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329" r:id="rId3"/>
    <p:sldId id="303" r:id="rId4"/>
    <p:sldId id="284" r:id="rId5"/>
    <p:sldId id="283" r:id="rId6"/>
    <p:sldId id="321" r:id="rId7"/>
    <p:sldId id="302" r:id="rId8"/>
    <p:sldId id="322" r:id="rId9"/>
    <p:sldId id="304" r:id="rId10"/>
    <p:sldId id="310" r:id="rId11"/>
    <p:sldId id="323" r:id="rId12"/>
    <p:sldId id="305" r:id="rId13"/>
    <p:sldId id="306" r:id="rId14"/>
    <p:sldId id="307" r:id="rId15"/>
    <p:sldId id="308" r:id="rId16"/>
    <p:sldId id="309" r:id="rId17"/>
    <p:sldId id="258" r:id="rId18"/>
    <p:sldId id="259" r:id="rId19"/>
    <p:sldId id="313" r:id="rId20"/>
    <p:sldId id="265" r:id="rId21"/>
    <p:sldId id="266" r:id="rId22"/>
    <p:sldId id="267" r:id="rId23"/>
    <p:sldId id="268" r:id="rId24"/>
    <p:sldId id="269" r:id="rId25"/>
    <p:sldId id="271" r:id="rId26"/>
    <p:sldId id="311" r:id="rId27"/>
    <p:sldId id="272" r:id="rId28"/>
    <p:sldId id="275" r:id="rId29"/>
    <p:sldId id="276" r:id="rId30"/>
    <p:sldId id="277" r:id="rId31"/>
    <p:sldId id="328" r:id="rId32"/>
    <p:sldId id="324" r:id="rId33"/>
    <p:sldId id="312" r:id="rId34"/>
    <p:sldId id="287" r:id="rId35"/>
    <p:sldId id="288" r:id="rId36"/>
    <p:sldId id="325" r:id="rId37"/>
    <p:sldId id="326" r:id="rId38"/>
    <p:sldId id="327" r:id="rId39"/>
    <p:sldId id="314" r:id="rId40"/>
    <p:sldId id="299" r:id="rId41"/>
    <p:sldId id="301" r:id="rId42"/>
    <p:sldId id="330" r:id="rId43"/>
    <p:sldId id="331" r:id="rId44"/>
    <p:sldId id="332" r:id="rId45"/>
    <p:sldId id="33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2240" autoAdjust="0"/>
  </p:normalViewPr>
  <p:slideViewPr>
    <p:cSldViewPr showGuides="1">
      <p:cViewPr varScale="1">
        <p:scale>
          <a:sx n="64" d="100"/>
          <a:sy n="64" d="100"/>
        </p:scale>
        <p:origin x="2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 scaling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SNAP</a:t>
                    </a:r>
                  </a:p>
                  <a:p>
                    <a:r>
                      <a:rPr lang="en-US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ACA-264B-9E90-84615553229E}"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Click</a:t>
                    </a:r>
                  </a:p>
                  <a:p>
                    <a:r>
                      <a:rPr lang="en-US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ACA-264B-9E90-84615553229E}"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IXP 2400</a:t>
                    </a:r>
                  </a:p>
                  <a:p>
                    <a:r>
                      <a:rPr lang="en-US"/>
                      <a:t>(NPU)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ACA-264B-9E90-84615553229E}"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RouteBricks</a:t>
                    </a:r>
                  </a:p>
                  <a:p>
                    <a:r>
                      <a:rPr lang="en-US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ACA-264B-9E90-84615553229E}"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/>
                      <a:t>PacketShader</a:t>
                    </a:r>
                    <a:r>
                      <a:rPr lang="en-US" baseline="0" dirty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0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CACA-264B-9E90-84615553229E}"/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SoftNIC</a:t>
                    </a:r>
                    <a:endParaRPr lang="en-US" dirty="0"/>
                  </a:p>
                  <a:p>
                    <a:r>
                      <a:rPr lang="en-US" dirty="0"/>
                      <a:t>(multi-core)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ACA-264B-9E90-84615553229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Catalyst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ACA-264B-9E90-84615553229E}"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Broadcom</a:t>
                    </a:r>
                  </a:p>
                  <a:p>
                    <a:r>
                      <a:rPr lang="en-US" dirty="0"/>
                      <a:t>5670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ACA-264B-9E90-84615553229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ACA-264B-9E90-84615553229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CACA-264B-9E90-84615553229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CACA-264B-9E90-8461555322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ACA-264B-9E90-8461555322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68127744"/>
        <c:axId val="1283841760"/>
      </c:lineChart>
      <c:catAx>
        <c:axId val="146812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841760"/>
        <c:crosses val="autoZero"/>
        <c:auto val="1"/>
        <c:lblAlgn val="ctr"/>
        <c:lblOffset val="100"/>
        <c:noMultiLvlLbl val="0"/>
      </c:catAx>
      <c:valAx>
        <c:axId val="1283841760"/>
        <c:scaling>
          <c:logBase val="1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Gbit</a:t>
                </a:r>
                <a:r>
                  <a:rPr lang="en-US" dirty="0"/>
                  <a:t>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1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Rhetorical</a:t>
            </a:r>
            <a:r>
              <a:rPr lang="en-US" baseline="0" dirty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 result is a reduction</a:t>
            </a:r>
            <a:r>
              <a:rPr lang="en-US" baseline="0" dirty="0"/>
              <a:t> in die area.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TODO: Make sure to</a:t>
            </a:r>
            <a:r>
              <a:rPr lang="en-US" baseline="0" dirty="0"/>
              <a:t> mention that these are very, very restricted units and not general purpose processors.</a:t>
            </a:r>
          </a:p>
          <a:p>
            <a:r>
              <a:rPr lang="en-US" baseline="0" dirty="0"/>
              <a:t>The game is designing these atoms or primitives</a:t>
            </a:r>
          </a:p>
          <a:p>
            <a:endParaRPr lang="en-US" baseline="0" dirty="0"/>
          </a:p>
          <a:p>
            <a:r>
              <a:rPr lang="en-US" baseline="0" dirty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with this pipeline model, here’s what a fixed function switch looks like</a:t>
            </a:r>
          </a:p>
          <a:p>
            <a:r>
              <a:rPr lang="en-US" dirty="0"/>
              <a:t>Each table is hardwired</a:t>
            </a:r>
            <a:r>
              <a:rPr lang="en-US" baseline="0" dirty="0"/>
              <a:t> to a specific task.</a:t>
            </a:r>
          </a:p>
          <a:p>
            <a:r>
              <a:rPr lang="en-US" baseline="0" dirty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width and height flexibly within</a:t>
            </a:r>
            <a:r>
              <a:rPr lang="en-US" baseline="0" dirty="0"/>
              <a:t> the table.</a:t>
            </a:r>
          </a:p>
          <a:p>
            <a:endParaRPr lang="en-US" baseline="0" dirty="0"/>
          </a:p>
          <a:p>
            <a:r>
              <a:rPr lang="en-US" baseline="0" dirty="0"/>
              <a:t>Maybe show how different logical tables can share resources within and across stages.</a:t>
            </a:r>
          </a:p>
          <a:p>
            <a:r>
              <a:rPr lang="en-US" baseline="0" dirty="0"/>
              <a:t>Maybe use Nick’s slides to illustrate this.</a:t>
            </a:r>
          </a:p>
          <a:p>
            <a:r>
              <a:rPr lang="en-US" baseline="0" dirty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you really need to know about the paper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baseline="0" dirty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it possible to efficiently use multiple stages of match</a:t>
            </a:r>
            <a:r>
              <a:rPr lang="en-US" baseline="0" dirty="0"/>
              <a:t> </a:t>
            </a:r>
            <a:r>
              <a:rPr lang="en-US" dirty="0"/>
              <a:t>tables, it</a:t>
            </a:r>
            <a:r>
              <a:rPr lang="en-US" baseline="0" dirty="0"/>
              <a:t> is assumed that the RMT Model can be configured to map Logical Tables to the Physical Tables.</a:t>
            </a:r>
          </a:p>
          <a:p>
            <a:endParaRPr lang="en-US" baseline="0" dirty="0"/>
          </a:p>
          <a:p>
            <a:r>
              <a:rPr lang="en-US" baseline="0" dirty="0"/>
              <a:t>To create bigger tables, one table may traverse multiple stages.</a:t>
            </a:r>
          </a:p>
          <a:p>
            <a:r>
              <a:rPr lang="en-US" baseline="0" dirty="0"/>
              <a:t>To create many smaller tables, several tables can be packed into one stage.</a:t>
            </a:r>
          </a:p>
          <a:p>
            <a:r>
              <a:rPr lang="en-US" baseline="0" dirty="0"/>
              <a:t>To make the allocation even more flexible, the Action instructions and the Statistic could share the same table space. </a:t>
            </a:r>
          </a:p>
          <a:p>
            <a:r>
              <a:rPr lang="en-US" baseline="0" dirty="0"/>
              <a:t>This slide gives a crude representation of how the the Logical Tables could be mapped to the Physical Tables.</a:t>
            </a:r>
          </a:p>
          <a:p>
            <a:endParaRPr lang="en-US" baseline="0" dirty="0"/>
          </a:p>
          <a:p>
            <a:r>
              <a:rPr lang="en-US" baseline="0" dirty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/>
          </a:p>
          <a:p>
            <a:r>
              <a:rPr lang="en-US" dirty="0"/>
              <a:t>The control plane</a:t>
            </a:r>
            <a:r>
              <a:rPr lang="en-US" baseline="0" dirty="0"/>
              <a:t> is assumed to know the number and size of the physical stages available. </a:t>
            </a:r>
          </a:p>
          <a:p>
            <a:r>
              <a:rPr lang="en-US" baseline="0" dirty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processing is assumed to be</a:t>
            </a:r>
            <a:r>
              <a:rPr lang="en-US" baseline="0" dirty="0"/>
              <a:t> available in each physical stage of the pipeline.</a:t>
            </a:r>
          </a:p>
          <a:p>
            <a:r>
              <a:rPr lang="en-US" baseline="0" dirty="0"/>
              <a:t>The headers are available along with the match result and metadata. Optional state could be available to the Action Processors.</a:t>
            </a:r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assumed to be some number of processors (could be 1, could be hundreds) to perform Actions on headers.</a:t>
            </a:r>
          </a:p>
          <a:p>
            <a:r>
              <a:rPr lang="en-US" baseline="0" dirty="0"/>
              <a:t>The Action instruction set is assumed to be protocol independent  (e.g. “insert these 8 bits starting at bit 19 of the 3</a:t>
            </a:r>
            <a:r>
              <a:rPr lang="en-US" baseline="30000" dirty="0"/>
              <a:t>rd</a:t>
            </a:r>
            <a:r>
              <a:rPr lang="en-US" baseline="0" dirty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them that </a:t>
            </a:r>
            <a:r>
              <a:rPr lang="en-US" dirty="0" err="1"/>
              <a:t>OpenFlow</a:t>
            </a:r>
            <a:r>
              <a:rPr lang="en-US" dirty="0"/>
              <a:t> is based on match + action.</a:t>
            </a:r>
          </a:p>
          <a:p>
            <a:r>
              <a:rPr lang="en-US" dirty="0"/>
              <a:t>But it is restricted to a</a:t>
            </a:r>
            <a:r>
              <a:rPr lang="en-US" baseline="0" dirty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edit packet fields in parallel.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P4 API: a new API between the control-plane and the data plane.</a:t>
            </a:r>
          </a:p>
          <a:p>
            <a:r>
              <a:rPr lang="en-US" baseline="0" dirty="0"/>
              <a:t>The data plane performs mostly stateless high-speed processing.</a:t>
            </a:r>
          </a:p>
          <a:p>
            <a:r>
              <a:rPr lang="en-US" baseline="0" dirty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P4 should be portable across a large spectrum of switch</a:t>
            </a:r>
            <a:r>
              <a:rPr lang="en-US" baseline="0" dirty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a first step and things will get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 steady state of a network is well understood.</a:t>
            </a:r>
          </a:p>
          <a:p>
            <a:pPr lvl="1"/>
            <a:r>
              <a:rPr lang="en-US" dirty="0"/>
              <a:t>When things change, people have a hard time debugging, and would like instrumentation.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 this out a little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early to say if this will be widely adopted or not.</a:t>
            </a:r>
          </a:p>
          <a:p>
            <a:r>
              <a:rPr lang="en-US" dirty="0"/>
              <a:t>Staid companies</a:t>
            </a:r>
            <a:r>
              <a:rPr lang="en-US" baseline="0" dirty="0"/>
              <a:t> such as AT&amp;T and CISCO showing up at the working group meetings.</a:t>
            </a:r>
          </a:p>
          <a:p>
            <a:endParaRPr lang="en-US" baseline="0" dirty="0"/>
          </a:p>
          <a:p>
            <a:r>
              <a:rPr lang="en-US" baseline="0" dirty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FPGA variants do permit easy reconfigurability in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mention P4-NetFPGA briefly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Programmability in the data plane is now technically feasible, but how do we best take advantage of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question: Why might you ever want to change your network’s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would _you_ design a programmable router?</a:t>
            </a:r>
          </a:p>
          <a:p>
            <a:endParaRPr lang="en-US" baseline="0" dirty="0"/>
          </a:p>
          <a:p>
            <a:r>
              <a:rPr lang="en-US" baseline="0" dirty="0"/>
              <a:t>Mention that it is on log scale</a:t>
            </a:r>
          </a:p>
          <a:p>
            <a:r>
              <a:rPr lang="en-US" baseline="0" dirty="0"/>
              <a:t>Define line rate</a:t>
            </a:r>
          </a:p>
          <a:p>
            <a:r>
              <a:rPr lang="en-US" baseline="0" dirty="0"/>
              <a:t>Unpredictable performance examples: hardware config (number of cores, RAM size, etc.)</a:t>
            </a:r>
          </a:p>
          <a:p>
            <a:endParaRPr lang="en-US" baseline="0" dirty="0"/>
          </a:p>
          <a:p>
            <a:r>
              <a:rPr lang="en-US" baseline="0" dirty="0"/>
              <a:t>Updates:</a:t>
            </a:r>
          </a:p>
          <a:p>
            <a:endParaRPr lang="en-US" baseline="0" dirty="0"/>
          </a:p>
          <a:p>
            <a:r>
              <a:rPr lang="en-US" baseline="0" dirty="0"/>
              <a:t>BCOM Tomahawk 2: 6.4 Tbit/s</a:t>
            </a:r>
          </a:p>
          <a:p>
            <a:r>
              <a:rPr lang="en-US" baseline="0" dirty="0"/>
              <a:t>BCOM Tomahawk 3: 12.8 Tbit/s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discuss the RMT model, let’s talk a bit about the switch architecture.</a:t>
            </a:r>
          </a:p>
          <a:p>
            <a:r>
              <a:rPr lang="en-US" dirty="0"/>
              <a:t>The paper doesn’t go into much detail about this</a:t>
            </a:r>
            <a:r>
              <a:rPr lang="en-US" baseline="0" dirty="0"/>
              <a:t> and assumes a switch is going to have a pipeline of match-action tables (fixed or not). Why is this a good architecture?</a:t>
            </a:r>
          </a:p>
          <a:p>
            <a:endParaRPr lang="en-US" dirty="0"/>
          </a:p>
          <a:p>
            <a:r>
              <a:rPr lang="en-US" dirty="0"/>
              <a:t>Q:</a:t>
            </a:r>
            <a:r>
              <a:rPr lang="en-US" baseline="0" dirty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/>
              <a:t>Programmable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563100" cy="1655762"/>
          </a:xfrm>
        </p:spPr>
        <p:txBody>
          <a:bodyPr/>
          <a:lstStyle/>
          <a:p>
            <a:r>
              <a:rPr lang="en-US" dirty="0"/>
              <a:t>Some slides courtesy of Patrick </a:t>
            </a:r>
            <a:r>
              <a:rPr lang="en-US" dirty="0" err="1"/>
              <a:t>Bosshart</a:t>
            </a:r>
            <a:r>
              <a:rPr lang="en-US" dirty="0"/>
              <a:t>, Nick McKeown, and Mihai </a:t>
            </a:r>
            <a:r>
              <a:rPr lang="en-US" dirty="0" err="1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/>
              <a:t>The RMT model: programmability +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Performance: 640 Gbit/s, now 6.4 Tbit/s (Barefoot Tofino), 12.8 Tbit/s (Barefoot Tofino 2)</a:t>
            </a:r>
          </a:p>
          <a:p>
            <a:endParaRPr lang="en-US" dirty="0"/>
          </a:p>
          <a:p>
            <a:r>
              <a:rPr lang="en-US" dirty="0"/>
              <a:t>Programmability: New headers, new modifications to packet headers, flexibly size lookup tables, (limited) state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/>
              <a:t>The right architecture for a high-speed switch?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performance requirements at line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capacity ~ 1 </a:t>
            </a:r>
            <a:r>
              <a:rPr lang="en-US" dirty="0" err="1"/>
              <a:t>Tbit</a:t>
            </a:r>
            <a:r>
              <a:rPr lang="en-US" dirty="0"/>
              <a:t>/s</a:t>
            </a:r>
          </a:p>
          <a:p>
            <a:endParaRPr lang="en-US" dirty="0"/>
          </a:p>
          <a:p>
            <a:r>
              <a:rPr lang="en-US" dirty="0"/>
              <a:t>Packet size ~ 1000 bits</a:t>
            </a:r>
          </a:p>
          <a:p>
            <a:endParaRPr lang="en-US" dirty="0"/>
          </a:p>
          <a:p>
            <a:r>
              <a:rPr lang="en-US" dirty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billion packets per second, 10 ops per 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processor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GHz processor</a:t>
            </a:r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Packet-parallel architecture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dirty="0"/>
              <a:t>1: route lookup</a:t>
            </a:r>
          </a:p>
          <a:p>
            <a:r>
              <a:rPr lang="en-US" dirty="0"/>
              <a:t>2: ACL lookup</a:t>
            </a:r>
          </a:p>
          <a:p>
            <a:r>
              <a:rPr lang="en-US" dirty="0"/>
              <a:t>3: tunnel lookup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10: …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table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Function-parallel or pipelined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lookup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lookup table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lookup table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1 GHz circuit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 lookup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ACL lookup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Tunnel lookup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adugi" panose="020B0502040204020203" pitchFamily="34" charset="0"/>
              </a:rPr>
              <a:t>But, needs careful circuit design to run at 1 GHz</a:t>
            </a: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 to a fixed-function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to:</a:t>
            </a:r>
          </a:p>
          <a:p>
            <a:pPr lvl="1"/>
            <a:r>
              <a:rPr lang="en-US" dirty="0"/>
              <a:t>Trade one memory dimension for another:</a:t>
            </a:r>
          </a:p>
          <a:p>
            <a:pPr lvl="2"/>
            <a:r>
              <a:rPr lang="en-US" dirty="0"/>
              <a:t>A narrower ACL table with more rules</a:t>
            </a:r>
          </a:p>
          <a:p>
            <a:pPr lvl="2"/>
            <a:r>
              <a:rPr lang="en-US" dirty="0"/>
              <a:t>A wider MAC address table with fewer rules.</a:t>
            </a:r>
          </a:p>
          <a:p>
            <a:pPr lvl="1"/>
            <a:r>
              <a:rPr lang="en-US" dirty="0"/>
              <a:t>Add a new table</a:t>
            </a:r>
          </a:p>
          <a:p>
            <a:pPr lvl="2"/>
            <a:r>
              <a:rPr lang="en-US" dirty="0"/>
              <a:t>Tunneling</a:t>
            </a:r>
          </a:p>
          <a:p>
            <a:pPr lvl="1"/>
            <a:r>
              <a:rPr lang="en-US" dirty="0"/>
              <a:t>Add a new header field</a:t>
            </a:r>
          </a:p>
          <a:p>
            <a:pPr lvl="2"/>
            <a:r>
              <a:rPr lang="en-US" dirty="0"/>
              <a:t>VXLAN</a:t>
            </a:r>
          </a:p>
          <a:p>
            <a:pPr lvl="1"/>
            <a:r>
              <a:rPr lang="en-US" dirty="0"/>
              <a:t>Add a different action</a:t>
            </a:r>
          </a:p>
          <a:p>
            <a:pPr lvl="2"/>
            <a:r>
              <a:rPr lang="en-US" dirty="0"/>
              <a:t>Compute RTT sums for RCP.</a:t>
            </a:r>
          </a:p>
          <a:p>
            <a:r>
              <a:rPr lang="en-US" dirty="0"/>
              <a:t>But, can’t do everything: regex, state machines, payload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RMT: Two simple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  <a:p>
            <a:endParaRPr lang="en-US" dirty="0"/>
          </a:p>
          <a:p>
            <a:r>
              <a:rPr lang="en-US" dirty="0"/>
              <a:t>Pipeline of match-action tables</a:t>
            </a:r>
          </a:p>
          <a:p>
            <a:pPr lvl="1"/>
            <a:r>
              <a:rPr lang="en-US" dirty="0"/>
              <a:t>Match on any parsed field</a:t>
            </a:r>
          </a:p>
          <a:p>
            <a:pPr lvl="1"/>
            <a:r>
              <a:rPr lang="en-US" dirty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36B-4F76-9A40-8E1F-9FD1B81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81381-DF5C-494E-9E66-C6CE6D4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metamorphosis: fast programmable match-action processing in hardware for SDN (SIGCOMM 2013)</a:t>
            </a:r>
          </a:p>
          <a:p>
            <a:r>
              <a:rPr lang="en-US" dirty="0"/>
              <a:t>P4: programming protocol-independent packet processors (SIGCOMM CCR 2014)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0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RMT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graph</a:t>
            </a:r>
          </a:p>
          <a:p>
            <a:r>
              <a:rPr lang="en-US" dirty="0"/>
              <a:t>Table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IPV4/IPV6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Arbitrary Fields: The Parse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Reconfigurable Match Tables:</a:t>
            </a:r>
            <a:br>
              <a:rPr lang="en-US" dirty="0"/>
            </a:br>
            <a:r>
              <a:rPr lang="en-US" dirty="0"/>
              <a:t>The Table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the parser and match-action hardware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 (Gibb et al. ANCS 2013)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+ field extraction in each state (Ethernet, IP, etc.)</a:t>
            </a:r>
          </a:p>
          <a:p>
            <a:endParaRPr lang="en-US" dirty="0"/>
          </a:p>
          <a:p>
            <a:r>
              <a:rPr lang="en-US" dirty="0"/>
              <a:t>State machine implemented as a TCAM</a:t>
            </a:r>
          </a:p>
          <a:p>
            <a:endParaRPr lang="en-US" dirty="0"/>
          </a:p>
          <a:p>
            <a:r>
              <a:rPr lang="en-US" dirty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RMT Logical to Physical Table Mapping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Processing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Motivation for programmable switches</a:t>
            </a:r>
          </a:p>
          <a:p>
            <a:endParaRPr lang="en-US" dirty="0"/>
          </a:p>
          <a:p>
            <a:r>
              <a:rPr lang="en-US" dirty="0"/>
              <a:t>Early attempts at programmability</a:t>
            </a:r>
          </a:p>
          <a:p>
            <a:endParaRPr lang="en-US" dirty="0"/>
          </a:p>
          <a:p>
            <a:r>
              <a:rPr lang="en-US" dirty="0"/>
              <a:t>Programmability without losing performance: The RMT model</a:t>
            </a:r>
          </a:p>
          <a:p>
            <a:endParaRPr lang="en-US" dirty="0"/>
          </a:p>
          <a:p>
            <a:r>
              <a:rPr lang="en-US" dirty="0"/>
              <a:t>The P4 programming language</a:t>
            </a:r>
          </a:p>
          <a:p>
            <a:endParaRPr lang="en-US" dirty="0"/>
          </a:p>
          <a:p>
            <a:r>
              <a:rPr lang="en-US" dirty="0"/>
              <a:t>What’s happened since?: </a:t>
            </a:r>
            <a:r>
              <a:rPr lang="en-US" dirty="0" err="1"/>
              <a:t>SmartNICs</a:t>
            </a:r>
            <a:r>
              <a:rPr lang="en-US" dirty="0"/>
              <a:t> and Data Processing Units (DPUs)</a:t>
            </a:r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30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943100" y="5943600"/>
            <a:ext cx="7886700" cy="7268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Gadugi" panose="020B0502040204020203" pitchFamily="34" charset="0"/>
              </a:rPr>
              <a:t>Obvious parallelism: 200 VLIWs per stage</a:t>
            </a:r>
            <a:endParaRPr lang="en-US" sz="30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are there 16 parsers but only one pipeline?</a:t>
            </a:r>
          </a:p>
          <a:p>
            <a:endParaRPr lang="en-US" dirty="0"/>
          </a:p>
          <a:p>
            <a:r>
              <a:rPr lang="en-US" dirty="0"/>
              <a:t>This switch supports 640 </a:t>
            </a:r>
            <a:r>
              <a:rPr lang="en-US" dirty="0" err="1"/>
              <a:t>Gbit</a:t>
            </a:r>
            <a:r>
              <a:rPr lang="en-US" dirty="0"/>
              <a:t>/s. Switches today support &gt; 1 </a:t>
            </a:r>
            <a:r>
              <a:rPr lang="en-US" dirty="0" err="1"/>
              <a:t>Tbit</a:t>
            </a:r>
            <a:r>
              <a:rPr lang="en-US" dirty="0"/>
              <a:t>/s.  How does this happen?</a:t>
            </a:r>
          </a:p>
          <a:p>
            <a:endParaRPr lang="en-US" dirty="0"/>
          </a:p>
          <a:p>
            <a:r>
              <a:rPr lang="en-US" dirty="0"/>
              <a:t>What do you think the chip’s die consists of?</a:t>
            </a:r>
          </a:p>
          <a:p>
            <a:endParaRPr lang="en-US" dirty="0"/>
          </a:p>
          <a:p>
            <a:r>
              <a:rPr lang="en-US" dirty="0"/>
              <a:t>How much do each of these components contribute?</a:t>
            </a:r>
          </a:p>
          <a:p>
            <a:endParaRPr lang="en-US" dirty="0"/>
          </a:p>
          <a:p>
            <a:r>
              <a:rPr lang="en-US"/>
              <a:t>What does RMT not let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programmability affect chip area?</a:t>
            </a:r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Programmability mostly affects logic, which is a small fraction of area.</a:t>
            </a:r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RMT: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/>
              <a:t>Concurrently, other programmable chips being developed: Intel </a:t>
            </a:r>
            <a:r>
              <a:rPr lang="en-US" dirty="0" err="1"/>
              <a:t>FlexPipe</a:t>
            </a:r>
            <a:r>
              <a:rPr lang="en-US" dirty="0"/>
              <a:t>, Cavium </a:t>
            </a:r>
            <a:r>
              <a:rPr lang="en-US" dirty="0" err="1"/>
              <a:t>Xpliant</a:t>
            </a:r>
            <a:r>
              <a:rPr lang="en-US" dirty="0"/>
              <a:t>, CORSA, …</a:t>
            </a:r>
          </a:p>
          <a:p>
            <a:endParaRPr lang="en-US" dirty="0"/>
          </a:p>
          <a:p>
            <a:r>
              <a:rPr lang="en-US" dirty="0"/>
              <a:t>Portable language to program these chips</a:t>
            </a:r>
          </a:p>
          <a:p>
            <a:endParaRPr lang="en-US" dirty="0"/>
          </a:p>
          <a:p>
            <a:r>
              <a:rPr lang="en-US" dirty="0"/>
              <a:t>SDN’s legacy: How do we retain control / data plane separation?</a:t>
            </a:r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/>
              <a:t>P4 Scope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/>
              <a:t>Q: Which data plane?</a:t>
            </a:r>
            <a:br>
              <a:rPr lang="en-US" dirty="0"/>
            </a:br>
            <a:r>
              <a:rPr lang="en-US" dirty="0"/>
              <a:t>A: Any data plane!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switches</a:t>
            </a:r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Abstractions for</a:t>
            </a:r>
          </a:p>
          <a:p>
            <a:pPr lvl="1"/>
            <a:r>
              <a:rPr lang="en-US" dirty="0"/>
              <a:t>Programmable parser: headers, parsers</a:t>
            </a:r>
          </a:p>
          <a:p>
            <a:pPr lvl="1"/>
            <a:r>
              <a:rPr lang="en-US" dirty="0"/>
              <a:t>Match-action: tables, actions</a:t>
            </a:r>
          </a:p>
          <a:p>
            <a:pPr lvl="1"/>
            <a:r>
              <a:rPr lang="en-US" dirty="0"/>
              <a:t>Chaining match-action tables: control flow</a:t>
            </a:r>
          </a:p>
          <a:p>
            <a:r>
              <a:rPr lang="en-US" dirty="0"/>
              <a:t>Fairly simple language. What do you think is missing?</a:t>
            </a:r>
          </a:p>
          <a:p>
            <a:pPr lvl="1"/>
            <a:r>
              <a:rPr lang="en-US" dirty="0"/>
              <a:t>No type system, modularity, libraries, etc.</a:t>
            </a:r>
          </a:p>
          <a:p>
            <a:r>
              <a:rPr lang="en-US" dirty="0"/>
              <a:t>Somewhat strange serial-parallel semantics. Why?</a:t>
            </a:r>
          </a:p>
          <a:p>
            <a:pPr lvl="1"/>
            <a:r>
              <a:rPr lang="en-US" dirty="0"/>
              <a:t>Actions within a stage execute in parallel, stages execute in sequence</a:t>
            </a:r>
          </a:p>
          <a:p>
            <a:r>
              <a:rPr lang="en-US" dirty="0"/>
              <a:t>Many of these fixed in P4-16 (http://</a:t>
            </a:r>
            <a:r>
              <a:rPr lang="en-US" dirty="0" err="1"/>
              <a:t>budiu.info</a:t>
            </a:r>
            <a:r>
              <a:rPr lang="en-US" dirty="0"/>
              <a:t>/work/p4-osr17.pdf)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care about programmability?</a:t>
            </a:r>
          </a:p>
          <a:p>
            <a:pPr lvl="1"/>
            <a:r>
              <a:rPr lang="en-US" dirty="0"/>
              <a:t>If you knew exactly what your switch had to do, you would build it.</a:t>
            </a:r>
          </a:p>
          <a:p>
            <a:pPr lvl="1"/>
            <a:r>
              <a:rPr lang="en-US" dirty="0"/>
              <a:t>But the only constant is change.</a:t>
            </a:r>
          </a:p>
          <a:p>
            <a:pPr lvl="1"/>
            <a:r>
              <a:rPr lang="en-US" dirty="0"/>
              <a:t>(Hopefully) no more lengthy standard meetings for a new protocol.</a:t>
            </a:r>
          </a:p>
          <a:p>
            <a:pPr lvl="1"/>
            <a:r>
              <a:rPr lang="en-US" dirty="0"/>
              <a:t>Attractive to switch vendors like CISCO/Arista</a:t>
            </a:r>
          </a:p>
          <a:p>
            <a:pPr lvl="2"/>
            <a:r>
              <a:rPr lang="en-US" dirty="0"/>
              <a:t>Hardware development is costly.</a:t>
            </a:r>
          </a:p>
          <a:p>
            <a:pPr lvl="2"/>
            <a:r>
              <a:rPr lang="en-US" dirty="0"/>
              <a:t>Can be moved out of the company.</a:t>
            </a:r>
          </a:p>
          <a:p>
            <a:pPr lvl="1"/>
            <a:r>
              <a:rPr lang="en-US" dirty="0"/>
              <a:t>Attractive to chip manufacturers, e.g., Broadcom, Intel</a:t>
            </a:r>
          </a:p>
          <a:p>
            <a:pPr lvl="2"/>
            <a:r>
              <a:rPr lang="en-US" dirty="0"/>
              <a:t>Think in terms of reusable instructions/primitives, not bespoke features</a:t>
            </a:r>
          </a:p>
          <a:p>
            <a:pPr lvl="2"/>
            <a:r>
              <a:rPr lang="en-US" dirty="0"/>
              <a:t>Bugs are less expensive because they move to software/firmware.</a:t>
            </a:r>
          </a:p>
          <a:p>
            <a:pPr lvl="2"/>
            <a:r>
              <a:rPr lang="en-US" dirty="0"/>
              <a:t>Chip is easier to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active networks tried this is 1995, there was no pressing need</a:t>
            </a:r>
          </a:p>
          <a:p>
            <a:r>
              <a:rPr lang="en-US" dirty="0"/>
              <a:t>What’s the killer app today?</a:t>
            </a:r>
          </a:p>
          <a:p>
            <a:pPr lvl="1"/>
            <a:r>
              <a:rPr lang="en-US" dirty="0"/>
              <a:t>For SDN, it was network virtualization.</a:t>
            </a:r>
          </a:p>
          <a:p>
            <a:pPr lvl="1"/>
            <a:r>
              <a:rPr lang="en-US" dirty="0"/>
              <a:t>I think it’s measurement/visibility for programmable switches</a:t>
            </a:r>
          </a:p>
          <a:p>
            <a:pPr lvl="1"/>
            <a:r>
              <a:rPr lang="en-US" dirty="0"/>
              <a:t>In-band Network Telemetry standard: https://p4.org/assets/INT-current-</a:t>
            </a:r>
            <a:r>
              <a:rPr lang="en-US" dirty="0" err="1"/>
              <a:t>spec.pdf</a:t>
            </a:r>
            <a:endParaRPr lang="en-US" dirty="0"/>
          </a:p>
          <a:p>
            <a:r>
              <a:rPr lang="en-US" dirty="0"/>
              <a:t>More ambitiously: Push the application into the network?</a:t>
            </a:r>
          </a:p>
          <a:p>
            <a:pPr lvl="1"/>
            <a:r>
              <a:rPr lang="en-US" dirty="0"/>
              <a:t>Speculative </a:t>
            </a:r>
            <a:r>
              <a:rPr lang="en-US" dirty="0" err="1"/>
              <a:t>Paxos</a:t>
            </a:r>
            <a:r>
              <a:rPr lang="en-US" dirty="0"/>
              <a:t>, </a:t>
            </a:r>
            <a:r>
              <a:rPr lang="en-US" dirty="0" err="1"/>
              <a:t>NetPaxos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 GPUs, maybe programmable switches can be used as application accelerators (e.g., </a:t>
            </a:r>
            <a:r>
              <a:rPr lang="en-US" dirty="0" err="1"/>
              <a:t>NetCache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More when we discuss in-network computing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happened since?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timescales in a network’s switches.</a:t>
            </a:r>
          </a:p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research interest in academia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P4 compiler technology (Jose et al., NSDI 2015)</a:t>
            </a:r>
          </a:p>
          <a:p>
            <a:r>
              <a:rPr lang="en-US" sz="11200" dirty="0" err="1"/>
              <a:t>Stateful</a:t>
            </a:r>
            <a:r>
              <a:rPr lang="en-US" sz="11200" dirty="0"/>
              <a:t> algorithms (</a:t>
            </a:r>
            <a:r>
              <a:rPr lang="en-US" sz="11200" dirty="0" err="1"/>
              <a:t>Sivaraman</a:t>
            </a:r>
            <a:r>
              <a:rPr lang="en-US" sz="11200" dirty="0"/>
              <a:t> et al., Packet Transactions)</a:t>
            </a:r>
          </a:p>
          <a:p>
            <a:r>
              <a:rPr lang="en-US" sz="11200" dirty="0"/>
              <a:t>Higher-level languages (</a:t>
            </a:r>
            <a:r>
              <a:rPr lang="en-US" sz="11200" dirty="0" err="1"/>
              <a:t>Arashloo</a:t>
            </a:r>
            <a:r>
              <a:rPr lang="en-US" sz="11200" dirty="0"/>
              <a:t> et al., SNAP)</a:t>
            </a:r>
          </a:p>
          <a:p>
            <a:r>
              <a:rPr lang="en-US" sz="11200" dirty="0"/>
              <a:t>Programmable scheduling (</a:t>
            </a:r>
            <a:r>
              <a:rPr lang="en-US" sz="11200" dirty="0" err="1"/>
              <a:t>Sivaraman</a:t>
            </a:r>
            <a:r>
              <a:rPr lang="en-US" sz="11200" dirty="0"/>
              <a:t> et al., PIFO)</a:t>
            </a:r>
          </a:p>
          <a:p>
            <a:r>
              <a:rPr lang="en-US" sz="11200" dirty="0"/>
              <a:t>Universal Packet Scheduling (Mittal et al.)</a:t>
            </a:r>
          </a:p>
          <a:p>
            <a:r>
              <a:rPr lang="en-US" sz="11200" dirty="0"/>
              <a:t>Protocol-independent software switches (</a:t>
            </a:r>
            <a:r>
              <a:rPr lang="en-US" sz="11200" dirty="0" err="1"/>
              <a:t>Shahbaz</a:t>
            </a:r>
            <a:r>
              <a:rPr lang="en-US" sz="11200" dirty="0"/>
              <a:t> et al., PISCES)</a:t>
            </a:r>
          </a:p>
          <a:p>
            <a:r>
              <a:rPr lang="en-US" sz="11200" dirty="0"/>
              <a:t>Programmable NICs (Kaufman et al., </a:t>
            </a:r>
            <a:r>
              <a:rPr lang="en-US" sz="11200" dirty="0" err="1"/>
              <a:t>FlexNIC</a:t>
            </a:r>
            <a:r>
              <a:rPr lang="en-US" sz="11200" dirty="0"/>
              <a:t>)</a:t>
            </a:r>
          </a:p>
          <a:p>
            <a:r>
              <a:rPr lang="en-US" sz="11200" dirty="0"/>
              <a:t>Network measurement (Li et al., </a:t>
            </a:r>
            <a:r>
              <a:rPr lang="en-US" sz="11200" dirty="0" err="1"/>
              <a:t>FlowRadar</a:t>
            </a:r>
            <a:r>
              <a:rPr lang="en-US" sz="11200" dirty="0"/>
              <a:t>)</a:t>
            </a:r>
          </a:p>
          <a:p>
            <a:r>
              <a:rPr lang="en-US" sz="11200" dirty="0"/>
              <a:t>Many more papers since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around p4.org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/>
              <a:t>P4 reference software switch, compiler, workshops</a:t>
            </a:r>
          </a:p>
          <a:p>
            <a:r>
              <a:rPr lang="en-US" sz="3100" dirty="0"/>
              <a:t>Industry adoption</a:t>
            </a:r>
            <a:r>
              <a:rPr lang="en-US" sz="4500" dirty="0"/>
              <a:t>. </a:t>
            </a:r>
            <a:r>
              <a:rPr lang="en-US" sz="3100" dirty="0"/>
              <a:t>Several commercial products using P4 for some portion of their programmability.</a:t>
            </a:r>
          </a:p>
          <a:p>
            <a:pPr lvl="1"/>
            <a:r>
              <a:rPr lang="en-US" sz="2500" dirty="0" err="1"/>
              <a:t>Netronome</a:t>
            </a:r>
            <a:r>
              <a:rPr lang="en-US" sz="2500" dirty="0"/>
              <a:t> </a:t>
            </a:r>
            <a:r>
              <a:rPr lang="en-US" sz="2500" dirty="0" err="1"/>
              <a:t>Agilio</a:t>
            </a:r>
            <a:r>
              <a:rPr lang="en-US" sz="2500" dirty="0"/>
              <a:t>,</a:t>
            </a:r>
          </a:p>
          <a:p>
            <a:pPr lvl="1"/>
            <a:r>
              <a:rPr lang="en-US" sz="2500" dirty="0"/>
              <a:t>Xilinx </a:t>
            </a:r>
            <a:r>
              <a:rPr lang="en-US" sz="2500" dirty="0" err="1"/>
              <a:t>Alveo</a:t>
            </a:r>
            <a:r>
              <a:rPr lang="en-US" sz="2500" dirty="0"/>
              <a:t>,</a:t>
            </a:r>
          </a:p>
          <a:p>
            <a:pPr lvl="1"/>
            <a:r>
              <a:rPr lang="en-US" sz="2500" dirty="0"/>
              <a:t>Intel/Barefoot Tofino,</a:t>
            </a:r>
          </a:p>
          <a:p>
            <a:pPr lvl="1"/>
            <a:r>
              <a:rPr lang="en-US" sz="2500" dirty="0"/>
              <a:t>CISCO Silicon One,</a:t>
            </a:r>
          </a:p>
          <a:p>
            <a:pPr lvl="1"/>
            <a:r>
              <a:rPr lang="en-US" sz="2500" dirty="0"/>
              <a:t>VMWare XDP (programmability within the NIC driver), </a:t>
            </a:r>
          </a:p>
          <a:p>
            <a:pPr lvl="1"/>
            <a:r>
              <a:rPr lang="en-US" sz="2500" dirty="0" err="1"/>
              <a:t>Pensando</a:t>
            </a:r>
            <a:r>
              <a:rPr lang="en-US" sz="2500" dirty="0"/>
              <a:t> </a:t>
            </a:r>
            <a:r>
              <a:rPr lang="en-US" sz="2500" dirty="0" err="1"/>
              <a:t>SmartNIC</a:t>
            </a:r>
            <a:r>
              <a:rPr lang="en-US" sz="2500" dirty="0"/>
              <a:t>, </a:t>
            </a:r>
          </a:p>
          <a:p>
            <a:pPr lvl="1"/>
            <a:r>
              <a:rPr lang="en-US" sz="2500" dirty="0"/>
              <a:t>NVIDIA/Mellanox DOCA, </a:t>
            </a:r>
          </a:p>
          <a:p>
            <a:pPr lvl="1"/>
            <a:r>
              <a:rPr lang="en-US" sz="2500" dirty="0"/>
              <a:t>Fungible DPU</a:t>
            </a:r>
          </a:p>
          <a:p>
            <a:pPr lvl="1"/>
            <a:r>
              <a:rPr lang="en-US" sz="2500" dirty="0"/>
              <a:t>Google (for specifying fixed-function chip behavior)</a:t>
            </a:r>
          </a:p>
          <a:p>
            <a:r>
              <a:rPr lang="en-US" sz="3100" dirty="0"/>
              <a:t>Similar languages (e.g., NPL by Broadcom)</a:t>
            </a:r>
          </a:p>
          <a:p>
            <a:r>
              <a:rPr lang="en-US" sz="3100" dirty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89ED-54F5-724F-8810-B5278663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In-network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DE52-BB8A-7949-9742-38D7A5B6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application logic into the network for your favorite application:</a:t>
            </a:r>
          </a:p>
          <a:p>
            <a:pPr lvl="1"/>
            <a:r>
              <a:rPr lang="en-US" dirty="0" err="1"/>
              <a:t>NOPaxos</a:t>
            </a:r>
            <a:r>
              <a:rPr lang="en-US" dirty="0"/>
              <a:t>: Network assistance for consensus</a:t>
            </a:r>
          </a:p>
          <a:p>
            <a:pPr lvl="1"/>
            <a:r>
              <a:rPr lang="en-US" dirty="0" err="1"/>
              <a:t>NetCache</a:t>
            </a:r>
            <a:r>
              <a:rPr lang="en-US" dirty="0"/>
              <a:t>: load-balanced cache for key-value stores</a:t>
            </a:r>
          </a:p>
          <a:p>
            <a:pPr lvl="1"/>
            <a:r>
              <a:rPr lang="en-US" dirty="0" err="1"/>
              <a:t>NetChain</a:t>
            </a:r>
            <a:r>
              <a:rPr lang="en-US" dirty="0"/>
              <a:t>/</a:t>
            </a:r>
            <a:r>
              <a:rPr lang="en-US" dirty="0" err="1"/>
              <a:t>NetLock</a:t>
            </a:r>
            <a:r>
              <a:rPr lang="en-US" dirty="0"/>
              <a:t>: lock managers (e.g., </a:t>
            </a:r>
            <a:r>
              <a:rPr lang="en-US" dirty="0" err="1"/>
              <a:t>ZooKeeper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Harmonia/Pegasus: replicated storage</a:t>
            </a:r>
          </a:p>
          <a:p>
            <a:pPr lvl="1"/>
            <a:r>
              <a:rPr lang="en-US" dirty="0" err="1"/>
              <a:t>SwitchML</a:t>
            </a:r>
            <a:r>
              <a:rPr lang="en-US" dirty="0"/>
              <a:t>: ML training inside the network</a:t>
            </a:r>
          </a:p>
          <a:p>
            <a:pPr lvl="1"/>
            <a:r>
              <a:rPr lang="en-US" dirty="0"/>
              <a:t>String searching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86F3-A325-1748-BC1E-A04C1F3D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4BB2-507C-7B4D-95FB-D203C0AB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/>
          <a:lstStyle/>
          <a:p>
            <a:r>
              <a:rPr lang="en-US" dirty="0"/>
              <a:t>Move programmability to network-interface cards to offload processing from end hosts</a:t>
            </a:r>
          </a:p>
          <a:p>
            <a:pPr lvl="1"/>
            <a:r>
              <a:rPr lang="en-US" dirty="0"/>
              <a:t>FPGA-based: Xilinx </a:t>
            </a:r>
            <a:r>
              <a:rPr lang="en-US" dirty="0" err="1"/>
              <a:t>Alveo</a:t>
            </a:r>
            <a:r>
              <a:rPr lang="en-US" dirty="0"/>
              <a:t>, Microsoft Azure </a:t>
            </a:r>
            <a:r>
              <a:rPr lang="en-US" dirty="0" err="1"/>
              <a:t>SmartNIC</a:t>
            </a:r>
            <a:r>
              <a:rPr lang="en-US" dirty="0"/>
              <a:t>, NVIDIA/Mellanox Innova 2</a:t>
            </a:r>
          </a:p>
          <a:p>
            <a:pPr lvl="1"/>
            <a:r>
              <a:rPr lang="en-US" dirty="0"/>
              <a:t>Multicore-based: Broadcom Stingray, </a:t>
            </a:r>
            <a:r>
              <a:rPr lang="en-US" dirty="0" err="1"/>
              <a:t>BlueField</a:t>
            </a:r>
            <a:r>
              <a:rPr lang="en-US" dirty="0"/>
              <a:t>, Cavium </a:t>
            </a:r>
            <a:r>
              <a:rPr lang="en-US" dirty="0" err="1"/>
              <a:t>LiquidIO</a:t>
            </a:r>
            <a:endParaRPr lang="en-US" dirty="0"/>
          </a:p>
          <a:p>
            <a:pPr lvl="1"/>
            <a:r>
              <a:rPr lang="en-US" dirty="0"/>
              <a:t>ASIC/Pipeline-based: </a:t>
            </a:r>
            <a:r>
              <a:rPr lang="en-US" dirty="0" err="1"/>
              <a:t>Pensando</a:t>
            </a:r>
            <a:endParaRPr lang="en-US" dirty="0"/>
          </a:p>
          <a:p>
            <a:pPr lvl="1"/>
            <a:r>
              <a:rPr lang="en-US" dirty="0"/>
              <a:t>Data Processing Units: Fungible F1 and S1</a:t>
            </a:r>
          </a:p>
          <a:p>
            <a:r>
              <a:rPr lang="en-US" dirty="0"/>
              <a:t>Many programmable in a combination of C and P4</a:t>
            </a:r>
          </a:p>
          <a:p>
            <a:r>
              <a:rPr lang="en-US" dirty="0"/>
              <a:t>FPGA variants require reprogramming in Verilog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27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D451-FEE3-D147-930B-F5C524C5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 in virtual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2AAE-187A-A64D-95C3-9A3F252B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virtual switches (e.g., Open </a:t>
            </a:r>
            <a:r>
              <a:rPr lang="en-US" dirty="0" err="1"/>
              <a:t>vSwitch</a:t>
            </a:r>
            <a:r>
              <a:rPr lang="en-US" dirty="0"/>
              <a:t>): PISCES (SIGCOMM 2016)</a:t>
            </a:r>
          </a:p>
          <a:p>
            <a:r>
              <a:rPr lang="en-US" dirty="0"/>
              <a:t>Programmability at the RPC layer</a:t>
            </a:r>
          </a:p>
          <a:p>
            <a:pPr lvl="1"/>
            <a:r>
              <a:rPr lang="en-US" dirty="0"/>
              <a:t>Service meshes interconnect microservices through application-level proxies</a:t>
            </a:r>
          </a:p>
          <a:p>
            <a:pPr lvl="1"/>
            <a:r>
              <a:rPr lang="en-US" dirty="0"/>
              <a:t>These proxies are programmable through an extension model, e.g., load </a:t>
            </a:r>
            <a:r>
              <a:rPr lang="en-US" dirty="0" err="1"/>
              <a:t>WebAssembly</a:t>
            </a:r>
            <a:r>
              <a:rPr lang="en-US" dirty="0"/>
              <a:t> bytecode into an Envoy/Istio proxy.</a:t>
            </a:r>
          </a:p>
          <a:p>
            <a:r>
              <a:rPr lang="en-US" dirty="0"/>
              <a:t>Network programmability for Kubernetes clusters.</a:t>
            </a:r>
          </a:p>
          <a:p>
            <a:pPr lvl="1"/>
            <a:r>
              <a:rPr lang="en-US" dirty="0"/>
              <a:t>Cilium project based on </a:t>
            </a:r>
            <a:r>
              <a:rPr lang="en-US" dirty="0" err="1"/>
              <a:t>eBPF</a:t>
            </a:r>
            <a:endParaRPr lang="en-US" dirty="0"/>
          </a:p>
          <a:p>
            <a:r>
              <a:rPr lang="en-US" dirty="0"/>
              <a:t>More generally, network programmability for cloud users, as opposed to cloud providers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42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CD5C-59B7-6D46-BF3A-19A6DC40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FAC7-C696-9747-B2C8-AF5F4BCB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right location for programmability?</a:t>
            </a:r>
          </a:p>
          <a:p>
            <a:pPr lvl="1"/>
            <a:r>
              <a:rPr lang="en-US" dirty="0"/>
              <a:t>End host, in-network, both?</a:t>
            </a:r>
          </a:p>
          <a:p>
            <a:r>
              <a:rPr lang="en-US" dirty="0"/>
              <a:t>Who should be programming these networks?</a:t>
            </a:r>
          </a:p>
          <a:p>
            <a:pPr lvl="1"/>
            <a:r>
              <a:rPr lang="en-US" dirty="0"/>
              <a:t>Network operator, equipment manufacturer, chip vendor?</a:t>
            </a:r>
          </a:p>
          <a:p>
            <a:r>
              <a:rPr lang="en-US" dirty="0"/>
              <a:t>What is the right hardware architecture?</a:t>
            </a:r>
          </a:p>
          <a:p>
            <a:pPr lvl="1"/>
            <a:r>
              <a:rPr lang="en-US" dirty="0"/>
              <a:t>ASIC pipeline, FPGAs, multicores?</a:t>
            </a:r>
          </a:p>
          <a:p>
            <a:r>
              <a:rPr lang="en-US" dirty="0"/>
              <a:t>What is the right language across the entire network?</a:t>
            </a:r>
          </a:p>
          <a:p>
            <a:pPr lvl="1"/>
            <a:r>
              <a:rPr lang="en-US" dirty="0"/>
              <a:t>P4, C, some combination of the two?</a:t>
            </a:r>
          </a:p>
          <a:p>
            <a:r>
              <a:rPr lang="en-US" dirty="0"/>
              <a:t>Programmability for virtual networks</a:t>
            </a:r>
          </a:p>
          <a:p>
            <a:pPr lvl="1"/>
            <a:r>
              <a:rPr lang="en-US" dirty="0"/>
              <a:t>A lot of networking is moving to the cloud, but most network programmability has so far been for on-prem networks</a:t>
            </a:r>
          </a:p>
          <a:p>
            <a:r>
              <a:rPr lang="en-US" dirty="0"/>
              <a:t>Programmability for the physical layer</a:t>
            </a:r>
          </a:p>
          <a:p>
            <a:pPr lvl="1"/>
            <a:r>
              <a:rPr lang="en-US" dirty="0"/>
              <a:t>Signal processing for emerging cellular/wireless standards</a:t>
            </a:r>
          </a:p>
        </p:txBody>
      </p:sp>
    </p:spTree>
    <p:extLst>
      <p:ext uri="{BB962C8B-B14F-4D97-AF65-F5344CB8AC3E}">
        <p14:creationId xmlns:p14="http://schemas.microsoft.com/office/powerpoint/2010/main" val="4873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Networking: What’s the idea?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094" y="3009900"/>
            <a:ext cx="928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network control plane from data plane.</a:t>
            </a:r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SDN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 control plane out of the switch onto a server.</a:t>
            </a:r>
          </a:p>
          <a:p>
            <a:endParaRPr lang="en-US" dirty="0"/>
          </a:p>
          <a:p>
            <a:r>
              <a:rPr lang="en-US" dirty="0"/>
              <a:t>Well-defined API to data plane (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on fixed headers, carry out fixed actions.</a:t>
            </a:r>
          </a:p>
          <a:p>
            <a:pPr lvl="1"/>
            <a:r>
              <a:rPr lang="en-US" dirty="0"/>
              <a:t>Which headers: Lowest common denominator (TCP, UDP, IP, etc.)</a:t>
            </a:r>
          </a:p>
          <a:p>
            <a:endParaRPr lang="en-US" dirty="0"/>
          </a:p>
          <a:p>
            <a:r>
              <a:rPr lang="en-US" dirty="0"/>
              <a:t>Write your own control program.</a:t>
            </a:r>
          </a:p>
          <a:p>
            <a:pPr lvl="1"/>
            <a:r>
              <a:rPr lang="en-US" dirty="0"/>
              <a:t>Traffic Engineering</a:t>
            </a:r>
          </a:p>
          <a:p>
            <a:pPr lvl="1"/>
            <a:r>
              <a:rPr lang="en-US" dirty="0"/>
              <a:t>Access Control Policies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the network isn’t truly software-defined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/>
              <a:t>Think of some algorithms that require switch support.</a:t>
            </a:r>
          </a:p>
          <a:p>
            <a:endParaRPr lang="en-US" dirty="0"/>
          </a:p>
          <a:p>
            <a:r>
              <a:rPr lang="en-US" dirty="0"/>
              <a:t>RED, WFQ, PIE, XCP, RCP, DCTCP, 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Lot of performance left on the table.</a:t>
            </a:r>
          </a:p>
          <a:p>
            <a:endParaRPr lang="is-IS" dirty="0"/>
          </a:p>
          <a:p>
            <a:r>
              <a:rPr lang="is-IS" dirty="0"/>
              <a:t>What about new protocols like IPv6?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solution: a programmable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switch however you like.</a:t>
            </a:r>
          </a:p>
          <a:p>
            <a:endParaRPr lang="en-US" dirty="0"/>
          </a:p>
          <a:p>
            <a:r>
              <a:rPr lang="en-US" dirty="0"/>
              <a:t>Each user “programs” their own algorithm.</a:t>
            </a:r>
          </a:p>
          <a:p>
            <a:endParaRPr lang="en-US" dirty="0"/>
          </a:p>
          <a:p>
            <a:r>
              <a:rPr lang="en-US" dirty="0"/>
              <a:t>Much like we program desktops, smartphones, etc.</a:t>
            </a:r>
          </a:p>
          <a:p>
            <a:endParaRPr lang="en-US" dirty="0"/>
          </a:p>
          <a:p>
            <a:r>
              <a:rPr lang="en-US" dirty="0"/>
              <a:t>Vision: make the network (control and data planes) as easy to program as a computer.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attempts at programmable switches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9332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10—100 x loss in performance relative to line-rate, fixed-function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Gadugi" panose="020B0502040204020203" pitchFamily="34" charset="0"/>
              </a:rPr>
              <a:t>Unpredictable performance (e.g., cache contention)</a:t>
            </a: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3087</Words>
  <Application>Microsoft Macintosh PowerPoint</Application>
  <PresentationFormat>Widescreen</PresentationFormat>
  <Paragraphs>696</Paragraphs>
  <Slides>45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Gadugi</vt:lpstr>
      <vt:lpstr>Office Theme</vt:lpstr>
      <vt:lpstr>Programmable networks</vt:lpstr>
      <vt:lpstr>Main references</vt:lpstr>
      <vt:lpstr>Outline</vt:lpstr>
      <vt:lpstr>Background</vt:lpstr>
      <vt:lpstr>Software Defined Networking: What’s the idea?</vt:lpstr>
      <vt:lpstr>The consequences of SDN</vt:lpstr>
      <vt:lpstr>But the network isn’t truly software-defined</vt:lpstr>
      <vt:lpstr>The solution: a programmable switch</vt:lpstr>
      <vt:lpstr>Early attempts at programmable switches</vt:lpstr>
      <vt:lpstr>The RMT model: programmability + performance</vt:lpstr>
      <vt:lpstr>The right architecture for a high-speed switch?</vt:lpstr>
      <vt:lpstr>Typical performance requirements at line 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hardware work?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Questions</vt:lpstr>
      <vt:lpstr>How does programmability affect chip area?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Growing research interest in academia</vt:lpstr>
      <vt:lpstr>Momentum around p4.org in industry</vt:lpstr>
      <vt:lpstr>In-network computing</vt:lpstr>
      <vt:lpstr>SmartNICs</vt:lpstr>
      <vt:lpstr>Programmability in virtual networks</vt:lpstr>
      <vt:lpstr>Concluding thoughts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Anirudh Sivaraman Kaushalram</cp:lastModifiedBy>
  <cp:revision>651</cp:revision>
  <cp:lastPrinted>2016-11-01T16:01:02Z</cp:lastPrinted>
  <dcterms:created xsi:type="dcterms:W3CDTF">2016-04-25T03:38:24Z</dcterms:created>
  <dcterms:modified xsi:type="dcterms:W3CDTF">2020-10-27T16:20:33Z</dcterms:modified>
</cp:coreProperties>
</file>