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15" r:id="rId3"/>
    <p:sldId id="316" r:id="rId4"/>
    <p:sldId id="529" r:id="rId5"/>
    <p:sldId id="319" r:id="rId6"/>
    <p:sldId id="527" r:id="rId7"/>
    <p:sldId id="512" r:id="rId8"/>
    <p:sldId id="532" r:id="rId9"/>
    <p:sldId id="485" r:id="rId10"/>
    <p:sldId id="486" r:id="rId11"/>
    <p:sldId id="487" r:id="rId12"/>
    <p:sldId id="488" r:id="rId13"/>
    <p:sldId id="489" r:id="rId14"/>
    <p:sldId id="490" r:id="rId15"/>
    <p:sldId id="491" r:id="rId16"/>
    <p:sldId id="492" r:id="rId17"/>
    <p:sldId id="493" r:id="rId18"/>
    <p:sldId id="494" r:id="rId19"/>
    <p:sldId id="495" r:id="rId20"/>
    <p:sldId id="496" r:id="rId21"/>
    <p:sldId id="498" r:id="rId22"/>
    <p:sldId id="500" r:id="rId23"/>
    <p:sldId id="501" r:id="rId24"/>
    <p:sldId id="535" r:id="rId25"/>
    <p:sldId id="536" r:id="rId26"/>
    <p:sldId id="534" r:id="rId27"/>
    <p:sldId id="533" r:id="rId28"/>
    <p:sldId id="482" r:id="rId29"/>
    <p:sldId id="520" r:id="rId30"/>
    <p:sldId id="522" r:id="rId31"/>
    <p:sldId id="524" r:id="rId32"/>
    <p:sldId id="504" r:id="rId33"/>
    <p:sldId id="530" r:id="rId34"/>
    <p:sldId id="531" r:id="rId35"/>
    <p:sldId id="470" r:id="rId36"/>
    <p:sldId id="471" r:id="rId37"/>
    <p:sldId id="472" r:id="rId38"/>
    <p:sldId id="473" r:id="rId39"/>
    <p:sldId id="474" r:id="rId40"/>
    <p:sldId id="475" r:id="rId41"/>
    <p:sldId id="505" r:id="rId42"/>
    <p:sldId id="517" r:id="rId43"/>
    <p:sldId id="516" r:id="rId44"/>
    <p:sldId id="537" r:id="rId45"/>
    <p:sldId id="538" r:id="rId46"/>
    <p:sldId id="358" r:id="rId47"/>
    <p:sldId id="508" r:id="rId48"/>
    <p:sldId id="526" r:id="rId49"/>
    <p:sldId id="514" r:id="rId50"/>
    <p:sldId id="507" r:id="rId51"/>
    <p:sldId id="350" r:id="rId52"/>
    <p:sldId id="509" r:id="rId53"/>
    <p:sldId id="510" r:id="rId54"/>
    <p:sldId id="464" r:id="rId55"/>
    <p:sldId id="465" r:id="rId56"/>
    <p:sldId id="375" r:id="rId57"/>
    <p:sldId id="299" r:id="rId58"/>
    <p:sldId id="357" r:id="rId59"/>
    <p:sldId id="305" r:id="rId60"/>
    <p:sldId id="306" r:id="rId61"/>
    <p:sldId id="301" r:id="rId62"/>
    <p:sldId id="271" r:id="rId63"/>
    <p:sldId id="326" r:id="rId64"/>
    <p:sldId id="327" r:id="rId65"/>
    <p:sldId id="272" r:id="rId66"/>
    <p:sldId id="374" r:id="rId67"/>
    <p:sldId id="468" r:id="rId68"/>
    <p:sldId id="332" r:id="rId69"/>
    <p:sldId id="370" r:id="rId70"/>
    <p:sldId id="371" r:id="rId71"/>
    <p:sldId id="335" r:id="rId72"/>
    <p:sldId id="372" r:id="rId73"/>
    <p:sldId id="373" r:id="rId74"/>
    <p:sldId id="307" r:id="rId75"/>
    <p:sldId id="467" r:id="rId76"/>
    <p:sldId id="458" r:id="rId77"/>
    <p:sldId id="459" r:id="rId78"/>
    <p:sldId id="460" r:id="rId79"/>
    <p:sldId id="461" r:id="rId80"/>
    <p:sldId id="462" r:id="rId81"/>
    <p:sldId id="466" r:id="rId82"/>
    <p:sldId id="463"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4" autoAdjust="0"/>
    <p:restoredTop sz="61331" autoAdjust="0"/>
  </p:normalViewPr>
  <p:slideViewPr>
    <p:cSldViewPr showGuides="1">
      <p:cViewPr>
        <p:scale>
          <a:sx n="95" d="100"/>
          <a:sy n="95" d="100"/>
        </p:scale>
        <p:origin x="144" y="-1216"/>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notesMaster" Target="notesMasters/notesMaster1.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t> Aggregate Capacity Per Unit</a:t>
            </a:r>
            <a:endParaRPr lang="en-US" dirty="0"/>
          </a:p>
        </c:rich>
      </c:tx>
      <c:layout>
        <c:manualLayout>
          <c:xMode val="edge"/>
          <c:yMode val="edge"/>
          <c:x val="0.415924617196702"/>
          <c:y val="0.056910569105691"/>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dirty="0" smtClean="0">
                        <a:solidFill>
                          <a:srgbClr val="767171"/>
                        </a:solidFill>
                      </a:rPr>
                      <a:t>Tomahawk</a:t>
                    </a:r>
                    <a:endParaRPr lang="en-US" dirty="0" smtClean="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smtClean="0"/>
                      <a:t>MIT</a:t>
                    </a:r>
                    <a:r>
                      <a:rPr lang="en-US" baseline="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90613134488931"/>
                  <c:y val="0.0815329791093186"/>
                </c:manualLayout>
              </c:layout>
              <c:tx>
                <c:rich>
                  <a:bodyPr/>
                  <a:lstStyle/>
                  <a:p>
                    <a:r>
                      <a:rPr lang="en-US" sz="1800" dirty="0" smtClean="0">
                        <a:solidFill>
                          <a:schemeClr val="bg2">
                            <a:lumMod val="50000"/>
                          </a:schemeClr>
                        </a:solidFill>
                      </a:rPr>
                      <a:t>SNAP</a:t>
                    </a:r>
                  </a:p>
                  <a:p>
                    <a:r>
                      <a:rPr lang="en-US" sz="1800" dirty="0" smtClean="0">
                        <a:solidFill>
                          <a:schemeClr val="bg2">
                            <a:lumMod val="50000"/>
                          </a:schemeClr>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57786372109847"/>
                  <c:y val="0.0853590252437957"/>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944668816"/>
        <c:axId val="1944103168"/>
      </c:lineChart>
      <c:catAx>
        <c:axId val="1944668816"/>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944103168"/>
        <c:crosses val="autoZero"/>
        <c:auto val="1"/>
        <c:lblAlgn val="ctr"/>
        <c:lblOffset val="100"/>
        <c:noMultiLvlLbl val="0"/>
      </c:catAx>
      <c:valAx>
        <c:axId val="1944103168"/>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Seravek"/>
                    <a:cs typeface="Seravek"/>
                  </a:rPr>
                  <a:t>Gbit</a:t>
                </a:r>
                <a:r>
                  <a:rPr lang="en-US" sz="2000" dirty="0" smtClean="0">
                    <a:solidFill>
                      <a:prstClr val="black"/>
                    </a:solidFill>
                    <a:latin typeface="Seravek"/>
                    <a:cs typeface="Seravek"/>
                  </a:rPr>
                  <a:t>/s</a:t>
                </a:r>
              </a:p>
              <a:p>
                <a:pPr>
                  <a:defRPr sz="2000">
                    <a:solidFill>
                      <a:prstClr val="black"/>
                    </a:solidFill>
                    <a:latin typeface="Seravek"/>
                    <a:cs typeface="Seravek"/>
                  </a:defRPr>
                </a:pPr>
                <a:r>
                  <a:rPr lang="en-US" sz="2000" dirty="0" smtClean="0">
                    <a:solidFill>
                      <a:prstClr val="black"/>
                    </a:solidFill>
                    <a:latin typeface="Seravek"/>
                    <a:cs typeface="Seravek"/>
                  </a:rPr>
                  <a:t>(log scale)</a:t>
                </a:r>
                <a:endParaRPr lang="en-US" sz="2000" dirty="0">
                  <a:solidFill>
                    <a:prstClr val="black"/>
                  </a:solidFill>
                  <a:latin typeface="Seravek"/>
                  <a:cs typeface="Seravek"/>
                </a:endParaRPr>
              </a:p>
            </c:rich>
          </c:tx>
          <c:layout>
            <c:manualLayout>
              <c:xMode val="edge"/>
              <c:yMode val="edge"/>
              <c:x val="0.0"/>
              <c:y val="0.350956404839639"/>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9446688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87628656"/>
        <c:axId val="2041637232"/>
      </c:scatterChart>
      <c:valAx>
        <c:axId val="208762865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41637232"/>
        <c:crosses val="autoZero"/>
        <c:crossBetween val="midCat"/>
      </c:valAx>
      <c:valAx>
        <c:axId val="204163723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876286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p>
          <a:p>
            <a:r>
              <a:rPr lang="en-US" baseline="0" dirty="0" smtClean="0"/>
              <a:t>TODO: Maybe get rid of the terms work-conserving and non-work-conserving. Think about it.</a:t>
            </a:r>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838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 which is how you would program a scheduler if you took an existing fixed function scheduler and tried to make that programmable.</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75956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Feedback: Maybe place the figure up top in the slide so that you can describe the key observation in relation to the figure.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93374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89968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We’ll deal with that in the second half of the talk.</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Note to self: Mention the term precomputation of rank here.</a:t>
            </a:r>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677881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153513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658192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79934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971409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208767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Maybe add really high-level overview of what people want from programmable routers</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1607145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Feedback: maybe remove this.</a:t>
            </a:r>
          </a:p>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52405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r>
              <a:rPr lang="en-US" baseline="0" dirty="0" smtClean="0"/>
              <a:t>.</a:t>
            </a:r>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201376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785304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Naïve shared memory either causes</a:t>
            </a:r>
            <a:r>
              <a:rPr lang="en-US" sz="1200" baseline="0" dirty="0" smtClean="0"/>
              <a:t> inconsistency (stale read) or non-determinism (bypass, followed by pipeline blocking). Can’t have both.</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Secondary point: caching cause non-determinism.</a:t>
            </a:r>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730336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Make</a:t>
            </a:r>
            <a:r>
              <a:rPr lang="en-US" sz="1200" baseline="0" dirty="0" smtClean="0"/>
              <a:t> the architecture bulletproof so that it handles 1 packet every clock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Slice algorithm into different pipeline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the minute you have a pipeline, you want to balance it so that each stage does the same amount of useful work per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not, your throughput is gated by the slowest stage.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it’s hard to balance the pipeline so that each stage takes exactly 1 cycle per packet regardless of program.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it’s hard to even guarantee that each stage executes the same number of instructions for each incoming packet.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Even if it did, because x86 optimizes for the average case and not the worst case,  instructions take a differing number of clocks per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All in all, it’s hard to get 1 packet /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Need to work on this.</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0594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Say very</a:t>
            </a:r>
            <a:r>
              <a:rPr lang="en-US" sz="1200" baseline="0" dirty="0" smtClean="0"/>
              <a:t> clearly that this atom is really JUST an example.</a:t>
            </a:r>
            <a:endParaRPr lang="en-US" sz="120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Given some algorithms, can we figure out what atoms we need?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Say that the algorithm can’t have loops right here</a:t>
            </a:r>
            <a:r>
              <a:rPr lang="en-US" baseline="0" dirty="0" smtClean="0"/>
              <a:t> and introduce the transaction programming model briefly.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Say that we are going over the process for a single algorithm first.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Maybe use the term </a:t>
            </a:r>
            <a:r>
              <a:rPr lang="en-US" baseline="0" dirty="0" err="1" smtClean="0"/>
              <a:t>codelet</a:t>
            </a:r>
            <a:r>
              <a:rPr lang="en-US" baseline="0" dirty="0" smtClean="0"/>
              <a:t> here?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compiler’s goal: extracting atomic stages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has been simplified (into 3-opcode form) so that they</a:t>
            </a:r>
            <a:r>
              <a:rPr lang="en-US" baseline="0" dirty="0" smtClean="0"/>
              <a:t> are as close as possible to the hardware.</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One slide with animation showing the problem, then bring in analogy to VLIW, and then solution.</a:t>
            </a:r>
          </a:p>
          <a:p>
            <a:r>
              <a:rPr lang="en-US" baseline="0" dirty="0" smtClean="0"/>
              <a:t>TODO: Mention Monica Lam’s VLIW work and time/space duality.</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Looked at a large class of algorithms and extracted a library of atoms.</a:t>
            </a:r>
          </a:p>
          <a:p>
            <a:r>
              <a:rPr lang="en-US" dirty="0" smtClean="0"/>
              <a:t>This</a:t>
            </a:r>
            <a:r>
              <a:rPr lang="en-US" baseline="0" dirty="0" smtClean="0"/>
              <a:t> is how we did it. Here are two examples.</a:t>
            </a:r>
          </a:p>
          <a:p>
            <a:r>
              <a:rPr lang="en-US" baseline="0" dirty="0" smtClean="0"/>
              <a:t>Make sure by this point it is clear why a simple instruction set like x86 is not enough.</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State up front that the list of atoms is somewhat arbitrary for now.</a:t>
            </a:r>
          </a:p>
          <a:p>
            <a:r>
              <a:rPr lang="en-US" baseline="0" dirty="0" smtClean="0"/>
              <a:t>Maybe even show the circuit for some of these atoms.</a:t>
            </a:r>
          </a:p>
          <a:p>
            <a:r>
              <a:rPr lang="en-US" baseline="0" dirty="0" smtClean="0"/>
              <a:t>You can’t break up the operation into multiple stages.</a:t>
            </a:r>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Mention tomography here: whole area devoted</a:t>
            </a:r>
            <a:r>
              <a:rPr lang="en-US" baseline="0" dirty="0" smtClean="0"/>
              <a:t> to approximately infer the internal characteristics of a network from data collected at the end point.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latin typeface="Gadugi" panose="020B0502040204020203" pitchFamily="34" charset="0"/>
            </a:endParaRPr>
          </a:p>
          <a:p>
            <a:pPr lvl="1"/>
            <a:r>
              <a:rPr lang="en-US" dirty="0" smtClean="0">
                <a:latin typeface="Gadugi" panose="020B0502040204020203" pitchFamily="34" charset="0"/>
              </a:rPr>
              <a:t>Streaming algorithms: Atom</a:t>
            </a:r>
          </a:p>
          <a:p>
            <a:pPr lvl="1"/>
            <a:r>
              <a:rPr lang="en-US" dirty="0" smtClean="0">
                <a:latin typeface="Gadugi" panose="020B0502040204020203" pitchFamily="34" charset="0"/>
              </a:rPr>
              <a:t>Scheduling: PIFOs</a:t>
            </a:r>
            <a:endParaRPr lang="en-US" baseline="0" dirty="0" smtClean="0"/>
          </a:p>
          <a:p>
            <a:pPr marL="228600" indent="-228600">
              <a:buAutoNum type="arabicPeriod"/>
            </a:pPr>
            <a:r>
              <a:rPr lang="en-US" baseline="0" dirty="0" smtClean="0"/>
              <a:t>End of Moore’s law means specialization.</a:t>
            </a:r>
          </a:p>
          <a:p>
            <a:pPr marL="228600" indent="-228600">
              <a:buAutoNum type="arabicPeriod"/>
            </a:pPr>
            <a:r>
              <a:rPr lang="en-US" baseline="0" dirty="0" smtClean="0"/>
              <a:t>Specialization is at odds with programmability.</a:t>
            </a:r>
          </a:p>
          <a:p>
            <a:pPr marL="228600" indent="-228600">
              <a:buAutoNum type="arabicPeriod"/>
            </a:pPr>
            <a:r>
              <a:rPr lang="en-US" baseline="0" dirty="0" smtClean="0"/>
              <a:t>My approach is to tailor abstractions to very specific classes of switch functionality. The specificity lets you retain high performance, while having a class of algorithms means that it’s somewhat future proof.</a:t>
            </a:r>
            <a:endParaRPr lang="en-US" dirty="0" smtClean="0">
              <a:latin typeface="Gadugi" panose="020B0502040204020203" pitchFamily="34" charset="0"/>
            </a:endParaRPr>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67</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Mention that this requires us to think carefully about the</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Functions we need to program.</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programming models and compilers to program them in.</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The hardware we need.</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73</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Feedback: Part about different sch. </a:t>
            </a:r>
            <a:r>
              <a:rPr lang="en-US" baseline="0" dirty="0" err="1" smtClean="0"/>
              <a:t>algos</a:t>
            </a:r>
            <a:r>
              <a:rPr lang="en-US" baseline="0" dirty="0" smtClean="0"/>
              <a:t>. was a little too detailed. Maybe simplify this</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308769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101414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2/11/17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2/11/17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chart" Target="../charts/char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punt to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167907103"/>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183208348"/>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rmAutofit fontScale="32500" lnSpcReduction="20000"/>
          </a:bodyPr>
          <a:lstStyle/>
          <a:p>
            <a:r>
              <a:rPr lang="en-US" sz="6000" dirty="0" smtClean="0"/>
              <a:t>Very little budget between consecutive </a:t>
            </a:r>
            <a:r>
              <a:rPr lang="en-US" sz="6000" dirty="0" err="1" smtClean="0"/>
              <a:t>dequeues</a:t>
            </a:r>
            <a:r>
              <a:rPr lang="en-US" sz="6000" dirty="0" smtClean="0"/>
              <a:t> (&lt; 5 cycles @ 100G)</a:t>
            </a:r>
          </a:p>
          <a:p>
            <a:r>
              <a:rPr lang="en-US" sz="6000" dirty="0"/>
              <a:t>B</a:t>
            </a:r>
            <a:r>
              <a:rPr lang="en-US" sz="6000" dirty="0" smtClean="0"/>
              <a:t>udget already expended on reading queue head, </a:t>
            </a:r>
            <a:r>
              <a:rPr lang="en-US" sz="6000" dirty="0" err="1" smtClean="0"/>
              <a:t>dequeueing</a:t>
            </a:r>
            <a:r>
              <a:rPr lang="en-US" sz="6000" dirty="0" smtClean="0"/>
              <a:t>, updating state</a:t>
            </a:r>
          </a:p>
          <a:p>
            <a:r>
              <a:rPr lang="en-US" sz="6000" dirty="0" smtClean="0"/>
              <a:t>Any extra computation will increase the inter-</a:t>
            </a:r>
            <a:r>
              <a:rPr lang="en-US" sz="6000" dirty="0" err="1" smtClean="0"/>
              <a:t>dequeue</a:t>
            </a:r>
            <a:r>
              <a:rPr lang="en-US" sz="6000" dirty="0" smtClean="0"/>
              <a:t> time =&gt; link will idle</a:t>
            </a:r>
          </a:p>
          <a:p>
            <a:r>
              <a:rPr lang="en-US" sz="6000" dirty="0"/>
              <a:t>P</a:t>
            </a:r>
            <a:r>
              <a:rPr lang="en-US" sz="6000" dirty="0" smtClean="0"/>
              <a:t>recompute this extra computation and move it off the critical path?</a:t>
            </a:r>
            <a:endParaRPr lang="en-US" sz="6000"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
        <p:nvSpPr>
          <p:cNvPr id="5" name="Rectangle 4"/>
          <p:cNvSpPr/>
          <p:nvPr/>
        </p:nvSpPr>
        <p:spPr>
          <a:xfrm>
            <a:off x="6858000" y="2857500"/>
            <a:ext cx="2133600" cy="923330"/>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 DRR,</a:t>
            </a:r>
          </a:p>
          <a:p>
            <a:pPr algn="ctr"/>
            <a:r>
              <a:rPr lang="en-US" dirty="0" smtClean="0">
                <a:solidFill>
                  <a:srgbClr val="000000"/>
                </a:solidFill>
              </a:rPr>
              <a:t>rate limits, etc.)</a:t>
            </a:r>
          </a:p>
        </p:txBody>
      </p:sp>
    </p:spTree>
    <p:extLst>
      <p:ext uri="{BB962C8B-B14F-4D97-AF65-F5344CB8AC3E}">
        <p14:creationId xmlns:p14="http://schemas.microsoft.com/office/powerpoint/2010/main" val="185818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154" grpId="0"/>
      <p:bldP spid="4" grpId="0"/>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2103840780"/>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1732146606"/>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Seravek"/>
                <a:cs typeface="Seravek"/>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6290676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75732070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96792091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55106496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523221"/>
            </a:xfrm>
            <a:prstGeom prst="rect">
              <a:avLst/>
            </a:prstGeom>
            <a:noFill/>
          </p:spPr>
          <p:txBody>
            <a:bodyPr wrap="square" rtlCol="0">
              <a:spAutoFit/>
            </a:bodyPr>
            <a:lstStyle/>
            <a:p>
              <a:pPr algn="ctr"/>
              <a:r>
                <a:rPr lang="en-US" sz="2800" dirty="0" smtClean="0">
                  <a:latin typeface="Seravek"/>
                  <a:cs typeface="Seravek"/>
                </a:rPr>
                <a:t>Rank Computation </a:t>
              </a:r>
              <a:endParaRPr lang="en-US" sz="2800" dirty="0">
                <a:latin typeface="Seravek"/>
                <a:cs typeface="Seravek"/>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spTree>
    <p:custDataLst>
      <p:tags r:id="rId1"/>
    </p:custDataLst>
    <p:extLst>
      <p:ext uri="{BB962C8B-B14F-4D97-AF65-F5344CB8AC3E}">
        <p14:creationId xmlns:p14="http://schemas.microsoft.com/office/powerpoint/2010/main" val="764967485"/>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485603" y="5867400"/>
            <a:ext cx="9220794" cy="553998"/>
          </a:xfrm>
          <a:prstGeom prst="rect">
            <a:avLst/>
          </a:prstGeom>
          <a:noFill/>
        </p:spPr>
        <p:txBody>
          <a:bodyPr wrap="none" rtlCol="0">
            <a:spAutoFit/>
          </a:bodyPr>
          <a:lstStyle/>
          <a:p>
            <a:r>
              <a:rPr lang="en-US" sz="3000">
                <a:latin typeface="Gadugi" panose="020B0502040204020203" pitchFamily="34" charset="0"/>
              </a:rPr>
              <a:t>F</a:t>
            </a:r>
            <a:r>
              <a:rPr lang="en-US" sz="3000" smtClean="0">
                <a:latin typeface="Gadugi" panose="020B0502040204020203" pitchFamily="34" charset="0"/>
              </a:rPr>
              <a:t>ixed-function routers and </a:t>
            </a:r>
            <a:r>
              <a:rPr lang="en-US" sz="3000" dirty="0" smtClean="0">
                <a:latin typeface="Gadugi" panose="020B0502040204020203" pitchFamily="34" charset="0"/>
              </a:rPr>
              <a:t>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10097065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78339194"/>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Tree>
    <p:custDataLst>
      <p:tags r:id="rId1"/>
    </p:custDataLst>
    <p:extLst>
      <p:ext uri="{BB962C8B-B14F-4D97-AF65-F5344CB8AC3E}">
        <p14:creationId xmlns:p14="http://schemas.microsoft.com/office/powerpoint/2010/main" val="183657443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1736557180"/>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761287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22166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33350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A transactional programming model for streaming algorithms</a:t>
            </a:r>
          </a:p>
          <a:p>
            <a:pPr lvl="2"/>
            <a:r>
              <a:rPr lang="en-US" sz="2400" dirty="0" smtClean="0"/>
              <a:t>Inexpensive hardware primitives to run streaming algorithms</a:t>
            </a:r>
          </a:p>
          <a:p>
            <a:pPr lvl="2"/>
            <a:r>
              <a:rPr lang="en-US" sz="2400" dirty="0" smtClean="0"/>
              <a:t>A method to extract these primitives from a corpus of algorithms</a:t>
            </a:r>
          </a:p>
          <a:p>
            <a:pPr lvl="2"/>
            <a:r>
              <a:rPr lang="en-US" sz="2400" dirty="0"/>
              <a:t>A compiler from </a:t>
            </a:r>
            <a:r>
              <a:rPr lang="en-US" sz="2400" dirty="0" smtClean="0"/>
              <a:t>algorithms to primitive configurations</a:t>
            </a:r>
          </a:p>
          <a:p>
            <a:pPr lvl="2"/>
            <a:endParaRPr lang="en-US"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35052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4288493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streaming algorithm</a:t>
            </a:r>
            <a:endParaRPr lang="en-US" dirty="0"/>
          </a:p>
        </p:txBody>
      </p:sp>
      <p:sp>
        <p:nvSpPr>
          <p:cNvPr id="3" name="Content Placeholder 2"/>
          <p:cNvSpPr>
            <a:spLocks noGrp="1"/>
          </p:cNvSpPr>
          <p:nvPr>
            <p:ph idx="1"/>
          </p:nvPr>
        </p:nvSpPr>
        <p:spPr/>
        <p:txBody>
          <a:bodyPr>
            <a:normAutofit/>
          </a:bodyPr>
          <a:lstStyle/>
          <a:p>
            <a:r>
              <a:rPr lang="en-US" dirty="0" smtClean="0"/>
              <a:t>E.g., sample every 10</a:t>
            </a:r>
            <a:r>
              <a:rPr lang="en-US" baseline="30000" dirty="0" smtClean="0"/>
              <a:t>th</a:t>
            </a:r>
            <a:r>
              <a:rPr lang="en-US" dirty="0" smtClean="0"/>
              <a:t> packet:</a:t>
            </a:r>
          </a:p>
          <a:p>
            <a:r>
              <a:rPr lang="en-US" dirty="0" smtClean="0"/>
              <a:t>Routers handle 1 packet/cycle regardless of</a:t>
            </a:r>
          </a:p>
          <a:p>
            <a:pPr marL="0" indent="0">
              <a:buNone/>
            </a:pPr>
            <a:r>
              <a:rPr lang="en-US" dirty="0"/>
              <a:t> </a:t>
            </a:r>
            <a:r>
              <a:rPr lang="en-US" dirty="0" smtClean="0"/>
              <a:t>  what features are enabled</a:t>
            </a:r>
          </a:p>
          <a:p>
            <a:r>
              <a:rPr lang="en-US" dirty="0" smtClean="0"/>
              <a:t>But, the algorithm takes &gt;1 cycles/packet</a:t>
            </a:r>
          </a:p>
          <a:p>
            <a:r>
              <a:rPr lang="en-US" dirty="0" smtClean="0"/>
              <a:t>How do we bridge this gap?</a:t>
            </a:r>
          </a:p>
          <a:p>
            <a:pPr lvl="1"/>
            <a:r>
              <a:rPr lang="en-US" dirty="0" smtClean="0"/>
              <a:t>Atoms: a hardware primitive for packet header and state modification</a:t>
            </a:r>
          </a:p>
          <a:p>
            <a:pPr lvl="1"/>
            <a:r>
              <a:rPr lang="en-US" dirty="0" smtClean="0"/>
              <a:t>A method to extract atoms from algorithms</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63" name="Group 62"/>
          <p:cNvGrpSpPr/>
          <p:nvPr/>
        </p:nvGrpSpPr>
        <p:grpSpPr>
          <a:xfrm>
            <a:off x="9067800" y="1066800"/>
            <a:ext cx="3124200" cy="2628899"/>
            <a:chOff x="8534400" y="1752600"/>
            <a:chExt cx="3124200" cy="2628899"/>
          </a:xfrm>
        </p:grpSpPr>
        <p:sp>
          <p:nvSpPr>
            <p:cNvPr id="5" name="Rectangle 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65" name="Group 64"/>
          <p:cNvGrpSpPr/>
          <p:nvPr/>
        </p:nvGrpSpPr>
        <p:grpSpPr>
          <a:xfrm>
            <a:off x="9067800" y="1066800"/>
            <a:ext cx="3124200" cy="2628899"/>
            <a:chOff x="8534400" y="1752600"/>
            <a:chExt cx="3124200" cy="2628899"/>
          </a:xfrm>
        </p:grpSpPr>
        <p:sp>
          <p:nvSpPr>
            <p:cNvPr id="66" name="Rectangle 65"/>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TextBox 66"/>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1" name="Group 70"/>
          <p:cNvGrpSpPr/>
          <p:nvPr/>
        </p:nvGrpSpPr>
        <p:grpSpPr>
          <a:xfrm>
            <a:off x="9067800" y="1066800"/>
            <a:ext cx="3124200" cy="2628899"/>
            <a:chOff x="8534400" y="1752600"/>
            <a:chExt cx="3124200" cy="2628899"/>
          </a:xfrm>
        </p:grpSpPr>
        <p:sp>
          <p:nvSpPr>
            <p:cNvPr id="72" name="Rectangle 71"/>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grpSp>
        <p:nvGrpSpPr>
          <p:cNvPr id="74" name="Group 73"/>
          <p:cNvGrpSpPr/>
          <p:nvPr/>
        </p:nvGrpSpPr>
        <p:grpSpPr>
          <a:xfrm>
            <a:off x="9067800" y="10668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1"/>
          <p:cNvSpPr/>
          <p:nvPr/>
        </p:nvSpPr>
        <p:spPr>
          <a:xfrm>
            <a:off x="3886200" y="4724400"/>
            <a:ext cx="438150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Shared Memory</a:t>
            </a:r>
            <a:endParaRPr lang="en-US"/>
          </a:p>
        </p:txBody>
      </p:sp>
      <p:sp>
        <p:nvSpPr>
          <p:cNvPr id="2" name="Title 1"/>
          <p:cNvSpPr>
            <a:spLocks noGrp="1"/>
          </p:cNvSpPr>
          <p:nvPr>
            <p:ph type="title"/>
          </p:nvPr>
        </p:nvSpPr>
        <p:spPr/>
        <p:txBody>
          <a:bodyPr/>
          <a:lstStyle/>
          <a:p>
            <a:r>
              <a:rPr lang="en-US" dirty="0" smtClean="0"/>
              <a:t>A shared-memory x86 multicore</a:t>
            </a:r>
            <a:endParaRPr lang="en-US" dirty="0"/>
          </a:p>
        </p:txBody>
      </p:sp>
      <p:sp>
        <p:nvSpPr>
          <p:cNvPr id="28" name="Rounded Rectangle 27"/>
          <p:cNvSpPr/>
          <p:nvPr/>
        </p:nvSpPr>
        <p:spPr>
          <a:xfrm>
            <a:off x="552450" y="5185834"/>
            <a:ext cx="11087100" cy="719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Shared memory =&gt; contention =&gt; non-determinism</a:t>
            </a:r>
          </a:p>
        </p:txBody>
      </p:sp>
      <p:sp>
        <p:nvSpPr>
          <p:cNvPr id="29" name="Rounded Rectangle 28"/>
          <p:cNvSpPr/>
          <p:nvPr/>
        </p:nvSpPr>
        <p:spPr>
          <a:xfrm>
            <a:off x="552450" y="6019800"/>
            <a:ext cx="110871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Routers expected to </a:t>
            </a:r>
            <a:r>
              <a:rPr lang="en-US" sz="3600" smtClean="0">
                <a:ea typeface="Gadugi" charset="0"/>
                <a:cs typeface="Gadugi" charset="0"/>
              </a:rPr>
              <a:t>have deterministic performance</a:t>
            </a:r>
            <a:endParaRPr lang="en-US" sz="3600" dirty="0" smtClean="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2590800"/>
            <a:ext cx="2057400" cy="1830389"/>
          </a:xfrm>
          <a:prstGeom prst="rect">
            <a:avLst/>
          </a:prstGeom>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590800"/>
            <a:ext cx="2057400" cy="1830389"/>
          </a:xfrm>
          <a:prstGeom prst="rect">
            <a:avLst/>
          </a:prstGeom>
        </p:spPr>
      </p:pic>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2590800"/>
            <a:ext cx="2057400" cy="1830389"/>
          </a:xfrm>
          <a:prstGeom prst="rect">
            <a:avLst/>
          </a:prstGeom>
        </p:spPr>
      </p:pic>
      <p:cxnSp>
        <p:nvCxnSpPr>
          <p:cNvPr id="14" name="Elbow Connector 13"/>
          <p:cNvCxnSpPr>
            <a:stCxn id="46" idx="2"/>
            <a:endCxn id="32" idx="2"/>
          </p:cNvCxnSpPr>
          <p:nvPr/>
        </p:nvCxnSpPr>
        <p:spPr>
          <a:xfrm rot="16200000" flipH="1">
            <a:off x="2963070" y="4010819"/>
            <a:ext cx="512761" cy="13335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20" idx="2"/>
            <a:endCxn id="32" idx="6"/>
          </p:cNvCxnSpPr>
          <p:nvPr/>
        </p:nvCxnSpPr>
        <p:spPr>
          <a:xfrm rot="5400000">
            <a:off x="8716170" y="3972719"/>
            <a:ext cx="512761" cy="1409700"/>
          </a:xfrm>
          <a:prstGeom prst="bentConnector2">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715000" y="1295400"/>
            <a:ext cx="853119" cy="369332"/>
          </a:xfrm>
          <a:prstGeom prst="rect">
            <a:avLst/>
          </a:prstGeom>
          <a:noFill/>
        </p:spPr>
        <p:txBody>
          <a:bodyPr wrap="none" rtlCol="0">
            <a:spAutoFit/>
          </a:bodyPr>
          <a:lstStyle/>
          <a:p>
            <a:r>
              <a:rPr lang="en-US" dirty="0" smtClean="0"/>
              <a:t>Packet</a:t>
            </a:r>
            <a:endParaRPr lang="en-US" dirty="0"/>
          </a:p>
        </p:txBody>
      </p:sp>
      <p:cxnSp>
        <p:nvCxnSpPr>
          <p:cNvPr id="43" name="Straight Arrow Connector 42"/>
          <p:cNvCxnSpPr>
            <a:stCxn id="25" idx="2"/>
          </p:cNvCxnSpPr>
          <p:nvPr/>
        </p:nvCxnSpPr>
        <p:spPr>
          <a:xfrm flipH="1">
            <a:off x="6134100" y="1664732"/>
            <a:ext cx="7460" cy="50696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0"/>
            <a:endCxn id="45" idx="2"/>
          </p:cNvCxnSpPr>
          <p:nvPr/>
        </p:nvCxnSpPr>
        <p:spPr>
          <a:xfrm flipV="1">
            <a:off x="6076950" y="4421189"/>
            <a:ext cx="12763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2" idx="0"/>
            <a:endCxn id="47" idx="2"/>
          </p:cNvCxnSpPr>
          <p:nvPr/>
        </p:nvCxnSpPr>
        <p:spPr>
          <a:xfrm flipH="1" flipV="1">
            <a:off x="4953000" y="4421189"/>
            <a:ext cx="1123950" cy="303211"/>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47" idx="0"/>
          </p:cNvCxnSpPr>
          <p:nvPr/>
        </p:nvCxnSpPr>
        <p:spPr>
          <a:xfrm flipH="1">
            <a:off x="4953000" y="2171700"/>
            <a:ext cx="11811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46" idx="0"/>
          </p:cNvCxnSpPr>
          <p:nvPr/>
        </p:nvCxnSpPr>
        <p:spPr>
          <a:xfrm flipH="1">
            <a:off x="2552700" y="2171700"/>
            <a:ext cx="36195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45" idx="0"/>
          </p:cNvCxnSpPr>
          <p:nvPr/>
        </p:nvCxnSpPr>
        <p:spPr>
          <a:xfrm>
            <a:off x="6134100" y="2171700"/>
            <a:ext cx="12192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20" idx="0"/>
          </p:cNvCxnSpPr>
          <p:nvPr/>
        </p:nvCxnSpPr>
        <p:spPr>
          <a:xfrm>
            <a:off x="6134100" y="2171700"/>
            <a:ext cx="3543300" cy="4191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0" y="2590800"/>
            <a:ext cx="2057400" cy="1830389"/>
          </a:xfrm>
          <a:prstGeom prst="rect">
            <a:avLst/>
          </a:prstGeom>
        </p:spPr>
      </p:pic>
    </p:spTree>
    <p:extLst>
      <p:ext uri="{BB962C8B-B14F-4D97-AF65-F5344CB8AC3E}">
        <p14:creationId xmlns:p14="http://schemas.microsoft.com/office/powerpoint/2010/main" val="55560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a:t>
            </a:r>
            <a:r>
              <a:rPr lang="en-US" dirty="0"/>
              <a:t>i</a:t>
            </a:r>
            <a:r>
              <a:rPr lang="en-US" dirty="0" smtClean="0"/>
              <a:t>nnovation exceeds the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3909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930063"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pFabric</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4900" y="1562100"/>
            <a:ext cx="2057400" cy="1830389"/>
          </a:xfrm>
          <a:prstGeom prst="rect">
            <a:avLst/>
          </a:prstGeom>
        </p:spPr>
      </p:pic>
      <p:sp>
        <p:nvSpPr>
          <p:cNvPr id="2" name="Title 1"/>
          <p:cNvSpPr>
            <a:spLocks noGrp="1"/>
          </p:cNvSpPr>
          <p:nvPr>
            <p:ph type="title"/>
          </p:nvPr>
        </p:nvSpPr>
        <p:spPr/>
        <p:txBody>
          <a:bodyPr/>
          <a:lstStyle/>
          <a:p>
            <a:r>
              <a:rPr lang="en-US" dirty="0" smtClean="0"/>
              <a:t>A shared-nothing x86 pipeline</a:t>
            </a:r>
            <a:endParaRPr lang="en-US" dirty="0"/>
          </a:p>
        </p:txBody>
      </p:sp>
      <p:sp>
        <p:nvSpPr>
          <p:cNvPr id="28" name="Rounded Rectangle 27"/>
          <p:cNvSpPr/>
          <p:nvPr/>
        </p:nvSpPr>
        <p:spPr>
          <a:xfrm>
            <a:off x="723900" y="4114800"/>
            <a:ext cx="107061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Hard to balance the pipeline </a:t>
            </a:r>
            <a:r>
              <a:rPr lang="en-US" sz="3600" smtClean="0">
                <a:ea typeface="Gadugi" charset="0"/>
                <a:cs typeface="Gadugi" charset="0"/>
              </a:rPr>
              <a:t>to get 1 packet / cycle </a:t>
            </a:r>
            <a:endParaRPr lang="en-US" sz="3600" dirty="0" smtClean="0">
              <a:ea typeface="Gadugi" charset="0"/>
              <a:cs typeface="Gadugi" charset="0"/>
            </a:endParaRPr>
          </a:p>
        </p:txBody>
      </p:sp>
      <p:sp>
        <p:nvSpPr>
          <p:cNvPr id="89" name="Rounded Rectangle 88"/>
          <p:cNvSpPr/>
          <p:nvPr/>
        </p:nvSpPr>
        <p:spPr>
          <a:xfrm>
            <a:off x="552450" y="5676900"/>
            <a:ext cx="11087100" cy="8339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a:ea typeface="Gadugi" charset="0"/>
                <a:cs typeface="Gadugi" charset="0"/>
              </a:rPr>
              <a:t>C</a:t>
            </a:r>
            <a:r>
              <a:rPr lang="en-US" sz="3600" dirty="0" smtClean="0">
                <a:ea typeface="Gadugi" charset="0"/>
                <a:cs typeface="Gadugi" charset="0"/>
              </a:rPr>
              <a:t>onstrain stages in hardware to get 1 packet / cycle </a:t>
            </a:r>
          </a:p>
        </p:txBody>
      </p:sp>
      <p:pic>
        <p:nvPicPr>
          <p:cNvPr id="104" name="Picture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562100"/>
            <a:ext cx="2057400" cy="1830389"/>
          </a:xfrm>
          <a:prstGeom prst="rect">
            <a:avLst/>
          </a:prstGeom>
        </p:spPr>
      </p:pic>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62100"/>
            <a:ext cx="2057400" cy="1830389"/>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300" y="1562100"/>
            <a:ext cx="2057400" cy="1830389"/>
          </a:xfrm>
          <a:prstGeom prst="rect">
            <a:avLst/>
          </a:prstGeom>
        </p:spPr>
      </p:pic>
      <p:sp>
        <p:nvSpPr>
          <p:cNvPr id="108" name="Oval 107"/>
          <p:cNvSpPr/>
          <p:nvPr/>
        </p:nvSpPr>
        <p:spPr>
          <a:xfrm>
            <a:off x="88392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9" name="TextBox 108"/>
          <p:cNvSpPr txBox="1"/>
          <p:nvPr/>
        </p:nvSpPr>
        <p:spPr>
          <a:xfrm>
            <a:off x="88773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0" name="Oval 109"/>
          <p:cNvSpPr/>
          <p:nvPr/>
        </p:nvSpPr>
        <p:spPr>
          <a:xfrm>
            <a:off x="6438900" y="25527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1" name="TextBox 110"/>
          <p:cNvSpPr txBox="1"/>
          <p:nvPr/>
        </p:nvSpPr>
        <p:spPr>
          <a:xfrm>
            <a:off x="6477000" y="25908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112" name="Oval 111"/>
          <p:cNvSpPr/>
          <p:nvPr/>
        </p:nvSpPr>
        <p:spPr>
          <a:xfrm>
            <a:off x="4076700" y="25146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3" name="TextBox 112"/>
          <p:cNvSpPr txBox="1"/>
          <p:nvPr/>
        </p:nvSpPr>
        <p:spPr>
          <a:xfrm>
            <a:off x="4114800" y="25527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sp>
        <p:nvSpPr>
          <p:cNvPr id="70" name="Oval 69"/>
          <p:cNvSpPr/>
          <p:nvPr/>
        </p:nvSpPr>
        <p:spPr>
          <a:xfrm>
            <a:off x="1676400" y="2476500"/>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07" name="TextBox 106"/>
          <p:cNvSpPr txBox="1"/>
          <p:nvPr/>
        </p:nvSpPr>
        <p:spPr>
          <a:xfrm>
            <a:off x="1714500" y="2514600"/>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cxnSp>
        <p:nvCxnSpPr>
          <p:cNvPr id="4" name="Straight Arrow Connector 3"/>
          <p:cNvCxnSpPr>
            <a:stCxn id="105" idx="3"/>
            <a:endCxn id="106" idx="1"/>
          </p:cNvCxnSpPr>
          <p:nvPr/>
        </p:nvCxnSpPr>
        <p:spPr>
          <a:xfrm>
            <a:off x="35814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6" idx="3"/>
            <a:endCxn id="104" idx="1"/>
          </p:cNvCxnSpPr>
          <p:nvPr/>
        </p:nvCxnSpPr>
        <p:spPr>
          <a:xfrm>
            <a:off x="59817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4" idx="3"/>
            <a:endCxn id="10" idx="1"/>
          </p:cNvCxnSpPr>
          <p:nvPr/>
        </p:nvCxnSpPr>
        <p:spPr>
          <a:xfrm>
            <a:off x="8382000" y="2477295"/>
            <a:ext cx="3429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2286000"/>
            <a:ext cx="853119" cy="0"/>
          </a:xfrm>
          <a:prstGeom prst="rect">
            <a:avLst/>
          </a:prstGeom>
          <a:noFill/>
        </p:spPr>
        <p:txBody>
          <a:bodyPr wrap="none" rtlCol="0">
            <a:spAutoFit/>
          </a:bodyPr>
          <a:lstStyle/>
          <a:p>
            <a:r>
              <a:rPr lang="en-US" dirty="0" smtClean="0"/>
              <a:t>Packet</a:t>
            </a:r>
            <a:endParaRPr lang="en-US" dirty="0"/>
          </a:p>
        </p:txBody>
      </p:sp>
      <p:cxnSp>
        <p:nvCxnSpPr>
          <p:cNvPr id="39" name="Straight Arrow Connector 38"/>
          <p:cNvCxnSpPr>
            <a:endCxn id="105" idx="1"/>
          </p:cNvCxnSpPr>
          <p:nvPr/>
        </p:nvCxnSpPr>
        <p:spPr>
          <a:xfrm>
            <a:off x="8763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8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838700" y="4419600"/>
            <a:ext cx="7048500"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err="1" smtClean="0">
                <a:ea typeface="Gadugi" charset="0"/>
                <a:cs typeface="Gadugi" charset="0"/>
              </a:rPr>
              <a:t>Atom</a:t>
            </a:r>
            <a:r>
              <a:rPr lang="en-US" sz="3600" smtClean="0">
                <a:ea typeface="Gadugi" charset="0"/>
                <a:cs typeface="Gadugi" charset="0"/>
              </a:rPr>
              <a:t>: local </a:t>
            </a:r>
            <a:r>
              <a:rPr lang="en-US" sz="3600" dirty="0" smtClean="0">
                <a:ea typeface="Gadugi" charset="0"/>
                <a:cs typeface="Gadugi" charset="0"/>
              </a:rPr>
              <a:t>memory + action unit</a:t>
            </a:r>
          </a:p>
        </p:txBody>
      </p:sp>
      <p:sp>
        <p:nvSpPr>
          <p:cNvPr id="89" name="Rounded Rectangle 88"/>
          <p:cNvSpPr/>
          <p:nvPr/>
        </p:nvSpPr>
        <p:spPr>
          <a:xfrm>
            <a:off x="4724400" y="5753100"/>
            <a:ext cx="7124700" cy="990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hardware must support</a:t>
            </a:r>
          </a:p>
          <a:p>
            <a:pPr algn="ctr"/>
            <a:r>
              <a:rPr lang="en-US" sz="3600" dirty="0" smtClean="0">
                <a:ea typeface="Gadugi" charset="0"/>
                <a:cs typeface="Gadugi" charset="0"/>
              </a:rPr>
              <a:t>one packet /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443334"/>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2763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266700" cy="13906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89" grpId="0" animBg="1"/>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 from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40386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6101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 y="2057400"/>
            <a:ext cx="4305300" cy="584775"/>
          </a:xfrm>
          <a:prstGeom prst="rect">
            <a:avLst/>
          </a:prstGeom>
          <a:noFill/>
        </p:spPr>
        <p:txBody>
          <a:bodyPr wrap="square" rtlCol="0">
            <a:spAutoFit/>
          </a:bodyPr>
          <a:lstStyle/>
          <a:p>
            <a:pPr algn="ctr"/>
            <a:r>
              <a:rPr lang="en-US" sz="2200" b="1" u="sng" dirty="0" smtClean="0">
                <a:latin typeface="+mj-lt"/>
                <a:cs typeface="Seravek"/>
              </a:rPr>
              <a:t>Input: Algorithms as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933700" y="4572000"/>
            <a:ext cx="1600200" cy="1488996"/>
            <a:chOff x="3962400" y="3886200"/>
            <a:chExt cx="1600200" cy="1488996"/>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62400" y="4267200"/>
              <a:ext cx="1600200" cy="1107996"/>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p>
            <a:p>
              <a:pPr algn="ctr"/>
              <a:r>
                <a:rPr lang="en-US" sz="2200" dirty="0" smtClean="0">
                  <a:solidFill>
                    <a:srgbClr val="000000"/>
                  </a:solidFill>
                  <a:latin typeface="+mj-lt"/>
                  <a:cs typeface="Seravek"/>
                </a:rPr>
                <a:t>for</a:t>
              </a:r>
            </a:p>
            <a:p>
              <a:pPr algn="ctr"/>
              <a:r>
                <a:rPr lang="en-US" sz="2200" dirty="0" smtClean="0">
                  <a:solidFill>
                    <a:srgbClr val="000000"/>
                  </a:solidFill>
                  <a:latin typeface="+mj-lt"/>
                  <a:cs typeface="Seravek"/>
                </a:rPr>
                <a:t>Pipelining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a:off x="8915400" y="44958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267700" y="4876800"/>
            <a:ext cx="1752600" cy="2123658"/>
          </a:xfrm>
          <a:prstGeom prst="rect">
            <a:avLst/>
          </a:prstGeom>
          <a:noFill/>
        </p:spPr>
        <p:txBody>
          <a:bodyPr wrap="square" rtlCol="0">
            <a:spAutoFit/>
          </a:bodyPr>
          <a:lstStyle/>
          <a:p>
            <a:pPr algn="ctr"/>
            <a:r>
              <a:rPr lang="en-US" sz="2200" dirty="0" smtClean="0">
                <a:solidFill>
                  <a:srgbClr val="000000"/>
                </a:solidFill>
                <a:latin typeface="+mj-lt"/>
                <a:cs typeface="Seravek"/>
              </a:rPr>
              <a:t>Look for</a:t>
            </a:r>
          </a:p>
          <a:p>
            <a:pPr algn="ctr"/>
            <a:r>
              <a:rPr lang="en-US" sz="2200" dirty="0" smtClean="0">
                <a:solidFill>
                  <a:srgbClr val="000000"/>
                </a:solidFill>
                <a:latin typeface="+mj-lt"/>
                <a:cs typeface="Seravek"/>
              </a:rPr>
              <a:t>reusable</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toms</a:t>
            </a:r>
          </a:p>
          <a:p>
            <a:pPr algn="ctr"/>
            <a:r>
              <a:rPr lang="en-US" sz="2200" dirty="0" smtClean="0">
                <a:solidFill>
                  <a:srgbClr val="000000"/>
                </a:solidFill>
                <a:latin typeface="+mj-lt"/>
                <a:cs typeface="Seravek"/>
              </a:rPr>
              <a:t>across algorithms</a:t>
            </a:r>
          </a:p>
          <a:p>
            <a:pPr algn="ctr"/>
            <a:endParaRPr lang="en-US" sz="2200" dirty="0">
              <a:solidFill>
                <a:srgbClr val="000000"/>
              </a:solidFill>
              <a:latin typeface="+mj-lt"/>
              <a:cs typeface="Seravek"/>
            </a:endParaRPr>
          </a:p>
        </p:txBody>
      </p:sp>
      <p:grpSp>
        <p:nvGrpSpPr>
          <p:cNvPr id="191" name="Group 190"/>
          <p:cNvGrpSpPr/>
          <p:nvPr/>
        </p:nvGrpSpPr>
        <p:grpSpPr>
          <a:xfrm>
            <a:off x="10058400" y="3657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8115300" y="2057400"/>
            <a:ext cx="45720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210800" y="3810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363200" y="3962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515600" y="4114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668000" y="4267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Pipelining </a:t>
            </a:r>
            <a:r>
              <a:rPr lang="en-US" dirty="0" err="1"/>
              <a:t>stateful</a:t>
            </a:r>
            <a:r>
              <a:rPr lang="en-US" dirty="0"/>
              <a:t> vs. stateless </a:t>
            </a:r>
            <a:r>
              <a:rPr lang="en-US" dirty="0" smtClean="0"/>
              <a:t>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operations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a:t>
            </a:r>
            <a:r>
              <a:rPr lang="en-US" dirty="0" err="1"/>
              <a:t>stateful</a:t>
            </a:r>
            <a:r>
              <a:rPr lang="en-US" dirty="0"/>
              <a:t> vs. stateless </a:t>
            </a:r>
            <a:r>
              <a:rPr lang="en-US" dirty="0" smtClean="0"/>
              <a:t>algorithms</a:t>
            </a:r>
            <a:endParaRPr lang="en-US" dirty="0">
              <a:latin typeface="Gadugi" panose="020B0502040204020203" pitchFamily="34" charset="0"/>
            </a:endParaRPr>
          </a:p>
        </p:txBody>
      </p:sp>
      <p:sp>
        <p:nvSpPr>
          <p:cNvPr id="3" name="Rectangle 2"/>
          <p:cNvSpPr/>
          <p:nvPr/>
        </p:nvSpPr>
        <p:spPr>
          <a:xfrm>
            <a:off x="2508831" y="1707023"/>
            <a:ext cx="5355953"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 for x = g(x)</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7848600" y="1638300"/>
            <a:ext cx="41910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But, X </a:t>
            </a:r>
            <a:r>
              <a:rPr lang="en-US" sz="4000" smtClean="0"/>
              <a:t>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xit" presetSubtype="0" fill="hold" nodeType="withEffect" nodePh="1">
                                  <p:stCondLst>
                                    <p:cond delay="0"/>
                                  </p:stCondLst>
                                  <p:endCondLst>
                                    <p:cond evt="begin" delay="0">
                                      <p:tn val="27"/>
                                    </p:cond>
                                  </p:endCondLst>
                                  <p:childTnLst>
                                    <p:set>
                                      <p:cBhvr>
                                        <p:cTn id="28" dur="1" fill="hold">
                                          <p:stCondLst>
                                            <p:cond delay="0"/>
                                          </p:stCondLst>
                                        </p:cTn>
                                        <p:tgtEl>
                                          <p:spTgt spid="69">
                                            <p:txEl>
                                              <p:pRg st="0" end="0"/>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this architecture is unsustainable</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a:t>
            </a:r>
            <a:r>
              <a:rPr lang="en-US" dirty="0" smtClean="0"/>
              <a:t>hat goes into a fixed-function router? No consensus after decades of router design</a:t>
            </a:r>
          </a:p>
          <a:p>
            <a:r>
              <a:rPr lang="en-US" dirty="0" smtClean="0"/>
              <a:t>Rate of innovation exceeds the ability to get things into routers</a:t>
            </a:r>
          </a:p>
          <a:p>
            <a:endParaRPr lang="en-US" dirty="0" smtClean="0"/>
          </a:p>
          <a:p>
            <a:endParaRPr lang="en-US" dirty="0"/>
          </a:p>
          <a:p>
            <a:endParaRPr lang="en-US" dirty="0" smtClean="0"/>
          </a:p>
          <a:p>
            <a:endParaRPr lang="en-US" dirty="0"/>
          </a:p>
          <a:p>
            <a:r>
              <a:rPr lang="en-US" dirty="0" smtClean="0"/>
              <a:t>Workaround: Indirect measurement/control from end points</a:t>
            </a:r>
          </a:p>
          <a:p>
            <a:r>
              <a:rPr lang="en-US" dirty="0" smtClean="0"/>
              <a:t>Fix: Don’t bake policies into routers; instead provide mechanisms</a:t>
            </a:r>
          </a:p>
        </p:txBody>
      </p:sp>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93006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pFabric</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93961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reusable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124200"/>
            <a:ext cx="2851862" cy="9647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sp>
        <p:nvSpPr>
          <p:cNvPr id="25" name="Freeform 24"/>
          <p:cNvSpPr/>
          <p:nvPr/>
        </p:nvSpPr>
        <p:spPr>
          <a:xfrm>
            <a:off x="8610600" y="2945985"/>
            <a:ext cx="3352800" cy="11430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smtClean="0">
                <a:solidFill>
                  <a:srgbClr val="000000"/>
                </a:solidFill>
                <a:latin typeface="+mj-lt"/>
                <a:cs typeface="Seravek"/>
              </a:rPr>
              <a:t>mux(</a:t>
            </a:r>
            <a:r>
              <a:rPr lang="en-US" sz="2000" kern="0" dirty="0" err="1" smtClean="0">
                <a:solidFill>
                  <a:srgbClr val="000000"/>
                </a:solidFill>
                <a:latin typeface="+mj-lt"/>
                <a:cs typeface="Seravek"/>
              </a:rPr>
              <a:t>pkt.pred</a:t>
            </a:r>
            <a:r>
              <a:rPr lang="en-US" sz="2000" kern="0" dirty="0" smtClean="0">
                <a:solidFill>
                  <a:srgbClr val="000000"/>
                </a:solidFill>
                <a:latin typeface="+mj-lt"/>
                <a:cs typeface="Seravek"/>
              </a:rPr>
              <a:t>,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err="1" smtClean="0">
                <a:solidFill>
                  <a:srgbClr val="000000"/>
                </a:solidFill>
                <a:latin typeface="+mj-lt"/>
                <a:cs typeface="Seravek"/>
              </a:rPr>
              <a:t>pkt.b</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0)</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501511910"/>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850973712"/>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All 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a:t>
            </a:r>
            <a:r>
              <a:rPr lang="en-US" smtClean="0"/>
              <a:t>do atoms </a:t>
            </a:r>
            <a:r>
              <a:rPr lang="en-US" dirty="0" smtClean="0"/>
              <a:t>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9" name="TextBox 8"/>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2" name="TextBox 11"/>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3" name="TextBox 12"/>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930063" cy="369332"/>
          </a:xfrm>
          <a:prstGeom prst="rect">
            <a:avLst/>
          </a:prstGeom>
          <a:pattFill prst="wdDnDiag">
            <a:fgClr>
              <a:schemeClr val="accent1"/>
            </a:fgClr>
            <a:bgClr>
              <a:schemeClr val="bg1"/>
            </a:bgClr>
          </a:pattFill>
          <a:ln w="25400">
            <a:solidFill>
              <a:schemeClr val="accent1"/>
            </a:solidFill>
          </a:ln>
        </p:spPr>
        <p:txBody>
          <a:bodyPr wrap="none" rtlCol="0">
            <a:spAutoFit/>
          </a:bodyPr>
          <a:lstStyle/>
          <a:p>
            <a:r>
              <a:rPr lang="en-US" dirty="0" err="1" smtClean="0"/>
              <a:t>pFabric</a:t>
            </a:r>
            <a:endParaRPr lang="en-US" dirty="0"/>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5" name="TextBox 24"/>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High-performance networking needs specialized hardware</a:t>
            </a:r>
          </a:p>
          <a:p>
            <a:endParaRPr lang="en-US" dirty="0"/>
          </a:p>
          <a:p>
            <a:r>
              <a:rPr lang="en-US" dirty="0" smtClean="0">
                <a:latin typeface="Gadugi" panose="020B0502040204020203" pitchFamily="34" charset="0"/>
              </a:rPr>
              <a:t>Tension between specialization and programmability</a:t>
            </a:r>
          </a:p>
          <a:p>
            <a:endParaRPr lang="en-US" dirty="0" smtClean="0"/>
          </a:p>
          <a:p>
            <a:r>
              <a:rPr lang="en-US" dirty="0" smtClean="0"/>
              <a:t>Tailor primitives to</a:t>
            </a:r>
            <a:r>
              <a:rPr lang="en-US" dirty="0" smtClean="0">
                <a:latin typeface="Gadugi" panose="020B0502040204020203" pitchFamily="34" charset="0"/>
              </a:rPr>
              <a:t> </a:t>
            </a:r>
            <a:r>
              <a:rPr lang="en-US" b="1" dirty="0" smtClean="0"/>
              <a:t>restricted classes </a:t>
            </a:r>
            <a:r>
              <a:rPr lang="en-US" dirty="0" smtClean="0"/>
              <a:t>of</a:t>
            </a:r>
            <a:r>
              <a:rPr lang="en-US" dirty="0" smtClean="0">
                <a:latin typeface="Gadugi" panose="020B0502040204020203" pitchFamily="34" charset="0"/>
              </a:rPr>
              <a:t> </a:t>
            </a:r>
            <a:r>
              <a:rPr lang="en-US" dirty="0" smtClean="0"/>
              <a:t>router</a:t>
            </a:r>
            <a:r>
              <a:rPr lang="en-US" dirty="0" smtClean="0">
                <a:latin typeface="Gadugi" panose="020B0502040204020203" pitchFamily="34" charset="0"/>
              </a:rPr>
              <a:t> functionality</a:t>
            </a:r>
          </a:p>
          <a:p>
            <a:endParaRPr lang="en-US" dirty="0" smtClean="0">
              <a:latin typeface="Gadugi" panose="020B0502040204020203" pitchFamily="34" charset="0"/>
            </a:endParaRPr>
          </a:p>
          <a:p>
            <a:r>
              <a:rPr lang="en-US" dirty="0" smtClean="0">
                <a:latin typeface="Gadugi" panose="020B0502040204020203" pitchFamily="34" charset="0"/>
              </a:rPr>
              <a:t>Broader impact:</a:t>
            </a:r>
          </a:p>
          <a:p>
            <a:pPr lvl="1"/>
            <a:r>
              <a:rPr lang="en-US" dirty="0" smtClean="0">
                <a:latin typeface="Gadugi" panose="020B0502040204020203" pitchFamily="34" charset="0"/>
              </a:rPr>
              <a:t>Transactions in P4</a:t>
            </a:r>
          </a:p>
          <a:p>
            <a:pPr lvl="1"/>
            <a:r>
              <a:rPr lang="en-US" dirty="0"/>
              <a:t>I</a:t>
            </a:r>
            <a:r>
              <a:rPr lang="en-US" dirty="0" smtClean="0">
                <a:latin typeface="Gadugi" panose="020B0502040204020203" pitchFamily="34" charset="0"/>
              </a:rPr>
              <a:t>ndustry interest in PIFOs, Domino’s compiler techniques</a:t>
            </a:r>
          </a:p>
          <a:p>
            <a:endParaRPr lang="en-US" dirty="0" smtClean="0"/>
          </a:p>
          <a:p>
            <a:r>
              <a:rPr lang="en-US" dirty="0" smtClean="0"/>
              <a:t>Restricted programmability will be relevant to other domains as well</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not use software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843467319"/>
              </p:ext>
            </p:extLst>
          </p:nvPr>
        </p:nvGraphicFramePr>
        <p:xfrm>
          <a:off x="533400" y="1181100"/>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fastest (h/w) routers</a:t>
            </a:r>
            <a:endParaRPr lang="en-US" sz="3200" dirty="0"/>
          </a:p>
        </p:txBody>
      </p:sp>
      <p:sp>
        <p:nvSpPr>
          <p:cNvPr id="5" name="Rounded Rectangle 4"/>
          <p:cNvSpPr/>
          <p:nvPr/>
        </p:nvSpPr>
        <p:spPr>
          <a:xfrm>
            <a:off x="685800" y="63627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27297"/>
            <a:ext cx="4686300" cy="3776418"/>
            <a:chOff x="673100" y="1866900"/>
            <a:chExt cx="4940300" cy="3776418"/>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100" y="1866900"/>
              <a:ext cx="4796553" cy="3776418"/>
            </a:xfrm>
            <a:prstGeom prst="rect">
              <a:avLst/>
            </a:prstGeom>
            <a:noFill/>
          </p:spPr>
          <p:txBody>
            <a:bodyPr wrap="square" rtlCol="0">
              <a:spAutoFit/>
            </a:bodyPr>
            <a:lstStyle/>
            <a:p>
              <a:pPr algn="ctr"/>
              <a:r>
                <a:rPr lang="en-US" sz="2400" dirty="0" smtClean="0">
                  <a:latin typeface="Seravek"/>
                  <a:cs typeface="Seravek"/>
                </a:rPr>
                <a:t>Algorithm:</a:t>
              </a:r>
            </a:p>
            <a:p>
              <a:endParaRPr lang="en-US" sz="1100" dirty="0" smtClean="0">
                <a:latin typeface="Seravek"/>
                <a:cs typeface="Seravek"/>
              </a:endParaRPr>
            </a:p>
            <a:p>
              <a:endParaRPr lang="en-US" sz="500" dirty="0" smtClean="0">
                <a:latin typeface="Seravek"/>
                <a:cs typeface="Seravek"/>
              </a:endParaRPr>
            </a:p>
            <a:p>
              <a:pPr>
                <a:lnSpc>
                  <a:spcPct val="110000"/>
                </a:lnSpc>
              </a:pPr>
              <a:r>
                <a:rPr lang="en-US" sz="2200" dirty="0" smtClean="0">
                  <a:latin typeface="Seravek"/>
                  <a:cs typeface="Seravek"/>
                </a:rPr>
                <a:t>For each packet</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average queue size</a:t>
              </a:r>
            </a:p>
            <a:p>
              <a:pPr>
                <a:lnSpc>
                  <a:spcPct val="110000"/>
                </a:lnSpc>
              </a:pPr>
              <a:r>
                <a:rPr lang="en-US" sz="2200" dirty="0">
                  <a:latin typeface="Seravek"/>
                  <a:cs typeface="Seravek"/>
                </a:rPr>
                <a:t>    </a:t>
              </a:r>
              <a:r>
                <a:rPr lang="en-US" sz="2200" dirty="0" smtClean="0">
                  <a:latin typeface="Seravek"/>
                  <a:cs typeface="Seravek"/>
                </a:rPr>
                <a:t> if </a:t>
              </a:r>
              <a:r>
                <a:rPr lang="en-US" sz="2200" dirty="0">
                  <a:latin typeface="Seravek"/>
                  <a:cs typeface="Seravek"/>
                </a:rPr>
                <a:t>min &lt; </a:t>
              </a:r>
              <a:r>
                <a:rPr lang="en-US" sz="2200" dirty="0" err="1">
                  <a:latin typeface="Seravek"/>
                  <a:cs typeface="Seravek"/>
                </a:rPr>
                <a:t>avg</a:t>
              </a:r>
              <a:r>
                <a:rPr lang="en-US" sz="2200" dirty="0">
                  <a:latin typeface="Seravek"/>
                  <a:cs typeface="Seravek"/>
                </a:rPr>
                <a:t> &lt;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calculate </a:t>
              </a:r>
              <a:r>
                <a:rPr lang="en-US" sz="2200" dirty="0">
                  <a:latin typeface="Seravek"/>
                  <a:cs typeface="Seravek"/>
                </a:rPr>
                <a:t>probability p</a:t>
              </a: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 with probability </a:t>
              </a:r>
              <a:r>
                <a:rPr lang="en-US" sz="2200" dirty="0" smtClean="0">
                  <a:latin typeface="Seravek"/>
                  <a:cs typeface="Seravek"/>
                </a:rPr>
                <a:t>p</a:t>
              </a:r>
            </a:p>
            <a:p>
              <a:pPr>
                <a:lnSpc>
                  <a:spcPct val="110000"/>
                </a:lnSpc>
              </a:pPr>
              <a:r>
                <a:rPr lang="en-US" sz="2200" dirty="0">
                  <a:latin typeface="Seravek"/>
                  <a:cs typeface="Seravek"/>
                </a:rPr>
                <a:t> </a:t>
              </a:r>
              <a:r>
                <a:rPr lang="en-US" sz="2200" dirty="0" smtClean="0">
                  <a:latin typeface="Seravek"/>
                  <a:cs typeface="Seravek"/>
                </a:rPr>
                <a:t>    else </a:t>
              </a:r>
              <a:r>
                <a:rPr lang="en-US" sz="2200" dirty="0">
                  <a:latin typeface="Seravek"/>
                  <a:cs typeface="Seravek"/>
                </a:rPr>
                <a:t>if </a:t>
              </a:r>
              <a:r>
                <a:rPr lang="en-US" sz="2200" dirty="0" err="1">
                  <a:latin typeface="Seravek"/>
                  <a:cs typeface="Seravek"/>
                </a:rPr>
                <a:t>avg</a:t>
              </a:r>
              <a:r>
                <a:rPr lang="en-US" sz="2200" dirty="0">
                  <a:latin typeface="Seravek"/>
                  <a:cs typeface="Seravek"/>
                </a:rPr>
                <a:t> &gt; </a:t>
              </a:r>
              <a:r>
                <a:rPr lang="en-US" sz="2200" dirty="0" smtClean="0">
                  <a:latin typeface="Seravek"/>
                  <a:cs typeface="Seravek"/>
                </a:rPr>
                <a:t>max</a:t>
              </a:r>
              <a:endParaRPr lang="en-US" sz="2200" dirty="0">
                <a:latin typeface="Seravek"/>
                <a:cs typeface="Seravek"/>
              </a:endParaRPr>
            </a:p>
            <a:p>
              <a:pPr>
                <a:lnSpc>
                  <a:spcPct val="110000"/>
                </a:lnSpc>
              </a:pPr>
              <a:r>
                <a:rPr lang="en-US" sz="2200" dirty="0">
                  <a:latin typeface="Seravek"/>
                  <a:cs typeface="Seravek"/>
                </a:rPr>
                <a:t>    </a:t>
              </a:r>
              <a:r>
                <a:rPr lang="en-US" sz="2200" dirty="0" smtClean="0">
                  <a:latin typeface="Seravek"/>
                  <a:cs typeface="Seravek"/>
                </a:rPr>
                <a:t>      mark </a:t>
              </a:r>
              <a:r>
                <a:rPr lang="en-US" sz="2200" dirty="0">
                  <a:latin typeface="Seravek"/>
                  <a:cs typeface="Seravek"/>
                </a:rPr>
                <a:t>packet</a:t>
              </a:r>
            </a:p>
            <a:p>
              <a:endParaRPr lang="en-US" sz="2400" dirty="0">
                <a:latin typeface="Seravek"/>
                <a:cs typeface="Seravek"/>
              </a:endParaRPr>
            </a:p>
          </p:txBody>
        </p:sp>
      </p:grpSp>
      <p:sp>
        <p:nvSpPr>
          <p:cNvPr id="129" name="Right Arrow 128"/>
          <p:cNvSpPr/>
          <p:nvPr/>
        </p:nvSpPr>
        <p:spPr>
          <a:xfrm>
            <a:off x="48387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131" name="Rounded Rectangle 130"/>
          <p:cNvSpPr/>
          <p:nvPr/>
        </p:nvSpPr>
        <p:spPr>
          <a:xfrm>
            <a:off x="647700" y="51054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Code in high-level language, compile to line-rate router</a:t>
            </a: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grpSp>
        <p:nvGrpSpPr>
          <p:cNvPr id="493" name="Group 492"/>
          <p:cNvGrpSpPr/>
          <p:nvPr/>
        </p:nvGrpSpPr>
        <p:grpSpPr>
          <a:xfrm>
            <a:off x="5672665" y="1295400"/>
            <a:ext cx="6519335" cy="3651397"/>
            <a:chOff x="5672665" y="1295400"/>
            <a:chExt cx="6519335" cy="3651397"/>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267700" y="1333499"/>
              <a:ext cx="1297858" cy="408897"/>
            </a:xfrm>
            <a:prstGeom prst="rect">
              <a:avLst/>
            </a:prstGeom>
            <a:noFill/>
          </p:spPr>
          <p:txBody>
            <a:bodyPr wrap="square" lIns="130622" tIns="65311" rIns="130622" bIns="65311" rtlCol="0">
              <a:spAutoFit/>
            </a:bodyPr>
            <a:lstStyle/>
            <a:p>
              <a:pPr algn="ctr"/>
              <a:r>
                <a:rPr lang="en-US" dirty="0" smtClean="0">
                  <a:latin typeface="Seravek"/>
                  <a:cs typeface="Seravek"/>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37211"/>
              <a:ext cx="1230395" cy="3209586"/>
              <a:chOff x="6328244" y="2362200"/>
              <a:chExt cx="1181100" cy="3200400"/>
            </a:xfrm>
          </p:grpSpPr>
          <p:sp>
            <p:nvSpPr>
              <p:cNvPr id="164" name="Rectangle 163"/>
              <p:cNvSpPr/>
              <p:nvPr/>
            </p:nvSpPr>
            <p:spPr>
              <a:xfrm>
                <a:off x="6328244"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25065" y="129540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977965" y="1330984"/>
              <a:ext cx="1716116" cy="408897"/>
            </a:xfrm>
            <a:prstGeom prst="rect">
              <a:avLst/>
            </a:prstGeom>
            <a:noFill/>
          </p:spPr>
          <p:txBody>
            <a:bodyPr wrap="none" lIns="130622" tIns="65311" rIns="130622" bIns="65311" rtlCol="0">
              <a:spAutoFit/>
            </a:bodyPr>
            <a:lstStyle/>
            <a:p>
              <a:r>
                <a:rPr lang="en-US" dirty="0">
                  <a:latin typeface="Seravek"/>
                  <a:cs typeface="Seravek"/>
                </a:rPr>
                <a:t>E</a:t>
              </a:r>
              <a:r>
                <a:rPr lang="en-US" dirty="0" smtClean="0">
                  <a:latin typeface="Seravek"/>
                  <a:cs typeface="Seravek"/>
                </a:rPr>
                <a:t>gress pipeline</a:t>
              </a:r>
              <a:endParaRPr lang="en-US" dirty="0">
                <a:latin typeface="Seravek"/>
                <a:cs typeface="Seravek"/>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6" name="TextBox 5"/>
          <p:cNvSpPr txBox="1"/>
          <p:nvPr/>
        </p:nvSpPr>
        <p:spPr>
          <a:xfrm>
            <a:off x="4686300" y="2813197"/>
            <a:ext cx="1109599" cy="369332"/>
          </a:xfrm>
          <a:prstGeom prst="rect">
            <a:avLst/>
          </a:prstGeom>
          <a:noFill/>
        </p:spPr>
        <p:txBody>
          <a:bodyPr wrap="none" rtlCol="0">
            <a:spAutoFit/>
          </a:bodyPr>
          <a:lstStyle/>
          <a:p>
            <a:r>
              <a:rPr lang="en-US" smtClean="0"/>
              <a:t>Compiler</a:t>
            </a:r>
            <a:endParaRPr lang="en-US"/>
          </a:p>
        </p:txBody>
      </p:sp>
      <p:sp>
        <p:nvSpPr>
          <p:cNvPr id="492" name="Rounded Rectangle 491"/>
          <p:cNvSpPr/>
          <p:nvPr/>
        </p:nvSpPr>
        <p:spPr>
          <a:xfrm>
            <a:off x="647700" y="6019800"/>
            <a:ext cx="11049000" cy="6815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latin typeface="Seravek"/>
                <a:cs typeface="Seravek"/>
              </a:rPr>
              <a:t>Sufficient programmability w/o losing performance</a:t>
            </a:r>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9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1" grpId="0" animBg="1"/>
      <p:bldP spid="6" grpId="0"/>
      <p:bldP spid="49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3335000" cy="4191000"/>
          </a:xfrm>
        </p:spPr>
        <p:txBody>
          <a:bodyPr>
            <a:normAutofit/>
          </a:bodyPr>
          <a:lstStyle/>
          <a:p>
            <a:pPr lvl="1"/>
            <a:r>
              <a:rPr lang="en-US" sz="2800" dirty="0" smtClean="0"/>
              <a:t>PIFO (</a:t>
            </a:r>
            <a:r>
              <a:rPr lang="en-US" sz="2800" b="1" dirty="0" smtClean="0"/>
              <a:t>S</a:t>
            </a:r>
            <a:r>
              <a:rPr lang="en-US" sz="2800" dirty="0" smtClean="0"/>
              <a:t>SACCABEKM SIGCOMM ‘16): programming the scheduler</a:t>
            </a:r>
          </a:p>
          <a:p>
            <a:pPr lvl="2"/>
            <a:r>
              <a:rPr lang="en-US" sz="2400" dirty="0" smtClean="0"/>
              <a:t>A primitive to program many existing and new scheduling algorithms</a:t>
            </a:r>
          </a:p>
          <a:p>
            <a:pPr lvl="2"/>
            <a:r>
              <a:rPr lang="en-US" sz="2400" dirty="0" smtClean="0"/>
              <a:t>Modest chip area cost when implemented in high-speed hardware</a:t>
            </a:r>
          </a:p>
          <a:p>
            <a:pPr lvl="1"/>
            <a:endParaRPr lang="en-US" sz="2800" dirty="0" smtClean="0"/>
          </a:p>
          <a:p>
            <a:pPr lvl="1"/>
            <a:r>
              <a:rPr lang="en-US" sz="2800" dirty="0" smtClean="0"/>
              <a:t>Domino (</a:t>
            </a:r>
            <a:r>
              <a:rPr lang="en-US" sz="2800" b="1" dirty="0" smtClean="0"/>
              <a:t>S</a:t>
            </a:r>
            <a:r>
              <a:rPr lang="en-US" sz="2800" dirty="0" smtClean="0"/>
              <a:t>CBKABVML SIGCOMM ‘16): programming streaming algorithms</a:t>
            </a:r>
          </a:p>
          <a:p>
            <a:pPr lvl="2"/>
            <a:r>
              <a:rPr lang="en-US" sz="2400" dirty="0" smtClean="0"/>
              <a:t>A transactional programming model for streaming algorithms</a:t>
            </a:r>
          </a:p>
          <a:p>
            <a:pPr lvl="2"/>
            <a:r>
              <a:rPr lang="en-US" sz="2400" dirty="0" smtClean="0"/>
              <a:t>Inexpensive hardware primitives to run streaming algorithms</a:t>
            </a:r>
          </a:p>
          <a:p>
            <a:pPr lvl="2"/>
            <a:r>
              <a:rPr lang="en-US" sz="2400" dirty="0" smtClean="0"/>
              <a:t>A method to extract these primitives from a corpus of algorithms</a:t>
            </a:r>
          </a:p>
          <a:p>
            <a:pPr lvl="2"/>
            <a:r>
              <a:rPr lang="en-US" sz="2400" dirty="0"/>
              <a:t>A compiler from </a:t>
            </a:r>
            <a:r>
              <a:rPr lang="en-US" sz="2400" dirty="0" smtClean="0"/>
              <a:t>algorithms to primitive configurations</a:t>
            </a:r>
          </a:p>
          <a:p>
            <a:pPr lvl="2"/>
            <a:endParaRPr lang="en-US" dirty="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cxnSp>
        <p:nvCxnSpPr>
          <p:cNvPr id="3" name="Straight Arrow Connector 2"/>
          <p:cNvCxnSpPr/>
          <p:nvPr/>
        </p:nvCxnSpPr>
        <p:spPr>
          <a:xfrm>
            <a:off x="0" y="1790700"/>
            <a:ext cx="533400" cy="0"/>
          </a:xfrm>
          <a:prstGeom prst="straightConnector1">
            <a:avLst/>
          </a:prstGeom>
          <a:ln w="127000">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Performance and programmability for important router functions</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1266366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Rigid schedulers baked into hardware</a:t>
            </a:r>
          </a:p>
          <a:p>
            <a:pPr lvl="1"/>
            <a:r>
              <a:rPr lang="en-US" dirty="0" smtClean="0"/>
              <a:t>Some combination of round robin + priorities + rate limits</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244529035"/>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40.3|5.7|11.5|7.7"/>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11600</TotalTime>
  <Words>9196</Words>
  <Application>Microsoft Macintosh PowerPoint</Application>
  <PresentationFormat>Widescreen</PresentationFormat>
  <Paragraphs>1727</Paragraphs>
  <Slides>82</Slides>
  <Notes>67</Notes>
  <HiddenSlides>19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Calibri</vt:lpstr>
      <vt:lpstr>Gadugi</vt:lpstr>
      <vt:lpstr>Seravek</vt:lpstr>
      <vt:lpstr>Wingdings</vt:lpstr>
      <vt:lpstr>Arial</vt:lpstr>
      <vt:lpstr>Office Theme</vt:lpstr>
      <vt:lpstr>Making the fastest routers programmable</vt:lpstr>
      <vt:lpstr>Traditional network architecture</vt:lpstr>
      <vt:lpstr>But, this architecture is unsustainable</vt:lpstr>
      <vt:lpstr>But, this architecture is unsustainable</vt:lpstr>
      <vt:lpstr>Why not use software routers?</vt:lpstr>
      <vt:lpstr>Vision: programmability and performance</vt:lpstr>
      <vt:lpstr>This Talk</vt:lpstr>
      <vt:lpstr>Programmable Packet Scheduling at Line Rate (SIGCOMM 2016)</vt:lpstr>
      <vt:lpstr>Why programmable scheduling?</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A single PIFO block</vt:lpstr>
      <vt:lpstr>What algorithms do PIFOs enable?</vt:lpstr>
      <vt:lpstr>What algorithms do PIFOs enable?</vt:lpstr>
      <vt:lpstr>This Talk</vt:lpstr>
      <vt:lpstr>High-Level Programming for Line-Rate Switches (SIGCOMM 2016)</vt:lpstr>
      <vt:lpstr>An example streaming algorithm</vt:lpstr>
      <vt:lpstr>A shared-memory x86 multicore</vt:lpstr>
      <vt:lpstr>A shared-nothing x86 pipeline</vt:lpstr>
      <vt:lpstr>A shared-nothing atom pipeline</vt:lpstr>
      <vt:lpstr>Extracting atoms from algorithms</vt:lpstr>
      <vt:lpstr>Pipelining stateful vs. stateless algorithms</vt:lpstr>
      <vt:lpstr>Pipelining stateful vs. stateless algorithms</vt:lpstr>
      <vt:lpstr>Code pipelining: the algorithm</vt:lpstr>
      <vt:lpstr>Code pipelining: the algorithm</vt:lpstr>
      <vt:lpstr>Code pipelining: the algorithm</vt:lpstr>
      <vt:lpstr>Code pipelining: the algorithm</vt:lpstr>
      <vt:lpstr>Code pipelining: the algorithm</vt:lpstr>
      <vt:lpstr>Code pipelining: the algorithm</vt:lpstr>
      <vt:lpstr>Detecting reusable atoms</vt:lpstr>
      <vt:lpstr>A catalog of reusable atoms</vt:lpstr>
      <vt:lpstr>A catalog of reusable atoms</vt:lpstr>
      <vt:lpstr>What algorithms do atoms enable?</vt:lpstr>
      <vt:lpstr>What algorithms do atoms enable?</vt:lpstr>
      <vt:lpstr>Conclusion</vt:lpstr>
      <vt:lpstr>Acknowledgements</vt:lpstr>
      <vt:lpstr>Recent activity in the area</vt:lpstr>
      <vt:lpstr>Code pipelining in one slide</vt:lpstr>
      <vt:lpstr>Future work: An era of specialized systems</vt:lpstr>
      <vt:lpstr>Backup slides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4591</cp:revision>
  <dcterms:created xsi:type="dcterms:W3CDTF">2015-11-20T07:11:46Z</dcterms:created>
  <dcterms:modified xsi:type="dcterms:W3CDTF">2017-02-11T22:03:20Z</dcterms:modified>
</cp:coreProperties>
</file>