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1.xml" ContentType="application/vnd.openxmlformats-officedocument.presentationml.notesSlide+xml"/>
  <Override PartName="/ppt/tags/tag18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405" r:id="rId2"/>
    <p:sldId id="410" r:id="rId3"/>
    <p:sldId id="409" r:id="rId4"/>
    <p:sldId id="383" r:id="rId5"/>
    <p:sldId id="418" r:id="rId6"/>
    <p:sldId id="384" r:id="rId7"/>
    <p:sldId id="385" r:id="rId8"/>
    <p:sldId id="386" r:id="rId9"/>
    <p:sldId id="387" r:id="rId10"/>
    <p:sldId id="388" r:id="rId11"/>
    <p:sldId id="411" r:id="rId12"/>
    <p:sldId id="412" r:id="rId13"/>
    <p:sldId id="391" r:id="rId14"/>
    <p:sldId id="392" r:id="rId15"/>
    <p:sldId id="398" r:id="rId16"/>
    <p:sldId id="399" r:id="rId17"/>
    <p:sldId id="400" r:id="rId18"/>
    <p:sldId id="403" r:id="rId19"/>
    <p:sldId id="417" r:id="rId20"/>
    <p:sldId id="416" r:id="rId21"/>
    <p:sldId id="350" r:id="rId22"/>
    <p:sldId id="421" r:id="rId23"/>
    <p:sldId id="422" r:id="rId24"/>
    <p:sldId id="396" r:id="rId25"/>
    <p:sldId id="413" r:id="rId26"/>
    <p:sldId id="414" r:id="rId27"/>
    <p:sldId id="415" r:id="rId28"/>
    <p:sldId id="397" r:id="rId29"/>
    <p:sldId id="357" r:id="rId30"/>
    <p:sldId id="363" r:id="rId31"/>
    <p:sldId id="364" r:id="rId32"/>
    <p:sldId id="365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900" autoAdjust="0"/>
    <p:restoredTop sz="82470" autoAdjust="0"/>
  </p:normalViewPr>
  <p:slideViewPr>
    <p:cSldViewPr snapToGrid="0" showGuides="1">
      <p:cViewPr>
        <p:scale>
          <a:sx n="95" d="100"/>
          <a:sy n="95" d="100"/>
        </p:scale>
        <p:origin x="160" y="144"/>
      </p:cViewPr>
      <p:guideLst>
        <p:guide orient="horz" pos="168"/>
        <p:guide pos="3840"/>
      </p:guideLst>
    </p:cSldViewPr>
  </p:slideViewPr>
  <p:outlineViewPr>
    <p:cViewPr>
      <p:scale>
        <a:sx n="33" d="100"/>
        <a:sy n="33" d="100"/>
      </p:scale>
      <p:origin x="0" y="-563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8/21/16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7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20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6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Practice</a:t>
            </a:r>
            <a:r>
              <a:rPr lang="en-US" baseline="0" dirty="0" smtClean="0"/>
              <a:t> narration here, too much waffling.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1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41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PIFOs can be supported</a:t>
            </a:r>
            <a:r>
              <a:rPr lang="en-US" baseline="0" dirty="0" smtClean="0"/>
              <a:t> by modifying the dequeuer logic a little bit.</a:t>
            </a:r>
          </a:p>
          <a:p>
            <a:r>
              <a:rPr lang="en-US" baseline="0" dirty="0" smtClean="0"/>
              <a:t>Instead of </a:t>
            </a:r>
            <a:r>
              <a:rPr lang="en-US" baseline="0" dirty="0" err="1" smtClean="0"/>
              <a:t>dequeueing</a:t>
            </a:r>
            <a:r>
              <a:rPr lang="en-US" baseline="0" dirty="0" smtClean="0"/>
              <a:t> the head packet, we find the first packet for a particular logical PIFO (using an equality check + priority encoder), and then shift at that position.</a:t>
            </a:r>
          </a:p>
          <a:p>
            <a:r>
              <a:rPr lang="en-US" baseline="0" dirty="0" smtClean="0"/>
              <a:t>Make sure to mention logical PIFOs 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NG: Use of the term PIFO block is too recursive.</a:t>
            </a:r>
          </a:p>
          <a:p>
            <a:r>
              <a:rPr lang="en-US" baseline="0" dirty="0" smtClean="0"/>
              <a:t>Amy: Say that the flow scheduler is implemented as an array of comparators, only now it’s feasible.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Logical </a:t>
            </a:r>
            <a:r>
              <a:rPr lang="en-US" baseline="0" dirty="0" err="1" smtClean="0"/>
              <a:t>pifos</a:t>
            </a:r>
            <a:r>
              <a:rPr lang="en-US" baseline="0" dirty="0" smtClean="0"/>
              <a:t>: </a:t>
            </a:r>
            <a:r>
              <a:rPr lang="en-US" dirty="0" smtClean="0"/>
              <a:t>(i.e., PIFOs for different ports or different levels of a hierarchy</a:t>
            </a:r>
          </a:p>
          <a:p>
            <a:endParaRPr lang="en-US" baseline="0" dirty="0" smtClean="0"/>
          </a:p>
          <a:p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9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0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I’ll now discuss how PIFO and programmable scheduling relate to the</a:t>
            </a:r>
            <a:r>
              <a:rPr lang="en-US" baseline="0" dirty="0" smtClean="0"/>
              <a:t> most relevant</a:t>
            </a:r>
            <a:r>
              <a:rPr lang="en-US" dirty="0" smtClean="0"/>
              <a:t> prior work.</a:t>
            </a:r>
          </a:p>
          <a:p>
            <a:endParaRPr lang="en-US" dirty="0" smtClean="0"/>
          </a:p>
          <a:p>
            <a:r>
              <a:rPr lang="en-US" dirty="0" smtClean="0"/>
              <a:t>Hardware designs for priority queues</a:t>
            </a:r>
          </a:p>
          <a:p>
            <a:pPr lvl="1"/>
            <a:r>
              <a:rPr lang="en-US" dirty="0" smtClean="0"/>
              <a:t>Based on a binary heap, scales to large number of entries</a:t>
            </a:r>
          </a:p>
          <a:p>
            <a:pPr lvl="1"/>
            <a:r>
              <a:rPr lang="en-US" dirty="0" smtClean="0"/>
              <a:t>Needs a single heap for each port =&gt; hardware can’t be shared</a:t>
            </a:r>
          </a:p>
          <a:p>
            <a:pPr lvl="1"/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79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Amy: Depending on whether we are speaking about hardware limitations as well, move this after the hardware part.</a:t>
            </a:r>
          </a:p>
          <a:p>
            <a:endParaRPr lang="en-US" dirty="0" smtClean="0"/>
          </a:p>
          <a:p>
            <a:r>
              <a:rPr lang="en-US" dirty="0" smtClean="0"/>
              <a:t>These limitations are a little hard to state succinctly. Maybe</a:t>
            </a:r>
            <a:r>
              <a:rPr lang="en-US" baseline="0" dirty="0" smtClean="0"/>
              <a:t> move them to the backup slides?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/>
            <a:r>
              <a:rPr lang="en-US" baseline="0" smtClean="0"/>
              <a:t>Flow </a:t>
            </a:r>
            <a:r>
              <a:rPr lang="en-US" baseline="0" dirty="0" smtClean="0"/>
              <a:t>of the talk:</a:t>
            </a:r>
          </a:p>
          <a:p>
            <a:pPr lvl="1" algn="l"/>
            <a:endParaRPr lang="en-US" baseline="0" dirty="0" smtClean="0"/>
          </a:p>
          <a:p>
            <a:pPr marL="685800" lvl="1" indent="-228600" algn="l">
              <a:buAutoNum type="arabicPeriod"/>
            </a:pPr>
            <a:r>
              <a:rPr lang="en-US" baseline="0" dirty="0" smtClean="0"/>
              <a:t>Why is programmable scheduling important?</a:t>
            </a:r>
          </a:p>
          <a:p>
            <a:pPr marL="685800" lvl="1" indent="-228600" algn="l">
              <a:buAutoNum type="arabicPeriod"/>
            </a:pPr>
            <a:r>
              <a:rPr lang="en-US" baseline="0" dirty="0" smtClean="0"/>
              <a:t>Why can’t we do programmable scheduling today? After all, switches are becoming more programmable as I spoke about in the last talk, so why isn’t that sufficient?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98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PIFO mesh, and then show how the hierarchical scheduler maps to the PIFO mesh.</a:t>
            </a:r>
          </a:p>
          <a:p>
            <a:r>
              <a:rPr lang="en-US" dirty="0" smtClean="0"/>
              <a:t>Just lets people make the connect from a single PIFO block to multiple PIFO</a:t>
            </a:r>
            <a:r>
              <a:rPr lang="en-US" baseline="0" dirty="0" smtClean="0"/>
              <a:t> blocks (useful for hierarchies)</a:t>
            </a:r>
          </a:p>
          <a:p>
            <a:r>
              <a:rPr lang="en-US" baseline="0" dirty="0" smtClean="0"/>
              <a:t>Always </a:t>
            </a:r>
            <a:r>
              <a:rPr lang="en-US" baseline="0" dirty="0" err="1" smtClean="0"/>
              <a:t>enq+deq</a:t>
            </a:r>
            <a:r>
              <a:rPr lang="en-US" baseline="0" dirty="0" smtClean="0"/>
              <a:t> only one per clock cycle.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Mohammad: Each block in the 5-level scheduler runs independently. You can run each block independently.</a:t>
            </a:r>
          </a:p>
          <a:p>
            <a:r>
              <a:rPr lang="en-US" baseline="0" dirty="0" smtClean="0"/>
              <a:t>Emphasize that the blocks are decoupled. Each can run independently. You can instantiate multiple of these.</a:t>
            </a:r>
          </a:p>
          <a:p>
            <a:r>
              <a:rPr lang="en-US" baseline="0" dirty="0" smtClean="0"/>
              <a:t>Because of how the hardware and hierarchical scheduler is designed and you do everything on </a:t>
            </a:r>
            <a:r>
              <a:rPr lang="en-US" baseline="0" dirty="0" err="1" smtClean="0"/>
              <a:t>enqueue</a:t>
            </a:r>
            <a:r>
              <a:rPr lang="en-US" baseline="0" dirty="0" smtClean="0"/>
              <a:t>, each can run independently.</a:t>
            </a:r>
          </a:p>
          <a:p>
            <a:endParaRPr lang="en-US" baseline="0" dirty="0" smtClean="0"/>
          </a:p>
          <a:p>
            <a:r>
              <a:rPr lang="en-US" baseline="0" smtClean="0"/>
              <a:t>Maybe bring in the tiling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69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60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08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Flesh out this slide.</a:t>
            </a:r>
          </a:p>
          <a:p>
            <a:r>
              <a:rPr lang="en-US" baseline="0" dirty="0" smtClean="0"/>
              <a:t>Stress that composed PIFOs can be used for more than just hierarchical scheduling.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Slightly better </a:t>
            </a:r>
            <a:r>
              <a:rPr lang="en-US" baseline="0" smtClean="0"/>
              <a:t>figure maybe?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233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natural question is whether a PIFO can handle</a:t>
            </a:r>
            <a:r>
              <a:rPr lang="en-US" dirty="0" smtClean="0"/>
              <a:t> non-work-conserving</a:t>
            </a:r>
            <a:r>
              <a:rPr lang="en-US" baseline="0" dirty="0" smtClean="0"/>
              <a:t> algorithms? </a:t>
            </a:r>
          </a:p>
          <a:p>
            <a:r>
              <a:rPr lang="en-US" baseline="0" dirty="0" smtClean="0"/>
              <a:t>So, our third example looks at Traffic Shaping, the most common of these non-work-conserving algorithms,</a:t>
            </a:r>
          </a:p>
          <a:p>
            <a:r>
              <a:rPr lang="en-US" baseline="0" dirty="0" smtClean="0"/>
              <a:t>whose goal is to limit a flow to a fixed absolute throughput regardless of its offered load and the offered load of other flows.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implement Traffic Shaping using PIFOs by computing a packet’s priority in the PIFO based on the wall-clock</a:t>
            </a:r>
          </a:p>
          <a:p>
            <a:r>
              <a:rPr lang="en-US" baseline="0" dirty="0" smtClean="0"/>
              <a:t>departure time of the packet when it is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dequeuing</a:t>
            </a:r>
            <a:r>
              <a:rPr lang="en-US" baseline="0" dirty="0" smtClean="0"/>
              <a:t> a packet whenever its wall-clock time arrives.</a:t>
            </a:r>
          </a:p>
          <a:p>
            <a:endParaRPr lang="en-US" baseline="0" dirty="0" smtClean="0"/>
          </a:p>
          <a:p>
            <a:r>
              <a:rPr lang="en-US" dirty="0" smtClean="0"/>
              <a:t>A PIFO allows you</a:t>
            </a:r>
            <a:r>
              <a:rPr lang="en-US" baseline="0" dirty="0" smtClean="0"/>
              <a:t> to express anything where you can determine the transmission order when packets are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 other words, anything where the relative order doesn’t change in the future.</a:t>
            </a:r>
          </a:p>
          <a:p>
            <a:r>
              <a:rPr lang="en-US" baseline="0" dirty="0" smtClean="0"/>
              <a:t>There are algorithms for which these are not true. In particular, hierarchical scheduling algorithms are a class of algorithms</a:t>
            </a:r>
          </a:p>
          <a:p>
            <a:r>
              <a:rPr lang="en-US" baseline="0" dirty="0" smtClean="0"/>
              <a:t>for which this is not true. Let’s consider one in particular.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64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transmission time at the switch</a:t>
            </a:r>
          </a:p>
          <a:p>
            <a:endParaRPr lang="en-US" dirty="0" smtClean="0"/>
          </a:p>
          <a:p>
            <a:r>
              <a:rPr lang="en-US" dirty="0" smtClean="0"/>
              <a:t>Too many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453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summarize,</a:t>
            </a:r>
            <a:r>
              <a:rPr lang="en-US" baseline="0" dirty="0" smtClean="0"/>
              <a:t> let’s look at what the PIFO abstraction entails.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8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3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programmable scheduler needs to programmatically decide on these two attributes.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78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09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Need to nail down this transition from slide 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3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by reminding</a:t>
            </a:r>
            <a:r>
              <a:rPr lang="en-US" baseline="0" dirty="0" smtClean="0"/>
              <a:t> them that the reason this works is that the rank can be computed before </a:t>
            </a:r>
            <a:r>
              <a:rPr lang="en-US" baseline="0" dirty="0" err="1" smtClean="0"/>
              <a:t>enqueue</a:t>
            </a:r>
            <a:endParaRPr lang="en-US" baseline="0" dirty="0" smtClean="0"/>
          </a:p>
          <a:p>
            <a:r>
              <a:rPr lang="en-US" dirty="0" smtClean="0"/>
              <a:t>Make</a:t>
            </a:r>
            <a:r>
              <a:rPr lang="en-US" baseline="0" dirty="0" smtClean="0"/>
              <a:t> it clear that you have an extended budget on the </a:t>
            </a:r>
            <a:r>
              <a:rPr lang="en-US" baseline="0" dirty="0" err="1" smtClean="0"/>
              <a:t>enqueue</a:t>
            </a:r>
            <a:r>
              <a:rPr lang="en-US" baseline="0" dirty="0" smtClean="0"/>
              <a:t> side.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21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36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0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480" userDrawn="1">
          <p15:clr>
            <a:srgbClr val="FBAE40"/>
          </p15:clr>
        </p15:guide>
        <p15:guide id="2" orient="horz" pos="9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6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7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5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6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6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6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85750" y="421164"/>
            <a:ext cx="11620500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Programmable Packet Scheduling at Line Rate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024218" y="3319438"/>
            <a:ext cx="10143565" cy="16557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Anirudh </a:t>
            </a:r>
            <a:r>
              <a:rPr lang="en-US" sz="2800" b="1" dirty="0" err="1" smtClean="0"/>
              <a:t>Sivaraman</a:t>
            </a:r>
            <a:r>
              <a:rPr lang="en-US" sz="2800" dirty="0" smtClean="0"/>
              <a:t>, </a:t>
            </a:r>
            <a:r>
              <a:rPr lang="en-US" sz="2800" dirty="0" err="1" smtClean="0"/>
              <a:t>Suvinay</a:t>
            </a:r>
            <a:r>
              <a:rPr lang="en-US" sz="2800" dirty="0" smtClean="0"/>
              <a:t> Subramanian,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 Sharad </a:t>
            </a:r>
            <a:r>
              <a:rPr lang="en-US" sz="2800" dirty="0" err="1" smtClean="0"/>
              <a:t>Chole</a:t>
            </a:r>
            <a:r>
              <a:rPr lang="en-US" sz="2800" dirty="0" smtClean="0"/>
              <a:t>, 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Chuang, Anurag Agrawal, Hari </a:t>
            </a:r>
            <a:r>
              <a:rPr lang="en-US" sz="2800" dirty="0" err="1" smtClean="0"/>
              <a:t>Balakrishnan</a:t>
            </a:r>
            <a:r>
              <a:rPr lang="en-US" sz="2800" dirty="0" smtClean="0"/>
              <a:t>, Tom </a:t>
            </a:r>
            <a:r>
              <a:rPr lang="en-US" sz="2800" dirty="0" err="1" smtClean="0"/>
              <a:t>Edsall</a:t>
            </a:r>
            <a:r>
              <a:rPr lang="en-US" sz="2800" dirty="0" smtClean="0"/>
              <a:t>, </a:t>
            </a:r>
            <a:r>
              <a:rPr lang="en-US" sz="2800" dirty="0" err="1" smtClean="0"/>
              <a:t>Sachin</a:t>
            </a:r>
            <a:r>
              <a:rPr lang="en-US" sz="2800" dirty="0" smtClean="0"/>
              <a:t> </a:t>
            </a:r>
            <a:r>
              <a:rPr lang="en-US" sz="2800" dirty="0" err="1" smtClean="0"/>
              <a:t>Katti</a:t>
            </a:r>
            <a:r>
              <a:rPr lang="en-US" sz="2800" dirty="0" smtClean="0"/>
              <a:t>, Nick McKeown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2824767" y="5269486"/>
            <a:ext cx="59629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>
              <a:latin typeface="Gadug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96" y="5778804"/>
            <a:ext cx="1973997" cy="440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27" y="5664244"/>
            <a:ext cx="1994162" cy="6699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67" y="5603804"/>
            <a:ext cx="1497713" cy="7907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816" y="5535837"/>
            <a:ext cx="2112931" cy="92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ight Arrow 162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65" name="Right Arrow 164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76" name="Group 175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177" name="Straight Connector 176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0" name="Straight Connector 179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182" name="Straight Arrow Connector 181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ectangle 191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96" name="Group 195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197" name="Straight Connector 196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201" name="Straight Connector 200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TextBox 203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206" name="Straight Connector 205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pic>
        <p:nvPicPr>
          <p:cNvPr id="210" name="Picture 2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2286095"/>
            <a:ext cx="4165609" cy="2819058"/>
          </a:xfrm>
          <a:prstGeom prst="rect">
            <a:avLst/>
          </a:prstGeom>
        </p:spPr>
      </p:pic>
      <p:grpSp>
        <p:nvGrpSpPr>
          <p:cNvPr id="211" name="Group 210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212" name="TextBox 211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246" name="Freeform 24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47" name="Straight Connector 24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Rectangle 25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53" name="Straight Arrow Connector 25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5" name="Group 21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238" name="Freeform 23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39" name="Straight Connector 23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Rectangle 24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44" name="Straight Arrow Connector 24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45" name="Straight Arrow Connector 24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6" name="Group 215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230" name="Freeform 22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31" name="Straight Connector 23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36" name="Straight Arrow Connector 23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37" name="Straight Arrow Connector 23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7" name="Group 216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222" name="Freeform 22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23" name="Straight Connector 22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ctangle 22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28" name="Straight Arrow Connector 22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29" name="Straight Arrow Connector 22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218" name="Straight Arrow Connector 217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19" name="Straight Arrow Connector 218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20" name="Straight Arrow Connector 219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21" name="Straight Arrow Connector 220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285" name="TextBox 284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47900" y="2653486"/>
            <a:ext cx="36195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tokens = min(</a:t>
            </a:r>
          </a:p>
          <a:p>
            <a:pPr defTabSz="457200"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tokens + rate * (now – last),             	burst)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now +                                 </a:t>
            </a:r>
          </a:p>
          <a:p>
            <a:pPr defTabSz="457200"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 max( (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– tokens) / rate, 0)</a:t>
            </a:r>
          </a:p>
          <a:p>
            <a:pPr marL="342900" indent="-342900" defTabSz="457200">
              <a:buAutoNum type="arabicPeriod" startAt="3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tokens = tokens -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AutoNum type="arabicPeriod" startAt="3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last = now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 startAt="3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66997" y="2400686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sp>
        <p:nvSpPr>
          <p:cNvPr id="29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j-lt"/>
              </a:rPr>
              <a:t>Token bucket </a:t>
            </a:r>
            <a:r>
              <a:rPr lang="en-US" dirty="0">
                <a:latin typeface="+mj-lt"/>
              </a:rPr>
              <a:t>s</a:t>
            </a:r>
            <a:r>
              <a:rPr lang="en-US" dirty="0" smtClean="0">
                <a:latin typeface="+mj-lt"/>
              </a:rPr>
              <a:t>haping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745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62"/>
    </mc:Choice>
    <mc:Fallback xmlns="">
      <p:transition spd="slow" advTm="312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354" name="Group 353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355" name="Group 354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357" name="Group 356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359" name="Rectangle 358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360" name="Group 359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361" name="Group 360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392" name="Group 39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398" name="Straight Connector 39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399" name="Straight Connector 39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400" name="Straight Connector 39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393" name="Rectangle 39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4" name="Rectangle 39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5" name="Rectangle 39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396" name="Straight Arrow Connector 39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397" name="Straight Arrow Connector 39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385" name="Rectangle 384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358" name="TextBox 357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356" name="Straight Arrow Connector 355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remaining </a:t>
            </a:r>
            <a:r>
              <a:rPr lang="en-US" dirty="0"/>
              <a:t>f</a:t>
            </a:r>
            <a:r>
              <a:rPr lang="en-US" dirty="0" smtClean="0"/>
              <a:t>low </a:t>
            </a:r>
            <a:r>
              <a:rPr lang="en-US" dirty="0"/>
              <a:t>s</a:t>
            </a:r>
            <a:r>
              <a:rPr lang="en-US" dirty="0" smtClean="0"/>
              <a:t>ize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200" y="1257300"/>
            <a:ext cx="12009172" cy="3918192"/>
            <a:chOff x="76200" y="1257300"/>
            <a:chExt cx="12009172" cy="3918192"/>
          </a:xfrm>
        </p:grpSpPr>
        <p:grpSp>
          <p:nvGrpSpPr>
            <p:cNvPr id="129" name="Group 42"/>
            <p:cNvGrpSpPr/>
            <p:nvPr/>
          </p:nvGrpSpPr>
          <p:grpSpPr>
            <a:xfrm>
              <a:off x="1589457" y="2974353"/>
              <a:ext cx="4875732" cy="1192610"/>
              <a:chOff x="1707458" y="1778000"/>
              <a:chExt cx="4254836" cy="1181787"/>
            </a:xfrm>
          </p:grpSpPr>
          <p:cxnSp>
            <p:nvCxnSpPr>
              <p:cNvPr id="130" name="Straight Arrow Connector 129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Right Arrow 139"/>
            <p:cNvSpPr/>
            <p:nvPr/>
          </p:nvSpPr>
          <p:spPr>
            <a:xfrm>
              <a:off x="147389" y="3379652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6200" y="3051875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In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42" name="Right Arrow 141"/>
            <p:cNvSpPr/>
            <p:nvPr/>
          </p:nvSpPr>
          <p:spPr>
            <a:xfrm>
              <a:off x="11556526" y="3463045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1438459" y="3116944"/>
              <a:ext cx="646913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Out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247846" y="2175880"/>
              <a:ext cx="1113765" cy="28248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819001" y="2168821"/>
              <a:ext cx="1113765" cy="28248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91047" y="1958521"/>
              <a:ext cx="992254" cy="321697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47700" y="1563179"/>
              <a:ext cx="916049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Parser</a:t>
              </a:r>
              <a:endParaRPr lang="en-US" dirty="0">
                <a:latin typeface="+mj-lt"/>
                <a:cs typeface="Seravek"/>
              </a:endParaRPr>
            </a:p>
          </p:txBody>
        </p:sp>
        <p:cxnSp>
          <p:nvCxnSpPr>
            <p:cNvPr id="148" name="Straight Connector 147"/>
            <p:cNvCxnSpPr/>
            <p:nvPr/>
          </p:nvCxnSpPr>
          <p:spPr>
            <a:xfrm>
              <a:off x="6039165" y="264816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6039165" y="4538204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6039165" y="3320374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6039165" y="3847212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/>
            <p:cNvSpPr/>
            <p:nvPr/>
          </p:nvSpPr>
          <p:spPr>
            <a:xfrm>
              <a:off x="5033903" y="2162992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4480684" y="2474644"/>
              <a:ext cx="515971" cy="2169799"/>
              <a:chOff x="8534400" y="1981200"/>
              <a:chExt cx="595991" cy="2163589"/>
            </a:xfrm>
          </p:grpSpPr>
          <p:cxnSp>
            <p:nvCxnSpPr>
              <p:cNvPr id="154" name="Straight Connector 153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Straight Connector 156"/>
            <p:cNvCxnSpPr/>
            <p:nvPr/>
          </p:nvCxnSpPr>
          <p:spPr>
            <a:xfrm>
              <a:off x="11434124" y="2615465"/>
              <a:ext cx="0" cy="299321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Group 42"/>
            <p:cNvGrpSpPr/>
            <p:nvPr/>
          </p:nvGrpSpPr>
          <p:grpSpPr>
            <a:xfrm>
              <a:off x="7741431" y="2997559"/>
              <a:ext cx="3367506" cy="1192610"/>
              <a:chOff x="1707458" y="1778000"/>
              <a:chExt cx="4254836" cy="1181787"/>
            </a:xfrm>
          </p:grpSpPr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Rectangle 168"/>
            <p:cNvSpPr/>
            <p:nvPr/>
          </p:nvSpPr>
          <p:spPr>
            <a:xfrm>
              <a:off x="11142470" y="1963673"/>
              <a:ext cx="326008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0826474" y="1555835"/>
              <a:ext cx="1209953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err="1">
                  <a:latin typeface="+mj-lt"/>
                  <a:cs typeface="Seravek"/>
                </a:rPr>
                <a:t>D</a:t>
              </a:r>
              <a:r>
                <a:rPr lang="en-US" dirty="0" err="1" smtClean="0">
                  <a:latin typeface="+mj-lt"/>
                  <a:cs typeface="Seravek"/>
                </a:rPr>
                <a:t>eparser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7970974" y="2175880"/>
              <a:ext cx="1113765" cy="28248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9757031" y="2162992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9203812" y="2474644"/>
              <a:ext cx="515971" cy="2169799"/>
              <a:chOff x="8534400" y="1981200"/>
              <a:chExt cx="595991" cy="2163589"/>
            </a:xfrm>
          </p:grpSpPr>
          <p:cxnSp>
            <p:nvCxnSpPr>
              <p:cNvPr id="174" name="Straight Connector 173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1742061" y="1945270"/>
              <a:ext cx="4484987" cy="191047"/>
              <a:chOff x="1866900" y="2628900"/>
              <a:chExt cx="4419600" cy="190500"/>
            </a:xfrm>
          </p:grpSpPr>
          <p:cxnSp>
            <p:nvCxnSpPr>
              <p:cNvPr id="178" name="Straight Connector 177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TextBox 180"/>
            <p:cNvSpPr txBox="1"/>
            <p:nvPr/>
          </p:nvSpPr>
          <p:spPr>
            <a:xfrm>
              <a:off x="3012146" y="1601387"/>
              <a:ext cx="1859687" cy="410070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Ingress pipeline</a:t>
              </a:r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7930541" y="1933566"/>
              <a:ext cx="3016451" cy="191047"/>
              <a:chOff x="1920389" y="2693432"/>
              <a:chExt cx="4419600" cy="190500"/>
            </a:xfrm>
          </p:grpSpPr>
          <p:cxnSp>
            <p:nvCxnSpPr>
              <p:cNvPr id="183" name="Straight Connector 182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6" name="TextBox 185"/>
            <p:cNvSpPr txBox="1"/>
            <p:nvPr/>
          </p:nvSpPr>
          <p:spPr>
            <a:xfrm>
              <a:off x="8565584" y="1589685"/>
              <a:ext cx="1786108" cy="410070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Egress pipeline</a:t>
              </a:r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6477000" y="1257395"/>
              <a:ext cx="1333500" cy="3918097"/>
              <a:chOff x="6477000" y="2057400"/>
              <a:chExt cx="1333500" cy="3918097"/>
            </a:xfrm>
          </p:grpSpPr>
          <p:sp>
            <p:nvSpPr>
              <p:cNvPr id="189" name="TextBox 188"/>
              <p:cNvSpPr txBox="1"/>
              <p:nvPr/>
            </p:nvSpPr>
            <p:spPr>
              <a:xfrm>
                <a:off x="6477000" y="2057400"/>
                <a:ext cx="1333500" cy="685895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+mj-lt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+mj-lt"/>
                    <a:cs typeface="Seravek"/>
                  </a:rPr>
                  <a:t>Scheduler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6504879" y="2765911"/>
                <a:ext cx="1230395" cy="3209586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+mj-lt"/>
                  <a:cs typeface="Seravek"/>
                </a:endParaRPr>
              </a:p>
            </p:txBody>
          </p:sp>
          <p:grpSp>
            <p:nvGrpSpPr>
              <p:cNvPr id="191" name="Group 190"/>
              <p:cNvGrpSpPr/>
              <p:nvPr/>
            </p:nvGrpSpPr>
            <p:grpSpPr>
              <a:xfrm>
                <a:off x="6835234" y="3238500"/>
                <a:ext cx="594266" cy="457200"/>
                <a:chOff x="5899150" y="6019800"/>
                <a:chExt cx="594266" cy="457200"/>
              </a:xfrm>
            </p:grpSpPr>
            <p:sp>
              <p:nvSpPr>
                <p:cNvPr id="223" name="Freeform 222"/>
                <p:cNvSpPr/>
                <p:nvPr/>
              </p:nvSpPr>
              <p:spPr>
                <a:xfrm>
                  <a:off x="5943600" y="6172200"/>
                  <a:ext cx="549816" cy="299321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6370851" y="6176434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6264833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6181725" y="6177679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6067425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Rectangle 227"/>
                <p:cNvSpPr/>
                <p:nvPr/>
              </p:nvSpPr>
              <p:spPr>
                <a:xfrm>
                  <a:off x="6191250" y="6179607"/>
                  <a:ext cx="63500" cy="279401"/>
                </a:xfrm>
                <a:prstGeom prst="rect">
                  <a:avLst/>
                </a:prstGeom>
                <a:pattFill prst="wdUpDiag">
                  <a:fgClr>
                    <a:prstClr val="black"/>
                  </a:fgClr>
                  <a:bgClr>
                    <a:srgbClr val="AEAEAE"/>
                  </a:bgClr>
                </a:patt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cxnSp>
              <p:nvCxnSpPr>
                <p:cNvPr id="229" name="Straight Arrow Connector 228"/>
                <p:cNvCxnSpPr/>
                <p:nvPr/>
              </p:nvCxnSpPr>
              <p:spPr>
                <a:xfrm flipH="1">
                  <a:off x="5899150" y="6019800"/>
                  <a:ext cx="324526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tailEnd type="none"/>
                </a:ln>
                <a:effectLst/>
              </p:spPr>
            </p:cxnSp>
            <p:cxnSp>
              <p:nvCxnSpPr>
                <p:cNvPr id="230" name="Straight Arrow Connector 229"/>
                <p:cNvCxnSpPr/>
                <p:nvPr/>
              </p:nvCxnSpPr>
              <p:spPr>
                <a:xfrm flipV="1">
                  <a:off x="6218797" y="6019800"/>
                  <a:ext cx="0" cy="156636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triangle" w="med" len="med"/>
                  <a:tailEnd type="none"/>
                </a:ln>
                <a:effectLst/>
              </p:spPr>
            </p:cxnSp>
          </p:grpSp>
          <p:grpSp>
            <p:nvGrpSpPr>
              <p:cNvPr id="192" name="Group 191"/>
              <p:cNvGrpSpPr/>
              <p:nvPr/>
            </p:nvGrpSpPr>
            <p:grpSpPr>
              <a:xfrm>
                <a:off x="6835234" y="3848100"/>
                <a:ext cx="594266" cy="457200"/>
                <a:chOff x="5899150" y="6019800"/>
                <a:chExt cx="594266" cy="457200"/>
              </a:xfrm>
            </p:grpSpPr>
            <p:sp>
              <p:nvSpPr>
                <p:cNvPr id="215" name="Freeform 214"/>
                <p:cNvSpPr/>
                <p:nvPr/>
              </p:nvSpPr>
              <p:spPr>
                <a:xfrm>
                  <a:off x="5943600" y="6172200"/>
                  <a:ext cx="549816" cy="299321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6370851" y="6176434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6264833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6181725" y="6177679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6067425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Rectangle 219"/>
                <p:cNvSpPr/>
                <p:nvPr/>
              </p:nvSpPr>
              <p:spPr>
                <a:xfrm>
                  <a:off x="6191250" y="6179607"/>
                  <a:ext cx="63500" cy="279401"/>
                </a:xfrm>
                <a:prstGeom prst="rect">
                  <a:avLst/>
                </a:prstGeom>
                <a:pattFill prst="wdUpDiag">
                  <a:fgClr>
                    <a:prstClr val="black"/>
                  </a:fgClr>
                  <a:bgClr>
                    <a:srgbClr val="AEAEAE"/>
                  </a:bgClr>
                </a:patt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cxnSp>
              <p:nvCxnSpPr>
                <p:cNvPr id="221" name="Straight Arrow Connector 220"/>
                <p:cNvCxnSpPr/>
                <p:nvPr/>
              </p:nvCxnSpPr>
              <p:spPr>
                <a:xfrm flipH="1">
                  <a:off x="5899150" y="6019800"/>
                  <a:ext cx="324526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tailEnd type="none"/>
                </a:ln>
                <a:effectLst/>
              </p:spPr>
            </p:cxnSp>
            <p:cxnSp>
              <p:nvCxnSpPr>
                <p:cNvPr id="222" name="Straight Arrow Connector 221"/>
                <p:cNvCxnSpPr/>
                <p:nvPr/>
              </p:nvCxnSpPr>
              <p:spPr>
                <a:xfrm flipV="1">
                  <a:off x="6218797" y="6019800"/>
                  <a:ext cx="0" cy="156636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triangle" w="med" len="med"/>
                  <a:tailEnd type="none"/>
                </a:ln>
                <a:effectLst/>
              </p:spPr>
            </p:cxnSp>
          </p:grpSp>
          <p:grpSp>
            <p:nvGrpSpPr>
              <p:cNvPr id="193" name="Group 192"/>
              <p:cNvGrpSpPr/>
              <p:nvPr/>
            </p:nvGrpSpPr>
            <p:grpSpPr>
              <a:xfrm>
                <a:off x="6819900" y="4457700"/>
                <a:ext cx="594266" cy="457200"/>
                <a:chOff x="5899150" y="6019800"/>
                <a:chExt cx="594266" cy="457200"/>
              </a:xfrm>
            </p:grpSpPr>
            <p:sp>
              <p:nvSpPr>
                <p:cNvPr id="207" name="Freeform 206"/>
                <p:cNvSpPr/>
                <p:nvPr/>
              </p:nvSpPr>
              <p:spPr>
                <a:xfrm>
                  <a:off x="5943600" y="6172200"/>
                  <a:ext cx="549816" cy="299321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6370851" y="6176434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6264833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6181725" y="6177679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6067425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Rectangle 211"/>
                <p:cNvSpPr/>
                <p:nvPr/>
              </p:nvSpPr>
              <p:spPr>
                <a:xfrm>
                  <a:off x="6191250" y="6179607"/>
                  <a:ext cx="63500" cy="279401"/>
                </a:xfrm>
                <a:prstGeom prst="rect">
                  <a:avLst/>
                </a:prstGeom>
                <a:pattFill prst="wdUpDiag">
                  <a:fgClr>
                    <a:prstClr val="black"/>
                  </a:fgClr>
                  <a:bgClr>
                    <a:srgbClr val="AEAEAE"/>
                  </a:bgClr>
                </a:patt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cxnSp>
              <p:nvCxnSpPr>
                <p:cNvPr id="213" name="Straight Arrow Connector 212"/>
                <p:cNvCxnSpPr/>
                <p:nvPr/>
              </p:nvCxnSpPr>
              <p:spPr>
                <a:xfrm flipH="1">
                  <a:off x="5899150" y="6019800"/>
                  <a:ext cx="324526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tailEnd type="none"/>
                </a:ln>
                <a:effectLst/>
              </p:spPr>
            </p:cxnSp>
            <p:cxnSp>
              <p:nvCxnSpPr>
                <p:cNvPr id="214" name="Straight Arrow Connector 213"/>
                <p:cNvCxnSpPr/>
                <p:nvPr/>
              </p:nvCxnSpPr>
              <p:spPr>
                <a:xfrm flipV="1">
                  <a:off x="6218797" y="6019800"/>
                  <a:ext cx="0" cy="156636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triangle" w="med" len="med"/>
                  <a:tailEnd type="none"/>
                </a:ln>
                <a:effectLst/>
              </p:spPr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6819900" y="5067300"/>
                <a:ext cx="594266" cy="457200"/>
                <a:chOff x="5899150" y="6019800"/>
                <a:chExt cx="594266" cy="457200"/>
              </a:xfrm>
            </p:grpSpPr>
            <p:sp>
              <p:nvSpPr>
                <p:cNvPr id="199" name="Freeform 198"/>
                <p:cNvSpPr/>
                <p:nvPr/>
              </p:nvSpPr>
              <p:spPr>
                <a:xfrm>
                  <a:off x="5943600" y="6172200"/>
                  <a:ext cx="549816" cy="299321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6370851" y="6176434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6264833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6181725" y="6177679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6067425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Rectangle 203"/>
                <p:cNvSpPr/>
                <p:nvPr/>
              </p:nvSpPr>
              <p:spPr>
                <a:xfrm>
                  <a:off x="6191250" y="6179607"/>
                  <a:ext cx="63500" cy="279401"/>
                </a:xfrm>
                <a:prstGeom prst="rect">
                  <a:avLst/>
                </a:prstGeom>
                <a:pattFill prst="wdUpDiag">
                  <a:fgClr>
                    <a:prstClr val="black"/>
                  </a:fgClr>
                  <a:bgClr>
                    <a:srgbClr val="AEAEAE"/>
                  </a:bgClr>
                </a:patt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cxnSp>
              <p:nvCxnSpPr>
                <p:cNvPr id="205" name="Straight Arrow Connector 204"/>
                <p:cNvCxnSpPr/>
                <p:nvPr/>
              </p:nvCxnSpPr>
              <p:spPr>
                <a:xfrm flipH="1">
                  <a:off x="5899150" y="6019800"/>
                  <a:ext cx="324526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tailEnd type="none"/>
                </a:ln>
                <a:effectLst/>
              </p:spPr>
            </p:cxnSp>
            <p:cxnSp>
              <p:nvCxnSpPr>
                <p:cNvPr id="206" name="Straight Arrow Connector 205"/>
                <p:cNvCxnSpPr/>
                <p:nvPr/>
              </p:nvCxnSpPr>
              <p:spPr>
                <a:xfrm flipV="1">
                  <a:off x="6218797" y="6019800"/>
                  <a:ext cx="0" cy="156636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triangle" w="med" len="med"/>
                  <a:tailEnd type="none"/>
                </a:ln>
                <a:effectLst/>
              </p:spPr>
            </p:cxnSp>
          </p:grpSp>
          <p:cxnSp>
            <p:nvCxnSpPr>
              <p:cNvPr id="195" name="Straight Arrow Connector 194"/>
              <p:cNvCxnSpPr/>
              <p:nvPr/>
            </p:nvCxnSpPr>
            <p:spPr>
              <a:xfrm flipH="1">
                <a:off x="7429500" y="3543300"/>
                <a:ext cx="160318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arrow" w="sm" len="sm"/>
                <a:tailEnd type="none"/>
              </a:ln>
              <a:effectLst/>
            </p:spPr>
          </p:cxnSp>
          <p:cxnSp>
            <p:nvCxnSpPr>
              <p:cNvPr id="196" name="Straight Arrow Connector 195"/>
              <p:cNvCxnSpPr/>
              <p:nvPr/>
            </p:nvCxnSpPr>
            <p:spPr>
              <a:xfrm flipH="1">
                <a:off x="7429500" y="4152900"/>
                <a:ext cx="160318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arrow" w="sm" len="sm"/>
                <a:tailEnd type="none"/>
              </a:ln>
              <a:effectLst/>
            </p:spPr>
          </p:cxnSp>
          <p:cxnSp>
            <p:nvCxnSpPr>
              <p:cNvPr id="197" name="Straight Arrow Connector 196"/>
              <p:cNvCxnSpPr/>
              <p:nvPr/>
            </p:nvCxnSpPr>
            <p:spPr>
              <a:xfrm flipH="1">
                <a:off x="7407275" y="4762500"/>
                <a:ext cx="160318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arrow" w="sm" len="sm"/>
                <a:tailEnd type="none"/>
              </a:ln>
              <a:effectLst/>
            </p:spPr>
          </p:cxnSp>
          <p:cxnSp>
            <p:nvCxnSpPr>
              <p:cNvPr id="198" name="Straight Arrow Connector 197"/>
              <p:cNvCxnSpPr/>
              <p:nvPr/>
            </p:nvCxnSpPr>
            <p:spPr>
              <a:xfrm flipH="1">
                <a:off x="7410450" y="5378450"/>
                <a:ext cx="160318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arrow" w="sm" len="sm"/>
                <a:tailEnd type="none"/>
              </a:ln>
              <a:effectLst/>
            </p:spPr>
          </p:cxnSp>
        </p:grpSp>
        <p:sp>
          <p:nvSpPr>
            <p:cNvPr id="231" name="TextBox 230"/>
            <p:cNvSpPr txBox="1"/>
            <p:nvPr/>
          </p:nvSpPr>
          <p:spPr>
            <a:xfrm>
              <a:off x="6400800" y="1257300"/>
              <a:ext cx="1409700" cy="6858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PIFO Scheduler</a:t>
              </a:r>
              <a:endParaRPr lang="en-US" dirty="0">
                <a:latin typeface="+mj-lt"/>
                <a:cs typeface="Serave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9033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17"/>
    </mc:Choice>
    <mc:Fallback xmlns="">
      <p:transition xmlns:p14="http://schemas.microsoft.com/office/powerpoint/2010/main" spd="slow" advTm="131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0.17083 0.2976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1490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remaining </a:t>
            </a:r>
            <a:r>
              <a:rPr lang="en-US" dirty="0"/>
              <a:t>f</a:t>
            </a:r>
            <a:r>
              <a:rPr lang="en-US" dirty="0" smtClean="0"/>
              <a:t>low </a:t>
            </a:r>
            <a:r>
              <a:rPr lang="en-US" dirty="0"/>
              <a:t>s</a:t>
            </a:r>
            <a:r>
              <a:rPr lang="en-US" dirty="0" smtClean="0"/>
              <a:t>ize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20135" y="5105308"/>
            <a:ext cx="5811559" cy="1104992"/>
            <a:chOff x="1820135" y="5105308"/>
            <a:chExt cx="5811559" cy="11049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35" y="5105308"/>
              <a:ext cx="1104992" cy="1104992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3086100" y="5562600"/>
              <a:ext cx="45455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151" name="Group 150"/>
          <p:cNvGrpSpPr/>
          <p:nvPr/>
        </p:nvGrpSpPr>
        <p:grpSpPr>
          <a:xfrm>
            <a:off x="914400" y="3058802"/>
            <a:ext cx="3139531" cy="2014848"/>
            <a:chOff x="762000" y="2814289"/>
            <a:chExt cx="3520531" cy="2259361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00" y="2814289"/>
              <a:ext cx="3520531" cy="2259361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1142997" y="3028890"/>
              <a:ext cx="27051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Seravek"/>
                  <a:cs typeface="Seravek"/>
                </a:rPr>
                <a:t>Rank Computation </a:t>
              </a:r>
              <a:endParaRPr lang="en-US" sz="2000" dirty="0">
                <a:latin typeface="Seravek"/>
                <a:cs typeface="Seravek"/>
              </a:endParaRPr>
            </a:p>
          </p:txBody>
        </p:sp>
      </p:grpSp>
      <p:sp>
        <p:nvSpPr>
          <p:cNvPr id="152" name="Rectangle 151"/>
          <p:cNvSpPr/>
          <p:nvPr/>
        </p:nvSpPr>
        <p:spPr>
          <a:xfrm>
            <a:off x="1257300" y="3695700"/>
            <a:ext cx="24765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f = flow(p)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f.rem_size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154" name="Group 153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158" name="Rectangle 157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159" name="Group 158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162" name="Group 16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168" name="Straight Connector 16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69" name="Straight Connector 16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70" name="Straight Connector 16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4" name="Rectangle 16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166" name="Straight Arrow Connector 16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167" name="Straight Arrow Connector 16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157" name="TextBox 156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155" name="Straight Arrow Connector 154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414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83"/>
    </mc:Choice>
    <mc:Fallback xmlns="">
      <p:transition xmlns:p14="http://schemas.microsoft.com/office/powerpoint/2010/main" spd="slow" advTm="406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Beyond a single PIFO</a:t>
            </a:r>
            <a:endParaRPr lang="en-US" dirty="0">
              <a:latin typeface="+mj-lt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0625130" y="3929045"/>
            <a:ext cx="609504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6667500" y="3543300"/>
            <a:ext cx="3929678" cy="771493"/>
            <a:chOff x="931333" y="903111"/>
            <a:chExt cx="1495778" cy="313268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37" name="Rectangle 36"/>
          <p:cNvSpPr/>
          <p:nvPr/>
        </p:nvSpPr>
        <p:spPr>
          <a:xfrm>
            <a:off x="10153695" y="357474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300149" y="3576886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y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435714" y="3581135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003367" y="3577413"/>
            <a:ext cx="2124959" cy="708040"/>
            <a:chOff x="2178933" y="5549120"/>
            <a:chExt cx="2124959" cy="708040"/>
          </a:xfrm>
        </p:grpSpPr>
        <p:sp>
          <p:nvSpPr>
            <p:cNvPr id="38" name="Rectangle 37"/>
            <p:cNvSpPr/>
            <p:nvPr/>
          </p:nvSpPr>
          <p:spPr>
            <a:xfrm>
              <a:off x="3905320" y="5549120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1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7978" y="5552842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2</a:t>
              </a:r>
              <a:endParaRPr lang="en-US" sz="2000" kern="0" dirty="0">
                <a:latin typeface="+mj-lt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78933" y="5550171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3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566749" y="357846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y</a:t>
            </a:r>
            <a:endParaRPr lang="en-US" sz="2000" kern="0" dirty="0" smtClean="0">
              <a:latin typeface="+mj-lt"/>
              <a:cs typeface="Seravek"/>
            </a:endParaRP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5532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51" name="Group 50"/>
            <p:cNvGrpSpPr/>
            <p:nvPr/>
          </p:nvGrpSpPr>
          <p:grpSpPr>
            <a:xfrm>
              <a:off x="828956" y="2400301"/>
              <a:ext cx="4051684" cy="2438398"/>
              <a:chOff x="840540" y="2324100"/>
              <a:chExt cx="4051684" cy="2438398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840540" y="2743197"/>
                <a:ext cx="4051684" cy="2019301"/>
                <a:chOff x="2396385" y="2948058"/>
                <a:chExt cx="2760542" cy="1375815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endCxn id="72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2396385" y="3207645"/>
                  <a:ext cx="79423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4322285" y="3241556"/>
                  <a:ext cx="834642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3097609" y="3882574"/>
                  <a:ext cx="55613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2476499" y="232410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+mj-lt"/>
                    <a:cs typeface="Seravek"/>
                  </a:rPr>
                  <a:t>root</a:t>
                </a:r>
                <a:endParaRPr lang="en-US" b="1" dirty="0">
                  <a:latin typeface="+mj-lt"/>
                  <a:cs typeface="Seravek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723900" y="1900535"/>
              <a:ext cx="4457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  <a:cs typeface="Seravek"/>
                </a:rPr>
                <a:t>Hierarchical Packet Fair Queuing</a:t>
              </a:r>
              <a:endParaRPr lang="en-US" sz="2400" dirty="0">
                <a:latin typeface="+mj-lt"/>
                <a:cs typeface="Seravek"/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663388" y="5537947"/>
            <a:ext cx="10511118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Hierarchical scheduling algorithms </a:t>
            </a:r>
            <a:r>
              <a:rPr lang="en-US" sz="3200" smtClean="0">
                <a:latin typeface="Seravek"/>
                <a:cs typeface="Seravek"/>
              </a:rPr>
              <a:t>need hierarchy of PIFOs</a:t>
            </a:r>
            <a:endParaRPr lang="en-US" sz="3200" dirty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47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214"/>
    </mc:Choice>
    <mc:Fallback xmlns="">
      <p:transition spd="slow" advTm="902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4.16667E-7 -0.12014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35E-6 1.75382E-6 L 0.25996 1.75382E-6 " pathEditMode="relative" ptsTypes="AA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12014 L -0.07057 -0.12014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57 -0.12014 L -0.07057 -0.0011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4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96 -2.06849E-6 L 0.25996 0.2327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6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1" grpId="0" animBg="1"/>
      <p:bldP spid="43" grpId="0" animBg="1"/>
      <p:bldP spid="49" grpId="0" animBg="1"/>
      <p:bldP spid="49" grpId="1" animBg="1"/>
      <p:bldP spid="49" grpId="2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6091374" y="4496061"/>
            <a:ext cx="1387453" cy="638393"/>
            <a:chOff x="5553491" y="4496061"/>
            <a:chExt cx="1387453" cy="638393"/>
          </a:xfrm>
        </p:grpSpPr>
        <p:sp>
          <p:nvSpPr>
            <p:cNvPr id="100" name="Rectangle 99"/>
            <p:cNvSpPr/>
            <p:nvPr/>
          </p:nvSpPr>
          <p:spPr>
            <a:xfrm>
              <a:off x="6626685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 smtClean="0">
                  <a:latin typeface="+mj-lt"/>
                  <a:cs typeface="Seravek"/>
                </a:rPr>
                <a:t>1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553491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3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090088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2</a:t>
              </a: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7163282" y="4496061"/>
            <a:ext cx="314259" cy="63839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a</a:t>
            </a:r>
            <a:r>
              <a:rPr lang="en-US" kern="0" baseline="-25000" dirty="0" smtClean="0">
                <a:latin typeface="+mj-lt"/>
                <a:cs typeface="Seravek"/>
              </a:rPr>
              <a:t>1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Tree of PIFOs</a:t>
            </a:r>
            <a:endParaRPr lang="en-US" dirty="0">
              <a:latin typeface="+mj-l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73461" y="2438401"/>
            <a:ext cx="4051684" cy="2438398"/>
            <a:chOff x="840540" y="2324100"/>
            <a:chExt cx="4051684" cy="2438398"/>
          </a:xfrm>
        </p:grpSpPr>
        <p:grpSp>
          <p:nvGrpSpPr>
            <p:cNvPr id="4" name="Group 3"/>
            <p:cNvGrpSpPr/>
            <p:nvPr/>
          </p:nvGrpSpPr>
          <p:grpSpPr>
            <a:xfrm>
              <a:off x="840540" y="2743197"/>
              <a:ext cx="4051684" cy="2019301"/>
              <a:chOff x="2396385" y="2948058"/>
              <a:chExt cx="2760542" cy="1375815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>
                <a:off x="3048001" y="2948059"/>
                <a:ext cx="665352" cy="558511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3713353" y="2948058"/>
                <a:ext cx="599824" cy="574188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2781300" y="3506569"/>
                <a:ext cx="266700" cy="342900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3048000" y="3506569"/>
                <a:ext cx="266700" cy="342900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endCxn id="15" idx="0"/>
              </p:cNvCxnSpPr>
              <p:nvPr/>
            </p:nvCxnSpPr>
            <p:spPr>
              <a:xfrm flipH="1">
                <a:off x="4049061" y="3548206"/>
                <a:ext cx="282368" cy="327223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313178" y="3522247"/>
                <a:ext cx="257997" cy="327223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396385" y="3207645"/>
                <a:ext cx="794231" cy="251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Red (0.5)</a:t>
                </a:r>
                <a:endParaRPr lang="en-US" b="1" dirty="0">
                  <a:solidFill>
                    <a:srgbClr val="FF6666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22285" y="3241556"/>
                <a:ext cx="834642" cy="251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Blue (0.5)</a:t>
                </a:r>
                <a:endParaRPr lang="en-US" b="1" dirty="0">
                  <a:solidFill>
                    <a:srgbClr val="3366FF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506517" y="3875429"/>
                <a:ext cx="560831" cy="44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6666"/>
                    </a:solidFill>
                    <a:latin typeface="+mj-lt"/>
                    <a:cs typeface="Seravek"/>
                  </a:rPr>
                  <a:t>a</a:t>
                </a:r>
              </a:p>
              <a:p>
                <a:pPr algn="ctr"/>
                <a:r>
                  <a:rPr lang="en-US" b="1" dirty="0">
                    <a:solidFill>
                      <a:srgbClr val="FF6666"/>
                    </a:solidFill>
                    <a:latin typeface="+mj-lt"/>
                    <a:cs typeface="Seravek"/>
                  </a:rPr>
                  <a:t>(</a:t>
                </a:r>
                <a:r>
                  <a:rPr lang="en-US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0.99)</a:t>
                </a:r>
                <a:endParaRPr lang="en-US" b="1" dirty="0">
                  <a:solidFill>
                    <a:srgbClr val="FF6666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097609" y="3882574"/>
                <a:ext cx="556137" cy="44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6666"/>
                    </a:solidFill>
                    <a:latin typeface="+mj-lt"/>
                    <a:cs typeface="Seravek"/>
                  </a:rPr>
                  <a:t>b</a:t>
                </a:r>
              </a:p>
              <a:p>
                <a:pPr algn="ctr"/>
                <a:r>
                  <a:rPr lang="en-US" b="1" dirty="0">
                    <a:solidFill>
                      <a:srgbClr val="FF6666"/>
                    </a:solidFill>
                    <a:latin typeface="+mj-lt"/>
                    <a:cs typeface="Seravek"/>
                  </a:rPr>
                  <a:t>(</a:t>
                </a:r>
                <a:r>
                  <a:rPr lang="en-US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0.01)</a:t>
                </a:r>
                <a:endParaRPr lang="en-US" b="1" dirty="0">
                  <a:solidFill>
                    <a:srgbClr val="FF6666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815433" y="3875429"/>
                <a:ext cx="467255" cy="44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3366FF"/>
                    </a:solidFill>
                    <a:latin typeface="+mj-lt"/>
                    <a:cs typeface="Seravek"/>
                  </a:rPr>
                  <a:t>x</a:t>
                </a:r>
              </a:p>
              <a:p>
                <a:pPr algn="ctr"/>
                <a:r>
                  <a:rPr lang="en-US" b="1" dirty="0">
                    <a:solidFill>
                      <a:srgbClr val="3366FF"/>
                    </a:solidFill>
                    <a:latin typeface="+mj-lt"/>
                    <a:cs typeface="Seravek"/>
                  </a:rPr>
                  <a:t>(</a:t>
                </a:r>
                <a:r>
                  <a:rPr lang="en-US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0.5)</a:t>
                </a:r>
                <a:endParaRPr lang="en-US" b="1" dirty="0">
                  <a:solidFill>
                    <a:srgbClr val="3366FF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390462" y="3883507"/>
                <a:ext cx="467255" cy="44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3366FF"/>
                    </a:solidFill>
                    <a:latin typeface="+mj-lt"/>
                    <a:cs typeface="Seravek"/>
                  </a:rPr>
                  <a:t>y</a:t>
                </a:r>
              </a:p>
              <a:p>
                <a:pPr algn="ctr"/>
                <a:r>
                  <a:rPr lang="en-US" b="1" dirty="0">
                    <a:solidFill>
                      <a:srgbClr val="3366FF"/>
                    </a:solidFill>
                    <a:latin typeface="+mj-lt"/>
                    <a:cs typeface="Seravek"/>
                  </a:rPr>
                  <a:t>(</a:t>
                </a:r>
                <a:r>
                  <a:rPr lang="en-US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0.5)</a:t>
                </a:r>
                <a:endParaRPr lang="en-US" b="1" dirty="0">
                  <a:solidFill>
                    <a:srgbClr val="3366FF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476499" y="2324100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+mj-lt"/>
                  <a:cs typeface="Seravek"/>
                </a:rPr>
                <a:t>root</a:t>
              </a:r>
              <a:endParaRPr lang="en-US" b="1" dirty="0">
                <a:latin typeface="+mj-lt"/>
                <a:cs typeface="Seravek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333500" y="4000500"/>
              <a:ext cx="152400" cy="152400"/>
            </a:xfrm>
            <a:prstGeom prst="ellipse">
              <a:avLst/>
            </a:prstGeom>
            <a:solidFill>
              <a:srgbClr val="FF666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67000" y="2705100"/>
              <a:ext cx="190500" cy="19050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14500" y="3505200"/>
              <a:ext cx="190500" cy="190500"/>
            </a:xfrm>
            <a:prstGeom prst="rect">
              <a:avLst/>
            </a:prstGeom>
            <a:solidFill>
              <a:srgbClr val="FF6666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3300" y="3505200"/>
              <a:ext cx="190500" cy="190500"/>
            </a:xfrm>
            <a:prstGeom prst="rect">
              <a:avLst/>
            </a:prstGeom>
            <a:solidFill>
              <a:srgbClr val="A1B2DD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133600" y="4000500"/>
              <a:ext cx="152400" cy="152400"/>
            </a:xfrm>
            <a:prstGeom prst="ellipse">
              <a:avLst/>
            </a:prstGeom>
            <a:solidFill>
              <a:srgbClr val="FF666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200400" y="4000500"/>
              <a:ext cx="152400" cy="152400"/>
            </a:xfrm>
            <a:prstGeom prst="ellipse">
              <a:avLst/>
            </a:prstGeom>
            <a:solidFill>
              <a:srgbClr val="A1B2D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962400" y="4000500"/>
              <a:ext cx="152400" cy="152400"/>
            </a:xfrm>
            <a:prstGeom prst="ellipse">
              <a:avLst/>
            </a:prstGeom>
            <a:solidFill>
              <a:srgbClr val="A1B2D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4241" y="1615905"/>
            <a:ext cx="445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Hierarchical Packet Fair Queuing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101288" y="5384592"/>
            <a:ext cx="2609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6666"/>
                </a:solidFill>
                <a:latin typeface="+mj-lt"/>
                <a:cs typeface="Seravek"/>
              </a:rPr>
              <a:t>PIFO-Red</a:t>
            </a:r>
          </a:p>
          <a:p>
            <a:pPr algn="ctr"/>
            <a:r>
              <a:rPr lang="en-US" sz="2200" b="1" dirty="0" smtClean="0">
                <a:solidFill>
                  <a:srgbClr val="FF6666"/>
                </a:solidFill>
                <a:latin typeface="+mj-lt"/>
                <a:cs typeface="Seravek"/>
              </a:rPr>
              <a:t>(WFQ on a &amp; b)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6988866" y="2518348"/>
            <a:ext cx="2856211" cy="959369"/>
            <a:chOff x="1048252" y="903111"/>
            <a:chExt cx="1378859" cy="313268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062754" y="903111"/>
              <a:ext cx="136435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>
            <a:xfrm>
              <a:off x="1048252" y="1216378"/>
              <a:ext cx="1378859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80" name="TextBox 79"/>
          <p:cNvSpPr txBox="1"/>
          <p:nvPr/>
        </p:nvSpPr>
        <p:spPr>
          <a:xfrm>
            <a:off x="6913157" y="1745159"/>
            <a:ext cx="3066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+mj-lt"/>
                <a:cs typeface="Seravek"/>
              </a:rPr>
              <a:t>PIFO-root </a:t>
            </a:r>
          </a:p>
          <a:p>
            <a:pPr algn="ctr"/>
            <a:r>
              <a:rPr lang="en-US" sz="2200" dirty="0" smtClean="0">
                <a:latin typeface="+mj-lt"/>
                <a:cs typeface="Seravek"/>
              </a:rPr>
              <a:t>(WFQ on Red &amp; Blue)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0706490" y="4482581"/>
            <a:ext cx="314259" cy="638393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x</a:t>
            </a:r>
            <a:r>
              <a:rPr lang="en-US" kern="0" baseline="-25000" dirty="0" smtClean="0">
                <a:latin typeface="+mj-lt"/>
                <a:cs typeface="Seravek"/>
              </a:rPr>
              <a:t>1</a:t>
            </a:r>
            <a:endParaRPr lang="en-US" kern="0" baseline="-25000" dirty="0">
              <a:latin typeface="+mj-lt"/>
              <a:cs typeface="Seravek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9051670" y="4482581"/>
            <a:ext cx="1417473" cy="638393"/>
            <a:chOff x="9549209" y="4482581"/>
            <a:chExt cx="1417473" cy="638393"/>
          </a:xfrm>
        </p:grpSpPr>
        <p:sp>
          <p:nvSpPr>
            <p:cNvPr id="85" name="Rectangle 84"/>
            <p:cNvSpPr/>
            <p:nvPr/>
          </p:nvSpPr>
          <p:spPr>
            <a:xfrm>
              <a:off x="10100816" y="4482581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x</a:t>
              </a:r>
              <a:r>
                <a:rPr lang="en-US" kern="0" baseline="-25000" dirty="0" smtClean="0">
                  <a:latin typeface="+mj-lt"/>
                  <a:cs typeface="Seravek"/>
                </a:rPr>
                <a:t>2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0652423" y="4482581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y</a:t>
              </a:r>
              <a:r>
                <a:rPr lang="en-US" kern="0" baseline="-25000" dirty="0" smtClean="0">
                  <a:latin typeface="+mj-lt"/>
                  <a:cs typeface="Seravek"/>
                </a:rPr>
                <a:t>1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549209" y="4482581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y</a:t>
              </a:r>
              <a:r>
                <a:rPr lang="en-US" kern="0" baseline="-25000" dirty="0" smtClean="0">
                  <a:latin typeface="+mj-lt"/>
                  <a:cs typeface="Seravek"/>
                </a:rPr>
                <a:t>2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</p:grpSp>
      <p:cxnSp>
        <p:nvCxnSpPr>
          <p:cNvPr id="110" name="Straight Connector 109"/>
          <p:cNvCxnSpPr/>
          <p:nvPr/>
        </p:nvCxnSpPr>
        <p:spPr>
          <a:xfrm>
            <a:off x="8344552" y="3497477"/>
            <a:ext cx="1860886" cy="894641"/>
          </a:xfrm>
          <a:prstGeom prst="line">
            <a:avLst/>
          </a:prstGeom>
          <a:ln w="38100">
            <a:solidFill>
              <a:srgbClr val="AEAE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6712730" y="3507698"/>
            <a:ext cx="1618939" cy="809469"/>
          </a:xfrm>
          <a:prstGeom prst="line">
            <a:avLst/>
          </a:prstGeom>
          <a:ln w="38100">
            <a:solidFill>
              <a:srgbClr val="AEAE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970065" y="5369602"/>
            <a:ext cx="2609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3366FF"/>
                </a:solidFill>
                <a:latin typeface="+mj-lt"/>
                <a:cs typeface="Seravek"/>
              </a:rPr>
              <a:t>PIFO-Blue</a:t>
            </a:r>
          </a:p>
          <a:p>
            <a:pPr algn="ctr"/>
            <a:r>
              <a:rPr lang="en-US" sz="2200" b="1" dirty="0" smtClean="0">
                <a:solidFill>
                  <a:srgbClr val="3366FF"/>
                </a:solidFill>
                <a:latin typeface="+mj-lt"/>
                <a:cs typeface="Seravek"/>
              </a:rPr>
              <a:t>(WFQ on x &amp; y)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803982" y="1846289"/>
            <a:ext cx="349771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803982" y="1846289"/>
            <a:ext cx="349771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420458" y="2676307"/>
            <a:ext cx="314259" cy="638393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B</a:t>
            </a:r>
            <a:endParaRPr lang="en-US" kern="0" dirty="0">
              <a:latin typeface="+mj-lt"/>
              <a:cs typeface="Seravek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940919" y="2676308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R</a:t>
            </a:r>
            <a:endParaRPr lang="en-US" kern="0" baseline="-25000" dirty="0">
              <a:latin typeface="+mj-lt"/>
              <a:cs typeface="Seravek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6543229" y="2676307"/>
            <a:ext cx="2232411" cy="638393"/>
            <a:chOff x="7040768" y="2676307"/>
            <a:chExt cx="2232411" cy="638393"/>
          </a:xfrm>
        </p:grpSpPr>
        <p:sp>
          <p:nvSpPr>
            <p:cNvPr id="71" name="Rectangle 70"/>
            <p:cNvSpPr/>
            <p:nvPr/>
          </p:nvSpPr>
          <p:spPr>
            <a:xfrm>
              <a:off x="8958920" y="2676307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999844" y="2676307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>
                  <a:latin typeface="+mj-lt"/>
                  <a:cs typeface="Seravek"/>
                </a:rPr>
                <a:t>B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479382" y="2676308"/>
              <a:ext cx="314259" cy="638392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>
                  <a:latin typeface="+mj-lt"/>
                  <a:cs typeface="Seravek"/>
                </a:rPr>
                <a:t>R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520306" y="2676308"/>
              <a:ext cx="314259" cy="638392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>
                  <a:latin typeface="+mj-lt"/>
                  <a:cs typeface="Seravek"/>
                </a:rPr>
                <a:t>R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040768" y="2676307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>
                  <a:latin typeface="+mj-lt"/>
                  <a:cs typeface="Seravek"/>
                </a:rPr>
                <a:t>B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6063691" y="2676308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latin typeface="+mj-lt"/>
                <a:cs typeface="Seravek"/>
              </a:rPr>
              <a:t>R</a:t>
            </a:r>
            <a:endParaRPr lang="en-US" kern="0" baseline="-25000" dirty="0">
              <a:latin typeface="+mj-lt"/>
              <a:cs typeface="Seravek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742842" y="4334657"/>
            <a:ext cx="2856211" cy="959369"/>
            <a:chOff x="1048252" y="903111"/>
            <a:chExt cx="1378859" cy="313268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062754" y="903111"/>
              <a:ext cx="136435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>
            <a:xfrm>
              <a:off x="1048252" y="1216378"/>
              <a:ext cx="1378859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82" name="Group 81"/>
          <p:cNvGrpSpPr/>
          <p:nvPr/>
        </p:nvGrpSpPr>
        <p:grpSpPr>
          <a:xfrm>
            <a:off x="8327989" y="4367135"/>
            <a:ext cx="2856211" cy="959369"/>
            <a:chOff x="1048252" y="903111"/>
            <a:chExt cx="1378859" cy="313268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1062754" y="903111"/>
              <a:ext cx="136435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>
            <a:xfrm>
              <a:off x="1048252" y="1216378"/>
              <a:ext cx="1378859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4730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40"/>
    </mc:Choice>
    <mc:Fallback xmlns="">
      <p:transition spd="slow" advTm="627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0.18946 0.38334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66" y="1916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-0.04362 -0.00023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0.10091 0.1187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" y="592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4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4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44444E-6 L 0.04036 0.00046 " pathEditMode="relative" rAng="0" ptsTypes="AA">
                                      <p:cBhvr>
                                        <p:cTn id="32" dur="4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2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44444E-6 L 0.03919 0.00046 " pathEditMode="relative" rAng="0" ptsTypes="AA">
                                      <p:cBhvr>
                                        <p:cTn id="34" dur="4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2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L 0.0405 0.00046 " pathEditMode="relative" rAng="0" ptsTypes="AA">
                                      <p:cBhvr>
                                        <p:cTn id="36" dur="4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2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44444E-6 L 0.04778 0.00046 " pathEditMode="relative" rAng="0" ptsTypes="AA">
                                      <p:cBhvr>
                                        <p:cTn id="38" dur="4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48148E-6 L 0.04674 0.00139 " pathEditMode="relative" rAng="0" ptsTypes="AA">
                                      <p:cBhvr>
                                        <p:cTn id="42" dur="4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1" y="6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0.04649 0.00139 " pathEditMode="relative" rAng="0" ptsTypes="AA">
                                      <p:cBhvr>
                                        <p:cTn id="44" dur="4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74 0.00139 L 0.12474 -0.31389 " pathEditMode="relative" rAng="0" ptsTypes="AA">
                                      <p:cBhvr>
                                        <p:cTn id="48" dur="4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-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84" grpId="0" animBg="1"/>
      <p:bldP spid="84" grpId="1" animBg="1"/>
      <p:bldP spid="122" grpId="0" animBg="1"/>
      <p:bldP spid="122" grpId="1" animBg="1"/>
      <p:bldP spid="122" grpId="2" animBg="1"/>
      <p:bldP spid="131" grpId="0" animBg="1"/>
      <p:bldP spid="131" grpId="1" animBg="1"/>
      <p:bldP spid="131" grpId="2" animBg="1"/>
      <p:bldP spid="70" grpId="0" animBg="1"/>
      <p:bldP spid="74" grpId="0" animBg="1"/>
      <p:bldP spid="132" grpId="0" animBg="1"/>
      <p:bldP spid="13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 of PIFOs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6831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Fine-grained priorities: shortest-flow first, earliest deadline first, service-curve EDF</a:t>
            </a:r>
          </a:p>
          <a:p>
            <a:r>
              <a:rPr lang="en-US" dirty="0" smtClean="0"/>
              <a:t>Hierarchical scheduling: HPFQ, Class-Based Queuing</a:t>
            </a:r>
          </a:p>
          <a:p>
            <a:r>
              <a:rPr lang="en-US" dirty="0" smtClean="0"/>
              <a:t>Non-work-conserving algorithms: Token buckets, Stop-And-Go, Rate Controlled Service Disciplines</a:t>
            </a:r>
          </a:p>
          <a:p>
            <a:r>
              <a:rPr lang="en-US" dirty="0" smtClean="0"/>
              <a:t>Least Slack Time First</a:t>
            </a:r>
          </a:p>
          <a:p>
            <a:r>
              <a:rPr lang="en-US" dirty="0" smtClean="0"/>
              <a:t>Service Curve Earliest Deadline First</a:t>
            </a:r>
          </a:p>
          <a:p>
            <a:r>
              <a:rPr lang="en-US" dirty="0" smtClean="0"/>
              <a:t>Minimum and maximum rate limits on a flow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Cannot express some scheduling algorithms, e.g., output shaping.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9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18"/>
    </mc:Choice>
    <mc:Fallback xmlns="">
      <p:transition xmlns:p14="http://schemas.microsoft.com/office/powerpoint/2010/main" spd="slow" advTm="317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PIFO in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targets for a shared-memory switch</a:t>
            </a:r>
          </a:p>
          <a:p>
            <a:pPr lvl="1"/>
            <a:r>
              <a:rPr lang="en-US" dirty="0" smtClean="0"/>
              <a:t>1 GHz pipeline (</a:t>
            </a:r>
            <a:r>
              <a:rPr lang="en-US" smtClean="0"/>
              <a:t>64 ports * 10 </a:t>
            </a:r>
            <a:r>
              <a:rPr lang="en-US" dirty="0" err="1" smtClean="0"/>
              <a:t>Gbit</a:t>
            </a:r>
            <a:r>
              <a:rPr lang="en-US" dirty="0" smtClean="0"/>
              <a:t>/s)</a:t>
            </a:r>
          </a:p>
          <a:p>
            <a:pPr lvl="1"/>
            <a:r>
              <a:rPr lang="en-US" dirty="0" smtClean="0"/>
              <a:t>1K flows/physical queues</a:t>
            </a:r>
          </a:p>
          <a:p>
            <a:pPr lvl="1"/>
            <a:r>
              <a:rPr lang="en-US" dirty="0" smtClean="0"/>
              <a:t>60K packets  (12 MB packet buffer, 200 byte cell)</a:t>
            </a:r>
          </a:p>
          <a:p>
            <a:pPr lvl="1"/>
            <a:r>
              <a:rPr lang="en-US" dirty="0" smtClean="0"/>
              <a:t>PIFO hardware shared across ports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Naive solution: flat, sorted array</a:t>
            </a:r>
            <a:r>
              <a:rPr lang="en-US" dirty="0"/>
              <a:t> </a:t>
            </a:r>
            <a:r>
              <a:rPr lang="en-US" dirty="0" smtClean="0"/>
              <a:t>is infeasible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Exploit observation that ranks increase within a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421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59"/>
    </mc:Choice>
    <mc:Fallback xmlns="">
      <p:transition xmlns:p14="http://schemas.microsoft.com/office/powerpoint/2010/main" spd="slow" advTm="797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single PIFO block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443704" y="2895600"/>
            <a:ext cx="1889262" cy="1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53975" y="3492935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48108" y="2897964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7453975" y="2895600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048501" y="1857579"/>
            <a:ext cx="18668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latin typeface="Seravek"/>
                <a:cs typeface="Seravek"/>
              </a:rPr>
              <a:t>Rank</a:t>
            </a:r>
            <a:r>
              <a:rPr lang="en-US" sz="2500" dirty="0">
                <a:latin typeface="Seravek"/>
                <a:cs typeface="Seravek"/>
              </a:rPr>
              <a:t> </a:t>
            </a:r>
            <a:r>
              <a:rPr lang="en-US" sz="2500" dirty="0" smtClean="0">
                <a:latin typeface="Seravek"/>
                <a:cs typeface="Seravek"/>
              </a:rPr>
              <a:t>Store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(SRAM)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37119" y="1885146"/>
            <a:ext cx="29587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Seravek"/>
                <a:cs typeface="Seravek"/>
              </a:rPr>
              <a:t>Flow </a:t>
            </a:r>
            <a:r>
              <a:rPr lang="en-US" sz="2500" dirty="0" smtClean="0">
                <a:latin typeface="Seravek"/>
                <a:cs typeface="Seravek"/>
              </a:rPr>
              <a:t>Scheduler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(flip-flops)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088502" y="2902530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A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083814" y="3456528"/>
            <a:ext cx="241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B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flipH="1" flipV="1">
            <a:off x="1143774" y="4032551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42900" y="29116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Dequeue</a:t>
            </a:r>
            <a:endParaRPr lang="en-US" sz="2000" dirty="0">
              <a:latin typeface="Seravek"/>
              <a:cs typeface="Seravek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 flipH="1" flipV="1">
            <a:off x="10036655" y="4027317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9633269" y="28735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Enqueue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1638301" y="1828800"/>
            <a:ext cx="7353300" cy="358140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53489" y="3644403"/>
            <a:ext cx="953905" cy="851397"/>
            <a:chOff x="1866900" y="3377703"/>
            <a:chExt cx="953905" cy="851397"/>
          </a:xfrm>
        </p:grpSpPr>
        <p:sp>
          <p:nvSpPr>
            <p:cNvPr id="125" name="Rounded Rectangle 124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109" name="Straight Connector 108"/>
            <p:cNvCxnSpPr>
              <a:stCxn id="125" idx="0"/>
              <a:endCxn id="125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0</a:t>
              </a:r>
              <a:endParaRPr lang="en-US" sz="3000" dirty="0">
                <a:latin typeface="Seravek"/>
                <a:cs typeface="Seravek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50454" y="3644403"/>
            <a:ext cx="953905" cy="851397"/>
            <a:chOff x="3037683" y="3377703"/>
            <a:chExt cx="953905" cy="851397"/>
          </a:xfrm>
        </p:grpSpPr>
        <p:sp>
          <p:nvSpPr>
            <p:cNvPr id="70" name="Rounded Rectangle 69"/>
            <p:cNvSpPr/>
            <p:nvPr/>
          </p:nvSpPr>
          <p:spPr>
            <a:xfrm>
              <a:off x="3037683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71" name="Straight Connector 70"/>
            <p:cNvCxnSpPr>
              <a:stCxn id="70" idx="0"/>
              <a:endCxn id="70" idx="2"/>
            </p:cNvCxnSpPr>
            <p:nvPr/>
          </p:nvCxnSpPr>
          <p:spPr>
            <a:xfrm>
              <a:off x="3514636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07347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B</a:t>
              </a:r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40103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1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15714" y="3655986"/>
            <a:ext cx="953905" cy="851397"/>
            <a:chOff x="4305469" y="3377703"/>
            <a:chExt cx="953905" cy="851397"/>
          </a:xfrm>
        </p:grpSpPr>
        <p:sp>
          <p:nvSpPr>
            <p:cNvPr id="81" name="Rounded Rectangle 80"/>
            <p:cNvSpPr/>
            <p:nvPr/>
          </p:nvSpPr>
          <p:spPr>
            <a:xfrm>
              <a:off x="4305469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82" name="Straight Connector 81"/>
            <p:cNvCxnSpPr>
              <a:stCxn id="81" idx="0"/>
              <a:endCxn id="81" idx="2"/>
            </p:cNvCxnSpPr>
            <p:nvPr/>
          </p:nvCxnSpPr>
          <p:spPr>
            <a:xfrm>
              <a:off x="4782422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341265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C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0788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3</a:t>
              </a:r>
            </a:p>
          </p:txBody>
        </p:sp>
      </p:grpSp>
      <p:cxnSp>
        <p:nvCxnSpPr>
          <p:cNvPr id="85" name="Straight Connector 84"/>
          <p:cNvCxnSpPr/>
          <p:nvPr/>
        </p:nvCxnSpPr>
        <p:spPr>
          <a:xfrm>
            <a:off x="7436694" y="4010526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43704" y="4574114"/>
            <a:ext cx="19288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076333" y="4020116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446184" y="3492934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442288" y="4020116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7857827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867168" y="2897439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865244" y="3492409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861348" y="4019591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5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8305800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10761024" y="3644403"/>
            <a:ext cx="953905" cy="851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98" name="Straight Connector 97"/>
          <p:cNvCxnSpPr>
            <a:stCxn id="97" idx="0"/>
            <a:endCxn id="97" idx="2"/>
          </p:cNvCxnSpPr>
          <p:nvPr/>
        </p:nvCxnSpPr>
        <p:spPr>
          <a:xfrm>
            <a:off x="11237977" y="3644403"/>
            <a:ext cx="0" cy="8513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796820" y="3792131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263443" y="3792131"/>
            <a:ext cx="357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6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759938" y="3655986"/>
            <a:ext cx="953905" cy="851397"/>
            <a:chOff x="10666595" y="637480"/>
            <a:chExt cx="953905" cy="851397"/>
          </a:xfrm>
        </p:grpSpPr>
        <p:sp>
          <p:nvSpPr>
            <p:cNvPr id="51" name="Rounded Rectangle 50"/>
            <p:cNvSpPr/>
            <p:nvPr/>
          </p:nvSpPr>
          <p:spPr>
            <a:xfrm>
              <a:off x="10666595" y="637480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52" name="Straight Connector 51"/>
            <p:cNvCxnSpPr>
              <a:stCxn id="51" idx="0"/>
              <a:endCxn id="51" idx="2"/>
            </p:cNvCxnSpPr>
            <p:nvPr/>
          </p:nvCxnSpPr>
          <p:spPr>
            <a:xfrm>
              <a:off x="11143548" y="637480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0702391" y="785208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D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69014" y="785208"/>
              <a:ext cx="35705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4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889837" y="2370414"/>
            <a:ext cx="953905" cy="851397"/>
            <a:chOff x="1866900" y="3377703"/>
            <a:chExt cx="953905" cy="851397"/>
          </a:xfrm>
        </p:grpSpPr>
        <p:sp>
          <p:nvSpPr>
            <p:cNvPr id="63" name="Rounded Rectangle 62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64" name="Straight Connector 63"/>
            <p:cNvCxnSpPr>
              <a:stCxn id="63" idx="0"/>
              <a:endCxn id="63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2</a:t>
              </a:r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7453975" y="5066774"/>
            <a:ext cx="1928896" cy="5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453976" y="4572000"/>
            <a:ext cx="3990" cy="500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857826" y="4582438"/>
            <a:ext cx="2" cy="484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8305799" y="4584385"/>
            <a:ext cx="1" cy="482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76332" y="4521087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D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10" name="Straight Arrow Connector 9"/>
          <p:cNvCxnSpPr>
            <a:stCxn id="106" idx="1"/>
            <a:endCxn id="63" idx="3"/>
          </p:cNvCxnSpPr>
          <p:nvPr/>
        </p:nvCxnSpPr>
        <p:spPr>
          <a:xfrm flipH="1" flipV="1">
            <a:off x="5843742" y="2796113"/>
            <a:ext cx="1244760" cy="3834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1"/>
          </p:cNvCxnSpPr>
          <p:nvPr/>
        </p:nvCxnSpPr>
        <p:spPr>
          <a:xfrm flipH="1">
            <a:off x="4085119" y="2796113"/>
            <a:ext cx="804718" cy="12730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ontent Placeholder 2"/>
          <p:cNvSpPr>
            <a:spLocks noGrp="1"/>
          </p:cNvSpPr>
          <p:nvPr>
            <p:ph idx="1"/>
          </p:nvPr>
        </p:nvSpPr>
        <p:spPr>
          <a:xfrm>
            <a:off x="838200" y="5524500"/>
            <a:ext cx="10515600" cy="1295401"/>
          </a:xfrm>
        </p:spPr>
        <p:txBody>
          <a:bodyPr>
            <a:norm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enqueue</a:t>
            </a:r>
            <a:r>
              <a:rPr lang="en-US" dirty="0" smtClean="0"/>
              <a:t> + 1 </a:t>
            </a:r>
            <a:r>
              <a:rPr lang="en-US" dirty="0" err="1" smtClean="0"/>
              <a:t>dequeue</a:t>
            </a:r>
            <a:r>
              <a:rPr lang="en-US" dirty="0" smtClean="0"/>
              <a:t> per clock cycle</a:t>
            </a:r>
          </a:p>
          <a:p>
            <a:r>
              <a:rPr lang="en-US" dirty="0" smtClean="0"/>
              <a:t>Can be shared among multiple logical PIFOs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25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263"/>
    </mc:Choice>
    <mc:Fallback xmlns="">
      <p:transition xmlns:p14="http://schemas.microsoft.com/office/powerpoint/2010/main" spd="slow" advTm="109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85185E-6 L -0.23841 0.0344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27" y="171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42473 -0.0018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-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32 3.7037E-7 L -0.14532 0.00023 " pathEditMode="relative" rAng="0" ptsTypes="AA">
                                      <p:cBhvr>
                                        <p:cTn id="4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1.11111E-6 L -0.03632 0.0007 " pathEditMode="relative" rAng="0" ptsTypes="AA">
                                      <p:cBhvr>
                                        <p:cTn id="50" dur="1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2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-0.09752 -0.00023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-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 L -0.15079 0.18588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983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9" grpId="0"/>
      <p:bldP spid="99" grpId="1"/>
      <p:bldP spid="100" grpId="0"/>
      <p:bldP spid="100" grpId="1"/>
      <p:bldP spid="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87100" cy="4841875"/>
          </a:xfrm>
        </p:spPr>
        <p:txBody>
          <a:bodyPr>
            <a:normAutofit/>
          </a:bodyPr>
          <a:lstStyle/>
          <a:p>
            <a:r>
              <a:rPr lang="en-US" dirty="0" smtClean="0"/>
              <a:t>The Rank store is just a bank of FIFOs (stable hardware IP)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Flow scheduler for 1K flows meets timing at 1GHz on 16-nm transistor library</a:t>
            </a:r>
          </a:p>
          <a:p>
            <a:pPr lvl="1"/>
            <a:r>
              <a:rPr lang="en-US" dirty="0" smtClean="0"/>
              <a:t> Continues to meet timing until 2048 flows, fails timing at 4096</a:t>
            </a:r>
          </a:p>
          <a:p>
            <a:pPr marL="0" indent="0">
              <a:buNone/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 7 </a:t>
            </a:r>
            <a:r>
              <a:rPr lang="en-US" sz="2800" dirty="0" smtClean="0"/>
              <a:t>mm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area for 5-level programmable hierarchical scheduler</a:t>
            </a:r>
          </a:p>
          <a:p>
            <a:pPr lvl="1"/>
            <a:r>
              <a:rPr lang="en-US" dirty="0" smtClean="0"/>
              <a:t>&lt; 4% for a typical chip.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71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29"/>
    </mc:Choice>
    <mc:Fallback xmlns="">
      <p:transition xmlns:p14="http://schemas.microsoft.com/office/powerpoint/2010/main" spd="slow" advTm="522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PIFO: Used in theoretical work </a:t>
            </a:r>
            <a:r>
              <a:rPr lang="en-US" sz="2800" dirty="0"/>
              <a:t>by Chuang et. al. in the </a:t>
            </a:r>
            <a:r>
              <a:rPr lang="en-US" sz="2800" dirty="0" smtClean="0"/>
              <a:t>90s</a:t>
            </a:r>
          </a:p>
          <a:p>
            <a:pPr marL="228600" lvl="1">
              <a:spcBef>
                <a:spcPts val="1000"/>
              </a:spcBef>
            </a:pPr>
            <a:endParaRPr lang="en-US" b="1" dirty="0" smtClean="0"/>
          </a:p>
          <a:p>
            <a:r>
              <a:rPr lang="en-US" dirty="0" smtClean="0"/>
              <a:t>Universal Packet Scheduling (UPS</a:t>
            </a:r>
            <a:r>
              <a:rPr lang="en-US" smtClean="0"/>
              <a:t>): Uses LSTF </a:t>
            </a:r>
            <a:r>
              <a:rPr lang="en-US" dirty="0" smtClean="0"/>
              <a:t>to replay all schedules, end point sets slack</a:t>
            </a:r>
          </a:p>
          <a:p>
            <a:pPr lvl="1"/>
            <a:r>
              <a:rPr lang="en-US" dirty="0" smtClean="0"/>
              <a:t>Assumes fixed switches =&gt; cannot express fair queueing, shaping</a:t>
            </a:r>
          </a:p>
          <a:p>
            <a:pPr lvl="1"/>
            <a:r>
              <a:rPr lang="en-US" dirty="0" smtClean="0"/>
              <a:t>Assumes single priority queue =&gt; cannot express hierarchies</a:t>
            </a:r>
          </a:p>
        </p:txBody>
      </p:sp>
    </p:spTree>
    <p:extLst>
      <p:ext uri="{BB962C8B-B14F-4D97-AF65-F5344CB8AC3E}">
        <p14:creationId xmlns:p14="http://schemas.microsoft.com/office/powerpoint/2010/main" val="120437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scheduling at line rate</a:t>
            </a:r>
            <a:endParaRPr lang="en-US" dirty="0"/>
          </a:p>
        </p:txBody>
      </p:sp>
      <p:sp>
        <p:nvSpPr>
          <p:cNvPr id="260" name="Content Placeholder 2"/>
          <p:cNvSpPr>
            <a:spLocks noGrp="1"/>
          </p:cNvSpPr>
          <p:nvPr>
            <p:ph idx="1"/>
          </p:nvPr>
        </p:nvSpPr>
        <p:spPr>
          <a:xfrm>
            <a:off x="915850" y="150737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Motivation: Can’t deploy new schedulers in production networks</a:t>
            </a:r>
          </a:p>
          <a:p>
            <a:r>
              <a:rPr lang="en-US" dirty="0" smtClean="0"/>
              <a:t>The status quo in line-rate switches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52400" y="2429119"/>
            <a:ext cx="12039600" cy="3367577"/>
            <a:chOff x="152400" y="2429119"/>
            <a:chExt cx="12039600" cy="3367577"/>
          </a:xfrm>
        </p:grpSpPr>
        <p:grpSp>
          <p:nvGrpSpPr>
            <p:cNvPr id="311" name="Group 42"/>
            <p:cNvGrpSpPr/>
            <p:nvPr/>
          </p:nvGrpSpPr>
          <p:grpSpPr>
            <a:xfrm>
              <a:off x="1665657" y="4043646"/>
              <a:ext cx="4875732" cy="1192610"/>
              <a:chOff x="1707458" y="1778000"/>
              <a:chExt cx="4254836" cy="1181787"/>
            </a:xfrm>
          </p:grpSpPr>
          <p:cxnSp>
            <p:nvCxnSpPr>
              <p:cNvPr id="536" name="Straight Arrow Connector 535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Arrow Connector 536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Arrow Connector 537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Arrow Connector 538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Arrow Connector 539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Arrow Connector 540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Arrow Connector 541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Arrow Connector 542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Straight Arrow Connector 543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Arrow Connector 544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2" name="Right Arrow 311"/>
            <p:cNvSpPr/>
            <p:nvPr/>
          </p:nvSpPr>
          <p:spPr>
            <a:xfrm>
              <a:off x="223589" y="469245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52400" y="4364681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321" name="Right Arrow 320"/>
            <p:cNvSpPr/>
            <p:nvPr/>
          </p:nvSpPr>
          <p:spPr>
            <a:xfrm>
              <a:off x="11632726" y="4882958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11514659" y="4536857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3324046" y="3245173"/>
              <a:ext cx="1113765" cy="24685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895201" y="3238114"/>
              <a:ext cx="1113765" cy="24756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667247" y="3027814"/>
              <a:ext cx="992254" cy="268592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54" name="TextBox 453"/>
            <p:cNvSpPr txBox="1"/>
            <p:nvPr/>
          </p:nvSpPr>
          <p:spPr>
            <a:xfrm>
              <a:off x="723900" y="2632472"/>
              <a:ext cx="916049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cxnSp>
          <p:nvCxnSpPr>
            <p:cNvPr id="455" name="Straight Connector 454"/>
            <p:cNvCxnSpPr/>
            <p:nvPr/>
          </p:nvCxnSpPr>
          <p:spPr>
            <a:xfrm>
              <a:off x="6115365" y="371746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>
              <a:off x="6115365" y="560749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>
              <a:off x="6115365" y="438966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>
              <a:off x="6115365" y="4916505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Rectangle 458"/>
            <p:cNvSpPr/>
            <p:nvPr/>
          </p:nvSpPr>
          <p:spPr>
            <a:xfrm>
              <a:off x="5110103" y="3232285"/>
              <a:ext cx="1113765" cy="24814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60" name="Group 459"/>
            <p:cNvGrpSpPr/>
            <p:nvPr/>
          </p:nvGrpSpPr>
          <p:grpSpPr>
            <a:xfrm>
              <a:off x="4556884" y="3543938"/>
              <a:ext cx="515971" cy="2063560"/>
              <a:chOff x="8534400" y="1981200"/>
              <a:chExt cx="595991" cy="2163589"/>
            </a:xfrm>
          </p:grpSpPr>
          <p:cxnSp>
            <p:nvCxnSpPr>
              <p:cNvPr id="533" name="Straight Connector 532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1" name="Straight Connector 460"/>
            <p:cNvCxnSpPr/>
            <p:nvPr/>
          </p:nvCxnSpPr>
          <p:spPr>
            <a:xfrm>
              <a:off x="11510324" y="3684758"/>
              <a:ext cx="0" cy="299321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2" name="Group 42"/>
            <p:cNvGrpSpPr/>
            <p:nvPr/>
          </p:nvGrpSpPr>
          <p:grpSpPr>
            <a:xfrm>
              <a:off x="7817631" y="4066852"/>
              <a:ext cx="3367506" cy="1192610"/>
              <a:chOff x="1707458" y="1778000"/>
              <a:chExt cx="4254836" cy="1181787"/>
            </a:xfrm>
          </p:grpSpPr>
          <p:cxnSp>
            <p:nvCxnSpPr>
              <p:cNvPr id="523" name="Straight Arrow Connector 522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Arrow Connector 523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Arrow Connector 524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Arrow Connector 525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Arrow Connector 526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Arrow Connector 527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Arrow Connector 528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Arrow Connector 529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Arrow Connector 530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Arrow Connector 531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3" name="Rectangle 462"/>
            <p:cNvSpPr/>
            <p:nvPr/>
          </p:nvSpPr>
          <p:spPr>
            <a:xfrm>
              <a:off x="11218670" y="3032966"/>
              <a:ext cx="318019" cy="268077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10902674" y="2625128"/>
              <a:ext cx="1209953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err="1">
                  <a:latin typeface="Seravek"/>
                  <a:cs typeface="Seravek"/>
                </a:rPr>
                <a:t>D</a:t>
              </a:r>
              <a:r>
                <a:rPr lang="en-US" dirty="0" err="1" smtClean="0">
                  <a:latin typeface="Seravek"/>
                  <a:cs typeface="Seravek"/>
                </a:rPr>
                <a:t>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8047174" y="3245173"/>
              <a:ext cx="1113765" cy="24685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9833231" y="3232285"/>
              <a:ext cx="1113765" cy="24814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67" name="Group 466"/>
            <p:cNvGrpSpPr/>
            <p:nvPr/>
          </p:nvGrpSpPr>
          <p:grpSpPr>
            <a:xfrm>
              <a:off x="9280012" y="3543938"/>
              <a:ext cx="515971" cy="2054576"/>
              <a:chOff x="8534400" y="1981200"/>
              <a:chExt cx="595991" cy="2163589"/>
            </a:xfrm>
          </p:grpSpPr>
          <p:cxnSp>
            <p:nvCxnSpPr>
              <p:cNvPr id="520" name="Straight Connector 519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8" name="Group 467"/>
            <p:cNvGrpSpPr/>
            <p:nvPr/>
          </p:nvGrpSpPr>
          <p:grpSpPr>
            <a:xfrm>
              <a:off x="1818261" y="3014563"/>
              <a:ext cx="4484987" cy="191047"/>
              <a:chOff x="1866900" y="2628900"/>
              <a:chExt cx="4419600" cy="190500"/>
            </a:xfrm>
          </p:grpSpPr>
          <p:cxnSp>
            <p:nvCxnSpPr>
              <p:cNvPr id="517" name="Straight Connector 51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9" name="TextBox 468"/>
            <p:cNvSpPr txBox="1"/>
            <p:nvPr/>
          </p:nvSpPr>
          <p:spPr>
            <a:xfrm>
              <a:off x="3088346" y="2670680"/>
              <a:ext cx="1859687" cy="410070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470" name="Group 469"/>
            <p:cNvGrpSpPr/>
            <p:nvPr/>
          </p:nvGrpSpPr>
          <p:grpSpPr>
            <a:xfrm>
              <a:off x="8006741" y="3002859"/>
              <a:ext cx="3016451" cy="191047"/>
              <a:chOff x="1920389" y="2693432"/>
              <a:chExt cx="4419600" cy="190500"/>
            </a:xfrm>
          </p:grpSpPr>
          <p:cxnSp>
            <p:nvCxnSpPr>
              <p:cNvPr id="514" name="Straight Connector 513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1" name="TextBox 470"/>
            <p:cNvSpPr txBox="1"/>
            <p:nvPr/>
          </p:nvSpPr>
          <p:spPr>
            <a:xfrm>
              <a:off x="8641784" y="2658978"/>
              <a:ext cx="1786108" cy="410070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547" name="Slide Number Placeholder 1"/>
            <p:cNvSpPr txBox="1">
              <a:spLocks/>
            </p:cNvSpPr>
            <p:nvPr/>
          </p:nvSpPr>
          <p:spPr>
            <a:xfrm>
              <a:off x="8343900" y="5431571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5448022C-F4BC-4192-A392-BACAE19DF894}" type="slidenum">
                <a:rPr lang="en-US" smtClean="0"/>
                <a:pPr/>
                <a:t>2</a:t>
              </a:fld>
              <a:endParaRPr lang="en-US"/>
            </a:p>
          </p:txBody>
        </p:sp>
        <p:grpSp>
          <p:nvGrpSpPr>
            <p:cNvPr id="548" name="Group 547"/>
            <p:cNvGrpSpPr/>
            <p:nvPr/>
          </p:nvGrpSpPr>
          <p:grpSpPr>
            <a:xfrm>
              <a:off x="6544971" y="3153114"/>
              <a:ext cx="1230395" cy="2560622"/>
              <a:chOff x="6400800" y="2362200"/>
              <a:chExt cx="1181100" cy="3200400"/>
            </a:xfrm>
          </p:grpSpPr>
          <p:sp>
            <p:nvSpPr>
              <p:cNvPr id="549" name="Rectangle 548"/>
              <p:cNvSpPr/>
              <p:nvPr/>
            </p:nvSpPr>
            <p:spPr>
              <a:xfrm>
                <a:off x="6400800" y="2362200"/>
                <a:ext cx="1181100" cy="32004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+mj-lt"/>
                  <a:cs typeface="Seravek"/>
                </a:endParaRPr>
              </a:p>
            </p:txBody>
          </p:sp>
          <p:grpSp>
            <p:nvGrpSpPr>
              <p:cNvPr id="550" name="Group 65"/>
              <p:cNvGrpSpPr/>
              <p:nvPr/>
            </p:nvGrpSpPr>
            <p:grpSpPr>
              <a:xfrm>
                <a:off x="6749312" y="3009900"/>
                <a:ext cx="527788" cy="298464"/>
                <a:chOff x="7660968" y="1751777"/>
                <a:chExt cx="1040580" cy="450645"/>
              </a:xfrm>
            </p:grpSpPr>
            <p:sp>
              <p:nvSpPr>
                <p:cNvPr id="563" name="Freeform 56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64" name="Straight Connector 56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60" name="Freeform 55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61" name="Straight Connector 56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2" name="Straight Connector 56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57" name="Freeform 55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58" name="Straight Connector 55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9" name="Straight Connector 55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54" name="Freeform 55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55" name="Straight Connector 55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Straight Connector 55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66" name="TextBox 565"/>
            <p:cNvSpPr txBox="1"/>
            <p:nvPr/>
          </p:nvSpPr>
          <p:spPr>
            <a:xfrm>
              <a:off x="6430671" y="2429119"/>
              <a:ext cx="1409700" cy="6858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33594" y="3919255"/>
            <a:ext cx="85955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RMT</a:t>
            </a:r>
            <a:endParaRPr lang="en-US" dirty="0"/>
          </a:p>
        </p:txBody>
      </p:sp>
      <p:sp>
        <p:nvSpPr>
          <p:cNvPr id="567" name="TextBox 566"/>
          <p:cNvSpPr txBox="1"/>
          <p:nvPr/>
        </p:nvSpPr>
        <p:spPr>
          <a:xfrm>
            <a:off x="2454608" y="3906829"/>
            <a:ext cx="29127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RMT, Domino</a:t>
            </a:r>
            <a:endParaRPr lang="en-US" sz="2400" dirty="0"/>
          </a:p>
        </p:txBody>
      </p:sp>
      <p:sp>
        <p:nvSpPr>
          <p:cNvPr id="568" name="TextBox 567"/>
          <p:cNvSpPr txBox="1"/>
          <p:nvPr/>
        </p:nvSpPr>
        <p:spPr>
          <a:xfrm>
            <a:off x="11115250" y="3919254"/>
            <a:ext cx="90593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RMT</a:t>
            </a:r>
            <a:endParaRPr lang="en-US" dirty="0"/>
          </a:p>
        </p:txBody>
      </p:sp>
      <p:sp>
        <p:nvSpPr>
          <p:cNvPr id="569" name="TextBox 568"/>
          <p:cNvSpPr txBox="1"/>
          <p:nvPr/>
        </p:nvSpPr>
        <p:spPr>
          <a:xfrm>
            <a:off x="8581743" y="3911686"/>
            <a:ext cx="2152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RMT, Domino</a:t>
            </a:r>
            <a:endParaRPr lang="en-US" sz="2400" dirty="0"/>
          </a:p>
        </p:txBody>
      </p:sp>
      <p:sp>
        <p:nvSpPr>
          <p:cNvPr id="570" name="TextBox 569"/>
          <p:cNvSpPr txBox="1"/>
          <p:nvPr/>
        </p:nvSpPr>
        <p:spPr>
          <a:xfrm>
            <a:off x="6728560" y="3790734"/>
            <a:ext cx="96764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???</a:t>
            </a:r>
            <a:endParaRPr lang="en-US" sz="4000" dirty="0"/>
          </a:p>
        </p:txBody>
      </p:sp>
      <p:sp>
        <p:nvSpPr>
          <p:cNvPr id="571" name="Rounded Rectangle 570"/>
          <p:cNvSpPr/>
          <p:nvPr/>
        </p:nvSpPr>
        <p:spPr>
          <a:xfrm>
            <a:off x="2493378" y="5826332"/>
            <a:ext cx="7164580" cy="87858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Gadugi" charset="0"/>
                <a:ea typeface="Gadugi" charset="0"/>
                <a:cs typeface="Gadugi" charset="0"/>
              </a:rPr>
              <a:t>The scheduler is still fixed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82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57"/>
    </mc:Choice>
    <mc:Fallback xmlns="">
      <p:transition xmlns:p14="http://schemas.microsoft.com/office/powerpoint/2010/main" spd="slow" advTm="116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67" grpId="0" animBg="1"/>
      <p:bldP spid="568" grpId="0" animBg="1"/>
      <p:bldP spid="569" grpId="0" animBg="1"/>
      <p:bldP spid="570" grpId="0" animBg="1"/>
      <p:bldP spid="57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Programmable scheduling at line rate is within reach</a:t>
            </a:r>
          </a:p>
          <a:p>
            <a:endParaRPr lang="en-US" dirty="0" smtClean="0"/>
          </a:p>
          <a:p>
            <a:r>
              <a:rPr lang="en-US" dirty="0" smtClean="0"/>
              <a:t>Two benefits: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xpress new schedulers for different performance objectives</a:t>
            </a:r>
          </a:p>
          <a:p>
            <a:pPr lvl="1"/>
            <a:r>
              <a:rPr lang="en-US" dirty="0" smtClean="0"/>
              <a:t>Express existing schedulers as software, not hardware</a:t>
            </a:r>
          </a:p>
          <a:p>
            <a:pPr lvl="1"/>
            <a:endParaRPr lang="en-US" dirty="0"/>
          </a:p>
          <a:p>
            <a:r>
              <a:rPr lang="en-US" dirty="0" smtClean="0"/>
              <a:t>Code: http://</a:t>
            </a:r>
            <a:r>
              <a:rPr lang="en-US" dirty="0" err="1" smtClean="0"/>
              <a:t>web.mit.edu</a:t>
            </a:r>
            <a:r>
              <a:rPr lang="en-US" dirty="0" smtClean="0"/>
              <a:t>/</a:t>
            </a:r>
            <a:r>
              <a:rPr lang="en-US" dirty="0" err="1" smtClean="0"/>
              <a:t>pifo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Backup slides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Limitations of PIFOs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shaping: PIFOs rate limit input to a queue, not output</a:t>
            </a:r>
          </a:p>
          <a:p>
            <a:endParaRPr lang="en-US" dirty="0"/>
          </a:p>
          <a:p>
            <a:r>
              <a:rPr lang="en-US" dirty="0" smtClean="0"/>
              <a:t>Shaping and scheduling are coupled.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07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PIFO 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87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Currently not modeled at all, </a:t>
            </a:r>
            <a:r>
              <a:rPr lang="en-US" dirty="0" err="1" smtClean="0">
                <a:latin typeface="Gadugi" panose="020B0502040204020203" pitchFamily="34" charset="0"/>
              </a:rPr>
              <a:t>blackbox</a:t>
            </a:r>
            <a:r>
              <a:rPr lang="en-US" dirty="0" smtClean="0">
                <a:latin typeface="Gadugi" panose="020B0502040204020203" pitchFamily="34" charset="0"/>
              </a:rPr>
              <a:t> left to vendor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Only part of the switch that isn’t programmable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PIFOs present a candidate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Concurrent work on Universal Packet Scheduling also requires a priority queue that is identical to a PIFO</a:t>
            </a:r>
          </a:p>
        </p:txBody>
      </p:sp>
    </p:spTree>
    <p:extLst>
      <p:ext uri="{BB962C8B-B14F-4D97-AF65-F5344CB8AC3E}">
        <p14:creationId xmlns:p14="http://schemas.microsoft.com/office/powerpoint/2010/main" val="92776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8200" y="1790700"/>
            <a:ext cx="10680700" cy="4905166"/>
            <a:chOff x="-76200" y="73985"/>
            <a:chExt cx="10279906" cy="5669382"/>
          </a:xfrm>
        </p:grpSpPr>
        <p:cxnSp>
          <p:nvCxnSpPr>
            <p:cNvPr id="6" name="Elbow Connector 5"/>
            <p:cNvCxnSpPr/>
            <p:nvPr/>
          </p:nvCxnSpPr>
          <p:spPr>
            <a:xfrm rot="5400000" flipH="1">
              <a:off x="52516" y="19625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12369" y="4225615"/>
              <a:ext cx="0" cy="59254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31034" y="963567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4834" y="1190692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10" name="Trapezoid 9"/>
            <p:cNvSpPr/>
            <p:nvPr/>
          </p:nvSpPr>
          <p:spPr>
            <a:xfrm rot="10800000">
              <a:off x="5902720" y="3818437"/>
              <a:ext cx="2684848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44309" y="3888973"/>
              <a:ext cx="190657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== comparators</a:t>
              </a:r>
            </a:p>
          </p:txBody>
        </p:sp>
        <p:sp>
          <p:nvSpPr>
            <p:cNvPr id="12" name="Trapezoid 11"/>
            <p:cNvSpPr/>
            <p:nvPr/>
          </p:nvSpPr>
          <p:spPr>
            <a:xfrm rot="10800000">
              <a:off x="1996282" y="3692200"/>
              <a:ext cx="283893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" name="Trapezoid 12"/>
            <p:cNvSpPr/>
            <p:nvPr/>
          </p:nvSpPr>
          <p:spPr>
            <a:xfrm rot="10800000">
              <a:off x="2222951" y="3844600"/>
              <a:ext cx="277858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56726" y="3857099"/>
              <a:ext cx="176241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&gt; comparators</a:t>
              </a:r>
            </a:p>
          </p:txBody>
        </p:sp>
        <p:sp>
          <p:nvSpPr>
            <p:cNvPr id="15" name="Trapezoid 14"/>
            <p:cNvSpPr/>
            <p:nvPr/>
          </p:nvSpPr>
          <p:spPr>
            <a:xfrm rot="10800000">
              <a:off x="5902732" y="4872627"/>
              <a:ext cx="2684849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40258" y="4908505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17" name="Trapezoid 16"/>
            <p:cNvSpPr/>
            <p:nvPr/>
          </p:nvSpPr>
          <p:spPr>
            <a:xfrm rot="10800000">
              <a:off x="1996292" y="4818164"/>
              <a:ext cx="283893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8" name="Trapezoid 17"/>
            <p:cNvSpPr/>
            <p:nvPr/>
          </p:nvSpPr>
          <p:spPr>
            <a:xfrm rot="10800000">
              <a:off x="2222960" y="4981033"/>
              <a:ext cx="277858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68094" y="5016911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778402" y="871177"/>
              <a:ext cx="6771079" cy="117286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cxnSp>
          <p:nvCxnSpPr>
            <p:cNvPr id="21" name="Elbow Connector 20"/>
            <p:cNvCxnSpPr>
              <a:stCxn id="15" idx="0"/>
              <a:endCxn id="23" idx="3"/>
            </p:cNvCxnSpPr>
            <p:nvPr/>
          </p:nvCxnSpPr>
          <p:spPr>
            <a:xfrm rot="5400000" flipH="1" flipV="1">
              <a:off x="4999482" y="2550492"/>
              <a:ext cx="5101209" cy="609862"/>
            </a:xfrm>
            <a:prstGeom prst="bentConnector4">
              <a:avLst>
                <a:gd name="adj1" fmla="val -4481"/>
                <a:gd name="adj2" fmla="val 234731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apezoid 21"/>
            <p:cNvSpPr/>
            <p:nvPr/>
          </p:nvSpPr>
          <p:spPr>
            <a:xfrm rot="10800000">
              <a:off x="1896939" y="136831"/>
              <a:ext cx="5958079" cy="332887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6337" y="73985"/>
              <a:ext cx="59686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Shift elements based on push, pop indices</a:t>
              </a:r>
            </a:p>
          </p:txBody>
        </p:sp>
        <p:cxnSp>
          <p:nvCxnSpPr>
            <p:cNvPr id="24" name="Straight Arrow Connector 23"/>
            <p:cNvCxnSpPr>
              <a:stCxn id="22" idx="0"/>
              <a:endCxn id="20" idx="0"/>
            </p:cNvCxnSpPr>
            <p:nvPr/>
          </p:nvCxnSpPr>
          <p:spPr>
            <a:xfrm>
              <a:off x="4875978" y="469718"/>
              <a:ext cx="0" cy="40145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9" idx="2"/>
              <a:endCxn id="39" idx="2"/>
            </p:cNvCxnSpPr>
            <p:nvPr/>
          </p:nvCxnSpPr>
          <p:spPr>
            <a:xfrm>
              <a:off x="3204731" y="1883009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955339" y="1879885"/>
              <a:ext cx="0" cy="1977214"/>
            </a:xfrm>
            <a:prstGeom prst="line">
              <a:avLst/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0"/>
              <a:endCxn id="15" idx="2"/>
            </p:cNvCxnSpPr>
            <p:nvPr/>
          </p:nvCxnSpPr>
          <p:spPr>
            <a:xfrm flipH="1">
              <a:off x="7245156" y="4351836"/>
              <a:ext cx="1" cy="52079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0"/>
              <a:endCxn id="18" idx="2"/>
            </p:cNvCxnSpPr>
            <p:nvPr/>
          </p:nvCxnSpPr>
          <p:spPr>
            <a:xfrm flipH="1">
              <a:off x="3612240" y="4378010"/>
              <a:ext cx="2" cy="60303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5400000" flipH="1">
              <a:off x="166815" y="21149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9159081" y="2711959"/>
              <a:ext cx="1044625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Pop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(DEQ)</a:t>
              </a:r>
            </a:p>
          </p:txBody>
        </p:sp>
        <p:cxnSp>
          <p:nvCxnSpPr>
            <p:cNvPr id="31" name="Straight Arrow Connector 196"/>
            <p:cNvCxnSpPr>
              <a:stCxn id="30" idx="2"/>
              <a:endCxn id="10" idx="1"/>
            </p:cNvCxnSpPr>
            <p:nvPr/>
          </p:nvCxnSpPr>
          <p:spPr>
            <a:xfrm rot="5400000">
              <a:off x="8794658" y="3198400"/>
              <a:ext cx="612973" cy="1160501"/>
            </a:xfrm>
            <a:prstGeom prst="bentConnector2">
              <a:avLst/>
            </a:prstGeom>
            <a:ln w="889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-63499" y="2748564"/>
              <a:ext cx="1330018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1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(ENQ)</a:t>
              </a:r>
            </a:p>
          </p:txBody>
        </p:sp>
        <p:cxnSp>
          <p:nvCxnSpPr>
            <p:cNvPr id="33" name="Straight Arrow Connector 200"/>
            <p:cNvCxnSpPr>
              <a:stCxn id="32" idx="2"/>
              <a:endCxn id="12" idx="3"/>
            </p:cNvCxnSpPr>
            <p:nvPr/>
          </p:nvCxnSpPr>
          <p:spPr>
            <a:xfrm rot="16200000" flipH="1">
              <a:off x="1107168" y="3003110"/>
              <a:ext cx="450131" cy="1461447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-76200" y="4983162"/>
              <a:ext cx="1500981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2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(reinsert)</a:t>
              </a:r>
            </a:p>
          </p:txBody>
        </p:sp>
        <p:cxnSp>
          <p:nvCxnSpPr>
            <p:cNvPr id="35" name="Elbow Connector 34"/>
            <p:cNvCxnSpPr>
              <a:stCxn id="34" idx="0"/>
              <a:endCxn id="13" idx="3"/>
            </p:cNvCxnSpPr>
            <p:nvPr/>
          </p:nvCxnSpPr>
          <p:spPr>
            <a:xfrm rot="5400000" flipH="1" flipV="1">
              <a:off x="1046027" y="3739564"/>
              <a:ext cx="871862" cy="1615335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8724897" y="4113443"/>
              <a:ext cx="1069214" cy="818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Logical</a:t>
              </a:r>
            </a:p>
            <a:p>
              <a:r>
                <a:rPr lang="en-US" sz="2000" dirty="0"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6371" y="3515385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6587" y="4085138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31957" y="968609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04642" y="959838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28442" y="1186963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2" name="Straight Connector 41"/>
            <p:cNvCxnSpPr>
              <a:stCxn id="43" idx="2"/>
              <a:endCxn id="43" idx="2"/>
            </p:cNvCxnSpPr>
            <p:nvPr/>
          </p:nvCxnSpPr>
          <p:spPr>
            <a:xfrm>
              <a:off x="5278339" y="187928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705565" y="964880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5912894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6113011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6329180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05780" y="942224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29580" y="1169349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9" name="Straight Connector 48"/>
            <p:cNvCxnSpPr>
              <a:stCxn id="50" idx="2"/>
              <a:endCxn id="50" idx="2"/>
            </p:cNvCxnSpPr>
            <p:nvPr/>
          </p:nvCxnSpPr>
          <p:spPr>
            <a:xfrm>
              <a:off x="7879477" y="186166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7306703" y="947266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cxnSp>
          <p:nvCxnSpPr>
            <p:cNvPr id="51" name="Straight Connector 83"/>
            <p:cNvCxnSpPr>
              <a:stCxn id="43" idx="2"/>
              <a:endCxn id="10" idx="2"/>
            </p:cNvCxnSpPr>
            <p:nvPr/>
          </p:nvCxnSpPr>
          <p:spPr>
            <a:xfrm rot="16200000" flipH="1">
              <a:off x="5292163" y="1865455"/>
              <a:ext cx="1939157" cy="1966805"/>
            </a:xfrm>
            <a:prstGeom prst="bentConnector3">
              <a:avLst>
                <a:gd name="adj1" fmla="val 52398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83"/>
            <p:cNvCxnSpPr/>
            <p:nvPr/>
          </p:nvCxnSpPr>
          <p:spPr>
            <a:xfrm rot="16200000" flipH="1">
              <a:off x="4073630" y="796260"/>
              <a:ext cx="1935428" cy="4108926"/>
            </a:xfrm>
            <a:prstGeom prst="bentConnector3">
              <a:avLst>
                <a:gd name="adj1" fmla="val 62812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0"/>
            <p:cNvCxnSpPr/>
            <p:nvPr/>
          </p:nvCxnSpPr>
          <p:spPr>
            <a:xfrm rot="5400000">
              <a:off x="4147977" y="1152729"/>
              <a:ext cx="1835576" cy="3243367"/>
            </a:xfrm>
            <a:prstGeom prst="bentConnector3">
              <a:avLst>
                <a:gd name="adj1" fmla="val 33114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90"/>
            <p:cNvCxnSpPr/>
            <p:nvPr/>
          </p:nvCxnSpPr>
          <p:spPr>
            <a:xfrm rot="5400000">
              <a:off x="4394251" y="1058854"/>
              <a:ext cx="2000475" cy="3596014"/>
            </a:xfrm>
            <a:prstGeom prst="bentConnector3">
              <a:avLst>
                <a:gd name="adj1" fmla="val 42252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4167981" y="1851135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0" idx="2"/>
            </p:cNvCxnSpPr>
            <p:nvPr/>
          </p:nvCxnSpPr>
          <p:spPr>
            <a:xfrm>
              <a:off x="4461842" y="1874238"/>
              <a:ext cx="0" cy="194419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2106284" y="1828032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2377281" y="1861666"/>
              <a:ext cx="0" cy="202729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215900" y="1587500"/>
            <a:ext cx="11722100" cy="5384800"/>
            <a:chOff x="215900" y="1587500"/>
            <a:chExt cx="11722100" cy="5384800"/>
          </a:xfrm>
        </p:grpSpPr>
        <p:sp>
          <p:nvSpPr>
            <p:cNvPr id="63" name="Rectangle 62"/>
            <p:cNvSpPr/>
            <p:nvPr/>
          </p:nvSpPr>
          <p:spPr>
            <a:xfrm>
              <a:off x="215900" y="1587500"/>
              <a:ext cx="11722100" cy="538480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08000" y="5232400"/>
              <a:ext cx="11303000" cy="1498600"/>
            </a:xfrm>
            <a:prstGeom prst="roundRect">
              <a:avLst/>
            </a:prstGeom>
            <a:solidFill>
              <a:srgbClr val="901028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Meets timing (1 GHz) for up to 2048 flows at 16 nm</a:t>
              </a:r>
            </a:p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Less than 4% area overhead (~7 mm</a:t>
              </a:r>
              <a:r>
                <a:rPr lang="en-US" sz="3200" baseline="30000" dirty="0" smtClean="0">
                  <a:latin typeface="Seravek"/>
                  <a:cs typeface="Seravek"/>
                </a:rPr>
                <a:t>2</a:t>
              </a:r>
              <a:r>
                <a:rPr lang="en-US" sz="3200" dirty="0" smtClean="0">
                  <a:latin typeface="Seravek"/>
                  <a:cs typeface="Seravek"/>
                </a:rPr>
                <a:t>) for 5-level scheduler</a:t>
              </a:r>
              <a:endParaRPr lang="en-US" sz="3200" dirty="0">
                <a:latin typeface="Seravek"/>
                <a:cs typeface="Serave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6570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97"/>
    </mc:Choice>
    <mc:Fallback xmlns="">
      <p:transition xmlns:p14="http://schemas.microsoft.com/office/powerpoint/2010/main" spd="slow" advTm="433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block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38600" y="2095500"/>
            <a:ext cx="4191000" cy="2286000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24400" y="4152900"/>
            <a:ext cx="0" cy="6477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48100" y="4772561"/>
            <a:ext cx="1790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Enqueue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PIFO,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 rank,</a:t>
            </a:r>
            <a:r>
              <a:rPr lang="en-US" sz="2000" dirty="0">
                <a:latin typeface="Seravek"/>
                <a:cs typeface="Seravek"/>
              </a:rPr>
              <a:t> </a:t>
            </a:r>
            <a:r>
              <a:rPr lang="en-US" sz="2000" dirty="0" smtClean="0">
                <a:latin typeface="Seravek"/>
                <a:cs typeface="Seravek"/>
              </a:rPr>
              <a:t>flow)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505700" y="4152900"/>
            <a:ext cx="0" cy="6096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29400" y="4800600"/>
            <a:ext cx="1790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Dequeue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962400" y="4800600"/>
            <a:ext cx="1600200" cy="153406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705600" y="4762500"/>
            <a:ext cx="1600200" cy="16002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410200" y="2400300"/>
            <a:ext cx="769918" cy="1676400"/>
            <a:chOff x="6819900" y="3848100"/>
            <a:chExt cx="769918" cy="1676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91" name="Straight Arrow Connector 9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83" name="Straight Arrow Connector 8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65" name="Straight Arrow Connector 6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6286500" y="2400300"/>
            <a:ext cx="769918" cy="1676400"/>
            <a:chOff x="6819900" y="3848100"/>
            <a:chExt cx="769918" cy="1676400"/>
          </a:xfrm>
        </p:grpSpPr>
        <p:grpSp>
          <p:nvGrpSpPr>
            <p:cNvPr id="93" name="Group 92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15" name="Freeform 1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Arrow Connector 1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22" name="Straight Arrow Connector 1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4" name="Group 93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07" name="Freeform 1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Arrow Connector 1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5" name="Group 94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99" name="Freeform 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 1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06" name="Straight Arrow Connector 1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96" name="Straight Arrow Connector 95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95" name="Trapezoid 194"/>
          <p:cNvSpPr/>
          <p:nvPr/>
        </p:nvSpPr>
        <p:spPr>
          <a:xfrm rot="5400000">
            <a:off x="3965442" y="2936742"/>
            <a:ext cx="1719935" cy="636181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19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0"/>
    </mc:Choice>
    <mc:Fallback xmlns="">
      <p:transition xmlns:p14="http://schemas.microsoft.com/office/powerpoint/2010/main" spd="slow" advTm="226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mesh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457700" y="1614055"/>
            <a:ext cx="3048000" cy="2538845"/>
            <a:chOff x="4457700" y="1614055"/>
            <a:chExt cx="3048000" cy="2538845"/>
          </a:xfrm>
        </p:grpSpPr>
        <p:grpSp>
          <p:nvGrpSpPr>
            <p:cNvPr id="9" name="Group 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9" name="Freeform 7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Rectangle 8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" name="Straight Arrow Connector 8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86" name="Straight Arrow Connector 8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1" name="Freeform 70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Rectangle 75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7" name="Straight Arrow Connector 76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8" name="Straight Arrow Connector 77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3" name="Freeform 62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Rectangle 67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0" name="Straight Arrow Connector 59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1" name="Straight Arrow Connector 60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49" name="Freeform 4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Rectangle 5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32" name="Freeform 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Rectangle 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Arrow Connector 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4" name="Freeform 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" name="Straight Arrow Connector 20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  <p:grpSp>
          <p:nvGrpSpPr>
            <p:cNvPr id="87" name="Group 86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oup 88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2" name="Group 91"/>
          <p:cNvGrpSpPr/>
          <p:nvPr/>
        </p:nvGrpSpPr>
        <p:grpSpPr>
          <a:xfrm>
            <a:off x="8496300" y="4090555"/>
            <a:ext cx="3048000" cy="2538845"/>
            <a:chOff x="4457700" y="1614055"/>
            <a:chExt cx="3048000" cy="2538845"/>
          </a:xfrm>
        </p:grpSpPr>
        <p:grpSp>
          <p:nvGrpSpPr>
            <p:cNvPr id="93" name="Group 92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164" name="Straight Arrow Connector 163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4" name="Group 93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56" name="Freeform 15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2" name="Straight Arrow Connector 16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63" name="Straight Arrow Connector 16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8" name="Freeform 14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9" name="Straight Connector 14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4" name="Straight Arrow Connector 15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55" name="Straight Arrow Connector 15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0" name="Freeform 13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6" name="Straight Arrow Connector 14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47" name="Straight Arrow Connector 14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37" name="Straight Arrow Connector 13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9" name="Straight Arrow Connector 13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26" name="Freeform 12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2" name="Straight Arrow Connector 13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33" name="Straight Arrow Connector 13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8" name="Freeform 11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4" name="Straight Arrow Connector 12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25" name="Straight Arrow Connector 12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0" name="Freeform 10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6" name="Straight Arrow Connector 11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17" name="Straight Arrow Connector 11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07" name="Straight Arrow Connector 10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8" name="Straight Arrow Connector 10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03" name="Trapezoid 102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Group 96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8" name="TextBox 97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9" name="Rounded Rectangle 98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68" name="Group 167"/>
          <p:cNvGrpSpPr/>
          <p:nvPr/>
        </p:nvGrpSpPr>
        <p:grpSpPr>
          <a:xfrm>
            <a:off x="533400" y="4114800"/>
            <a:ext cx="3048000" cy="2538845"/>
            <a:chOff x="4457700" y="1614055"/>
            <a:chExt cx="3048000" cy="2538845"/>
          </a:xfrm>
        </p:grpSpPr>
        <p:grpSp>
          <p:nvGrpSpPr>
            <p:cNvPr id="169" name="Group 16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240" name="Straight Arrow Connector 239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1" name="Group 240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242" name="TextBox 2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243" name="Rounded Rectangle 242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0" name="Group 169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210" name="Group 20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32" name="Freeform 2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33" name="Straight Connector 2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7" name="Rectangle 2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8" name="Straight Arrow Connector 2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9" name="Straight Arrow Connector 2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24" name="Freeform 2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0" name="Straight Arrow Connector 2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1" name="Straight Arrow Connector 2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2" name="Group 21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16" name="Freeform 21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Rectangle 22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2" name="Straight Arrow Connector 22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23" name="Straight Arrow Connector 22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3" name="Straight Arrow Connector 21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4" name="Straight Arrow Connector 21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5" name="Straight Arrow Connector 21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02" name="Freeform 20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03" name="Straight Connector 20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8" name="Straight Arrow Connector 20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9" name="Straight Arrow Connector 20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94" name="Freeform 19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95" name="Straight Connector 19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9" name="Rectangle 19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0" name="Straight Arrow Connector 19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1" name="Straight Arrow Connector 20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86" name="Freeform 18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87" name="Straight Connector 18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1" name="Rectangle 19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2" name="Straight Arrow Connector 19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93" name="Straight Arrow Connector 19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83" name="Straight Arrow Connector 18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4" name="Straight Arrow Connector 18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5" name="Straight Arrow Connector 18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79" name="Trapezoid 178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174" name="TextBox 173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244" name="Straight Arrow Connector 243"/>
          <p:cNvCxnSpPr>
            <a:stCxn id="176" idx="3"/>
            <a:endCxn id="100" idx="1"/>
          </p:cNvCxnSpPr>
          <p:nvPr/>
        </p:nvCxnSpPr>
        <p:spPr>
          <a:xfrm flipV="1">
            <a:off x="3581400" y="4921828"/>
            <a:ext cx="4914900" cy="24245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14" idx="3"/>
          </p:cNvCxnSpPr>
          <p:nvPr/>
        </p:nvCxnSpPr>
        <p:spPr>
          <a:xfrm>
            <a:off x="7505700" y="2445328"/>
            <a:ext cx="1866900" cy="1631372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4" idx="1"/>
          </p:cNvCxnSpPr>
          <p:nvPr/>
        </p:nvCxnSpPr>
        <p:spPr>
          <a:xfrm flipH="1">
            <a:off x="2732496" y="2445328"/>
            <a:ext cx="1725204" cy="1672358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6743700" y="17145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5" name="Trapezoid 264"/>
          <p:cNvSpPr/>
          <p:nvPr/>
        </p:nvSpPr>
        <p:spPr>
          <a:xfrm rot="5400000">
            <a:off x="4428740" y="2250602"/>
            <a:ext cx="1250861" cy="407258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10782300" y="41910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2819400" y="42291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02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84"/>
    </mc:Choice>
    <mc:Fallback xmlns="">
      <p:transition xmlns:p14="http://schemas.microsoft.com/office/powerpoint/2010/main" spd="slow" advTm="343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66" grpId="0" animBg="1"/>
      <p:bldP spid="26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Need to model a PIFO (or priority queue) in P4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Requires an extern instance to model a PIFO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 start by including it in a target-specific library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Later migrate to standard library if there’s sufficient interest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Section 16 of P4v1.1</a:t>
            </a:r>
          </a:p>
          <a:p>
            <a:pPr lvl="1"/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Transactions themselves can be compiled down to P4 code using the Domino DSL for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algorithms.</a:t>
            </a:r>
          </a:p>
        </p:txBody>
      </p:sp>
    </p:spTree>
    <p:extLst>
      <p:ext uri="{BB962C8B-B14F-4D97-AF65-F5344CB8AC3E}">
        <p14:creationId xmlns:p14="http://schemas.microsoft.com/office/powerpoint/2010/main" val="196314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Hardware feasibility of PIFOs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Number of flows handled by a PIFO affects timing.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Number of logical PIFOs within a PIFO, priority and metadata width, and number of PIFO blocks only increases area.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programmable scheduling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algorithms, yet no consensus on abstractions, cf.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arse graphs for parsing</a:t>
            </a:r>
          </a:p>
          <a:p>
            <a:pPr lvl="1"/>
            <a:r>
              <a:rPr lang="en-US" dirty="0" smtClean="0"/>
              <a:t>Match-action tables for forwarding</a:t>
            </a:r>
          </a:p>
          <a:p>
            <a:pPr lvl="1"/>
            <a:r>
              <a:rPr lang="en-US" dirty="0" smtClean="0"/>
              <a:t>Packet transactions for data-plane algorithms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dirty="0" smtClean="0"/>
              <a:t>Scheduler has tight timing requirements</a:t>
            </a:r>
          </a:p>
          <a:p>
            <a:pPr lvl="1"/>
            <a:r>
              <a:rPr lang="en-US" dirty="0" smtClean="0"/>
              <a:t>Can’t simply use an FPGA/CPU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5524500"/>
            <a:ext cx="1003935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Gadugi" charset="0"/>
                <a:ea typeface="Gadugi" charset="0"/>
                <a:cs typeface="Gadugi" charset="0"/>
              </a:rPr>
              <a:t>Need expressive abstraction that can run at line rate</a:t>
            </a:r>
            <a:endParaRPr lang="en-US" sz="3200" dirty="0">
              <a:latin typeface="Gadugi" charset="0"/>
              <a:ea typeface="Gadugi" charset="0"/>
              <a:cs typeface="Gadugi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186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651"/>
    </mc:Choice>
    <mc:Fallback xmlns="">
      <p:transition xmlns:p14="http://schemas.microsoft.com/office/powerpoint/2010/main" spd="slow" advTm="906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3128"/>
            <a:ext cx="102108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Composing PIFOs: min. rate guarantees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Minimum rate guarantees:</a:t>
            </a:r>
          </a:p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Provide each flow a guaranteed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rate provided the sum of these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guarantees  is below capacity.</a:t>
            </a:r>
            <a:endParaRPr lang="en-US" dirty="0">
              <a:latin typeface="Gadugi" panose="020B0502040204020203" pitchFamily="3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9296401" y="3843236"/>
            <a:ext cx="996505" cy="316285"/>
            <a:chOff x="1559390" y="903111"/>
            <a:chExt cx="867721" cy="313268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88" name="Rectangle 87"/>
          <p:cNvSpPr/>
          <p:nvPr/>
        </p:nvSpPr>
        <p:spPr>
          <a:xfrm>
            <a:off x="10108294" y="3857221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919617" y="3858747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982609" y="385692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353301" y="3834074"/>
            <a:ext cx="996505" cy="316285"/>
            <a:chOff x="1559390" y="903111"/>
            <a:chExt cx="867721" cy="313268"/>
          </a:xfrm>
        </p:grpSpPr>
        <p:cxnSp>
          <p:nvCxnSpPr>
            <p:cNvPr id="120" name="Straight Connector 119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8167992" y="3846965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806040" y="3852720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8381463" y="2876605"/>
            <a:ext cx="996505" cy="316285"/>
            <a:chOff x="1559390" y="903111"/>
            <a:chExt cx="867721" cy="313268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34" name="Rectangle 133"/>
          <p:cNvSpPr/>
          <p:nvPr/>
        </p:nvSpPr>
        <p:spPr>
          <a:xfrm>
            <a:off x="9196154" y="2889496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022353" y="2890590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671092" y="2892116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8846230" y="2890374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492061" y="2892116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8221724" y="3235813"/>
            <a:ext cx="665352" cy="5585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887076" y="3235812"/>
            <a:ext cx="599824" cy="5741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096000" y="2744148"/>
            <a:ext cx="2329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PIFO-Root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Prioritize flows under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min. rate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781801" y="4219576"/>
            <a:ext cx="183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PIFO-A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A)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724901" y="423047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PIFO-B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B)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 flipH="1">
            <a:off x="77298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 flipH="1">
            <a:off x="9867901" y="381000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0" name="TextBox 149"/>
          <p:cNvSpPr txBox="1"/>
          <p:nvPr/>
        </p:nvSpPr>
        <p:spPr>
          <a:xfrm flipH="1">
            <a:off x="79203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1" name="TextBox 150"/>
          <p:cNvSpPr txBox="1"/>
          <p:nvPr/>
        </p:nvSpPr>
        <p:spPr>
          <a:xfrm flipH="1">
            <a:off x="10039351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/>
          <p:cNvSpPr txBox="1"/>
          <p:nvPr/>
        </p:nvSpPr>
        <p:spPr>
          <a:xfrm flipH="1">
            <a:off x="8106667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8420100" y="2846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600818" y="28436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766351" y="28470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8956909" y="28464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131084" y="28453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650536" y="1740856"/>
            <a:ext cx="3198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Composing PIFOs</a:t>
            </a:r>
          </a:p>
        </p:txBody>
      </p:sp>
    </p:spTree>
    <p:extLst>
      <p:ext uri="{BB962C8B-B14F-4D97-AF65-F5344CB8AC3E}">
        <p14:creationId xmlns:p14="http://schemas.microsoft.com/office/powerpoint/2010/main" val="250380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123" grpId="0" animBg="1"/>
      <p:bldP spid="127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2" grpId="0"/>
      <p:bldP spid="143" grpId="0"/>
      <p:bldP spid="144" grpId="0"/>
      <p:bldP spid="145" grpId="0"/>
      <p:bldP spid="149" grpId="0"/>
      <p:bldP spid="150" grpId="0"/>
      <p:bldP spid="151" grpId="0"/>
      <p:bldP spid="154" grpId="0"/>
      <p:bldP spid="155" grpId="0"/>
      <p:bldP spid="156" grpId="0"/>
      <p:bldP spid="157" grpId="0"/>
      <p:bldP spid="158" grpId="0"/>
      <p:bldP spid="159" grpId="0"/>
      <p:bldP spid="16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Traffic Shaping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9118" y="3589257"/>
            <a:ext cx="3257691" cy="112163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wrap="square" rtlCol="0" anchor="ctr"/>
          <a:lstStyle/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1. update tokens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2.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 now +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                    (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p.len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- tokens) / rate;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3.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p.prio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endParaRPr lang="en-US" sz="1500" b="1" kern="0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37" name="Straight Arrow Connector 36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38" name="Group 37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42" name="Rectangle 41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1" name="Straight Arrow Connector 50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886201" y="3316637"/>
            <a:ext cx="34494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816456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3467100" y="3034880"/>
            <a:ext cx="6324601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62" name="Straight Connector 61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925128" y="5410200"/>
            <a:ext cx="48040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6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LSTF</a:t>
            </a:r>
            <a:endParaRPr lang="en-US" dirty="0">
              <a:latin typeface="Gadugi" panose="020B0502040204020203" pitchFamily="34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sp>
        <p:nvSpPr>
          <p:cNvPr id="117" name="Rectangle 116"/>
          <p:cNvSpPr/>
          <p:nvPr/>
        </p:nvSpPr>
        <p:spPr>
          <a:xfrm>
            <a:off x="5468281" y="35433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Add transmission delay to slack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119" name="Group 118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1" name="Straight Arrow Connector 130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2" name="Straight Arrow Connector 131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5334000" y="3316637"/>
            <a:ext cx="20016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5627170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5235309" y="3034880"/>
            <a:ext cx="4518292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47220" y="35814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Decrement wait time in queue from slack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589524" y="3581401"/>
            <a:ext cx="1687077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Initialize slack</a:t>
            </a:r>
          </a:p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values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21" y="5114972"/>
            <a:ext cx="1371516" cy="859483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145" name="Straight Connector 144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762500" y="5410200"/>
            <a:ext cx="2983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2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The </a:t>
            </a:r>
            <a:r>
              <a:rPr lang="en-US" smtClean="0">
                <a:latin typeface="Gadugi" panose="020B0502040204020203" pitchFamily="34" charset="0"/>
              </a:rPr>
              <a:t>PIFO abstraction in one slide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PIFO: A sorted array that let us insert an entry (packet or PIFO pointer) into a PIFO based on a programmable priority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Entries are always </a:t>
            </a:r>
            <a:r>
              <a:rPr lang="en-US" dirty="0" err="1" smtClean="0">
                <a:latin typeface="Gadugi" panose="020B0502040204020203" pitchFamily="34" charset="0"/>
              </a:rPr>
              <a:t>dequeued</a:t>
            </a:r>
            <a:r>
              <a:rPr lang="en-US" dirty="0" smtClean="0">
                <a:latin typeface="Gadugi" panose="020B0502040204020203" pitchFamily="34" charset="0"/>
              </a:rPr>
              <a:t> from the head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packet,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and transmit it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PIFO,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it, and continue recursively</a:t>
            </a:r>
          </a:p>
        </p:txBody>
      </p:sp>
    </p:spTree>
    <p:extLst>
      <p:ext uri="{BB962C8B-B14F-4D97-AF65-F5344CB8AC3E}">
        <p14:creationId xmlns:p14="http://schemas.microsoft.com/office/powerpoint/2010/main" val="20766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6268" t="11739" r="5193" b="10479"/>
          <a:stretch/>
        </p:blipFill>
        <p:spPr>
          <a:xfrm>
            <a:off x="7658100" y="1828800"/>
            <a:ext cx="4381500" cy="28868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What does the </a:t>
            </a:r>
            <a:r>
              <a:rPr lang="en-US" dirty="0" smtClean="0">
                <a:latin typeface="+mj-lt"/>
              </a:rPr>
              <a:t>scheduler </a:t>
            </a:r>
            <a:r>
              <a:rPr lang="en-US" dirty="0">
                <a:latin typeface="+mj-lt"/>
              </a:rPr>
              <a:t>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825624"/>
            <a:ext cx="11887200" cy="472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It decides</a:t>
            </a:r>
          </a:p>
          <a:p>
            <a:r>
              <a:rPr lang="en-US" dirty="0" smtClean="0">
                <a:latin typeface="+mj-lt"/>
              </a:rPr>
              <a:t>In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order</a:t>
            </a:r>
            <a:r>
              <a:rPr lang="en-US" dirty="0" smtClean="0">
                <a:latin typeface="+mj-lt"/>
              </a:rPr>
              <a:t> are packets sent</a:t>
            </a:r>
          </a:p>
          <a:p>
            <a:pPr lvl="1"/>
            <a:r>
              <a:rPr lang="en-US" dirty="0" smtClean="0">
                <a:latin typeface="+mj-lt"/>
              </a:rPr>
              <a:t>e.g., FCFS, priorities, weighted fair queueing</a:t>
            </a:r>
          </a:p>
          <a:p>
            <a:r>
              <a:rPr lang="en-US" dirty="0" smtClean="0">
                <a:latin typeface="+mj-lt"/>
              </a:rPr>
              <a:t>At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time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are packets sent</a:t>
            </a:r>
          </a:p>
          <a:p>
            <a:pPr lvl="1"/>
            <a:r>
              <a:rPr lang="en-US" dirty="0">
                <a:latin typeface="+mj-lt"/>
              </a:rPr>
              <a:t>e</a:t>
            </a:r>
            <a:r>
              <a:rPr lang="en-US" dirty="0" smtClean="0">
                <a:latin typeface="+mj-lt"/>
              </a:rPr>
              <a:t>.g., Token bucket shaping</a:t>
            </a:r>
          </a:p>
          <a:p>
            <a:pPr marL="0" indent="0">
              <a:buNone/>
            </a:pPr>
            <a:endParaRPr lang="en-US" sz="1200" dirty="0" smtClean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79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884"/>
    </mc:Choice>
    <mc:Fallback xmlns="">
      <p:transition spd="slow" advTm="848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6100" cy="1325563"/>
          </a:xfrm>
        </p:spPr>
        <p:txBody>
          <a:bodyPr/>
          <a:lstStyle/>
          <a:p>
            <a:r>
              <a:rPr lang="en-US" dirty="0" smtClean="0"/>
              <a:t>A strawman programmable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3500"/>
            <a:ext cx="10515600" cy="1104900"/>
          </a:xfrm>
        </p:spPr>
        <p:txBody>
          <a:bodyPr>
            <a:normAutofit/>
          </a:bodyPr>
          <a:lstStyle/>
          <a:p>
            <a:r>
              <a:rPr lang="en-US" dirty="0" smtClean="0"/>
              <a:t>Very little time on the </a:t>
            </a:r>
            <a:r>
              <a:rPr lang="en-US" dirty="0" err="1" smtClean="0"/>
              <a:t>dequeue</a:t>
            </a:r>
            <a:r>
              <a:rPr lang="en-US" dirty="0" smtClean="0"/>
              <a:t> side =&gt; limited programmability</a:t>
            </a:r>
          </a:p>
          <a:p>
            <a:r>
              <a:rPr lang="en-US" dirty="0" smtClean="0"/>
              <a:t>Can we move programmability to the </a:t>
            </a:r>
            <a:r>
              <a:rPr lang="en-US" dirty="0" err="1" smtClean="0"/>
              <a:t>enqueue</a:t>
            </a:r>
            <a:r>
              <a:rPr lang="en-US" dirty="0" smtClean="0"/>
              <a:t> side instead?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5508745" y="1943100"/>
            <a:ext cx="914892" cy="510822"/>
            <a:chOff x="931333" y="903111"/>
            <a:chExt cx="1495778" cy="313268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5508745" y="2609145"/>
            <a:ext cx="914892" cy="510822"/>
            <a:chOff x="931333" y="903111"/>
            <a:chExt cx="1495778" cy="313268"/>
          </a:xfrm>
        </p:grpSpPr>
        <p:cxnSp>
          <p:nvCxnSpPr>
            <p:cNvPr id="124" name="Straight Connector 123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5508745" y="3273791"/>
            <a:ext cx="914892" cy="510822"/>
            <a:chOff x="931333" y="903111"/>
            <a:chExt cx="1495778" cy="31326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5508745" y="3940536"/>
            <a:ext cx="914892" cy="510822"/>
            <a:chOff x="931333" y="903111"/>
            <a:chExt cx="1495778" cy="313268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/>
          <p:cNvSpPr/>
          <p:nvPr/>
        </p:nvSpPr>
        <p:spPr>
          <a:xfrm>
            <a:off x="6210206" y="2632419"/>
            <a:ext cx="190493" cy="4663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007006" y="2631728"/>
            <a:ext cx="190493" cy="4663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801701" y="2631728"/>
            <a:ext cx="190493" cy="4663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210206" y="3298562"/>
            <a:ext cx="190493" cy="4663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007006" y="3296794"/>
            <a:ext cx="190493" cy="4663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210210" y="3962411"/>
            <a:ext cx="190493" cy="4663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571552" y="2160863"/>
            <a:ext cx="960967" cy="2090624"/>
            <a:chOff x="3509439" y="1734003"/>
            <a:chExt cx="1278461" cy="2090624"/>
          </a:xfrm>
        </p:grpSpPr>
        <p:cxnSp>
          <p:nvCxnSpPr>
            <p:cNvPr id="113" name="Straight Arrow Connector 112"/>
            <p:cNvCxnSpPr/>
            <p:nvPr/>
          </p:nvCxnSpPr>
          <p:spPr>
            <a:xfrm>
              <a:off x="3509439" y="2634552"/>
              <a:ext cx="451553" cy="0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3960993" y="1734003"/>
              <a:ext cx="826907" cy="900551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3960992" y="2435459"/>
              <a:ext cx="826908" cy="199096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960992" y="2634553"/>
              <a:ext cx="826908" cy="475881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3960992" y="2634552"/>
              <a:ext cx="826908" cy="1190075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ctangle 99"/>
          <p:cNvSpPr/>
          <p:nvPr/>
        </p:nvSpPr>
        <p:spPr>
          <a:xfrm>
            <a:off x="3025464" y="2779769"/>
            <a:ext cx="1550341" cy="61333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Classification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2495550" y="3061412"/>
            <a:ext cx="529914" cy="0"/>
          </a:xfrm>
          <a:prstGeom prst="straightConnector1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109853" y="2297174"/>
            <a:ext cx="190493" cy="463545"/>
          </a:xfrm>
          <a:prstGeom prst="rect">
            <a:avLst/>
          </a:prstGeom>
          <a:solidFill>
            <a:srgbClr val="FF66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210210" y="1968152"/>
            <a:ext cx="190493" cy="463545"/>
          </a:xfrm>
          <a:prstGeom prst="rect">
            <a:avLst/>
          </a:prstGeom>
          <a:solidFill>
            <a:srgbClr val="FF66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/>
          <p:cNvGrpSpPr/>
          <p:nvPr/>
        </p:nvGrpSpPr>
        <p:grpSpPr>
          <a:xfrm>
            <a:off x="6419723" y="2160862"/>
            <a:ext cx="3276727" cy="2046175"/>
            <a:chOff x="6419723" y="2160862"/>
            <a:chExt cx="3276727" cy="2046175"/>
          </a:xfrm>
        </p:grpSpPr>
        <p:grpSp>
          <p:nvGrpSpPr>
            <p:cNvPr id="158" name="Group 157"/>
            <p:cNvGrpSpPr/>
            <p:nvPr/>
          </p:nvGrpSpPr>
          <p:grpSpPr>
            <a:xfrm>
              <a:off x="6419723" y="2160862"/>
              <a:ext cx="3276727" cy="2046175"/>
              <a:chOff x="6419723" y="2160862"/>
              <a:chExt cx="3276727" cy="2046175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6934300" y="2539566"/>
                <a:ext cx="2015311" cy="156287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/>
              </a:p>
            </p:txBody>
          </p:sp>
          <p:cxnSp>
            <p:nvCxnSpPr>
              <p:cNvPr id="106" name="Straight Arrow Connector 105"/>
              <p:cNvCxnSpPr/>
              <p:nvPr/>
            </p:nvCxnSpPr>
            <p:spPr>
              <a:xfrm>
                <a:off x="6419723" y="2160862"/>
                <a:ext cx="546242" cy="814817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6423643" y="2862319"/>
                <a:ext cx="491629" cy="232782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V="1">
                <a:off x="6423638" y="3147278"/>
                <a:ext cx="491639" cy="410874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flipV="1">
                <a:off x="6423643" y="3214522"/>
                <a:ext cx="542322" cy="992515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>
                <a:off x="8972550" y="3214522"/>
                <a:ext cx="723900" cy="0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TextBox 153"/>
            <p:cNvSpPr txBox="1"/>
            <p:nvPr/>
          </p:nvSpPr>
          <p:spPr>
            <a:xfrm>
              <a:off x="6877176" y="2730838"/>
              <a:ext cx="21634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Programmable logic to decide order or time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1578853" y="2881263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4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3" grpId="0" animBg="1"/>
      <p:bldP spid="104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Push-In First-Out Queue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27082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b="1" dirty="0" smtClean="0">
                <a:solidFill>
                  <a:srgbClr val="3366FF"/>
                </a:solidFill>
              </a:rPr>
              <a:t>Key observation</a:t>
            </a:r>
          </a:p>
          <a:p>
            <a:r>
              <a:rPr lang="en-US" sz="11200" dirty="0" smtClean="0"/>
              <a:t>In </a:t>
            </a:r>
            <a:r>
              <a:rPr lang="en-US" sz="11200" dirty="0"/>
              <a:t>many </a:t>
            </a:r>
            <a:r>
              <a:rPr lang="en-US" sz="11200" dirty="0" smtClean="0"/>
              <a:t>cases, </a:t>
            </a:r>
            <a:r>
              <a:rPr lang="en-US" sz="11200" dirty="0"/>
              <a:t>relative order of buffered packets does not change</a:t>
            </a:r>
          </a:p>
          <a:p>
            <a:r>
              <a:rPr lang="en-US" sz="11200" dirty="0"/>
              <a:t>i.e., a packet’s place in the scheduling order </a:t>
            </a:r>
            <a:r>
              <a:rPr lang="en-US" sz="11200" dirty="0" smtClean="0"/>
              <a:t>is </a:t>
            </a:r>
            <a:r>
              <a:rPr lang="en-US" sz="11200" dirty="0"/>
              <a:t>known at </a:t>
            </a:r>
            <a:r>
              <a:rPr lang="en-US" sz="11200" dirty="0" err="1"/>
              <a:t>enqueue</a:t>
            </a:r>
            <a:endParaRPr lang="en-US" sz="11200" dirty="0"/>
          </a:p>
          <a:p>
            <a:endParaRPr lang="en-US" sz="11200" dirty="0" smtClean="0">
              <a:latin typeface="+mj-lt"/>
            </a:endParaRPr>
          </a:p>
          <a:p>
            <a:pPr marL="0" indent="0">
              <a:buNone/>
            </a:pPr>
            <a:r>
              <a:rPr lang="en-US" sz="11200" b="1" dirty="0" smtClean="0">
                <a:solidFill>
                  <a:srgbClr val="3366FF"/>
                </a:solidFill>
              </a:rPr>
              <a:t>The </a:t>
            </a:r>
            <a:r>
              <a:rPr lang="en-US" sz="11200" b="1" dirty="0">
                <a:solidFill>
                  <a:srgbClr val="3366FF"/>
                </a:solidFill>
              </a:rPr>
              <a:t>Push-In First-Out </a:t>
            </a:r>
            <a:r>
              <a:rPr lang="en-US" sz="11200" b="1" dirty="0" smtClean="0">
                <a:solidFill>
                  <a:srgbClr val="3366FF"/>
                </a:solidFill>
              </a:rPr>
              <a:t>Queue (PIFO)</a:t>
            </a:r>
            <a:r>
              <a:rPr lang="en-US" sz="11200" dirty="0" smtClean="0">
                <a:latin typeface="+mj-lt"/>
              </a:rPr>
              <a:t>: Packets are pushed into an </a:t>
            </a:r>
            <a:r>
              <a:rPr lang="en-US" sz="11200" dirty="0">
                <a:latin typeface="+mj-lt"/>
              </a:rPr>
              <a:t>arbitrary </a:t>
            </a:r>
            <a:r>
              <a:rPr lang="en-US" sz="11200" dirty="0" smtClean="0">
                <a:latin typeface="+mj-lt"/>
              </a:rPr>
              <a:t>location based on a </a:t>
            </a:r>
            <a:r>
              <a:rPr lang="en-US" sz="11200" b="1" dirty="0" smtClean="0">
                <a:solidFill>
                  <a:srgbClr val="901028"/>
                </a:solidFill>
                <a:latin typeface="+mj-lt"/>
              </a:rPr>
              <a:t>rank</a:t>
            </a:r>
            <a:r>
              <a:rPr lang="en-US" sz="11200" dirty="0" smtClean="0">
                <a:latin typeface="+mj-lt"/>
              </a:rPr>
              <a:t>, and </a:t>
            </a:r>
            <a:r>
              <a:rPr lang="en-US" sz="11200" dirty="0" err="1" smtClean="0">
                <a:latin typeface="+mj-lt"/>
              </a:rPr>
              <a:t>dequeued</a:t>
            </a:r>
            <a:r>
              <a:rPr lang="en-US" sz="11200" dirty="0" smtClean="0">
                <a:latin typeface="+mj-lt"/>
              </a:rPr>
              <a:t> from the head</a:t>
            </a:r>
          </a:p>
          <a:p>
            <a:endParaRPr lang="en-US" sz="11200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923633" y="5445729"/>
            <a:ext cx="651132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3695700" y="5033638"/>
            <a:ext cx="4198072" cy="824185"/>
            <a:chOff x="931333" y="903111"/>
            <a:chExt cx="1495778" cy="31326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9" name="Rectangle 8"/>
          <p:cNvSpPr/>
          <p:nvPr/>
        </p:nvSpPr>
        <p:spPr>
          <a:xfrm>
            <a:off x="7419999" y="5067230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67103" y="5070081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5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1205" y="5074057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08157" y="5069518"/>
            <a:ext cx="425795" cy="75242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84681" y="5074057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22806" y="5071204"/>
            <a:ext cx="477894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10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56367" y="5071204"/>
            <a:ext cx="487133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13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69805" y="4191000"/>
            <a:ext cx="425795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+mj-lt"/>
                <a:cs typeface="Seravek"/>
              </a:rPr>
              <a:t>8</a:t>
            </a:r>
            <a:endParaRPr lang="en-US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924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67"/>
    </mc:Choice>
    <mc:Fallback xmlns="">
      <p:transition spd="slow" advTm="592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07407E-6 L -0.0375 4.07407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-0.0375 4.07407E-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96296E-6 L -0.0375 -2.96296E-6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093 L 0.29376 0.00093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63 0.00092 L 0.29363 0.12879 " pathEditMode="relative" ptsTypes="AA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1" grpId="1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9" grpId="0" animBg="1"/>
      <p:bldP spid="19" grpId="1" animBg="1"/>
      <p:bldP spid="19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 </a:t>
            </a:r>
            <a:r>
              <a:rPr lang="en-US" smtClean="0">
                <a:latin typeface="+mj-lt"/>
              </a:rPr>
              <a:t>programmable scheduler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To program the scheduler, program the rank computation </a:t>
            </a:r>
            <a:endParaRPr lang="en-US" dirty="0">
              <a:latin typeface="+mj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049780" y="2667000"/>
            <a:ext cx="3512820" cy="3433465"/>
            <a:chOff x="2049780" y="2548235"/>
            <a:chExt cx="3512820" cy="343346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9780" y="3054350"/>
              <a:ext cx="3512820" cy="292735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2286000" y="25482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Rank Computation</a:t>
              </a:r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5600700" y="4347865"/>
            <a:ext cx="723900" cy="34290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247900" y="6019800"/>
            <a:ext cx="7277100" cy="466130"/>
            <a:chOff x="2209800" y="5901035"/>
            <a:chExt cx="7277100" cy="466130"/>
          </a:xfrm>
        </p:grpSpPr>
        <p:sp>
          <p:nvSpPr>
            <p:cNvPr id="51" name="TextBox 50"/>
            <p:cNvSpPr txBox="1"/>
            <p:nvPr/>
          </p:nvSpPr>
          <p:spPr>
            <a:xfrm>
              <a:off x="2209800" y="59055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(programmable)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38900" y="59010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(fixed logic)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397161" y="2667000"/>
            <a:ext cx="3204039" cy="3311111"/>
            <a:chOff x="6397161" y="2548235"/>
            <a:chExt cx="3204039" cy="3311111"/>
          </a:xfrm>
        </p:grpSpPr>
        <p:grpSp>
          <p:nvGrpSpPr>
            <p:cNvPr id="45" name="Group 44"/>
            <p:cNvGrpSpPr/>
            <p:nvPr/>
          </p:nvGrpSpPr>
          <p:grpSpPr>
            <a:xfrm>
              <a:off x="6397161" y="2548235"/>
              <a:ext cx="3204039" cy="3311111"/>
              <a:chOff x="6397161" y="2548235"/>
              <a:chExt cx="3204039" cy="3311111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6397161" y="3124200"/>
                <a:ext cx="3204039" cy="2735146"/>
                <a:chOff x="6431622" y="3360854"/>
                <a:chExt cx="3204039" cy="273514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431622" y="3360854"/>
                  <a:ext cx="3204039" cy="273514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8" name="Straight Connector 27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9" name="Straight Connector 28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2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4246332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9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solidFill>
                            <a:schemeClr val="tx1"/>
                          </a:solidFill>
                          <a:latin typeface="+mj-lt"/>
                          <a:cs typeface="Seravek"/>
                        </a:rPr>
                        <a:t>8</a:t>
                      </a:r>
                      <a:endParaRPr lang="en-US" sz="2000" kern="0" dirty="0">
                        <a:solidFill>
                          <a:schemeClr val="tx1"/>
                        </a:solidFill>
                        <a:latin typeface="+mj-lt"/>
                        <a:cs typeface="Seravek"/>
                      </a:endParaRPr>
                    </a:p>
                  </p:txBody>
                </p:sp>
                <p:cxnSp>
                  <p:nvCxnSpPr>
                    <p:cNvPr id="24" name="Straight Arrow Connector 23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25" name="Straight Arrow Connector 24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9" name="Rectangle 18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sz="2000" kern="0" dirty="0" smtClean="0">
                        <a:latin typeface="+mj-lt"/>
                        <a:cs typeface="Seravek"/>
                      </a:rPr>
                      <a:t>5</a:t>
                    </a:r>
                    <a:endParaRPr lang="en-US" sz="2000" kern="0" dirty="0">
                      <a:latin typeface="+mj-lt"/>
                      <a:cs typeface="Seravek"/>
                    </a:endParaRPr>
                  </a:p>
                </p:txBody>
              </p:sp>
            </p:grpSp>
          </p:grpSp>
          <p:sp>
            <p:nvSpPr>
              <p:cNvPr id="44" name="TextBox 43"/>
              <p:cNvSpPr txBox="1"/>
              <p:nvPr/>
            </p:nvSpPr>
            <p:spPr>
              <a:xfrm>
                <a:off x="6438900" y="2548235"/>
                <a:ext cx="304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+mj-lt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9029700" y="4686300"/>
              <a:ext cx="3048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56" name="TextBox 55"/>
          <p:cNvSpPr txBox="1"/>
          <p:nvPr/>
        </p:nvSpPr>
        <p:spPr>
          <a:xfrm>
            <a:off x="2628899" y="3776365"/>
            <a:ext cx="2573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Seravek"/>
              </a:rPr>
              <a:t>f = flow(</a:t>
            </a:r>
            <a:r>
              <a:rPr lang="en-US" sz="2000" dirty="0" err="1" smtClean="0">
                <a:latin typeface="+mj-lt"/>
                <a:cs typeface="Seravek"/>
              </a:rPr>
              <a:t>pkt</a:t>
            </a:r>
            <a:r>
              <a:rPr lang="en-US" sz="2000" dirty="0" smtClean="0">
                <a:latin typeface="+mj-lt"/>
                <a:cs typeface="Seravek"/>
              </a:rPr>
              <a:t>) </a:t>
            </a:r>
          </a:p>
          <a:p>
            <a:r>
              <a:rPr lang="is-IS" sz="2000" dirty="0" smtClean="0">
                <a:latin typeface="+mj-lt"/>
                <a:cs typeface="Seravek"/>
              </a:rPr>
              <a:t>…</a:t>
            </a:r>
          </a:p>
          <a:p>
            <a:r>
              <a:rPr lang="is-IS" sz="2000" dirty="0" smtClean="0">
                <a:latin typeface="+mj-lt"/>
                <a:cs typeface="Seravek"/>
              </a:rPr>
              <a:t>...</a:t>
            </a:r>
          </a:p>
          <a:p>
            <a:r>
              <a:rPr lang="en-US" sz="2000" b="1" dirty="0" err="1">
                <a:cs typeface="Seravek"/>
              </a:rPr>
              <a:t>p.rank</a:t>
            </a:r>
            <a:r>
              <a:rPr lang="en-US" sz="2000" b="1" dirty="0">
                <a:cs typeface="Seravek"/>
              </a:rPr>
              <a:t>= T[f] + </a:t>
            </a:r>
            <a:r>
              <a:rPr lang="en-US" sz="2000" b="1" dirty="0" err="1" smtClean="0">
                <a:cs typeface="Seravek"/>
              </a:rPr>
              <a:t>p.len</a:t>
            </a:r>
            <a:endParaRPr lang="is-IS" sz="2000" b="1" dirty="0" smtClean="0">
              <a:latin typeface="+mj-lt"/>
              <a:cs typeface="Seravek"/>
            </a:endParaRPr>
          </a:p>
          <a:p>
            <a:endParaRPr lang="is-IS" sz="2000" b="1" dirty="0" smtClean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927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15"/>
    </mc:Choice>
    <mc:Fallback xmlns="">
      <p:transition spd="slow" advTm="754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892295" y="2286095"/>
            <a:ext cx="4165609" cy="2673350"/>
            <a:chOff x="6079535" y="3009901"/>
            <a:chExt cx="771409" cy="2673350"/>
          </a:xfrm>
        </p:grpSpPr>
        <p:pic>
          <p:nvPicPr>
            <p:cNvPr id="481" name="Picture 48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9535" y="3009901"/>
              <a:ext cx="771409" cy="267335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6215944" y="3808394"/>
              <a:ext cx="50094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+mj-lt"/>
                  <a:cs typeface="Seravek"/>
                </a:rPr>
                <a:t>Rank Computation 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  <p:grpSp>
        <p:nvGrpSpPr>
          <p:cNvPr id="487" name="Group 486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488" name="TextBox 487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490" name="Group 489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523" name="Freeform 522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24" name="Straight Connector 523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8" name="Rectangle 527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9" name="Straight Arrow Connector 528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30" name="Straight Arrow Connector 529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1" name="Group 490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515" name="Freeform 5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16" name="Straight Connector 5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Rectangle 5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1" name="Straight Arrow Connector 5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22" name="Straight Arrow Connector 5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2" name="Group 491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507" name="Freeform 5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8" name="Straight Connector 5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" name="Rectangle 5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13" name="Straight Arrow Connector 5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14" name="Straight Arrow Connector 5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3" name="Group 492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499" name="Freeform 4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0" name="Straight Connector 4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4" name="Rectangle 5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05" name="Straight Arrow Connector 5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06" name="Straight Arrow Connector 5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494" name="Straight Arrow Connector 493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5" name="Straight Arrow Connector 49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6" name="Straight Arrow Connector 49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7" name="Straight Arrow Connector 49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6515100" y="1981295"/>
            <a:ext cx="1230395" cy="3209586"/>
            <a:chOff x="6400800" y="2362200"/>
            <a:chExt cx="1181100" cy="3200400"/>
          </a:xfrm>
        </p:grpSpPr>
        <p:sp>
          <p:nvSpPr>
            <p:cNvPr id="117" name="Rectangle 116"/>
            <p:cNvSpPr/>
            <p:nvPr/>
          </p:nvSpPr>
          <p:spPr>
            <a:xfrm>
              <a:off x="6400800" y="2362200"/>
              <a:ext cx="1181100" cy="3200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18" name="Group 65"/>
            <p:cNvGrpSpPr/>
            <p:nvPr/>
          </p:nvGrpSpPr>
          <p:grpSpPr>
            <a:xfrm>
              <a:off x="6749312" y="3009900"/>
              <a:ext cx="527788" cy="298464"/>
              <a:chOff x="7660968" y="1751777"/>
              <a:chExt cx="1040580" cy="450645"/>
            </a:xfrm>
          </p:grpSpPr>
          <p:sp>
            <p:nvSpPr>
              <p:cNvPr id="131" name="Freeform 130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28" name="Freeform 127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25" name="Freeform 124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TextBox 133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3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j-lt"/>
              </a:rPr>
              <a:t>A programmable scheduler</a:t>
            </a:r>
            <a:endParaRPr lang="en-US" dirty="0">
              <a:latin typeface="+mj-lt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632011" y="5524500"/>
            <a:ext cx="10838329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Gadugi" charset="0"/>
                <a:ea typeface="Gadugi" charset="0"/>
                <a:cs typeface="Gadugi" charset="0"/>
              </a:rPr>
              <a:t>Rank computation is a packet transaction (Domino, SIGCOMM’ 16)</a:t>
            </a:r>
            <a:endParaRPr lang="en-US" sz="2800" dirty="0">
              <a:latin typeface="Gadugi" charset="0"/>
              <a:ea typeface="Gadugi" charset="0"/>
              <a:cs typeface="Gadugi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82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17"/>
    </mc:Choice>
    <mc:Fallback xmlns="">
      <p:transition spd="slow" advTm="572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ight Arrow 120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23" name="Right Arrow 122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135" name="Straight Connector 134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Straight Connector 137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9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140" name="Straight Arrow Connector 139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149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155" name="Straight Connector 154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TextBox 161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Box 166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pic>
        <p:nvPicPr>
          <p:cNvPr id="169" name="Picture 1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2286095"/>
            <a:ext cx="4165609" cy="2673350"/>
          </a:xfrm>
          <a:prstGeom prst="rect">
            <a:avLst/>
          </a:prstGeom>
        </p:spPr>
      </p:pic>
      <p:grpSp>
        <p:nvGrpSpPr>
          <p:cNvPr id="171" name="Group 170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172" name="TextBox 171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206" name="Freeform 20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07" name="Straight Connector 20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Rectangle 21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12" name="Straight Arrow Connector 21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13" name="Straight Arrow Connector 21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5" name="Group 17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98" name="Freeform 19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ectangle 20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04" name="Straight Arrow Connector 20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05" name="Straight Arrow Connector 20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6" name="Group 175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Rectangle 19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96" name="Straight Arrow Connector 19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97" name="Straight Arrow Connector 19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7" name="Group 176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182" name="Freeform 18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83" name="Straight Connector 18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tangle 18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88" name="Straight Arrow Connector 18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89" name="Straight Arrow Connector 18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178" name="Straight Arrow Connector 177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79" name="Straight Arrow Connector 178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80" name="Straight Arrow Connector 179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81" name="Straight Arrow Connector 180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232" name="TextBox 231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30783" y="2568837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21856" y="2968947"/>
            <a:ext cx="35433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f = flow(p)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= max(T[f].finish,                	                      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virtual_time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T[f].finish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+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29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+mj-lt"/>
              </a:rPr>
              <a:t>F</a:t>
            </a:r>
            <a:r>
              <a:rPr lang="en-US" dirty="0" smtClean="0">
                <a:latin typeface="+mj-lt"/>
              </a:rPr>
              <a:t>air </a:t>
            </a:r>
            <a:r>
              <a:rPr lang="en-US" dirty="0">
                <a:latin typeface="+mj-lt"/>
              </a:rPr>
              <a:t>q</a:t>
            </a:r>
            <a:r>
              <a:rPr lang="en-US" dirty="0" smtClean="0">
                <a:latin typeface="+mj-lt"/>
              </a:rPr>
              <a:t>ueuing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50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08"/>
    </mc:Choice>
    <mc:Fallback xmlns="">
      <p:transition spd="slow" advTm="362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6.5|11.6|53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8.8|14.4|12.6|10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7.3|9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37|10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3.7|2.9|2.3|5.9|6.7|3.4|1.8|24.1|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2.7|9.2|15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5|1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39.3|36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.5|21.8|11.4|8.5|9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1|4.2|13.7|9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4.2|6.2|5.5|2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10.5|15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8417</TotalTime>
  <Words>1984</Words>
  <Application>Microsoft Macintosh PowerPoint</Application>
  <PresentationFormat>Widescreen</PresentationFormat>
  <Paragraphs>494</Paragraphs>
  <Slides>33</Slides>
  <Notes>26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Gadugi</vt:lpstr>
      <vt:lpstr>Seravek</vt:lpstr>
      <vt:lpstr>Wingdings</vt:lpstr>
      <vt:lpstr>Office Theme</vt:lpstr>
      <vt:lpstr>Programmable Packet Scheduling at Line Rate</vt:lpstr>
      <vt:lpstr>Programmable scheduling at line rate</vt:lpstr>
      <vt:lpstr>Why is programmable scheduling hard?</vt:lpstr>
      <vt:lpstr>What does the scheduler do?</vt:lpstr>
      <vt:lpstr>A strawman programmable scheduler</vt:lpstr>
      <vt:lpstr>The Push-In First-Out Queue</vt:lpstr>
      <vt:lpstr>A programmable scheduler</vt:lpstr>
      <vt:lpstr>PowerPoint Presentation</vt:lpstr>
      <vt:lpstr>PowerPoint Presentation</vt:lpstr>
      <vt:lpstr>PowerPoint Presentation</vt:lpstr>
      <vt:lpstr>Shortest remaining flow size</vt:lpstr>
      <vt:lpstr>Shortest remaining flow size</vt:lpstr>
      <vt:lpstr>Beyond a single PIFO</vt:lpstr>
      <vt:lpstr>Tree of PIFOs</vt:lpstr>
      <vt:lpstr>Expressiveness of PIFOs</vt:lpstr>
      <vt:lpstr>PIFO in hardware</vt:lpstr>
      <vt:lpstr>A single PIFO block</vt:lpstr>
      <vt:lpstr>Hardware feasibility</vt:lpstr>
      <vt:lpstr>Related work</vt:lpstr>
      <vt:lpstr>Conclusion</vt:lpstr>
      <vt:lpstr>Backup slides</vt:lpstr>
      <vt:lpstr>Limitations of PIFOs</vt:lpstr>
      <vt:lpstr>PIFO mesh</vt:lpstr>
      <vt:lpstr>Proposal: scheduling in P4</vt:lpstr>
      <vt:lpstr>Hardware implementation</vt:lpstr>
      <vt:lpstr>A PIFO block</vt:lpstr>
      <vt:lpstr>A PIFO mesh</vt:lpstr>
      <vt:lpstr>Proposal: scheduling in P4</vt:lpstr>
      <vt:lpstr>Hardware feasibility of PIFOs</vt:lpstr>
      <vt:lpstr>Composing PIFOs: min. rate guarantees</vt:lpstr>
      <vt:lpstr>Traffic Shaping</vt:lpstr>
      <vt:lpstr>LSTF</vt:lpstr>
      <vt:lpstr>The PIFO abstraction in one slide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Microsoft Office User</cp:lastModifiedBy>
  <cp:revision>3194</cp:revision>
  <dcterms:created xsi:type="dcterms:W3CDTF">2015-11-20T07:11:46Z</dcterms:created>
  <dcterms:modified xsi:type="dcterms:W3CDTF">2016-08-21T16:44:31Z</dcterms:modified>
</cp:coreProperties>
</file>