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1.xml" ContentType="application/vnd.openxmlformats-officedocument.presentationml.tags+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xml" ContentType="application/vnd.openxmlformats-officedocument.presentationml.tags+xml"/>
  <Override PartName="/ppt/notesSlides/notesSlide28.xml" ContentType="application/vnd.openxmlformats-officedocument.presentationml.notesSlide+xml"/>
  <Override PartName="/ppt/tags/tag14.xml" ContentType="application/vnd.openxmlformats-officedocument.presentationml.tags+xml"/>
  <Override PartName="/ppt/notesSlides/notesSlide29.xml" ContentType="application/vnd.openxmlformats-officedocument.presentationml.notesSlide+xml"/>
  <Override PartName="/ppt/tags/tag15.xml" ContentType="application/vnd.openxmlformats-officedocument.presentationml.tags+xml"/>
  <Override PartName="/ppt/notesSlides/notesSlide30.xml" ContentType="application/vnd.openxmlformats-officedocument.presentationml.notesSlide+xml"/>
  <Override PartName="/ppt/tags/tag16.xml" ContentType="application/vnd.openxmlformats-officedocument.presentationml.tags+xml"/>
  <Override PartName="/ppt/notesSlides/notesSlide31.xml" ContentType="application/vnd.openxmlformats-officedocument.presentationml.notesSlide+xml"/>
  <Override PartName="/ppt/tags/tag17.xml" ContentType="application/vnd.openxmlformats-officedocument.presentationml.tags+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55474"/>
  </p:normalViewPr>
  <p:slideViewPr>
    <p:cSldViewPr snapToGrid="0" snapToObjects="1">
      <p:cViewPr varScale="1">
        <p:scale>
          <a:sx n="48" d="100"/>
          <a:sy n="48" d="100"/>
        </p:scale>
        <p:origin x="2256" y="200"/>
      </p:cViewPr>
      <p:guideLst/>
    </p:cSldViewPr>
  </p:slideViewPr>
  <p:outlineViewPr>
    <p:cViewPr>
      <p:scale>
        <a:sx n="33" d="100"/>
        <a:sy n="33" d="100"/>
      </p:scale>
      <p:origin x="0" y="0"/>
    </p:cViewPr>
  </p:outlineViewPr>
  <p:notesTextViewPr>
    <p:cViewPr>
      <p:scale>
        <a:sx n="1" d="1"/>
        <a:sy n="1" d="1"/>
      </p:scale>
      <p:origin x="0" y="-256"/>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10/11/18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 who is now a faculty at Rutgers.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a:t>
            </a:r>
          </a:p>
          <a:p>
            <a:endParaRPr lang="en-US" dirty="0"/>
          </a:p>
          <a:p>
            <a:r>
              <a:rPr lang="en-US" dirty="0"/>
              <a:t>Our language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aggregation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 The aggregation function is exactly like a reduce function from a functional </a:t>
            </a:r>
            <a:r>
              <a:rPr lang="en-US"/>
              <a:t>programming language.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fairly expressive fold functions.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Cavium’s </a:t>
            </a:r>
            <a:r>
              <a:rPr lang="en-US" dirty="0" err="1"/>
              <a:t>Xpliant</a:t>
            </a:r>
            <a:r>
              <a:rPr lang="en-US" dirty="0"/>
              <a:t>, Broadcom’s Jericho and Trident lines, Mellanox’s Spectrum, and Cisco’s UADP.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 There are switch-level restrictions on how complicated the filter predicate can be and how complex the map transformation can be.</a:t>
            </a:r>
          </a:p>
          <a:p>
            <a:endParaRPr lang="en-US" dirty="0"/>
          </a:p>
          <a:p>
            <a:r>
              <a:rPr lang="en-US" dirty="0"/>
              <a:t>That leaves us with a </a:t>
            </a:r>
            <a:r>
              <a:rPr lang="en-US" dirty="0" err="1"/>
              <a:t>groupby</a:t>
            </a:r>
            <a:r>
              <a:rPr lang="en-US" dirty="0"/>
              <a:t>, which isn’t efficiently supported by current programmable switches. And designing hardware to support </a:t>
            </a:r>
            <a:r>
              <a:rPr lang="en-US" dirty="0" err="1"/>
              <a:t>groupbys</a:t>
            </a:r>
            <a:r>
              <a:rPr lang="en-US" dirty="0"/>
              <a:t> was the main new technical contribution of this work. So we’ll now get into how that’s done.</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adopt the standard solution of caching where we structure the </a:t>
            </a:r>
            <a:r>
              <a:rPr lang="en-US" dirty="0" err="1"/>
              <a:t>groupby</a:t>
            </a:r>
            <a:r>
              <a:rPr lang="en-US" dirty="0"/>
              <a:t> measurement as a key-value store. The key represents how you are partitioning your </a:t>
            </a:r>
            <a:r>
              <a:rPr lang="en-US" dirty="0" err="1"/>
              <a:t>groupby</a:t>
            </a:r>
            <a:r>
              <a:rPr lang="en-US" dirty="0"/>
              <a:t> (for instance, by 5-tuple), while the value represents the state you are tracking and updating per partition.</a:t>
            </a:r>
          </a:p>
          <a:p>
            <a:endParaRPr lang="en-US" dirty="0"/>
          </a:p>
          <a:p>
            <a:r>
              <a:rPr lang="en-US" dirty="0"/>
              <a:t>So we cache this key-value store in SRAM and maintain its authoritative backing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249115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add figure of microburst?</a:t>
            </a:r>
          </a:p>
          <a:p>
            <a:endParaRPr lang="en-US" dirty="0"/>
          </a:p>
          <a:p>
            <a:r>
              <a:rPr lang="en-US" dirty="0"/>
              <a:t>So what might be an example of a performance monitoring question? One example is diagnosing a microburst, which is common in many production networks. A microburst is a situation in which a service (say a key-value store) occasionally experiences latency spikes in the network. These spikes are frequent enough to affect tail statistics, but not so long-lived that you can easily diagnose the problem. This might be for any number of reasons, but one common reason is that some switch in a network is occasionally seeing bursts of traffic from an ill-behaved flow.</a:t>
            </a:r>
          </a:p>
          <a:p>
            <a:endParaRPr lang="en-US" dirty="0"/>
          </a:p>
          <a:p>
            <a:r>
              <a:rPr lang="en-US" dirty="0"/>
              <a:t>When you see this problem, you want to first localize which switch queue is contributing to the high latency, and second what traffic is filling up the queue so that you can take corrective action like shutting it off.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 which is a thorny issue. If you sample too frequently, you might get overwhelmed with data. If you sample too infrequently, you may not be able to reconstruct the phenomenon of interest.</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scattered all over the network. They need to be collected together to determine at which switch and when queues build up. And the overhead of doing this in software is quite prohibitive: KV stores can do 100K-1M per core. We need 100M records per second at least.</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evicted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aggregation function ran over the entire packet stream without any evictions. That way we can retain full accuracy while merging. Let’s introduce some notation for this. Let’s represent the aggregation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aggregation function over the first sequence of packets and computed the aggregation function over the second sequence of the packets and then merged the values together, it is equivalent to computing the aggregation function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aggregation functions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 by storing the entire sequence of packets in the cache, sending this sequence of packets to the backing store upon eviction, and merging by simply replaying the aggregation function over this sequence of packets.</a:t>
            </a:r>
          </a:p>
          <a:p>
            <a:endParaRPr lang="en-US" dirty="0"/>
          </a:p>
          <a:p>
            <a:r>
              <a:rPr lang="en-US" dirty="0"/>
              <a:t>But that’s a lot of additional state just for merging and it grows with the number of packets that have been processed so far. In fact, memory and bandwidth consumption wise,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aggregation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aggregation functions where we could in fact carry out the merge using a small amount of additional state. This class we call the linear-in-state class of aggregation functions. The reason for this name should be clear from looking at the form of the state update in these aggregation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in hardware, you want it to be as general as possible. Otherwise, it ends up being overfitted to your current set of use cases, without any guarantee that it can generalize to other use cases. To avoid this, and to attempt to build somewhat future-proof hardware, we adopted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a:t>
            </a:r>
            <a:r>
              <a:rPr lang="en-US"/>
              <a:t>paper has </a:t>
            </a:r>
            <a:r>
              <a:rPr lang="en-US" dirty="0"/>
              <a:t>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high performance.</a:t>
            </a:r>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are switches that leverage the emerging technology of programmable switching chips, but then augment it with some hardware primitives for monitoring. And designing those primitives was part of this work.</a:t>
            </a:r>
          </a:p>
          <a:p>
            <a:endParaRPr lang="en-US" dirty="0"/>
          </a:p>
          <a:p>
            <a:r>
              <a:rPr lang="en-US" dirty="0"/>
              <a:t>These switch programs carry out some packet processing to execute the queries. They stream out the resulting data to collection servers. The operator can then inspect these results and refine their query if required. The broader point is this: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This language is similar to the functional programming APIs in Java, Scala, Haskell, etc. Our main contribution is figuring out how to realize these language constructs in the context of programmable switching chips.</a:t>
            </a:r>
          </a:p>
          <a:p>
            <a:endParaRPr lang="en-US" dirty="0"/>
          </a:p>
          <a:p>
            <a:r>
              <a:rPr lang="en-US" dirty="0"/>
              <a:t>Let me describe the query language’s constructs one by one. The first language construct is that of a stream. You can think of the query language as consisting of operators that take streams as inputs and produce streams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10/11/18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10/11/18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10/11/18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10/11/18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10/11/18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10/11/18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10/11/18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10/11/18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10/11/18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10/11/18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10/11/18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10/11/18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a:extLst>
              <a:ext uri="{FF2B5EF4-FFF2-40B4-BE49-F238E27FC236}">
                <a16:creationId xmlns:a16="http://schemas.microsoft.com/office/drawing/2014/main" id="{F8DCEB60-FA2E-824E-9C84-B06AB639D0E0}"/>
              </a:ext>
            </a:extLst>
          </p:cNvPr>
          <p:cNvGrpSpPr/>
          <p:nvPr/>
        </p:nvGrpSpPr>
        <p:grpSpPr>
          <a:xfrm>
            <a:off x="8287132" y="3220875"/>
            <a:ext cx="3066668" cy="1219198"/>
            <a:chOff x="5896254" y="3905507"/>
            <a:chExt cx="3066668" cy="1219198"/>
          </a:xfrm>
        </p:grpSpPr>
        <p:sp>
          <p:nvSpPr>
            <p:cNvPr id="7" name="Rectangle 6">
              <a:extLst>
                <a:ext uri="{FF2B5EF4-FFF2-40B4-BE49-F238E27FC236}">
                  <a16:creationId xmlns:a16="http://schemas.microsoft.com/office/drawing/2014/main" id="{358A2329-492D-CE40-8EC3-B5C12FA8962E}"/>
                </a:ext>
              </a:extLst>
            </p:cNvPr>
            <p:cNvSpPr/>
            <p:nvPr/>
          </p:nvSpPr>
          <p:spPr>
            <a:xfrm>
              <a:off x="5896254" y="3905507"/>
              <a:ext cx="3066668" cy="121919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AB5DCAE-169C-4249-8E10-8CB825058817}"/>
                </a:ext>
              </a:extLst>
            </p:cNvPr>
            <p:cNvSpPr txBox="1"/>
            <p:nvPr/>
          </p:nvSpPr>
          <p:spPr>
            <a:xfrm>
              <a:off x="6139318" y="4047487"/>
              <a:ext cx="2643326" cy="1077218"/>
            </a:xfrm>
            <a:prstGeom prst="rect">
              <a:avLst/>
            </a:prstGeom>
            <a:noFill/>
          </p:spPr>
          <p:txBody>
            <a:bodyPr wrap="square" rtlCol="0">
              <a:spAutoFit/>
            </a:bodyPr>
            <a:lstStyle/>
            <a:p>
              <a:pPr algn="ctr"/>
              <a:r>
                <a:rPr lang="en-US" sz="3200" dirty="0">
                  <a:solidFill>
                    <a:schemeClr val="bg1"/>
                  </a:solidFill>
                </a:rPr>
                <a:t>Aggregation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(P,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is-IS" dirty="0"/>
              <a:t>High end to end latencies</a:t>
            </a:r>
          </a:p>
          <a:p>
            <a:pPr lvl="1"/>
            <a:r>
              <a:rPr lang="en-US" dirty="0"/>
              <a:t>Locations of persistently long queues</a:t>
            </a:r>
            <a:endParaRPr lang="is-IS" dirty="0"/>
          </a:p>
          <a:p>
            <a:endParaRPr lang="is-IS" dirty="0"/>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P:=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(P,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Aggregate state </a:t>
            </a:r>
            <a:r>
              <a:rPr lang="is-IS" dirty="0"/>
              <a:t>at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a:xfrm>
            <a:off x="838200" y="1825625"/>
            <a:ext cx="10959790" cy="4351338"/>
          </a:xfrm>
        </p:spPr>
        <p:txBody>
          <a:bodyPr>
            <a:normAutofit/>
          </a:bodyPr>
          <a:lstStyle/>
          <a:p>
            <a:r>
              <a:rPr lang="en-US" dirty="0"/>
              <a:t>Structure </a:t>
            </a:r>
            <a:r>
              <a:rPr lang="en-US" dirty="0" err="1"/>
              <a:t>groupby</a:t>
            </a:r>
            <a:r>
              <a:rPr lang="en-US" dirty="0"/>
              <a:t> as key-value store</a:t>
            </a:r>
          </a:p>
          <a:p>
            <a:endParaRPr lang="en-US" dirty="0"/>
          </a:p>
          <a:p>
            <a:r>
              <a:rPr lang="en-US" dirty="0"/>
              <a:t>Key=</a:t>
            </a:r>
            <a:r>
              <a:rPr lang="en-US" dirty="0" err="1"/>
              <a:t>groupby</a:t>
            </a:r>
            <a:r>
              <a:rPr lang="en-US" dirty="0"/>
              <a:t> partition (e.g., 5-tuple)</a:t>
            </a:r>
          </a:p>
          <a:p>
            <a:endParaRPr lang="en-US" dirty="0"/>
          </a:p>
          <a:p>
            <a:r>
              <a:rPr lang="en-US" dirty="0"/>
              <a:t>Value=state being tracked (e.g., count, </a:t>
            </a:r>
            <a:r>
              <a:rPr lang="en-US" dirty="0" err="1"/>
              <a:t>ewma</a:t>
            </a:r>
            <a:r>
              <a:rPr lang="en-US" dirty="0"/>
              <a:t>)</a:t>
            </a:r>
          </a:p>
          <a:p>
            <a:endParaRPr lang="en-US" dirty="0"/>
          </a:p>
          <a:p>
            <a:r>
              <a:rPr lang="en-US" dirty="0"/>
              <a:t>Cache key-value store in SRAM; maintain backing store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1 </a:t>
            </a:r>
            <a:r>
              <a:rPr lang="en-US" sz="2400" dirty="0" err="1">
                <a:sym typeface="Wingdings"/>
              </a:rPr>
              <a:t>Tbit</a:t>
            </a:r>
            <a:r>
              <a:rPr lang="en-US" sz="2400" dirty="0">
                <a:sym typeface="Wingdings"/>
              </a:rPr>
              <a: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aggregation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Effect of aggregation function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operations: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State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S</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associativity</a:t>
            </a:r>
          </a:p>
        </p:txBody>
      </p:sp>
      <p:sp>
        <p:nvSpPr>
          <p:cNvPr id="3" name="Content Placeholder 2"/>
          <p:cNvSpPr>
            <a:spLocks noGrp="1"/>
          </p:cNvSpPr>
          <p:nvPr>
            <p:ph idx="1"/>
          </p:nvPr>
        </p:nvSpPr>
        <p:spPr/>
        <p:txBody>
          <a:bodyPr/>
          <a:lstStyle/>
          <a:p>
            <a:r>
              <a:rPr lang="en-US" dirty="0"/>
              <a:t>Can merge any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a:t>
            </a:r>
            <a:r>
              <a:rPr lang="en-US" sz="2800" dirty="0" err="1"/>
              <a:t>groupby</a:t>
            </a:r>
            <a:endParaRPr lang="en-US" sz="2800" dirty="0"/>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dirty="0"/>
              <a:t>Functions of a constant number of packets in the past</a:t>
            </a:r>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the same sequence of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b="0" i="1" dirty="0" smtClean="0">
                          <a:latin typeface="Cambria Math" panose="02040503050406030204" pitchFamily="18" charset="0"/>
                        </a:rPr>
                        <m:t>𝑆</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m:t>
                      </m:r>
                      <m:r>
                        <a:rPr lang="en-US" sz="2800" b="0" i="1" dirty="0" smtClean="0">
                          <a:latin typeface="Cambria Math" panose="02040503050406030204" pitchFamily="18" charset="0"/>
                        </a:rPr>
                        <m:t>𝑆</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per-packet information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linear-in-state aggregation functions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a:t>Micro-burst </a:t>
            </a:r>
            <a:r>
              <a:rPr lang="en-US" dirty="0"/>
              <a:t>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t>T,S</a:t>
            </a:r>
            <a:r>
              <a:rPr lang="en-US" sz="2800" baseline="-25000" dirty="0" err="1"/>
              <a:t>cache</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packets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(P):=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22764</TotalTime>
  <Words>5468</Words>
  <Application>Microsoft Macintosh PowerPoint</Application>
  <PresentationFormat>Widescreen</PresentationFormat>
  <Paragraphs>482</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associativity</vt:lpstr>
      <vt:lpstr>Linear-in-state: Small extra state </vt:lpstr>
      <vt:lpstr>Intuition for linear-in-state</vt:lpstr>
      <vt:lpstr>Intuition for linear-in-state</vt:lpstr>
      <vt:lpstr>Other linear-in-state aggregation functions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4264</cp:revision>
  <cp:lastPrinted>2017-03-14T20:27:47Z</cp:lastPrinted>
  <dcterms:created xsi:type="dcterms:W3CDTF">2016-08-11T15:35:38Z</dcterms:created>
  <dcterms:modified xsi:type="dcterms:W3CDTF">2018-10-11T14:50:51Z</dcterms:modified>
</cp:coreProperties>
</file>