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3.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0.xml" ContentType="application/vnd.openxmlformats-officedocument.presentationml.notesSlide+xml"/>
  <Override PartName="/ppt/tags/tag6.xml" ContentType="application/vnd.openxmlformats-officedocument.presentationml.tags+xml"/>
  <Override PartName="/ppt/notesSlides/notesSlide41.xml" ContentType="application/vnd.openxmlformats-officedocument.presentationml.notesSlide+xml"/>
  <Override PartName="/ppt/tags/tag7.xml" ContentType="application/vnd.openxmlformats-officedocument.presentationml.tags+xml"/>
  <Override PartName="/ppt/notesSlides/notesSlide42.xml" ContentType="application/vnd.openxmlformats-officedocument.presentationml.notesSlide+xml"/>
  <Override PartName="/ppt/tags/tag8.xml" ContentType="application/vnd.openxmlformats-officedocument.presentationml.tags+xml"/>
  <Override PartName="/ppt/notesSlides/notesSlide43.xml" ContentType="application/vnd.openxmlformats-officedocument.presentationml.notesSlide+xml"/>
  <Override PartName="/ppt/tags/tag9.xml" ContentType="application/vnd.openxmlformats-officedocument.presentationml.tags+xml"/>
  <Override PartName="/ppt/notesSlides/notesSlide44.xml" ContentType="application/vnd.openxmlformats-officedocument.presentationml.notesSlide+xml"/>
  <Override PartName="/ppt/tags/tag10.xml" ContentType="application/vnd.openxmlformats-officedocument.presentationml.tags+xml"/>
  <Override PartName="/ppt/notesSlides/notesSlide4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46.xml" ContentType="application/vnd.openxmlformats-officedocument.presentationml.notesSlide+xml"/>
  <Override PartName="/ppt/tags/tag15.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293" r:id="rId3"/>
    <p:sldId id="315" r:id="rId4"/>
    <p:sldId id="316" r:id="rId5"/>
    <p:sldId id="354" r:id="rId6"/>
    <p:sldId id="319" r:id="rId7"/>
    <p:sldId id="320" r:id="rId8"/>
    <p:sldId id="399" r:id="rId9"/>
    <p:sldId id="344" r:id="rId10"/>
    <p:sldId id="346" r:id="rId11"/>
    <p:sldId id="345" r:id="rId12"/>
    <p:sldId id="348" r:id="rId13"/>
    <p:sldId id="347" r:id="rId14"/>
    <p:sldId id="400" r:id="rId15"/>
    <p:sldId id="401" r:id="rId16"/>
    <p:sldId id="402" r:id="rId17"/>
    <p:sldId id="403" r:id="rId18"/>
    <p:sldId id="349" r:id="rId19"/>
    <p:sldId id="404" r:id="rId20"/>
    <p:sldId id="406" r:id="rId21"/>
    <p:sldId id="407" r:id="rId22"/>
    <p:sldId id="324" r:id="rId23"/>
    <p:sldId id="408" r:id="rId24"/>
    <p:sldId id="409" r:id="rId25"/>
    <p:sldId id="410" r:id="rId26"/>
    <p:sldId id="411" r:id="rId27"/>
    <p:sldId id="412" r:id="rId28"/>
    <p:sldId id="413" r:id="rId29"/>
    <p:sldId id="414" r:id="rId30"/>
    <p:sldId id="415" r:id="rId31"/>
    <p:sldId id="416" r:id="rId32"/>
    <p:sldId id="337" r:id="rId33"/>
    <p:sldId id="367" r:id="rId34"/>
    <p:sldId id="368" r:id="rId35"/>
    <p:sldId id="369" r:id="rId36"/>
    <p:sldId id="308" r:id="rId37"/>
    <p:sldId id="341" r:id="rId38"/>
    <p:sldId id="340" r:id="rId39"/>
    <p:sldId id="343" r:id="rId40"/>
    <p:sldId id="405" r:id="rId41"/>
    <p:sldId id="280" r:id="rId42"/>
    <p:sldId id="383" r:id="rId43"/>
    <p:sldId id="384" r:id="rId44"/>
    <p:sldId id="385" r:id="rId45"/>
    <p:sldId id="386" r:id="rId46"/>
    <p:sldId id="387" r:id="rId47"/>
    <p:sldId id="388" r:id="rId48"/>
    <p:sldId id="389" r:id="rId49"/>
    <p:sldId id="390" r:id="rId50"/>
    <p:sldId id="391" r:id="rId51"/>
    <p:sldId id="392" r:id="rId52"/>
    <p:sldId id="393" r:id="rId53"/>
    <p:sldId id="394" r:id="rId54"/>
    <p:sldId id="395" r:id="rId55"/>
    <p:sldId id="313" r:id="rId56"/>
    <p:sldId id="358" r:id="rId57"/>
    <p:sldId id="350" r:id="rId58"/>
    <p:sldId id="396" r:id="rId59"/>
    <p:sldId id="397" r:id="rId60"/>
    <p:sldId id="375" r:id="rId61"/>
    <p:sldId id="357" r:id="rId62"/>
    <p:sldId id="289" r:id="rId63"/>
    <p:sldId id="300" r:id="rId64"/>
    <p:sldId id="363" r:id="rId65"/>
    <p:sldId id="364" r:id="rId66"/>
    <p:sldId id="365" r:id="rId67"/>
    <p:sldId id="273" r:id="rId68"/>
    <p:sldId id="287" r:id="rId69"/>
    <p:sldId id="259" r:id="rId70"/>
    <p:sldId id="262" r:id="rId71"/>
    <p:sldId id="305" r:id="rId72"/>
    <p:sldId id="306" r:id="rId73"/>
    <p:sldId id="301" r:id="rId74"/>
    <p:sldId id="271" r:id="rId75"/>
    <p:sldId id="299" r:id="rId76"/>
    <p:sldId id="288" r:id="rId77"/>
    <p:sldId id="326" r:id="rId78"/>
    <p:sldId id="327" r:id="rId79"/>
    <p:sldId id="272" r:id="rId80"/>
    <p:sldId id="374" r:id="rId81"/>
    <p:sldId id="332" r:id="rId82"/>
    <p:sldId id="370" r:id="rId83"/>
    <p:sldId id="371" r:id="rId84"/>
    <p:sldId id="335" r:id="rId85"/>
    <p:sldId id="336" r:id="rId86"/>
    <p:sldId id="353" r:id="rId87"/>
    <p:sldId id="352" r:id="rId88"/>
    <p:sldId id="372" r:id="rId89"/>
    <p:sldId id="373" r:id="rId90"/>
    <p:sldId id="307"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51" autoAdjust="0"/>
    <p:restoredTop sz="84615" autoAdjust="0"/>
  </p:normalViewPr>
  <p:slideViewPr>
    <p:cSldViewPr showGuides="1">
      <p:cViewPr varScale="1">
        <p:scale>
          <a:sx n="78" d="100"/>
          <a:sy n="78" d="100"/>
        </p:scale>
        <p:origin x="234" y="84"/>
      </p:cViewPr>
      <p:guideLst>
        <p:guide orient="horz" pos="168"/>
        <p:guide pos="3840"/>
      </p:guideLst>
    </p:cSldViewPr>
  </p:slid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Performance scaling</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Software router</c:v>
                </c:pt>
              </c:strCache>
            </c:strRef>
          </c:tx>
          <c:spPr>
            <a:ln w="63500" cap="rnd">
              <a:solidFill>
                <a:srgbClr val="0070C0"/>
              </a:solidFill>
              <a:round/>
            </a:ln>
            <a:effectLst/>
          </c:spPr>
          <c:marker>
            <c:symbol val="diamond"/>
            <c:size val="10"/>
            <c:spPr>
              <a:solidFill>
                <a:schemeClr val="accent1"/>
              </a:solidFill>
              <a:ln w="9525">
                <a:solidFill>
                  <a:schemeClr val="accent1"/>
                </a:solidFill>
              </a:ln>
              <a:effectLst/>
            </c:spPr>
          </c:marker>
          <c:dLbls>
            <c:dLbl>
              <c:idx val="0"/>
              <c:layout>
                <c:manualLayout>
                  <c:x val="-5.9988885118929212E-2"/>
                  <c:y val="6.2562771983825038E-2"/>
                </c:manualLayout>
              </c:layout>
              <c:tx>
                <c:rich>
                  <a:bodyPr/>
                  <a:lstStyle/>
                  <a:p>
                    <a:r>
                      <a:rPr lang="en-US" smtClean="0"/>
                      <a:t>SNAP</a:t>
                    </a:r>
                  </a:p>
                  <a:p>
                    <a:r>
                      <a:rPr lang="en-US" smtClean="0"/>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3164933135215507E-2"/>
                  <c:y val="6.8273659431002248E-2"/>
                </c:manualLayout>
              </c:layout>
              <c:tx>
                <c:rich>
                  <a:bodyPr/>
                  <a:lstStyle/>
                  <a:p>
                    <a:r>
                      <a:rPr lang="en-US" smtClean="0"/>
                      <a:t>Click</a:t>
                    </a:r>
                  </a:p>
                  <a:p>
                    <a:r>
                      <a:rPr lang="en-US" smtClean="0"/>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2.3354471107159207E-2"/>
                  <c:y val="7.3984546878179347E-2"/>
                </c:manualLayout>
              </c:layout>
              <c:tx>
                <c:rich>
                  <a:bodyPr/>
                  <a:lstStyle/>
                  <a:p>
                    <a:r>
                      <a:rPr lang="en-US" smtClean="0"/>
                      <a:t>IXP 2400</a:t>
                    </a:r>
                  </a:p>
                  <a:p>
                    <a:r>
                      <a:rPr lang="en-US" smtClean="0"/>
                      <a:t>(NPU)</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8.7908207195178376E-2"/>
                  <c:y val="7.7944973216260455E-2"/>
                </c:manualLayout>
              </c:layout>
              <c:tx>
                <c:rich>
                  <a:bodyPr/>
                  <a:lstStyle/>
                  <a:p>
                    <a:r>
                      <a:rPr lang="en-US" smtClean="0"/>
                      <a:t>RouteBricks</a:t>
                    </a:r>
                  </a:p>
                  <a:p>
                    <a:r>
                      <a:rPr lang="en-US" smtClean="0"/>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7.8157904588392488E-2"/>
                  <c:y val="6.36788948696414E-2"/>
                </c:manualLayout>
              </c:layout>
              <c:tx>
                <c:rich>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r>
                      <a:rPr lang="en-US" dirty="0" err="1" smtClean="0"/>
                      <a:t>PacketShader</a:t>
                    </a:r>
                    <a:r>
                      <a:rPr lang="en-US" baseline="0" dirty="0" smtClean="0"/>
                      <a:t> </a:t>
                    </a:r>
                  </a:p>
                  <a:p>
                    <a:pPr>
                      <a:defRPr sz="1400" b="1"/>
                    </a:pPr>
                    <a:r>
                      <a:rPr lang="en-US" baseline="0" dirty="0" smtClean="0"/>
                      <a:t>(GPU)</a:t>
                    </a:r>
                    <a:endParaRPr lang="en-US" dirty="0"/>
                  </a:p>
                </c:rich>
              </c:tx>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manualLayout>
                      <c:w val="0.13690330309345247"/>
                      <c:h val="0.14436901015419934"/>
                    </c:manualLayout>
                  </c15:layout>
                </c:ext>
              </c:extLst>
            </c:dLbl>
            <c:dLbl>
              <c:idx val="7"/>
              <c:layout>
                <c:manualLayout>
                  <c:x val="-3.4191562600561338E-4"/>
                  <c:y val="7.5770795805976773E-2"/>
                </c:manualLayout>
              </c:layout>
              <c:tx>
                <c:rich>
                  <a:bodyPr/>
                  <a:lstStyle/>
                  <a:p>
                    <a:r>
                      <a:rPr lang="en-US" dirty="0" err="1" smtClean="0"/>
                      <a:t>SoftNIC</a:t>
                    </a:r>
                    <a:endParaRPr lang="en-US" dirty="0" smtClean="0"/>
                  </a:p>
                  <a:p>
                    <a:r>
                      <a:rPr lang="en-US" dirty="0" smtClean="0"/>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Sheet1!$B$2:$B$9</c:f>
              <c:numCache>
                <c:formatCode>General</c:formatCode>
                <c:ptCount val="8"/>
                <c:pt idx="0">
                  <c:v>0.1</c:v>
                </c:pt>
                <c:pt idx="1">
                  <c:v>0.17</c:v>
                </c:pt>
                <c:pt idx="2">
                  <c:v>4</c:v>
                </c:pt>
                <c:pt idx="5">
                  <c:v>35</c:v>
                </c:pt>
                <c:pt idx="6">
                  <c:v>40</c:v>
                </c:pt>
                <c:pt idx="7">
                  <c:v>100</c:v>
                </c:pt>
              </c:numCache>
            </c:numRef>
          </c:val>
          <c:smooth val="0"/>
        </c:ser>
        <c:ser>
          <c:idx val="2"/>
          <c:order val="1"/>
          <c:tx>
            <c:strRef>
              <c:f>Sheet1!$C$1</c:f>
              <c:strCache>
                <c:ptCount val="1"/>
                <c:pt idx="0">
                  <c:v>Line-Rate router</c:v>
                </c:pt>
              </c:strCache>
            </c:strRef>
          </c:tx>
          <c:spPr>
            <a:ln w="63500" cap="rnd">
              <a:solidFill>
                <a:srgbClr val="FF0000"/>
              </a:solidFill>
              <a:round/>
            </a:ln>
            <a:effectLst/>
          </c:spPr>
          <c:marker>
            <c:symbol val="triangle"/>
            <c:size val="10"/>
            <c:spPr>
              <a:solidFill>
                <a:schemeClr val="accent3"/>
              </a:solidFill>
              <a:ln w="9525">
                <a:solidFill>
                  <a:schemeClr val="accent3"/>
                </a:solidFill>
              </a:ln>
              <a:effectLst/>
            </c:spPr>
          </c:marker>
          <c:dLbls>
            <c:dLbl>
              <c:idx val="0"/>
              <c:layout/>
              <c:tx>
                <c:rich>
                  <a:bodyPr/>
                  <a:lstStyle/>
                  <a:p>
                    <a:r>
                      <a:rPr lang="en-US" dirty="0" smtClean="0"/>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057"/>
                  <c:y val="-6.1520422605671143E-2"/>
                </c:manualLayout>
              </c:layout>
              <c:tx>
                <c:rich>
                  <a:bodyPr/>
                  <a:lstStyle/>
                  <a:p>
                    <a:r>
                      <a:rPr lang="en-US" dirty="0" smtClean="0"/>
                      <a:t>Broadcom</a:t>
                    </a:r>
                  </a:p>
                  <a:p>
                    <a:r>
                      <a:rPr lang="en-US" dirty="0" smtClean="0"/>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mtClean="0"/>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mtClean="0"/>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dirty="0" smtClean="0"/>
                      <a:t>Tomahawk</a:t>
                    </a:r>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Sheet1!$C$2:$C$9</c:f>
              <c:numCache>
                <c:formatCode>General</c:formatCode>
                <c:ptCount val="8"/>
                <c:pt idx="0">
                  <c:v>32</c:v>
                </c:pt>
                <c:pt idx="3">
                  <c:v>80</c:v>
                </c:pt>
                <c:pt idx="4">
                  <c:v>240</c:v>
                </c:pt>
                <c:pt idx="6">
                  <c:v>640</c:v>
                </c:pt>
                <c:pt idx="7">
                  <c:v>3200</c:v>
                </c:pt>
              </c:numCache>
            </c:numRef>
          </c:val>
          <c:smooth val="0"/>
        </c:ser>
        <c:dLbls>
          <c:dLblPos val="t"/>
          <c:showLegendKey val="0"/>
          <c:showVal val="1"/>
          <c:showCatName val="0"/>
          <c:showSerName val="0"/>
          <c:showPercent val="0"/>
          <c:showBubbleSize val="0"/>
        </c:dLbls>
        <c:marker val="1"/>
        <c:smooth val="0"/>
        <c:axId val="277927192"/>
        <c:axId val="277926800"/>
      </c:lineChart>
      <c:catAx>
        <c:axId val="27792719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Year</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7926800"/>
        <c:crosses val="autoZero"/>
        <c:auto val="1"/>
        <c:lblAlgn val="ctr"/>
        <c:lblOffset val="100"/>
        <c:noMultiLvlLbl val="0"/>
      </c:catAx>
      <c:valAx>
        <c:axId val="277926800"/>
        <c:scaling>
          <c:logBase val="10"/>
          <c:orientation val="minMax"/>
          <c:min val="1.0000000000000002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err="1" smtClean="0"/>
                  <a:t>Gbit</a:t>
                </a:r>
                <a:r>
                  <a:rPr lang="en-US" dirty="0" smtClean="0"/>
                  <a:t>/s</a:t>
                </a: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79271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span"/>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497"/>
                  <c:y val="-3.9373596241103946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3.1319899480385605E-2"/>
                  <c:y val="-3.5794178401003657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402E-2"/>
                  <c:y val="-5.0111849761405092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366"/>
                  <c:y val="-5.369126760150545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4.0268442189067208E-2"/>
                  <c:y val="-5.3691267601505388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3.8031306511896804E-2"/>
                  <c:y val="-5.011184976140502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2.6845628126044969E-2"/>
                  <c:y val="-3.2214760560903263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ser>
        <c:dLbls>
          <c:showLegendKey val="0"/>
          <c:showVal val="0"/>
          <c:showCatName val="0"/>
          <c:showSerName val="0"/>
          <c:showPercent val="0"/>
          <c:showBubbleSize val="0"/>
        </c:dLbls>
        <c:axId val="256467664"/>
        <c:axId val="256468056"/>
      </c:scatterChart>
      <c:valAx>
        <c:axId val="256467664"/>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56468056"/>
        <c:crosses val="autoZero"/>
        <c:crossBetween val="midCat"/>
      </c:valAx>
      <c:valAx>
        <c:axId val="256468056"/>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5646766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5/30/2016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3493292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52351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75369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3901101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4254578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must finish processing their inputs within the clock period, which at 1 GHz is 1 ns so that they are ready to process the next packet.</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2119359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2828022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80811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leads us to the idea of packet transactions: a block of imperative code that is atomic and isolated from other such blocks.</a:t>
            </a:r>
          </a:p>
          <a:p>
            <a:pPr marL="457200" lvl="1" indent="0">
              <a:buFont typeface="Wingdings" panose="05000000000000000000" pitchFamily="2" charset="2"/>
              <a:buNone/>
            </a:pPr>
            <a:r>
              <a:rPr lang="en-US" baseline="0" dirty="0" smtClean="0">
                <a:sym typeface="Wingdings" panose="05000000000000000000" pitchFamily="2" charset="2"/>
              </a:rPr>
              <a:t>What do I mean by that? The idea here is that the programmer programs to the illusion that there is exactly one packet in the system at any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When a packet comes in, a sequence of statements atomically updates fields in the packet and state on the switch. All field and state updates complete</a:t>
            </a:r>
          </a:p>
          <a:p>
            <a:pPr marL="457200" lvl="1" indent="0">
              <a:buFont typeface="Wingdings" panose="05000000000000000000" pitchFamily="2" charset="2"/>
              <a:buNone/>
            </a:pPr>
            <a:r>
              <a:rPr lang="en-US" baseline="0" dirty="0" smtClean="0">
                <a:sym typeface="Wingdings" panose="05000000000000000000" pitchFamily="2" charset="2"/>
              </a:rPr>
              <a:t>Before the next packet comes in. </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1711808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A compiler then translates this into a pipelined implementation suitable for a programmable switch.</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578519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7785981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big takeaways from preprocessing:</a:t>
            </a:r>
          </a:p>
          <a:p>
            <a:pPr marL="228600" indent="-228600">
              <a:buAutoNum type="arabicPeriod"/>
            </a:pPr>
            <a:r>
              <a:rPr lang="en-US" baseline="0" dirty="0" smtClean="0"/>
              <a:t>Write out state modifications in an explicit read-modify-write form.</a:t>
            </a:r>
          </a:p>
          <a:p>
            <a:pPr marL="228600" indent="-228600">
              <a:buAutoNum type="arabicPeriod"/>
            </a:pPr>
            <a:r>
              <a:rPr lang="en-US" baseline="0" dirty="0" smtClean="0"/>
              <a:t>Remove branches and replace them with conditional operators.</a:t>
            </a:r>
          </a:p>
          <a:p>
            <a:pPr marL="228600" indent="-228600">
              <a:buAutoNum type="arabicPeriod"/>
            </a:pPr>
            <a:endParaRPr lang="en-US" baseline="0" dirty="0" smtClean="0"/>
          </a:p>
          <a:p>
            <a:pPr marL="0" indent="0">
              <a:buNone/>
            </a:pPr>
            <a:r>
              <a:rPr lang="en-US" baseline="0" dirty="0" smtClean="0"/>
              <a:t>Jonathan’s question:</a:t>
            </a:r>
          </a:p>
          <a:p>
            <a:pPr marL="0" indent="0">
              <a:buNone/>
            </a:pPr>
            <a:r>
              <a:rPr lang="en-US" baseline="0" dirty="0" smtClean="0"/>
              <a:t>========================</a:t>
            </a:r>
          </a:p>
          <a:p>
            <a:pPr marL="0" indent="0">
              <a:buNone/>
            </a:pPr>
            <a:r>
              <a:rPr lang="en-US" baseline="0" dirty="0" smtClean="0"/>
              <a:t>Why is predication not wasteful? It doesn’t waste time because the two halves are done in parallel in hardware.</a:t>
            </a:r>
          </a:p>
          <a:p>
            <a:pPr marL="0" indent="0">
              <a:buNone/>
            </a:pPr>
            <a:r>
              <a:rPr lang="en-US" baseline="0" dirty="0" smtClean="0"/>
              <a:t>It doesn’t waste area and power because it’s negligible anyway.</a:t>
            </a:r>
          </a:p>
          <a:p>
            <a:pPr marL="0" indent="0">
              <a:buNone/>
            </a:pPr>
            <a:endParaRPr lang="en-US" baseline="0" dirty="0" smtClean="0"/>
          </a:p>
          <a:p>
            <a:pPr marL="0" indent="0">
              <a:buNone/>
            </a:pPr>
            <a:r>
              <a:rPr lang="en-US" baseline="0" dirty="0" smtClean="0"/>
              <a:t>====</a:t>
            </a:r>
          </a:p>
          <a:p>
            <a:pPr marL="0" indent="0">
              <a:buNone/>
            </a:pPr>
            <a:r>
              <a:rPr lang="en-US" baseline="0" dirty="0" smtClean="0"/>
              <a:t>The </a:t>
            </a:r>
            <a:r>
              <a:rPr lang="en-US" baseline="0" dirty="0" err="1" smtClean="0"/>
              <a:t>preprossing</a:t>
            </a:r>
            <a:r>
              <a:rPr lang="en-US" baseline="0" dirty="0" smtClean="0"/>
              <a:t> stage is bunch of book-keeping tricks which make life easier on next stages</a:t>
            </a:r>
          </a:p>
          <a:p>
            <a:pPr marL="0" indent="0">
              <a:buNone/>
            </a:pPr>
            <a:r>
              <a:rPr lang="en-US" baseline="0" dirty="0" smtClean="0"/>
              <a:t>If else branches replaced by ternary operator </a:t>
            </a:r>
            <a:r>
              <a:rPr lang="en-US" baseline="0" dirty="0" smtClean="0">
                <a:sym typeface="Wingdings"/>
              </a:rPr>
              <a:t></a:t>
            </a:r>
            <a:r>
              <a:rPr lang="en-US" baseline="0" dirty="0" smtClean="0"/>
              <a:t> no branching, strictly straight-line code </a:t>
            </a:r>
          </a:p>
          <a:p>
            <a:pPr marL="0" indent="0">
              <a:buNone/>
            </a:pPr>
            <a:r>
              <a:rPr lang="en-US" baseline="0" dirty="0" smtClean="0"/>
              <a:t>Turn state variables into stylized from; only read from state, write to state </a:t>
            </a:r>
            <a:r>
              <a:rPr lang="en-US" baseline="0" dirty="0" smtClean="0">
                <a:sym typeface="Wingdings"/>
              </a:rPr>
              <a:t> makes it simpler to identify dependencies for state variables</a:t>
            </a:r>
          </a:p>
          <a:p>
            <a:pPr marL="0" indent="0">
              <a:buNone/>
            </a:pPr>
            <a:endParaRPr lang="en-US" baseline="0" dirty="0" smtClean="0">
              <a:sym typeface="Wingdings"/>
            </a:endParaRPr>
          </a:p>
          <a:p>
            <a:pPr marL="0" indent="0">
              <a:buNone/>
            </a:pPr>
            <a:r>
              <a:rPr lang="en-US" baseline="0" dirty="0" smtClean="0">
                <a:sym typeface="Wingdings"/>
              </a:rPr>
              <a:t>Two kinds of dependencies</a:t>
            </a:r>
          </a:p>
          <a:p>
            <a:pPr marL="228600" indent="-228600">
              <a:buAutoNum type="arabicPeriod"/>
            </a:pPr>
            <a:r>
              <a:rPr lang="en-US" baseline="0" dirty="0" smtClean="0">
                <a:sym typeface="Wingdings"/>
              </a:rPr>
              <a:t>Dependencies within a packet</a:t>
            </a:r>
          </a:p>
          <a:p>
            <a:pPr marL="228600" indent="-228600">
              <a:buAutoNum type="arabicPeriod"/>
            </a:pPr>
            <a:r>
              <a:rPr lang="en-US" baseline="0" dirty="0" smtClean="0">
                <a:sym typeface="Wingdings"/>
              </a:rPr>
              <a:t>Dependencies across packets (through persistent state on the switch)</a:t>
            </a:r>
          </a:p>
          <a:p>
            <a:pPr marL="0" indent="0">
              <a:buNone/>
            </a:pPr>
            <a:endParaRPr lang="en-US" baseline="0" dirty="0" smtClean="0">
              <a:sym typeface="Wingdings"/>
            </a:endParaRPr>
          </a:p>
          <a:p>
            <a:pPr marL="0" indent="0">
              <a:buNone/>
            </a:pPr>
            <a:endParaRPr lang="en-US" baseline="0" dirty="0" smtClean="0">
              <a:sym typeface="Wingdings"/>
            </a:endParaRPr>
          </a:p>
          <a:p>
            <a:pPr marL="0" indent="0">
              <a:buNone/>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4277030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2100945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baseline="0" dirty="0" smtClean="0"/>
          </a:p>
          <a:p>
            <a:r>
              <a:rPr lang="en-US" baseline="0" dirty="0" smtClean="0"/>
              <a:t>What about other dependencies? To simplify the compiler, get rid of other types of dependencies by creating dummy variable (standard compiler technique: static single assignment </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484706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a:p>
            <a:endParaRPr lang="en-US" baseline="0" dirty="0" smtClean="0"/>
          </a:p>
          <a:p>
            <a:r>
              <a:rPr lang="en-US" baseline="0" dirty="0" smtClean="0"/>
              <a:t>TODO: Rambling a bit too much here about bidirectional arrows.</a:t>
            </a:r>
          </a:p>
          <a:p>
            <a:endParaRPr lang="en-US" baseline="0" dirty="0" smtClean="0"/>
          </a:p>
          <a:p>
            <a:r>
              <a:rPr lang="en-US" baseline="0" dirty="0" smtClean="0"/>
              <a:t>Dependencies between fields of different packets through a state variable</a:t>
            </a:r>
          </a:p>
          <a:p>
            <a:r>
              <a:rPr lang="en-US" baseline="0" dirty="0" smtClean="0"/>
              <a:t>--</a:t>
            </a:r>
          </a:p>
          <a:p>
            <a:r>
              <a:rPr lang="en-US" baseline="0" dirty="0" smtClean="0"/>
              <a:t>Add double arrows between the two nodes that read and write to a state; the write to state has to happen after the read</a:t>
            </a:r>
          </a:p>
          <a:p>
            <a:endParaRPr lang="en-US" baseline="0" dirty="0" smtClean="0"/>
          </a:p>
          <a:p>
            <a:r>
              <a:rPr lang="en-US" baseline="0" dirty="0" smtClean="0"/>
              <a:t>Forward arrow mean: read has to happen before the write for this packet</a:t>
            </a:r>
          </a:p>
          <a:p>
            <a:r>
              <a:rPr lang="en-US" baseline="0" dirty="0" smtClean="0"/>
              <a:t>Backward arrow means: the write has to happen before the read on the next packet</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3087743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Rambling here. Explain the bidirectional red arrows a bit more crisply.</a:t>
            </a:r>
          </a:p>
          <a:p>
            <a:endParaRPr lang="en-US" baseline="0" dirty="0" smtClean="0"/>
          </a:p>
          <a:p>
            <a:r>
              <a:rPr lang="en-US" baseline="0" dirty="0" smtClean="0"/>
              <a:t>Spend some time explaining the intuition behind strongly connected components.</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 some intuition</a:t>
            </a:r>
            <a:r>
              <a:rPr lang="en-US" baseline="0" dirty="0" smtClean="0"/>
              <a:t> for how the algorithm works, instead of just saying that this is the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Strongly connected component gets to the heart what operations have to happen atomically to respect all dependencies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4150097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2567235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we have a pipeline</a:t>
            </a:r>
            <a:r>
              <a:rPr lang="en-US" baseline="0" dirty="0" smtClean="0"/>
              <a:t> where each stage has some</a:t>
            </a:r>
          </a:p>
          <a:p>
            <a:r>
              <a:rPr lang="en-US" baseline="0" dirty="0" smtClean="0"/>
              <a:t>sequential code that executes within it, while all pipeline stages</a:t>
            </a:r>
          </a:p>
          <a:p>
            <a:r>
              <a:rPr lang="en-US" baseline="0" dirty="0" smtClean="0"/>
              <a:t>execute in parallel.</a:t>
            </a:r>
          </a:p>
          <a:p>
            <a:endParaRPr lang="en-US" baseline="0" dirty="0" smtClean="0"/>
          </a:p>
          <a:p>
            <a:r>
              <a:rPr lang="en-US" baseline="0" dirty="0" smtClean="0"/>
              <a:t>We have no idea whether those sequential code blocks can actually</a:t>
            </a:r>
          </a:p>
          <a:p>
            <a:r>
              <a:rPr lang="en-US" baseline="0" dirty="0" smtClean="0"/>
              <a:t>be run at line rate or not. In other words, we haven’t quite figured out</a:t>
            </a:r>
          </a:p>
          <a:p>
            <a:r>
              <a:rPr lang="en-US" baseline="0" dirty="0" smtClean="0"/>
              <a:t>if the sequential code block can or cannot be mapped to an instruction</a:t>
            </a:r>
          </a:p>
          <a:p>
            <a:r>
              <a:rPr lang="en-US" baseline="0" dirty="0" smtClean="0"/>
              <a:t>provided by the switch.</a:t>
            </a: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784345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5770718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REQUIRES WORK here.</a:t>
            </a:r>
          </a:p>
          <a:p>
            <a:endParaRPr lang="en-US" dirty="0" smtClean="0"/>
          </a:p>
          <a:p>
            <a:r>
              <a:rPr lang="en-US" dirty="0" smtClean="0"/>
              <a:t>Say that if the</a:t>
            </a:r>
            <a:r>
              <a:rPr lang="en-US" baseline="0" dirty="0" smtClean="0"/>
              <a:t> code is rejected here, we reject the code up top as well. This is important.</a:t>
            </a:r>
          </a:p>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t>Express the circuit as an imperative program with holes to be filled </a:t>
            </a:r>
            <a:r>
              <a:rPr lang="en-US" baseline="0" dirty="0" smtClean="0">
                <a:sym typeface="Wingdings"/>
              </a:rPr>
              <a:t> this is called an implementation sketch. Figure out if there is some assignment of wholes to implement your code block. The search for holes </a:t>
            </a:r>
          </a:p>
          <a:p>
            <a:endParaRPr lang="en-US" baseline="0" dirty="0" smtClean="0">
              <a:sym typeface="Wingdings"/>
            </a:endParaRPr>
          </a:p>
          <a:p>
            <a:r>
              <a:rPr lang="en-US" baseline="0" dirty="0" smtClean="0">
                <a:sym typeface="Wingdings"/>
              </a:rPr>
              <a:t>This is called syntax-based synthesis. Specifically, we use the tool SKETCH to do the program synthesis. (underneath uses some kind of SAT solver)</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816626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Hari: Overall, elide details even more.</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p>
          <a:p>
            <a:endParaRPr lang="en-US" baseline="0" dirty="0" smtClean="0"/>
          </a:p>
          <a:p>
            <a:r>
              <a:rPr lang="en-US" baseline="0" dirty="0" smtClean="0"/>
              <a:t>Say that the alternative today is to do it in P4, which is painful. Add P4 LOC as well to show how it can be automated??</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5458606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36965209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Need to say that there is 300</a:t>
            </a:r>
            <a:r>
              <a:rPr lang="en-US" baseline="0" dirty="0" smtClean="0"/>
              <a:t> stateless + 300 of (one of the </a:t>
            </a:r>
            <a:r>
              <a:rPr lang="en-US" baseline="0" dirty="0" err="1" smtClean="0"/>
              <a:t>stateful</a:t>
            </a:r>
            <a:r>
              <a:rPr lang="en-US" baseline="0" dirty="0" smtClean="0"/>
              <a:t>) to form each target.</a:t>
            </a:r>
          </a:p>
          <a:p>
            <a:pPr lvl="1"/>
            <a:r>
              <a:rPr lang="en-US" baseline="0" dirty="0" smtClean="0"/>
              <a:t>REQUIRES WORK.</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37852995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Requires work.</a:t>
            </a:r>
          </a:p>
          <a:p>
            <a:r>
              <a:rPr lang="en-US" dirty="0" smtClean="0"/>
              <a:t>Explain what a target 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atoms</a:t>
            </a:r>
          </a:p>
          <a:p>
            <a:r>
              <a:rPr lang="en-US" dirty="0" smtClean="0"/>
              <a:t>Seem</a:t>
            </a:r>
            <a:r>
              <a:rPr lang="en-US" baseline="0" dirty="0" smtClean="0"/>
              <a:t> to be rambling a bit about PRAW and </a:t>
            </a:r>
            <a:r>
              <a:rPr lang="en-US" baseline="0" dirty="0" err="1" smtClean="0"/>
              <a:t>IfElseRAW</a:t>
            </a:r>
            <a:r>
              <a:rPr lang="en-US" baseline="0" dirty="0" smtClean="0"/>
              <a:t> (remove this?)</a:t>
            </a:r>
          </a:p>
          <a:p>
            <a:r>
              <a:rPr lang="en-US" baseline="0" dirty="0" smtClean="0"/>
              <a:t>Or at least say what PRAW and </a:t>
            </a:r>
            <a:r>
              <a:rPr lang="en-US" baseline="0" dirty="0" err="1" smtClean="0"/>
              <a:t>IfElseRAW</a:t>
            </a:r>
            <a:r>
              <a:rPr lang="en-US" baseline="0" dirty="0" smtClean="0"/>
              <a:t> 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22838491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2206541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20622326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Amy: Emphasize that this is MYYYY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So, it should make you wonder. Why is programmable scheduling hard?</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all, new scheduling algorithms spring up every year.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despite many years of work on programmable scheduling and hundreds of algorithms, there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no consensus on an abstraction to use for ALL scheduling algorithms.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in contrast to other aspects of the switch such as parsing, for which parse graphs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forwarding, for which match-action tables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Conclude here by saying, “packet transactions are insufficient” and we invent a primitive that allows us to keep using packet transactions for this as well.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there is no abstraction, one approach is to throw up your hand and build an FPGA or CPU on the critical path.</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also isn’t feasible for line rate switches because you need to make decisions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are really looking for an abstraction that is simple enough that it can finish executing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Packet transactions are insufficient. On the surface of it, scheduling operates on groups of packets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or queues. Packet transactions on the other hand, operate one packet at a time.</a:t>
            </a:r>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3306268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brings me to the primary contribution of our work, an abstraction for programmable packet scheduling.</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Central to our abstraction is the observation that many scheduling algorithms determine the relative order of packet transmissions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 Put differently, the order of packets in the buffer will not change despite future packet arrivals.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do I mean by that? Here are a few examples of scheduling algorithms that all determine packet transmission order at packet arrival.</a:t>
            </a:r>
          </a:p>
          <a:p>
            <a:pPr marL="457200" lvl="1" indent="0">
              <a:buFont typeface="Wingdings" panose="05000000000000000000" pitchFamily="2" charset="2"/>
              <a:buNone/>
            </a:pPr>
            <a:r>
              <a:rPr lang="en-US" baseline="0" dirty="0" smtClean="0">
                <a:sym typeface="Wingdings" panose="05000000000000000000" pitchFamily="2" charset="2"/>
              </a:rPr>
              <a:t>The Shortest Job First scheduling discipline orders packets by their flow size, which is known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a:t>
            </a:r>
          </a:p>
          <a:p>
            <a:pPr marL="457200" lvl="1" indent="0">
              <a:buFont typeface="Wingdings" panose="05000000000000000000" pitchFamily="2" charset="2"/>
              <a:buNone/>
            </a:pPr>
            <a:r>
              <a:rPr lang="en-US" baseline="0" dirty="0" smtClean="0">
                <a:sym typeface="Wingdings" panose="05000000000000000000" pitchFamily="2" charset="2"/>
              </a:rPr>
              <a:t>The Earliest Deadline First scheduling discipline orders packets by the time remaining until their deadline.</a:t>
            </a:r>
          </a:p>
          <a:p>
            <a:pPr marL="457200" lvl="1" indent="0">
              <a:buFont typeface="Wingdings" panose="05000000000000000000" pitchFamily="2" charset="2"/>
              <a:buNone/>
            </a:pPr>
            <a:r>
              <a:rPr lang="en-US" baseline="0" dirty="0" smtClean="0">
                <a:sym typeface="Wingdings" panose="05000000000000000000" pitchFamily="2" charset="2"/>
              </a:rPr>
              <a:t>And FCFS orders packets by packet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This naturally leads us to an abstraction for scheduling which is called a push-in first-out queue where packets are pushed into an arbitrary location based on a priority and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a:t>
            </a:r>
          </a:p>
          <a:p>
            <a:pPr marL="457200" lvl="1" indent="0">
              <a:buFont typeface="Wingdings" panose="05000000000000000000" pitchFamily="2" charset="2"/>
              <a:buNone/>
            </a:pPr>
            <a:r>
              <a:rPr lang="en-US" baseline="0" dirty="0" smtClean="0">
                <a:sym typeface="Wingdings" panose="05000000000000000000" pitchFamily="2" charset="2"/>
              </a:rPr>
              <a:t>This concept was first proposed as a proof construct in a paper from the late 90s.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we are showing is that this construct is practically usable as a construct for </a:t>
            </a:r>
            <a:r>
              <a:rPr lang="en-US" baseline="0" dirty="0" err="1" smtClean="0">
                <a:sym typeface="Wingdings" panose="05000000000000000000" pitchFamily="2" charset="2"/>
              </a:rPr>
              <a:t>prog</a:t>
            </a:r>
            <a:r>
              <a:rPr lang="en-US" baseline="0" dirty="0" smtClean="0">
                <a:sym typeface="Wingdings" panose="05000000000000000000" pitchFamily="2" charset="2"/>
              </a:rPr>
              <a:t>. Scheduling.</a:t>
            </a:r>
          </a:p>
          <a:p>
            <a:pPr marL="457200" lvl="1" indent="0">
              <a:buFont typeface="Wingdings" panose="05000000000000000000" pitchFamily="2" charset="2"/>
              <a:buNone/>
            </a:pPr>
            <a:r>
              <a:rPr lang="en-US" baseline="0" dirty="0" smtClean="0">
                <a:sym typeface="Wingdings" panose="05000000000000000000" pitchFamily="2" charset="2"/>
              </a:rPr>
              <a:t>The rest of this talk shows why PIFOs as an abstraction are expressive and why a PIFO is feasible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0541937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 by reminding</a:t>
            </a:r>
            <a:r>
              <a:rPr lang="en-US" baseline="0" dirty="0" smtClean="0"/>
              <a:t> them that the reason this works is that the rank can be computed before </a:t>
            </a:r>
            <a:r>
              <a:rPr lang="en-US" baseline="0" dirty="0" err="1" smtClean="0"/>
              <a:t>enqueue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4024215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16222368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8471052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5573206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4483121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a little more intuition.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0953321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Logical PIFOs can be supported</a:t>
            </a:r>
            <a:r>
              <a:rPr lang="en-US" baseline="0" dirty="0" smtClean="0"/>
              <a:t> by modifying the dequeuer logic a little bit.</a:t>
            </a:r>
          </a:p>
          <a:p>
            <a:r>
              <a:rPr lang="en-US" baseline="0" dirty="0" smtClean="0"/>
              <a:t>Instead of </a:t>
            </a:r>
            <a:r>
              <a:rPr lang="en-US" baseline="0" dirty="0" err="1" smtClean="0"/>
              <a:t>dequeueing</a:t>
            </a:r>
            <a:r>
              <a:rPr lang="en-US" baseline="0" dirty="0" smtClean="0"/>
              <a:t> the head packet, we find the first packet for a particular logical PIFO (using an equality check + priority encoder), and then shift at that position.</a:t>
            </a:r>
          </a:p>
          <a:p>
            <a:r>
              <a:rPr lang="en-US" baseline="0" dirty="0" smtClean="0"/>
              <a:t>Make sure to mention logical PIFOs here.</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39701489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determines clock rate and area overhead?</a:t>
            </a:r>
          </a:p>
          <a:p>
            <a:r>
              <a:rPr lang="en-US" dirty="0" smtClean="0"/>
              <a:t>Maybe</a:t>
            </a:r>
            <a:r>
              <a:rPr lang="en-US" baseline="0" dirty="0" smtClean="0"/>
              <a:t> one or two slides on what affects what?</a:t>
            </a:r>
          </a:p>
          <a:p>
            <a:endParaRPr lang="en-US" baseline="0" dirty="0" smtClean="0"/>
          </a:p>
          <a:p>
            <a:r>
              <a:rPr lang="en-US" baseline="0" dirty="0" smtClean="0"/>
              <a:t>Make the 4% area overhead an example as opposed to the only design.</a:t>
            </a:r>
          </a:p>
          <a:p>
            <a:endParaRPr lang="en-US" baseline="0" dirty="0" smtClean="0"/>
          </a:p>
          <a:p>
            <a:r>
              <a:rPr lang="en-US" baseline="0" dirty="0" smtClean="0"/>
              <a:t>Add some scaling behavior.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3006365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Rehearse</a:t>
            </a:r>
            <a:r>
              <a:rPr lang="en-US" baseline="0" dirty="0" smtClean="0"/>
              <a:t> this slide more and more.</a:t>
            </a:r>
          </a:p>
          <a:p>
            <a:r>
              <a:rPr lang="en-US" baseline="0" dirty="0" smtClean="0"/>
              <a:t>REQUIRES WORK.</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Increasingly affecting end-host networking (FPGA-based NICs)</a:t>
            </a:r>
            <a:endParaRPr lang="en-US" baseline="0" dirty="0" smtClean="0"/>
          </a:p>
          <a:p>
            <a:endParaRPr lang="en-US" dirty="0" smtClean="0"/>
          </a:p>
          <a:p>
            <a:r>
              <a:rPr lang="en-US" dirty="0" smtClean="0"/>
              <a:t>Happening in</a:t>
            </a:r>
            <a:r>
              <a:rPr lang="en-US" baseline="0" dirty="0" smtClean="0"/>
              <a:t> other domains (graphics, video decoding, and so on).</a:t>
            </a:r>
          </a:p>
          <a:p>
            <a:r>
              <a:rPr lang="en-US" baseline="0" dirty="0" smtClean="0"/>
              <a:t>Can’t do 100G and 400G on a software NIC easily.</a:t>
            </a:r>
          </a:p>
          <a:p>
            <a:r>
              <a:rPr lang="en-US" baseline="0" dirty="0" smtClean="0"/>
              <a:t>Targeting abstractions give us programmability without a loss in performance.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41757171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at this point, I have described the core techniques in domino.</a:t>
            </a:r>
          </a:p>
          <a:p>
            <a:r>
              <a:rPr lang="en-US" baseline="0" dirty="0" smtClean="0"/>
              <a:t>Practical appeal:</a:t>
            </a:r>
          </a:p>
          <a:p>
            <a:r>
              <a:rPr lang="en-US" baseline="0" dirty="0" smtClean="0"/>
              <a:t>---------------------</a:t>
            </a:r>
          </a:p>
          <a:p>
            <a:r>
              <a:rPr lang="en-US" baseline="0" dirty="0" smtClean="0"/>
              <a:t>The compiler techniques are interesting intellectually, but I think the far greater practical appeal of packet transactions is there familiarity to programmers</a:t>
            </a:r>
          </a:p>
          <a:p>
            <a:r>
              <a:rPr lang="en-US" baseline="0" dirty="0" smtClean="0"/>
              <a:t>As one glib quantitative comparison, </a:t>
            </a:r>
            <a:r>
              <a:rPr lang="en-US" baseline="0" dirty="0" err="1" smtClean="0"/>
              <a:t>flowlet</a:t>
            </a:r>
            <a:r>
              <a:rPr lang="en-US" baseline="0" dirty="0" smtClean="0"/>
              <a:t> switching is 37 LOC in domino and compiles to around 110 lines in P4. We had similar</a:t>
            </a:r>
          </a:p>
          <a:p>
            <a:r>
              <a:rPr lang="en-US" baseline="0" dirty="0" smtClean="0"/>
              <a:t>results for other benchmarks such as conga, </a:t>
            </a:r>
            <a:r>
              <a:rPr lang="en-US" baseline="0" dirty="0" err="1" smtClean="0"/>
              <a:t>codel</a:t>
            </a:r>
            <a:r>
              <a:rPr lang="en-US" baseline="0" dirty="0" smtClean="0"/>
              <a:t>, and RCP and this should give you some indication that it’s a more familiar programming model.</a:t>
            </a:r>
          </a:p>
          <a:p>
            <a:endParaRPr lang="en-US" baseline="0" dirty="0" smtClean="0"/>
          </a:p>
          <a:p>
            <a:r>
              <a:rPr lang="en-US" baseline="0" dirty="0" smtClean="0"/>
              <a:t>Philosophical appeal:</a:t>
            </a:r>
          </a:p>
          <a:p>
            <a:r>
              <a:rPr lang="en-US" baseline="0" dirty="0" smtClean="0"/>
              <a:t>---------------------------</a:t>
            </a:r>
          </a:p>
          <a:p>
            <a:r>
              <a:rPr lang="en-US" baseline="0" dirty="0" smtClean="0"/>
              <a:t>The broader philosophical appeal is that programming line-rate switches need not be hard. You don’t need to err on either side</a:t>
            </a:r>
          </a:p>
          <a:p>
            <a:r>
              <a:rPr lang="en-US" baseline="0" dirty="0" smtClean="0"/>
              <a:t>of the compiler-user tradeoff. If you understand your domain well enough, you can develop a suitably constrained language, for which</a:t>
            </a:r>
          </a:p>
          <a:p>
            <a:r>
              <a:rPr lang="en-US" baseline="0" dirty="0" smtClean="0"/>
              <a:t>you can write a simple compiler. The compiler I wrote was about 3000 lines, which is pretty small in comparison to most compilers.</a:t>
            </a:r>
          </a:p>
          <a:p>
            <a:endParaRPr lang="en-US" baseline="0" dirty="0" smtClean="0"/>
          </a:p>
          <a:p>
            <a:r>
              <a:rPr lang="en-US" baseline="0" dirty="0" smtClean="0"/>
              <a:t>Usability appeal:</a:t>
            </a:r>
          </a:p>
          <a:p>
            <a:r>
              <a:rPr lang="en-US" baseline="0" dirty="0" smtClean="0"/>
              <a:t>--------------------------</a:t>
            </a:r>
          </a:p>
          <a:p>
            <a:r>
              <a:rPr lang="en-US" baseline="0" dirty="0" smtClean="0"/>
              <a:t>Finally, from a usability perspective, packet transactions dramatically simplify the interface between the user and the hardware. </a:t>
            </a:r>
          </a:p>
          <a:p>
            <a:r>
              <a:rPr lang="en-US" baseline="0" dirty="0" smtClean="0"/>
              <a:t>Your code either compiles and runs at line rate or is rejected, which means you don’t actually have to profile your code anymore.</a:t>
            </a:r>
          </a:p>
          <a:p>
            <a:r>
              <a:rPr lang="en-US" baseline="0" dirty="0" smtClean="0"/>
              <a:t>There is no question of performance profiling, cache hits, cache misses and predicting performance that have plagued software routers</a:t>
            </a:r>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26600741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Use common example across figures 8, 9, and 10. Maybe sampled </a:t>
            </a:r>
            <a:r>
              <a:rPr lang="en-US" baseline="0" dirty="0" err="1" smtClean="0"/>
              <a:t>Netflow</a:t>
            </a:r>
            <a:r>
              <a:rPr lang="en-US" baseline="0" dirty="0" smtClean="0"/>
              <a:t>?? (Ask Mohammad if that’s an appropriate term)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I ‘ll begin with packet transactions.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here is why isn’t a language like P4, an emerging language for such programmable switches sufficient?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answer that, I ‘ll make the observation that for any domain-specific programming language there is typically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constant tension between ease of use for the programmer and ease of development for the compiler writer.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P4 errs considerably on the compiler writer’s side, by being too close to the underlying hardware.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instance, you need to express everything as a table, and spell out connections between the tables.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 actions within a table are assumed to execute in parallel because that’s how data-parallel hardware executes.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ideally suited to forwarding, but requires significant shoehorning for </a:t>
            </a:r>
            <a:r>
              <a:rPr lang="en-US" baseline="0" dirty="0" err="1" smtClean="0"/>
              <a:t>stateful</a:t>
            </a:r>
            <a:r>
              <a:rPr lang="en-US" baseline="0" dirty="0" smtClean="0"/>
              <a:t> algorithms such as active queue management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in-network congestion control. Why is this? Historically, these algorithms have been implemented on software platforms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simulation and are typically expressed as snippets of imperative code, with no references to tables. This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case for almost any software platform: Click, Intel’s earlier Network Processor, or the Linux kernel.</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51944629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let’s look at a PIFO that can hold up to 128 K entries. This is more than sufficient for the majority of switching chips today.</a:t>
            </a:r>
          </a:p>
          <a:p>
            <a:r>
              <a:rPr lang="en-US" baseline="0" dirty="0" smtClean="0"/>
              <a:t>The naïve way to implement this is to build a single sorted array with up to 128 K entries, compare an incoming element’s priority to all</a:t>
            </a:r>
          </a:p>
          <a:p>
            <a:r>
              <a:rPr lang="en-US" baseline="0" dirty="0" smtClean="0"/>
              <a:t>The elements in the sorted array in parallel and then drop the packet into the right position, by shifting the array appropriately.</a:t>
            </a:r>
          </a:p>
          <a:p>
            <a:endParaRPr lang="en-US" baseline="0" dirty="0" smtClean="0"/>
          </a:p>
          <a:p>
            <a:r>
              <a:rPr lang="en-US" baseline="0" dirty="0" smtClean="0"/>
              <a:t>Unfortunately, it’s impossible to build and operate on a single array of this size in hardware in parallel.</a:t>
            </a:r>
          </a:p>
          <a:p>
            <a:r>
              <a:rPr lang="en-US" baseline="0" dirty="0" smtClean="0"/>
              <a:t>So we break up this array into several smaller arrays, each of which we can actually operate on in parallel. Each such </a:t>
            </a:r>
            <a:r>
              <a:rPr lang="en-US" baseline="0" dirty="0" err="1" smtClean="0"/>
              <a:t>miniPIFO</a:t>
            </a:r>
            <a:r>
              <a:rPr lang="en-US" baseline="0" dirty="0" smtClean="0"/>
              <a:t> has 128 elements</a:t>
            </a:r>
          </a:p>
          <a:p>
            <a:r>
              <a:rPr lang="en-US" baseline="0" dirty="0" smtClean="0"/>
              <a:t>And is small enough that we can read, compare in parallel, and write back to the array at line rate.</a:t>
            </a:r>
          </a:p>
          <a:p>
            <a:endParaRPr lang="en-US" baseline="0" dirty="0" smtClean="0"/>
          </a:p>
          <a:p>
            <a:r>
              <a:rPr lang="en-US" baseline="0" dirty="0" smtClean="0"/>
              <a:t>How do we determine which of the mini PIFOs a packet should go into? We accomplish this with a range-search CAM that lets us index into the</a:t>
            </a:r>
          </a:p>
          <a:p>
            <a:r>
              <a:rPr lang="en-US" baseline="0" dirty="0" smtClean="0"/>
              <a:t>mini-PIFO bank. To support a 128K entry data structure, we need a range-search CAM with 1024 entries.</a:t>
            </a:r>
          </a:p>
          <a:p>
            <a:endParaRPr lang="en-US" baseline="0" dirty="0" smtClean="0"/>
          </a:p>
          <a:p>
            <a:r>
              <a:rPr lang="en-US" baseline="0" dirty="0" smtClean="0"/>
              <a:t>The most challenging part of this process was the range-</a:t>
            </a:r>
            <a:r>
              <a:rPr lang="en-US" baseline="0" dirty="0" err="1" smtClean="0"/>
              <a:t>seach</a:t>
            </a:r>
            <a:r>
              <a:rPr lang="en-US" baseline="0" dirty="0" smtClean="0"/>
              <a:t> CAM with 1000 entries. It wasn’t obvious that we could do this in hardware, so</a:t>
            </a:r>
          </a:p>
          <a:p>
            <a:r>
              <a:rPr lang="en-US" baseline="0" dirty="0" smtClean="0"/>
              <a:t>we synthesized it on a 16 nm technology node and were pleasantly surprised to find that it met timing at 1 </a:t>
            </a:r>
            <a:r>
              <a:rPr lang="en-US" baseline="0" dirty="0" err="1" smtClean="0"/>
              <a:t>Ghz</a:t>
            </a:r>
            <a:r>
              <a:rPr lang="en-US" baseline="0" dirty="0" smtClean="0"/>
              <a:t>, a typical processing rate for</a:t>
            </a:r>
          </a:p>
          <a:p>
            <a:r>
              <a:rPr lang="en-US" baseline="0" dirty="0" smtClean="0"/>
              <a:t>a switch pipeline. This suggests that technology has scaled to a point where sorting ~1000 entries in hardware isn’t all that challenging.</a:t>
            </a:r>
          </a:p>
          <a:p>
            <a:endParaRPr lang="en-US" baseline="0" dirty="0" smtClean="0"/>
          </a:p>
          <a:p>
            <a:r>
              <a:rPr lang="en-US" baseline="0" dirty="0" smtClean="0"/>
              <a:t>Now, what’s the cost of this structure? We find that it incurs an additional 5% area overhead relative to a baseline switch chip such</a:t>
            </a:r>
          </a:p>
          <a:p>
            <a:r>
              <a:rPr lang="en-US" baseline="0" dirty="0" smtClean="0"/>
              <a:t>as the Broadcom Trident. In return, it gives us a 3-level programmable hierarchy with essentially an unbounded number of queues.</a:t>
            </a:r>
          </a:p>
          <a:p>
            <a:r>
              <a:rPr lang="en-US" baseline="0" dirty="0" smtClean="0"/>
              <a:t>The Trident, by contrast, supports a two-level of hierarchy across at most 8 queues.</a:t>
            </a:r>
          </a:p>
          <a:p>
            <a:endParaRPr lang="en-US" baseline="0" dirty="0" smtClean="0"/>
          </a:p>
          <a:p>
            <a:r>
              <a:rPr lang="en-US" baseline="0" dirty="0" smtClean="0"/>
              <a:t>Overall, our results are surprising because a long-line of work including DRR and SFQ start off on the premise that sorting is hard</a:t>
            </a:r>
          </a:p>
          <a:p>
            <a:r>
              <a:rPr lang="en-US" baseline="0" dirty="0" smtClean="0"/>
              <a:t>at line rate. Our synthesis results suggest that it is worthwhile revisiting this assumption because transistors have scaled to a point</a:t>
            </a:r>
          </a:p>
          <a:p>
            <a:r>
              <a:rPr lang="en-US" baseline="0" dirty="0" smtClean="0"/>
              <a:t>where this is no longer hard, at least for the buffer sizes  required for most switching chips.</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2927176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81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82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83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65405523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706536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5/30/2016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5/30/2016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5/30/2016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5/30/2016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5/30/2016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5/30/2016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5/30/2016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4.png"/><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4.png"/><Relationship Id="rId4" Type="http://schemas.openxmlformats.org/officeDocument/2006/relationships/image" Target="../media/image6.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4.png"/><Relationship Id="rId4" Type="http://schemas.openxmlformats.org/officeDocument/2006/relationships/image" Target="../media/image6.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arxiv.org/abs/1512.05023"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hyperlink" Target="http://arxiv.org/abs/1602.06045"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Single processor architecture</a:t>
            </a:r>
            <a:endParaRPr lang="en-US" dirty="0"/>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a:t>
            </a:r>
            <a:r>
              <a:rPr lang="en-US" dirty="0" smtClean="0"/>
              <a:t>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884409" cy="369332"/>
          </a:xfrm>
          <a:prstGeom prst="rect">
            <a:avLst/>
          </a:prstGeom>
          <a:noFill/>
        </p:spPr>
        <p:txBody>
          <a:bodyPr wrap="none" rtlCol="0">
            <a:spAutoFit/>
          </a:bodyPr>
          <a:lstStyle/>
          <a:p>
            <a:r>
              <a:rPr lang="en-US" dirty="0" smtClean="0"/>
              <a:t>Packets</a:t>
            </a:r>
            <a:endParaRPr lang="en-US" dirty="0"/>
          </a:p>
        </p:txBody>
      </p:sp>
      <p:sp>
        <p:nvSpPr>
          <p:cNvPr id="76" name="Rounded Rectangle 75"/>
          <p:cNvSpPr/>
          <p:nvPr/>
        </p:nvSpPr>
        <p:spPr>
          <a:xfrm>
            <a:off x="2362200" y="3619500"/>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Can’t build a 10 GHz processor!</a:t>
            </a:r>
            <a:endParaRPr lang="en-US" sz="3000" dirty="0" smtClean="0">
              <a:latin typeface="Gadugi" panose="020B0502040204020203" pitchFamily="34" charset="0"/>
            </a:endParaRPr>
          </a:p>
        </p:txBody>
      </p:sp>
      <p:grpSp>
        <p:nvGrpSpPr>
          <p:cNvPr id="114" name="Group 113"/>
          <p:cNvGrpSpPr/>
          <p:nvPr/>
        </p:nvGrpSpPr>
        <p:grpSpPr>
          <a:xfrm>
            <a:off x="5372100" y="1638300"/>
            <a:ext cx="1305987" cy="1828800"/>
            <a:chOff x="1780113" y="3029339"/>
            <a:chExt cx="1305987" cy="2761861"/>
          </a:xfrm>
        </p:grpSpPr>
        <p:sp>
          <p:nvSpPr>
            <p:cNvPr id="115" name="Rectangle 114"/>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Tree>
    <p:extLst>
      <p:ext uri="{BB962C8B-B14F-4D97-AF65-F5344CB8AC3E}">
        <p14:creationId xmlns:p14="http://schemas.microsoft.com/office/powerpoint/2010/main" val="93374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Packet-parallel architecture</a:t>
            </a:r>
            <a:endParaRPr lang="en-US" dirty="0"/>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5410200" y="1371600"/>
            <a:ext cx="1305987" cy="1828800"/>
            <a:chOff x="1780113" y="3029339"/>
            <a:chExt cx="1305987" cy="2761861"/>
          </a:xfrm>
        </p:grpSpPr>
        <p:sp>
          <p:nvSpPr>
            <p:cNvPr id="76" name="Rectangle 75"/>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77" name="Group 76"/>
            <p:cNvGrpSpPr/>
            <p:nvPr/>
          </p:nvGrpSpPr>
          <p:grpSpPr>
            <a:xfrm>
              <a:off x="1889935" y="3530971"/>
              <a:ext cx="981004" cy="1917329"/>
              <a:chOff x="1905000" y="3378571"/>
              <a:chExt cx="981004" cy="1917329"/>
            </a:xfrm>
          </p:grpSpPr>
          <p:grpSp>
            <p:nvGrpSpPr>
              <p:cNvPr id="79" name="Group 78"/>
              <p:cNvGrpSpPr/>
              <p:nvPr/>
            </p:nvGrpSpPr>
            <p:grpSpPr>
              <a:xfrm>
                <a:off x="1905000" y="3378571"/>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1905000" y="3709142"/>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1" name="Group 80"/>
              <p:cNvGrpSpPr/>
              <p:nvPr/>
            </p:nvGrpSpPr>
            <p:grpSpPr>
              <a:xfrm>
                <a:off x="1905000" y="4038600"/>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2" name="Group 81"/>
              <p:cNvGrpSpPr/>
              <p:nvPr/>
            </p:nvGrpSpPr>
            <p:grpSpPr>
              <a:xfrm>
                <a:off x="1905000" y="4381500"/>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3" name="Group 82"/>
              <p:cNvGrpSpPr/>
              <p:nvPr/>
            </p:nvGrpSpPr>
            <p:grpSpPr>
              <a:xfrm>
                <a:off x="1905000" y="4712071"/>
                <a:ext cx="981004" cy="234942"/>
                <a:chOff x="3717645" y="1687844"/>
                <a:chExt cx="981004" cy="234942"/>
              </a:xfrm>
            </p:grpSpPr>
            <p:sp>
              <p:nvSpPr>
                <p:cNvPr id="88" name="Rectangle 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89" name="Trapezoid 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0" name="Straight Connector 89"/>
                <p:cNvCxnSpPr>
                  <a:stCxn id="88" idx="3"/>
                  <a:endCxn id="8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1905000" y="5060958"/>
                <a:ext cx="981004" cy="234942"/>
                <a:chOff x="3717645" y="1687844"/>
                <a:chExt cx="981004" cy="234942"/>
              </a:xfrm>
            </p:grpSpPr>
            <p:sp>
              <p:nvSpPr>
                <p:cNvPr id="85" name="Rectangle 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86" name="Trapezoid 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87" name="Straight Connector 86"/>
                <p:cNvCxnSpPr>
                  <a:stCxn id="85" idx="3"/>
                  <a:endCxn id="8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78" name="TextBox 77"/>
            <p:cNvSpPr txBox="1"/>
            <p:nvPr/>
          </p:nvSpPr>
          <p:spPr>
            <a:xfrm>
              <a:off x="1780113" y="302933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Tree>
    <p:extLst>
      <p:ext uri="{BB962C8B-B14F-4D97-AF65-F5344CB8AC3E}">
        <p14:creationId xmlns:p14="http://schemas.microsoft.com/office/powerpoint/2010/main" val="4019450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Packet-parallel architecture</a:t>
            </a:r>
            <a:endParaRPr lang="en-US" dirty="0"/>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Memory replication increases die area</a:t>
            </a:r>
          </a:p>
        </p:txBody>
      </p:sp>
      <p:sp>
        <p:nvSpPr>
          <p:cNvPr id="110" name="Down Arrow 109"/>
          <p:cNvSpPr/>
          <p:nvPr/>
        </p:nvSpPr>
        <p:spPr>
          <a:xfrm rot="10800000" flipV="1">
            <a:off x="1267802" y="3264659"/>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19" name="Group 118"/>
          <p:cNvGrpSpPr/>
          <p:nvPr/>
        </p:nvGrpSpPr>
        <p:grpSpPr>
          <a:xfrm>
            <a:off x="952500" y="1371600"/>
            <a:ext cx="1305987" cy="1828800"/>
            <a:chOff x="1780113" y="3029339"/>
            <a:chExt cx="1305987" cy="2761861"/>
          </a:xfrm>
        </p:grpSpPr>
        <p:sp>
          <p:nvSpPr>
            <p:cNvPr id="120" name="Rectangle 119"/>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21" name="Group 120"/>
            <p:cNvGrpSpPr/>
            <p:nvPr/>
          </p:nvGrpSpPr>
          <p:grpSpPr>
            <a:xfrm>
              <a:off x="1889935" y="3530971"/>
              <a:ext cx="981004" cy="1917329"/>
              <a:chOff x="1905000" y="3378571"/>
              <a:chExt cx="981004" cy="1917329"/>
            </a:xfrm>
          </p:grpSpPr>
          <p:grpSp>
            <p:nvGrpSpPr>
              <p:cNvPr id="123" name="Group 122"/>
              <p:cNvGrpSpPr/>
              <p:nvPr/>
            </p:nvGrpSpPr>
            <p:grpSpPr>
              <a:xfrm>
                <a:off x="1905000" y="3378571"/>
                <a:ext cx="981004" cy="234942"/>
                <a:chOff x="3717645" y="1687844"/>
                <a:chExt cx="981004" cy="234942"/>
              </a:xfrm>
            </p:grpSpPr>
            <p:sp>
              <p:nvSpPr>
                <p:cNvPr id="144" name="Rectangle 1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5" name="Trapezoid 1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6" name="Straight Connector 145"/>
                <p:cNvCxnSpPr>
                  <a:stCxn id="144" idx="3"/>
                  <a:endCxn id="1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4" name="Group 123"/>
              <p:cNvGrpSpPr/>
              <p:nvPr/>
            </p:nvGrpSpPr>
            <p:grpSpPr>
              <a:xfrm>
                <a:off x="1905000" y="3709142"/>
                <a:ext cx="981004" cy="234942"/>
                <a:chOff x="3717645" y="1687844"/>
                <a:chExt cx="981004" cy="234942"/>
              </a:xfrm>
            </p:grpSpPr>
            <p:sp>
              <p:nvSpPr>
                <p:cNvPr id="141" name="Rectangle 1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2" name="Trapezoid 1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3" name="Straight Connector 142"/>
                <p:cNvCxnSpPr>
                  <a:stCxn id="141" idx="3"/>
                  <a:endCxn id="1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1905000" y="4038600"/>
                <a:ext cx="981004" cy="234942"/>
                <a:chOff x="3717645" y="1687844"/>
                <a:chExt cx="981004" cy="234942"/>
              </a:xfrm>
            </p:grpSpPr>
            <p:sp>
              <p:nvSpPr>
                <p:cNvPr id="138" name="Rectangle 1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9" name="Trapezoid 1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0" name="Straight Connector 139"/>
                <p:cNvCxnSpPr>
                  <a:stCxn id="138" idx="3"/>
                  <a:endCxn id="1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6" name="Group 125"/>
              <p:cNvGrpSpPr/>
              <p:nvPr/>
            </p:nvGrpSpPr>
            <p:grpSpPr>
              <a:xfrm>
                <a:off x="1905000" y="4381500"/>
                <a:ext cx="981004" cy="234942"/>
                <a:chOff x="3717645" y="1687844"/>
                <a:chExt cx="981004" cy="234942"/>
              </a:xfrm>
            </p:grpSpPr>
            <p:sp>
              <p:nvSpPr>
                <p:cNvPr id="135" name="Rectangle 1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6" name="Trapezoid 1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7" name="Straight Connector 136"/>
                <p:cNvCxnSpPr>
                  <a:stCxn id="135" idx="3"/>
                  <a:endCxn id="1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7" name="Group 126"/>
              <p:cNvGrpSpPr/>
              <p:nvPr/>
            </p:nvGrpSpPr>
            <p:grpSpPr>
              <a:xfrm>
                <a:off x="1905000" y="4712071"/>
                <a:ext cx="981004" cy="234942"/>
                <a:chOff x="3717645" y="1687844"/>
                <a:chExt cx="981004" cy="234942"/>
              </a:xfrm>
            </p:grpSpPr>
            <p:sp>
              <p:nvSpPr>
                <p:cNvPr id="132" name="Rectangle 1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3" name="Trapezoid 1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4" name="Straight Connector 133"/>
                <p:cNvCxnSpPr>
                  <a:stCxn id="132" idx="3"/>
                  <a:endCxn id="1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8" name="Group 127"/>
              <p:cNvGrpSpPr/>
              <p:nvPr/>
            </p:nvGrpSpPr>
            <p:grpSpPr>
              <a:xfrm>
                <a:off x="1905000" y="5060958"/>
                <a:ext cx="981004" cy="234942"/>
                <a:chOff x="3717645" y="1687844"/>
                <a:chExt cx="981004" cy="234942"/>
              </a:xfrm>
            </p:grpSpPr>
            <p:sp>
              <p:nvSpPr>
                <p:cNvPr id="129" name="Rectangle 12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0" name="Trapezoid 1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1" name="Straight Connector 130"/>
                <p:cNvCxnSpPr>
                  <a:stCxn id="129" idx="3"/>
                  <a:endCxn id="13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22" name="TextBox 121"/>
            <p:cNvSpPr txBox="1"/>
            <p:nvPr/>
          </p:nvSpPr>
          <p:spPr>
            <a:xfrm>
              <a:off x="1780113" y="302933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147" name="Group 146"/>
          <p:cNvGrpSpPr/>
          <p:nvPr/>
        </p:nvGrpSpPr>
        <p:grpSpPr>
          <a:xfrm>
            <a:off x="3543300" y="1371600"/>
            <a:ext cx="1305987" cy="1828800"/>
            <a:chOff x="1780113" y="3029339"/>
            <a:chExt cx="1305987" cy="2761861"/>
          </a:xfrm>
        </p:grpSpPr>
        <p:sp>
          <p:nvSpPr>
            <p:cNvPr id="148" name="Rectangle 147"/>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9" name="Group 148"/>
            <p:cNvGrpSpPr/>
            <p:nvPr/>
          </p:nvGrpSpPr>
          <p:grpSpPr>
            <a:xfrm>
              <a:off x="1889935" y="3530971"/>
              <a:ext cx="981004" cy="1917329"/>
              <a:chOff x="1905000" y="3378571"/>
              <a:chExt cx="981004" cy="1917329"/>
            </a:xfrm>
          </p:grpSpPr>
          <p:grpSp>
            <p:nvGrpSpPr>
              <p:cNvPr id="151" name="Group 150"/>
              <p:cNvGrpSpPr/>
              <p:nvPr/>
            </p:nvGrpSpPr>
            <p:grpSpPr>
              <a:xfrm>
                <a:off x="1905000" y="33785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2" name="Group 151"/>
              <p:cNvGrpSpPr/>
              <p:nvPr/>
            </p:nvGrpSpPr>
            <p:grpSpPr>
              <a:xfrm>
                <a:off x="1905000" y="3709142"/>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038600"/>
                <a:ext cx="981004" cy="234942"/>
                <a:chOff x="3717645" y="1687844"/>
                <a:chExt cx="981004" cy="234942"/>
              </a:xfrm>
            </p:grpSpPr>
            <p:sp>
              <p:nvSpPr>
                <p:cNvPr id="166" name="Rectangle 1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7" name="Trapezoid 1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8" name="Straight Connector 167"/>
                <p:cNvCxnSpPr>
                  <a:stCxn id="166" idx="3"/>
                  <a:endCxn id="1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4381500"/>
                <a:ext cx="981004" cy="234942"/>
                <a:chOff x="3717645" y="1687844"/>
                <a:chExt cx="981004" cy="234942"/>
              </a:xfrm>
            </p:grpSpPr>
            <p:sp>
              <p:nvSpPr>
                <p:cNvPr id="163" name="Rectangle 1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4" name="Trapezoid 1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5" name="Straight Connector 164"/>
                <p:cNvCxnSpPr>
                  <a:stCxn id="163" idx="3"/>
                  <a:endCxn id="1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5" name="Group 154"/>
              <p:cNvGrpSpPr/>
              <p:nvPr/>
            </p:nvGrpSpPr>
            <p:grpSpPr>
              <a:xfrm>
                <a:off x="1905000" y="4712071"/>
                <a:ext cx="981004" cy="234942"/>
                <a:chOff x="3717645" y="1687844"/>
                <a:chExt cx="981004" cy="234942"/>
              </a:xfrm>
            </p:grpSpPr>
            <p:sp>
              <p:nvSpPr>
                <p:cNvPr id="160" name="Rectangle 15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1" name="Trapezoid 16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2" name="Straight Connector 161"/>
                <p:cNvCxnSpPr>
                  <a:stCxn id="160" idx="3"/>
                  <a:endCxn id="16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6" name="Group 155"/>
              <p:cNvGrpSpPr/>
              <p:nvPr/>
            </p:nvGrpSpPr>
            <p:grpSpPr>
              <a:xfrm>
                <a:off x="1905000" y="5060958"/>
                <a:ext cx="981004" cy="234942"/>
                <a:chOff x="3717645" y="1687844"/>
                <a:chExt cx="981004" cy="234942"/>
              </a:xfrm>
            </p:grpSpPr>
            <p:sp>
              <p:nvSpPr>
                <p:cNvPr id="157" name="Rectangle 1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8" name="Trapezoid 1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9" name="Straight Connector 158"/>
                <p:cNvCxnSpPr>
                  <a:stCxn id="157" idx="3"/>
                  <a:endCxn id="1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0" name="TextBox 149"/>
            <p:cNvSpPr txBox="1"/>
            <p:nvPr/>
          </p:nvSpPr>
          <p:spPr>
            <a:xfrm>
              <a:off x="1780113" y="302933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175" name="Group 174"/>
          <p:cNvGrpSpPr/>
          <p:nvPr/>
        </p:nvGrpSpPr>
        <p:grpSpPr>
          <a:xfrm>
            <a:off x="7543800" y="1333500"/>
            <a:ext cx="1305987" cy="1828800"/>
            <a:chOff x="1780113" y="3029339"/>
            <a:chExt cx="1305987" cy="2761861"/>
          </a:xfrm>
        </p:grpSpPr>
        <p:sp>
          <p:nvSpPr>
            <p:cNvPr id="176" name="Rectangle 175"/>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77" name="Group 176"/>
            <p:cNvGrpSpPr/>
            <p:nvPr/>
          </p:nvGrpSpPr>
          <p:grpSpPr>
            <a:xfrm>
              <a:off x="1889935" y="3530971"/>
              <a:ext cx="981004" cy="1917329"/>
              <a:chOff x="1905000" y="3378571"/>
              <a:chExt cx="981004" cy="1917329"/>
            </a:xfrm>
          </p:grpSpPr>
          <p:grpSp>
            <p:nvGrpSpPr>
              <p:cNvPr id="179" name="Group 178"/>
              <p:cNvGrpSpPr/>
              <p:nvPr/>
            </p:nvGrpSpPr>
            <p:grpSpPr>
              <a:xfrm>
                <a:off x="1905000" y="3378571"/>
                <a:ext cx="981004" cy="234942"/>
                <a:chOff x="3717645" y="1687844"/>
                <a:chExt cx="981004" cy="234942"/>
              </a:xfrm>
            </p:grpSpPr>
            <p:sp>
              <p:nvSpPr>
                <p:cNvPr id="200" name="Rectangle 1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01" name="Trapezoid 2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02" name="Straight Connector 201"/>
                <p:cNvCxnSpPr>
                  <a:stCxn id="200" idx="3"/>
                  <a:endCxn id="2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0" name="Group 179"/>
              <p:cNvGrpSpPr/>
              <p:nvPr/>
            </p:nvGrpSpPr>
            <p:grpSpPr>
              <a:xfrm>
                <a:off x="1905000" y="3709142"/>
                <a:ext cx="981004" cy="234942"/>
                <a:chOff x="3717645" y="1687844"/>
                <a:chExt cx="981004" cy="234942"/>
              </a:xfrm>
            </p:grpSpPr>
            <p:sp>
              <p:nvSpPr>
                <p:cNvPr id="197" name="Rectangle 1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8" name="Trapezoid 1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9" name="Straight Connector 198"/>
                <p:cNvCxnSpPr>
                  <a:stCxn id="197" idx="3"/>
                  <a:endCxn id="1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1905000" y="4038600"/>
                <a:ext cx="981004" cy="234942"/>
                <a:chOff x="3717645" y="1687844"/>
                <a:chExt cx="981004" cy="234942"/>
              </a:xfrm>
            </p:grpSpPr>
            <p:sp>
              <p:nvSpPr>
                <p:cNvPr id="194" name="Rectangle 1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5" name="Trapezoid 1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6" name="Straight Connector 195"/>
                <p:cNvCxnSpPr>
                  <a:stCxn id="194" idx="3"/>
                  <a:endCxn id="1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2" name="Group 181"/>
              <p:cNvGrpSpPr/>
              <p:nvPr/>
            </p:nvGrpSpPr>
            <p:grpSpPr>
              <a:xfrm>
                <a:off x="1905000" y="4381500"/>
                <a:ext cx="981004" cy="234942"/>
                <a:chOff x="3717645" y="1687844"/>
                <a:chExt cx="981004" cy="234942"/>
              </a:xfrm>
            </p:grpSpPr>
            <p:sp>
              <p:nvSpPr>
                <p:cNvPr id="191" name="Rectangle 1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2" name="Trapezoid 1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3" name="Straight Connector 192"/>
                <p:cNvCxnSpPr>
                  <a:stCxn id="191" idx="3"/>
                  <a:endCxn id="1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3" name="Group 182"/>
              <p:cNvGrpSpPr/>
              <p:nvPr/>
            </p:nvGrpSpPr>
            <p:grpSpPr>
              <a:xfrm>
                <a:off x="1905000" y="4712071"/>
                <a:ext cx="981004" cy="234942"/>
                <a:chOff x="3717645" y="1687844"/>
                <a:chExt cx="981004" cy="234942"/>
              </a:xfrm>
            </p:grpSpPr>
            <p:sp>
              <p:nvSpPr>
                <p:cNvPr id="188" name="Rectangle 1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a:stCxn id="188" idx="3"/>
                  <a:endCxn id="18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4" name="Group 183"/>
              <p:cNvGrpSpPr/>
              <p:nvPr/>
            </p:nvGrpSpPr>
            <p:grpSpPr>
              <a:xfrm>
                <a:off x="1905000" y="5060958"/>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a:stCxn id="185" idx="3"/>
                  <a:endCxn id="18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78" name="TextBox 177"/>
            <p:cNvSpPr txBox="1"/>
            <p:nvPr/>
          </p:nvSpPr>
          <p:spPr>
            <a:xfrm>
              <a:off x="1780113" y="302933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03" name="Group 202"/>
          <p:cNvGrpSpPr/>
          <p:nvPr/>
        </p:nvGrpSpPr>
        <p:grpSpPr>
          <a:xfrm>
            <a:off x="10134600" y="1333500"/>
            <a:ext cx="1305987" cy="1828800"/>
            <a:chOff x="1780113" y="3029339"/>
            <a:chExt cx="1305987" cy="2761861"/>
          </a:xfrm>
        </p:grpSpPr>
        <p:sp>
          <p:nvSpPr>
            <p:cNvPr id="204" name="Rectangle 203"/>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05" name="Group 204"/>
            <p:cNvGrpSpPr/>
            <p:nvPr/>
          </p:nvGrpSpPr>
          <p:grpSpPr>
            <a:xfrm>
              <a:off x="1889935" y="3530971"/>
              <a:ext cx="981004" cy="1917329"/>
              <a:chOff x="1905000" y="3378571"/>
              <a:chExt cx="981004" cy="1917329"/>
            </a:xfrm>
          </p:grpSpPr>
          <p:grpSp>
            <p:nvGrpSpPr>
              <p:cNvPr id="207" name="Group 206"/>
              <p:cNvGrpSpPr/>
              <p:nvPr/>
            </p:nvGrpSpPr>
            <p:grpSpPr>
              <a:xfrm>
                <a:off x="1905000" y="3378571"/>
                <a:ext cx="981004" cy="234942"/>
                <a:chOff x="3717645" y="1687844"/>
                <a:chExt cx="981004" cy="234942"/>
              </a:xfrm>
            </p:grpSpPr>
            <p:sp>
              <p:nvSpPr>
                <p:cNvPr id="228" name="Rectangle 2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9" name="Trapezoid 2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0" name="Straight Connector 229"/>
                <p:cNvCxnSpPr>
                  <a:stCxn id="228" idx="3"/>
                  <a:endCxn id="2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8" name="Group 207"/>
              <p:cNvGrpSpPr/>
              <p:nvPr/>
            </p:nvGrpSpPr>
            <p:grpSpPr>
              <a:xfrm>
                <a:off x="1905000" y="3709142"/>
                <a:ext cx="981004" cy="234942"/>
                <a:chOff x="3717645" y="1687844"/>
                <a:chExt cx="981004" cy="234942"/>
              </a:xfrm>
            </p:grpSpPr>
            <p:sp>
              <p:nvSpPr>
                <p:cNvPr id="225" name="Rectangle 2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6" name="Trapezoid 2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7" name="Straight Connector 226"/>
                <p:cNvCxnSpPr>
                  <a:stCxn id="225" idx="3"/>
                  <a:endCxn id="2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9" name="Group 208"/>
              <p:cNvGrpSpPr/>
              <p:nvPr/>
            </p:nvGrpSpPr>
            <p:grpSpPr>
              <a:xfrm>
                <a:off x="1905000" y="4038600"/>
                <a:ext cx="981004" cy="234942"/>
                <a:chOff x="3717645" y="1687844"/>
                <a:chExt cx="981004" cy="234942"/>
              </a:xfrm>
            </p:grpSpPr>
            <p:sp>
              <p:nvSpPr>
                <p:cNvPr id="222" name="Rectangle 2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3" name="Trapezoid 2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4" name="Straight Connector 223"/>
                <p:cNvCxnSpPr>
                  <a:stCxn id="222" idx="3"/>
                  <a:endCxn id="22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0" name="Group 209"/>
              <p:cNvGrpSpPr/>
              <p:nvPr/>
            </p:nvGrpSpPr>
            <p:grpSpPr>
              <a:xfrm>
                <a:off x="1905000" y="4381500"/>
                <a:ext cx="981004" cy="234942"/>
                <a:chOff x="3717645" y="1687844"/>
                <a:chExt cx="981004" cy="234942"/>
              </a:xfrm>
            </p:grpSpPr>
            <p:sp>
              <p:nvSpPr>
                <p:cNvPr id="219" name="Rectangle 2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0" name="Trapezoid 2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1" name="Straight Connector 220"/>
                <p:cNvCxnSpPr>
                  <a:stCxn id="219" idx="3"/>
                  <a:endCxn id="22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1" name="Group 210"/>
              <p:cNvGrpSpPr/>
              <p:nvPr/>
            </p:nvGrpSpPr>
            <p:grpSpPr>
              <a:xfrm>
                <a:off x="1905000" y="4712071"/>
                <a:ext cx="981004" cy="234942"/>
                <a:chOff x="3717645" y="1687844"/>
                <a:chExt cx="981004" cy="234942"/>
              </a:xfrm>
            </p:grpSpPr>
            <p:sp>
              <p:nvSpPr>
                <p:cNvPr id="216" name="Rectangle 2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7" name="Trapezoid 2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8" name="Straight Connector 217"/>
                <p:cNvCxnSpPr>
                  <a:stCxn id="216" idx="3"/>
                  <a:endCxn id="21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2" name="Group 211"/>
              <p:cNvGrpSpPr/>
              <p:nvPr/>
            </p:nvGrpSpPr>
            <p:grpSpPr>
              <a:xfrm>
                <a:off x="1905000" y="5060958"/>
                <a:ext cx="981004" cy="234942"/>
                <a:chOff x="3717645" y="1687844"/>
                <a:chExt cx="981004" cy="234942"/>
              </a:xfrm>
            </p:grpSpPr>
            <p:sp>
              <p:nvSpPr>
                <p:cNvPr id="213" name="Rectangle 2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4" name="Trapezoid 2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5" name="Straight Connector 214"/>
                <p:cNvCxnSpPr>
                  <a:stCxn id="213" idx="3"/>
                  <a:endCxn id="2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06" name="TextBox 205"/>
            <p:cNvSpPr txBox="1"/>
            <p:nvPr/>
          </p:nvSpPr>
          <p:spPr>
            <a:xfrm>
              <a:off x="1780113" y="302933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Tree>
    <p:extLst>
      <p:ext uri="{BB962C8B-B14F-4D97-AF65-F5344CB8AC3E}">
        <p14:creationId xmlns:p14="http://schemas.microsoft.com/office/powerpoint/2010/main" val="11939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Function-parallel or pipelined architecture</a:t>
            </a:r>
            <a:endParaRPr lang="en-US" dirty="0"/>
          </a:p>
        </p:txBody>
      </p:sp>
      <p:sp>
        <p:nvSpPr>
          <p:cNvPr id="6" name="TextBox 5"/>
          <p:cNvSpPr txBox="1"/>
          <p:nvPr/>
        </p:nvSpPr>
        <p:spPr>
          <a:xfrm>
            <a:off x="1676400" y="20955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5574652" y="3156829"/>
            <a:ext cx="533400" cy="39842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2133600"/>
            <a:ext cx="1759392" cy="369332"/>
          </a:xfrm>
          <a:prstGeom prst="rect">
            <a:avLst/>
          </a:prstGeom>
          <a:noFill/>
        </p:spPr>
        <p:txBody>
          <a:bodyPr wrap="none" rtlCol="0">
            <a:spAutoFit/>
          </a:bodyPr>
          <a:lstStyle/>
          <a:p>
            <a:r>
              <a:rPr lang="en-US" dirty="0" smtClean="0"/>
              <a:t>ACL </a:t>
            </a:r>
            <a:r>
              <a:rPr lang="en-US" dirty="0" smtClean="0"/>
              <a:t>lookup table</a:t>
            </a:r>
            <a:endParaRPr lang="en-US" dirty="0"/>
          </a:p>
        </p:txBody>
      </p:sp>
      <p:sp>
        <p:nvSpPr>
          <p:cNvPr id="67" name="Down Arrow 66"/>
          <p:cNvSpPr/>
          <p:nvPr/>
        </p:nvSpPr>
        <p:spPr>
          <a:xfrm>
            <a:off x="10732968" y="3171416"/>
            <a:ext cx="533400" cy="39842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10001093" y="2133600"/>
            <a:ext cx="2038507" cy="369332"/>
          </a:xfrm>
          <a:prstGeom prst="rect">
            <a:avLst/>
          </a:prstGeom>
          <a:noFill/>
        </p:spPr>
        <p:txBody>
          <a:bodyPr wrap="none" rtlCol="0">
            <a:spAutoFit/>
          </a:bodyPr>
          <a:lstStyle/>
          <a:p>
            <a:r>
              <a:rPr lang="en-US" dirty="0" smtClean="0"/>
              <a:t>Tunnel </a:t>
            </a:r>
            <a:r>
              <a:rPr lang="en-US" dirty="0" smtClean="0"/>
              <a:t>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1384995"/>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latin typeface="Gadugi" panose="020B0502040204020203" pitchFamily="34" charset="0"/>
              </a:rPr>
              <a:t>Factors out global state into per-stage local state</a:t>
            </a:r>
          </a:p>
          <a:p>
            <a:pPr marL="285750" indent="-285750">
              <a:buFont typeface="Arial" panose="020B0604020202020204" pitchFamily="34" charset="0"/>
              <a:buChar char="•"/>
            </a:pPr>
            <a:r>
              <a:rPr lang="en-US" sz="2800" dirty="0" smtClean="0">
                <a:latin typeface="Gadugi" panose="020B0502040204020203" pitchFamily="34" charset="0"/>
              </a:rPr>
              <a:t>Replaces full-blown processor with a circuit</a:t>
            </a:r>
          </a:p>
          <a:p>
            <a:pPr marL="285750" indent="-285750">
              <a:buFont typeface="Arial" panose="020B0604020202020204" pitchFamily="34" charset="0"/>
              <a:buChar char="•"/>
            </a:pPr>
            <a:r>
              <a:rPr lang="en-US" sz="2800" dirty="0" smtClean="0">
                <a:latin typeface="Gadugi" panose="020B0502040204020203" pitchFamily="34" charset="0"/>
              </a:rPr>
              <a:t>But, needs careful circuit design to run at 1 GHz</a:t>
            </a:r>
            <a:endParaRPr lang="en-US" sz="2800" dirty="0">
              <a:latin typeface="Gadugi" panose="020B0502040204020203" pitchFamily="34" charset="0"/>
            </a:endParaRPr>
          </a:p>
        </p:txBody>
      </p:sp>
      <p:grpSp>
        <p:nvGrpSpPr>
          <p:cNvPr id="52" name="Group 51"/>
          <p:cNvGrpSpPr/>
          <p:nvPr/>
        </p:nvGrpSpPr>
        <p:grpSpPr>
          <a:xfrm>
            <a:off x="5288225" y="2508924"/>
            <a:ext cx="1305987" cy="647700"/>
            <a:chOff x="1780113" y="3029339"/>
            <a:chExt cx="1305987" cy="978159"/>
          </a:xfrm>
        </p:grpSpPr>
        <p:sp>
          <p:nvSpPr>
            <p:cNvPr id="54" name="Rectangle 53"/>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8" name="Group 57"/>
            <p:cNvGrpSpPr/>
            <p:nvPr/>
          </p:nvGrpSpPr>
          <p:grpSpPr>
            <a:xfrm>
              <a:off x="1889935" y="3530971"/>
              <a:ext cx="981004" cy="234942"/>
              <a:chOff x="3717645" y="1687844"/>
              <a:chExt cx="981004" cy="234942"/>
            </a:xfrm>
          </p:grpSpPr>
          <p:sp>
            <p:nvSpPr>
              <p:cNvPr id="96" name="Rectangle 9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97" name="Trapezoid 9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98" name="Straight Connector 97"/>
              <p:cNvCxnSpPr>
                <a:stCxn id="96" idx="3"/>
                <a:endCxn id="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57" name="TextBox 56"/>
            <p:cNvSpPr txBox="1"/>
            <p:nvPr/>
          </p:nvSpPr>
          <p:spPr>
            <a:xfrm>
              <a:off x="1780113" y="302933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99" name="Group 98"/>
          <p:cNvGrpSpPr/>
          <p:nvPr/>
        </p:nvGrpSpPr>
        <p:grpSpPr>
          <a:xfrm>
            <a:off x="2087825" y="2508924"/>
            <a:ext cx="1305987" cy="647700"/>
            <a:chOff x="1780113" y="3029339"/>
            <a:chExt cx="1305987" cy="978159"/>
          </a:xfrm>
        </p:grpSpPr>
        <p:sp>
          <p:nvSpPr>
            <p:cNvPr id="100" name="Rectangle 99"/>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1" name="Group 100"/>
            <p:cNvGrpSpPr/>
            <p:nvPr/>
          </p:nvGrpSpPr>
          <p:grpSpPr>
            <a:xfrm>
              <a:off x="1889935" y="3530971"/>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102" name="TextBox 101"/>
            <p:cNvSpPr txBox="1"/>
            <p:nvPr/>
          </p:nvSpPr>
          <p:spPr>
            <a:xfrm>
              <a:off x="1780113" y="302933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106" name="Group 105"/>
          <p:cNvGrpSpPr/>
          <p:nvPr/>
        </p:nvGrpSpPr>
        <p:grpSpPr>
          <a:xfrm>
            <a:off x="10393625" y="2508924"/>
            <a:ext cx="1305987" cy="647700"/>
            <a:chOff x="1780113" y="3029339"/>
            <a:chExt cx="1305987" cy="978159"/>
          </a:xfrm>
        </p:grpSpPr>
        <p:sp>
          <p:nvSpPr>
            <p:cNvPr id="107" name="Rectangle 106"/>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8" name="Group 107"/>
            <p:cNvGrpSpPr/>
            <p:nvPr/>
          </p:nvGrpSpPr>
          <p:grpSpPr>
            <a:xfrm>
              <a:off x="1889935" y="3530971"/>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109" name="TextBox 108"/>
            <p:cNvSpPr txBox="1"/>
            <p:nvPr/>
          </p:nvSpPr>
          <p:spPr>
            <a:xfrm>
              <a:off x="1780113" y="302933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Tree>
    <p:extLst>
      <p:ext uri="{BB962C8B-B14F-4D97-AF65-F5344CB8AC3E}">
        <p14:creationId xmlns:p14="http://schemas.microsoft.com/office/powerpoint/2010/main" val="11065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a:t>
            </a:r>
            <a:r>
              <a:rPr lang="en-US" dirty="0" smtClean="0"/>
              <a:t>routers</a:t>
            </a:r>
            <a:endParaRPr lang="en-US" dirty="0"/>
          </a:p>
        </p:txBody>
      </p:sp>
      <p:sp>
        <p:nvSpPr>
          <p:cNvPr id="4" name="Slide Number Placeholder 3"/>
          <p:cNvSpPr>
            <a:spLocks noGrp="1"/>
          </p:cNvSpPr>
          <p:nvPr>
            <p:ph type="sldNum" sz="quarter" idx="12"/>
          </p:nvPr>
        </p:nvSpPr>
        <p:spPr/>
        <p:txBody>
          <a:bodyPr/>
          <a:lstStyle/>
          <a:p>
            <a:fld id="{5448022C-F4BC-4192-A392-BACAE19DF894}" type="slidenum">
              <a:rPr lang="en-US" smtClean="0"/>
              <a:pPr/>
              <a:t>14</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457807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a:t>
            </a:r>
            <a:r>
              <a:rPr lang="en-US" dirty="0" smtClean="0"/>
              <a:t>routers</a:t>
            </a:r>
            <a:endParaRPr lang="en-US" dirty="0"/>
          </a:p>
        </p:txBody>
      </p:sp>
      <p:sp>
        <p:nvSpPr>
          <p:cNvPr id="4" name="Slide Number Placeholder 3"/>
          <p:cNvSpPr>
            <a:spLocks noGrp="1"/>
          </p:cNvSpPr>
          <p:nvPr>
            <p:ph type="sldNum" sz="quarter" idx="12"/>
          </p:nvPr>
        </p:nvSpPr>
        <p:spPr/>
        <p:txBody>
          <a:bodyPr/>
          <a:lstStyle/>
          <a:p>
            <a:fld id="{5448022C-F4BC-4192-A392-BACAE19DF894}" type="slidenum">
              <a:rPr lang="en-US" smtClean="0"/>
              <a:pPr/>
              <a:t>15</a:t>
            </a:fld>
            <a:endParaRPr lang="en-US"/>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2460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46945E-18 2.22222E-6 L 0.28438 2.22222E-6 " pathEditMode="relative" ptsTypes="AA">
                                      <p:cBhvr>
                                        <p:cTn id="6" dur="750" fill="hold"/>
                                        <p:tgtEl>
                                          <p:spTgt spid="18"/>
                                        </p:tgtEl>
                                        <p:attrNameLst>
                                          <p:attrName>ppt_x</p:attrName>
                                          <p:attrName>ppt_y</p:attrName>
                                        </p:attrNameLst>
                                      </p:cBhvr>
                                    </p:animMotion>
                                  </p:childTnLst>
                                </p:cTn>
                              </p:par>
                            </p:childTnLst>
                          </p:cTn>
                        </p:par>
                        <p:par>
                          <p:cTn id="7" fill="hold">
                            <p:stCondLst>
                              <p:cond delay="75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childTnLst>
                          </p:cTn>
                        </p:par>
                        <p:par>
                          <p:cTn id="10" fill="hold">
                            <p:stCondLst>
                              <p:cond delay="750"/>
                            </p:stCondLst>
                            <p:childTnLst>
                              <p:par>
                                <p:cTn id="11" presetID="1" presetClass="entr" presetSubtype="0"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5E-6 -1.11111E-6 L 0.69011 -1.11111E-6 " pathEditMode="relative" rAng="0" ptsTypes="AA">
                                      <p:cBhvr>
                                        <p:cTn id="26" dur="1000" fill="hold"/>
                                        <p:tgtEl>
                                          <p:spTgt spid="23"/>
                                        </p:tgtEl>
                                        <p:attrNameLst>
                                          <p:attrName>ppt_x</p:attrName>
                                          <p:attrName>ppt_y</p:attrName>
                                        </p:attrNameLst>
                                      </p:cBhvr>
                                      <p:rCtr x="3450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a:t>
            </a:r>
            <a:r>
              <a:rPr lang="en-US" dirty="0" smtClean="0"/>
              <a:t>routers</a:t>
            </a:r>
            <a:endParaRPr lang="en-US" dirty="0"/>
          </a:p>
        </p:txBody>
      </p:sp>
      <p:sp>
        <p:nvSpPr>
          <p:cNvPr id="4" name="Slide Number Placeholder 3"/>
          <p:cNvSpPr>
            <a:spLocks noGrp="1"/>
          </p:cNvSpPr>
          <p:nvPr>
            <p:ph type="sldNum" sz="quarter" idx="12"/>
          </p:nvPr>
        </p:nvSpPr>
        <p:spPr/>
        <p:txBody>
          <a:bodyPr/>
          <a:lstStyle/>
          <a:p>
            <a:fld id="{5448022C-F4BC-4192-A392-BACAE19DF894}" type="slidenum">
              <a:rPr lang="en-US" smtClean="0"/>
              <a:pPr/>
              <a:t>16</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06068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a:t>
            </a:r>
            <a:r>
              <a:rPr lang="en-US" dirty="0" smtClean="0"/>
              <a:t>routers</a:t>
            </a:r>
            <a:endParaRPr lang="en-US" dirty="0"/>
          </a:p>
        </p:txBody>
      </p:sp>
      <p:sp>
        <p:nvSpPr>
          <p:cNvPr id="4" name="Slide Number Placeholder 3"/>
          <p:cNvSpPr>
            <a:spLocks noGrp="1"/>
          </p:cNvSpPr>
          <p:nvPr>
            <p:ph type="sldNum" sz="quarter" idx="12"/>
          </p:nvPr>
        </p:nvSpPr>
        <p:spPr/>
        <p:txBody>
          <a:bodyPr/>
          <a:lstStyle/>
          <a:p>
            <a:fld id="{5448022C-F4BC-4192-A392-BACAE19DF894}" type="slidenum">
              <a:rPr lang="en-US" smtClean="0"/>
              <a:pPr/>
              <a:t>17</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Smallest unit of atomic </a:t>
            </a:r>
            <a:r>
              <a:rPr lang="en-US" dirty="0" smtClean="0"/>
              <a:t>packet/state </a:t>
            </a:r>
            <a:r>
              <a:rPr lang="en-US" dirty="0"/>
              <a:t>update</a:t>
            </a:r>
          </a:p>
          <a:p>
            <a:r>
              <a:rPr lang="en-US" dirty="0"/>
              <a:t>A router’s atoms constitute its instruction set</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26538"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Sub</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619500" y="4254499"/>
                  <a:ext cx="1257300"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001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flipH="1">
                  <a:off x="4243914" y="4623831"/>
                  <a:ext cx="4236"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365500" y="4425949"/>
                  <a:ext cx="245111"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1171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70"/>
                                        </p:tgtEl>
                                        <p:attrNameLst>
                                          <p:attrName>style.visibility</p:attrName>
                                        </p:attrNameLst>
                                      </p:cBhvr>
                                      <p:to>
                                        <p:strVal val="visible"/>
                                      </p:to>
                                    </p:set>
                                    <p:animEffect transition="in" filter="wipe(left)">
                                      <p:cBhvr>
                                        <p:cTn id="15" dur="500"/>
                                        <p:tgtEl>
                                          <p:spTgt spid="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Stateless vs. </a:t>
            </a:r>
            <a:r>
              <a:rPr lang="en-US" dirty="0" err="1" smtClean="0"/>
              <a:t>stateful</a:t>
            </a:r>
            <a:r>
              <a:rPr lang="en-US" dirty="0" smtClean="0"/>
              <a:t> atoms</a:t>
            </a:r>
            <a:endParaRPr lang="en-US" dirty="0"/>
          </a:p>
        </p:txBody>
      </p:sp>
      <p:sp>
        <p:nvSpPr>
          <p:cNvPr id="5" name="Content Placeholder 4"/>
          <p:cNvSpPr>
            <a:spLocks noGrp="1"/>
          </p:cNvSpPr>
          <p:nvPr>
            <p:ph idx="1"/>
          </p:nvPr>
        </p:nvSpPr>
        <p:spPr/>
        <p:txBody>
          <a:bodyPr/>
          <a:lstStyle/>
          <a:p>
            <a:r>
              <a:rPr lang="en-US" dirty="0" smtClean="0"/>
              <a:t>Stateless operations</a:t>
            </a:r>
          </a:p>
          <a:p>
            <a:pPr lvl="1"/>
            <a:r>
              <a:rPr lang="en-US" dirty="0"/>
              <a:t>E.g., </a:t>
            </a:r>
            <a:r>
              <a:rPr lang="en-US" dirty="0" smtClean="0"/>
              <a:t>pkt.f4 </a:t>
            </a:r>
            <a:r>
              <a:rPr lang="en-US" dirty="0"/>
              <a:t>= </a:t>
            </a:r>
            <a:r>
              <a:rPr lang="en-US" dirty="0" smtClean="0"/>
              <a:t>pkt.f1 </a:t>
            </a:r>
            <a:r>
              <a:rPr lang="en-US" dirty="0"/>
              <a:t>+ </a:t>
            </a:r>
            <a:r>
              <a:rPr lang="en-US" dirty="0" smtClean="0"/>
              <a:t>pkt.f2 </a:t>
            </a:r>
            <a:r>
              <a:rPr lang="en-US" dirty="0"/>
              <a:t>– </a:t>
            </a:r>
            <a:r>
              <a:rPr lang="en-US" dirty="0" smtClean="0"/>
              <a:t>pkt.f3</a:t>
            </a:r>
            <a:endParaRPr lang="en-US" dirty="0"/>
          </a:p>
          <a:p>
            <a:pPr lvl="1"/>
            <a:r>
              <a:rPr lang="en-US" dirty="0" smtClean="0"/>
              <a:t>Can be easily pipelined into two stages</a:t>
            </a:r>
          </a:p>
          <a:p>
            <a:pPr lvl="1"/>
            <a:r>
              <a:rPr lang="en-US" dirty="0" smtClean="0"/>
              <a:t>Suffices to provide simple stateless atoms alone</a:t>
            </a:r>
          </a:p>
          <a:p>
            <a:endParaRPr lang="en-US" dirty="0" smtClean="0"/>
          </a:p>
          <a:p>
            <a:r>
              <a:rPr lang="en-US" dirty="0" err="1" smtClean="0"/>
              <a:t>Stateful</a:t>
            </a:r>
            <a:r>
              <a:rPr lang="en-US" dirty="0" smtClean="0"/>
              <a:t> operations</a:t>
            </a:r>
          </a:p>
          <a:p>
            <a:pPr lvl="1"/>
            <a:r>
              <a:rPr lang="en-US" dirty="0"/>
              <a:t>E.g., x = x + 1</a:t>
            </a:r>
          </a:p>
          <a:p>
            <a:pPr lvl="1"/>
            <a:r>
              <a:rPr lang="en-US" dirty="0" smtClean="0"/>
              <a:t>Cannot be pipelined; needs an atomic </a:t>
            </a:r>
            <a:r>
              <a:rPr lang="en-US" dirty="0" err="1" smtClean="0"/>
              <a:t>read+modify+write</a:t>
            </a:r>
            <a:r>
              <a:rPr lang="en-US" dirty="0" smtClean="0"/>
              <a:t> instruction</a:t>
            </a:r>
          </a:p>
          <a:p>
            <a:pPr lvl="1"/>
            <a:r>
              <a:rPr lang="en-US" dirty="0" smtClean="0"/>
              <a:t>Explicitly design each </a:t>
            </a:r>
            <a:r>
              <a:rPr lang="en-US" dirty="0" err="1" smtClean="0"/>
              <a:t>stateful</a:t>
            </a:r>
            <a:r>
              <a:rPr lang="en-US" dirty="0" smtClean="0"/>
              <a:t> operation in </a:t>
            </a:r>
            <a:r>
              <a:rPr lang="en-US" dirty="0"/>
              <a:t>hardware </a:t>
            </a:r>
            <a:r>
              <a:rPr lang="en-US" dirty="0" smtClean="0"/>
              <a:t>for atomicity</a:t>
            </a:r>
            <a:endParaRPr lang="en-US" dirty="0"/>
          </a:p>
        </p:txBody>
      </p:sp>
    </p:spTree>
    <p:extLst>
      <p:ext uri="{BB962C8B-B14F-4D97-AF65-F5344CB8AC3E}">
        <p14:creationId xmlns:p14="http://schemas.microsoft.com/office/powerpoint/2010/main" val="273865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rPr>
              <a:t>This Talk</a:t>
            </a:r>
            <a:endParaRPr lang="en-US" dirty="0">
              <a:solidFill>
                <a:schemeClr val="bg1"/>
              </a:solidFill>
            </a:endParaRPr>
          </a:p>
        </p:txBody>
      </p:sp>
      <p:sp>
        <p:nvSpPr>
          <p:cNvPr id="2" name="Slide Number Placeholder 1"/>
          <p:cNvSpPr>
            <a:spLocks noGrp="1"/>
          </p:cNvSpPr>
          <p:nvPr>
            <p:ph type="sldNum" sz="quarter" idx="12"/>
          </p:nvPr>
        </p:nvSpPr>
        <p:spPr/>
        <p:txBody>
          <a:bodyPr/>
          <a:lstStyle/>
          <a:p>
            <a:fld id="{5448022C-F4BC-4192-A392-BACAE19DF894}" type="slidenum">
              <a:rPr lang="en-US" smtClean="0"/>
              <a:pPr/>
              <a:t>19</a:t>
            </a:fld>
            <a:endParaRPr lang="en-US"/>
          </a:p>
        </p:txBody>
      </p:sp>
      <p:sp>
        <p:nvSpPr>
          <p:cNvPr id="671" name="Content Placeholder 2"/>
          <p:cNvSpPr>
            <a:spLocks noGrp="1"/>
          </p:cNvSpPr>
          <p:nvPr>
            <p:ph idx="1"/>
          </p:nvPr>
        </p:nvSpPr>
        <p:spPr>
          <a:xfrm>
            <a:off x="304800" y="5143500"/>
            <a:ext cx="12458700" cy="1085850"/>
          </a:xfrm>
        </p:spPr>
        <p:txBody>
          <a:bodyPr>
            <a:normAutofit fontScale="25000" lnSpcReduction="20000"/>
          </a:bodyPr>
          <a:lstStyle/>
          <a:p>
            <a:pPr lvl="1"/>
            <a:r>
              <a:rPr lang="en-US" sz="9600" dirty="0"/>
              <a:t>The machine model: Formalizing the computational capabilities of line-rate routers</a:t>
            </a:r>
          </a:p>
          <a:p>
            <a:pPr lvl="1"/>
            <a:endParaRPr lang="en-US" sz="9600" dirty="0"/>
          </a:p>
          <a:p>
            <a:pPr lvl="1"/>
            <a:r>
              <a:rPr lang="en-US" sz="9600" dirty="0"/>
              <a:t>Packet transactions: High-level programming for the router pipeline</a:t>
            </a:r>
          </a:p>
          <a:p>
            <a:pPr marL="457200" lvl="1" indent="0">
              <a:buNone/>
            </a:pPr>
            <a:endParaRPr lang="en-US" sz="9600" dirty="0"/>
          </a:p>
          <a:p>
            <a:pPr lvl="1"/>
            <a:r>
              <a:rPr lang="en-US" sz="9600" dirty="0"/>
              <a:t>Push-In First-Out Queues: Programming the scheduler</a:t>
            </a:r>
          </a:p>
          <a:p>
            <a:endParaRPr lang="en-US" sz="2800" dirty="0"/>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Gadugi" panose="020B0502040204020203" pitchFamily="34" charset="0"/>
              </a:rPr>
              <a:t>My work</a:t>
            </a:r>
            <a:endParaRPr lang="en-US" sz="4400" dirty="0">
              <a:solidFill>
                <a:schemeClr val="tx1"/>
              </a:solidFill>
              <a:latin typeface="Gadugi" panose="020B0502040204020203" pitchFamily="34" charset="0"/>
            </a:endParaRPr>
          </a:p>
        </p:txBody>
      </p:sp>
      <p:sp>
        <p:nvSpPr>
          <p:cNvPr id="26" name="Right Arrow 25"/>
          <p:cNvSpPr/>
          <p:nvPr/>
        </p:nvSpPr>
        <p:spPr>
          <a:xfrm>
            <a:off x="152400" y="57150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684" name="Slide Number Placeholder 1"/>
          <p:cNvSpPr txBox="1">
            <a:spLocks/>
          </p:cNvSpPr>
          <p:nvPr/>
        </p:nvSpPr>
        <p:spPr>
          <a:xfrm>
            <a:off x="8686800" y="48704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448022C-F4BC-4192-A392-BACAE19DF894}" type="slidenum">
              <a:rPr lang="en-US" smtClean="0"/>
              <a:pPr/>
              <a:t>19</a:t>
            </a:fld>
            <a:endParaRPr lang="en-US"/>
          </a:p>
        </p:txBody>
      </p:sp>
    </p:spTree>
    <p:custDataLst>
      <p:tags r:id="rId1"/>
    </p:custDataLst>
    <p:extLst>
      <p:ext uri="{BB962C8B-B14F-4D97-AF65-F5344CB8AC3E}">
        <p14:creationId xmlns:p14="http://schemas.microsoft.com/office/powerpoint/2010/main" val="2913495557"/>
      </p:ext>
    </p:extLst>
  </p:cSld>
  <p:clrMapOvr>
    <a:masterClrMapping/>
  </p:clrMapOvr>
  <mc:AlternateContent xmlns:mc="http://schemas.openxmlformats.org/markup-compatibility/2006">
    <mc:Choice xmlns:p14="http://schemas.microsoft.com/office/powerpoint/2010/main" Requires="p14">
      <p:transition spd="slow" p14:dur="2000" advTm="72919"/>
    </mc:Choice>
    <mc:Fallback>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t>Joint work with</a:t>
            </a:r>
            <a:endParaRPr lang="en-US" dirty="0"/>
          </a:p>
        </p:txBody>
      </p:sp>
      <p:sp>
        <p:nvSpPr>
          <p:cNvPr id="3" name="Content Placeholder 2"/>
          <p:cNvSpPr>
            <a:spLocks noGrp="1"/>
          </p:cNvSpPr>
          <p:nvPr>
            <p:ph idx="1"/>
          </p:nvPr>
        </p:nvSpPr>
        <p:spPr/>
        <p:txBody>
          <a:bodyPr/>
          <a:lstStyle/>
          <a:p>
            <a:r>
              <a:rPr lang="en-US" dirty="0" smtClean="0">
                <a:solidFill>
                  <a:schemeClr val="accent5">
                    <a:lumMod val="75000"/>
                  </a:schemeClr>
                </a:solidFill>
              </a:rPr>
              <a:t>MIT: </a:t>
            </a:r>
            <a:r>
              <a:rPr lang="en-US" dirty="0" err="1" smtClean="0"/>
              <a:t>Suvinay</a:t>
            </a:r>
            <a:r>
              <a:rPr lang="en-US" dirty="0" smtClean="0"/>
              <a:t> Subramanian,</a:t>
            </a:r>
            <a:r>
              <a:rPr lang="en-US" dirty="0" smtClean="0">
                <a:solidFill>
                  <a:schemeClr val="accent5">
                    <a:lumMod val="75000"/>
                  </a:schemeClr>
                </a:solidFill>
              </a:rPr>
              <a:t> </a:t>
            </a:r>
            <a:r>
              <a:rPr lang="en-US" dirty="0" smtClean="0"/>
              <a:t>Hari </a:t>
            </a:r>
            <a:r>
              <a:rPr lang="en-US" dirty="0" err="1" smtClean="0"/>
              <a:t>Balakrishnan</a:t>
            </a:r>
            <a:r>
              <a:rPr lang="en-US" dirty="0" smtClean="0"/>
              <a:t>, Mohammad </a:t>
            </a:r>
            <a:r>
              <a:rPr lang="en-US" dirty="0" err="1" smtClean="0"/>
              <a:t>Alizadeh</a:t>
            </a:r>
            <a:endParaRPr lang="en-US" dirty="0" smtClean="0">
              <a:solidFill>
                <a:schemeClr val="accent5">
                  <a:lumMod val="75000"/>
                </a:schemeClr>
              </a:solidFill>
            </a:endParaRPr>
          </a:p>
          <a:p>
            <a:r>
              <a:rPr lang="en-US" dirty="0" smtClean="0">
                <a:solidFill>
                  <a:schemeClr val="accent5">
                    <a:lumMod val="75000"/>
                  </a:schemeClr>
                </a:solidFill>
              </a:rPr>
              <a:t>Barefoot Networks: </a:t>
            </a:r>
            <a:r>
              <a:rPr lang="en-US" dirty="0" err="1" smtClean="0"/>
              <a:t>Changhoon</a:t>
            </a:r>
            <a:r>
              <a:rPr lang="en-US" dirty="0" smtClean="0"/>
              <a:t> Kim, Mihai </a:t>
            </a:r>
            <a:r>
              <a:rPr lang="en-US" dirty="0" err="1" smtClean="0"/>
              <a:t>Budiu</a:t>
            </a:r>
            <a:r>
              <a:rPr lang="en-US" dirty="0" smtClean="0"/>
              <a:t>, Anurag Agrawal, Steve Licking</a:t>
            </a:r>
          </a:p>
          <a:p>
            <a:r>
              <a:rPr lang="en-US" dirty="0" smtClean="0">
                <a:solidFill>
                  <a:schemeClr val="accent5">
                    <a:lumMod val="75000"/>
                  </a:schemeClr>
                </a:solidFill>
              </a:rPr>
              <a:t>Cisco Systems: </a:t>
            </a:r>
            <a:r>
              <a:rPr lang="en-US" dirty="0" smtClean="0"/>
              <a:t>Shang-</a:t>
            </a:r>
            <a:r>
              <a:rPr lang="en-US" dirty="0" err="1" smtClean="0"/>
              <a:t>Tse</a:t>
            </a:r>
            <a:r>
              <a:rPr lang="en-US" dirty="0" smtClean="0"/>
              <a:t> Chuang, Sharad </a:t>
            </a:r>
            <a:r>
              <a:rPr lang="en-US" dirty="0" err="1" smtClean="0"/>
              <a:t>Chole</a:t>
            </a:r>
            <a:r>
              <a:rPr lang="en-US" dirty="0" smtClean="0"/>
              <a:t>, Tom </a:t>
            </a:r>
            <a:r>
              <a:rPr lang="en-US" dirty="0" err="1" smtClean="0"/>
              <a:t>Edsall</a:t>
            </a:r>
            <a:endParaRPr lang="en-US" dirty="0" smtClean="0"/>
          </a:p>
          <a:p>
            <a:r>
              <a:rPr lang="en-US" dirty="0" smtClean="0">
                <a:solidFill>
                  <a:schemeClr val="accent5">
                    <a:lumMod val="75000"/>
                  </a:schemeClr>
                </a:solidFill>
              </a:rPr>
              <a:t>Microsoft Research: </a:t>
            </a:r>
            <a:r>
              <a:rPr lang="en-US" dirty="0" smtClean="0"/>
              <a:t>George Varghese</a:t>
            </a:r>
          </a:p>
          <a:p>
            <a:r>
              <a:rPr lang="en-US" dirty="0" smtClean="0">
                <a:solidFill>
                  <a:schemeClr val="accent5">
                    <a:lumMod val="75000"/>
                  </a:schemeClr>
                </a:solidFill>
              </a:rPr>
              <a:t>Stanford University: </a:t>
            </a:r>
            <a:r>
              <a:rPr lang="en-US" dirty="0" err="1" smtClean="0"/>
              <a:t>Sachin</a:t>
            </a:r>
            <a:r>
              <a:rPr lang="en-US" dirty="0" smtClean="0"/>
              <a:t> </a:t>
            </a:r>
            <a:r>
              <a:rPr lang="en-US" dirty="0" err="1" smtClean="0"/>
              <a:t>Katti</a:t>
            </a:r>
            <a:r>
              <a:rPr lang="en-US" dirty="0" smtClean="0"/>
              <a:t>, Nick McKeown</a:t>
            </a:r>
          </a:p>
          <a:p>
            <a:r>
              <a:rPr lang="en-US" dirty="0" smtClean="0">
                <a:solidFill>
                  <a:schemeClr val="accent5">
                    <a:lumMod val="75000"/>
                  </a:schemeClr>
                </a:solidFill>
              </a:rPr>
              <a:t>University of Washington: </a:t>
            </a:r>
            <a:r>
              <a:rPr lang="en-US" dirty="0" smtClean="0"/>
              <a:t>Alvin Cheung</a:t>
            </a:r>
            <a:endParaRPr lang="en-US" dirty="0"/>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transactions</a:t>
            </a:r>
            <a:endParaRPr lang="en-US" dirty="0"/>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t>Packet transaction: Block of imperative code</a:t>
            </a:r>
          </a:p>
          <a:p>
            <a:r>
              <a:rPr lang="en-US" dirty="0"/>
              <a:t>T</a:t>
            </a:r>
            <a:r>
              <a:rPr lang="en-US" dirty="0" smtClean="0"/>
              <a:t>ransaction runs to completion, one packet at a time, serially</a:t>
            </a:r>
          </a:p>
        </p:txBody>
      </p:sp>
      <p:sp>
        <p:nvSpPr>
          <p:cNvPr id="6" name="Rounded Rectangle 5"/>
          <p:cNvSpPr/>
          <p:nvPr/>
        </p:nvSpPr>
        <p:spPr>
          <a:xfrm>
            <a:off x="3023014" y="3284528"/>
            <a:ext cx="3299401"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Seravek"/>
                <a:cs typeface="Seravek"/>
              </a:rPr>
              <a:t> if </a:t>
            </a:r>
            <a:r>
              <a:rPr lang="en-US" sz="2500" dirty="0">
                <a:solidFill>
                  <a:schemeClr val="tx1"/>
                </a:solidFill>
                <a:latin typeface="Seravek"/>
                <a:cs typeface="Seravek"/>
              </a:rPr>
              <a:t>(count == </a:t>
            </a:r>
            <a:r>
              <a:rPr lang="en-US" sz="2500" dirty="0" smtClean="0">
                <a:solidFill>
                  <a:schemeClr val="tx1"/>
                </a:solidFill>
                <a:latin typeface="Seravek"/>
                <a:cs typeface="Seravek"/>
              </a:rPr>
              <a:t>9):</a:t>
            </a:r>
            <a:endParaRPr lang="en-US" sz="2500" dirty="0">
              <a:solidFill>
                <a:schemeClr val="tx1"/>
              </a:solidFill>
              <a:latin typeface="Seravek"/>
              <a:cs typeface="Seravek"/>
            </a:endParaRPr>
          </a:p>
          <a:p>
            <a:pPr>
              <a:lnSpc>
                <a:spcPct val="110000"/>
              </a:lnSpc>
            </a:pPr>
            <a:r>
              <a:rPr lang="en-US" sz="2500" dirty="0" smtClean="0">
                <a:solidFill>
                  <a:schemeClr val="tx1"/>
                </a:solidFill>
                <a:latin typeface="Seravek"/>
                <a:cs typeface="Seravek"/>
              </a:rPr>
              <a:t>     </a:t>
            </a:r>
            <a:r>
              <a:rPr lang="en-US" sz="2500" dirty="0" err="1" smtClean="0">
                <a:solidFill>
                  <a:schemeClr val="tx1"/>
                </a:solidFill>
                <a:latin typeface="Seravek"/>
                <a:cs typeface="Seravek"/>
              </a:rPr>
              <a:t>pkt.sample</a:t>
            </a:r>
            <a:r>
              <a:rPr lang="en-US" sz="2500" dirty="0" smtClean="0">
                <a:solidFill>
                  <a:schemeClr val="tx1"/>
                </a:solidFill>
                <a:latin typeface="Seravek"/>
                <a:cs typeface="Seravek"/>
              </a:rPr>
              <a:t> </a:t>
            </a:r>
            <a:r>
              <a:rPr lang="en-US" sz="2500" dirty="0">
                <a:solidFill>
                  <a:schemeClr val="tx1"/>
                </a:solidFill>
                <a:latin typeface="Seravek"/>
                <a:cs typeface="Seravek"/>
              </a:rPr>
              <a:t>= 1</a:t>
            </a:r>
          </a:p>
          <a:p>
            <a:pPr>
              <a:lnSpc>
                <a:spcPct val="110000"/>
              </a:lnSpc>
            </a:pPr>
            <a:r>
              <a:rPr lang="en-US" sz="2500" dirty="0">
                <a:solidFill>
                  <a:schemeClr val="tx1"/>
                </a:solidFill>
                <a:latin typeface="Seravek"/>
                <a:cs typeface="Seravek"/>
              </a:rPr>
              <a:t>  </a:t>
            </a:r>
            <a:r>
              <a:rPr lang="en-US" sz="2500" dirty="0" smtClean="0">
                <a:solidFill>
                  <a:schemeClr val="tx1"/>
                </a:solidFill>
                <a:latin typeface="Seravek"/>
                <a:cs typeface="Seravek"/>
              </a:rPr>
              <a:t>   count </a:t>
            </a:r>
            <a:r>
              <a:rPr lang="en-US" sz="2500" dirty="0">
                <a:solidFill>
                  <a:schemeClr val="tx1"/>
                </a:solidFill>
                <a:latin typeface="Seravek"/>
                <a:cs typeface="Seravek"/>
              </a:rPr>
              <a:t>= 0</a:t>
            </a:r>
          </a:p>
          <a:p>
            <a:pPr>
              <a:lnSpc>
                <a:spcPct val="110000"/>
              </a:lnSpc>
            </a:pPr>
            <a:r>
              <a:rPr lang="en-US" sz="2500" dirty="0" smtClean="0">
                <a:solidFill>
                  <a:schemeClr val="tx1"/>
                </a:solidFill>
                <a:latin typeface="Seravek"/>
                <a:cs typeface="Seravek"/>
              </a:rPr>
              <a:t> else </a:t>
            </a:r>
            <a:r>
              <a:rPr lang="en-US" sz="2500" dirty="0">
                <a:solidFill>
                  <a:schemeClr val="tx1"/>
                </a:solidFill>
                <a:latin typeface="Seravek"/>
                <a:cs typeface="Seravek"/>
              </a:rPr>
              <a:t>:</a:t>
            </a:r>
          </a:p>
          <a:p>
            <a:pPr>
              <a:lnSpc>
                <a:spcPct val="110000"/>
              </a:lnSpc>
            </a:pPr>
            <a:r>
              <a:rPr lang="en-US" sz="2500" dirty="0">
                <a:solidFill>
                  <a:schemeClr val="tx1"/>
                </a:solidFill>
                <a:latin typeface="Seravek"/>
                <a:cs typeface="Seravek"/>
              </a:rPr>
              <a:t> </a:t>
            </a:r>
            <a:r>
              <a:rPr lang="en-US" sz="2500" dirty="0" smtClean="0">
                <a:solidFill>
                  <a:schemeClr val="tx1"/>
                </a:solidFill>
                <a:latin typeface="Seravek"/>
                <a:cs typeface="Seravek"/>
              </a:rPr>
              <a:t>    </a:t>
            </a:r>
            <a:r>
              <a:rPr lang="en-US" sz="2500" dirty="0" err="1" smtClean="0">
                <a:solidFill>
                  <a:schemeClr val="tx1"/>
                </a:solidFill>
                <a:latin typeface="Seravek"/>
                <a:cs typeface="Seravek"/>
              </a:rPr>
              <a:t>pkt.sample</a:t>
            </a:r>
            <a:r>
              <a:rPr lang="en-US" sz="2500" dirty="0" smtClean="0">
                <a:solidFill>
                  <a:schemeClr val="tx1"/>
                </a:solidFill>
                <a:latin typeface="Seravek"/>
                <a:cs typeface="Seravek"/>
              </a:rPr>
              <a:t> </a:t>
            </a:r>
            <a:r>
              <a:rPr lang="en-US" sz="2500" dirty="0">
                <a:solidFill>
                  <a:schemeClr val="tx1"/>
                </a:solidFill>
                <a:latin typeface="Seravek"/>
                <a:cs typeface="Seravek"/>
              </a:rPr>
              <a:t>= 0</a:t>
            </a:r>
          </a:p>
          <a:p>
            <a:pPr>
              <a:lnSpc>
                <a:spcPct val="110000"/>
              </a:lnSpc>
            </a:pPr>
            <a:r>
              <a:rPr lang="en-US" sz="2500" dirty="0">
                <a:solidFill>
                  <a:schemeClr val="tx1"/>
                </a:solidFill>
                <a:latin typeface="Seravek"/>
                <a:cs typeface="Seravek"/>
              </a:rPr>
              <a:t> </a:t>
            </a:r>
            <a:r>
              <a:rPr lang="en-US" sz="2500" dirty="0" smtClean="0">
                <a:solidFill>
                  <a:schemeClr val="tx1"/>
                </a:solidFill>
                <a:latin typeface="Seravek"/>
                <a:cs typeface="Seravek"/>
              </a:rPr>
              <a:t>    count++</a:t>
            </a:r>
            <a:endParaRPr lang="en-US" sz="2500" dirty="0">
              <a:solidFill>
                <a:schemeClr val="tx1"/>
              </a:solidFill>
              <a:latin typeface="Seravek"/>
              <a:cs typeface="Seravek"/>
            </a:endParaRPr>
          </a:p>
        </p:txBody>
      </p:sp>
      <p:sp>
        <p:nvSpPr>
          <p:cNvPr id="10" name="TextBox 9"/>
          <p:cNvSpPr txBox="1"/>
          <p:nvPr/>
        </p:nvSpPr>
        <p:spPr>
          <a:xfrm>
            <a:off x="6351217" y="3216977"/>
            <a:ext cx="1154483" cy="553998"/>
          </a:xfrm>
          <a:prstGeom prst="rect">
            <a:avLst/>
          </a:prstGeom>
          <a:noFill/>
          <a:ln>
            <a:noFill/>
          </a:ln>
        </p:spPr>
        <p:txBody>
          <a:bodyPr wrap="none" rtlCol="0">
            <a:spAutoFit/>
          </a:bodyPr>
          <a:lstStyle/>
          <a:p>
            <a:r>
              <a:rPr lang="en-US" sz="3000" dirty="0" smtClean="0">
                <a:latin typeface="Seravek"/>
                <a:cs typeface="Seravek"/>
              </a:rPr>
              <a:t>count</a:t>
            </a:r>
            <a:endParaRPr lang="en-US" sz="3000" dirty="0">
              <a:latin typeface="Seravek"/>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554281" y="3013073"/>
            <a:ext cx="2850733" cy="553998"/>
            <a:chOff x="8554281" y="3013073"/>
            <a:chExt cx="2850733" cy="553998"/>
          </a:xfrm>
        </p:grpSpPr>
        <p:sp>
          <p:nvSpPr>
            <p:cNvPr id="19" name="Rounded Rectangle 18"/>
            <p:cNvSpPr/>
            <p:nvPr/>
          </p:nvSpPr>
          <p:spPr>
            <a:xfrm>
              <a:off x="8554281" y="3053550"/>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Seravek"/>
                <a:cs typeface="Seravek"/>
              </a:endParaRPr>
            </a:p>
          </p:txBody>
        </p:sp>
        <p:sp>
          <p:nvSpPr>
            <p:cNvPr id="14" name="TextBox 13"/>
            <p:cNvSpPr txBox="1"/>
            <p:nvPr/>
          </p:nvSpPr>
          <p:spPr>
            <a:xfrm>
              <a:off x="8672241" y="3013073"/>
              <a:ext cx="2444102" cy="553998"/>
            </a:xfrm>
            <a:prstGeom prst="rect">
              <a:avLst/>
            </a:prstGeom>
            <a:noFill/>
          </p:spPr>
          <p:txBody>
            <a:bodyPr wrap="none" rtlCol="0">
              <a:spAutoFit/>
            </a:bodyPr>
            <a:lstStyle/>
            <a:p>
              <a:r>
                <a:rPr lang="en-US" sz="3000" dirty="0" smtClean="0">
                  <a:solidFill>
                    <a:srgbClr val="000000"/>
                  </a:solidFill>
                  <a:latin typeface="Seravek"/>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554281" y="3716375"/>
            <a:ext cx="2850733"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Seravek"/>
                <a:cs typeface="Seravek"/>
              </a:endParaRPr>
            </a:p>
          </p:txBody>
        </p:sp>
        <p:sp>
          <p:nvSpPr>
            <p:cNvPr id="31" name="TextBox 30"/>
            <p:cNvSpPr txBox="1"/>
            <p:nvPr/>
          </p:nvSpPr>
          <p:spPr>
            <a:xfrm>
              <a:off x="8672241" y="3716375"/>
              <a:ext cx="2491804" cy="553998"/>
            </a:xfrm>
            <a:prstGeom prst="rect">
              <a:avLst/>
            </a:prstGeom>
            <a:noFill/>
          </p:spPr>
          <p:txBody>
            <a:bodyPr wrap="none" rtlCol="0">
              <a:spAutoFit/>
            </a:bodyPr>
            <a:lstStyle/>
            <a:p>
              <a:r>
                <a:rPr lang="en-US" sz="3000" dirty="0" smtClean="0">
                  <a:solidFill>
                    <a:srgbClr val="000000"/>
                  </a:solidFill>
                  <a:latin typeface="Seravek"/>
                  <a:cs typeface="Seravek"/>
                </a:rPr>
                <a:t>p2.sample = 0</a:t>
              </a:r>
            </a:p>
          </p:txBody>
        </p:sp>
      </p:grpSp>
      <p:grpSp>
        <p:nvGrpSpPr>
          <p:cNvPr id="32" name="Group 31"/>
          <p:cNvGrpSpPr/>
          <p:nvPr/>
        </p:nvGrpSpPr>
        <p:grpSpPr>
          <a:xfrm>
            <a:off x="1209546" y="3085635"/>
            <a:ext cx="611013" cy="553998"/>
            <a:chOff x="1209546" y="3085635"/>
            <a:chExt cx="611013"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Seravek"/>
                <a:cs typeface="Seravek"/>
              </a:endParaRPr>
            </a:p>
          </p:txBody>
        </p:sp>
        <p:sp>
          <p:nvSpPr>
            <p:cNvPr id="45" name="TextBox 44"/>
            <p:cNvSpPr txBox="1"/>
            <p:nvPr/>
          </p:nvSpPr>
          <p:spPr>
            <a:xfrm>
              <a:off x="1219200" y="3085635"/>
              <a:ext cx="528987" cy="553998"/>
            </a:xfrm>
            <a:prstGeom prst="rect">
              <a:avLst/>
            </a:prstGeom>
            <a:noFill/>
          </p:spPr>
          <p:txBody>
            <a:bodyPr wrap="none" rtlCol="0">
              <a:spAutoFit/>
            </a:bodyPr>
            <a:lstStyle/>
            <a:p>
              <a:r>
                <a:rPr lang="en-US" sz="3000" dirty="0" smtClean="0">
                  <a:solidFill>
                    <a:srgbClr val="000000"/>
                  </a:solidFill>
                  <a:latin typeface="Seravek"/>
                  <a:cs typeface="Seravek"/>
                </a:rPr>
                <a:t>p1</a:t>
              </a:r>
            </a:p>
          </p:txBody>
        </p:sp>
      </p:grpSp>
      <p:grpSp>
        <p:nvGrpSpPr>
          <p:cNvPr id="33" name="Group 32"/>
          <p:cNvGrpSpPr/>
          <p:nvPr/>
        </p:nvGrpSpPr>
        <p:grpSpPr>
          <a:xfrm>
            <a:off x="1209546" y="3788937"/>
            <a:ext cx="611013" cy="553998"/>
            <a:chOff x="1209546" y="3788937"/>
            <a:chExt cx="611013"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Seravek"/>
                <a:cs typeface="Seravek"/>
              </a:endParaRPr>
            </a:p>
          </p:txBody>
        </p:sp>
        <p:sp>
          <p:nvSpPr>
            <p:cNvPr id="47" name="TextBox 46"/>
            <p:cNvSpPr txBox="1"/>
            <p:nvPr/>
          </p:nvSpPr>
          <p:spPr>
            <a:xfrm>
              <a:off x="1214011" y="3788937"/>
              <a:ext cx="576689" cy="553998"/>
            </a:xfrm>
            <a:prstGeom prst="rect">
              <a:avLst/>
            </a:prstGeom>
            <a:noFill/>
          </p:spPr>
          <p:txBody>
            <a:bodyPr wrap="none" rtlCol="0">
              <a:spAutoFit/>
            </a:bodyPr>
            <a:lstStyle/>
            <a:p>
              <a:r>
                <a:rPr lang="en-US" sz="3000" dirty="0" smtClean="0">
                  <a:solidFill>
                    <a:srgbClr val="000000"/>
                  </a:solidFill>
                  <a:latin typeface="Seravek"/>
                  <a:cs typeface="Seravek"/>
                </a:rPr>
                <a:t>p2</a:t>
              </a:r>
            </a:p>
          </p:txBody>
        </p:sp>
      </p:grpSp>
      <p:sp>
        <p:nvSpPr>
          <p:cNvPr id="34" name="Rounded Rectangle 33"/>
          <p:cNvSpPr/>
          <p:nvPr/>
        </p:nvSpPr>
        <p:spPr>
          <a:xfrm>
            <a:off x="64386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Seravek"/>
                <a:cs typeface="Seravek"/>
              </a:rPr>
              <a:t>0</a:t>
            </a:r>
            <a:endParaRPr lang="en-US" sz="3000" dirty="0">
              <a:solidFill>
                <a:srgbClr val="000000"/>
              </a:solidFill>
              <a:latin typeface="Seravek"/>
              <a:cs typeface="Seravek"/>
            </a:endParaRPr>
          </a:p>
        </p:txBody>
      </p:sp>
      <p:sp>
        <p:nvSpPr>
          <p:cNvPr id="54" name="Rounded Rectangle 53"/>
          <p:cNvSpPr/>
          <p:nvPr/>
        </p:nvSpPr>
        <p:spPr>
          <a:xfrm>
            <a:off x="64386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Seravek"/>
                <a:cs typeface="Seravek"/>
              </a:rPr>
              <a:t>1</a:t>
            </a:r>
            <a:endParaRPr lang="en-US" sz="3000" dirty="0">
              <a:solidFill>
                <a:srgbClr val="000000"/>
              </a:solidFill>
              <a:latin typeface="Seravek"/>
              <a:cs typeface="Seravek"/>
            </a:endParaRPr>
          </a:p>
        </p:txBody>
      </p:sp>
      <p:sp>
        <p:nvSpPr>
          <p:cNvPr id="55" name="Rounded Rectangle 54"/>
          <p:cNvSpPr/>
          <p:nvPr/>
        </p:nvSpPr>
        <p:spPr>
          <a:xfrm>
            <a:off x="64386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Seravek"/>
                <a:cs typeface="Seravek"/>
              </a:rPr>
              <a:t>2</a:t>
            </a:r>
            <a:endParaRPr lang="en-US" sz="3000" dirty="0">
              <a:solidFill>
                <a:srgbClr val="000000"/>
              </a:solidFill>
              <a:latin typeface="Seravek"/>
              <a:cs typeface="Seravek"/>
            </a:endParaRPr>
          </a:p>
        </p:txBody>
      </p:sp>
      <p:sp>
        <p:nvSpPr>
          <p:cNvPr id="26" name="Rounded Rectangle 25"/>
          <p:cNvSpPr/>
          <p:nvPr/>
        </p:nvSpPr>
        <p:spPr>
          <a:xfrm>
            <a:off x="64386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Seravek"/>
                <a:cs typeface="Seravek"/>
              </a:rPr>
              <a:t>9</a:t>
            </a:r>
            <a:endParaRPr lang="en-US" sz="3000" dirty="0">
              <a:solidFill>
                <a:srgbClr val="000000"/>
              </a:solidFill>
              <a:latin typeface="Seravek"/>
              <a:cs typeface="Seravek"/>
            </a:endParaRPr>
          </a:p>
        </p:txBody>
      </p:sp>
      <p:sp>
        <p:nvSpPr>
          <p:cNvPr id="28" name="Rounded Rectangle 27"/>
          <p:cNvSpPr/>
          <p:nvPr/>
        </p:nvSpPr>
        <p:spPr>
          <a:xfrm>
            <a:off x="64386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Seravek"/>
                <a:cs typeface="Seravek"/>
              </a:rPr>
              <a:t>0</a:t>
            </a:r>
            <a:endParaRPr lang="en-US" sz="3000" dirty="0">
              <a:solidFill>
                <a:srgbClr val="000000"/>
              </a:solidFill>
              <a:latin typeface="Seravek"/>
              <a:cs typeface="Seravek"/>
            </a:endParaRPr>
          </a:p>
        </p:txBody>
      </p:sp>
      <p:grpSp>
        <p:nvGrpSpPr>
          <p:cNvPr id="40" name="Group 39"/>
          <p:cNvGrpSpPr/>
          <p:nvPr/>
        </p:nvGrpSpPr>
        <p:grpSpPr>
          <a:xfrm>
            <a:off x="1072060" y="5091613"/>
            <a:ext cx="756740" cy="1432220"/>
            <a:chOff x="1072060" y="5091613"/>
            <a:chExt cx="756740"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Seravek"/>
                <a:cs typeface="Seravek"/>
              </a:endParaRPr>
            </a:p>
          </p:txBody>
        </p:sp>
        <p:sp>
          <p:nvSpPr>
            <p:cNvPr id="35" name="TextBox 34"/>
            <p:cNvSpPr txBox="1"/>
            <p:nvPr/>
          </p:nvSpPr>
          <p:spPr>
            <a:xfrm>
              <a:off x="1072060" y="5969835"/>
              <a:ext cx="756740" cy="553998"/>
            </a:xfrm>
            <a:prstGeom prst="rect">
              <a:avLst/>
            </a:prstGeom>
            <a:noFill/>
          </p:spPr>
          <p:txBody>
            <a:bodyPr wrap="none" rtlCol="0">
              <a:spAutoFit/>
            </a:bodyPr>
            <a:lstStyle/>
            <a:p>
              <a:r>
                <a:rPr lang="en-US" sz="3000" dirty="0" smtClean="0">
                  <a:solidFill>
                    <a:srgbClr val="000000"/>
                  </a:solidFill>
                  <a:latin typeface="Seravek"/>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grpSp>
        <p:nvGrpSpPr>
          <p:cNvPr id="56" name="Group 55"/>
          <p:cNvGrpSpPr/>
          <p:nvPr/>
        </p:nvGrpSpPr>
        <p:grpSpPr>
          <a:xfrm>
            <a:off x="8625573" y="5047958"/>
            <a:ext cx="2850733" cy="1435398"/>
            <a:chOff x="8625573" y="5047958"/>
            <a:chExt cx="2850733"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sp>
          <p:nvSpPr>
            <p:cNvPr id="51" name="Rounded Rectangle 50"/>
            <p:cNvSpPr/>
            <p:nvPr/>
          </p:nvSpPr>
          <p:spPr>
            <a:xfrm>
              <a:off x="8625573" y="5969835"/>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Seravek"/>
                <a:cs typeface="Seravek"/>
              </a:endParaRPr>
            </a:p>
          </p:txBody>
        </p:sp>
        <p:sp>
          <p:nvSpPr>
            <p:cNvPr id="52" name="TextBox 51"/>
            <p:cNvSpPr txBox="1"/>
            <p:nvPr/>
          </p:nvSpPr>
          <p:spPr>
            <a:xfrm>
              <a:off x="8743533" y="5929358"/>
              <a:ext cx="2579138" cy="553998"/>
            </a:xfrm>
            <a:prstGeom prst="rect">
              <a:avLst/>
            </a:prstGeom>
            <a:noFill/>
          </p:spPr>
          <p:txBody>
            <a:bodyPr wrap="none" rtlCol="0">
              <a:spAutoFit/>
            </a:bodyPr>
            <a:lstStyle/>
            <a:p>
              <a:r>
                <a:rPr lang="en-US" sz="3000" dirty="0" smtClean="0">
                  <a:solidFill>
                    <a:srgbClr val="000000"/>
                  </a:solidFill>
                  <a:latin typeface="Seravek"/>
                  <a:cs typeface="Seravek"/>
                </a:rPr>
                <a:t>p10.sample = </a:t>
              </a:r>
              <a:r>
                <a:rPr lang="en-US" sz="3000" dirty="0">
                  <a:solidFill>
                    <a:srgbClr val="000000"/>
                  </a:solidFill>
                  <a:latin typeface="Seravek"/>
                  <a:cs typeface="Seravek"/>
                </a:rPr>
                <a:t>1</a:t>
              </a:r>
              <a:endParaRPr lang="en-US" sz="3000" dirty="0" smtClean="0">
                <a:solidFill>
                  <a:srgbClr val="000000"/>
                </a:solidFill>
                <a:latin typeface="Seravek"/>
                <a:cs typeface="Seravek"/>
              </a:endParaRPr>
            </a:p>
          </p:txBody>
        </p:sp>
      </p:grpSp>
      <p:grpSp>
        <p:nvGrpSpPr>
          <p:cNvPr id="20" name="Group 19"/>
          <p:cNvGrpSpPr/>
          <p:nvPr/>
        </p:nvGrpSpPr>
        <p:grpSpPr>
          <a:xfrm>
            <a:off x="685800" y="5410200"/>
            <a:ext cx="2857500" cy="1018520"/>
            <a:chOff x="609600" y="5410200"/>
            <a:chExt cx="2857500" cy="1018520"/>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523220"/>
            </a:xfrm>
            <a:prstGeom prst="rect">
              <a:avLst/>
            </a:prstGeom>
            <a:noFill/>
          </p:spPr>
          <p:txBody>
            <a:bodyPr wrap="square" rtlCol="0">
              <a:spAutoFit/>
            </a:bodyPr>
            <a:lstStyle/>
            <a:p>
              <a:r>
                <a:rPr lang="en-US" sz="2800" dirty="0">
                  <a:latin typeface="Seravek"/>
                  <a:cs typeface="Seravek"/>
                </a:rPr>
                <a:t>p</a:t>
              </a:r>
              <a:r>
                <a:rPr lang="en-US" sz="2800" dirty="0" smtClean="0">
                  <a:latin typeface="Seravek"/>
                  <a:cs typeface="Seravek"/>
                </a:rPr>
                <a:t>acket fields</a:t>
              </a:r>
              <a:endParaRPr lang="en-US" sz="2800" dirty="0">
                <a:latin typeface="Seravek"/>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Seravek"/>
                  <a:cs typeface="Seravek"/>
                </a:rPr>
                <a:t>persistent state</a:t>
              </a:r>
              <a:endParaRPr lang="en-US" sz="2800" dirty="0">
                <a:latin typeface="Seravek"/>
                <a:cs typeface="Seravek"/>
              </a:endParaRPr>
            </a:p>
          </p:txBody>
        </p:sp>
      </p:grpSp>
      <p:sp>
        <p:nvSpPr>
          <p:cNvPr id="4" name="Slide Number Placeholder 3"/>
          <p:cNvSpPr>
            <a:spLocks noGrp="1"/>
          </p:cNvSpPr>
          <p:nvPr>
            <p:ph type="sldNum" sz="quarter" idx="12"/>
          </p:nvPr>
        </p:nvSpPr>
        <p:spPr/>
        <p:txBody>
          <a:bodyPr/>
          <a:lstStyle/>
          <a:p>
            <a:fld id="{5448022C-F4BC-4192-A392-BACAE19DF894}" type="slidenum">
              <a:rPr lang="en-US" smtClean="0"/>
              <a:pPr/>
              <a:t>20</a:t>
            </a:fld>
            <a:endParaRPr lang="en-US"/>
          </a:p>
        </p:txBody>
      </p:sp>
    </p:spTree>
    <p:extLst>
      <p:ext uri="{BB962C8B-B14F-4D97-AF65-F5344CB8AC3E}">
        <p14:creationId xmlns:p14="http://schemas.microsoft.com/office/powerpoint/2010/main" val="34634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20"/>
                                        </p:tgtEl>
                                      </p:cBhvr>
                                    </p:animEffect>
                                    <p:set>
                                      <p:cBhvr>
                                        <p:cTn id="39" dur="1" fill="hold">
                                          <p:stCondLst>
                                            <p:cond delay="49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23"/>
                                        </p:tgtEl>
                                      </p:cBhvr>
                                    </p:animEffect>
                                    <p:set>
                                      <p:cBhvr>
                                        <p:cTn id="42" dur="1" fill="hold">
                                          <p:stCondLst>
                                            <p:cond delay="499"/>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5">
                                            <p:txEl>
                                              <p:pRg st="0" end="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8816"/>
            <a:chOff x="6096000" y="4738684"/>
            <a:chExt cx="4875732" cy="1928816"/>
          </a:xfrm>
        </p:grpSpPr>
        <p:grpSp>
          <p:nvGrpSpPr>
            <p:cNvPr id="169" name="Group 168"/>
            <p:cNvGrpSpPr/>
            <p:nvPr/>
          </p:nvGrpSpPr>
          <p:grpSpPr>
            <a:xfrm>
              <a:off x="6096000" y="4738684"/>
              <a:ext cx="4875732" cy="1928816"/>
              <a:chOff x="6096000" y="4738684"/>
              <a:chExt cx="4875732" cy="192881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t>Programming with packet transactions</a:t>
            </a:r>
            <a:endParaRPr lang="en-US" dirty="0"/>
          </a:p>
        </p:txBody>
      </p:sp>
      <p:sp>
        <p:nvSpPr>
          <p:cNvPr id="4" name="Slide Number Placeholder 3"/>
          <p:cNvSpPr>
            <a:spLocks noGrp="1"/>
          </p:cNvSpPr>
          <p:nvPr>
            <p:ph type="sldNum" sz="quarter" idx="12"/>
          </p:nvPr>
        </p:nvSpPr>
        <p:spPr/>
        <p:txBody>
          <a:bodyPr/>
          <a:lstStyle/>
          <a:p>
            <a:fld id="{5448022C-F4BC-4192-A392-BACAE19DF894}" type="slidenum">
              <a:rPr lang="en-US" smtClean="0"/>
              <a:pPr/>
              <a:t>21</a:t>
            </a:fld>
            <a:endParaRPr lang="en-US"/>
          </a:p>
        </p:txBody>
      </p:sp>
      <p:grpSp>
        <p:nvGrpSpPr>
          <p:cNvPr id="5" name="Group 4"/>
          <p:cNvGrpSpPr/>
          <p:nvPr/>
        </p:nvGrpSpPr>
        <p:grpSpPr>
          <a:xfrm>
            <a:off x="227748" y="2171701"/>
            <a:ext cx="3810852" cy="4234679"/>
            <a:chOff x="780063" y="2652728"/>
            <a:chExt cx="3944908" cy="4029535"/>
          </a:xfrm>
        </p:grpSpPr>
        <p:pic>
          <p:nvPicPr>
            <p:cNvPr id="6" name="Picture 5"/>
            <p:cNvPicPr>
              <a:picLocks noChangeAspect="1"/>
            </p:cNvPicPr>
            <p:nvPr/>
          </p:nvPicPr>
          <p:blipFill>
            <a:blip r:embed="rId3"/>
            <a:stretch>
              <a:fillRect/>
            </a:stretch>
          </p:blipFill>
          <p:spPr>
            <a:xfrm>
              <a:off x="780063" y="2974554"/>
              <a:ext cx="3944908" cy="3707709"/>
            </a:xfrm>
            <a:prstGeom prst="rect">
              <a:avLst/>
            </a:prstGeom>
          </p:spPr>
        </p:pic>
        <p:sp>
          <p:nvSpPr>
            <p:cNvPr id="7" name="TextBox 6"/>
            <p:cNvSpPr txBox="1"/>
            <p:nvPr/>
          </p:nvSpPr>
          <p:spPr>
            <a:xfrm>
              <a:off x="842109" y="2652728"/>
              <a:ext cx="3843421" cy="3818979"/>
            </a:xfrm>
            <a:prstGeom prst="rect">
              <a:avLst/>
            </a:prstGeom>
            <a:noFill/>
          </p:spPr>
          <p:txBody>
            <a:bodyPr wrap="square" rtlCol="0">
              <a:spAutoFit/>
            </a:bodyPr>
            <a:lstStyle/>
            <a:p>
              <a:endParaRPr lang="en-US" sz="1000" dirty="0">
                <a:latin typeface="Seravek"/>
                <a:cs typeface="Seravek"/>
              </a:endParaRPr>
            </a:p>
            <a:p>
              <a:endParaRPr lang="en-US" sz="1000" dirty="0" smtClean="0">
                <a:latin typeface="Seravek"/>
                <a:cs typeface="Seravek"/>
              </a:endParaRPr>
            </a:p>
            <a:p>
              <a:endParaRPr lang="en-US" sz="1000" dirty="0" smtClean="0">
                <a:latin typeface="Seravek"/>
                <a:cs typeface="Seravek"/>
              </a:endParaRPr>
            </a:p>
            <a:p>
              <a:endParaRPr lang="en-US" sz="1000" dirty="0" smtClean="0">
                <a:latin typeface="Seravek"/>
                <a:cs typeface="Seravek"/>
              </a:endParaRPr>
            </a:p>
            <a:p>
              <a:endParaRPr lang="en-US" sz="1000" dirty="0" smtClean="0">
                <a:latin typeface="Seravek"/>
                <a:cs typeface="Seravek"/>
              </a:endParaRPr>
            </a:p>
            <a:p>
              <a:endParaRPr lang="en-US" sz="1000" dirty="0" smtClean="0">
                <a:latin typeface="Seravek"/>
                <a:cs typeface="Seravek"/>
              </a:endParaRPr>
            </a:p>
            <a:p>
              <a:pPr>
                <a:lnSpc>
                  <a:spcPct val="120000"/>
                </a:lnSpc>
              </a:pPr>
              <a:r>
                <a:rPr lang="en-US" sz="2400" dirty="0" smtClean="0">
                  <a:latin typeface="Seravek"/>
                  <a:cs typeface="Seravek"/>
                </a:rPr>
                <a:t>     if </a:t>
              </a:r>
              <a:r>
                <a:rPr lang="en-US" sz="2400" dirty="0">
                  <a:latin typeface="Seravek"/>
                  <a:cs typeface="Seravek"/>
                </a:rPr>
                <a:t>(</a:t>
              </a:r>
              <a:r>
                <a:rPr lang="en-US" sz="2400" dirty="0">
                  <a:solidFill>
                    <a:srgbClr val="FF0000"/>
                  </a:solidFill>
                  <a:latin typeface="Seravek"/>
                  <a:cs typeface="Seravek"/>
                </a:rPr>
                <a:t>count</a:t>
              </a:r>
              <a:r>
                <a:rPr lang="en-US" sz="2400" dirty="0">
                  <a:latin typeface="Seravek"/>
                  <a:cs typeface="Seravek"/>
                </a:rPr>
                <a:t> == 9)</a:t>
              </a:r>
              <a:r>
                <a:rPr lang="en-US" sz="2400" dirty="0" smtClean="0">
                  <a:latin typeface="Seravek"/>
                  <a:cs typeface="Seravek"/>
                </a:rPr>
                <a:t>:</a:t>
              </a:r>
            </a:p>
            <a:p>
              <a:pPr>
                <a:lnSpc>
                  <a:spcPct val="120000"/>
                </a:lnSpc>
              </a:pPr>
              <a:r>
                <a:rPr lang="en-US" sz="2400" dirty="0">
                  <a:latin typeface="Seravek"/>
                  <a:cs typeface="Seravek"/>
                </a:rPr>
                <a:t> </a:t>
              </a:r>
              <a:r>
                <a:rPr lang="en-US" sz="2400" dirty="0" smtClean="0">
                  <a:latin typeface="Seravek"/>
                  <a:cs typeface="Seravek"/>
                </a:rPr>
                <a:t>         </a:t>
              </a:r>
              <a:r>
                <a:rPr lang="en-US" sz="2400" dirty="0" err="1" smtClean="0">
                  <a:latin typeface="Seravek"/>
                  <a:cs typeface="Seravek"/>
                </a:rPr>
                <a:t>pkt.sample</a:t>
              </a:r>
              <a:r>
                <a:rPr lang="en-US" sz="2400" dirty="0" smtClean="0">
                  <a:latin typeface="Seravek"/>
                  <a:cs typeface="Seravek"/>
                </a:rPr>
                <a:t> </a:t>
              </a:r>
              <a:r>
                <a:rPr lang="en-US" sz="2400" dirty="0">
                  <a:latin typeface="Seravek"/>
                  <a:cs typeface="Seravek"/>
                </a:rPr>
                <a:t>= 1</a:t>
              </a:r>
            </a:p>
            <a:p>
              <a:pPr>
                <a:lnSpc>
                  <a:spcPct val="120000"/>
                </a:lnSpc>
              </a:pPr>
              <a:r>
                <a:rPr lang="en-US" sz="2400" dirty="0">
                  <a:latin typeface="Seravek"/>
                  <a:cs typeface="Seravek"/>
                </a:rPr>
                <a:t>  </a:t>
              </a:r>
              <a:r>
                <a:rPr lang="en-US" sz="2400" dirty="0" smtClean="0">
                  <a:latin typeface="Seravek"/>
                  <a:cs typeface="Seravek"/>
                </a:rPr>
                <a:t>        </a:t>
              </a:r>
              <a:r>
                <a:rPr lang="en-US" sz="2400" dirty="0" smtClean="0">
                  <a:solidFill>
                    <a:srgbClr val="FF0000"/>
                  </a:solidFill>
                  <a:latin typeface="Seravek"/>
                  <a:cs typeface="Seravek"/>
                </a:rPr>
                <a:t>count</a:t>
              </a:r>
              <a:r>
                <a:rPr lang="en-US" sz="2400" dirty="0" smtClean="0">
                  <a:latin typeface="Seravek"/>
                  <a:cs typeface="Seravek"/>
                </a:rPr>
                <a:t> </a:t>
              </a:r>
              <a:r>
                <a:rPr lang="en-US" sz="2400" dirty="0">
                  <a:latin typeface="Seravek"/>
                  <a:cs typeface="Seravek"/>
                </a:rPr>
                <a:t>= 0</a:t>
              </a:r>
            </a:p>
            <a:p>
              <a:pPr>
                <a:lnSpc>
                  <a:spcPct val="120000"/>
                </a:lnSpc>
              </a:pPr>
              <a:r>
                <a:rPr lang="en-US" sz="2400" dirty="0" smtClean="0">
                  <a:latin typeface="Seravek"/>
                  <a:cs typeface="Seravek"/>
                </a:rPr>
                <a:t>     else:</a:t>
              </a:r>
              <a:endParaRPr lang="en-US" sz="2400" dirty="0">
                <a:latin typeface="Seravek"/>
                <a:cs typeface="Seravek"/>
              </a:endParaRPr>
            </a:p>
            <a:p>
              <a:pPr>
                <a:lnSpc>
                  <a:spcPct val="120000"/>
                </a:lnSpc>
              </a:pPr>
              <a:r>
                <a:rPr lang="en-US" sz="2400" dirty="0">
                  <a:latin typeface="Seravek"/>
                  <a:cs typeface="Seravek"/>
                </a:rPr>
                <a:t>  </a:t>
              </a:r>
              <a:r>
                <a:rPr lang="en-US" sz="2400" dirty="0" smtClean="0">
                  <a:latin typeface="Seravek"/>
                  <a:cs typeface="Seravek"/>
                </a:rPr>
                <a:t>        </a:t>
              </a:r>
              <a:r>
                <a:rPr lang="en-US" sz="2400" dirty="0" err="1" smtClean="0">
                  <a:latin typeface="Seravek"/>
                  <a:cs typeface="Seravek"/>
                </a:rPr>
                <a:t>pkt.sample</a:t>
              </a:r>
              <a:r>
                <a:rPr lang="en-US" sz="2400" dirty="0" smtClean="0">
                  <a:latin typeface="Seravek"/>
                  <a:cs typeface="Seravek"/>
                </a:rPr>
                <a:t> </a:t>
              </a:r>
              <a:r>
                <a:rPr lang="en-US" sz="2400" dirty="0">
                  <a:latin typeface="Seravek"/>
                  <a:cs typeface="Seravek"/>
                </a:rPr>
                <a:t>= 0</a:t>
              </a:r>
            </a:p>
            <a:p>
              <a:pPr>
                <a:lnSpc>
                  <a:spcPct val="120000"/>
                </a:lnSpc>
              </a:pPr>
              <a:r>
                <a:rPr lang="en-US" sz="2400" dirty="0">
                  <a:latin typeface="Seravek"/>
                  <a:cs typeface="Seravek"/>
                </a:rPr>
                <a:t>  </a:t>
              </a:r>
              <a:r>
                <a:rPr lang="en-US" sz="2400" dirty="0" smtClean="0">
                  <a:latin typeface="Seravek"/>
                  <a:cs typeface="Seravek"/>
                </a:rPr>
                <a:t>        </a:t>
              </a:r>
              <a:r>
                <a:rPr lang="en-US" sz="2400" dirty="0" smtClean="0">
                  <a:solidFill>
                    <a:srgbClr val="FF0000"/>
                  </a:solidFill>
                  <a:latin typeface="Seravek"/>
                  <a:cs typeface="Seravek"/>
                </a:rPr>
                <a:t>count</a:t>
              </a:r>
              <a:r>
                <a:rPr lang="en-US" sz="2400" dirty="0">
                  <a:solidFill>
                    <a:srgbClr val="FF0000"/>
                  </a:solidFill>
                  <a:latin typeface="Seravek"/>
                  <a:cs typeface="Seravek"/>
                </a:rPr>
                <a:t>++</a:t>
              </a:r>
              <a:r>
                <a:rPr lang="en-US" sz="2400" dirty="0">
                  <a:latin typeface="Seravek"/>
                  <a:cs typeface="Seravek"/>
                </a:rPr>
                <a:t> </a:t>
              </a:r>
            </a:p>
            <a:p>
              <a:endParaRPr lang="en-US" sz="2200" dirty="0">
                <a:latin typeface="Seravek"/>
                <a:cs typeface="Seravek"/>
              </a:endParaRPr>
            </a:p>
          </p:txBody>
        </p:sp>
      </p:grpSp>
      <p:sp>
        <p:nvSpPr>
          <p:cNvPr id="14" name="TextBox 13"/>
          <p:cNvSpPr txBox="1"/>
          <p:nvPr/>
        </p:nvSpPr>
        <p:spPr>
          <a:xfrm>
            <a:off x="6749258" y="1777424"/>
            <a:ext cx="3956842" cy="584776"/>
          </a:xfrm>
          <a:prstGeom prst="rect">
            <a:avLst/>
          </a:prstGeom>
          <a:noFill/>
        </p:spPr>
        <p:txBody>
          <a:bodyPr wrap="square" rtlCol="0">
            <a:spAutoFit/>
          </a:bodyPr>
          <a:lstStyle/>
          <a:p>
            <a:pPr algn="ctr"/>
            <a:r>
              <a:rPr lang="en-US" sz="2200" b="1" u="sng" dirty="0" smtClean="0">
                <a:latin typeface="Seravek"/>
                <a:cs typeface="Seravek"/>
              </a:rPr>
              <a:t>Packet Sampling Pipeline</a:t>
            </a:r>
          </a:p>
          <a:p>
            <a:endParaRPr lang="en-US" sz="1000" dirty="0" smtClean="0">
              <a:latin typeface="Seravek"/>
              <a:cs typeface="Seravek"/>
            </a:endParaRPr>
          </a:p>
        </p:txBody>
      </p:sp>
      <p:grpSp>
        <p:nvGrpSpPr>
          <p:cNvPr id="168" name="Group 167"/>
          <p:cNvGrpSpPr/>
          <p:nvPr/>
        </p:nvGrpSpPr>
        <p:grpSpPr>
          <a:xfrm>
            <a:off x="5105400" y="1866900"/>
            <a:ext cx="7018726" cy="2410133"/>
            <a:chOff x="5058974" y="1943100"/>
            <a:chExt cx="7018726" cy="2410133"/>
          </a:xfrm>
        </p:grpSpPr>
        <p:grpSp>
          <p:nvGrpSpPr>
            <p:cNvPr id="9" name="Group 8"/>
            <p:cNvGrpSpPr/>
            <p:nvPr/>
          </p:nvGrpSpPr>
          <p:grpSpPr>
            <a:xfrm>
              <a:off x="5058974" y="1943100"/>
              <a:ext cx="7018726" cy="2410133"/>
              <a:chOff x="-1800105" y="1921050"/>
              <a:chExt cx="8098521"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1" name="Freeform 10"/>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Seravek"/>
                    <a:cs typeface="Seravek"/>
                  </a:rPr>
                  <a:t>pkt.old</a:t>
                </a:r>
                <a:r>
                  <a:rPr lang="en-US" sz="2000" kern="0" dirty="0" smtClean="0">
                    <a:solidFill>
                      <a:srgbClr val="000000"/>
                    </a:solidFill>
                    <a:latin typeface="Seravek"/>
                    <a:cs typeface="Seravek"/>
                  </a:rPr>
                  <a:t> = </a:t>
                </a:r>
                <a:r>
                  <a:rPr lang="en-US" sz="2000" kern="0" dirty="0" smtClean="0">
                    <a:solidFill>
                      <a:srgbClr val="FF0000"/>
                    </a:solidFill>
                    <a:latin typeface="Seravek"/>
                    <a:cs typeface="Seravek"/>
                  </a:rPr>
                  <a:t>count</a:t>
                </a:r>
                <a:r>
                  <a:rPr lang="en-US" sz="2000" kern="0" dirty="0" smtClean="0">
                    <a:solidFill>
                      <a:srgbClr val="000000"/>
                    </a:solidFill>
                    <a:latin typeface="Seravek"/>
                    <a:cs typeface="Seravek"/>
                  </a:rPr>
                  <a:t>;</a:t>
                </a:r>
              </a:p>
              <a:p>
                <a:pPr defTabSz="539347">
                  <a:lnSpc>
                    <a:spcPct val="90000"/>
                  </a:lnSpc>
                  <a:spcBef>
                    <a:spcPct val="0"/>
                  </a:spcBef>
                  <a:spcAft>
                    <a:spcPct val="35000"/>
                  </a:spcAft>
                  <a:defRPr/>
                </a:pPr>
                <a:r>
                  <a:rPr lang="en-US" sz="2000" kern="0" dirty="0" err="1" smtClean="0">
                    <a:solidFill>
                      <a:srgbClr val="000000"/>
                    </a:solidFill>
                    <a:latin typeface="Seravek"/>
                    <a:cs typeface="Seravek"/>
                  </a:rPr>
                  <a:t>pkt.tmp</a:t>
                </a:r>
                <a:r>
                  <a:rPr lang="en-US" sz="2000" kern="0" dirty="0" smtClean="0">
                    <a:solidFill>
                      <a:srgbClr val="000000"/>
                    </a:solidFill>
                    <a:latin typeface="Seravek"/>
                    <a:cs typeface="Seravek"/>
                  </a:rPr>
                  <a:t> = </a:t>
                </a:r>
                <a:r>
                  <a:rPr lang="en-US" sz="2000" kern="0" dirty="0" err="1" smtClean="0">
                    <a:solidFill>
                      <a:srgbClr val="000000"/>
                    </a:solidFill>
                    <a:latin typeface="Seravek"/>
                    <a:cs typeface="Seravek"/>
                  </a:rPr>
                  <a:t>pkt.old</a:t>
                </a:r>
                <a:r>
                  <a:rPr lang="en-US" sz="2000" kern="0" dirty="0" smtClean="0">
                    <a:solidFill>
                      <a:srgbClr val="000000"/>
                    </a:solidFill>
                    <a:latin typeface="Seravek"/>
                    <a:cs typeface="Seravek"/>
                  </a:rPr>
                  <a:t> == 9;</a:t>
                </a:r>
              </a:p>
              <a:p>
                <a:pPr defTabSz="539347">
                  <a:lnSpc>
                    <a:spcPct val="90000"/>
                  </a:lnSpc>
                  <a:spcBef>
                    <a:spcPct val="0"/>
                  </a:spcBef>
                  <a:spcAft>
                    <a:spcPct val="35000"/>
                  </a:spcAft>
                  <a:defRPr/>
                </a:pPr>
                <a:r>
                  <a:rPr lang="en-US" sz="2000" kern="0" dirty="0" err="1" smtClean="0">
                    <a:solidFill>
                      <a:srgbClr val="000000"/>
                    </a:solidFill>
                    <a:latin typeface="Seravek"/>
                    <a:cs typeface="Seravek"/>
                  </a:rPr>
                  <a:t>pkt.new</a:t>
                </a:r>
                <a:r>
                  <a:rPr lang="en-US" sz="2000" kern="0" dirty="0" smtClean="0">
                    <a:solidFill>
                      <a:srgbClr val="000000"/>
                    </a:solidFill>
                    <a:latin typeface="Seravek"/>
                    <a:cs typeface="Seravek"/>
                  </a:rPr>
                  <a:t> = </a:t>
                </a:r>
                <a:r>
                  <a:rPr lang="en-US" sz="2000" kern="0" dirty="0" err="1" smtClean="0">
                    <a:solidFill>
                      <a:srgbClr val="000000"/>
                    </a:solidFill>
                    <a:latin typeface="Seravek"/>
                    <a:cs typeface="Seravek"/>
                  </a:rPr>
                  <a:t>pkt.tmp</a:t>
                </a:r>
                <a:r>
                  <a:rPr lang="en-US" sz="2000" kern="0" dirty="0" smtClean="0">
                    <a:solidFill>
                      <a:srgbClr val="000000"/>
                    </a:solidFill>
                    <a:latin typeface="Seravek"/>
                    <a:cs typeface="Seravek"/>
                  </a:rPr>
                  <a:t> ? 0 : (</a:t>
                </a:r>
                <a:r>
                  <a:rPr lang="en-US" sz="2000" kern="0" dirty="0" err="1" smtClean="0">
                    <a:solidFill>
                      <a:srgbClr val="000000"/>
                    </a:solidFill>
                    <a:latin typeface="Seravek"/>
                    <a:cs typeface="Seravek"/>
                  </a:rPr>
                  <a:t>pkt.old</a:t>
                </a:r>
                <a:r>
                  <a:rPr lang="en-US" sz="2000" kern="0" dirty="0" smtClean="0">
                    <a:solidFill>
                      <a:srgbClr val="000000"/>
                    </a:solidFill>
                    <a:latin typeface="Seravek"/>
                    <a:cs typeface="Seravek"/>
                  </a:rPr>
                  <a:t> </a:t>
                </a:r>
                <a:r>
                  <a:rPr lang="en-US" sz="2000" kern="0" dirty="0">
                    <a:solidFill>
                      <a:srgbClr val="000000"/>
                    </a:solidFill>
                    <a:latin typeface="Seravek"/>
                    <a:cs typeface="Seravek"/>
                  </a:rPr>
                  <a:t>+ 1</a:t>
                </a:r>
                <a:r>
                  <a:rPr lang="en-US" sz="2000" kern="0" dirty="0" smtClean="0">
                    <a:solidFill>
                      <a:srgbClr val="000000"/>
                    </a:solidFill>
                    <a:latin typeface="Seravek"/>
                    <a:cs typeface="Seravek"/>
                  </a:rPr>
                  <a:t>);</a:t>
                </a:r>
                <a:endParaRPr lang="en-US" sz="2000" kern="0" dirty="0">
                  <a:solidFill>
                    <a:prstClr val="white"/>
                  </a:solidFill>
                  <a:latin typeface="Seravek"/>
                  <a:cs typeface="Seravek"/>
                </a:endParaRPr>
              </a:p>
              <a:p>
                <a:pPr defTabSz="539347">
                  <a:lnSpc>
                    <a:spcPct val="90000"/>
                  </a:lnSpc>
                  <a:spcBef>
                    <a:spcPct val="0"/>
                  </a:spcBef>
                  <a:spcAft>
                    <a:spcPct val="35000"/>
                  </a:spcAft>
                  <a:defRPr/>
                </a:pPr>
                <a:r>
                  <a:rPr lang="en-US" sz="2000" kern="0" dirty="0">
                    <a:solidFill>
                      <a:srgbClr val="FF0000"/>
                    </a:solidFill>
                    <a:latin typeface="Seravek"/>
                    <a:cs typeface="Seravek"/>
                  </a:rPr>
                  <a:t>c</a:t>
                </a:r>
                <a:r>
                  <a:rPr lang="en-US" sz="2000" kern="0" dirty="0" smtClean="0">
                    <a:solidFill>
                      <a:srgbClr val="FF0000"/>
                    </a:solidFill>
                    <a:latin typeface="Seravek"/>
                    <a:cs typeface="Seravek"/>
                  </a:rPr>
                  <a:t>ount</a:t>
                </a:r>
                <a:r>
                  <a:rPr lang="en-US" sz="2000" kern="0" dirty="0" smtClean="0">
                    <a:solidFill>
                      <a:prstClr val="white"/>
                    </a:solidFill>
                    <a:latin typeface="Seravek"/>
                    <a:cs typeface="Seravek"/>
                  </a:rPr>
                  <a:t> </a:t>
                </a:r>
                <a:r>
                  <a:rPr lang="en-US" sz="2000" kern="0" dirty="0" smtClean="0">
                    <a:solidFill>
                      <a:srgbClr val="000000"/>
                    </a:solidFill>
                    <a:latin typeface="Seravek"/>
                    <a:cs typeface="Seravek"/>
                  </a:rPr>
                  <a:t>= </a:t>
                </a:r>
                <a:r>
                  <a:rPr lang="en-US" sz="2000" kern="0" dirty="0" err="1" smtClean="0">
                    <a:solidFill>
                      <a:srgbClr val="000000"/>
                    </a:solidFill>
                    <a:latin typeface="Seravek"/>
                    <a:cs typeface="Seravek"/>
                  </a:rPr>
                  <a:t>pkt.new</a:t>
                </a:r>
                <a:r>
                  <a:rPr lang="en-US" sz="2000" kern="0" dirty="0" smtClean="0">
                    <a:solidFill>
                      <a:srgbClr val="000000"/>
                    </a:solidFill>
                    <a:latin typeface="Seravek"/>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3" name="Freeform 12"/>
              <p:cNvSpPr/>
              <p:nvPr/>
            </p:nvSpPr>
            <p:spPr>
              <a:xfrm>
                <a:off x="3352996" y="3954186"/>
                <a:ext cx="2945420" cy="53353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Seravek"/>
                    <a:cs typeface="Seravek"/>
                  </a:rPr>
                  <a:t>pkt.sample</a:t>
                </a:r>
                <a:r>
                  <a:rPr lang="en-US" sz="2000" kern="0" dirty="0" smtClean="0">
                    <a:solidFill>
                      <a:srgbClr val="000000"/>
                    </a:solidFill>
                    <a:latin typeface="Seravek"/>
                    <a:cs typeface="Seravek"/>
                  </a:rPr>
                  <a:t> </a:t>
                </a:r>
                <a:r>
                  <a:rPr lang="en-US" sz="2000" kern="0" dirty="0">
                    <a:solidFill>
                      <a:srgbClr val="000000"/>
                    </a:solidFill>
                    <a:latin typeface="Seravek"/>
                    <a:cs typeface="Seravek"/>
                  </a:rPr>
                  <a:t>= </a:t>
                </a:r>
                <a:r>
                  <a:rPr lang="en-US" sz="2000" kern="0" dirty="0" err="1" smtClean="0">
                    <a:solidFill>
                      <a:srgbClr val="000000"/>
                    </a:solidFill>
                    <a:latin typeface="Seravek"/>
                    <a:cs typeface="Seravek"/>
                  </a:rPr>
                  <a:t>pkt.tmp</a:t>
                </a:r>
                <a:r>
                  <a:rPr lang="en-US" sz="2000" kern="0" dirty="0" smtClean="0">
                    <a:solidFill>
                      <a:srgbClr val="000000"/>
                    </a:solidFill>
                    <a:latin typeface="Seravek"/>
                    <a:cs typeface="Seravek"/>
                  </a:rPr>
                  <a:t>;</a:t>
                </a:r>
                <a:endParaRPr lang="en-US" sz="2000" kern="0" dirty="0">
                  <a:solidFill>
                    <a:srgbClr val="000000"/>
                  </a:solidFill>
                  <a:latin typeface="Seravek"/>
                  <a:cs typeface="Seravek"/>
                </a:endParaRPr>
              </a:p>
            </p:txBody>
          </p:sp>
        </p:grpSp>
        <p:sp>
          <p:nvSpPr>
            <p:cNvPr id="15" name="TextBox 405"/>
            <p:cNvSpPr txBox="1"/>
            <p:nvPr/>
          </p:nvSpPr>
          <p:spPr>
            <a:xfrm>
              <a:off x="10189202" y="2362200"/>
              <a:ext cx="974098"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Seravek"/>
                  <a:cs typeface="Seravek"/>
                </a:rPr>
                <a:t>Stage 2</a:t>
              </a:r>
            </a:p>
          </p:txBody>
        </p:sp>
        <p:sp>
          <p:nvSpPr>
            <p:cNvPr id="16" name="TextBox 405"/>
            <p:cNvSpPr txBox="1"/>
            <p:nvPr/>
          </p:nvSpPr>
          <p:spPr>
            <a:xfrm>
              <a:off x="6553200" y="2365366"/>
              <a:ext cx="942296"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Seravek"/>
                  <a:cs typeface="Seravek"/>
                </a:rPr>
                <a:t>Stage </a:t>
              </a:r>
              <a:r>
                <a:rPr lang="en-US" sz="2000" kern="0" dirty="0" smtClean="0">
                  <a:solidFill>
                    <a:prstClr val="black"/>
                  </a:solidFill>
                  <a:latin typeface="Seravek"/>
                  <a:cs typeface="Seravek"/>
                </a:rPr>
                <a:t>1</a:t>
              </a:r>
              <a:endParaRPr lang="en-US" sz="2000" kern="0" dirty="0">
                <a:solidFill>
                  <a:prstClr val="black"/>
                </a:solidFill>
                <a:latin typeface="Seravek"/>
                <a:cs typeface="Seravek"/>
              </a:endParaRPr>
            </a:p>
          </p:txBody>
        </p:sp>
      </p:grpSp>
      <p:cxnSp>
        <p:nvCxnSpPr>
          <p:cNvPr id="22" name="Straight Connector 21"/>
          <p:cNvCxnSpPr/>
          <p:nvPr/>
        </p:nvCxnSpPr>
        <p:spPr>
          <a:xfrm>
            <a:off x="113849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419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Seravek"/>
                <a:cs typeface="Seravek"/>
              </a:rPr>
              <a:t>Packet Sampling Algorithm</a:t>
            </a:r>
            <a:endParaRPr lang="en-US" sz="1000" dirty="0">
              <a:latin typeface="Seravek"/>
              <a:cs typeface="Seravek"/>
            </a:endParaRPr>
          </a:p>
          <a:p>
            <a:endParaRPr lang="en-US" sz="1000" dirty="0" smtClean="0">
              <a:latin typeface="Seravek"/>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8" name="Rounded Rectangle 177"/>
          <p:cNvSpPr/>
          <p:nvPr/>
        </p:nvSpPr>
        <p:spPr>
          <a:xfrm>
            <a:off x="1790700" y="5715000"/>
            <a:ext cx="9029700" cy="9144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Reject code that can’t be mapped</a:t>
            </a:r>
          </a:p>
        </p:txBody>
      </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Seravek"/>
                  <a:cs typeface="Seravek"/>
                </a:rPr>
                <a:t>Compiler</a:t>
              </a:r>
              <a:endParaRPr lang="en-US" sz="2200" dirty="0">
                <a:solidFill>
                  <a:srgbClr val="000000"/>
                </a:solidFill>
                <a:latin typeface="Seravek"/>
                <a:cs typeface="Seravek"/>
              </a:endParaRPr>
            </a:p>
          </p:txBody>
        </p:sp>
      </p:grpSp>
    </p:spTree>
    <p:extLst>
      <p:ext uri="{BB962C8B-B14F-4D97-AF65-F5344CB8AC3E}">
        <p14:creationId xmlns:p14="http://schemas.microsoft.com/office/powerpoint/2010/main" val="130281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70"/>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250"/>
                                  </p:stCondLst>
                                  <p:childTnLst>
                                    <p:set>
                                      <p:cBhvr>
                                        <p:cTn id="30" dur="1" fill="hold">
                                          <p:stCondLst>
                                            <p:cond delay="0"/>
                                          </p:stCondLst>
                                        </p:cTn>
                                        <p:tgtEl>
                                          <p:spTgt spid="151"/>
                                        </p:tgtEl>
                                        <p:attrNameLst>
                                          <p:attrName>style.visibility</p:attrName>
                                        </p:attrNameLst>
                                      </p:cBhvr>
                                      <p:to>
                                        <p:strVal val="visible"/>
                                      </p:to>
                                    </p:set>
                                  </p:childTnLst>
                                </p:cTn>
                              </p:par>
                            </p:childTnLst>
                          </p:cTn>
                        </p:par>
                        <p:par>
                          <p:cTn id="31" fill="hold">
                            <p:stCondLst>
                              <p:cond delay="250"/>
                            </p:stCondLst>
                            <p:childTnLst>
                              <p:par>
                                <p:cTn id="32" presetID="1" presetClass="entr" presetSubtype="0" fill="hold" nodeType="afterEffect">
                                  <p:stCondLst>
                                    <p:cond delay="0"/>
                                  </p:stCondLst>
                                  <p:childTnLst>
                                    <p:set>
                                      <p:cBhvr>
                                        <p:cTn id="33" dur="1" fill="hold">
                                          <p:stCondLst>
                                            <p:cond delay="0"/>
                                          </p:stCondLst>
                                        </p:cTn>
                                        <p:tgtEl>
                                          <p:spTgt spid="17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compiler</a:t>
            </a:r>
            <a:endParaRPr lang="en-US" dirty="0"/>
          </a:p>
        </p:txBody>
      </p:sp>
      <p:sp>
        <p:nvSpPr>
          <p:cNvPr id="6" name="TextBox 5"/>
          <p:cNvSpPr txBox="1"/>
          <p:nvPr/>
        </p:nvSpPr>
        <p:spPr>
          <a:xfrm>
            <a:off x="952500" y="2738864"/>
            <a:ext cx="2506044" cy="369332"/>
          </a:xfrm>
          <a:prstGeom prst="rect">
            <a:avLst/>
          </a:prstGeom>
          <a:noFill/>
        </p:spPr>
        <p:txBody>
          <a:bodyPr wrap="square" rtlCol="0">
            <a:spAutoFit/>
          </a:bodyPr>
          <a:lstStyle/>
          <a:p>
            <a:r>
              <a:rPr lang="en-US" dirty="0" smtClean="0">
                <a:latin typeface="Gadugi" panose="020B0502040204020203" pitchFamily="34" charset="0"/>
              </a:rPr>
              <a:t>Packet Transactions</a:t>
            </a:r>
            <a:endParaRPr lang="en-US" dirty="0">
              <a:latin typeface="Gadugi" panose="020B0502040204020203" pitchFamily="34" charset="0"/>
            </a:endParaRPr>
          </a:p>
        </p:txBody>
      </p:sp>
      <p:sp>
        <p:nvSpPr>
          <p:cNvPr id="7" name="Down Arrow 6"/>
          <p:cNvSpPr/>
          <p:nvPr/>
        </p:nvSpPr>
        <p:spPr>
          <a:xfrm>
            <a:off x="1820244" y="3108197"/>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01044"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Preprocessing</a:t>
            </a:r>
            <a:endParaRPr lang="en-US" dirty="0">
              <a:latin typeface="Gadugi" panose="020B0502040204020203" pitchFamily="34" charset="0"/>
            </a:endParaRPr>
          </a:p>
        </p:txBody>
      </p:sp>
      <p:sp>
        <p:nvSpPr>
          <p:cNvPr id="15" name="Right Arrow 14"/>
          <p:cNvSpPr/>
          <p:nvPr/>
        </p:nvSpPr>
        <p:spPr>
          <a:xfrm>
            <a:off x="3649044"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682985"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7725744"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8835885"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9940785" y="3108196"/>
            <a:ext cx="381000" cy="3185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150210" y="2738865"/>
            <a:ext cx="2152650" cy="369332"/>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2" name="TextBox 21"/>
          <p:cNvSpPr txBox="1"/>
          <p:nvPr/>
        </p:nvSpPr>
        <p:spPr>
          <a:xfrm>
            <a:off x="601044" y="4268279"/>
            <a:ext cx="2661306" cy="369332"/>
          </a:xfrm>
          <a:prstGeom prst="rect">
            <a:avLst/>
          </a:prstGeom>
          <a:noFill/>
        </p:spPr>
        <p:txBody>
          <a:bodyPr wrap="none" rtlCol="0">
            <a:spAutoFit/>
          </a:bodyPr>
          <a:lstStyle/>
          <a:p>
            <a:r>
              <a:rPr lang="en-US" dirty="0" smtClean="0">
                <a:latin typeface="Gadugi" panose="020B0502040204020203" pitchFamily="34" charset="0"/>
              </a:rPr>
              <a:t>Simplify sequential code</a:t>
            </a:r>
            <a:endParaRPr lang="en-US" dirty="0">
              <a:latin typeface="Gadugi" panose="020B0502040204020203" pitchFamily="34" charset="0"/>
            </a:endParaRPr>
          </a:p>
        </p:txBody>
      </p:sp>
      <p:sp>
        <p:nvSpPr>
          <p:cNvPr id="23" name="TextBox 22"/>
          <p:cNvSpPr txBox="1"/>
          <p:nvPr/>
        </p:nvSpPr>
        <p:spPr>
          <a:xfrm>
            <a:off x="4597227" y="4268279"/>
            <a:ext cx="2867058"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8375370" y="4268279"/>
            <a:ext cx="3511830" cy="369332"/>
          </a:xfrm>
          <a:prstGeom prst="rect">
            <a:avLst/>
          </a:prstGeom>
          <a:noFill/>
        </p:spPr>
        <p:txBody>
          <a:bodyPr wrap="square" rtlCol="0">
            <a:spAutoFit/>
          </a:bodyPr>
          <a:lstStyle/>
          <a:p>
            <a:r>
              <a:rPr lang="en-US" dirty="0" smtClean="0">
                <a:latin typeface="Gadugi" panose="020B0502040204020203" pitchFamily="34" charset="0"/>
              </a:rPr>
              <a:t>Respecting hardware constraints</a:t>
            </a:r>
            <a:endParaRPr lang="en-US" dirty="0">
              <a:latin typeface="Gadugi" panose="020B0502040204020203" pitchFamily="34" charset="0"/>
            </a:endParaRPr>
          </a:p>
        </p:txBody>
      </p:sp>
    </p:spTree>
    <p:extLst>
      <p:ext uri="{BB962C8B-B14F-4D97-AF65-F5344CB8AC3E}">
        <p14:creationId xmlns:p14="http://schemas.microsoft.com/office/powerpoint/2010/main" val="8213307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a:t>
            </a:r>
            <a:endParaRPr lang="en-US" dirty="0"/>
          </a:p>
        </p:txBody>
      </p:sp>
      <p:grpSp>
        <p:nvGrpSpPr>
          <p:cNvPr id="3" name="Group 2"/>
          <p:cNvGrpSpPr/>
          <p:nvPr/>
        </p:nvGrpSpPr>
        <p:grpSpPr>
          <a:xfrm>
            <a:off x="458778" y="6134100"/>
            <a:ext cx="11201400" cy="556537"/>
            <a:chOff x="458778" y="91163"/>
            <a:chExt cx="11201400" cy="556537"/>
          </a:xfrm>
        </p:grpSpPr>
        <p:sp>
          <p:nvSpPr>
            <p:cNvPr id="5" name="Rounded Rectangle 4"/>
            <p:cNvSpPr/>
            <p:nvPr/>
          </p:nvSpPr>
          <p:spPr>
            <a:xfrm>
              <a:off x="8878878" y="91163"/>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845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845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75191"/>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91163"/>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grpSp>
      <p:sp>
        <p:nvSpPr>
          <p:cNvPr id="13" name="TextBox 12"/>
          <p:cNvSpPr txBox="1"/>
          <p:nvPr/>
        </p:nvSpPr>
        <p:spPr>
          <a:xfrm>
            <a:off x="647700" y="1828800"/>
            <a:ext cx="2919389" cy="3416320"/>
          </a:xfrm>
          <a:prstGeom prst="rect">
            <a:avLst/>
          </a:prstGeom>
          <a:noFill/>
        </p:spPr>
        <p:txBody>
          <a:bodyPr wrap="none" rtlCol="0">
            <a:spAutoFit/>
          </a:bodyPr>
          <a:lstStyle/>
          <a:p>
            <a:pPr>
              <a:lnSpc>
                <a:spcPct val="120000"/>
              </a:lnSpc>
            </a:pPr>
            <a:r>
              <a:rPr lang="en-US" sz="3000" dirty="0">
                <a:latin typeface="Seravek"/>
                <a:cs typeface="Seravek"/>
              </a:rPr>
              <a:t>i</a:t>
            </a:r>
            <a:r>
              <a:rPr lang="en-US" sz="3000" dirty="0" smtClean="0">
                <a:latin typeface="Seravek"/>
                <a:cs typeface="Seravek"/>
              </a:rPr>
              <a:t>f (</a:t>
            </a:r>
            <a:r>
              <a:rPr lang="en-US" sz="3000" dirty="0" smtClean="0">
                <a:solidFill>
                  <a:srgbClr val="FF0000"/>
                </a:solidFill>
                <a:latin typeface="Seravek"/>
                <a:cs typeface="Seravek"/>
              </a:rPr>
              <a:t>count</a:t>
            </a:r>
            <a:r>
              <a:rPr lang="en-US" sz="3000" dirty="0" smtClean="0">
                <a:latin typeface="Seravek"/>
                <a:cs typeface="Seravek"/>
              </a:rPr>
              <a:t> == 9):</a:t>
            </a:r>
          </a:p>
          <a:p>
            <a:pPr>
              <a:lnSpc>
                <a:spcPct val="120000"/>
              </a:lnSpc>
            </a:pPr>
            <a:r>
              <a:rPr lang="en-US" sz="3000" dirty="0">
                <a:latin typeface="Seravek"/>
                <a:cs typeface="Seravek"/>
              </a:rPr>
              <a:t> </a:t>
            </a:r>
            <a:r>
              <a:rPr lang="en-US" sz="3000" dirty="0" smtClean="0">
                <a:latin typeface="Seravek"/>
                <a:cs typeface="Seravek"/>
              </a:rPr>
              <a:t> </a:t>
            </a:r>
            <a:r>
              <a:rPr lang="en-US" sz="3000" dirty="0" err="1" smtClean="0">
                <a:latin typeface="Seravek"/>
                <a:cs typeface="Seravek"/>
              </a:rPr>
              <a:t>pkt.sample</a:t>
            </a:r>
            <a:r>
              <a:rPr lang="en-US" sz="3000" dirty="0" smtClean="0">
                <a:latin typeface="Seravek"/>
                <a:cs typeface="Seravek"/>
              </a:rPr>
              <a:t> = 1</a:t>
            </a:r>
          </a:p>
          <a:p>
            <a:pPr>
              <a:lnSpc>
                <a:spcPct val="120000"/>
              </a:lnSpc>
            </a:pPr>
            <a:r>
              <a:rPr lang="en-US" sz="3000" dirty="0">
                <a:latin typeface="Seravek"/>
                <a:cs typeface="Seravek"/>
              </a:rPr>
              <a:t> </a:t>
            </a:r>
            <a:r>
              <a:rPr lang="en-US" sz="3000" dirty="0" smtClean="0">
                <a:latin typeface="Seravek"/>
                <a:cs typeface="Seravek"/>
              </a:rPr>
              <a:t> </a:t>
            </a:r>
            <a:r>
              <a:rPr lang="en-US" sz="3000" dirty="0" smtClean="0">
                <a:solidFill>
                  <a:srgbClr val="FF0000"/>
                </a:solidFill>
                <a:latin typeface="Seravek"/>
                <a:cs typeface="Seravek"/>
              </a:rPr>
              <a:t>count</a:t>
            </a:r>
            <a:r>
              <a:rPr lang="en-US" sz="3000" dirty="0" smtClean="0">
                <a:latin typeface="Seravek"/>
                <a:cs typeface="Seravek"/>
              </a:rPr>
              <a:t> = 0</a:t>
            </a:r>
          </a:p>
          <a:p>
            <a:pPr>
              <a:lnSpc>
                <a:spcPct val="120000"/>
              </a:lnSpc>
            </a:pPr>
            <a:r>
              <a:rPr lang="en-US" sz="3000" dirty="0">
                <a:latin typeface="Seravek"/>
                <a:cs typeface="Seravek"/>
              </a:rPr>
              <a:t>e</a:t>
            </a:r>
            <a:r>
              <a:rPr lang="en-US" sz="3000" dirty="0" smtClean="0">
                <a:latin typeface="Seravek"/>
                <a:cs typeface="Seravek"/>
              </a:rPr>
              <a:t>lse :</a:t>
            </a:r>
          </a:p>
          <a:p>
            <a:pPr>
              <a:lnSpc>
                <a:spcPct val="120000"/>
              </a:lnSpc>
            </a:pPr>
            <a:r>
              <a:rPr lang="en-US" sz="3000" dirty="0">
                <a:latin typeface="Seravek"/>
                <a:cs typeface="Seravek"/>
              </a:rPr>
              <a:t> </a:t>
            </a:r>
            <a:r>
              <a:rPr lang="en-US" sz="3000" dirty="0" smtClean="0">
                <a:latin typeface="Seravek"/>
                <a:cs typeface="Seravek"/>
              </a:rPr>
              <a:t> </a:t>
            </a:r>
            <a:r>
              <a:rPr lang="en-US" sz="3000" dirty="0" err="1" smtClean="0">
                <a:latin typeface="Seravek"/>
                <a:cs typeface="Seravek"/>
              </a:rPr>
              <a:t>pkt.sample</a:t>
            </a:r>
            <a:r>
              <a:rPr lang="en-US" sz="3000" dirty="0" smtClean="0">
                <a:latin typeface="Seravek"/>
                <a:cs typeface="Seravek"/>
              </a:rPr>
              <a:t> = 0</a:t>
            </a:r>
          </a:p>
          <a:p>
            <a:pPr>
              <a:lnSpc>
                <a:spcPct val="120000"/>
              </a:lnSpc>
            </a:pPr>
            <a:r>
              <a:rPr lang="en-US" sz="3000" dirty="0" smtClean="0">
                <a:latin typeface="Seravek"/>
                <a:cs typeface="Seravek"/>
              </a:rPr>
              <a:t>  </a:t>
            </a:r>
            <a:r>
              <a:rPr lang="en-US" sz="3000" dirty="0" smtClean="0">
                <a:solidFill>
                  <a:srgbClr val="FF0000"/>
                </a:solidFill>
                <a:latin typeface="Seravek"/>
                <a:cs typeface="Seravek"/>
              </a:rPr>
              <a:t>count++</a:t>
            </a:r>
            <a:endParaRPr lang="en-US" sz="3000" dirty="0" smtClean="0">
              <a:latin typeface="Seravek"/>
              <a:cs typeface="Seravek"/>
            </a:endParaRPr>
          </a:p>
        </p:txBody>
      </p:sp>
      <p:grpSp>
        <p:nvGrpSpPr>
          <p:cNvPr id="16" name="Group 15"/>
          <p:cNvGrpSpPr/>
          <p:nvPr/>
        </p:nvGrpSpPr>
        <p:grpSpPr>
          <a:xfrm>
            <a:off x="4305300" y="2161054"/>
            <a:ext cx="7770737" cy="2862322"/>
            <a:chOff x="4305300" y="2161054"/>
            <a:chExt cx="7770737" cy="2862322"/>
          </a:xfrm>
        </p:grpSpPr>
        <p:sp>
          <p:nvSpPr>
            <p:cNvPr id="4" name="TextBox 3"/>
            <p:cNvSpPr txBox="1"/>
            <p:nvPr/>
          </p:nvSpPr>
          <p:spPr>
            <a:xfrm>
              <a:off x="5715000" y="2161054"/>
              <a:ext cx="6361037" cy="2862322"/>
            </a:xfrm>
            <a:prstGeom prst="rect">
              <a:avLst/>
            </a:prstGeom>
            <a:noFill/>
          </p:spPr>
          <p:txBody>
            <a:bodyPr wrap="none" rtlCol="0">
              <a:spAutoFit/>
            </a:bodyPr>
            <a:lstStyle/>
            <a:p>
              <a:pPr>
                <a:lnSpc>
                  <a:spcPct val="120000"/>
                </a:lnSpc>
              </a:pPr>
              <a:r>
                <a:rPr lang="en-US" sz="3000" dirty="0" err="1" smtClean="0">
                  <a:latin typeface="Seravek"/>
                  <a:cs typeface="Seravek"/>
                </a:rPr>
                <a:t>pkt.old</a:t>
              </a:r>
              <a:r>
                <a:rPr lang="en-US" sz="3000" dirty="0" smtClean="0">
                  <a:latin typeface="Seravek"/>
                  <a:cs typeface="Seravek"/>
                </a:rPr>
                <a:t> </a:t>
              </a:r>
              <a:r>
                <a:rPr lang="en-US" sz="3000" dirty="0">
                  <a:latin typeface="Seravek"/>
                  <a:cs typeface="Seravek"/>
                </a:rPr>
                <a:t>= </a:t>
              </a:r>
              <a:r>
                <a:rPr lang="en-US" sz="3000" dirty="0">
                  <a:solidFill>
                    <a:srgbClr val="FF0000"/>
                  </a:solidFill>
                  <a:latin typeface="Seravek"/>
                  <a:cs typeface="Seravek"/>
                </a:rPr>
                <a:t>count</a:t>
              </a:r>
              <a:r>
                <a:rPr lang="en-US" sz="3000" dirty="0">
                  <a:latin typeface="Seravek"/>
                  <a:cs typeface="Seravek"/>
                </a:rPr>
                <a:t>;</a:t>
              </a:r>
            </a:p>
            <a:p>
              <a:pPr>
                <a:lnSpc>
                  <a:spcPct val="120000"/>
                </a:lnSpc>
              </a:pPr>
              <a:r>
                <a:rPr lang="en-US" sz="3000" dirty="0" err="1">
                  <a:latin typeface="Seravek"/>
                  <a:cs typeface="Seravek"/>
                </a:rPr>
                <a:t>pkt.tmp</a:t>
              </a:r>
              <a:r>
                <a:rPr lang="en-US" sz="3000" dirty="0">
                  <a:latin typeface="Seravek"/>
                  <a:cs typeface="Seravek"/>
                </a:rPr>
                <a:t> = </a:t>
              </a:r>
              <a:r>
                <a:rPr lang="en-US" sz="3000" dirty="0" err="1">
                  <a:latin typeface="Seravek"/>
                  <a:cs typeface="Seravek"/>
                </a:rPr>
                <a:t>pkt.old</a:t>
              </a:r>
              <a:r>
                <a:rPr lang="en-US" sz="3000" dirty="0">
                  <a:latin typeface="Seravek"/>
                  <a:cs typeface="Seravek"/>
                </a:rPr>
                <a:t> == </a:t>
              </a:r>
              <a:r>
                <a:rPr lang="en-US" sz="3000" dirty="0" smtClean="0">
                  <a:latin typeface="Seravek"/>
                  <a:cs typeface="Seravek"/>
                </a:rPr>
                <a:t>9;</a:t>
              </a:r>
              <a:endParaRPr lang="en-US" sz="3000" dirty="0">
                <a:latin typeface="Seravek"/>
                <a:cs typeface="Seravek"/>
              </a:endParaRPr>
            </a:p>
            <a:p>
              <a:pPr>
                <a:lnSpc>
                  <a:spcPct val="120000"/>
                </a:lnSpc>
              </a:pPr>
              <a:r>
                <a:rPr lang="en-US" sz="3000" dirty="0" err="1">
                  <a:latin typeface="Seravek"/>
                  <a:cs typeface="Seravek"/>
                </a:rPr>
                <a:t>pkt.new</a:t>
              </a:r>
              <a:r>
                <a:rPr lang="en-US" sz="3000" dirty="0">
                  <a:latin typeface="Seravek"/>
                  <a:cs typeface="Seravek"/>
                </a:rPr>
                <a:t> = </a:t>
              </a:r>
              <a:r>
                <a:rPr lang="en-US" sz="3000" dirty="0" err="1">
                  <a:latin typeface="Seravek"/>
                  <a:cs typeface="Seravek"/>
                </a:rPr>
                <a:t>pkt.tmp</a:t>
              </a:r>
              <a:r>
                <a:rPr lang="en-US" sz="3000" dirty="0">
                  <a:latin typeface="Seravek"/>
                  <a:cs typeface="Seravek"/>
                </a:rPr>
                <a:t> ? 0 : (</a:t>
              </a:r>
              <a:r>
                <a:rPr lang="en-US" sz="3000" dirty="0" err="1">
                  <a:latin typeface="Seravek"/>
                  <a:cs typeface="Seravek"/>
                </a:rPr>
                <a:t>pkt.old</a:t>
              </a:r>
              <a:r>
                <a:rPr lang="en-US" sz="3000" dirty="0">
                  <a:latin typeface="Seravek"/>
                  <a:cs typeface="Seravek"/>
                </a:rPr>
                <a:t> + 1);</a:t>
              </a:r>
            </a:p>
            <a:p>
              <a:pPr>
                <a:lnSpc>
                  <a:spcPct val="120000"/>
                </a:lnSpc>
              </a:pPr>
              <a:r>
                <a:rPr lang="en-US" sz="3000" dirty="0" err="1" smtClean="0">
                  <a:latin typeface="Seravek"/>
                  <a:cs typeface="Seravek"/>
                </a:rPr>
                <a:t>pkt.sample</a:t>
              </a:r>
              <a:r>
                <a:rPr lang="en-US" sz="3000" dirty="0" smtClean="0">
                  <a:latin typeface="Seravek"/>
                  <a:cs typeface="Seravek"/>
                </a:rPr>
                <a:t> = </a:t>
              </a:r>
              <a:r>
                <a:rPr lang="en-US" sz="3000" dirty="0" err="1" smtClean="0">
                  <a:latin typeface="Seravek"/>
                  <a:cs typeface="Seravek"/>
                </a:rPr>
                <a:t>pkt.tmp</a:t>
              </a:r>
              <a:r>
                <a:rPr lang="en-US" sz="3000" dirty="0" smtClean="0">
                  <a:latin typeface="Seravek"/>
                  <a:cs typeface="Seravek"/>
                </a:rPr>
                <a:t>;</a:t>
              </a:r>
            </a:p>
            <a:p>
              <a:pPr>
                <a:lnSpc>
                  <a:spcPct val="120000"/>
                </a:lnSpc>
              </a:pPr>
              <a:r>
                <a:rPr lang="en-US" sz="3000" dirty="0">
                  <a:solidFill>
                    <a:srgbClr val="FF0000"/>
                  </a:solidFill>
                  <a:latin typeface="Seravek"/>
                  <a:cs typeface="Seravek"/>
                </a:rPr>
                <a:t>count</a:t>
              </a:r>
              <a:r>
                <a:rPr lang="en-US" sz="3000" dirty="0">
                  <a:latin typeface="Seravek"/>
                  <a:cs typeface="Seravek"/>
                </a:rPr>
                <a:t> = </a:t>
              </a:r>
              <a:r>
                <a:rPr lang="en-US" sz="3000" dirty="0" err="1">
                  <a:latin typeface="Seravek"/>
                  <a:cs typeface="Seravek"/>
                </a:rPr>
                <a:t>pkt.new</a:t>
              </a:r>
              <a:r>
                <a:rPr lang="en-US" sz="3000" dirty="0" smtClean="0">
                  <a:latin typeface="Seravek"/>
                  <a:cs typeface="Seravek"/>
                </a:rPr>
                <a:t>;</a:t>
              </a:r>
              <a:endParaRPr lang="en-US" sz="3000" dirty="0">
                <a:latin typeface="Seravek"/>
                <a:cs typeface="Seravek"/>
              </a:endParaRPr>
            </a:p>
          </p:txBody>
        </p:sp>
        <p:sp>
          <p:nvSpPr>
            <p:cNvPr id="14" name="Right Arrow 13"/>
            <p:cNvSpPr/>
            <p:nvPr/>
          </p:nvSpPr>
          <p:spPr>
            <a:xfrm>
              <a:off x="4305300" y="333472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Slide Number Placeholder 14"/>
          <p:cNvSpPr>
            <a:spLocks noGrp="1"/>
          </p:cNvSpPr>
          <p:nvPr>
            <p:ph type="sldNum" sz="quarter" idx="12"/>
          </p:nvPr>
        </p:nvSpPr>
        <p:spPr/>
        <p:txBody>
          <a:bodyPr/>
          <a:lstStyle/>
          <a:p>
            <a:fld id="{5448022C-F4BC-4192-A392-BACAE19DF894}" type="slidenum">
              <a:rPr lang="en-US" smtClean="0"/>
              <a:pPr/>
              <a:t>23</a:t>
            </a:fld>
            <a:endParaRPr lang="en-US"/>
          </a:p>
        </p:txBody>
      </p:sp>
    </p:spTree>
    <p:extLst>
      <p:ext uri="{BB962C8B-B14F-4D97-AF65-F5344CB8AC3E}">
        <p14:creationId xmlns:p14="http://schemas.microsoft.com/office/powerpoint/2010/main" val="24867390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Seravek"/>
                <a:cs typeface="Seravek"/>
              </a:rPr>
              <a:t>Create one node for each instruction</a:t>
            </a:r>
            <a:endParaRPr lang="en-US" sz="2400" dirty="0">
              <a:latin typeface="Seravek"/>
              <a:cs typeface="Seravek"/>
            </a:endParaRPr>
          </a:p>
        </p:txBody>
      </p:sp>
      <p:sp>
        <p:nvSpPr>
          <p:cNvPr id="2" name="Title 1"/>
          <p:cNvSpPr>
            <a:spLocks noGrp="1"/>
          </p:cNvSpPr>
          <p:nvPr>
            <p:ph type="title"/>
          </p:nvPr>
        </p:nvSpPr>
        <p:spPr/>
        <p:txBody>
          <a:bodyPr/>
          <a:lstStyle/>
          <a:p>
            <a:r>
              <a:rPr lang="en-US" dirty="0" smtClean="0"/>
              <a:t>Code Pipelining</a:t>
            </a:r>
            <a:endParaRPr lang="en-US" dirty="0"/>
          </a:p>
        </p:txBody>
      </p:sp>
      <p:grpSp>
        <p:nvGrpSpPr>
          <p:cNvPr id="21" name="Group 20"/>
          <p:cNvGrpSpPr/>
          <p:nvPr/>
        </p:nvGrpSpPr>
        <p:grpSpPr>
          <a:xfrm>
            <a:off x="811992" y="192814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Seravek"/>
                  <a:cs typeface="Seravek"/>
                </a:rPr>
                <a:t>pkt.old</a:t>
              </a:r>
              <a:r>
                <a:rPr lang="en-US" sz="3000" kern="0" dirty="0" smtClean="0">
                  <a:latin typeface="Seravek"/>
                  <a:cs typeface="Seravek"/>
                </a:rPr>
                <a:t> = </a:t>
              </a:r>
              <a:r>
                <a:rPr lang="en-US" sz="3000" kern="0" dirty="0" smtClean="0">
                  <a:solidFill>
                    <a:srgbClr val="FF0000"/>
                  </a:solidFill>
                  <a:latin typeface="Seravek"/>
                  <a:cs typeface="Seravek"/>
                </a:rPr>
                <a:t>count</a:t>
              </a:r>
              <a:endParaRPr lang="en-US" sz="3000" kern="0" dirty="0">
                <a:solidFill>
                  <a:srgbClr val="FF0000"/>
                </a:solidFill>
                <a:latin typeface="Seravek"/>
                <a:cs typeface="Seravek"/>
              </a:endParaRPr>
            </a:p>
          </p:txBody>
        </p:sp>
        <p:sp>
          <p:nvSpPr>
            <p:cNvPr id="23" name="Rounded Rectangle 22"/>
            <p:cNvSpPr/>
            <p:nvPr/>
          </p:nvSpPr>
          <p:spPr>
            <a:xfrm>
              <a:off x="-1606902" y="2163686"/>
              <a:ext cx="7363912" cy="432645"/>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Seravek"/>
                  <a:cs typeface="Seravek"/>
                </a:rPr>
                <a:t>pkt.tmp</a:t>
              </a:r>
              <a:r>
                <a:rPr lang="en-US" sz="3000" kern="0" dirty="0" smtClean="0">
                  <a:latin typeface="Seravek"/>
                  <a:cs typeface="Seravek"/>
                </a:rPr>
                <a:t> = </a:t>
              </a:r>
              <a:r>
                <a:rPr lang="en-US" sz="3000" kern="0" dirty="0" err="1" smtClean="0">
                  <a:latin typeface="Seravek"/>
                  <a:cs typeface="Seravek"/>
                </a:rPr>
                <a:t>pkt.old</a:t>
              </a:r>
              <a:r>
                <a:rPr lang="en-US" sz="3000" kern="0" dirty="0" smtClean="0">
                  <a:latin typeface="Seravek"/>
                  <a:cs typeface="Seravek"/>
                </a:rPr>
                <a:t> == 9</a:t>
              </a:r>
              <a:endParaRPr lang="en-US" sz="3000" kern="0" dirty="0">
                <a:latin typeface="Seravek"/>
                <a:cs typeface="Seravek"/>
              </a:endParaRPr>
            </a:p>
          </p:txBody>
        </p:sp>
        <p:sp>
          <p:nvSpPr>
            <p:cNvPr id="24" name="Rounded Rectangle 23"/>
            <p:cNvSpPr/>
            <p:nvPr/>
          </p:nvSpPr>
          <p:spPr>
            <a:xfrm>
              <a:off x="-3240793" y="3020808"/>
              <a:ext cx="10623211" cy="475906"/>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Seravek"/>
                <a:cs typeface="Seravek"/>
              </a:endParaRPr>
            </a:p>
            <a:p>
              <a:pPr defTabSz="539347">
                <a:lnSpc>
                  <a:spcPct val="90000"/>
                </a:lnSpc>
                <a:spcBef>
                  <a:spcPct val="0"/>
                </a:spcBef>
                <a:spcAft>
                  <a:spcPct val="35000"/>
                </a:spcAft>
                <a:defRPr/>
              </a:pPr>
              <a:r>
                <a:rPr lang="en-US" sz="3000" dirty="0" err="1" smtClean="0">
                  <a:latin typeface="Seravek"/>
                  <a:cs typeface="Seravek"/>
                </a:rPr>
                <a:t>pkt.new</a:t>
              </a:r>
              <a:r>
                <a:rPr lang="en-US" sz="3000" dirty="0" smtClean="0">
                  <a:latin typeface="Seravek"/>
                  <a:cs typeface="Seravek"/>
                </a:rPr>
                <a:t> </a:t>
              </a:r>
              <a:r>
                <a:rPr lang="en-US" sz="3000" dirty="0">
                  <a:latin typeface="Seravek"/>
                  <a:cs typeface="Seravek"/>
                </a:rPr>
                <a:t>= </a:t>
              </a:r>
              <a:r>
                <a:rPr lang="en-US" sz="3000" dirty="0" err="1">
                  <a:latin typeface="Seravek"/>
                  <a:cs typeface="Seravek"/>
                </a:rPr>
                <a:t>pkt.tmp</a:t>
              </a:r>
              <a:r>
                <a:rPr lang="en-US" sz="3000" dirty="0">
                  <a:latin typeface="Seravek"/>
                  <a:cs typeface="Seravek"/>
                </a:rPr>
                <a:t> ? 0 </a:t>
              </a:r>
              <a:r>
                <a:rPr lang="en-US" sz="3000" dirty="0" smtClean="0">
                  <a:latin typeface="Seravek"/>
                  <a:cs typeface="Seravek"/>
                </a:rPr>
                <a:t>: (</a:t>
              </a:r>
              <a:r>
                <a:rPr lang="en-US" sz="3000" dirty="0" err="1">
                  <a:latin typeface="Seravek"/>
                  <a:cs typeface="Seravek"/>
                </a:rPr>
                <a:t>pkt.old</a:t>
              </a:r>
              <a:r>
                <a:rPr lang="en-US" sz="3000" dirty="0">
                  <a:latin typeface="Seravek"/>
                  <a:cs typeface="Seravek"/>
                </a:rPr>
                <a:t> + 1</a:t>
              </a:r>
              <a:r>
                <a:rPr lang="en-US" sz="3000" dirty="0" smtClean="0">
                  <a:latin typeface="Seravek"/>
                  <a:cs typeface="Seravek"/>
                </a:rPr>
                <a:t>)</a:t>
              </a:r>
              <a:endParaRPr lang="en-US" sz="3000" dirty="0">
                <a:latin typeface="Seravek"/>
                <a:cs typeface="Seravek"/>
              </a:endParaRPr>
            </a:p>
            <a:p>
              <a:pPr defTabSz="539347">
                <a:lnSpc>
                  <a:spcPct val="90000"/>
                </a:lnSpc>
                <a:spcBef>
                  <a:spcPct val="0"/>
                </a:spcBef>
                <a:spcAft>
                  <a:spcPct val="35000"/>
                </a:spcAft>
                <a:defRPr/>
              </a:pPr>
              <a:endParaRPr lang="en-US" sz="3000" kern="0" dirty="0">
                <a:latin typeface="Seravek"/>
                <a:cs typeface="Seravek"/>
              </a:endParaRPr>
            </a:p>
          </p:txBody>
        </p:sp>
        <p:sp>
          <p:nvSpPr>
            <p:cNvPr id="26" name="Rounded Rectangle 25"/>
            <p:cNvSpPr/>
            <p:nvPr/>
          </p:nvSpPr>
          <p:spPr>
            <a:xfrm>
              <a:off x="-1178131" y="3956636"/>
              <a:ext cx="6497887" cy="531164"/>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Seravek"/>
                  <a:cs typeface="Seravek"/>
                </a:rPr>
                <a:t>pkt.sample</a:t>
              </a:r>
              <a:r>
                <a:rPr lang="en-US" sz="3000" kern="0" dirty="0" smtClean="0">
                  <a:latin typeface="Seravek"/>
                  <a:cs typeface="Seravek"/>
                </a:rPr>
                <a:t> = </a:t>
              </a:r>
              <a:r>
                <a:rPr lang="en-US" sz="3000" kern="0" dirty="0" err="1" smtClean="0">
                  <a:latin typeface="Seravek"/>
                  <a:cs typeface="Seravek"/>
                </a:rPr>
                <a:t>pkt.tmp</a:t>
              </a:r>
              <a:endParaRPr lang="en-US" sz="3000" kern="0" dirty="0">
                <a:latin typeface="Seravek"/>
                <a:cs typeface="Seravek"/>
              </a:endParaRPr>
            </a:p>
          </p:txBody>
        </p:sp>
        <p:sp>
          <p:nvSpPr>
            <p:cNvPr id="30" name="Rounded Rectangle 29"/>
            <p:cNvSpPr/>
            <p:nvPr/>
          </p:nvSpPr>
          <p:spPr>
            <a:xfrm>
              <a:off x="-523987" y="4932048"/>
              <a:ext cx="5189599" cy="40716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Seravek"/>
                  <a:cs typeface="Seravek"/>
                </a:rPr>
                <a:t>count</a:t>
              </a:r>
              <a:r>
                <a:rPr lang="en-US" sz="3000" kern="0" dirty="0" smtClean="0">
                  <a:latin typeface="Seravek"/>
                  <a:cs typeface="Seravek"/>
                </a:rPr>
                <a:t> = </a:t>
              </a:r>
              <a:r>
                <a:rPr lang="en-US" sz="3000" kern="0" dirty="0" err="1" smtClean="0">
                  <a:latin typeface="Seravek"/>
                  <a:cs typeface="Seravek"/>
                </a:rPr>
                <a:t>pkt.new</a:t>
              </a:r>
              <a:endParaRPr lang="en-US" sz="3000" kern="0" dirty="0">
                <a:latin typeface="Seravek"/>
                <a:cs typeface="Seravek"/>
              </a:endParaRPr>
            </a:p>
          </p:txBody>
        </p:sp>
      </p:grpSp>
      <p:grpSp>
        <p:nvGrpSpPr>
          <p:cNvPr id="3" name="Group 2"/>
          <p:cNvGrpSpPr/>
          <p:nvPr/>
        </p:nvGrpSpPr>
        <p:grpSpPr>
          <a:xfrm>
            <a:off x="458778" y="6135624"/>
            <a:ext cx="11201400" cy="556537"/>
            <a:chOff x="458778" y="104339"/>
            <a:chExt cx="11201400" cy="556537"/>
          </a:xfrm>
        </p:grpSpPr>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grpSp>
      <p:sp>
        <p:nvSpPr>
          <p:cNvPr id="4" name="Slide Number Placeholder 3"/>
          <p:cNvSpPr>
            <a:spLocks noGrp="1"/>
          </p:cNvSpPr>
          <p:nvPr>
            <p:ph type="sldNum" sz="quarter" idx="12"/>
          </p:nvPr>
        </p:nvSpPr>
        <p:spPr/>
        <p:txBody>
          <a:bodyPr/>
          <a:lstStyle/>
          <a:p>
            <a:fld id="{5448022C-F4BC-4192-A392-BACAE19DF894}" type="slidenum">
              <a:rPr lang="en-US" smtClean="0"/>
              <a:pPr/>
              <a:t>24</a:t>
            </a:fld>
            <a:endParaRPr lang="en-US"/>
          </a:p>
        </p:txBody>
      </p:sp>
    </p:spTree>
    <p:extLst>
      <p:ext uri="{BB962C8B-B14F-4D97-AF65-F5344CB8AC3E}">
        <p14:creationId xmlns:p14="http://schemas.microsoft.com/office/powerpoint/2010/main" val="384116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grpSp>
        <p:nvGrpSpPr>
          <p:cNvPr id="29" name="Group 28"/>
          <p:cNvGrpSpPr/>
          <p:nvPr/>
        </p:nvGrpSpPr>
        <p:grpSpPr>
          <a:xfrm>
            <a:off x="458778" y="6135624"/>
            <a:ext cx="11201400" cy="556537"/>
            <a:chOff x="458778" y="104339"/>
            <a:chExt cx="11201400" cy="556537"/>
          </a:xfrm>
        </p:grpSpPr>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8" name="TextBox 37"/>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9" name="Rounded Rectangle 3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0" name="TextBox 39"/>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gr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Seravek"/>
                <a:cs typeface="Seravek"/>
              </a:rPr>
              <a:t>Packet field dependencies </a:t>
            </a:r>
            <a:endParaRPr lang="en-US" sz="2400" dirty="0">
              <a:latin typeface="Seravek"/>
              <a:cs typeface="Seravek"/>
            </a:endParaRPr>
          </a:p>
        </p:txBody>
      </p:sp>
      <p:grpSp>
        <p:nvGrpSpPr>
          <p:cNvPr id="43" name="Group 42"/>
          <p:cNvGrpSpPr/>
          <p:nvPr/>
        </p:nvGrpSpPr>
        <p:grpSpPr>
          <a:xfrm>
            <a:off x="1104900" y="2280196"/>
            <a:ext cx="6507153" cy="2825204"/>
            <a:chOff x="1104900" y="2280196"/>
            <a:chExt cx="6507153" cy="2825204"/>
          </a:xfrm>
        </p:grpSpPr>
        <p:cxnSp>
          <p:nvCxnSpPr>
            <p:cNvPr id="45" name="Straight Arrow Connector 44"/>
            <p:cNvCxnSpPr/>
            <p:nvPr/>
          </p:nvCxnSpPr>
          <p:spPr>
            <a:xfrm>
              <a:off x="3983028" y="228019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970971" y="3009900"/>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1104900" y="3810000"/>
              <a:ext cx="1295400" cy="129540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8" name="Freeform 47"/>
            <p:cNvSpPr/>
            <p:nvPr/>
          </p:nvSpPr>
          <p:spPr>
            <a:xfrm>
              <a:off x="5905500" y="281940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grpSp>
        <p:nvGrpSpPr>
          <p:cNvPr id="54" name="Group 53"/>
          <p:cNvGrpSpPr/>
          <p:nvPr/>
        </p:nvGrpSpPr>
        <p:grpSpPr>
          <a:xfrm>
            <a:off x="811992" y="1928140"/>
            <a:ext cx="6342072" cy="3482060"/>
            <a:chOff x="-3240793" y="1321446"/>
            <a:chExt cx="10623211" cy="4017762"/>
          </a:xfrm>
        </p:grpSpPr>
        <p:sp>
          <p:nvSpPr>
            <p:cNvPr id="55" name="Rounded Rectangle 54"/>
            <p:cNvSpPr/>
            <p:nvPr/>
          </p:nvSpPr>
          <p:spPr>
            <a:xfrm>
              <a:off x="-322398" y="1321446"/>
              <a:ext cx="4786420" cy="404783"/>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Seravek"/>
                  <a:cs typeface="Seravek"/>
                </a:rPr>
                <a:t>pkt.old</a:t>
              </a:r>
              <a:r>
                <a:rPr lang="en-US" sz="3000" kern="0" dirty="0" smtClean="0">
                  <a:latin typeface="Seravek"/>
                  <a:cs typeface="Seravek"/>
                </a:rPr>
                <a:t> = </a:t>
              </a:r>
              <a:r>
                <a:rPr lang="en-US" sz="3000" kern="0" dirty="0" smtClean="0">
                  <a:solidFill>
                    <a:srgbClr val="FF0000"/>
                  </a:solidFill>
                  <a:latin typeface="Seravek"/>
                  <a:cs typeface="Seravek"/>
                </a:rPr>
                <a:t>count</a:t>
              </a:r>
              <a:endParaRPr lang="en-US" sz="3000" kern="0" dirty="0">
                <a:solidFill>
                  <a:srgbClr val="FF0000"/>
                </a:solidFill>
                <a:latin typeface="Seravek"/>
                <a:cs typeface="Seravek"/>
              </a:endParaRPr>
            </a:p>
          </p:txBody>
        </p:sp>
        <p:sp>
          <p:nvSpPr>
            <p:cNvPr id="56" name="Rounded Rectangle 55"/>
            <p:cNvSpPr/>
            <p:nvPr/>
          </p:nvSpPr>
          <p:spPr>
            <a:xfrm>
              <a:off x="-1606902" y="2163686"/>
              <a:ext cx="7363912" cy="432645"/>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Seravek"/>
                  <a:cs typeface="Seravek"/>
                </a:rPr>
                <a:t>pkt.tmp</a:t>
              </a:r>
              <a:r>
                <a:rPr lang="en-US" sz="3000" kern="0" dirty="0" smtClean="0">
                  <a:latin typeface="Seravek"/>
                  <a:cs typeface="Seravek"/>
                </a:rPr>
                <a:t> = </a:t>
              </a:r>
              <a:r>
                <a:rPr lang="en-US" sz="3000" kern="0" dirty="0" err="1" smtClean="0">
                  <a:latin typeface="Seravek"/>
                  <a:cs typeface="Seravek"/>
                </a:rPr>
                <a:t>pkt.old</a:t>
              </a:r>
              <a:r>
                <a:rPr lang="en-US" sz="3000" kern="0" dirty="0" smtClean="0">
                  <a:latin typeface="Seravek"/>
                  <a:cs typeface="Seravek"/>
                </a:rPr>
                <a:t> == 9</a:t>
              </a:r>
              <a:endParaRPr lang="en-US" sz="3000" kern="0" dirty="0">
                <a:latin typeface="Seravek"/>
                <a:cs typeface="Seravek"/>
              </a:endParaRPr>
            </a:p>
          </p:txBody>
        </p:sp>
        <p:sp>
          <p:nvSpPr>
            <p:cNvPr id="57" name="Rounded Rectangle 56"/>
            <p:cNvSpPr/>
            <p:nvPr/>
          </p:nvSpPr>
          <p:spPr>
            <a:xfrm>
              <a:off x="-3240793" y="3020808"/>
              <a:ext cx="10623211" cy="475906"/>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Seravek"/>
                <a:cs typeface="Seravek"/>
              </a:endParaRPr>
            </a:p>
            <a:p>
              <a:pPr defTabSz="539347">
                <a:lnSpc>
                  <a:spcPct val="90000"/>
                </a:lnSpc>
                <a:spcBef>
                  <a:spcPct val="0"/>
                </a:spcBef>
                <a:spcAft>
                  <a:spcPct val="35000"/>
                </a:spcAft>
                <a:defRPr/>
              </a:pPr>
              <a:r>
                <a:rPr lang="en-US" sz="3000" dirty="0" err="1" smtClean="0">
                  <a:latin typeface="Seravek"/>
                  <a:cs typeface="Seravek"/>
                </a:rPr>
                <a:t>pkt.new</a:t>
              </a:r>
              <a:r>
                <a:rPr lang="en-US" sz="3000" dirty="0" smtClean="0">
                  <a:latin typeface="Seravek"/>
                  <a:cs typeface="Seravek"/>
                </a:rPr>
                <a:t> </a:t>
              </a:r>
              <a:r>
                <a:rPr lang="en-US" sz="3000" dirty="0">
                  <a:latin typeface="Seravek"/>
                  <a:cs typeface="Seravek"/>
                </a:rPr>
                <a:t>= </a:t>
              </a:r>
              <a:r>
                <a:rPr lang="en-US" sz="3000" dirty="0" err="1">
                  <a:latin typeface="Seravek"/>
                  <a:cs typeface="Seravek"/>
                </a:rPr>
                <a:t>pkt.tmp</a:t>
              </a:r>
              <a:r>
                <a:rPr lang="en-US" sz="3000" dirty="0">
                  <a:latin typeface="Seravek"/>
                  <a:cs typeface="Seravek"/>
                </a:rPr>
                <a:t> ? 0 </a:t>
              </a:r>
              <a:r>
                <a:rPr lang="en-US" sz="3000" dirty="0" smtClean="0">
                  <a:latin typeface="Seravek"/>
                  <a:cs typeface="Seravek"/>
                </a:rPr>
                <a:t>: (</a:t>
              </a:r>
              <a:r>
                <a:rPr lang="en-US" sz="3000" dirty="0" err="1">
                  <a:latin typeface="Seravek"/>
                  <a:cs typeface="Seravek"/>
                </a:rPr>
                <a:t>pkt.old</a:t>
              </a:r>
              <a:r>
                <a:rPr lang="en-US" sz="3000" dirty="0">
                  <a:latin typeface="Seravek"/>
                  <a:cs typeface="Seravek"/>
                </a:rPr>
                <a:t> + 1</a:t>
              </a:r>
              <a:r>
                <a:rPr lang="en-US" sz="3000" dirty="0" smtClean="0">
                  <a:latin typeface="Seravek"/>
                  <a:cs typeface="Seravek"/>
                </a:rPr>
                <a:t>)</a:t>
              </a:r>
              <a:endParaRPr lang="en-US" sz="3000" dirty="0">
                <a:latin typeface="Seravek"/>
                <a:cs typeface="Seravek"/>
              </a:endParaRPr>
            </a:p>
            <a:p>
              <a:pPr defTabSz="539347">
                <a:lnSpc>
                  <a:spcPct val="90000"/>
                </a:lnSpc>
                <a:spcBef>
                  <a:spcPct val="0"/>
                </a:spcBef>
                <a:spcAft>
                  <a:spcPct val="35000"/>
                </a:spcAft>
                <a:defRPr/>
              </a:pPr>
              <a:endParaRPr lang="en-US" sz="3000" kern="0" dirty="0">
                <a:latin typeface="Seravek"/>
                <a:cs typeface="Seravek"/>
              </a:endParaRPr>
            </a:p>
          </p:txBody>
        </p:sp>
        <p:sp>
          <p:nvSpPr>
            <p:cNvPr id="58" name="Rounded Rectangle 57"/>
            <p:cNvSpPr/>
            <p:nvPr/>
          </p:nvSpPr>
          <p:spPr>
            <a:xfrm>
              <a:off x="-1178131" y="3956636"/>
              <a:ext cx="6497887" cy="531164"/>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Seravek"/>
                  <a:cs typeface="Seravek"/>
                </a:rPr>
                <a:t>pkt.sample</a:t>
              </a:r>
              <a:r>
                <a:rPr lang="en-US" sz="3000" kern="0" dirty="0" smtClean="0">
                  <a:latin typeface="Seravek"/>
                  <a:cs typeface="Seravek"/>
                </a:rPr>
                <a:t> = </a:t>
              </a:r>
              <a:r>
                <a:rPr lang="en-US" sz="3000" kern="0" dirty="0" err="1" smtClean="0">
                  <a:latin typeface="Seravek"/>
                  <a:cs typeface="Seravek"/>
                </a:rPr>
                <a:t>pkt.tmp</a:t>
              </a:r>
              <a:endParaRPr lang="en-US" sz="3000" kern="0" dirty="0">
                <a:latin typeface="Seravek"/>
                <a:cs typeface="Seravek"/>
              </a:endParaRPr>
            </a:p>
          </p:txBody>
        </p:sp>
        <p:sp>
          <p:nvSpPr>
            <p:cNvPr id="59" name="Rounded Rectangle 58"/>
            <p:cNvSpPr/>
            <p:nvPr/>
          </p:nvSpPr>
          <p:spPr>
            <a:xfrm>
              <a:off x="-523987" y="4932048"/>
              <a:ext cx="5189599" cy="40716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Seravek"/>
                  <a:cs typeface="Seravek"/>
                </a:rPr>
                <a:t>count</a:t>
              </a:r>
              <a:r>
                <a:rPr lang="en-US" sz="3000" kern="0" dirty="0" smtClean="0">
                  <a:latin typeface="Seravek"/>
                  <a:cs typeface="Seravek"/>
                </a:rPr>
                <a:t> = </a:t>
              </a:r>
              <a:r>
                <a:rPr lang="en-US" sz="3000" kern="0" dirty="0" err="1" smtClean="0">
                  <a:latin typeface="Seravek"/>
                  <a:cs typeface="Seravek"/>
                </a:rPr>
                <a:t>pkt.new</a:t>
              </a:r>
              <a:endParaRPr lang="en-US" sz="3000" kern="0" dirty="0">
                <a:latin typeface="Seravek"/>
                <a:cs typeface="Seravek"/>
              </a:endParaRPr>
            </a:p>
          </p:txBody>
        </p:sp>
      </p:grpSp>
      <p:sp>
        <p:nvSpPr>
          <p:cNvPr id="3" name="Slide Number Placeholder 2"/>
          <p:cNvSpPr>
            <a:spLocks noGrp="1"/>
          </p:cNvSpPr>
          <p:nvPr>
            <p:ph type="sldNum" sz="quarter" idx="12"/>
          </p:nvPr>
        </p:nvSpPr>
        <p:spPr/>
        <p:txBody>
          <a:bodyPr/>
          <a:lstStyle/>
          <a:p>
            <a:fld id="{5448022C-F4BC-4192-A392-BACAE19DF894}" type="slidenum">
              <a:rPr lang="en-US" smtClean="0"/>
              <a:pPr/>
              <a:t>25</a:t>
            </a:fld>
            <a:endParaRPr lang="en-US"/>
          </a:p>
        </p:txBody>
      </p:sp>
    </p:spTree>
    <p:extLst>
      <p:ext uri="{BB962C8B-B14F-4D97-AF65-F5344CB8AC3E}">
        <p14:creationId xmlns:p14="http://schemas.microsoft.com/office/powerpoint/2010/main" val="150689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Seravek"/>
                <a:cs typeface="Seravek"/>
              </a:rPr>
              <a:t>State dependencies</a:t>
            </a:r>
            <a:endParaRPr lang="en-US" sz="2400" dirty="0">
              <a:latin typeface="Seravek"/>
              <a:cs typeface="Seravek"/>
            </a:endParaRPr>
          </a:p>
        </p:txBody>
      </p:sp>
      <p:grpSp>
        <p:nvGrpSpPr>
          <p:cNvPr id="40" name="Group 39"/>
          <p:cNvGrpSpPr/>
          <p:nvPr/>
        </p:nvGrpSpPr>
        <p:grpSpPr>
          <a:xfrm>
            <a:off x="458778" y="6135624"/>
            <a:ext cx="11201400" cy="556537"/>
            <a:chOff x="458778" y="104339"/>
            <a:chExt cx="11201400" cy="556537"/>
          </a:xfrm>
        </p:grpSpPr>
        <p:sp>
          <p:nvSpPr>
            <p:cNvPr id="41" name="Rounded Rectangle 4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2" name="Right Arrow 4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4" name="Right Arrow 4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46" name="TextBox 45"/>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47" name="Rounded Rectangle 4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8" name="TextBox 47"/>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grpSp>
      <p:grpSp>
        <p:nvGrpSpPr>
          <p:cNvPr id="4" name="Group 3"/>
          <p:cNvGrpSpPr/>
          <p:nvPr/>
        </p:nvGrpSpPr>
        <p:grpSpPr>
          <a:xfrm>
            <a:off x="210708" y="2017217"/>
            <a:ext cx="7401345" cy="3316783"/>
            <a:chOff x="210708" y="2017217"/>
            <a:chExt cx="7401345" cy="3316783"/>
          </a:xfrm>
        </p:grpSpPr>
        <p:sp>
          <p:nvSpPr>
            <p:cNvPr id="5" name="Freeform 4"/>
            <p:cNvSpPr/>
            <p:nvPr/>
          </p:nvSpPr>
          <p:spPr>
            <a:xfrm>
              <a:off x="354001" y="2171700"/>
              <a:ext cx="2198699" cy="3003209"/>
            </a:xfrm>
            <a:custGeom>
              <a:avLst/>
              <a:gdLst>
                <a:gd name="connsiteX0" fmla="*/ 2400398 w 2400398"/>
                <a:gd name="connsiteY0" fmla="*/ 0 h 3190875"/>
                <a:gd name="connsiteX1" fmla="*/ 98 w 2400398"/>
                <a:gd name="connsiteY1" fmla="*/ 1295400 h 3190875"/>
                <a:gd name="connsiteX2" fmla="*/ 2295623 w 2400398"/>
                <a:gd name="connsiteY2" fmla="*/ 3190875 h 3190875"/>
                <a:gd name="connsiteX0" fmla="*/ 2400400 w 2400400"/>
                <a:gd name="connsiteY0" fmla="*/ 0 h 3047674"/>
                <a:gd name="connsiteX1" fmla="*/ 100 w 2400400"/>
                <a:gd name="connsiteY1" fmla="*/ 1295400 h 3047674"/>
                <a:gd name="connsiteX2" fmla="*/ 2249408 w 2400400"/>
                <a:gd name="connsiteY2" fmla="*/ 3047674 h 3047674"/>
              </a:gdLst>
              <a:ahLst/>
              <a:cxnLst>
                <a:cxn ang="0">
                  <a:pos x="connsiteX0" y="connsiteY0"/>
                </a:cxn>
                <a:cxn ang="0">
                  <a:pos x="connsiteX1" y="connsiteY1"/>
                </a:cxn>
                <a:cxn ang="0">
                  <a:pos x="connsiteX2" y="connsiteY2"/>
                </a:cxn>
              </a:cxnLst>
              <a:rect l="l" t="t" r="r" b="b"/>
              <a:pathLst>
                <a:path w="2400400" h="3047674">
                  <a:moveTo>
                    <a:pt x="2400400" y="0"/>
                  </a:moveTo>
                  <a:cubicBezTo>
                    <a:pt x="1208981" y="381794"/>
                    <a:pt x="17562" y="763588"/>
                    <a:pt x="100" y="1295400"/>
                  </a:cubicBezTo>
                  <a:cubicBezTo>
                    <a:pt x="-17362" y="1827212"/>
                    <a:pt x="2249408" y="3047674"/>
                    <a:pt x="2249408" y="3047674"/>
                  </a:cubicBezTo>
                </a:path>
              </a:pathLst>
            </a:custGeom>
            <a:noFill/>
            <a:ln w="57150">
              <a:solidFill>
                <a:srgbClr val="FF0000"/>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sp>
          <p:nvSpPr>
            <p:cNvPr id="33" name="Freeform 32"/>
            <p:cNvSpPr/>
            <p:nvPr/>
          </p:nvSpPr>
          <p:spPr>
            <a:xfrm>
              <a:off x="210708" y="2017217"/>
              <a:ext cx="2380092" cy="3316783"/>
            </a:xfrm>
            <a:custGeom>
              <a:avLst/>
              <a:gdLst>
                <a:gd name="connsiteX0" fmla="*/ 2400398 w 2400398"/>
                <a:gd name="connsiteY0" fmla="*/ 0 h 3190875"/>
                <a:gd name="connsiteX1" fmla="*/ 98 w 2400398"/>
                <a:gd name="connsiteY1" fmla="*/ 1295400 h 3190875"/>
                <a:gd name="connsiteX2" fmla="*/ 2295623 w 2400398"/>
                <a:gd name="connsiteY2" fmla="*/ 3190875 h 3190875"/>
                <a:gd name="connsiteX0" fmla="*/ 2674880 w 2674880"/>
                <a:gd name="connsiteY0" fmla="*/ 0 h 3112103"/>
                <a:gd name="connsiteX1" fmla="*/ 98 w 2674880"/>
                <a:gd name="connsiteY1" fmla="*/ 1216628 h 3112103"/>
                <a:gd name="connsiteX2" fmla="*/ 2295623 w 2674880"/>
                <a:gd name="connsiteY2" fmla="*/ 3112103 h 3112103"/>
                <a:gd name="connsiteX0" fmla="*/ 2674880 w 2674880"/>
                <a:gd name="connsiteY0" fmla="*/ 0 h 3112103"/>
                <a:gd name="connsiteX1" fmla="*/ 98 w 2674880"/>
                <a:gd name="connsiteY1" fmla="*/ 1216628 h 3112103"/>
                <a:gd name="connsiteX2" fmla="*/ 2295623 w 2674880"/>
                <a:gd name="connsiteY2" fmla="*/ 3112103 h 3112103"/>
                <a:gd name="connsiteX0" fmla="*/ 2674874 w 2674874"/>
                <a:gd name="connsiteY0" fmla="*/ 0 h 3085846"/>
                <a:gd name="connsiteX1" fmla="*/ 92 w 2674874"/>
                <a:gd name="connsiteY1" fmla="*/ 1216628 h 3085846"/>
                <a:gd name="connsiteX2" fmla="*/ 2473224 w 2674874"/>
                <a:gd name="connsiteY2" fmla="*/ 3085846 h 3085846"/>
                <a:gd name="connsiteX0" fmla="*/ 2723309 w 2723309"/>
                <a:gd name="connsiteY0" fmla="*/ 0 h 3085846"/>
                <a:gd name="connsiteX1" fmla="*/ 89 w 2723309"/>
                <a:gd name="connsiteY1" fmla="*/ 1347914 h 3085846"/>
                <a:gd name="connsiteX2" fmla="*/ 2521659 w 2723309"/>
                <a:gd name="connsiteY2" fmla="*/ 3085846 h 3085846"/>
              </a:gdLst>
              <a:ahLst/>
              <a:cxnLst>
                <a:cxn ang="0">
                  <a:pos x="connsiteX0" y="connsiteY0"/>
                </a:cxn>
                <a:cxn ang="0">
                  <a:pos x="connsiteX1" y="connsiteY1"/>
                </a:cxn>
                <a:cxn ang="0">
                  <a:pos x="connsiteX2" y="connsiteY2"/>
                </a:cxn>
              </a:cxnLst>
              <a:rect l="l" t="t" r="r" b="b"/>
              <a:pathLst>
                <a:path w="2723309" h="3085846">
                  <a:moveTo>
                    <a:pt x="2723309" y="0"/>
                  </a:moveTo>
                  <a:cubicBezTo>
                    <a:pt x="1402722" y="224252"/>
                    <a:pt x="17551" y="816102"/>
                    <a:pt x="89" y="1347914"/>
                  </a:cubicBezTo>
                  <a:cubicBezTo>
                    <a:pt x="-17373" y="1879726"/>
                    <a:pt x="2521659" y="3085846"/>
                    <a:pt x="2521659" y="3085846"/>
                  </a:cubicBezTo>
                </a:path>
              </a:pathLst>
            </a:custGeom>
            <a:noFill/>
            <a:ln w="57150">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9" name="Group 48"/>
            <p:cNvGrpSpPr/>
            <p:nvPr/>
          </p:nvGrpSpPr>
          <p:grpSpPr>
            <a:xfrm>
              <a:off x="1104900" y="2280196"/>
              <a:ext cx="6507153" cy="2825204"/>
              <a:chOff x="1104900" y="2280196"/>
              <a:chExt cx="6507153" cy="2825204"/>
            </a:xfrm>
          </p:grpSpPr>
          <p:cxnSp>
            <p:nvCxnSpPr>
              <p:cNvPr id="51" name="Straight Arrow Connector 50"/>
              <p:cNvCxnSpPr/>
              <p:nvPr/>
            </p:nvCxnSpPr>
            <p:spPr>
              <a:xfrm>
                <a:off x="3983028" y="228019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p:nvPr/>
            </p:nvCxnSpPr>
            <p:spPr>
              <a:xfrm>
                <a:off x="3970971" y="3009900"/>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p:cNvCxnSpPr/>
              <p:nvPr/>
            </p:nvCxnSpPr>
            <p:spPr>
              <a:xfrm>
                <a:off x="1104900" y="3810000"/>
                <a:ext cx="1295400" cy="129540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54" name="Freeform 53"/>
              <p:cNvSpPr/>
              <p:nvPr/>
            </p:nvSpPr>
            <p:spPr>
              <a:xfrm>
                <a:off x="5905500" y="281940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grpSp>
      <p:grpSp>
        <p:nvGrpSpPr>
          <p:cNvPr id="60" name="Group 59"/>
          <p:cNvGrpSpPr/>
          <p:nvPr/>
        </p:nvGrpSpPr>
        <p:grpSpPr>
          <a:xfrm>
            <a:off x="811992" y="1928140"/>
            <a:ext cx="6342072" cy="3482060"/>
            <a:chOff x="-3240793" y="1321446"/>
            <a:chExt cx="10623211" cy="4017762"/>
          </a:xfrm>
        </p:grpSpPr>
        <p:sp>
          <p:nvSpPr>
            <p:cNvPr id="61" name="Rounded Rectangle 60"/>
            <p:cNvSpPr/>
            <p:nvPr/>
          </p:nvSpPr>
          <p:spPr>
            <a:xfrm>
              <a:off x="-322398" y="1321446"/>
              <a:ext cx="4786420" cy="404783"/>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Seravek"/>
                  <a:cs typeface="Seravek"/>
                </a:rPr>
                <a:t>pkt.old</a:t>
              </a:r>
              <a:r>
                <a:rPr lang="en-US" sz="3000" kern="0" dirty="0" smtClean="0">
                  <a:latin typeface="Seravek"/>
                  <a:cs typeface="Seravek"/>
                </a:rPr>
                <a:t> = </a:t>
              </a:r>
              <a:r>
                <a:rPr lang="en-US" sz="3000" kern="0" dirty="0" smtClean="0">
                  <a:solidFill>
                    <a:srgbClr val="FF0000"/>
                  </a:solidFill>
                  <a:latin typeface="Seravek"/>
                  <a:cs typeface="Seravek"/>
                </a:rPr>
                <a:t>count</a:t>
              </a:r>
              <a:endParaRPr lang="en-US" sz="3000" kern="0" dirty="0">
                <a:solidFill>
                  <a:srgbClr val="FF0000"/>
                </a:solidFill>
                <a:latin typeface="Seravek"/>
                <a:cs typeface="Seravek"/>
              </a:endParaRPr>
            </a:p>
          </p:txBody>
        </p:sp>
        <p:sp>
          <p:nvSpPr>
            <p:cNvPr id="62" name="Rounded Rectangle 61"/>
            <p:cNvSpPr/>
            <p:nvPr/>
          </p:nvSpPr>
          <p:spPr>
            <a:xfrm>
              <a:off x="-1606902" y="2163686"/>
              <a:ext cx="7363912" cy="432645"/>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Seravek"/>
                  <a:cs typeface="Seravek"/>
                </a:rPr>
                <a:t>pkt.tmp</a:t>
              </a:r>
              <a:r>
                <a:rPr lang="en-US" sz="3000" kern="0" dirty="0" smtClean="0">
                  <a:latin typeface="Seravek"/>
                  <a:cs typeface="Seravek"/>
                </a:rPr>
                <a:t> = </a:t>
              </a:r>
              <a:r>
                <a:rPr lang="en-US" sz="3000" kern="0" dirty="0" err="1" smtClean="0">
                  <a:latin typeface="Seravek"/>
                  <a:cs typeface="Seravek"/>
                </a:rPr>
                <a:t>pkt.old</a:t>
              </a:r>
              <a:r>
                <a:rPr lang="en-US" sz="3000" kern="0" dirty="0" smtClean="0">
                  <a:latin typeface="Seravek"/>
                  <a:cs typeface="Seravek"/>
                </a:rPr>
                <a:t> == 9</a:t>
              </a:r>
              <a:endParaRPr lang="en-US" sz="3000" kern="0" dirty="0">
                <a:latin typeface="Seravek"/>
                <a:cs typeface="Seravek"/>
              </a:endParaRPr>
            </a:p>
          </p:txBody>
        </p:sp>
        <p:sp>
          <p:nvSpPr>
            <p:cNvPr id="63" name="Rounded Rectangle 62"/>
            <p:cNvSpPr/>
            <p:nvPr/>
          </p:nvSpPr>
          <p:spPr>
            <a:xfrm>
              <a:off x="-3240793" y="3020808"/>
              <a:ext cx="10623211" cy="475906"/>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Seravek"/>
                <a:cs typeface="Seravek"/>
              </a:endParaRPr>
            </a:p>
            <a:p>
              <a:pPr defTabSz="539347">
                <a:lnSpc>
                  <a:spcPct val="90000"/>
                </a:lnSpc>
                <a:spcBef>
                  <a:spcPct val="0"/>
                </a:spcBef>
                <a:spcAft>
                  <a:spcPct val="35000"/>
                </a:spcAft>
                <a:defRPr/>
              </a:pPr>
              <a:r>
                <a:rPr lang="en-US" sz="3000" dirty="0" err="1" smtClean="0">
                  <a:latin typeface="Seravek"/>
                  <a:cs typeface="Seravek"/>
                </a:rPr>
                <a:t>pkt.new</a:t>
              </a:r>
              <a:r>
                <a:rPr lang="en-US" sz="3000" dirty="0" smtClean="0">
                  <a:latin typeface="Seravek"/>
                  <a:cs typeface="Seravek"/>
                </a:rPr>
                <a:t> </a:t>
              </a:r>
              <a:r>
                <a:rPr lang="en-US" sz="3000" dirty="0">
                  <a:latin typeface="Seravek"/>
                  <a:cs typeface="Seravek"/>
                </a:rPr>
                <a:t>= </a:t>
              </a:r>
              <a:r>
                <a:rPr lang="en-US" sz="3000" dirty="0" err="1">
                  <a:latin typeface="Seravek"/>
                  <a:cs typeface="Seravek"/>
                </a:rPr>
                <a:t>pkt.tmp</a:t>
              </a:r>
              <a:r>
                <a:rPr lang="en-US" sz="3000" dirty="0">
                  <a:latin typeface="Seravek"/>
                  <a:cs typeface="Seravek"/>
                </a:rPr>
                <a:t> ? 0 </a:t>
              </a:r>
              <a:r>
                <a:rPr lang="en-US" sz="3000" dirty="0" smtClean="0">
                  <a:latin typeface="Seravek"/>
                  <a:cs typeface="Seravek"/>
                </a:rPr>
                <a:t>: (</a:t>
              </a:r>
              <a:r>
                <a:rPr lang="en-US" sz="3000" dirty="0" err="1">
                  <a:latin typeface="Seravek"/>
                  <a:cs typeface="Seravek"/>
                </a:rPr>
                <a:t>pkt.old</a:t>
              </a:r>
              <a:r>
                <a:rPr lang="en-US" sz="3000" dirty="0">
                  <a:latin typeface="Seravek"/>
                  <a:cs typeface="Seravek"/>
                </a:rPr>
                <a:t> + 1</a:t>
              </a:r>
              <a:r>
                <a:rPr lang="en-US" sz="3000" dirty="0" smtClean="0">
                  <a:latin typeface="Seravek"/>
                  <a:cs typeface="Seravek"/>
                </a:rPr>
                <a:t>)</a:t>
              </a:r>
              <a:endParaRPr lang="en-US" sz="3000" dirty="0">
                <a:latin typeface="Seravek"/>
                <a:cs typeface="Seravek"/>
              </a:endParaRPr>
            </a:p>
            <a:p>
              <a:pPr defTabSz="539347">
                <a:lnSpc>
                  <a:spcPct val="90000"/>
                </a:lnSpc>
                <a:spcBef>
                  <a:spcPct val="0"/>
                </a:spcBef>
                <a:spcAft>
                  <a:spcPct val="35000"/>
                </a:spcAft>
                <a:defRPr/>
              </a:pPr>
              <a:endParaRPr lang="en-US" sz="3000" kern="0" dirty="0">
                <a:latin typeface="Seravek"/>
                <a:cs typeface="Seravek"/>
              </a:endParaRPr>
            </a:p>
          </p:txBody>
        </p:sp>
        <p:sp>
          <p:nvSpPr>
            <p:cNvPr id="64" name="Rounded Rectangle 63"/>
            <p:cNvSpPr/>
            <p:nvPr/>
          </p:nvSpPr>
          <p:spPr>
            <a:xfrm>
              <a:off x="-1178131" y="3956636"/>
              <a:ext cx="6497887" cy="531164"/>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Seravek"/>
                  <a:cs typeface="Seravek"/>
                </a:rPr>
                <a:t>pkt.sample</a:t>
              </a:r>
              <a:r>
                <a:rPr lang="en-US" sz="3000" kern="0" dirty="0" smtClean="0">
                  <a:latin typeface="Seravek"/>
                  <a:cs typeface="Seravek"/>
                </a:rPr>
                <a:t> = </a:t>
              </a:r>
              <a:r>
                <a:rPr lang="en-US" sz="3000" kern="0" dirty="0" err="1" smtClean="0">
                  <a:latin typeface="Seravek"/>
                  <a:cs typeface="Seravek"/>
                </a:rPr>
                <a:t>pkt.tmp</a:t>
              </a:r>
              <a:endParaRPr lang="en-US" sz="3000" kern="0" dirty="0">
                <a:latin typeface="Seravek"/>
                <a:cs typeface="Seravek"/>
              </a:endParaRPr>
            </a:p>
          </p:txBody>
        </p:sp>
        <p:sp>
          <p:nvSpPr>
            <p:cNvPr id="65" name="Rounded Rectangle 64"/>
            <p:cNvSpPr/>
            <p:nvPr/>
          </p:nvSpPr>
          <p:spPr>
            <a:xfrm>
              <a:off x="-523987" y="4932048"/>
              <a:ext cx="5189599" cy="40716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Seravek"/>
                  <a:cs typeface="Seravek"/>
                </a:rPr>
                <a:t>count</a:t>
              </a:r>
              <a:r>
                <a:rPr lang="en-US" sz="3000" kern="0" dirty="0" smtClean="0">
                  <a:latin typeface="Seravek"/>
                  <a:cs typeface="Seravek"/>
                </a:rPr>
                <a:t> = </a:t>
              </a:r>
              <a:r>
                <a:rPr lang="en-US" sz="3000" kern="0" dirty="0" err="1" smtClean="0">
                  <a:latin typeface="Seravek"/>
                  <a:cs typeface="Seravek"/>
                </a:rPr>
                <a:t>pkt.new</a:t>
              </a:r>
              <a:endParaRPr lang="en-US" sz="3000" kern="0" dirty="0">
                <a:latin typeface="Seravek"/>
                <a:cs typeface="Seravek"/>
              </a:endParaRPr>
            </a:p>
          </p:txBody>
        </p:sp>
      </p:grpSp>
      <p:sp>
        <p:nvSpPr>
          <p:cNvPr id="3" name="Slide Number Placeholder 2"/>
          <p:cNvSpPr>
            <a:spLocks noGrp="1"/>
          </p:cNvSpPr>
          <p:nvPr>
            <p:ph type="sldNum" sz="quarter" idx="12"/>
          </p:nvPr>
        </p:nvSpPr>
        <p:spPr/>
        <p:txBody>
          <a:bodyPr/>
          <a:lstStyle/>
          <a:p>
            <a:fld id="{5448022C-F4BC-4192-A392-BACAE19DF894}" type="slidenum">
              <a:rPr lang="en-US" smtClean="0"/>
              <a:pPr/>
              <a:t>26</a:t>
            </a:fld>
            <a:endParaRPr lang="en-US"/>
          </a:p>
        </p:txBody>
      </p:sp>
    </p:spTree>
    <p:extLst>
      <p:ext uri="{BB962C8B-B14F-4D97-AF65-F5344CB8AC3E}">
        <p14:creationId xmlns:p14="http://schemas.microsoft.com/office/powerpoint/2010/main" val="303849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1826650" y="4049883"/>
            <a:ext cx="4497950" cy="730725"/>
          </a:xfrm>
          <a:custGeom>
            <a:avLst/>
            <a:gdLst>
              <a:gd name="connsiteX0" fmla="*/ 0 w 4495800"/>
              <a:gd name="connsiteY0" fmla="*/ 363567 h 727133"/>
              <a:gd name="connsiteX1" fmla="*/ 2247900 w 4495800"/>
              <a:gd name="connsiteY1" fmla="*/ 0 h 727133"/>
              <a:gd name="connsiteX2" fmla="*/ 4495800 w 4495800"/>
              <a:gd name="connsiteY2" fmla="*/ 363567 h 727133"/>
              <a:gd name="connsiteX3" fmla="*/ 2247900 w 4495800"/>
              <a:gd name="connsiteY3" fmla="*/ 727134 h 727133"/>
              <a:gd name="connsiteX4" fmla="*/ 0 w 4495800"/>
              <a:gd name="connsiteY4" fmla="*/ 363567 h 727133"/>
              <a:gd name="connsiteX0" fmla="*/ 0 w 4495800"/>
              <a:gd name="connsiteY0" fmla="*/ 363567 h 727134"/>
              <a:gd name="connsiteX1" fmla="*/ 2247900 w 4495800"/>
              <a:gd name="connsiteY1" fmla="*/ 0 h 727134"/>
              <a:gd name="connsiteX2" fmla="*/ 4495800 w 4495800"/>
              <a:gd name="connsiteY2" fmla="*/ 363567 h 727134"/>
              <a:gd name="connsiteX3" fmla="*/ 2247900 w 4495800"/>
              <a:gd name="connsiteY3" fmla="*/ 727134 h 727134"/>
              <a:gd name="connsiteX4" fmla="*/ 0 w 4495800"/>
              <a:gd name="connsiteY4" fmla="*/ 363567 h 727134"/>
              <a:gd name="connsiteX0" fmla="*/ 0 w 4495800"/>
              <a:gd name="connsiteY0" fmla="*/ 363567 h 727134"/>
              <a:gd name="connsiteX1" fmla="*/ 2247900 w 4495800"/>
              <a:gd name="connsiteY1" fmla="*/ 0 h 727134"/>
              <a:gd name="connsiteX2" fmla="*/ 4495800 w 4495800"/>
              <a:gd name="connsiteY2" fmla="*/ 363567 h 727134"/>
              <a:gd name="connsiteX3" fmla="*/ 2247900 w 4495800"/>
              <a:gd name="connsiteY3" fmla="*/ 727134 h 727134"/>
              <a:gd name="connsiteX4" fmla="*/ 0 w 4495800"/>
              <a:gd name="connsiteY4" fmla="*/ 363567 h 727134"/>
              <a:gd name="connsiteX0" fmla="*/ 144 w 4495944"/>
              <a:gd name="connsiteY0" fmla="*/ 363762 h 727524"/>
              <a:gd name="connsiteX1" fmla="*/ 2248044 w 4495944"/>
              <a:gd name="connsiteY1" fmla="*/ 195 h 727524"/>
              <a:gd name="connsiteX2" fmla="*/ 4495944 w 4495944"/>
              <a:gd name="connsiteY2" fmla="*/ 363762 h 727524"/>
              <a:gd name="connsiteX3" fmla="*/ 2248044 w 4495944"/>
              <a:gd name="connsiteY3" fmla="*/ 727329 h 727524"/>
              <a:gd name="connsiteX4" fmla="*/ 144 w 4495944"/>
              <a:gd name="connsiteY4" fmla="*/ 363762 h 727524"/>
              <a:gd name="connsiteX0" fmla="*/ 564 w 4496364"/>
              <a:gd name="connsiteY0" fmla="*/ 376647 h 753294"/>
              <a:gd name="connsiteX1" fmla="*/ 2248464 w 4496364"/>
              <a:gd name="connsiteY1" fmla="*/ 13080 h 753294"/>
              <a:gd name="connsiteX2" fmla="*/ 4496364 w 4496364"/>
              <a:gd name="connsiteY2" fmla="*/ 376647 h 753294"/>
              <a:gd name="connsiteX3" fmla="*/ 2248464 w 4496364"/>
              <a:gd name="connsiteY3" fmla="*/ 740214 h 753294"/>
              <a:gd name="connsiteX4" fmla="*/ 564 w 4496364"/>
              <a:gd name="connsiteY4" fmla="*/ 376647 h 753294"/>
              <a:gd name="connsiteX0" fmla="*/ 2150 w 4497950"/>
              <a:gd name="connsiteY0" fmla="*/ 365363 h 730725"/>
              <a:gd name="connsiteX1" fmla="*/ 2250050 w 4497950"/>
              <a:gd name="connsiteY1" fmla="*/ 1796 h 730725"/>
              <a:gd name="connsiteX2" fmla="*/ 4497950 w 4497950"/>
              <a:gd name="connsiteY2" fmla="*/ 365363 h 730725"/>
              <a:gd name="connsiteX3" fmla="*/ 2250050 w 4497950"/>
              <a:gd name="connsiteY3" fmla="*/ 728930 h 730725"/>
              <a:gd name="connsiteX4" fmla="*/ 2150 w 4497950"/>
              <a:gd name="connsiteY4" fmla="*/ 365363 h 73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7950" h="730725">
                <a:moveTo>
                  <a:pt x="2150" y="365363"/>
                </a:moveTo>
                <a:cubicBezTo>
                  <a:pt x="58595" y="-47096"/>
                  <a:pt x="1008569" y="1796"/>
                  <a:pt x="2250050" y="1796"/>
                </a:cubicBezTo>
                <a:cubicBezTo>
                  <a:pt x="3491531" y="1796"/>
                  <a:pt x="4483839" y="9348"/>
                  <a:pt x="4497950" y="365363"/>
                </a:cubicBezTo>
                <a:cubicBezTo>
                  <a:pt x="4497950" y="664934"/>
                  <a:pt x="3491531" y="728930"/>
                  <a:pt x="2250050" y="728930"/>
                </a:cubicBezTo>
                <a:cubicBezTo>
                  <a:pt x="1008569" y="728930"/>
                  <a:pt x="-54295" y="777822"/>
                  <a:pt x="2150" y="365363"/>
                </a:cubicBezTo>
                <a:close/>
              </a:path>
            </a:pathLst>
          </a:custGeom>
          <a:solidFill>
            <a:srgbClr val="00B0F0">
              <a:alpha val="29000"/>
            </a:srgbClr>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sp>
        <p:nvSpPr>
          <p:cNvPr id="6" name="Freeform 5"/>
          <p:cNvSpPr/>
          <p:nvPr/>
        </p:nvSpPr>
        <p:spPr>
          <a:xfrm>
            <a:off x="125256" y="1523980"/>
            <a:ext cx="7973798" cy="4284551"/>
          </a:xfrm>
          <a:custGeom>
            <a:avLst/>
            <a:gdLst>
              <a:gd name="connsiteX0" fmla="*/ 471494 w 8290255"/>
              <a:gd name="connsiteY0" fmla="*/ 743746 h 4584891"/>
              <a:gd name="connsiteX1" fmla="*/ 3186119 w 8290255"/>
              <a:gd name="connsiteY1" fmla="*/ 796 h 4584891"/>
              <a:gd name="connsiteX2" fmla="*/ 7434269 w 8290255"/>
              <a:gd name="connsiteY2" fmla="*/ 638971 h 4584891"/>
              <a:gd name="connsiteX3" fmla="*/ 7748594 w 8290255"/>
              <a:gd name="connsiteY3" fmla="*/ 2305846 h 4584891"/>
              <a:gd name="connsiteX4" fmla="*/ 1423994 w 8290255"/>
              <a:gd name="connsiteY4" fmla="*/ 2448721 h 4584891"/>
              <a:gd name="connsiteX5" fmla="*/ 2166944 w 8290255"/>
              <a:gd name="connsiteY5" fmla="*/ 3267871 h 4584891"/>
              <a:gd name="connsiteX6" fmla="*/ 5805494 w 8290255"/>
              <a:gd name="connsiteY6" fmla="*/ 3277396 h 4584891"/>
              <a:gd name="connsiteX7" fmla="*/ 4014794 w 8290255"/>
              <a:gd name="connsiteY7" fmla="*/ 4582321 h 4584891"/>
              <a:gd name="connsiteX8" fmla="*/ 347669 w 8290255"/>
              <a:gd name="connsiteY8" fmla="*/ 3525046 h 4584891"/>
              <a:gd name="connsiteX9" fmla="*/ 471494 w 8290255"/>
              <a:gd name="connsiteY9" fmla="*/ 743746 h 4584891"/>
              <a:gd name="connsiteX0" fmla="*/ 471494 w 8290255"/>
              <a:gd name="connsiteY0" fmla="*/ 743746 h 4584891"/>
              <a:gd name="connsiteX1" fmla="*/ 3186119 w 8290255"/>
              <a:gd name="connsiteY1" fmla="*/ 796 h 4584891"/>
              <a:gd name="connsiteX2" fmla="*/ 7434269 w 8290255"/>
              <a:gd name="connsiteY2" fmla="*/ 638971 h 4584891"/>
              <a:gd name="connsiteX3" fmla="*/ 7748594 w 8290255"/>
              <a:gd name="connsiteY3" fmla="*/ 2305846 h 4584891"/>
              <a:gd name="connsiteX4" fmla="*/ 1423994 w 8290255"/>
              <a:gd name="connsiteY4" fmla="*/ 2448721 h 4584891"/>
              <a:gd name="connsiteX5" fmla="*/ 2166944 w 8290255"/>
              <a:gd name="connsiteY5" fmla="*/ 3267871 h 4584891"/>
              <a:gd name="connsiteX6" fmla="*/ 5751082 w 8290255"/>
              <a:gd name="connsiteY6" fmla="*/ 3557340 h 4584891"/>
              <a:gd name="connsiteX7" fmla="*/ 4014794 w 8290255"/>
              <a:gd name="connsiteY7" fmla="*/ 4582321 h 4584891"/>
              <a:gd name="connsiteX8" fmla="*/ 347669 w 8290255"/>
              <a:gd name="connsiteY8" fmla="*/ 3525046 h 4584891"/>
              <a:gd name="connsiteX9" fmla="*/ 471494 w 8290255"/>
              <a:gd name="connsiteY9" fmla="*/ 743746 h 4584891"/>
              <a:gd name="connsiteX0" fmla="*/ 472168 w 8290929"/>
              <a:gd name="connsiteY0" fmla="*/ 743746 h 4252047"/>
              <a:gd name="connsiteX1" fmla="*/ 3186793 w 8290929"/>
              <a:gd name="connsiteY1" fmla="*/ 796 h 4252047"/>
              <a:gd name="connsiteX2" fmla="*/ 7434943 w 8290929"/>
              <a:gd name="connsiteY2" fmla="*/ 638971 h 4252047"/>
              <a:gd name="connsiteX3" fmla="*/ 7749268 w 8290929"/>
              <a:gd name="connsiteY3" fmla="*/ 2305846 h 4252047"/>
              <a:gd name="connsiteX4" fmla="*/ 1424668 w 8290929"/>
              <a:gd name="connsiteY4" fmla="*/ 2448721 h 4252047"/>
              <a:gd name="connsiteX5" fmla="*/ 2167618 w 8290929"/>
              <a:gd name="connsiteY5" fmla="*/ 3267871 h 4252047"/>
              <a:gd name="connsiteX6" fmla="*/ 5751756 w 8290929"/>
              <a:gd name="connsiteY6" fmla="*/ 3557340 h 4252047"/>
              <a:gd name="connsiteX7" fmla="*/ 4015468 w 8290929"/>
              <a:gd name="connsiteY7" fmla="*/ 4246387 h 4252047"/>
              <a:gd name="connsiteX8" fmla="*/ 348343 w 8290929"/>
              <a:gd name="connsiteY8" fmla="*/ 3525046 h 4252047"/>
              <a:gd name="connsiteX9" fmla="*/ 472168 w 8290929"/>
              <a:gd name="connsiteY9" fmla="*/ 743746 h 4252047"/>
              <a:gd name="connsiteX0" fmla="*/ 472168 w 8290929"/>
              <a:gd name="connsiteY0" fmla="*/ 743746 h 4252047"/>
              <a:gd name="connsiteX1" fmla="*/ 3186793 w 8290929"/>
              <a:gd name="connsiteY1" fmla="*/ 796 h 4252047"/>
              <a:gd name="connsiteX2" fmla="*/ 7434943 w 8290929"/>
              <a:gd name="connsiteY2" fmla="*/ 638971 h 4252047"/>
              <a:gd name="connsiteX3" fmla="*/ 7749268 w 8290929"/>
              <a:gd name="connsiteY3" fmla="*/ 2305846 h 4252047"/>
              <a:gd name="connsiteX4" fmla="*/ 1424668 w 8290929"/>
              <a:gd name="connsiteY4" fmla="*/ 2448721 h 4252047"/>
              <a:gd name="connsiteX5" fmla="*/ 2167618 w 8290929"/>
              <a:gd name="connsiteY5" fmla="*/ 3267871 h 4252047"/>
              <a:gd name="connsiteX6" fmla="*/ 5534105 w 8290929"/>
              <a:gd name="connsiteY6" fmla="*/ 3445362 h 4252047"/>
              <a:gd name="connsiteX7" fmla="*/ 4015468 w 8290929"/>
              <a:gd name="connsiteY7" fmla="*/ 4246387 h 4252047"/>
              <a:gd name="connsiteX8" fmla="*/ 348343 w 8290929"/>
              <a:gd name="connsiteY8" fmla="*/ 3525046 h 4252047"/>
              <a:gd name="connsiteX9" fmla="*/ 472168 w 8290929"/>
              <a:gd name="connsiteY9" fmla="*/ 743746 h 4252047"/>
              <a:gd name="connsiteX0" fmla="*/ 361450 w 8180211"/>
              <a:gd name="connsiteY0" fmla="*/ 743746 h 4249953"/>
              <a:gd name="connsiteX1" fmla="*/ 3076075 w 8180211"/>
              <a:gd name="connsiteY1" fmla="*/ 796 h 4249953"/>
              <a:gd name="connsiteX2" fmla="*/ 7324225 w 8180211"/>
              <a:gd name="connsiteY2" fmla="*/ 638971 h 4249953"/>
              <a:gd name="connsiteX3" fmla="*/ 7638550 w 8180211"/>
              <a:gd name="connsiteY3" fmla="*/ 2305846 h 4249953"/>
              <a:gd name="connsiteX4" fmla="*/ 1313950 w 8180211"/>
              <a:gd name="connsiteY4" fmla="*/ 2448721 h 4249953"/>
              <a:gd name="connsiteX5" fmla="*/ 2056900 w 8180211"/>
              <a:gd name="connsiteY5" fmla="*/ 3267871 h 4249953"/>
              <a:gd name="connsiteX6" fmla="*/ 5423387 w 8180211"/>
              <a:gd name="connsiteY6" fmla="*/ 3445362 h 4249953"/>
              <a:gd name="connsiteX7" fmla="*/ 3904750 w 8180211"/>
              <a:gd name="connsiteY7" fmla="*/ 4246387 h 4249953"/>
              <a:gd name="connsiteX8" fmla="*/ 414467 w 8180211"/>
              <a:gd name="connsiteY8" fmla="*/ 3385074 h 4249953"/>
              <a:gd name="connsiteX9" fmla="*/ 361450 w 8180211"/>
              <a:gd name="connsiteY9" fmla="*/ 743746 h 4249953"/>
              <a:gd name="connsiteX0" fmla="*/ 361450 w 8046232"/>
              <a:gd name="connsiteY0" fmla="*/ 743746 h 4249953"/>
              <a:gd name="connsiteX1" fmla="*/ 3076075 w 8046232"/>
              <a:gd name="connsiteY1" fmla="*/ 796 h 4249953"/>
              <a:gd name="connsiteX2" fmla="*/ 6943337 w 8046232"/>
              <a:gd name="connsiteY2" fmla="*/ 638971 h 4249953"/>
              <a:gd name="connsiteX3" fmla="*/ 7638550 w 8046232"/>
              <a:gd name="connsiteY3" fmla="*/ 2305846 h 4249953"/>
              <a:gd name="connsiteX4" fmla="*/ 1313950 w 8046232"/>
              <a:gd name="connsiteY4" fmla="*/ 2448721 h 4249953"/>
              <a:gd name="connsiteX5" fmla="*/ 2056900 w 8046232"/>
              <a:gd name="connsiteY5" fmla="*/ 3267871 h 4249953"/>
              <a:gd name="connsiteX6" fmla="*/ 5423387 w 8046232"/>
              <a:gd name="connsiteY6" fmla="*/ 3445362 h 4249953"/>
              <a:gd name="connsiteX7" fmla="*/ 3904750 w 8046232"/>
              <a:gd name="connsiteY7" fmla="*/ 4246387 h 4249953"/>
              <a:gd name="connsiteX8" fmla="*/ 414467 w 8046232"/>
              <a:gd name="connsiteY8" fmla="*/ 3385074 h 4249953"/>
              <a:gd name="connsiteX9" fmla="*/ 361450 w 8046232"/>
              <a:gd name="connsiteY9" fmla="*/ 743746 h 4249953"/>
              <a:gd name="connsiteX0" fmla="*/ 361450 w 7686776"/>
              <a:gd name="connsiteY0" fmla="*/ 743765 h 4249972"/>
              <a:gd name="connsiteX1" fmla="*/ 3076075 w 7686776"/>
              <a:gd name="connsiteY1" fmla="*/ 815 h 4249972"/>
              <a:gd name="connsiteX2" fmla="*/ 6943337 w 7686776"/>
              <a:gd name="connsiteY2" fmla="*/ 638990 h 4249972"/>
              <a:gd name="connsiteX3" fmla="*/ 7162439 w 7686776"/>
              <a:gd name="connsiteY3" fmla="*/ 2347857 h 4249972"/>
              <a:gd name="connsiteX4" fmla="*/ 1313950 w 7686776"/>
              <a:gd name="connsiteY4" fmla="*/ 2448740 h 4249972"/>
              <a:gd name="connsiteX5" fmla="*/ 2056900 w 7686776"/>
              <a:gd name="connsiteY5" fmla="*/ 3267890 h 4249972"/>
              <a:gd name="connsiteX6" fmla="*/ 5423387 w 7686776"/>
              <a:gd name="connsiteY6" fmla="*/ 3445381 h 4249972"/>
              <a:gd name="connsiteX7" fmla="*/ 3904750 w 7686776"/>
              <a:gd name="connsiteY7" fmla="*/ 4246406 h 4249972"/>
              <a:gd name="connsiteX8" fmla="*/ 414467 w 7686776"/>
              <a:gd name="connsiteY8" fmla="*/ 3385093 h 4249972"/>
              <a:gd name="connsiteX9" fmla="*/ 361450 w 7686776"/>
              <a:gd name="connsiteY9" fmla="*/ 743765 h 424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86776" h="4249972">
                <a:moveTo>
                  <a:pt x="361450" y="743765"/>
                </a:moveTo>
                <a:cubicBezTo>
                  <a:pt x="805051" y="179719"/>
                  <a:pt x="1979094" y="18277"/>
                  <a:pt x="3076075" y="815"/>
                </a:cubicBezTo>
                <a:cubicBezTo>
                  <a:pt x="4173056" y="-16647"/>
                  <a:pt x="6262276" y="247816"/>
                  <a:pt x="6943337" y="638990"/>
                </a:cubicBezTo>
                <a:cubicBezTo>
                  <a:pt x="7624398" y="1030164"/>
                  <a:pt x="8100670" y="2046232"/>
                  <a:pt x="7162439" y="2347857"/>
                </a:cubicBezTo>
                <a:cubicBezTo>
                  <a:pt x="6224208" y="2649482"/>
                  <a:pt x="2164873" y="2295401"/>
                  <a:pt x="1313950" y="2448740"/>
                </a:cubicBezTo>
                <a:cubicBezTo>
                  <a:pt x="463027" y="2602079"/>
                  <a:pt x="1371994" y="3101783"/>
                  <a:pt x="2056900" y="3267890"/>
                </a:cubicBezTo>
                <a:cubicBezTo>
                  <a:pt x="2741806" y="3433997"/>
                  <a:pt x="5115412" y="3282295"/>
                  <a:pt x="5423387" y="3445381"/>
                </a:cubicBezTo>
                <a:cubicBezTo>
                  <a:pt x="5731362" y="3608467"/>
                  <a:pt x="4814388" y="4205131"/>
                  <a:pt x="3904750" y="4246406"/>
                </a:cubicBezTo>
                <a:cubicBezTo>
                  <a:pt x="2995112" y="4287681"/>
                  <a:pt x="1005017" y="3968866"/>
                  <a:pt x="414467" y="3385093"/>
                </a:cubicBezTo>
                <a:cubicBezTo>
                  <a:pt x="-176083" y="2801320"/>
                  <a:pt x="-82151" y="1307811"/>
                  <a:pt x="361450" y="743765"/>
                </a:cubicBezTo>
                <a:close/>
              </a:path>
            </a:pathLst>
          </a:custGeom>
          <a:solidFill>
            <a:srgbClr val="00B0F0">
              <a:alpha val="29000"/>
            </a:srgbClr>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grpSp>
        <p:nvGrpSpPr>
          <p:cNvPr id="29" name="Group 28"/>
          <p:cNvGrpSpPr/>
          <p:nvPr/>
        </p:nvGrpSpPr>
        <p:grpSpPr>
          <a:xfrm>
            <a:off x="458778" y="6135624"/>
            <a:ext cx="11201400" cy="556537"/>
            <a:chOff x="458778" y="104339"/>
            <a:chExt cx="11201400" cy="556537"/>
          </a:xfrm>
        </p:grpSpPr>
        <p:sp>
          <p:nvSpPr>
            <p:cNvPr id="34" name="Rounded Rectangle 3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Right Arrow 3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7" name="Right Arrow 3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9" name="TextBox 3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40" name="Rounded Rectangle 3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1" name="TextBox 40"/>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gr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Seravek"/>
                <a:cs typeface="Seravek"/>
              </a:rPr>
              <a:t>Strongly connected components</a:t>
            </a:r>
            <a:endParaRPr lang="en-US" sz="2400" dirty="0">
              <a:latin typeface="Seravek"/>
              <a:cs typeface="Seravek"/>
            </a:endParaRPr>
          </a:p>
        </p:txBody>
      </p:sp>
      <p:grpSp>
        <p:nvGrpSpPr>
          <p:cNvPr id="44" name="Group 43"/>
          <p:cNvGrpSpPr/>
          <p:nvPr/>
        </p:nvGrpSpPr>
        <p:grpSpPr>
          <a:xfrm>
            <a:off x="210708" y="2017217"/>
            <a:ext cx="7401345" cy="3316783"/>
            <a:chOff x="210708" y="2017217"/>
            <a:chExt cx="7401345" cy="3316783"/>
          </a:xfrm>
        </p:grpSpPr>
        <p:sp>
          <p:nvSpPr>
            <p:cNvPr id="45" name="Freeform 44"/>
            <p:cNvSpPr/>
            <p:nvPr/>
          </p:nvSpPr>
          <p:spPr>
            <a:xfrm>
              <a:off x="354001" y="2171700"/>
              <a:ext cx="2198699" cy="3003209"/>
            </a:xfrm>
            <a:custGeom>
              <a:avLst/>
              <a:gdLst>
                <a:gd name="connsiteX0" fmla="*/ 2400398 w 2400398"/>
                <a:gd name="connsiteY0" fmla="*/ 0 h 3190875"/>
                <a:gd name="connsiteX1" fmla="*/ 98 w 2400398"/>
                <a:gd name="connsiteY1" fmla="*/ 1295400 h 3190875"/>
                <a:gd name="connsiteX2" fmla="*/ 2295623 w 2400398"/>
                <a:gd name="connsiteY2" fmla="*/ 3190875 h 3190875"/>
                <a:gd name="connsiteX0" fmla="*/ 2400400 w 2400400"/>
                <a:gd name="connsiteY0" fmla="*/ 0 h 3047674"/>
                <a:gd name="connsiteX1" fmla="*/ 100 w 2400400"/>
                <a:gd name="connsiteY1" fmla="*/ 1295400 h 3047674"/>
                <a:gd name="connsiteX2" fmla="*/ 2249408 w 2400400"/>
                <a:gd name="connsiteY2" fmla="*/ 3047674 h 3047674"/>
              </a:gdLst>
              <a:ahLst/>
              <a:cxnLst>
                <a:cxn ang="0">
                  <a:pos x="connsiteX0" y="connsiteY0"/>
                </a:cxn>
                <a:cxn ang="0">
                  <a:pos x="connsiteX1" y="connsiteY1"/>
                </a:cxn>
                <a:cxn ang="0">
                  <a:pos x="connsiteX2" y="connsiteY2"/>
                </a:cxn>
              </a:cxnLst>
              <a:rect l="l" t="t" r="r" b="b"/>
              <a:pathLst>
                <a:path w="2400400" h="3047674">
                  <a:moveTo>
                    <a:pt x="2400400" y="0"/>
                  </a:moveTo>
                  <a:cubicBezTo>
                    <a:pt x="1208981" y="381794"/>
                    <a:pt x="17562" y="763588"/>
                    <a:pt x="100" y="1295400"/>
                  </a:cubicBezTo>
                  <a:cubicBezTo>
                    <a:pt x="-17362" y="1827212"/>
                    <a:pt x="2249408" y="3047674"/>
                    <a:pt x="2249408" y="3047674"/>
                  </a:cubicBezTo>
                </a:path>
              </a:pathLst>
            </a:custGeom>
            <a:noFill/>
            <a:ln w="57150">
              <a:solidFill>
                <a:srgbClr val="FF0000"/>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sp>
          <p:nvSpPr>
            <p:cNvPr id="46" name="Freeform 45"/>
            <p:cNvSpPr/>
            <p:nvPr/>
          </p:nvSpPr>
          <p:spPr>
            <a:xfrm>
              <a:off x="210708" y="2017217"/>
              <a:ext cx="2380092" cy="3316783"/>
            </a:xfrm>
            <a:custGeom>
              <a:avLst/>
              <a:gdLst>
                <a:gd name="connsiteX0" fmla="*/ 2400398 w 2400398"/>
                <a:gd name="connsiteY0" fmla="*/ 0 h 3190875"/>
                <a:gd name="connsiteX1" fmla="*/ 98 w 2400398"/>
                <a:gd name="connsiteY1" fmla="*/ 1295400 h 3190875"/>
                <a:gd name="connsiteX2" fmla="*/ 2295623 w 2400398"/>
                <a:gd name="connsiteY2" fmla="*/ 3190875 h 3190875"/>
                <a:gd name="connsiteX0" fmla="*/ 2674880 w 2674880"/>
                <a:gd name="connsiteY0" fmla="*/ 0 h 3112103"/>
                <a:gd name="connsiteX1" fmla="*/ 98 w 2674880"/>
                <a:gd name="connsiteY1" fmla="*/ 1216628 h 3112103"/>
                <a:gd name="connsiteX2" fmla="*/ 2295623 w 2674880"/>
                <a:gd name="connsiteY2" fmla="*/ 3112103 h 3112103"/>
                <a:gd name="connsiteX0" fmla="*/ 2674880 w 2674880"/>
                <a:gd name="connsiteY0" fmla="*/ 0 h 3112103"/>
                <a:gd name="connsiteX1" fmla="*/ 98 w 2674880"/>
                <a:gd name="connsiteY1" fmla="*/ 1216628 h 3112103"/>
                <a:gd name="connsiteX2" fmla="*/ 2295623 w 2674880"/>
                <a:gd name="connsiteY2" fmla="*/ 3112103 h 3112103"/>
                <a:gd name="connsiteX0" fmla="*/ 2674874 w 2674874"/>
                <a:gd name="connsiteY0" fmla="*/ 0 h 3085846"/>
                <a:gd name="connsiteX1" fmla="*/ 92 w 2674874"/>
                <a:gd name="connsiteY1" fmla="*/ 1216628 h 3085846"/>
                <a:gd name="connsiteX2" fmla="*/ 2473224 w 2674874"/>
                <a:gd name="connsiteY2" fmla="*/ 3085846 h 3085846"/>
                <a:gd name="connsiteX0" fmla="*/ 2723309 w 2723309"/>
                <a:gd name="connsiteY0" fmla="*/ 0 h 3085846"/>
                <a:gd name="connsiteX1" fmla="*/ 89 w 2723309"/>
                <a:gd name="connsiteY1" fmla="*/ 1347914 h 3085846"/>
                <a:gd name="connsiteX2" fmla="*/ 2521659 w 2723309"/>
                <a:gd name="connsiteY2" fmla="*/ 3085846 h 3085846"/>
              </a:gdLst>
              <a:ahLst/>
              <a:cxnLst>
                <a:cxn ang="0">
                  <a:pos x="connsiteX0" y="connsiteY0"/>
                </a:cxn>
                <a:cxn ang="0">
                  <a:pos x="connsiteX1" y="connsiteY1"/>
                </a:cxn>
                <a:cxn ang="0">
                  <a:pos x="connsiteX2" y="connsiteY2"/>
                </a:cxn>
              </a:cxnLst>
              <a:rect l="l" t="t" r="r" b="b"/>
              <a:pathLst>
                <a:path w="2723309" h="3085846">
                  <a:moveTo>
                    <a:pt x="2723309" y="0"/>
                  </a:moveTo>
                  <a:cubicBezTo>
                    <a:pt x="1402722" y="224252"/>
                    <a:pt x="17551" y="816102"/>
                    <a:pt x="89" y="1347914"/>
                  </a:cubicBezTo>
                  <a:cubicBezTo>
                    <a:pt x="-17373" y="1879726"/>
                    <a:pt x="2521659" y="3085846"/>
                    <a:pt x="2521659" y="3085846"/>
                  </a:cubicBezTo>
                </a:path>
              </a:pathLst>
            </a:custGeom>
            <a:noFill/>
            <a:ln w="57150">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7" name="Group 46"/>
            <p:cNvGrpSpPr/>
            <p:nvPr/>
          </p:nvGrpSpPr>
          <p:grpSpPr>
            <a:xfrm>
              <a:off x="1104900" y="2280196"/>
              <a:ext cx="6507153" cy="2825204"/>
              <a:chOff x="1104900" y="2280196"/>
              <a:chExt cx="6507153" cy="2825204"/>
            </a:xfrm>
          </p:grpSpPr>
          <p:cxnSp>
            <p:nvCxnSpPr>
              <p:cNvPr id="49" name="Straight Arrow Connector 48"/>
              <p:cNvCxnSpPr/>
              <p:nvPr/>
            </p:nvCxnSpPr>
            <p:spPr>
              <a:xfrm>
                <a:off x="3983028" y="228019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p:nvPr/>
            </p:nvCxnSpPr>
            <p:spPr>
              <a:xfrm>
                <a:off x="3970971" y="3009900"/>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1104900" y="3810000"/>
                <a:ext cx="1295400" cy="129540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52" name="Freeform 51"/>
              <p:cNvSpPr/>
              <p:nvPr/>
            </p:nvSpPr>
            <p:spPr>
              <a:xfrm>
                <a:off x="5905500" y="281940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grpSp>
      <p:grpSp>
        <p:nvGrpSpPr>
          <p:cNvPr id="58" name="Group 57"/>
          <p:cNvGrpSpPr/>
          <p:nvPr/>
        </p:nvGrpSpPr>
        <p:grpSpPr>
          <a:xfrm>
            <a:off x="811992" y="1928140"/>
            <a:ext cx="6342072" cy="3482060"/>
            <a:chOff x="-3240793" y="1321446"/>
            <a:chExt cx="10623211" cy="4017762"/>
          </a:xfrm>
        </p:grpSpPr>
        <p:sp>
          <p:nvSpPr>
            <p:cNvPr id="59" name="Rounded Rectangle 58"/>
            <p:cNvSpPr/>
            <p:nvPr/>
          </p:nvSpPr>
          <p:spPr>
            <a:xfrm>
              <a:off x="-322398" y="1321446"/>
              <a:ext cx="4786420" cy="404783"/>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Seravek"/>
                  <a:cs typeface="Seravek"/>
                </a:rPr>
                <a:t>pkt.old</a:t>
              </a:r>
              <a:r>
                <a:rPr lang="en-US" sz="3000" kern="0" dirty="0" smtClean="0">
                  <a:latin typeface="Seravek"/>
                  <a:cs typeface="Seravek"/>
                </a:rPr>
                <a:t> = </a:t>
              </a:r>
              <a:r>
                <a:rPr lang="en-US" sz="3000" kern="0" dirty="0" smtClean="0">
                  <a:solidFill>
                    <a:srgbClr val="FF0000"/>
                  </a:solidFill>
                  <a:latin typeface="Seravek"/>
                  <a:cs typeface="Seravek"/>
                </a:rPr>
                <a:t>count</a:t>
              </a:r>
              <a:endParaRPr lang="en-US" sz="3000" kern="0" dirty="0">
                <a:solidFill>
                  <a:srgbClr val="FF0000"/>
                </a:solidFill>
                <a:latin typeface="Seravek"/>
                <a:cs typeface="Seravek"/>
              </a:endParaRPr>
            </a:p>
          </p:txBody>
        </p:sp>
        <p:sp>
          <p:nvSpPr>
            <p:cNvPr id="60" name="Rounded Rectangle 59"/>
            <p:cNvSpPr/>
            <p:nvPr/>
          </p:nvSpPr>
          <p:spPr>
            <a:xfrm>
              <a:off x="-1606902" y="2163686"/>
              <a:ext cx="7363912" cy="432645"/>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Seravek"/>
                  <a:cs typeface="Seravek"/>
                </a:rPr>
                <a:t>pkt.tmp</a:t>
              </a:r>
              <a:r>
                <a:rPr lang="en-US" sz="3000" kern="0" dirty="0" smtClean="0">
                  <a:latin typeface="Seravek"/>
                  <a:cs typeface="Seravek"/>
                </a:rPr>
                <a:t> = </a:t>
              </a:r>
              <a:r>
                <a:rPr lang="en-US" sz="3000" kern="0" dirty="0" err="1" smtClean="0">
                  <a:latin typeface="Seravek"/>
                  <a:cs typeface="Seravek"/>
                </a:rPr>
                <a:t>pkt.old</a:t>
              </a:r>
              <a:r>
                <a:rPr lang="en-US" sz="3000" kern="0" dirty="0" smtClean="0">
                  <a:latin typeface="Seravek"/>
                  <a:cs typeface="Seravek"/>
                </a:rPr>
                <a:t> == 9</a:t>
              </a:r>
              <a:endParaRPr lang="en-US" sz="3000" kern="0" dirty="0">
                <a:latin typeface="Seravek"/>
                <a:cs typeface="Seravek"/>
              </a:endParaRPr>
            </a:p>
          </p:txBody>
        </p:sp>
        <p:sp>
          <p:nvSpPr>
            <p:cNvPr id="61" name="Rounded Rectangle 60"/>
            <p:cNvSpPr/>
            <p:nvPr/>
          </p:nvSpPr>
          <p:spPr>
            <a:xfrm>
              <a:off x="-3240793" y="3020808"/>
              <a:ext cx="10623211" cy="475906"/>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Seravek"/>
                <a:cs typeface="Seravek"/>
              </a:endParaRPr>
            </a:p>
            <a:p>
              <a:pPr defTabSz="539347">
                <a:lnSpc>
                  <a:spcPct val="90000"/>
                </a:lnSpc>
                <a:spcBef>
                  <a:spcPct val="0"/>
                </a:spcBef>
                <a:spcAft>
                  <a:spcPct val="35000"/>
                </a:spcAft>
                <a:defRPr/>
              </a:pPr>
              <a:r>
                <a:rPr lang="en-US" sz="3000" dirty="0" err="1" smtClean="0">
                  <a:latin typeface="Seravek"/>
                  <a:cs typeface="Seravek"/>
                </a:rPr>
                <a:t>pkt.new</a:t>
              </a:r>
              <a:r>
                <a:rPr lang="en-US" sz="3000" dirty="0" smtClean="0">
                  <a:latin typeface="Seravek"/>
                  <a:cs typeface="Seravek"/>
                </a:rPr>
                <a:t> </a:t>
              </a:r>
              <a:r>
                <a:rPr lang="en-US" sz="3000" dirty="0">
                  <a:latin typeface="Seravek"/>
                  <a:cs typeface="Seravek"/>
                </a:rPr>
                <a:t>= </a:t>
              </a:r>
              <a:r>
                <a:rPr lang="en-US" sz="3000" dirty="0" err="1">
                  <a:latin typeface="Seravek"/>
                  <a:cs typeface="Seravek"/>
                </a:rPr>
                <a:t>pkt.tmp</a:t>
              </a:r>
              <a:r>
                <a:rPr lang="en-US" sz="3000" dirty="0">
                  <a:latin typeface="Seravek"/>
                  <a:cs typeface="Seravek"/>
                </a:rPr>
                <a:t> ? 0 </a:t>
              </a:r>
              <a:r>
                <a:rPr lang="en-US" sz="3000" dirty="0" smtClean="0">
                  <a:latin typeface="Seravek"/>
                  <a:cs typeface="Seravek"/>
                </a:rPr>
                <a:t>: (</a:t>
              </a:r>
              <a:r>
                <a:rPr lang="en-US" sz="3000" dirty="0" err="1">
                  <a:latin typeface="Seravek"/>
                  <a:cs typeface="Seravek"/>
                </a:rPr>
                <a:t>pkt.old</a:t>
              </a:r>
              <a:r>
                <a:rPr lang="en-US" sz="3000" dirty="0">
                  <a:latin typeface="Seravek"/>
                  <a:cs typeface="Seravek"/>
                </a:rPr>
                <a:t> + 1</a:t>
              </a:r>
              <a:r>
                <a:rPr lang="en-US" sz="3000" dirty="0" smtClean="0">
                  <a:latin typeface="Seravek"/>
                  <a:cs typeface="Seravek"/>
                </a:rPr>
                <a:t>)</a:t>
              </a:r>
              <a:endParaRPr lang="en-US" sz="3000" dirty="0">
                <a:latin typeface="Seravek"/>
                <a:cs typeface="Seravek"/>
              </a:endParaRPr>
            </a:p>
            <a:p>
              <a:pPr defTabSz="539347">
                <a:lnSpc>
                  <a:spcPct val="90000"/>
                </a:lnSpc>
                <a:spcBef>
                  <a:spcPct val="0"/>
                </a:spcBef>
                <a:spcAft>
                  <a:spcPct val="35000"/>
                </a:spcAft>
                <a:defRPr/>
              </a:pPr>
              <a:endParaRPr lang="en-US" sz="3000" kern="0" dirty="0">
                <a:latin typeface="Seravek"/>
                <a:cs typeface="Seravek"/>
              </a:endParaRPr>
            </a:p>
          </p:txBody>
        </p:sp>
        <p:sp>
          <p:nvSpPr>
            <p:cNvPr id="62" name="Rounded Rectangle 61"/>
            <p:cNvSpPr/>
            <p:nvPr/>
          </p:nvSpPr>
          <p:spPr>
            <a:xfrm>
              <a:off x="-1178131" y="3956636"/>
              <a:ext cx="6497887" cy="531164"/>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Seravek"/>
                  <a:cs typeface="Seravek"/>
                </a:rPr>
                <a:t>pkt.sample</a:t>
              </a:r>
              <a:r>
                <a:rPr lang="en-US" sz="3000" kern="0" dirty="0" smtClean="0">
                  <a:latin typeface="Seravek"/>
                  <a:cs typeface="Seravek"/>
                </a:rPr>
                <a:t> = </a:t>
              </a:r>
              <a:r>
                <a:rPr lang="en-US" sz="3000" kern="0" dirty="0" err="1" smtClean="0">
                  <a:latin typeface="Seravek"/>
                  <a:cs typeface="Seravek"/>
                </a:rPr>
                <a:t>pkt.tmp</a:t>
              </a:r>
              <a:endParaRPr lang="en-US" sz="3000" kern="0" dirty="0">
                <a:latin typeface="Seravek"/>
                <a:cs typeface="Seravek"/>
              </a:endParaRPr>
            </a:p>
          </p:txBody>
        </p:sp>
        <p:sp>
          <p:nvSpPr>
            <p:cNvPr id="63" name="Rounded Rectangle 62"/>
            <p:cNvSpPr/>
            <p:nvPr/>
          </p:nvSpPr>
          <p:spPr>
            <a:xfrm>
              <a:off x="-523987" y="4932048"/>
              <a:ext cx="5189599" cy="40716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Seravek"/>
                  <a:cs typeface="Seravek"/>
                </a:rPr>
                <a:t>count</a:t>
              </a:r>
              <a:r>
                <a:rPr lang="en-US" sz="3000" kern="0" dirty="0" smtClean="0">
                  <a:latin typeface="Seravek"/>
                  <a:cs typeface="Seravek"/>
                </a:rPr>
                <a:t> = </a:t>
              </a:r>
              <a:r>
                <a:rPr lang="en-US" sz="3000" kern="0" dirty="0" err="1" smtClean="0">
                  <a:latin typeface="Seravek"/>
                  <a:cs typeface="Seravek"/>
                </a:rPr>
                <a:t>pkt.new</a:t>
              </a:r>
              <a:endParaRPr lang="en-US" sz="3000" kern="0" dirty="0">
                <a:latin typeface="Seravek"/>
                <a:cs typeface="Seravek"/>
              </a:endParaRPr>
            </a:p>
          </p:txBody>
        </p:sp>
      </p:grpSp>
      <p:sp>
        <p:nvSpPr>
          <p:cNvPr id="3" name="Slide Number Placeholder 2"/>
          <p:cNvSpPr>
            <a:spLocks noGrp="1"/>
          </p:cNvSpPr>
          <p:nvPr>
            <p:ph type="sldNum" sz="quarter" idx="12"/>
          </p:nvPr>
        </p:nvSpPr>
        <p:spPr/>
        <p:txBody>
          <a:bodyPr/>
          <a:lstStyle/>
          <a:p>
            <a:fld id="{5448022C-F4BC-4192-A392-BACAE19DF894}" type="slidenum">
              <a:rPr lang="en-US" smtClean="0"/>
              <a:pPr/>
              <a:t>27</a:t>
            </a:fld>
            <a:endParaRPr lang="en-US"/>
          </a:p>
        </p:txBody>
      </p:sp>
    </p:spTree>
    <p:extLst>
      <p:ext uri="{BB962C8B-B14F-4D97-AF65-F5344CB8AC3E}">
        <p14:creationId xmlns:p14="http://schemas.microsoft.com/office/powerpoint/2010/main" val="7517850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Seravek"/>
                <a:cs typeface="Seravek"/>
              </a:rPr>
              <a:t>pkt.old</a:t>
            </a:r>
            <a:r>
              <a:rPr lang="en-US" sz="3000" kern="0" dirty="0" smtClean="0">
                <a:latin typeface="Seravek"/>
                <a:cs typeface="Seravek"/>
              </a:rPr>
              <a:t> =</a:t>
            </a:r>
            <a:r>
              <a:rPr lang="en-US" sz="3000" kern="0" dirty="0" smtClean="0">
                <a:solidFill>
                  <a:prstClr val="white"/>
                </a:solidFill>
                <a:latin typeface="Seravek"/>
                <a:cs typeface="Seravek"/>
              </a:rPr>
              <a:t> </a:t>
            </a:r>
            <a:r>
              <a:rPr lang="en-US" sz="3000" kern="0" dirty="0" smtClean="0">
                <a:solidFill>
                  <a:srgbClr val="FF0000"/>
                </a:solidFill>
                <a:latin typeface="Seravek"/>
                <a:cs typeface="Seravek"/>
              </a:rPr>
              <a:t>count</a:t>
            </a:r>
            <a:endParaRPr lang="en-US" sz="3000" kern="0" dirty="0">
              <a:solidFill>
                <a:srgbClr val="FF0000"/>
              </a:solidFill>
              <a:latin typeface="Seravek"/>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Seravek"/>
                <a:cs typeface="Seravek"/>
              </a:rPr>
              <a:t>pkt.tmp</a:t>
            </a:r>
            <a:r>
              <a:rPr lang="en-US" sz="3000" kern="0" dirty="0" smtClean="0">
                <a:solidFill>
                  <a:srgbClr val="000000"/>
                </a:solidFill>
                <a:latin typeface="Seravek"/>
                <a:cs typeface="Seravek"/>
              </a:rPr>
              <a:t> = </a:t>
            </a:r>
            <a:r>
              <a:rPr lang="en-US" sz="3000" kern="0" dirty="0" err="1" smtClean="0">
                <a:solidFill>
                  <a:srgbClr val="000000"/>
                </a:solidFill>
                <a:latin typeface="Seravek"/>
                <a:cs typeface="Seravek"/>
              </a:rPr>
              <a:t>pkt.old</a:t>
            </a:r>
            <a:r>
              <a:rPr lang="en-US" sz="3000" kern="0" dirty="0" smtClean="0">
                <a:solidFill>
                  <a:srgbClr val="000000"/>
                </a:solidFill>
                <a:latin typeface="Seravek"/>
                <a:cs typeface="Seravek"/>
              </a:rPr>
              <a:t> == 9</a:t>
            </a:r>
            <a:endParaRPr lang="en-US" sz="3000" kern="0" dirty="0">
              <a:solidFill>
                <a:srgbClr val="000000"/>
              </a:solidFill>
              <a:latin typeface="Seravek"/>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Seravek"/>
              <a:cs typeface="Seravek"/>
            </a:endParaRPr>
          </a:p>
          <a:p>
            <a:pPr defTabSz="539347">
              <a:lnSpc>
                <a:spcPct val="90000"/>
              </a:lnSpc>
              <a:spcBef>
                <a:spcPct val="0"/>
              </a:spcBef>
              <a:spcAft>
                <a:spcPct val="35000"/>
              </a:spcAft>
              <a:defRPr/>
            </a:pPr>
            <a:r>
              <a:rPr lang="en-US" sz="3000" dirty="0" err="1" smtClean="0">
                <a:solidFill>
                  <a:srgbClr val="000000"/>
                </a:solidFill>
                <a:latin typeface="Seravek"/>
                <a:cs typeface="Seravek"/>
              </a:rPr>
              <a:t>pkt.new</a:t>
            </a:r>
            <a:r>
              <a:rPr lang="en-US" sz="3000" dirty="0" smtClean="0">
                <a:solidFill>
                  <a:srgbClr val="000000"/>
                </a:solidFill>
                <a:latin typeface="Seravek"/>
                <a:cs typeface="Seravek"/>
              </a:rPr>
              <a:t> </a:t>
            </a:r>
            <a:r>
              <a:rPr lang="en-US" sz="3000" dirty="0">
                <a:solidFill>
                  <a:srgbClr val="000000"/>
                </a:solidFill>
                <a:latin typeface="Seravek"/>
                <a:cs typeface="Seravek"/>
              </a:rPr>
              <a:t>= </a:t>
            </a:r>
            <a:r>
              <a:rPr lang="en-US" sz="3000" dirty="0" err="1">
                <a:solidFill>
                  <a:srgbClr val="000000"/>
                </a:solidFill>
                <a:latin typeface="Seravek"/>
                <a:cs typeface="Seravek"/>
              </a:rPr>
              <a:t>pkt.tmp</a:t>
            </a:r>
            <a:r>
              <a:rPr lang="en-US" sz="3000" dirty="0">
                <a:solidFill>
                  <a:srgbClr val="000000"/>
                </a:solidFill>
                <a:latin typeface="Seravek"/>
                <a:cs typeface="Seravek"/>
              </a:rPr>
              <a:t> ? 0 </a:t>
            </a:r>
            <a:r>
              <a:rPr lang="en-US" sz="3000" dirty="0" smtClean="0">
                <a:solidFill>
                  <a:srgbClr val="000000"/>
                </a:solidFill>
                <a:latin typeface="Seravek"/>
                <a:cs typeface="Seravek"/>
              </a:rPr>
              <a:t>: (</a:t>
            </a:r>
            <a:r>
              <a:rPr lang="en-US" sz="3000" dirty="0" err="1">
                <a:solidFill>
                  <a:srgbClr val="000000"/>
                </a:solidFill>
                <a:latin typeface="Seravek"/>
                <a:cs typeface="Seravek"/>
              </a:rPr>
              <a:t>pkt.old</a:t>
            </a:r>
            <a:r>
              <a:rPr lang="en-US" sz="3000" dirty="0">
                <a:solidFill>
                  <a:srgbClr val="000000"/>
                </a:solidFill>
                <a:latin typeface="Seravek"/>
                <a:cs typeface="Seravek"/>
              </a:rPr>
              <a:t> + 1);</a:t>
            </a:r>
          </a:p>
          <a:p>
            <a:pPr defTabSz="539347">
              <a:lnSpc>
                <a:spcPct val="90000"/>
              </a:lnSpc>
              <a:spcBef>
                <a:spcPct val="0"/>
              </a:spcBef>
              <a:spcAft>
                <a:spcPct val="35000"/>
              </a:spcAft>
              <a:defRPr/>
            </a:pPr>
            <a:endParaRPr lang="en-US" sz="3000" kern="0" dirty="0">
              <a:solidFill>
                <a:prstClr val="white"/>
              </a:solidFill>
              <a:latin typeface="Seravek"/>
              <a:cs typeface="Seravek"/>
            </a:endParaRPr>
          </a:p>
        </p:txBody>
      </p:sp>
      <p:sp>
        <p:nvSpPr>
          <p:cNvPr id="26" name="Rounded Rectangle 25"/>
          <p:cNvSpPr/>
          <p:nvPr/>
        </p:nvSpPr>
        <p:spPr>
          <a:xfrm>
            <a:off x="2043404" y="4538495"/>
            <a:ext cx="3879248" cy="46034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Seravek"/>
                <a:cs typeface="Seravek"/>
              </a:rPr>
              <a:t>pkt.sample</a:t>
            </a:r>
            <a:r>
              <a:rPr lang="en-US" sz="3000" kern="0" dirty="0" smtClean="0">
                <a:solidFill>
                  <a:srgbClr val="000000"/>
                </a:solidFill>
                <a:latin typeface="Seravek"/>
                <a:cs typeface="Seravek"/>
              </a:rPr>
              <a:t> = </a:t>
            </a:r>
            <a:r>
              <a:rPr lang="en-US" sz="3000" kern="0" dirty="0" err="1" smtClean="0">
                <a:solidFill>
                  <a:srgbClr val="000000"/>
                </a:solidFill>
                <a:latin typeface="Seravek"/>
                <a:cs typeface="Seravek"/>
              </a:rPr>
              <a:t>pkt.tmp</a:t>
            </a:r>
            <a:endParaRPr lang="en-US" sz="3000" kern="0" dirty="0">
              <a:solidFill>
                <a:srgbClr val="000000"/>
              </a:solidFill>
              <a:latin typeface="Seravek"/>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Seravek"/>
                <a:cs typeface="Seravek"/>
              </a:rPr>
              <a:t>count</a:t>
            </a:r>
            <a:r>
              <a:rPr lang="en-US" sz="3000" kern="0" dirty="0" smtClean="0">
                <a:solidFill>
                  <a:prstClr val="white"/>
                </a:solidFill>
                <a:latin typeface="Seravek"/>
                <a:cs typeface="Seravek"/>
              </a:rPr>
              <a:t> </a:t>
            </a:r>
            <a:r>
              <a:rPr lang="en-US" sz="3000" kern="0" dirty="0" smtClean="0">
                <a:solidFill>
                  <a:srgbClr val="000000"/>
                </a:solidFill>
                <a:latin typeface="Seravek"/>
                <a:cs typeface="Seravek"/>
              </a:rPr>
              <a:t>= </a:t>
            </a:r>
            <a:r>
              <a:rPr lang="en-US" sz="3000" kern="0" dirty="0" err="1" smtClean="0">
                <a:solidFill>
                  <a:srgbClr val="000000"/>
                </a:solidFill>
                <a:latin typeface="Seravek"/>
                <a:cs typeface="Seravek"/>
              </a:rPr>
              <a:t>pkt.new</a:t>
            </a:r>
            <a:endParaRPr lang="en-US" sz="3000" kern="0" dirty="0">
              <a:solidFill>
                <a:srgbClr val="000000"/>
              </a:solidFill>
              <a:latin typeface="Seravek"/>
              <a:cs typeface="Seravek"/>
            </a:endParaRPr>
          </a:p>
        </p:txBody>
      </p:sp>
      <p:cxnSp>
        <p:nvCxnSpPr>
          <p:cNvPr id="29" name="Straight Arrow Connector 28"/>
          <p:cNvCxnSpPr/>
          <p:nvPr/>
        </p:nvCxnSpPr>
        <p:spPr>
          <a:xfrm>
            <a:off x="3956689" y="3759396"/>
            <a:ext cx="0" cy="70506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Seravek"/>
                <a:cs typeface="Seravek"/>
              </a:rPr>
              <a:t>Condensed DAG</a:t>
            </a:r>
            <a:endParaRPr lang="en-US" sz="2400" dirty="0">
              <a:latin typeface="Seravek"/>
              <a:cs typeface="Seravek"/>
            </a:endParaRPr>
          </a:p>
        </p:txBody>
      </p:sp>
      <p:grpSp>
        <p:nvGrpSpPr>
          <p:cNvPr id="27" name="Group 26"/>
          <p:cNvGrpSpPr/>
          <p:nvPr/>
        </p:nvGrpSpPr>
        <p:grpSpPr>
          <a:xfrm>
            <a:off x="458778" y="6135624"/>
            <a:ext cx="11201400" cy="556537"/>
            <a:chOff x="458778" y="104339"/>
            <a:chExt cx="11201400" cy="556537"/>
          </a:xfrm>
        </p:grpSpPr>
        <p:sp>
          <p:nvSpPr>
            <p:cNvPr id="28" name="Rounded Rectangle 27"/>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3" name="Right Arrow 32"/>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Right Arrow 34"/>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7" name="TextBox 36"/>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8" name="Rounded Rectangle 37"/>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9" name="TextBox 38"/>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grpSp>
      <p:sp>
        <p:nvSpPr>
          <p:cNvPr id="3" name="Slide Number Placeholder 2"/>
          <p:cNvSpPr>
            <a:spLocks noGrp="1"/>
          </p:cNvSpPr>
          <p:nvPr>
            <p:ph type="sldNum" sz="quarter" idx="12"/>
          </p:nvPr>
        </p:nvSpPr>
        <p:spPr/>
        <p:txBody>
          <a:bodyPr/>
          <a:lstStyle/>
          <a:p>
            <a:fld id="{5448022C-F4BC-4192-A392-BACAE19DF894}" type="slidenum">
              <a:rPr lang="en-US" smtClean="0"/>
              <a:pPr/>
              <a:t>28</a:t>
            </a:fld>
            <a:endParaRPr lang="en-US"/>
          </a:p>
        </p:txBody>
      </p:sp>
    </p:spTree>
    <p:extLst>
      <p:ext uri="{BB962C8B-B14F-4D97-AF65-F5344CB8AC3E}">
        <p14:creationId xmlns:p14="http://schemas.microsoft.com/office/powerpoint/2010/main" val="22214413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grpSp>
        <p:nvGrpSpPr>
          <p:cNvPr id="20" name="Group 19"/>
          <p:cNvGrpSpPr/>
          <p:nvPr/>
        </p:nvGrpSpPr>
        <p:grpSpPr>
          <a:xfrm>
            <a:off x="458778" y="6135624"/>
            <a:ext cx="11201400" cy="556537"/>
            <a:chOff x="458778" y="104339"/>
            <a:chExt cx="11201400" cy="556537"/>
          </a:xfrm>
        </p:grpSpPr>
        <p:sp>
          <p:nvSpPr>
            <p:cNvPr id="21" name="Rounded Rectangle 2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Right Arrow 2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6" name="TextBox 25"/>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7" name="Rounded Rectangle 2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TextBox 27"/>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gr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Seravek"/>
                <a:cs typeface="Seravek"/>
              </a:rPr>
              <a:t>Code pipelining</a:t>
            </a:r>
            <a:endParaRPr lang="en-US" sz="2400" dirty="0">
              <a:latin typeface="Seravek"/>
              <a:cs typeface="Seravek"/>
            </a:endParaRPr>
          </a:p>
        </p:txBody>
      </p:sp>
      <p:grpSp>
        <p:nvGrpSpPr>
          <p:cNvPr id="61" name="Group 60"/>
          <p:cNvGrpSpPr/>
          <p:nvPr/>
        </p:nvGrpSpPr>
        <p:grpSpPr>
          <a:xfrm>
            <a:off x="601274" y="1371600"/>
            <a:ext cx="7018726" cy="2433484"/>
            <a:chOff x="5058974" y="1943100"/>
            <a:chExt cx="7018726" cy="2433484"/>
          </a:xfrm>
        </p:grpSpPr>
        <p:grpSp>
          <p:nvGrpSpPr>
            <p:cNvPr id="62" name="Group 61"/>
            <p:cNvGrpSpPr/>
            <p:nvPr/>
          </p:nvGrpSpPr>
          <p:grpSpPr>
            <a:xfrm>
              <a:off x="5058974" y="1943100"/>
              <a:ext cx="7018726" cy="2433484"/>
              <a:chOff x="-1800105" y="1921050"/>
              <a:chExt cx="8098521" cy="3410241"/>
            </a:xfrm>
          </p:grpSpPr>
          <p:sp>
            <p:nvSpPr>
              <p:cNvPr id="65" name="Freeform 64"/>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66" name="Freeform 65"/>
              <p:cNvSpPr/>
              <p:nvPr/>
            </p:nvSpPr>
            <p:spPr>
              <a:xfrm>
                <a:off x="-1800105" y="2954456"/>
                <a:ext cx="4836862" cy="2376835"/>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Seravek"/>
                    <a:cs typeface="Seravek"/>
                  </a:rPr>
                  <a:t>pkt.old</a:t>
                </a:r>
                <a:r>
                  <a:rPr lang="en-US" sz="2000" kern="0" dirty="0" smtClean="0">
                    <a:solidFill>
                      <a:srgbClr val="000000"/>
                    </a:solidFill>
                    <a:latin typeface="Seravek"/>
                    <a:cs typeface="Seravek"/>
                  </a:rPr>
                  <a:t> = </a:t>
                </a:r>
                <a:r>
                  <a:rPr lang="en-US" sz="2000" kern="0" dirty="0" smtClean="0">
                    <a:solidFill>
                      <a:srgbClr val="FF0000"/>
                    </a:solidFill>
                    <a:latin typeface="Seravek"/>
                    <a:cs typeface="Seravek"/>
                  </a:rPr>
                  <a:t>count</a:t>
                </a:r>
                <a:r>
                  <a:rPr lang="en-US" sz="2000" kern="0" dirty="0" smtClean="0">
                    <a:solidFill>
                      <a:srgbClr val="000000"/>
                    </a:solidFill>
                    <a:latin typeface="Seravek"/>
                    <a:cs typeface="Seravek"/>
                  </a:rPr>
                  <a:t>;</a:t>
                </a:r>
              </a:p>
              <a:p>
                <a:pPr defTabSz="539347">
                  <a:lnSpc>
                    <a:spcPct val="90000"/>
                  </a:lnSpc>
                  <a:spcBef>
                    <a:spcPct val="0"/>
                  </a:spcBef>
                  <a:spcAft>
                    <a:spcPct val="35000"/>
                  </a:spcAft>
                  <a:defRPr/>
                </a:pPr>
                <a:r>
                  <a:rPr lang="en-US" sz="2000" kern="0" dirty="0" err="1" smtClean="0">
                    <a:solidFill>
                      <a:srgbClr val="000000"/>
                    </a:solidFill>
                    <a:latin typeface="Seravek"/>
                    <a:cs typeface="Seravek"/>
                  </a:rPr>
                  <a:t>pkt.tmp</a:t>
                </a:r>
                <a:r>
                  <a:rPr lang="en-US" sz="2000" kern="0" dirty="0" smtClean="0">
                    <a:solidFill>
                      <a:srgbClr val="000000"/>
                    </a:solidFill>
                    <a:latin typeface="Seravek"/>
                    <a:cs typeface="Seravek"/>
                  </a:rPr>
                  <a:t> = </a:t>
                </a:r>
                <a:r>
                  <a:rPr lang="en-US" sz="2000" kern="0" dirty="0" err="1" smtClean="0">
                    <a:solidFill>
                      <a:srgbClr val="000000"/>
                    </a:solidFill>
                    <a:latin typeface="Seravek"/>
                    <a:cs typeface="Seravek"/>
                  </a:rPr>
                  <a:t>pkt.old</a:t>
                </a:r>
                <a:r>
                  <a:rPr lang="en-US" sz="2000" kern="0" dirty="0" smtClean="0">
                    <a:solidFill>
                      <a:srgbClr val="000000"/>
                    </a:solidFill>
                    <a:latin typeface="Seravek"/>
                    <a:cs typeface="Seravek"/>
                  </a:rPr>
                  <a:t> == 9;</a:t>
                </a:r>
              </a:p>
              <a:p>
                <a:pPr defTabSz="539347">
                  <a:lnSpc>
                    <a:spcPct val="90000"/>
                  </a:lnSpc>
                  <a:spcBef>
                    <a:spcPct val="0"/>
                  </a:spcBef>
                  <a:spcAft>
                    <a:spcPct val="35000"/>
                  </a:spcAft>
                  <a:defRPr/>
                </a:pPr>
                <a:r>
                  <a:rPr lang="en-US" sz="2000" kern="0" dirty="0" err="1" smtClean="0">
                    <a:solidFill>
                      <a:srgbClr val="000000"/>
                    </a:solidFill>
                    <a:latin typeface="Seravek"/>
                    <a:cs typeface="Seravek"/>
                  </a:rPr>
                  <a:t>pkt.new</a:t>
                </a:r>
                <a:r>
                  <a:rPr lang="en-US" sz="2000" kern="0" dirty="0" smtClean="0">
                    <a:solidFill>
                      <a:srgbClr val="000000"/>
                    </a:solidFill>
                    <a:latin typeface="Seravek"/>
                    <a:cs typeface="Seravek"/>
                  </a:rPr>
                  <a:t> = </a:t>
                </a:r>
                <a:r>
                  <a:rPr lang="en-US" sz="2000" kern="0" dirty="0" err="1" smtClean="0">
                    <a:solidFill>
                      <a:srgbClr val="000000"/>
                    </a:solidFill>
                    <a:latin typeface="Seravek"/>
                    <a:cs typeface="Seravek"/>
                  </a:rPr>
                  <a:t>pkt.tmp</a:t>
                </a:r>
                <a:r>
                  <a:rPr lang="en-US" sz="2000" kern="0" dirty="0" smtClean="0">
                    <a:solidFill>
                      <a:srgbClr val="000000"/>
                    </a:solidFill>
                    <a:latin typeface="Seravek"/>
                    <a:cs typeface="Seravek"/>
                  </a:rPr>
                  <a:t> ? 0 : (</a:t>
                </a:r>
                <a:r>
                  <a:rPr lang="en-US" sz="2000" kern="0" dirty="0" err="1" smtClean="0">
                    <a:solidFill>
                      <a:srgbClr val="000000"/>
                    </a:solidFill>
                    <a:latin typeface="Seravek"/>
                    <a:cs typeface="Seravek"/>
                  </a:rPr>
                  <a:t>pkt.old</a:t>
                </a:r>
                <a:r>
                  <a:rPr lang="en-US" sz="2000" kern="0" dirty="0" smtClean="0">
                    <a:solidFill>
                      <a:srgbClr val="000000"/>
                    </a:solidFill>
                    <a:latin typeface="Seravek"/>
                    <a:cs typeface="Seravek"/>
                  </a:rPr>
                  <a:t> </a:t>
                </a:r>
                <a:r>
                  <a:rPr lang="en-US" sz="2000" kern="0" dirty="0">
                    <a:solidFill>
                      <a:srgbClr val="000000"/>
                    </a:solidFill>
                    <a:latin typeface="Seravek"/>
                    <a:cs typeface="Seravek"/>
                  </a:rPr>
                  <a:t>+ 1</a:t>
                </a:r>
                <a:r>
                  <a:rPr lang="en-US" sz="2000" kern="0" dirty="0" smtClean="0">
                    <a:solidFill>
                      <a:srgbClr val="000000"/>
                    </a:solidFill>
                    <a:latin typeface="Seravek"/>
                    <a:cs typeface="Seravek"/>
                  </a:rPr>
                  <a:t>);</a:t>
                </a:r>
                <a:endParaRPr lang="en-US" sz="2000" kern="0" dirty="0">
                  <a:solidFill>
                    <a:prstClr val="white"/>
                  </a:solidFill>
                  <a:latin typeface="Seravek"/>
                  <a:cs typeface="Seravek"/>
                </a:endParaRPr>
              </a:p>
              <a:p>
                <a:pPr defTabSz="539347">
                  <a:lnSpc>
                    <a:spcPct val="90000"/>
                  </a:lnSpc>
                  <a:spcBef>
                    <a:spcPct val="0"/>
                  </a:spcBef>
                  <a:spcAft>
                    <a:spcPct val="35000"/>
                  </a:spcAft>
                  <a:defRPr/>
                </a:pPr>
                <a:r>
                  <a:rPr lang="en-US" sz="2000" kern="0" dirty="0">
                    <a:solidFill>
                      <a:srgbClr val="FF0000"/>
                    </a:solidFill>
                    <a:latin typeface="Seravek"/>
                    <a:cs typeface="Seravek"/>
                  </a:rPr>
                  <a:t>c</a:t>
                </a:r>
                <a:r>
                  <a:rPr lang="en-US" sz="2000" kern="0" dirty="0" smtClean="0">
                    <a:solidFill>
                      <a:srgbClr val="FF0000"/>
                    </a:solidFill>
                    <a:latin typeface="Seravek"/>
                    <a:cs typeface="Seravek"/>
                  </a:rPr>
                  <a:t>ount</a:t>
                </a:r>
                <a:r>
                  <a:rPr lang="en-US" sz="2000" kern="0" dirty="0" smtClean="0">
                    <a:solidFill>
                      <a:prstClr val="white"/>
                    </a:solidFill>
                    <a:latin typeface="Seravek"/>
                    <a:cs typeface="Seravek"/>
                  </a:rPr>
                  <a:t> </a:t>
                </a:r>
                <a:r>
                  <a:rPr lang="en-US" sz="2000" kern="0" dirty="0" smtClean="0">
                    <a:solidFill>
                      <a:srgbClr val="000000"/>
                    </a:solidFill>
                    <a:latin typeface="Seravek"/>
                    <a:cs typeface="Seravek"/>
                  </a:rPr>
                  <a:t>= </a:t>
                </a:r>
                <a:r>
                  <a:rPr lang="en-US" sz="2000" kern="0" dirty="0" err="1" smtClean="0">
                    <a:solidFill>
                      <a:srgbClr val="000000"/>
                    </a:solidFill>
                    <a:latin typeface="Seravek"/>
                    <a:cs typeface="Seravek"/>
                  </a:rPr>
                  <a:t>pkt.new</a:t>
                </a:r>
                <a:r>
                  <a:rPr lang="en-US" sz="2000" kern="0" dirty="0" smtClean="0">
                    <a:solidFill>
                      <a:srgbClr val="000000"/>
                    </a:solidFill>
                    <a:latin typeface="Seravek"/>
                    <a:cs typeface="Seravek"/>
                  </a:rPr>
                  <a:t>;</a:t>
                </a:r>
              </a:p>
            </p:txBody>
          </p:sp>
          <p:sp>
            <p:nvSpPr>
              <p:cNvPr id="67" name="Freeform 66"/>
              <p:cNvSpPr/>
              <p:nvPr/>
            </p:nvSpPr>
            <p:spPr>
              <a:xfrm rot="5400000" flipV="1">
                <a:off x="3007045" y="4085048"/>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68" name="Freeform 67"/>
              <p:cNvSpPr/>
              <p:nvPr/>
            </p:nvSpPr>
            <p:spPr>
              <a:xfrm>
                <a:off x="3352996" y="3954186"/>
                <a:ext cx="2945420" cy="53353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Seravek"/>
                    <a:cs typeface="Seravek"/>
                  </a:rPr>
                  <a:t>pkt.sample</a:t>
                </a:r>
                <a:r>
                  <a:rPr lang="en-US" sz="2000" kern="0" dirty="0" smtClean="0">
                    <a:solidFill>
                      <a:srgbClr val="000000"/>
                    </a:solidFill>
                    <a:latin typeface="Seravek"/>
                    <a:cs typeface="Seravek"/>
                  </a:rPr>
                  <a:t> </a:t>
                </a:r>
                <a:r>
                  <a:rPr lang="en-US" sz="2000" kern="0" dirty="0">
                    <a:solidFill>
                      <a:srgbClr val="000000"/>
                    </a:solidFill>
                    <a:latin typeface="Seravek"/>
                    <a:cs typeface="Seravek"/>
                  </a:rPr>
                  <a:t>= </a:t>
                </a:r>
                <a:r>
                  <a:rPr lang="en-US" sz="2000" kern="0" dirty="0" err="1" smtClean="0">
                    <a:solidFill>
                      <a:srgbClr val="000000"/>
                    </a:solidFill>
                    <a:latin typeface="Seravek"/>
                    <a:cs typeface="Seravek"/>
                  </a:rPr>
                  <a:t>pkt.tmp</a:t>
                </a:r>
                <a:r>
                  <a:rPr lang="en-US" sz="2000" kern="0" dirty="0" smtClean="0">
                    <a:solidFill>
                      <a:srgbClr val="000000"/>
                    </a:solidFill>
                    <a:latin typeface="Seravek"/>
                    <a:cs typeface="Seravek"/>
                  </a:rPr>
                  <a:t>;</a:t>
                </a:r>
                <a:endParaRPr lang="en-US" sz="2000" kern="0" dirty="0">
                  <a:solidFill>
                    <a:srgbClr val="000000"/>
                  </a:solidFill>
                  <a:latin typeface="Seravek"/>
                  <a:cs typeface="Seravek"/>
                </a:endParaRPr>
              </a:p>
            </p:txBody>
          </p:sp>
        </p:grpSp>
        <p:sp>
          <p:nvSpPr>
            <p:cNvPr id="63" name="TextBox 405"/>
            <p:cNvSpPr txBox="1"/>
            <p:nvPr/>
          </p:nvSpPr>
          <p:spPr>
            <a:xfrm>
              <a:off x="10189202" y="2362200"/>
              <a:ext cx="974098"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Seravek"/>
                  <a:cs typeface="Seravek"/>
                </a:rPr>
                <a:t>Stage 2</a:t>
              </a:r>
            </a:p>
          </p:txBody>
        </p:sp>
        <p:sp>
          <p:nvSpPr>
            <p:cNvPr id="64" name="TextBox 405"/>
            <p:cNvSpPr txBox="1"/>
            <p:nvPr/>
          </p:nvSpPr>
          <p:spPr>
            <a:xfrm>
              <a:off x="6553200" y="2286000"/>
              <a:ext cx="942296"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Seravek"/>
                  <a:cs typeface="Seravek"/>
                </a:rPr>
                <a:t>Stage </a:t>
              </a:r>
              <a:r>
                <a:rPr lang="en-US" sz="2000" kern="0" dirty="0" smtClean="0">
                  <a:solidFill>
                    <a:prstClr val="black"/>
                  </a:solidFill>
                  <a:latin typeface="Seravek"/>
                  <a:cs typeface="Seravek"/>
                </a:rPr>
                <a:t>1</a:t>
              </a:r>
              <a:endParaRPr lang="en-US" sz="2000" kern="0" dirty="0">
                <a:solidFill>
                  <a:prstClr val="black"/>
                </a:solidFill>
                <a:latin typeface="Seravek"/>
                <a:cs typeface="Seravek"/>
              </a:endParaRPr>
            </a:p>
          </p:txBody>
        </p:sp>
      </p:grpSp>
      <p:sp>
        <p:nvSpPr>
          <p:cNvPr id="3" name="Slide Number Placeholder 2"/>
          <p:cNvSpPr>
            <a:spLocks noGrp="1"/>
          </p:cNvSpPr>
          <p:nvPr>
            <p:ph type="sldNum" sz="quarter" idx="12"/>
          </p:nvPr>
        </p:nvSpPr>
        <p:spPr/>
        <p:txBody>
          <a:bodyPr/>
          <a:lstStyle/>
          <a:p>
            <a:fld id="{5448022C-F4BC-4192-A392-BACAE19DF894}" type="slidenum">
              <a:rPr lang="en-US" smtClean="0"/>
              <a:pPr/>
              <a:t>29</a:t>
            </a:fld>
            <a:endParaRPr lang="en-US"/>
          </a:p>
        </p:txBody>
      </p:sp>
    </p:spTree>
    <p:extLst>
      <p:ext uri="{BB962C8B-B14F-4D97-AF65-F5344CB8AC3E}">
        <p14:creationId xmlns:p14="http://schemas.microsoft.com/office/powerpoint/2010/main" val="295254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networking</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402207" cy="553998"/>
          </a:xfrm>
          <a:prstGeom prst="rect">
            <a:avLst/>
          </a:prstGeom>
          <a:noFill/>
        </p:spPr>
        <p:txBody>
          <a:bodyPr wrap="none" rtlCol="0">
            <a:spAutoFit/>
          </a:bodyPr>
          <a:lstStyle/>
          <a:p>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a:t>
            </a:r>
            <a:endParaRPr lang="en-US" dirty="0"/>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p:txBody>
      </p:sp>
      <p:grpSp>
        <p:nvGrpSpPr>
          <p:cNvPr id="5" name="Group 4"/>
          <p:cNvGrpSpPr/>
          <p:nvPr/>
        </p:nvGrpSpPr>
        <p:grpSpPr>
          <a:xfrm>
            <a:off x="458778" y="6135624"/>
            <a:ext cx="11201400" cy="556537"/>
            <a:chOff x="458778" y="104339"/>
            <a:chExt cx="11201400" cy="556537"/>
          </a:xfrm>
        </p:grpSpPr>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grpSp>
      <p:grpSp>
        <p:nvGrpSpPr>
          <p:cNvPr id="24" name="Group 23"/>
          <p:cNvGrpSpPr/>
          <p:nvPr/>
        </p:nvGrpSpPr>
        <p:grpSpPr>
          <a:xfrm>
            <a:off x="5650249" y="3646746"/>
            <a:ext cx="5910780" cy="2523417"/>
            <a:chOff x="1600200" y="2935372"/>
            <a:chExt cx="8724900" cy="3601463"/>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41" name="TextBox 40"/>
            <p:cNvSpPr txBox="1"/>
            <p:nvPr/>
          </p:nvSpPr>
          <p:spPr>
            <a:xfrm>
              <a:off x="2586088" y="5939135"/>
              <a:ext cx="1402334" cy="597700"/>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44" name="TextBox 43"/>
            <p:cNvSpPr txBox="1"/>
            <p:nvPr/>
          </p:nvSpPr>
          <p:spPr>
            <a:xfrm>
              <a:off x="5203910" y="5939135"/>
              <a:ext cx="1448652" cy="597700"/>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47" name="TextBox 46"/>
            <p:cNvSpPr txBox="1"/>
            <p:nvPr/>
          </p:nvSpPr>
          <p:spPr>
            <a:xfrm>
              <a:off x="8251910" y="5939135"/>
              <a:ext cx="1606670" cy="597700"/>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Calibri"/>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Calibri"/>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Calibri"/>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Calibri"/>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Calibri"/>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Calibri"/>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Calibri"/>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Calibri"/>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Calibri"/>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Calibri"/>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Calibri"/>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Calibri"/>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Calibri"/>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Calibri"/>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Calibri"/>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Calibri"/>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Calibri"/>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Calibri"/>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pPr/>
              <a:t>30</a:t>
            </a:fld>
            <a:endParaRPr lang="en-US"/>
          </a:p>
        </p:txBody>
      </p:sp>
      <p:grpSp>
        <p:nvGrpSpPr>
          <p:cNvPr id="144" name="Group 143"/>
          <p:cNvGrpSpPr/>
          <p:nvPr/>
        </p:nvGrpSpPr>
        <p:grpSpPr>
          <a:xfrm>
            <a:off x="601274" y="1371600"/>
            <a:ext cx="7018726" cy="2433484"/>
            <a:chOff x="5058974" y="1943100"/>
            <a:chExt cx="7018726" cy="2433484"/>
          </a:xfrm>
        </p:grpSpPr>
        <p:grpSp>
          <p:nvGrpSpPr>
            <p:cNvPr id="145" name="Group 144"/>
            <p:cNvGrpSpPr/>
            <p:nvPr/>
          </p:nvGrpSpPr>
          <p:grpSpPr>
            <a:xfrm>
              <a:off x="5058974" y="1943100"/>
              <a:ext cx="7018726" cy="2433484"/>
              <a:chOff x="-1800105" y="1921050"/>
              <a:chExt cx="8098521" cy="3410241"/>
            </a:xfrm>
          </p:grpSpPr>
          <p:sp>
            <p:nvSpPr>
              <p:cNvPr id="148" name="Freeform 147"/>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9" name="Freeform 148"/>
              <p:cNvSpPr/>
              <p:nvPr/>
            </p:nvSpPr>
            <p:spPr>
              <a:xfrm>
                <a:off x="-1800105" y="2954456"/>
                <a:ext cx="4836862" cy="2376835"/>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Seravek"/>
                    <a:cs typeface="Seravek"/>
                  </a:rPr>
                  <a:t>pkt.old</a:t>
                </a:r>
                <a:r>
                  <a:rPr lang="en-US" sz="2000" kern="0" dirty="0" smtClean="0">
                    <a:solidFill>
                      <a:srgbClr val="000000"/>
                    </a:solidFill>
                    <a:latin typeface="Seravek"/>
                    <a:cs typeface="Seravek"/>
                  </a:rPr>
                  <a:t> = </a:t>
                </a:r>
                <a:r>
                  <a:rPr lang="en-US" sz="2000" kern="0" dirty="0" smtClean="0">
                    <a:solidFill>
                      <a:srgbClr val="FF0000"/>
                    </a:solidFill>
                    <a:latin typeface="Seravek"/>
                    <a:cs typeface="Seravek"/>
                  </a:rPr>
                  <a:t>count</a:t>
                </a:r>
                <a:r>
                  <a:rPr lang="en-US" sz="2000" kern="0" dirty="0" smtClean="0">
                    <a:solidFill>
                      <a:srgbClr val="000000"/>
                    </a:solidFill>
                    <a:latin typeface="Seravek"/>
                    <a:cs typeface="Seravek"/>
                  </a:rPr>
                  <a:t>;</a:t>
                </a:r>
              </a:p>
              <a:p>
                <a:pPr defTabSz="539347">
                  <a:lnSpc>
                    <a:spcPct val="90000"/>
                  </a:lnSpc>
                  <a:spcBef>
                    <a:spcPct val="0"/>
                  </a:spcBef>
                  <a:spcAft>
                    <a:spcPct val="35000"/>
                  </a:spcAft>
                  <a:defRPr/>
                </a:pPr>
                <a:r>
                  <a:rPr lang="en-US" sz="2000" kern="0" dirty="0" err="1" smtClean="0">
                    <a:solidFill>
                      <a:srgbClr val="000000"/>
                    </a:solidFill>
                    <a:latin typeface="Seravek"/>
                    <a:cs typeface="Seravek"/>
                  </a:rPr>
                  <a:t>pkt.tmp</a:t>
                </a:r>
                <a:r>
                  <a:rPr lang="en-US" sz="2000" kern="0" dirty="0" smtClean="0">
                    <a:solidFill>
                      <a:srgbClr val="000000"/>
                    </a:solidFill>
                    <a:latin typeface="Seravek"/>
                    <a:cs typeface="Seravek"/>
                  </a:rPr>
                  <a:t> = </a:t>
                </a:r>
                <a:r>
                  <a:rPr lang="en-US" sz="2000" kern="0" dirty="0" err="1" smtClean="0">
                    <a:solidFill>
                      <a:srgbClr val="000000"/>
                    </a:solidFill>
                    <a:latin typeface="Seravek"/>
                    <a:cs typeface="Seravek"/>
                  </a:rPr>
                  <a:t>pkt.old</a:t>
                </a:r>
                <a:r>
                  <a:rPr lang="en-US" sz="2000" kern="0" dirty="0" smtClean="0">
                    <a:solidFill>
                      <a:srgbClr val="000000"/>
                    </a:solidFill>
                    <a:latin typeface="Seravek"/>
                    <a:cs typeface="Seravek"/>
                  </a:rPr>
                  <a:t> == 9;</a:t>
                </a:r>
              </a:p>
              <a:p>
                <a:pPr defTabSz="539347">
                  <a:lnSpc>
                    <a:spcPct val="90000"/>
                  </a:lnSpc>
                  <a:spcBef>
                    <a:spcPct val="0"/>
                  </a:spcBef>
                  <a:spcAft>
                    <a:spcPct val="35000"/>
                  </a:spcAft>
                  <a:defRPr/>
                </a:pPr>
                <a:r>
                  <a:rPr lang="en-US" sz="2000" kern="0" dirty="0" err="1" smtClean="0">
                    <a:solidFill>
                      <a:srgbClr val="000000"/>
                    </a:solidFill>
                    <a:latin typeface="Seravek"/>
                    <a:cs typeface="Seravek"/>
                  </a:rPr>
                  <a:t>pkt.new</a:t>
                </a:r>
                <a:r>
                  <a:rPr lang="en-US" sz="2000" kern="0" dirty="0" smtClean="0">
                    <a:solidFill>
                      <a:srgbClr val="000000"/>
                    </a:solidFill>
                    <a:latin typeface="Seravek"/>
                    <a:cs typeface="Seravek"/>
                  </a:rPr>
                  <a:t> = </a:t>
                </a:r>
                <a:r>
                  <a:rPr lang="en-US" sz="2000" kern="0" dirty="0" err="1" smtClean="0">
                    <a:solidFill>
                      <a:srgbClr val="000000"/>
                    </a:solidFill>
                    <a:latin typeface="Seravek"/>
                    <a:cs typeface="Seravek"/>
                  </a:rPr>
                  <a:t>pkt.tmp</a:t>
                </a:r>
                <a:r>
                  <a:rPr lang="en-US" sz="2000" kern="0" dirty="0" smtClean="0">
                    <a:solidFill>
                      <a:srgbClr val="000000"/>
                    </a:solidFill>
                    <a:latin typeface="Seravek"/>
                    <a:cs typeface="Seravek"/>
                  </a:rPr>
                  <a:t> ? 0 : (</a:t>
                </a:r>
                <a:r>
                  <a:rPr lang="en-US" sz="2000" kern="0" dirty="0" err="1" smtClean="0">
                    <a:solidFill>
                      <a:srgbClr val="000000"/>
                    </a:solidFill>
                    <a:latin typeface="Seravek"/>
                    <a:cs typeface="Seravek"/>
                  </a:rPr>
                  <a:t>pkt.old</a:t>
                </a:r>
                <a:r>
                  <a:rPr lang="en-US" sz="2000" kern="0" dirty="0" smtClean="0">
                    <a:solidFill>
                      <a:srgbClr val="000000"/>
                    </a:solidFill>
                    <a:latin typeface="Seravek"/>
                    <a:cs typeface="Seravek"/>
                  </a:rPr>
                  <a:t> </a:t>
                </a:r>
                <a:r>
                  <a:rPr lang="en-US" sz="2000" kern="0" dirty="0">
                    <a:solidFill>
                      <a:srgbClr val="000000"/>
                    </a:solidFill>
                    <a:latin typeface="Seravek"/>
                    <a:cs typeface="Seravek"/>
                  </a:rPr>
                  <a:t>+ 1</a:t>
                </a:r>
                <a:r>
                  <a:rPr lang="en-US" sz="2000" kern="0" dirty="0" smtClean="0">
                    <a:solidFill>
                      <a:srgbClr val="000000"/>
                    </a:solidFill>
                    <a:latin typeface="Seravek"/>
                    <a:cs typeface="Seravek"/>
                  </a:rPr>
                  <a:t>);</a:t>
                </a:r>
                <a:endParaRPr lang="en-US" sz="2000" kern="0" dirty="0">
                  <a:solidFill>
                    <a:prstClr val="white"/>
                  </a:solidFill>
                  <a:latin typeface="Seravek"/>
                  <a:cs typeface="Seravek"/>
                </a:endParaRPr>
              </a:p>
              <a:p>
                <a:pPr defTabSz="539347">
                  <a:lnSpc>
                    <a:spcPct val="90000"/>
                  </a:lnSpc>
                  <a:spcBef>
                    <a:spcPct val="0"/>
                  </a:spcBef>
                  <a:spcAft>
                    <a:spcPct val="35000"/>
                  </a:spcAft>
                  <a:defRPr/>
                </a:pPr>
                <a:r>
                  <a:rPr lang="en-US" sz="2000" kern="0" dirty="0">
                    <a:solidFill>
                      <a:srgbClr val="FF0000"/>
                    </a:solidFill>
                    <a:latin typeface="Seravek"/>
                    <a:cs typeface="Seravek"/>
                  </a:rPr>
                  <a:t>c</a:t>
                </a:r>
                <a:r>
                  <a:rPr lang="en-US" sz="2000" kern="0" dirty="0" smtClean="0">
                    <a:solidFill>
                      <a:srgbClr val="FF0000"/>
                    </a:solidFill>
                    <a:latin typeface="Seravek"/>
                    <a:cs typeface="Seravek"/>
                  </a:rPr>
                  <a:t>ount</a:t>
                </a:r>
                <a:r>
                  <a:rPr lang="en-US" sz="2000" kern="0" dirty="0" smtClean="0">
                    <a:solidFill>
                      <a:prstClr val="white"/>
                    </a:solidFill>
                    <a:latin typeface="Seravek"/>
                    <a:cs typeface="Seravek"/>
                  </a:rPr>
                  <a:t> </a:t>
                </a:r>
                <a:r>
                  <a:rPr lang="en-US" sz="2000" kern="0" dirty="0" smtClean="0">
                    <a:solidFill>
                      <a:srgbClr val="000000"/>
                    </a:solidFill>
                    <a:latin typeface="Seravek"/>
                    <a:cs typeface="Seravek"/>
                  </a:rPr>
                  <a:t>= </a:t>
                </a:r>
                <a:r>
                  <a:rPr lang="en-US" sz="2000" kern="0" dirty="0" err="1" smtClean="0">
                    <a:solidFill>
                      <a:srgbClr val="000000"/>
                    </a:solidFill>
                    <a:latin typeface="Seravek"/>
                    <a:cs typeface="Seravek"/>
                  </a:rPr>
                  <a:t>pkt.new</a:t>
                </a:r>
                <a:r>
                  <a:rPr lang="en-US" sz="2000" kern="0" dirty="0" smtClean="0">
                    <a:solidFill>
                      <a:srgbClr val="000000"/>
                    </a:solidFill>
                    <a:latin typeface="Seravek"/>
                    <a:cs typeface="Seravek"/>
                  </a:rPr>
                  <a:t>;</a:t>
                </a:r>
              </a:p>
            </p:txBody>
          </p:sp>
          <p:sp>
            <p:nvSpPr>
              <p:cNvPr id="150" name="Freeform 149"/>
              <p:cNvSpPr/>
              <p:nvPr/>
            </p:nvSpPr>
            <p:spPr>
              <a:xfrm rot="5400000" flipV="1">
                <a:off x="3007045" y="4085048"/>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51" name="Freeform 150"/>
              <p:cNvSpPr/>
              <p:nvPr/>
            </p:nvSpPr>
            <p:spPr>
              <a:xfrm>
                <a:off x="3352996" y="3954186"/>
                <a:ext cx="2945420" cy="53353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Seravek"/>
                    <a:cs typeface="Seravek"/>
                  </a:rPr>
                  <a:t>pkt.sample</a:t>
                </a:r>
                <a:r>
                  <a:rPr lang="en-US" sz="2000" kern="0" dirty="0" smtClean="0">
                    <a:solidFill>
                      <a:srgbClr val="000000"/>
                    </a:solidFill>
                    <a:latin typeface="Seravek"/>
                    <a:cs typeface="Seravek"/>
                  </a:rPr>
                  <a:t> </a:t>
                </a:r>
                <a:r>
                  <a:rPr lang="en-US" sz="2000" kern="0" dirty="0">
                    <a:solidFill>
                      <a:srgbClr val="000000"/>
                    </a:solidFill>
                    <a:latin typeface="Seravek"/>
                    <a:cs typeface="Seravek"/>
                  </a:rPr>
                  <a:t>= </a:t>
                </a:r>
                <a:r>
                  <a:rPr lang="en-US" sz="2000" kern="0" dirty="0" err="1" smtClean="0">
                    <a:solidFill>
                      <a:srgbClr val="000000"/>
                    </a:solidFill>
                    <a:latin typeface="Seravek"/>
                    <a:cs typeface="Seravek"/>
                  </a:rPr>
                  <a:t>pkt.tmp</a:t>
                </a:r>
                <a:r>
                  <a:rPr lang="en-US" sz="2000" kern="0" dirty="0" smtClean="0">
                    <a:solidFill>
                      <a:srgbClr val="000000"/>
                    </a:solidFill>
                    <a:latin typeface="Seravek"/>
                    <a:cs typeface="Seravek"/>
                  </a:rPr>
                  <a:t>;</a:t>
                </a:r>
                <a:endParaRPr lang="en-US" sz="2000" kern="0" dirty="0">
                  <a:solidFill>
                    <a:srgbClr val="000000"/>
                  </a:solidFill>
                  <a:latin typeface="Seravek"/>
                  <a:cs typeface="Seravek"/>
                </a:endParaRPr>
              </a:p>
            </p:txBody>
          </p:sp>
        </p:grpSp>
        <p:sp>
          <p:nvSpPr>
            <p:cNvPr id="146" name="TextBox 405"/>
            <p:cNvSpPr txBox="1"/>
            <p:nvPr/>
          </p:nvSpPr>
          <p:spPr>
            <a:xfrm>
              <a:off x="10189202" y="2362200"/>
              <a:ext cx="974098"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Seravek"/>
                  <a:cs typeface="Seravek"/>
                </a:rPr>
                <a:t>Stage 2</a:t>
              </a:r>
            </a:p>
          </p:txBody>
        </p:sp>
        <p:sp>
          <p:nvSpPr>
            <p:cNvPr id="147" name="TextBox 405"/>
            <p:cNvSpPr txBox="1"/>
            <p:nvPr/>
          </p:nvSpPr>
          <p:spPr>
            <a:xfrm>
              <a:off x="6553200" y="2286000"/>
              <a:ext cx="942296"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Seravek"/>
                  <a:cs typeface="Seravek"/>
                </a:rPr>
                <a:t>Stage </a:t>
              </a:r>
              <a:r>
                <a:rPr lang="en-US" sz="2000" kern="0" dirty="0" smtClean="0">
                  <a:solidFill>
                    <a:prstClr val="black"/>
                  </a:solidFill>
                  <a:latin typeface="Seravek"/>
                  <a:cs typeface="Seravek"/>
                </a:rPr>
                <a:t>1</a:t>
              </a:r>
              <a:endParaRPr lang="en-US" sz="2000" kern="0" dirty="0">
                <a:solidFill>
                  <a:prstClr val="black"/>
                </a:solidFill>
                <a:latin typeface="Seravek"/>
                <a:cs typeface="Seravek"/>
              </a:endParaRPr>
            </a:p>
          </p:txBody>
        </p:sp>
      </p:grpSp>
    </p:spTree>
    <p:extLst>
      <p:ext uri="{BB962C8B-B14F-4D97-AF65-F5344CB8AC3E}">
        <p14:creationId xmlns:p14="http://schemas.microsoft.com/office/powerpoint/2010/main" val="3352948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Seravek"/>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Seravek"/>
                <a:cs typeface="Seravek"/>
              </a:rPr>
              <a:t>choice</a:t>
            </a:r>
            <a:endParaRPr lang="en-US" sz="2400" dirty="0">
              <a:solidFill>
                <a:schemeClr val="tx1"/>
              </a:solidFill>
              <a:latin typeface="Seravek"/>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Seravek"/>
                <a:cs typeface="Seravek"/>
              </a:rPr>
              <a:t>Add</a:t>
            </a:r>
            <a:endParaRPr lang="en-US" sz="2400" b="1" dirty="0">
              <a:solidFill>
                <a:schemeClr val="tx1"/>
              </a:solidFill>
              <a:latin typeface="Seravek"/>
              <a:cs typeface="Seravek"/>
            </a:endParaRPr>
          </a:p>
        </p:txBody>
      </p:sp>
      <p:sp>
        <p:nvSpPr>
          <p:cNvPr id="2" name="Title 1"/>
          <p:cNvSpPr>
            <a:spLocks noGrp="1"/>
          </p:cNvSpPr>
          <p:nvPr>
            <p:ph type="title"/>
          </p:nvPr>
        </p:nvSpPr>
        <p:spPr/>
        <p:txBody>
          <a:bodyPr/>
          <a:lstStyle/>
          <a:p>
            <a:r>
              <a:rPr lang="en-US" dirty="0" smtClean="0"/>
              <a:t>Instruction mapping: example</a:t>
            </a:r>
            <a:endParaRPr lang="en-US" dirty="0"/>
          </a:p>
        </p:txBody>
      </p:sp>
      <p:sp>
        <p:nvSpPr>
          <p:cNvPr id="105" name="TextBox 104"/>
          <p:cNvSpPr txBox="1"/>
          <p:nvPr/>
        </p:nvSpPr>
        <p:spPr>
          <a:xfrm>
            <a:off x="675069" y="3286723"/>
            <a:ext cx="3814739" cy="584776"/>
          </a:xfrm>
          <a:prstGeom prst="rect">
            <a:avLst/>
          </a:prstGeom>
          <a:noFill/>
        </p:spPr>
        <p:txBody>
          <a:bodyPr wrap="none" rtlCol="0">
            <a:spAutoFit/>
          </a:bodyPr>
          <a:lstStyle/>
          <a:p>
            <a:r>
              <a:rPr lang="en-US" sz="3200" dirty="0" smtClean="0">
                <a:latin typeface="Seravek"/>
                <a:cs typeface="Seravek"/>
              </a:rPr>
              <a:t>x = x * x doesn’t map</a:t>
            </a:r>
            <a:endParaRPr lang="en-US" sz="3200" dirty="0">
              <a:latin typeface="Seravek"/>
              <a:cs typeface="Seravek"/>
            </a:endParaRPr>
          </a:p>
        </p:txBody>
      </p:sp>
      <p:sp>
        <p:nvSpPr>
          <p:cNvPr id="27" name="TextBox 26"/>
          <p:cNvSpPr txBox="1"/>
          <p:nvPr/>
        </p:nvSpPr>
        <p:spPr>
          <a:xfrm>
            <a:off x="675069" y="2743200"/>
            <a:ext cx="4875936" cy="584776"/>
          </a:xfrm>
          <a:prstGeom prst="rect">
            <a:avLst/>
          </a:prstGeom>
          <a:noFill/>
        </p:spPr>
        <p:txBody>
          <a:bodyPr wrap="none" rtlCol="0">
            <a:spAutoFit/>
          </a:bodyPr>
          <a:lstStyle/>
          <a:p>
            <a:r>
              <a:rPr lang="en-US" sz="3200" dirty="0" smtClean="0">
                <a:latin typeface="Seravek"/>
                <a:cs typeface="Seravek"/>
              </a:rPr>
              <a:t>x = x + </a:t>
            </a:r>
            <a:r>
              <a:rPr lang="en-US" sz="3200" dirty="0">
                <a:latin typeface="Seravek"/>
                <a:cs typeface="Seravek"/>
              </a:rPr>
              <a:t>1</a:t>
            </a:r>
            <a:r>
              <a:rPr lang="en-US" sz="3200" dirty="0" smtClean="0">
                <a:latin typeface="Seravek"/>
                <a:cs typeface="Seravek"/>
              </a:rPr>
              <a:t> maps to this atom</a:t>
            </a:r>
            <a:endParaRPr lang="en-US" sz="3200" dirty="0">
              <a:latin typeface="Seravek"/>
              <a:cs typeface="Seravek"/>
            </a:endParaRPr>
          </a:p>
        </p:txBody>
      </p:sp>
      <p:sp>
        <p:nvSpPr>
          <p:cNvPr id="8" name="TextBox 7"/>
          <p:cNvSpPr txBox="1"/>
          <p:nvPr/>
        </p:nvSpPr>
        <p:spPr>
          <a:xfrm>
            <a:off x="533399" y="5452140"/>
            <a:ext cx="10978780" cy="1077218"/>
          </a:xfrm>
          <a:prstGeom prst="rect">
            <a:avLst/>
          </a:prstGeom>
          <a:noFill/>
        </p:spPr>
        <p:txBody>
          <a:bodyPr wrap="square" rtlCol="0">
            <a:spAutoFit/>
          </a:bodyPr>
          <a:lstStyle/>
          <a:p>
            <a:pPr marL="457200" indent="-457200">
              <a:buFont typeface="Wingdings" charset="2"/>
              <a:buChar char="§"/>
            </a:pPr>
            <a:r>
              <a:rPr lang="en-US" sz="3200" dirty="0" smtClean="0">
                <a:latin typeface="Seravek"/>
                <a:cs typeface="Seravek"/>
              </a:rPr>
              <a:t>We use the SKETCH program synthesis tool to check if a code block maps to an atom</a:t>
            </a:r>
            <a:endParaRPr lang="en-US" sz="3200" dirty="0">
              <a:latin typeface="Seravek"/>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Seravek"/>
                <a:cs typeface="Seravek"/>
              </a:rPr>
              <a:t>X</a:t>
            </a:r>
            <a:endParaRPr lang="en-US" sz="2400" dirty="0">
              <a:solidFill>
                <a:schemeClr val="tx1"/>
              </a:solidFill>
              <a:latin typeface="Seravek"/>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Seravek"/>
                <a:cs typeface="Seravek"/>
              </a:rPr>
              <a:t>constant</a:t>
            </a:r>
            <a:endParaRPr lang="en-US" sz="2400" dirty="0">
              <a:solidFill>
                <a:schemeClr val="tx1"/>
              </a:solidFill>
              <a:latin typeface="Seravek"/>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Seravek"/>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Seravek"/>
                <a:cs typeface="Seravek"/>
              </a:rPr>
              <a:t>Add</a:t>
            </a:r>
            <a:endParaRPr lang="en-US" sz="2400" dirty="0">
              <a:latin typeface="Seravek"/>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Seravek"/>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Seravek"/>
                <a:cs typeface="Seravek"/>
              </a:rPr>
              <a:t> Sub</a:t>
            </a:r>
            <a:endParaRPr lang="en-US" sz="2400" dirty="0">
              <a:latin typeface="Seravek"/>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Seravek"/>
              <a:cs typeface="Seravek"/>
            </a:endParaRPr>
          </a:p>
        </p:txBody>
      </p:sp>
      <p:sp>
        <p:nvSpPr>
          <p:cNvPr id="23" name="TextBox 22"/>
          <p:cNvSpPr txBox="1"/>
          <p:nvPr/>
        </p:nvSpPr>
        <p:spPr>
          <a:xfrm>
            <a:off x="9101838" y="3724742"/>
            <a:ext cx="1648174" cy="461665"/>
          </a:xfrm>
          <a:prstGeom prst="rect">
            <a:avLst/>
          </a:prstGeom>
          <a:noFill/>
        </p:spPr>
        <p:txBody>
          <a:bodyPr wrap="square" rtlCol="0">
            <a:spAutoFit/>
          </a:bodyPr>
          <a:lstStyle/>
          <a:p>
            <a:r>
              <a:rPr lang="en-US" sz="2400" dirty="0" smtClean="0">
                <a:latin typeface="Seravek"/>
                <a:cs typeface="Seravek"/>
              </a:rPr>
              <a:t>2-to-1 Mux</a:t>
            </a:r>
            <a:endParaRPr lang="en-US" sz="2400" dirty="0">
              <a:latin typeface="Seravek"/>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Seravek"/>
                <a:cs typeface="Seravek"/>
              </a:rPr>
              <a:t>X</a:t>
            </a:r>
            <a:endParaRPr lang="en-US" sz="2400" dirty="0">
              <a:solidFill>
                <a:schemeClr val="tx1"/>
              </a:solidFill>
              <a:latin typeface="Seravek"/>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flipH="1">
            <a:off x="9920372" y="4186407"/>
            <a:ext cx="5553" cy="29305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Seravek"/>
                <a:cs typeface="Seravek"/>
              </a:rPr>
              <a:t>1</a:t>
            </a:r>
            <a:endParaRPr lang="en-US" sz="2400" b="1" dirty="0">
              <a:solidFill>
                <a:schemeClr val="tx1"/>
              </a:solidFill>
              <a:latin typeface="Seravek"/>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pPr/>
              <a:t>31</a:t>
            </a:fld>
            <a:endParaRPr lang="en-US"/>
          </a:p>
        </p:txBody>
      </p:sp>
    </p:spTree>
    <p:extLst>
      <p:ext uri="{BB962C8B-B14F-4D97-AF65-F5344CB8AC3E}">
        <p14:creationId xmlns:p14="http://schemas.microsoft.com/office/powerpoint/2010/main" val="355595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8" grpId="0"/>
      <p:bldP spid="3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Expressiveness: Can we program real algorithms </a:t>
            </a:r>
            <a:r>
              <a:rPr lang="en-US" dirty="0"/>
              <a:t>using packet </a:t>
            </a:r>
            <a:r>
              <a:rPr lang="en-US" dirty="0" smtClean="0"/>
              <a:t>transactions?</a:t>
            </a:r>
            <a:endParaRPr lang="en-US" dirty="0"/>
          </a:p>
          <a:p>
            <a:endParaRPr lang="en-US" dirty="0" smtClean="0"/>
          </a:p>
          <a:p>
            <a:endParaRPr lang="en-US" dirty="0" smtClean="0"/>
          </a:p>
          <a:p>
            <a:endParaRPr lang="en-US" dirty="0"/>
          </a:p>
          <a:p>
            <a:r>
              <a:rPr lang="en-US" dirty="0" smtClean="0"/>
              <a:t>Feasibility: Can we design compiler targets with small area overheads?</a:t>
            </a:r>
          </a:p>
          <a:p>
            <a:endParaRPr lang="en-US" dirty="0" smtClean="0"/>
          </a:p>
          <a:p>
            <a:endParaRPr lang="en-US" dirty="0" smtClean="0"/>
          </a:p>
          <a:p>
            <a:endParaRPr lang="en-US" dirty="0"/>
          </a:p>
          <a:p>
            <a:r>
              <a:rPr lang="en-US" dirty="0" smtClean="0"/>
              <a:t>Compilation: Can the algorithms be compiled to the targets?</a:t>
            </a:r>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packet transactions</a:t>
            </a:r>
            <a:endParaRPr lang="en-US" dirty="0"/>
          </a:p>
        </p:txBody>
      </p:sp>
      <p:sp>
        <p:nvSpPr>
          <p:cNvPr id="4" name="Rounded Rectangle 3"/>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9" name="TextBox 8"/>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graphicFrame>
        <p:nvGraphicFramePr>
          <p:cNvPr id="13" name="Table 12"/>
          <p:cNvGraphicFramePr>
            <a:graphicFrameLocks noGrp="1"/>
          </p:cNvGraphicFramePr>
          <p:nvPr>
            <p:extLst/>
          </p:nvPr>
        </p:nvGraphicFramePr>
        <p:xfrm>
          <a:off x="2133600" y="1569726"/>
          <a:ext cx="3091981" cy="4863136"/>
        </p:xfrm>
        <a:graphic>
          <a:graphicData uri="http://schemas.openxmlformats.org/drawingml/2006/table">
            <a:tbl>
              <a:tblPr firstRow="1" bandRow="1">
                <a:tableStyleId>{5C22544A-7EE6-4342-B048-85BDC9FD1C3A}</a:tableStyleId>
              </a:tblPr>
              <a:tblGrid>
                <a:gridCol w="2423445"/>
                <a:gridCol w="668536"/>
              </a:tblGrid>
              <a:tr h="587070">
                <a:tc>
                  <a:txBody>
                    <a:bodyPr/>
                    <a:lstStyle/>
                    <a:p>
                      <a:r>
                        <a:rPr lang="en-US" dirty="0" smtClean="0"/>
                        <a:t>Algorithm</a:t>
                      </a:r>
                    </a:p>
                    <a:p>
                      <a:endParaRPr lang="en-US" dirty="0" smtClean="0"/>
                    </a:p>
                    <a:p>
                      <a:endParaRPr lang="en-US" dirty="0"/>
                    </a:p>
                  </a:txBody>
                  <a:tcPr/>
                </a:tc>
                <a:tc>
                  <a:txBody>
                    <a:bodyPr/>
                    <a:lstStyle/>
                    <a:p>
                      <a:r>
                        <a:rPr lang="en-US" dirty="0" smtClean="0"/>
                        <a:t>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5940396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packet transactions</a:t>
            </a:r>
            <a:endParaRPr lang="en-US" dirty="0"/>
          </a:p>
        </p:txBody>
      </p:sp>
      <p:graphicFrame>
        <p:nvGraphicFramePr>
          <p:cNvPr id="13" name="Table 12"/>
          <p:cNvGraphicFramePr>
            <a:graphicFrameLocks noGrp="1"/>
          </p:cNvGraphicFramePr>
          <p:nvPr>
            <p:extLst/>
          </p:nvPr>
        </p:nvGraphicFramePr>
        <p:xfrm>
          <a:off x="2133600" y="1569726"/>
          <a:ext cx="4305300" cy="4863136"/>
        </p:xfrm>
        <a:graphic>
          <a:graphicData uri="http://schemas.openxmlformats.org/drawingml/2006/table">
            <a:tbl>
              <a:tblPr firstRow="1" bandRow="1">
                <a:tableStyleId>{5C22544A-7EE6-4342-B048-85BDC9FD1C3A}</a:tableStyleId>
              </a:tblPr>
              <a:tblGrid>
                <a:gridCol w="2423445"/>
                <a:gridCol w="668536"/>
                <a:gridCol w="1213319"/>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Auto-</a:t>
                      </a:r>
                    </a:p>
                    <a:p>
                      <a:r>
                        <a:rPr lang="en-US" dirty="0" smtClean="0"/>
                        <a:t>generated P4</a:t>
                      </a:r>
                      <a:r>
                        <a:rPr lang="en-US" baseline="0" dirty="0" smtClean="0"/>
                        <a:t>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
        <p:nvSpPr>
          <p:cNvPr id="12" name="Rounded Rectangle 11"/>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1335183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Design both stateless and </a:t>
            </a:r>
            <a:r>
              <a:rPr lang="en-US" dirty="0" err="1" smtClean="0"/>
              <a:t>stateful</a:t>
            </a:r>
            <a:r>
              <a:rPr lang="en-US" dirty="0" smtClean="0"/>
              <a:t> atoms</a:t>
            </a:r>
          </a:p>
          <a:p>
            <a:pPr lvl="1"/>
            <a:r>
              <a:rPr lang="en-US" dirty="0" smtClean="0"/>
              <a:t>Stateless: easy because stateless operations can be pipelined</a:t>
            </a:r>
          </a:p>
          <a:p>
            <a:pPr lvl="1"/>
            <a:r>
              <a:rPr lang="en-US" dirty="0" err="1" smtClean="0"/>
              <a:t>Stateful</a:t>
            </a:r>
            <a:r>
              <a:rPr lang="en-US" dirty="0" smtClean="0"/>
              <a:t>: determines which algorithms can run at line rate</a:t>
            </a:r>
          </a:p>
          <a:p>
            <a:endParaRPr lang="en-US" dirty="0" smtClean="0"/>
          </a:p>
          <a:p>
            <a:r>
              <a:rPr lang="en-US" dirty="0" smtClean="0"/>
              <a:t>1 GHz clock frequency</a:t>
            </a:r>
          </a:p>
          <a:p>
            <a:pPr lvl="1"/>
            <a:r>
              <a:rPr lang="en-US" dirty="0" smtClean="0"/>
              <a:t>300 each for </a:t>
            </a:r>
            <a:r>
              <a:rPr lang="en-US" dirty="0" err="1" smtClean="0"/>
              <a:t>stateful</a:t>
            </a:r>
            <a:r>
              <a:rPr lang="en-US" dirty="0" smtClean="0"/>
              <a:t>, stateless atoms (10 atoms per stage, 30 stages)</a:t>
            </a:r>
          </a:p>
          <a:p>
            <a:endParaRPr lang="en-US" dirty="0" smtClean="0"/>
          </a:p>
          <a:p>
            <a:r>
              <a:rPr lang="en-US" dirty="0" smtClean="0"/>
              <a:t>Synthesize atoms to 32-nm transistor library</a:t>
            </a:r>
          </a:p>
          <a:p>
            <a:pPr lvl="1"/>
            <a:r>
              <a:rPr lang="en-US" dirty="0"/>
              <a:t>E</a:t>
            </a:r>
            <a:r>
              <a:rPr lang="en-US" dirty="0" smtClean="0"/>
              <a:t>stimate area overhead relative to 200 sq. mm chip.</a:t>
            </a:r>
          </a:p>
        </p:txBody>
      </p:sp>
      <p:sp>
        <p:nvSpPr>
          <p:cNvPr id="12" name="Title 11"/>
          <p:cNvSpPr>
            <a:spLocks noGrp="1"/>
          </p:cNvSpPr>
          <p:nvPr>
            <p:ph type="title"/>
          </p:nvPr>
        </p:nvSpPr>
        <p:spPr/>
        <p:txBody>
          <a:bodyPr/>
          <a:lstStyle/>
          <a:p>
            <a:r>
              <a:rPr lang="en-US" dirty="0" smtClean="0"/>
              <a:t>Designing compiler targets</a:t>
            </a:r>
            <a:endParaRPr lang="en-US" dirty="0"/>
          </a:p>
        </p:txBody>
      </p:sp>
      <p:sp>
        <p:nvSpPr>
          <p:cNvPr id="21" name="Rounded Rectangle 20"/>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Right Arrow 2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6" name="TextBox 25"/>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7" name="Rounded Rectangle 2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TextBox 27"/>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277866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6423464" y="4816205"/>
            <a:ext cx="5554980" cy="1888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6423464" y="3516778"/>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6415844" y="2012590"/>
            <a:ext cx="3084499"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78" name="TextBox 77"/>
          <p:cNvSpPr txBox="1"/>
          <p:nvPr/>
        </p:nvSpPr>
        <p:spPr>
          <a:xfrm>
            <a:off x="6415844" y="2034974"/>
            <a:ext cx="3084499" cy="477054"/>
          </a:xfrm>
          <a:prstGeom prst="rect">
            <a:avLst/>
          </a:prstGeom>
          <a:noFill/>
        </p:spPr>
        <p:txBody>
          <a:bodyPr wrap="none" rtlCol="0">
            <a:spAutoFit/>
          </a:bodyPr>
          <a:lstStyle/>
          <a:p>
            <a:r>
              <a:rPr lang="en-US" sz="2500" dirty="0" smtClean="0">
                <a:latin typeface="Gadugi" panose="020B0502040204020203" pitchFamily="34" charset="0"/>
              </a:rPr>
              <a:t>x = (</a:t>
            </a:r>
            <a:r>
              <a:rPr lang="en-US" sz="2500" dirty="0" err="1" smtClean="0">
                <a:latin typeface="Gadugi" panose="020B0502040204020203" pitchFamily="34" charset="0"/>
              </a:rPr>
              <a:t>pkt.f</a:t>
            </a:r>
            <a:r>
              <a:rPr lang="en-US" sz="2500" dirty="0" smtClean="0">
                <a:latin typeface="Gadugi" panose="020B0502040204020203" pitchFamily="34" charset="0"/>
              </a:rPr>
              <a:t> | constant);</a:t>
            </a:r>
          </a:p>
        </p:txBody>
      </p:sp>
      <p:sp>
        <p:nvSpPr>
          <p:cNvPr id="79" name="TextBox 78"/>
          <p:cNvSpPr txBox="1"/>
          <p:nvPr/>
        </p:nvSpPr>
        <p:spPr>
          <a:xfrm>
            <a:off x="6415844" y="3561546"/>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6377744" y="4877062"/>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smtClean="0">
                <a:latin typeface="Gadugi" panose="020B0502040204020203" pitchFamily="34" charset="0"/>
              </a:rPr>
              <a:t>Stateless</a:t>
            </a:r>
            <a:endParaRPr lang="en-US" sz="3000" dirty="0">
              <a:latin typeface="Gadugi" panose="020B0502040204020203" pitchFamily="34" charset="0"/>
            </a:endParaRPr>
          </a:p>
        </p:txBody>
      </p:sp>
      <p:sp>
        <p:nvSpPr>
          <p:cNvPr id="86" name="TextBox 85"/>
          <p:cNvSpPr txBox="1"/>
          <p:nvPr/>
        </p:nvSpPr>
        <p:spPr>
          <a:xfrm>
            <a:off x="6135126" y="1397573"/>
            <a:ext cx="3183885" cy="553998"/>
          </a:xfrm>
          <a:prstGeom prst="rect">
            <a:avLst/>
          </a:prstGeom>
          <a:noFill/>
        </p:spPr>
        <p:txBody>
          <a:bodyPr wrap="none" rtlCol="0">
            <a:spAutoFit/>
          </a:bodyPr>
          <a:lstStyle/>
          <a:p>
            <a:r>
              <a:rPr lang="en-US" sz="3000" dirty="0" smtClean="0">
                <a:latin typeface="Gadugi" panose="020B0502040204020203" pitchFamily="34" charset="0"/>
              </a:rPr>
              <a:t>Read/Write (R/W)</a:t>
            </a:r>
            <a:endParaRPr lang="en-US" sz="3000" dirty="0">
              <a:latin typeface="Gadugi" panose="020B0502040204020203" pitchFamily="34" charset="0"/>
            </a:endParaRPr>
          </a:p>
        </p:txBody>
      </p:sp>
      <p:sp>
        <p:nvSpPr>
          <p:cNvPr id="87" name="TextBox 86"/>
          <p:cNvSpPr txBox="1"/>
          <p:nvPr/>
        </p:nvSpPr>
        <p:spPr>
          <a:xfrm>
            <a:off x="6135125" y="2916691"/>
            <a:ext cx="383149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a:t>
            </a:r>
            <a:endParaRPr lang="en-US" sz="3000" dirty="0">
              <a:latin typeface="Gadugi" panose="020B0502040204020203" pitchFamily="34" charset="0"/>
            </a:endParaRPr>
          </a:p>
        </p:txBody>
      </p:sp>
      <p:sp>
        <p:nvSpPr>
          <p:cNvPr id="88" name="TextBox 87"/>
          <p:cNvSpPr txBox="1"/>
          <p:nvPr/>
        </p:nvSpPr>
        <p:spPr>
          <a:xfrm>
            <a:off x="6134100" y="4308807"/>
            <a:ext cx="5952270"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sp>
        <p:nvSpPr>
          <p:cNvPr id="24" name="TextBox 23"/>
          <p:cNvSpPr txBox="1"/>
          <p:nvPr/>
        </p:nvSpPr>
        <p:spPr>
          <a:xfrm>
            <a:off x="8061306" y="882729"/>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25" name="Rounded Rectangle 24"/>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Right Arrow 2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Right Arrow 2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30" name="TextBox 29"/>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26509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8" grpId="0" animBg="1"/>
      <p:bldP spid="3" grpId="0"/>
      <p:bldP spid="78" grpId="0"/>
      <p:bldP spid="79" grpId="0"/>
      <p:bldP spid="81" grpId="0"/>
      <p:bldP spid="9" grpId="0"/>
      <p:bldP spid="86" grpId="0"/>
      <p:bldP spid="87" grpId="0"/>
      <p:bldP spid="88" grpId="0"/>
      <p:bldP spid="89" grpId="0"/>
      <p:bldP spid="2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a:latin typeface="Gadugi" panose="020B0502040204020203" pitchFamily="34" charset="0"/>
              </a:rPr>
              <a:t>Stateless</a:t>
            </a: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357323053"/>
              </p:ext>
            </p:extLst>
          </p:nvPr>
        </p:nvGraphicFramePr>
        <p:xfrm>
          <a:off x="5864071" y="1913890"/>
          <a:ext cx="4461029" cy="4663440"/>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dirty="0" smtClean="0"/>
                        <a:t>Atom</a:t>
                      </a:r>
                      <a:endParaRPr lang="en-US" dirty="0"/>
                    </a:p>
                  </a:txBody>
                  <a:tcPr/>
                </a:tc>
                <a:tc>
                  <a:txBody>
                    <a:bodyPr/>
                    <a:lstStyle/>
                    <a:p>
                      <a:r>
                        <a:rPr lang="en-US" dirty="0" smtClean="0"/>
                        <a:t>Description</a:t>
                      </a:r>
                      <a:endParaRPr lang="en-US"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cxnSp>
        <p:nvCxnSpPr>
          <p:cNvPr id="6" name="Straight Arrow Connector 5"/>
          <p:cNvCxnSpPr/>
          <p:nvPr/>
        </p:nvCxnSpPr>
        <p:spPr>
          <a:xfrm>
            <a:off x="10934700" y="3048000"/>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325100" y="2113002"/>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10325100" y="5499437"/>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19" name="TextBox 18"/>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38" name="Rounded Rectangle 37"/>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1" name="Right Arrow 4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43" name="TextBox 42"/>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44" name="Rounded Rectangle 4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5" name="TextBox 44"/>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3129383" cy="553998"/>
          </a:xfrm>
          <a:prstGeom prst="rect">
            <a:avLst/>
          </a:prstGeom>
          <a:noFill/>
        </p:spPr>
        <p:txBody>
          <a:bodyPr wrap="none" rtlCol="0">
            <a:spAutoFit/>
          </a:bodyPr>
          <a:lstStyle/>
          <a:p>
            <a:r>
              <a:rPr lang="en-US" sz="3000" dirty="0" smtClean="0">
                <a:latin typeface="Gadugi" panose="020B0502040204020203" pitchFamily="34" charset="0"/>
              </a:rPr>
              <a:t>Stateless (0.22 %)</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296578937"/>
              </p:ext>
            </p:extLst>
          </p:nvPr>
        </p:nvGraphicFramePr>
        <p:xfrm>
          <a:off x="5864071" y="1913890"/>
          <a:ext cx="5604029" cy="4663440"/>
        </p:xfrm>
        <a:graphic>
          <a:graphicData uri="http://schemas.openxmlformats.org/drawingml/2006/table">
            <a:tbl>
              <a:tblPr firstRow="1" bandRow="1">
                <a:tableStyleId>{5C22544A-7EE6-4342-B048-85BDC9FD1C3A}</a:tableStyleId>
              </a:tblPr>
              <a:tblGrid>
                <a:gridCol w="1336829"/>
                <a:gridCol w="3124200"/>
                <a:gridCol w="1143000"/>
              </a:tblGrid>
              <a:tr h="340201">
                <a:tc>
                  <a:txBody>
                    <a:bodyPr/>
                    <a:lstStyle/>
                    <a:p>
                      <a:r>
                        <a:rPr lang="en-US" dirty="0" smtClean="0"/>
                        <a:t>Atom</a:t>
                      </a:r>
                      <a:endParaRPr lang="en-US" dirty="0"/>
                    </a:p>
                  </a:txBody>
                  <a:tcPr/>
                </a:tc>
                <a:tc>
                  <a:txBody>
                    <a:bodyPr/>
                    <a:lstStyle/>
                    <a:p>
                      <a:r>
                        <a:rPr lang="en-US" dirty="0" smtClean="0"/>
                        <a:t>Description</a:t>
                      </a:r>
                      <a:endParaRPr lang="en-US" dirty="0"/>
                    </a:p>
                  </a:txBody>
                  <a:tcPr/>
                </a:tc>
                <a:tc>
                  <a:txBody>
                    <a:bodyPr/>
                    <a:lstStyle/>
                    <a:p>
                      <a:r>
                        <a:rPr lang="en-US" dirty="0" smtClean="0"/>
                        <a:t>Overhead</a:t>
                      </a:r>
                      <a:endParaRPr lang="en-US"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0.13%</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0.24%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0.58%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0.96%</a:t>
                      </a:r>
                      <a:endParaRPr lang="en-US" sz="2000" dirty="0">
                        <a:latin typeface="Gadugi" panose="020B0502040204020203" pitchFamily="34" charset="0"/>
                      </a:endParaRPr>
                    </a:p>
                  </a:txBody>
                  <a:tcPr/>
                </a:tc>
              </a:tr>
            </a:tbl>
          </a:graphicData>
        </a:graphic>
      </p:graphicFrame>
      <p:sp>
        <p:nvSpPr>
          <p:cNvPr id="16" name="TextBox 15"/>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17" name="Rounded Rectangle 16"/>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2" name="TextBox 21"/>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3" name="Rounded Rectangle 22"/>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TextBox 23"/>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22732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packet transactions</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1417777315"/>
              </p:ext>
            </p:extLst>
          </p:nvPr>
        </p:nvGraphicFramePr>
        <p:xfrm>
          <a:off x="2133600" y="1569726"/>
          <a:ext cx="7696200" cy="4863136"/>
        </p:xfrm>
        <a:graphic>
          <a:graphicData uri="http://schemas.openxmlformats.org/drawingml/2006/table">
            <a:tbl>
              <a:tblPr firstRow="1" bandRow="1">
                <a:tableStyleId>{5C22544A-7EE6-4342-B048-85BDC9FD1C3A}</a:tableStyleId>
              </a:tblPr>
              <a:tblGrid>
                <a:gridCol w="2423445"/>
                <a:gridCol w="668536"/>
                <a:gridCol w="1099019"/>
                <a:gridCol w="1790700"/>
                <a:gridCol w="1714500"/>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Stages</a:t>
                      </a:r>
                    </a:p>
                    <a:p>
                      <a:r>
                        <a:rPr lang="en-US" dirty="0" smtClean="0"/>
                        <a:t>(max 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a:t>
                      </a:r>
                      <a:r>
                        <a:rPr lang="en-US" baseline="0" dirty="0" smtClean="0"/>
                        <a:t> atoms/ stage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(max 10)</a:t>
                      </a:r>
                      <a:endParaRPr lang="en-US" dirty="0" smtClean="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
        <p:nvSpPr>
          <p:cNvPr id="12" name="Rounded Rectangle 11"/>
          <p:cNvSpPr/>
          <p:nvPr/>
        </p:nvSpPr>
        <p:spPr>
          <a:xfrm>
            <a:off x="8878878" y="104339"/>
            <a:ext cx="2551122"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547309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the traditional view insufficient?</a:t>
            </a:r>
            <a:endParaRPr lang="en-US" dirty="0"/>
          </a:p>
        </p:txBody>
      </p:sp>
      <p:sp>
        <p:nvSpPr>
          <p:cNvPr id="3" name="Content Placeholder 2"/>
          <p:cNvSpPr>
            <a:spLocks noGrp="1"/>
          </p:cNvSpPr>
          <p:nvPr>
            <p:ph idx="1"/>
          </p:nvPr>
        </p:nvSpPr>
        <p:spPr/>
        <p:txBody>
          <a:bodyPr>
            <a:normAutofit/>
          </a:bodyPr>
          <a:lstStyle/>
          <a:p>
            <a:r>
              <a:rPr lang="en-US" dirty="0" smtClean="0"/>
              <a:t>Router features tied to ASIC design cycles (2-3 years)</a:t>
            </a:r>
          </a:p>
          <a:p>
            <a:pPr lvl="1"/>
            <a:r>
              <a:rPr lang="en-US" dirty="0" smtClean="0"/>
              <a:t>Long lag time for new </a:t>
            </a:r>
            <a:r>
              <a:rPr lang="en-US" dirty="0"/>
              <a:t>protocol formats (IPv6, VXLAN</a:t>
            </a:r>
            <a:r>
              <a:rPr lang="en-US" dirty="0" smtClean="0"/>
              <a:t>)</a:t>
            </a:r>
          </a:p>
          <a:p>
            <a:endParaRPr lang="en-US" dirty="0" smtClean="0"/>
          </a:p>
          <a:p>
            <a:r>
              <a:rPr lang="en-US" dirty="0" smtClean="0"/>
              <a:t>Operators (especially in datacenters) need greater control</a:t>
            </a:r>
          </a:p>
          <a:p>
            <a:pPr lvl="1"/>
            <a:r>
              <a:rPr lang="en-US" dirty="0"/>
              <a:t>A</a:t>
            </a:r>
            <a:r>
              <a:rPr lang="en-US" sz="2400" dirty="0" smtClean="0"/>
              <a:t>ccess control, l</a:t>
            </a:r>
            <a:r>
              <a:rPr lang="en-US" dirty="0" smtClean="0"/>
              <a:t>oad balancing, b</a:t>
            </a:r>
            <a:r>
              <a:rPr lang="en-US" sz="2400" dirty="0" smtClean="0"/>
              <a:t>andwidth sharing, m</a:t>
            </a:r>
            <a:r>
              <a:rPr lang="en-US" dirty="0" smtClean="0"/>
              <a:t>easurement</a:t>
            </a:r>
          </a:p>
          <a:p>
            <a:endParaRPr lang="en-US" dirty="0" smtClean="0"/>
          </a:p>
          <a:p>
            <a:r>
              <a:rPr lang="en-US" dirty="0" smtClean="0"/>
              <a:t>Many proposals never make it to production</a:t>
            </a:r>
          </a:p>
          <a:p>
            <a:endParaRPr lang="en-US" dirty="0"/>
          </a:p>
          <a:p>
            <a:r>
              <a:rPr lang="en-US" dirty="0" smtClean="0"/>
              <a:t>Ideally, we would have a programmable router</a:t>
            </a:r>
            <a:endParaRPr lang="en-US" dirty="0"/>
          </a:p>
          <a:p>
            <a:endParaRPr lang="en-US" dirty="0" smtClean="0"/>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rPr>
              <a:t>This Talk</a:t>
            </a:r>
            <a:endParaRPr lang="en-US" dirty="0">
              <a:solidFill>
                <a:schemeClr val="bg1"/>
              </a:solidFill>
            </a:endParaRPr>
          </a:p>
        </p:txBody>
      </p:sp>
      <p:sp>
        <p:nvSpPr>
          <p:cNvPr id="2" name="Slide Number Placeholder 1"/>
          <p:cNvSpPr>
            <a:spLocks noGrp="1"/>
          </p:cNvSpPr>
          <p:nvPr>
            <p:ph type="sldNum" sz="quarter" idx="12"/>
          </p:nvPr>
        </p:nvSpPr>
        <p:spPr/>
        <p:txBody>
          <a:bodyPr/>
          <a:lstStyle/>
          <a:p>
            <a:fld id="{5448022C-F4BC-4192-A392-BACAE19DF894}" type="slidenum">
              <a:rPr lang="en-US" smtClean="0"/>
              <a:pPr/>
              <a:t>40</a:t>
            </a:fld>
            <a:endParaRPr lang="en-US"/>
          </a:p>
        </p:txBody>
      </p:sp>
      <p:sp>
        <p:nvSpPr>
          <p:cNvPr id="671" name="Content Placeholder 2"/>
          <p:cNvSpPr>
            <a:spLocks noGrp="1"/>
          </p:cNvSpPr>
          <p:nvPr>
            <p:ph idx="1"/>
          </p:nvPr>
        </p:nvSpPr>
        <p:spPr>
          <a:xfrm>
            <a:off x="304800" y="5143500"/>
            <a:ext cx="12458700" cy="1085850"/>
          </a:xfrm>
        </p:spPr>
        <p:txBody>
          <a:bodyPr>
            <a:normAutofit fontScale="25000" lnSpcReduction="20000"/>
          </a:bodyPr>
          <a:lstStyle/>
          <a:p>
            <a:pPr lvl="1"/>
            <a:r>
              <a:rPr lang="en-US" sz="9600" dirty="0"/>
              <a:t>The machine model: Formalizing the computational capabilities of line-rate routers</a:t>
            </a:r>
          </a:p>
          <a:p>
            <a:pPr lvl="1"/>
            <a:endParaRPr lang="en-US" sz="9600" dirty="0"/>
          </a:p>
          <a:p>
            <a:pPr lvl="1"/>
            <a:r>
              <a:rPr lang="en-US" sz="9600" dirty="0"/>
              <a:t>Packet transactions: High-level programming for the router pipeline</a:t>
            </a:r>
          </a:p>
          <a:p>
            <a:pPr marL="457200" lvl="1" indent="0">
              <a:buNone/>
            </a:pPr>
            <a:endParaRPr lang="en-US" sz="9600" dirty="0"/>
          </a:p>
          <a:p>
            <a:pPr lvl="1"/>
            <a:r>
              <a:rPr lang="en-US" sz="9600" dirty="0"/>
              <a:t>Push-In First-Out Queues: Programming the scheduler</a:t>
            </a:r>
          </a:p>
          <a:p>
            <a:endParaRPr lang="en-US" sz="2800" dirty="0"/>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Gadugi" panose="020B0502040204020203" pitchFamily="34" charset="0"/>
              </a:rPr>
              <a:t>My work</a:t>
            </a:r>
            <a:endParaRPr lang="en-US" sz="4400" dirty="0">
              <a:solidFill>
                <a:schemeClr val="tx1"/>
              </a:solidFill>
              <a:latin typeface="Gadugi" panose="020B0502040204020203" pitchFamily="34" charset="0"/>
            </a:endParaRPr>
          </a:p>
        </p:txBody>
      </p:sp>
      <p:sp>
        <p:nvSpPr>
          <p:cNvPr id="26" name="Right Arrow 25"/>
          <p:cNvSpPr/>
          <p:nvPr/>
        </p:nvSpPr>
        <p:spPr>
          <a:xfrm>
            <a:off x="152400" y="63627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684" name="Slide Number Placeholder 1"/>
          <p:cNvSpPr txBox="1">
            <a:spLocks/>
          </p:cNvSpPr>
          <p:nvPr/>
        </p:nvSpPr>
        <p:spPr>
          <a:xfrm>
            <a:off x="8686800" y="48704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448022C-F4BC-4192-A392-BACAE19DF894}" type="slidenum">
              <a:rPr lang="en-US" smtClean="0"/>
              <a:pPr/>
              <a:t>40</a:t>
            </a:fld>
            <a:endParaRPr lang="en-US"/>
          </a:p>
        </p:txBody>
      </p:sp>
    </p:spTree>
    <p:custDataLst>
      <p:tags r:id="rId1"/>
    </p:custDataLst>
    <p:extLst>
      <p:ext uri="{BB962C8B-B14F-4D97-AF65-F5344CB8AC3E}">
        <p14:creationId xmlns:p14="http://schemas.microsoft.com/office/powerpoint/2010/main" val="4284660770"/>
      </p:ext>
    </p:extLst>
  </p:cSld>
  <p:clrMapOvr>
    <a:masterClrMapping/>
  </p:clrMapOvr>
  <mc:AlternateContent xmlns:mc="http://schemas.openxmlformats.org/markup-compatibility/2006">
    <mc:Choice xmlns:p14="http://schemas.microsoft.com/office/powerpoint/2010/main" Requires="p14">
      <p:transition spd="slow" p14:dur="2000" advTm="72919"/>
    </mc:Choice>
    <mc:Fallback>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Plenty of scheduling algorithms</a:t>
            </a:r>
          </a:p>
          <a:p>
            <a:r>
              <a:rPr lang="en-US" dirty="0" smtClean="0"/>
              <a:t>Yet, no consensus on the right abstractions for scheduling</a:t>
            </a:r>
          </a:p>
          <a:p>
            <a:r>
              <a:rPr lang="en-US" dirty="0" smtClean="0"/>
              <a:t>In contrast to</a:t>
            </a:r>
          </a:p>
          <a:p>
            <a:pPr lvl="1"/>
            <a:r>
              <a:rPr lang="en-US" dirty="0"/>
              <a:t>P</a:t>
            </a:r>
            <a:r>
              <a:rPr lang="en-US" dirty="0" smtClean="0"/>
              <a:t>arse graphs for parsing</a:t>
            </a:r>
          </a:p>
          <a:p>
            <a:pPr lvl="1"/>
            <a:r>
              <a:rPr lang="en-US" dirty="0" smtClean="0"/>
              <a:t>Match-action tables for forwarding</a:t>
            </a:r>
          </a:p>
          <a:p>
            <a:r>
              <a:rPr lang="en-US" dirty="0" smtClean="0"/>
              <a:t>On the surface, packet transactions are insufficient</a:t>
            </a:r>
          </a:p>
        </p:txBody>
      </p:sp>
    </p:spTree>
    <p:extLst>
      <p:ext uri="{BB962C8B-B14F-4D97-AF65-F5344CB8AC3E}">
        <p14:creationId xmlns:p14="http://schemas.microsoft.com/office/powerpoint/2010/main" val="405519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t>What does the </a:t>
            </a:r>
            <a:r>
              <a:rPr lang="en-US" dirty="0" smtClean="0"/>
              <a:t>scheduler </a:t>
            </a:r>
            <a:r>
              <a:rPr lang="en-US" dirty="0"/>
              <a:t>do?</a:t>
            </a:r>
          </a:p>
        </p:txBody>
      </p:sp>
      <p:sp>
        <p:nvSpPr>
          <p:cNvPr id="3" name="Content Placeholder 2"/>
          <p:cNvSpPr>
            <a:spLocks noGrp="1"/>
          </p:cNvSpPr>
          <p:nvPr>
            <p:ph idx="1"/>
          </p:nvPr>
        </p:nvSpPr>
        <p:spPr>
          <a:xfrm>
            <a:off x="838200" y="1825624"/>
            <a:ext cx="10972800" cy="4727575"/>
          </a:xfrm>
        </p:spPr>
        <p:txBody>
          <a:bodyPr>
            <a:normAutofit/>
          </a:bodyPr>
          <a:lstStyle/>
          <a:p>
            <a:pPr marL="0" indent="0">
              <a:buNone/>
            </a:pPr>
            <a:r>
              <a:rPr lang="en-US" dirty="0" smtClean="0"/>
              <a:t>It decides</a:t>
            </a:r>
          </a:p>
          <a:p>
            <a:r>
              <a:rPr lang="en-US" dirty="0" smtClean="0"/>
              <a:t>In what </a:t>
            </a:r>
            <a:r>
              <a:rPr lang="en-US" b="1" dirty="0" smtClean="0">
                <a:solidFill>
                  <a:srgbClr val="901028"/>
                </a:solidFill>
              </a:rPr>
              <a:t>order</a:t>
            </a:r>
            <a:r>
              <a:rPr lang="en-US" dirty="0" smtClean="0"/>
              <a:t> are packets sent</a:t>
            </a:r>
          </a:p>
          <a:p>
            <a:pPr lvl="1"/>
            <a:r>
              <a:rPr lang="en-US" dirty="0" smtClean="0"/>
              <a:t>e.g., FCFS, priorities, weighted fair-</a:t>
            </a:r>
            <a:r>
              <a:rPr lang="en-US" dirty="0" err="1" smtClean="0"/>
              <a:t>queueing</a:t>
            </a:r>
            <a:endParaRPr lang="en-US" dirty="0" smtClean="0"/>
          </a:p>
          <a:p>
            <a:r>
              <a:rPr lang="en-US" dirty="0" smtClean="0"/>
              <a:t>At what </a:t>
            </a:r>
            <a:r>
              <a:rPr lang="en-US" b="1" dirty="0" smtClean="0">
                <a:solidFill>
                  <a:srgbClr val="901028"/>
                </a:solidFill>
              </a:rPr>
              <a:t>time</a:t>
            </a:r>
            <a:r>
              <a:rPr lang="en-US" b="1" dirty="0" smtClean="0"/>
              <a:t> </a:t>
            </a:r>
            <a:r>
              <a:rPr lang="en-US" dirty="0" smtClean="0"/>
              <a:t>are packets sent</a:t>
            </a:r>
          </a:p>
          <a:p>
            <a:pPr lvl="1"/>
            <a:r>
              <a:rPr lang="en-US" dirty="0"/>
              <a:t>e</a:t>
            </a:r>
            <a:r>
              <a:rPr lang="en-US" dirty="0" smtClean="0"/>
              <a:t>.g., Token bucket shaping</a:t>
            </a:r>
          </a:p>
          <a:p>
            <a:pPr marL="0" indent="0">
              <a:buNone/>
            </a:pPr>
            <a:endParaRPr lang="en-US" sz="1200" dirty="0" smtClean="0"/>
          </a:p>
          <a:p>
            <a:pPr marL="0" indent="0">
              <a:buNone/>
            </a:pPr>
            <a:r>
              <a:rPr lang="en-US" b="1" dirty="0" smtClean="0">
                <a:solidFill>
                  <a:srgbClr val="3366FF"/>
                </a:solidFill>
              </a:rPr>
              <a:t>Key observation</a:t>
            </a:r>
          </a:p>
          <a:p>
            <a:r>
              <a:rPr lang="en-US" dirty="0"/>
              <a:t>In many </a:t>
            </a:r>
            <a:r>
              <a:rPr lang="en-US" dirty="0" smtClean="0"/>
              <a:t>algorithms, the scheduling order/time can be determined on </a:t>
            </a:r>
            <a:r>
              <a:rPr lang="en-US" dirty="0" err="1" smtClean="0"/>
              <a:t>enqueue</a:t>
            </a:r>
            <a:endParaRPr lang="en-US" dirty="0"/>
          </a:p>
          <a:p>
            <a:r>
              <a:rPr lang="en-US" dirty="0" smtClean="0"/>
              <a:t>i.e.</a:t>
            </a:r>
            <a:r>
              <a:rPr lang="en-US" dirty="0"/>
              <a:t>, </a:t>
            </a:r>
            <a:r>
              <a:rPr lang="en-US" dirty="0" smtClean="0"/>
              <a:t>relative order of buffered packets does </a:t>
            </a:r>
            <a:r>
              <a:rPr lang="en-US" dirty="0"/>
              <a:t>not </a:t>
            </a:r>
            <a:r>
              <a:rPr lang="en-US" dirty="0" smtClean="0"/>
              <a:t>change</a:t>
            </a:r>
            <a:endParaRPr lang="en-US" dirty="0"/>
          </a:p>
        </p:txBody>
      </p:sp>
      <p:sp>
        <p:nvSpPr>
          <p:cNvPr id="5" name="Slide Number Placeholder 4"/>
          <p:cNvSpPr>
            <a:spLocks noGrp="1"/>
          </p:cNvSpPr>
          <p:nvPr>
            <p:ph type="sldNum" sz="quarter" idx="12"/>
          </p:nvPr>
        </p:nvSpPr>
        <p:spPr/>
        <p:txBody>
          <a:bodyPr/>
          <a:lstStyle/>
          <a:p>
            <a:fld id="{5448022C-F4BC-4192-A392-BACAE19DF894}" type="slidenum">
              <a:rPr lang="en-US" smtClean="0"/>
              <a:pPr/>
              <a:t>42</a:t>
            </a:fld>
            <a:endParaRPr lang="en-US"/>
          </a:p>
        </p:txBody>
      </p:sp>
    </p:spTree>
    <p:custDataLst>
      <p:tags r:id="rId1"/>
    </p:custDataLst>
    <p:extLst>
      <p:ext uri="{BB962C8B-B14F-4D97-AF65-F5344CB8AC3E}">
        <p14:creationId xmlns:p14="http://schemas.microsoft.com/office/powerpoint/2010/main" val="887900087"/>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Push-In First-Out Queue</a:t>
            </a:r>
            <a:endParaRPr lang="en-US" dirty="0"/>
          </a:p>
        </p:txBody>
      </p:sp>
      <p:sp>
        <p:nvSpPr>
          <p:cNvPr id="3" name="Content Placeholder 2"/>
          <p:cNvSpPr>
            <a:spLocks noGrp="1"/>
          </p:cNvSpPr>
          <p:nvPr>
            <p:ph idx="1"/>
          </p:nvPr>
        </p:nvSpPr>
        <p:spPr>
          <a:xfrm>
            <a:off x="838200" y="1825625"/>
            <a:ext cx="10972800" cy="2708275"/>
          </a:xfrm>
        </p:spPr>
        <p:txBody>
          <a:bodyPr>
            <a:normAutofit/>
          </a:bodyPr>
          <a:lstStyle/>
          <a:p>
            <a:r>
              <a:rPr lang="en-US" dirty="0"/>
              <a:t>P</a:t>
            </a:r>
            <a:r>
              <a:rPr lang="en-US" dirty="0" smtClean="0"/>
              <a:t>ackets are pushed into an </a:t>
            </a:r>
            <a:r>
              <a:rPr lang="en-US" dirty="0"/>
              <a:t>arbitrary </a:t>
            </a:r>
            <a:r>
              <a:rPr lang="en-US" dirty="0" smtClean="0"/>
              <a:t>location based on a </a:t>
            </a:r>
            <a:r>
              <a:rPr lang="en-US" b="1" dirty="0" smtClean="0">
                <a:solidFill>
                  <a:srgbClr val="901028"/>
                </a:solidFill>
              </a:rPr>
              <a:t>rank</a:t>
            </a:r>
            <a:r>
              <a:rPr lang="en-US" b="1" dirty="0" smtClean="0"/>
              <a:t> </a:t>
            </a:r>
            <a:r>
              <a:rPr lang="en-US" dirty="0" smtClean="0"/>
              <a:t>number, and </a:t>
            </a:r>
            <a:r>
              <a:rPr lang="en-US" dirty="0" err="1" smtClean="0"/>
              <a:t>dequeued</a:t>
            </a:r>
            <a:r>
              <a:rPr lang="en-US" dirty="0" smtClean="0"/>
              <a:t> from the head</a:t>
            </a:r>
          </a:p>
          <a:p>
            <a:pPr lvl="1"/>
            <a:r>
              <a:rPr lang="en-US" dirty="0" smtClean="0"/>
              <a:t>First used as a proof construct by Chuang et. al. in the 90s</a:t>
            </a:r>
          </a:p>
          <a:p>
            <a:pPr lvl="1"/>
            <a:r>
              <a:rPr lang="en-US" dirty="0" smtClean="0"/>
              <a:t>Also a powerful construct for programmable scheduling</a:t>
            </a:r>
          </a:p>
          <a:p>
            <a:pPr marL="0" indent="0">
              <a:buNone/>
            </a:pPr>
            <a:endParaRPr lang="en-US" dirty="0" smtClean="0"/>
          </a:p>
          <a:p>
            <a:endParaRPr lang="en-US" dirty="0" smtClean="0"/>
          </a:p>
          <a:p>
            <a:endParaRPr lang="en-US" dirty="0"/>
          </a:p>
          <a:p>
            <a:endParaRPr lang="en-US" dirty="0" smtClean="0"/>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Seravek"/>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5</a:t>
            </a:r>
            <a:endParaRPr lang="en-US" sz="2000" kern="0" dirty="0">
              <a:latin typeface="Seravek"/>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9</a:t>
            </a:r>
            <a:endParaRPr lang="en-US" sz="2000" kern="0" dirty="0">
              <a:latin typeface="Seravek"/>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Seravek"/>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9</a:t>
            </a:r>
            <a:endParaRPr lang="en-US" sz="2000" kern="0" dirty="0">
              <a:latin typeface="Seravek"/>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10</a:t>
            </a:r>
            <a:endParaRPr lang="en-US" sz="2000" kern="0" dirty="0">
              <a:latin typeface="Seravek"/>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13</a:t>
            </a:r>
            <a:endParaRPr lang="en-US" sz="2000" kern="0" dirty="0">
              <a:latin typeface="Seravek"/>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Seravek"/>
                <a:cs typeface="Seravek"/>
              </a:rPr>
              <a:t>8</a:t>
            </a:r>
            <a:endParaRPr lang="en-US" kern="0" dirty="0">
              <a:solidFill>
                <a:srgbClr val="000000"/>
              </a:solidFill>
              <a:latin typeface="Seravek"/>
              <a:cs typeface="Seravek"/>
            </a:endParaRPr>
          </a:p>
        </p:txBody>
      </p:sp>
      <p:sp>
        <p:nvSpPr>
          <p:cNvPr id="16" name="Slide Number Placeholder 15"/>
          <p:cNvSpPr>
            <a:spLocks noGrp="1"/>
          </p:cNvSpPr>
          <p:nvPr>
            <p:ph type="sldNum" sz="quarter" idx="12"/>
          </p:nvPr>
        </p:nvSpPr>
        <p:spPr/>
        <p:txBody>
          <a:bodyPr/>
          <a:lstStyle/>
          <a:p>
            <a:fld id="{5448022C-F4BC-4192-A392-BACAE19DF894}" type="slidenum">
              <a:rPr lang="en-US" smtClean="0"/>
              <a:pPr/>
              <a:t>43</a:t>
            </a:fld>
            <a:endParaRPr lang="en-US"/>
          </a:p>
        </p:txBody>
      </p:sp>
    </p:spTree>
    <p:custDataLst>
      <p:tags r:id="rId1"/>
    </p:custDataLst>
    <p:extLst>
      <p:ext uri="{BB962C8B-B14F-4D97-AF65-F5344CB8AC3E}">
        <p14:creationId xmlns:p14="http://schemas.microsoft.com/office/powerpoint/2010/main" val="469245479"/>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L -0.0375 0 " pathEditMode="relative" ptsTypes="AA">
                                      <p:cBhvr>
                                        <p:cTn id="10" dur="1000" fill="hold"/>
                                        <p:tgtEl>
                                          <p:spTgt spid="11"/>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375 0 " pathEditMode="relative" ptsTypes="AA">
                                      <p:cBhvr>
                                        <p:cTn id="12" dur="1000" fill="hold"/>
                                        <p:tgtEl>
                                          <p:spTgt spid="13"/>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375 0 " pathEditMode="relative" ptsTypes="AA">
                                      <p:cBhvr>
                                        <p:cTn id="14" dur="1000" fill="hold"/>
                                        <p:tgtEl>
                                          <p:spTgt spid="14"/>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0375 0 " pathEditMode="relative" ptsTypes="AA">
                                      <p:cBhvr>
                                        <p:cTn id="16" dur="1000" fill="hold"/>
                                        <p:tgtEl>
                                          <p:spTgt spid="15"/>
                                        </p:tgtEl>
                                        <p:attrNameLst>
                                          <p:attrName>ppt_x</p:attrName>
                                          <p:attrName>ppt_y</p:attrName>
                                        </p:attrNameLst>
                                      </p:cBhvr>
                                    </p:animMotion>
                                  </p:childTnLst>
                                </p:cTn>
                              </p:par>
                              <p:par>
                                <p:cTn id="17" presetID="0" presetClass="path" presetSubtype="0" accel="50000" decel="50000" fill="hold" grpId="1" nodeType="withEffect">
                                  <p:stCondLst>
                                    <p:cond delay="0"/>
                                  </p:stCondLst>
                                  <p:childTnLst>
                                    <p:animMotion origin="layout" path="M -0.00182 0.00093 L 0.29376 0.00093 " pathEditMode="relative" rAng="0" ptsTypes="AA">
                                      <p:cBhvr>
                                        <p:cTn id="18" dur="1000" fill="hold"/>
                                        <p:tgtEl>
                                          <p:spTgt spid="19"/>
                                        </p:tgtEl>
                                        <p:attrNameLst>
                                          <p:attrName>ppt_x</p:attrName>
                                          <p:attrName>ppt_y</p:attrName>
                                        </p:attrNameLst>
                                      </p:cBhvr>
                                      <p:rCtr x="14779" y="0"/>
                                    </p:animMotion>
                                  </p:childTnLst>
                                </p:cTn>
                              </p:par>
                            </p:childTnLst>
                          </p:cTn>
                        </p:par>
                        <p:par>
                          <p:cTn id="19" fill="hold">
                            <p:stCondLst>
                              <p:cond delay="1000"/>
                            </p:stCondLst>
                            <p:childTnLst>
                              <p:par>
                                <p:cTn id="20" presetID="0" presetClass="path" presetSubtype="0" accel="50000" decel="50000" fill="hold" grpId="0" nodeType="afterEffect">
                                  <p:stCondLst>
                                    <p:cond delay="0"/>
                                  </p:stCondLst>
                                  <p:childTnLst>
                                    <p:animMotion origin="layout" path="M 0.29363 0.00092 L 0.29363 0.12879 " pathEditMode="relative" ptsTypes="AA">
                                      <p:cBhvr>
                                        <p:cTn id="21" dur="500" fill="hold"/>
                                        <p:tgtEl>
                                          <p:spTgt spid="1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animBg="1"/>
      <p:bldP spid="19" grpId="0" animBg="1"/>
      <p:bldP spid="19" grpId="1" animBg="1"/>
      <p:bldP spid="19" grpId="2"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programmable scheduler</a:t>
            </a:r>
            <a:endParaRPr lang="en-US" dirty="0"/>
          </a:p>
        </p:txBody>
      </p:sp>
      <p:sp>
        <p:nvSpPr>
          <p:cNvPr id="3" name="Content Placeholder 2"/>
          <p:cNvSpPr>
            <a:spLocks noGrp="1"/>
          </p:cNvSpPr>
          <p:nvPr>
            <p:ph idx="1"/>
          </p:nvPr>
        </p:nvSpPr>
        <p:spPr/>
        <p:txBody>
          <a:bodyPr/>
          <a:lstStyle/>
          <a:p>
            <a:pPr marL="0" indent="0">
              <a:buNone/>
            </a:pPr>
            <a:r>
              <a:rPr lang="en-US" dirty="0" smtClean="0"/>
              <a:t>To program the scheduler, program the rank computation </a:t>
            </a:r>
            <a:endParaRPr lang="en-US" dirty="0"/>
          </a:p>
        </p:txBody>
      </p:sp>
      <p:grpSp>
        <p:nvGrpSpPr>
          <p:cNvPr id="46" name="Group 45"/>
          <p:cNvGrpSpPr/>
          <p:nvPr/>
        </p:nvGrpSpPr>
        <p:grpSpPr>
          <a:xfrm>
            <a:off x="2049780" y="2667000"/>
            <a:ext cx="3512820" cy="3433465"/>
            <a:chOff x="2049780" y="2548235"/>
            <a:chExt cx="3512820" cy="3433465"/>
          </a:xfrm>
        </p:grpSpPr>
        <p:pic>
          <p:nvPicPr>
            <p:cNvPr id="36" name="Picture 35"/>
            <p:cNvPicPr>
              <a:picLocks noChangeAspect="1"/>
            </p:cNvPicPr>
            <p:nvPr/>
          </p:nvPicPr>
          <p:blipFill>
            <a:blip r:embed="rId4"/>
            <a:stretch>
              <a:fillRect/>
            </a:stretch>
          </p:blipFill>
          <p:spPr>
            <a:xfrm>
              <a:off x="2049780" y="3054350"/>
              <a:ext cx="3512820" cy="2927350"/>
            </a:xfrm>
            <a:prstGeom prst="rect">
              <a:avLst/>
            </a:prstGeom>
          </p:spPr>
        </p:pic>
        <p:sp>
          <p:nvSpPr>
            <p:cNvPr id="43" name="TextBox 42"/>
            <p:cNvSpPr txBox="1"/>
            <p:nvPr/>
          </p:nvSpPr>
          <p:spPr>
            <a:xfrm>
              <a:off x="2286000" y="2548235"/>
              <a:ext cx="3048000" cy="461665"/>
            </a:xfrm>
            <a:prstGeom prst="rect">
              <a:avLst/>
            </a:prstGeom>
            <a:noFill/>
          </p:spPr>
          <p:txBody>
            <a:bodyPr wrap="square" rtlCol="0">
              <a:spAutoFit/>
            </a:bodyPr>
            <a:lstStyle/>
            <a:p>
              <a:pPr algn="ctr"/>
              <a:r>
                <a:rPr lang="en-US" sz="2400" dirty="0" smtClean="0">
                  <a:latin typeface="Seravek"/>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Seravek"/>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Seravek"/>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2</a:t>
                      </a:r>
                      <a:endParaRPr lang="en-US" sz="2000" kern="0" dirty="0">
                        <a:latin typeface="Seravek"/>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9</a:t>
                      </a:r>
                      <a:endParaRPr lang="en-US" sz="2000" kern="0" dirty="0">
                        <a:latin typeface="Seravek"/>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Seravek"/>
                          <a:cs typeface="Seravek"/>
                        </a:rPr>
                        <a:t>8</a:t>
                      </a:r>
                      <a:endParaRPr lang="en-US" sz="2000" kern="0" dirty="0">
                        <a:solidFill>
                          <a:schemeClr val="tx1"/>
                        </a:solidFill>
                        <a:latin typeface="Seravek"/>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5</a:t>
                    </a:r>
                    <a:endParaRPr lang="en-US" sz="2000" kern="0" dirty="0">
                      <a:latin typeface="Seravek"/>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Seravek"/>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900" y="3776365"/>
            <a:ext cx="2362200" cy="1631216"/>
          </a:xfrm>
          <a:prstGeom prst="rect">
            <a:avLst/>
          </a:prstGeom>
          <a:noFill/>
        </p:spPr>
        <p:txBody>
          <a:bodyPr wrap="square" rtlCol="0">
            <a:spAutoFit/>
          </a:bodyPr>
          <a:lstStyle/>
          <a:p>
            <a:r>
              <a:rPr lang="en-US" sz="2000" dirty="0" smtClean="0">
                <a:latin typeface="Seravek"/>
                <a:cs typeface="Seravek"/>
              </a:rPr>
              <a:t>f = flow(</a:t>
            </a:r>
            <a:r>
              <a:rPr lang="en-US" sz="2000" dirty="0" err="1" smtClean="0">
                <a:latin typeface="Seravek"/>
                <a:cs typeface="Seravek"/>
              </a:rPr>
              <a:t>pkt</a:t>
            </a:r>
            <a:r>
              <a:rPr lang="en-US" sz="2000" dirty="0" smtClean="0">
                <a:latin typeface="Seravek"/>
                <a:cs typeface="Seravek"/>
              </a:rPr>
              <a:t>) </a:t>
            </a:r>
          </a:p>
          <a:p>
            <a:r>
              <a:rPr lang="en-US" sz="2000" dirty="0" err="1" smtClean="0">
                <a:latin typeface="Seravek"/>
                <a:cs typeface="Seravek"/>
              </a:rPr>
              <a:t>p.tmp</a:t>
            </a:r>
            <a:r>
              <a:rPr lang="en-US" sz="2000" dirty="0" smtClean="0">
                <a:latin typeface="Seravek"/>
                <a:cs typeface="Seravek"/>
              </a:rPr>
              <a:t> = T[f] + </a:t>
            </a:r>
            <a:r>
              <a:rPr lang="en-US" sz="2000" dirty="0" err="1" smtClean="0">
                <a:latin typeface="Seravek"/>
                <a:cs typeface="Seravek"/>
              </a:rPr>
              <a:t>p.len</a:t>
            </a:r>
            <a:endParaRPr lang="en-US" sz="2000" dirty="0" smtClean="0">
              <a:latin typeface="Seravek"/>
              <a:cs typeface="Seravek"/>
            </a:endParaRPr>
          </a:p>
          <a:p>
            <a:r>
              <a:rPr lang="is-IS" sz="2000" dirty="0" smtClean="0">
                <a:latin typeface="Seravek"/>
                <a:cs typeface="Seravek"/>
              </a:rPr>
              <a:t>…</a:t>
            </a:r>
          </a:p>
          <a:p>
            <a:r>
              <a:rPr lang="is-IS" sz="2000" dirty="0" smtClean="0">
                <a:latin typeface="Seravek"/>
                <a:cs typeface="Seravek"/>
              </a:rPr>
              <a:t>...</a:t>
            </a:r>
          </a:p>
          <a:p>
            <a:r>
              <a:rPr lang="is-IS" sz="2000" b="1" dirty="0" smtClean="0">
                <a:latin typeface="Seravek"/>
                <a:cs typeface="Seravek"/>
              </a:rPr>
              <a:t>p.rank = 2 * p.tmp </a:t>
            </a:r>
          </a:p>
        </p:txBody>
      </p:sp>
      <p:sp>
        <p:nvSpPr>
          <p:cNvPr id="4" name="Slide Number Placeholder 3"/>
          <p:cNvSpPr>
            <a:spLocks noGrp="1"/>
          </p:cNvSpPr>
          <p:nvPr>
            <p:ph type="sldNum" sz="quarter" idx="12"/>
          </p:nvPr>
        </p:nvSpPr>
        <p:spPr/>
        <p:txBody>
          <a:bodyPr/>
          <a:lstStyle/>
          <a:p>
            <a:fld id="{5448022C-F4BC-4192-A392-BACAE19DF894}" type="slidenum">
              <a:rPr lang="en-US" smtClean="0"/>
              <a:pPr/>
              <a:t>44</a:t>
            </a:fld>
            <a:endParaRPr lang="en-US"/>
          </a:p>
        </p:txBody>
      </p:sp>
    </p:spTree>
    <p:custDataLst>
      <p:tags r:id="rId1"/>
    </p:custDataLst>
    <p:extLst>
      <p:ext uri="{BB962C8B-B14F-4D97-AF65-F5344CB8AC3E}">
        <p14:creationId xmlns:p14="http://schemas.microsoft.com/office/powerpoint/2010/main" val="3449272840"/>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up)">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5" name="Picture 264"/>
          <p:cNvPicPr>
            <a:picLocks noChangeAspect="1"/>
          </p:cNvPicPr>
          <p:nvPr/>
        </p:nvPicPr>
        <p:blipFill>
          <a:blip r:embed="rId4"/>
          <a:stretch>
            <a:fillRect/>
          </a:stretch>
        </p:blipFill>
        <p:spPr>
          <a:xfrm>
            <a:off x="0" y="1549133"/>
            <a:ext cx="1752600" cy="834853"/>
          </a:xfrm>
          <a:prstGeom prst="rect">
            <a:avLst/>
          </a:prstGeom>
        </p:spPr>
      </p:pic>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93" name="TextBox 292"/>
          <p:cNvSpPr txBox="1"/>
          <p:nvPr/>
        </p:nvSpPr>
        <p:spPr>
          <a:xfrm>
            <a:off x="11438459" y="39169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68" name="Group 67"/>
          <p:cNvGrpSpPr/>
          <p:nvPr/>
        </p:nvGrpSpPr>
        <p:grpSpPr>
          <a:xfrm>
            <a:off x="1892295" y="3086100"/>
            <a:ext cx="4165609" cy="2673350"/>
            <a:chOff x="6079535" y="3009901"/>
            <a:chExt cx="771409" cy="2673350"/>
          </a:xfrm>
        </p:grpSpPr>
        <p:pic>
          <p:nvPicPr>
            <p:cNvPr id="481" name="Picture 480"/>
            <p:cNvPicPr>
              <a:picLocks noChangeAspect="1"/>
            </p:cNvPicPr>
            <p:nvPr/>
          </p:nvPicPr>
          <p:blipFill>
            <a:blip r:embed="rId5"/>
            <a:stretch>
              <a:fillRect/>
            </a:stretch>
          </p:blipFill>
          <p:spPr>
            <a:xfrm>
              <a:off x="6079535" y="3009901"/>
              <a:ext cx="771409" cy="2673350"/>
            </a:xfrm>
            <a:prstGeom prst="rect">
              <a:avLst/>
            </a:prstGeom>
          </p:spPr>
        </p:pic>
        <p:sp>
          <p:nvSpPr>
            <p:cNvPr id="66" name="TextBox 65"/>
            <p:cNvSpPr txBox="1"/>
            <p:nvPr/>
          </p:nvSpPr>
          <p:spPr>
            <a:xfrm>
              <a:off x="6215944" y="3808394"/>
              <a:ext cx="500945" cy="954107"/>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grpSp>
        <p:nvGrpSpPr>
          <p:cNvPr id="487" name="Group 486"/>
          <p:cNvGrpSpPr/>
          <p:nvPr/>
        </p:nvGrpSpPr>
        <p:grpSpPr>
          <a:xfrm>
            <a:off x="6477000" y="2057400"/>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14" name="Title 1"/>
          <p:cNvSpPr>
            <a:spLocks noGrp="1"/>
          </p:cNvSpPr>
          <p:nvPr>
            <p:ph type="title"/>
          </p:nvPr>
        </p:nvSpPr>
        <p:spPr>
          <a:xfrm>
            <a:off x="419100" y="122237"/>
            <a:ext cx="10515600" cy="1325563"/>
          </a:xfrm>
        </p:spPr>
        <p:txBody>
          <a:bodyPr/>
          <a:lstStyle/>
          <a:p>
            <a:r>
              <a:rPr lang="en-US" dirty="0" smtClean="0"/>
              <a:t>A programmable scheduler</a:t>
            </a:r>
            <a:endParaRPr lang="en-US" dirty="0"/>
          </a:p>
        </p:txBody>
      </p:sp>
      <p:sp>
        <p:nvSpPr>
          <p:cNvPr id="113" name="Content Placeholder 2"/>
          <p:cNvSpPr>
            <a:spLocks noGrp="1"/>
          </p:cNvSpPr>
          <p:nvPr>
            <p:ph idx="1"/>
          </p:nvPr>
        </p:nvSpPr>
        <p:spPr>
          <a:xfrm>
            <a:off x="533400" y="6092825"/>
            <a:ext cx="11925300" cy="765175"/>
          </a:xfrm>
        </p:spPr>
        <p:txBody>
          <a:bodyPr>
            <a:noAutofit/>
          </a:bodyPr>
          <a:lstStyle/>
          <a:p>
            <a:r>
              <a:rPr lang="en-US" sz="2800" dirty="0" smtClean="0"/>
              <a:t>Rank computation expressed </a:t>
            </a:r>
            <a:r>
              <a:rPr lang="en-US" dirty="0" smtClean="0"/>
              <a:t>using packet transactions</a:t>
            </a:r>
            <a:endParaRPr lang="en-US" sz="2800" dirty="0" smtClean="0"/>
          </a:p>
          <a:p>
            <a:endParaRPr lang="en-US" sz="2800" dirty="0" smtClean="0"/>
          </a:p>
        </p:txBody>
      </p:sp>
      <p:sp>
        <p:nvSpPr>
          <p:cNvPr id="3" name="Slide Number Placeholder 2"/>
          <p:cNvSpPr>
            <a:spLocks noGrp="1"/>
          </p:cNvSpPr>
          <p:nvPr>
            <p:ph type="sldNum" sz="quarter" idx="12"/>
          </p:nvPr>
        </p:nvSpPr>
        <p:spPr/>
        <p:txBody>
          <a:bodyPr/>
          <a:lstStyle/>
          <a:p>
            <a:fld id="{5448022C-F4BC-4192-A392-BACAE19DF894}" type="slidenum">
              <a:rPr lang="en-US" smtClean="0"/>
              <a:pPr/>
              <a:t>45</a:t>
            </a:fld>
            <a:endParaRPr lang="en-US"/>
          </a:p>
        </p:txBody>
      </p:sp>
      <p:grpSp>
        <p:nvGrpSpPr>
          <p:cNvPr id="116" name="Group 115"/>
          <p:cNvGrpSpPr/>
          <p:nvPr/>
        </p:nvGrpSpPr>
        <p:grpSpPr>
          <a:xfrm>
            <a:off x="6515100" y="2781300"/>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Seravek"/>
                <a:cs typeface="Seravek"/>
              </a:rPr>
              <a:t>PIFO Scheduler</a:t>
            </a:r>
            <a:endParaRPr lang="en-US" dirty="0">
              <a:latin typeface="Seravek"/>
              <a:cs typeface="Seravek"/>
            </a:endParaRPr>
          </a:p>
        </p:txBody>
      </p:sp>
    </p:spTree>
    <p:custDataLst>
      <p:tags r:id="rId1"/>
    </p:custDataLst>
    <p:extLst>
      <p:ext uri="{BB962C8B-B14F-4D97-AF65-F5344CB8AC3E}">
        <p14:creationId xmlns:p14="http://schemas.microsoft.com/office/powerpoint/2010/main" val="29128239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1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68"/>
                                        </p:tgtEl>
                                        <p:attrNameLst>
                                          <p:attrName>style.visibility</p:attrName>
                                        </p:attrNameLst>
                                      </p:cBhvr>
                                      <p:to>
                                        <p:strVal val="visible"/>
                                      </p:to>
                                    </p:set>
                                    <p:animEffect transition="in" filter="wipe(left)">
                                      <p:cBhvr>
                                        <p:cTn id="11" dur="500"/>
                                        <p:tgtEl>
                                          <p:spTgt spid="6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t>Weighted Fair Queuing</a:t>
            </a:r>
            <a:endParaRPr lang="en-US" dirty="0"/>
          </a:p>
        </p:txBody>
      </p:sp>
      <p:pic>
        <p:nvPicPr>
          <p:cNvPr id="265" name="Picture 264"/>
          <p:cNvPicPr>
            <a:picLocks noChangeAspect="1"/>
          </p:cNvPicPr>
          <p:nvPr/>
        </p:nvPicPr>
        <p:blipFill>
          <a:blip r:embed="rId4"/>
          <a:stretch>
            <a:fillRect/>
          </a:stretch>
        </p:blipFill>
        <p:spPr>
          <a:xfrm>
            <a:off x="0" y="1549133"/>
            <a:ext cx="1752600" cy="834853"/>
          </a:xfrm>
          <a:prstGeom prst="rect">
            <a:avLst/>
          </a:prstGeom>
        </p:spPr>
      </p:pic>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93" name="TextBox 292"/>
          <p:cNvSpPr txBox="1"/>
          <p:nvPr/>
        </p:nvSpPr>
        <p:spPr>
          <a:xfrm>
            <a:off x="11438459" y="39169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 name="Group 4"/>
          <p:cNvGrpSpPr/>
          <p:nvPr/>
        </p:nvGrpSpPr>
        <p:grpSpPr>
          <a:xfrm>
            <a:off x="6504879" y="2765911"/>
            <a:ext cx="1230395" cy="3209586"/>
            <a:chOff x="6504879" y="2765911"/>
            <a:chExt cx="1230395" cy="3209586"/>
          </a:xfrm>
        </p:grpSpPr>
        <p:sp>
          <p:nvSpPr>
            <p:cNvPr id="353" name="Rectangle 35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30" name="Group 29"/>
            <p:cNvGrpSpPr/>
            <p:nvPr/>
          </p:nvGrpSpPr>
          <p:grpSpPr>
            <a:xfrm>
              <a:off x="6835234" y="3238500"/>
              <a:ext cx="594266" cy="457200"/>
              <a:chOff x="5899150" y="6019800"/>
              <a:chExt cx="594266" cy="457200"/>
            </a:xfrm>
          </p:grpSpPr>
          <p:sp>
            <p:nvSpPr>
              <p:cNvPr id="306" name="Freeform 3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307" name="Straight Connector 3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1" name="Straight Connector 31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2" name="Straight Connector 31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0" name="Straight Arrow Connector 31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321" name="Straight Arrow Connector 32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323" name="Group 322"/>
            <p:cNvGrpSpPr/>
            <p:nvPr/>
          </p:nvGrpSpPr>
          <p:grpSpPr>
            <a:xfrm>
              <a:off x="6835234" y="3848100"/>
              <a:ext cx="594266" cy="457200"/>
              <a:chOff x="5899150" y="6019800"/>
              <a:chExt cx="594266" cy="457200"/>
            </a:xfrm>
          </p:grpSpPr>
          <p:sp>
            <p:nvSpPr>
              <p:cNvPr id="376" name="Freeform 37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378" name="Straight Connector 37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9" name="Straight Connector 45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0" name="Rectangle 45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61" name="Straight Arrow Connector 46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62" name="Straight Arrow Connector 46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63" name="Group 462"/>
            <p:cNvGrpSpPr/>
            <p:nvPr/>
          </p:nvGrpSpPr>
          <p:grpSpPr>
            <a:xfrm>
              <a:off x="6819900" y="4457700"/>
              <a:ext cx="594266" cy="457200"/>
              <a:chOff x="5899150" y="6019800"/>
              <a:chExt cx="594266" cy="457200"/>
            </a:xfrm>
          </p:grpSpPr>
          <p:sp>
            <p:nvSpPr>
              <p:cNvPr id="464" name="Freeform 46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65" name="Straight Connector 464"/>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8" name="Straight Connector 467"/>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9" name="Rectangle 468"/>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0" name="Straight Arrow Connector 46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71" name="Straight Arrow Connector 47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72" name="Group 471"/>
            <p:cNvGrpSpPr/>
            <p:nvPr/>
          </p:nvGrpSpPr>
          <p:grpSpPr>
            <a:xfrm>
              <a:off x="6819900" y="5067300"/>
              <a:ext cx="594266" cy="457200"/>
              <a:chOff x="5899150" y="6019800"/>
              <a:chExt cx="594266" cy="457200"/>
            </a:xfrm>
          </p:grpSpPr>
          <p:sp>
            <p:nvSpPr>
              <p:cNvPr id="473" name="Freeform 47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74" name="Straight Connector 47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5" name="Straight Connector 47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6" name="Straight Connector 47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78" name="Rectangle 47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9" name="Straight Arrow Connector 47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80" name="Straight Arrow Connector 47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82" name="Straight Arrow Connector 481"/>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3" name="Straight Arrow Connector 482"/>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4" name="Straight Arrow Connector 483"/>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5" name="Straight Arrow Connector 484"/>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pic>
        <p:nvPicPr>
          <p:cNvPr id="116" name="Picture 115"/>
          <p:cNvPicPr>
            <a:picLocks noChangeAspect="1"/>
          </p:cNvPicPr>
          <p:nvPr/>
        </p:nvPicPr>
        <p:blipFill>
          <a:blip r:embed="rId5"/>
          <a:stretch>
            <a:fillRect/>
          </a:stretch>
        </p:blipFill>
        <p:spPr>
          <a:xfrm>
            <a:off x="1892295" y="3086100"/>
            <a:ext cx="4165609" cy="2673350"/>
          </a:xfrm>
          <a:prstGeom prst="rect">
            <a:avLst/>
          </a:prstGeom>
        </p:spPr>
      </p:pic>
      <p:sp>
        <p:nvSpPr>
          <p:cNvPr id="2" name="Rectangle 1"/>
          <p:cNvSpPr/>
          <p:nvPr/>
        </p:nvSpPr>
        <p:spPr>
          <a:xfrm>
            <a:off x="2247900" y="3819317"/>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Seravek"/>
                <a:cs typeface="Seravek"/>
              </a:rPr>
              <a:t>f = flow(p)</a:t>
            </a:r>
          </a:p>
          <a:p>
            <a:pPr marL="342900" indent="-342900" defTabSz="457200">
              <a:buFontTx/>
              <a:buAutoNum type="arabicPeriod"/>
              <a:defRPr/>
            </a:pPr>
            <a:r>
              <a:rPr lang="en-US" sz="1700" kern="0" dirty="0" err="1">
                <a:solidFill>
                  <a:prstClr val="black"/>
                </a:solidFill>
                <a:latin typeface="Seravek"/>
                <a:cs typeface="Seravek"/>
              </a:rPr>
              <a:t>p.start</a:t>
            </a:r>
            <a:r>
              <a:rPr lang="en-US" sz="1700" kern="0" dirty="0">
                <a:solidFill>
                  <a:prstClr val="black"/>
                </a:solidFill>
                <a:latin typeface="Seravek"/>
                <a:cs typeface="Seravek"/>
              </a:rPr>
              <a:t> = max(T[f].finish,                	                       </a:t>
            </a:r>
            <a:r>
              <a:rPr lang="en-US" sz="1700" kern="0" dirty="0" err="1">
                <a:solidFill>
                  <a:prstClr val="black"/>
                </a:solidFill>
                <a:latin typeface="Seravek"/>
                <a:cs typeface="Seravek"/>
              </a:rPr>
              <a:t>virtual_time</a:t>
            </a:r>
            <a:r>
              <a:rPr lang="en-US" sz="1700" kern="0" dirty="0">
                <a:solidFill>
                  <a:prstClr val="black"/>
                </a:solidFill>
                <a:latin typeface="Seravek"/>
                <a:cs typeface="Seravek"/>
              </a:rPr>
              <a:t>)</a:t>
            </a:r>
          </a:p>
          <a:p>
            <a:pPr marL="342900" indent="-342900" defTabSz="457200">
              <a:buFontTx/>
              <a:buAutoNum type="arabicPeriod"/>
              <a:defRPr/>
            </a:pPr>
            <a:r>
              <a:rPr lang="en-US" sz="1700" kern="0" dirty="0">
                <a:solidFill>
                  <a:prstClr val="black"/>
                </a:solidFill>
                <a:latin typeface="Seravek"/>
                <a:cs typeface="Seravek"/>
              </a:rPr>
              <a:t>T[f].finish = </a:t>
            </a:r>
            <a:r>
              <a:rPr lang="en-US" sz="1700" kern="0" dirty="0" err="1">
                <a:solidFill>
                  <a:prstClr val="black"/>
                </a:solidFill>
                <a:latin typeface="Seravek"/>
                <a:cs typeface="Seravek"/>
              </a:rPr>
              <a:t>p.start</a:t>
            </a:r>
            <a:r>
              <a:rPr lang="en-US" sz="1700" kern="0" dirty="0">
                <a:solidFill>
                  <a:prstClr val="black"/>
                </a:solidFill>
                <a:latin typeface="Seravek"/>
                <a:cs typeface="Seravek"/>
              </a:rPr>
              <a:t> + </a:t>
            </a:r>
            <a:r>
              <a:rPr lang="en-US" sz="1700" kern="0" dirty="0" err="1">
                <a:solidFill>
                  <a:prstClr val="black"/>
                </a:solidFill>
                <a:latin typeface="Seravek"/>
                <a:cs typeface="Seravek"/>
              </a:rPr>
              <a:t>p.len</a:t>
            </a:r>
            <a:r>
              <a:rPr lang="en-US" sz="1700" kern="0" dirty="0">
                <a:solidFill>
                  <a:prstClr val="black"/>
                </a:solidFill>
                <a:latin typeface="Seravek"/>
                <a:cs typeface="Seravek"/>
              </a:rPr>
              <a:t> / </a:t>
            </a:r>
            <a:r>
              <a:rPr lang="en-US" sz="1700" kern="0" dirty="0" err="1">
                <a:solidFill>
                  <a:prstClr val="black"/>
                </a:solidFill>
                <a:latin typeface="Seravek"/>
                <a:cs typeface="Seravek"/>
              </a:rPr>
              <a:t>p.w</a:t>
            </a:r>
            <a:endParaRPr lang="en-US" sz="1700" kern="0" dirty="0">
              <a:solidFill>
                <a:prstClr val="black"/>
              </a:solidFill>
              <a:latin typeface="Seravek"/>
              <a:cs typeface="Seravek"/>
            </a:endParaRPr>
          </a:p>
          <a:p>
            <a:pPr marL="342900" indent="-342900" defTabSz="457200">
              <a:buFontTx/>
              <a:buAutoNum type="arabicPeriod"/>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a:solidFill>
                  <a:prstClr val="black"/>
                </a:solidFill>
                <a:latin typeface="Seravek"/>
                <a:cs typeface="Seravek"/>
              </a:rPr>
              <a:t>p.start</a:t>
            </a:r>
            <a:endParaRPr lang="en-US" sz="1700" kern="0" dirty="0">
              <a:solidFill>
                <a:prstClr val="black"/>
              </a:solidFill>
              <a:latin typeface="Seravek"/>
              <a:cs typeface="Seravek"/>
            </a:endParaRPr>
          </a:p>
        </p:txBody>
      </p:sp>
      <p:sp>
        <p:nvSpPr>
          <p:cNvPr id="117" name="TextBox 116"/>
          <p:cNvSpPr txBox="1"/>
          <p:nvPr/>
        </p:nvSpPr>
        <p:spPr>
          <a:xfrm>
            <a:off x="2666997" y="3295590"/>
            <a:ext cx="2705103" cy="400110"/>
          </a:xfrm>
          <a:prstGeom prst="rect">
            <a:avLst/>
          </a:prstGeom>
          <a:noFill/>
        </p:spPr>
        <p:txBody>
          <a:bodyPr wrap="square" rtlCol="0">
            <a:spAutoFit/>
          </a:bodyPr>
          <a:lstStyle/>
          <a:p>
            <a:pPr algn="ctr"/>
            <a:r>
              <a:rPr lang="en-US" sz="2000" dirty="0" smtClean="0">
                <a:latin typeface="Seravek"/>
                <a:cs typeface="Seravek"/>
              </a:rPr>
              <a:t>Rank Computation </a:t>
            </a:r>
            <a:endParaRPr lang="en-US" sz="2000" dirty="0">
              <a:latin typeface="Seravek"/>
              <a:cs typeface="Seravek"/>
            </a:endParaRPr>
          </a:p>
        </p:txBody>
      </p:sp>
      <p:sp>
        <p:nvSpPr>
          <p:cNvPr id="110" name="TextBox 109"/>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Seravek"/>
                <a:cs typeface="Seravek"/>
              </a:rPr>
              <a:t>PIFO Scheduler</a:t>
            </a:r>
            <a:endParaRPr lang="en-US" dirty="0">
              <a:latin typeface="Seravek"/>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pPr/>
              <a:t>46</a:t>
            </a:fld>
            <a:endParaRPr lang="en-US"/>
          </a:p>
        </p:txBody>
      </p:sp>
    </p:spTree>
    <p:custDataLst>
      <p:tags r:id="rId1"/>
    </p:custDataLst>
    <p:extLst>
      <p:ext uri="{BB962C8B-B14F-4D97-AF65-F5344CB8AC3E}">
        <p14:creationId xmlns:p14="http://schemas.microsoft.com/office/powerpoint/2010/main" val="802500939"/>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t>Token bucket shaping</a:t>
            </a:r>
            <a:endParaRPr lang="en-US" dirty="0"/>
          </a:p>
        </p:txBody>
      </p:sp>
      <p:pic>
        <p:nvPicPr>
          <p:cNvPr id="265" name="Picture 264"/>
          <p:cNvPicPr>
            <a:picLocks noChangeAspect="1"/>
          </p:cNvPicPr>
          <p:nvPr/>
        </p:nvPicPr>
        <p:blipFill>
          <a:blip r:embed="rId4"/>
          <a:stretch>
            <a:fillRect/>
          </a:stretch>
        </p:blipFill>
        <p:spPr>
          <a:xfrm>
            <a:off x="0" y="1549133"/>
            <a:ext cx="1752600" cy="834853"/>
          </a:xfrm>
          <a:prstGeom prst="rect">
            <a:avLst/>
          </a:prstGeom>
        </p:spPr>
      </p:pic>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93" name="TextBox 292"/>
          <p:cNvSpPr txBox="1"/>
          <p:nvPr/>
        </p:nvSpPr>
        <p:spPr>
          <a:xfrm>
            <a:off x="11438459" y="39169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pic>
        <p:nvPicPr>
          <p:cNvPr id="116" name="Picture 115"/>
          <p:cNvPicPr>
            <a:picLocks noChangeAspect="1"/>
          </p:cNvPicPr>
          <p:nvPr/>
        </p:nvPicPr>
        <p:blipFill>
          <a:blip r:embed="rId5"/>
          <a:stretch>
            <a:fillRect/>
          </a:stretch>
        </p:blipFill>
        <p:spPr>
          <a:xfrm>
            <a:off x="1892295" y="3086100"/>
            <a:ext cx="4165609" cy="3048000"/>
          </a:xfrm>
          <a:prstGeom prst="rect">
            <a:avLst/>
          </a:prstGeom>
        </p:spPr>
      </p:pic>
      <p:sp>
        <p:nvSpPr>
          <p:cNvPr id="2" name="Rectangle 1"/>
          <p:cNvSpPr/>
          <p:nvPr/>
        </p:nvSpPr>
        <p:spPr>
          <a:xfrm>
            <a:off x="2247900" y="3733800"/>
            <a:ext cx="3619500" cy="166199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tokens = min(tokens +                                            </a:t>
            </a:r>
          </a:p>
          <a:p>
            <a:pPr defTabSz="457200">
              <a:defRPr/>
            </a:pPr>
            <a:r>
              <a:rPr lang="en-US" sz="1700" kern="0" dirty="0">
                <a:solidFill>
                  <a:prstClr val="black"/>
                </a:solidFill>
                <a:latin typeface="Seravek"/>
                <a:cs typeface="Seravek"/>
              </a:rPr>
              <a:t> </a:t>
            </a:r>
            <a:r>
              <a:rPr lang="en-US" sz="1700" kern="0" dirty="0" smtClean="0">
                <a:solidFill>
                  <a:prstClr val="black"/>
                </a:solidFill>
                <a:latin typeface="Seravek"/>
                <a:cs typeface="Seravek"/>
              </a:rPr>
              <a:t>                  </a:t>
            </a:r>
            <a:r>
              <a:rPr lang="en-US" sz="1700" kern="0" dirty="0">
                <a:solidFill>
                  <a:prstClr val="black"/>
                </a:solidFill>
                <a:latin typeface="Seravek"/>
                <a:cs typeface="Seravek"/>
              </a:rPr>
              <a:t> </a:t>
            </a:r>
            <a:r>
              <a:rPr lang="en-US" sz="1700" kern="0" dirty="0" smtClean="0">
                <a:solidFill>
                  <a:prstClr val="black"/>
                </a:solidFill>
                <a:latin typeface="Seravek"/>
                <a:cs typeface="Seravek"/>
              </a:rPr>
              <a:t> rate * (now – last), burst)</a:t>
            </a:r>
            <a:endParaRPr lang="en-US" sz="1700" kern="0" dirty="0">
              <a:solidFill>
                <a:prstClr val="black"/>
              </a:solidFill>
              <a:latin typeface="Seravek"/>
              <a:cs typeface="Seravek"/>
            </a:endParaRPr>
          </a:p>
          <a:p>
            <a:pPr marL="342900" indent="-342900" defTabSz="457200">
              <a:buFont typeface="+mj-lt"/>
              <a:buAutoNum type="arabicPeriod" startAt="2"/>
              <a:defRPr/>
            </a:pPr>
            <a:r>
              <a:rPr lang="en-US" sz="1700" kern="0" dirty="0" err="1" smtClean="0">
                <a:solidFill>
                  <a:prstClr val="black"/>
                </a:solidFill>
                <a:latin typeface="Seravek"/>
                <a:cs typeface="Seravek"/>
              </a:rPr>
              <a:t>p.send</a:t>
            </a:r>
            <a:r>
              <a:rPr lang="en-US" sz="1700" kern="0" dirty="0" smtClean="0">
                <a:solidFill>
                  <a:prstClr val="black"/>
                </a:solidFill>
                <a:latin typeface="Seravek"/>
                <a:cs typeface="Seravek"/>
              </a:rPr>
              <a:t> = now +                                 </a:t>
            </a:r>
          </a:p>
          <a:p>
            <a:pPr defTabSz="457200">
              <a:defRPr/>
            </a:pPr>
            <a:r>
              <a:rPr lang="en-US" sz="1700" kern="0" dirty="0">
                <a:solidFill>
                  <a:prstClr val="black"/>
                </a:solidFill>
                <a:latin typeface="Seravek"/>
                <a:cs typeface="Seravek"/>
              </a:rPr>
              <a:t> </a:t>
            </a:r>
            <a:r>
              <a:rPr lang="en-US" sz="1700" kern="0" dirty="0" smtClean="0">
                <a:solidFill>
                  <a:prstClr val="black"/>
                </a:solidFill>
                <a:latin typeface="Seravek"/>
                <a:cs typeface="Seravek"/>
              </a:rPr>
              <a:t>         max( (</a:t>
            </a:r>
            <a:r>
              <a:rPr lang="en-US" sz="1700" kern="0" dirty="0" err="1" smtClean="0">
                <a:solidFill>
                  <a:prstClr val="black"/>
                </a:solidFill>
                <a:latin typeface="Seravek"/>
                <a:cs typeface="Seravek"/>
              </a:rPr>
              <a:t>p.len</a:t>
            </a:r>
            <a:r>
              <a:rPr lang="en-US" sz="1700" kern="0" dirty="0" smtClean="0">
                <a:solidFill>
                  <a:prstClr val="black"/>
                </a:solidFill>
                <a:latin typeface="Seravek"/>
                <a:cs typeface="Seravek"/>
              </a:rPr>
              <a:t> – tokens) / rate, 0)</a:t>
            </a:r>
          </a:p>
          <a:p>
            <a:pPr marL="342900" indent="-342900" defTabSz="457200">
              <a:buFont typeface="+mj-lt"/>
              <a:buAutoNum type="arabicPeriod" startAt="3"/>
              <a:defRPr/>
            </a:pPr>
            <a:r>
              <a:rPr lang="en-US" sz="1700" kern="0" dirty="0" smtClean="0">
                <a:solidFill>
                  <a:prstClr val="black"/>
                </a:solidFill>
                <a:latin typeface="Seravek"/>
                <a:cs typeface="Seravek"/>
              </a:rPr>
              <a:t>last = now</a:t>
            </a:r>
            <a:endParaRPr lang="en-US" sz="1700" kern="0" dirty="0">
              <a:solidFill>
                <a:prstClr val="black"/>
              </a:solidFill>
              <a:latin typeface="Seravek"/>
              <a:cs typeface="Seravek"/>
            </a:endParaRPr>
          </a:p>
          <a:p>
            <a:pPr marL="342900" indent="-342900" defTabSz="457200">
              <a:buFontTx/>
              <a:buAutoNum type="arabicPeriod" startAt="3"/>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p.send</a:t>
            </a:r>
            <a:endParaRPr lang="en-US" sz="1700" kern="0" dirty="0">
              <a:solidFill>
                <a:prstClr val="black"/>
              </a:solidFill>
              <a:latin typeface="Seravek"/>
              <a:cs typeface="Seravek"/>
            </a:endParaRPr>
          </a:p>
        </p:txBody>
      </p:sp>
      <p:sp>
        <p:nvSpPr>
          <p:cNvPr id="109" name="TextBox 108"/>
          <p:cNvSpPr txBox="1"/>
          <p:nvPr/>
        </p:nvSpPr>
        <p:spPr>
          <a:xfrm>
            <a:off x="2666997" y="3295590"/>
            <a:ext cx="2705103" cy="400110"/>
          </a:xfrm>
          <a:prstGeom prst="rect">
            <a:avLst/>
          </a:prstGeom>
          <a:noFill/>
        </p:spPr>
        <p:txBody>
          <a:bodyPr wrap="square" rtlCol="0">
            <a:spAutoFit/>
          </a:bodyPr>
          <a:lstStyle/>
          <a:p>
            <a:pPr algn="ctr"/>
            <a:r>
              <a:rPr lang="en-US" sz="2000" dirty="0" smtClean="0">
                <a:latin typeface="Seravek"/>
                <a:cs typeface="Seravek"/>
              </a:rPr>
              <a:t>Rank Computation </a:t>
            </a:r>
            <a:endParaRPr lang="en-US" sz="2000" dirty="0">
              <a:latin typeface="Seravek"/>
              <a:cs typeface="Seravek"/>
            </a:endParaRPr>
          </a:p>
        </p:txBody>
      </p:sp>
      <p:grpSp>
        <p:nvGrpSpPr>
          <p:cNvPr id="110" name="Group 109"/>
          <p:cNvGrpSpPr/>
          <p:nvPr/>
        </p:nvGrpSpPr>
        <p:grpSpPr>
          <a:xfrm>
            <a:off x="6504879" y="2765911"/>
            <a:ext cx="1230395" cy="3209586"/>
            <a:chOff x="6504879" y="2765911"/>
            <a:chExt cx="1230395" cy="3209586"/>
          </a:xfrm>
        </p:grpSpPr>
        <p:sp>
          <p:nvSpPr>
            <p:cNvPr id="112" name="Rectangle 111"/>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14" name="Group 113"/>
            <p:cNvGrpSpPr/>
            <p:nvPr/>
          </p:nvGrpSpPr>
          <p:grpSpPr>
            <a:xfrm>
              <a:off x="6835234" y="3238500"/>
              <a:ext cx="594266" cy="457200"/>
              <a:chOff x="5899150" y="6019800"/>
              <a:chExt cx="594266" cy="457200"/>
            </a:xfrm>
          </p:grpSpPr>
          <p:sp>
            <p:nvSpPr>
              <p:cNvPr id="148" name="Freeform 14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49" name="Straight Connector 14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53" name="Rectangle 15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4" name="Straight Arrow Connector 15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55" name="Straight Arrow Connector 15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5" name="Group 114"/>
            <p:cNvGrpSpPr/>
            <p:nvPr/>
          </p:nvGrpSpPr>
          <p:grpSpPr>
            <a:xfrm>
              <a:off x="6835234" y="3848100"/>
              <a:ext cx="594266" cy="457200"/>
              <a:chOff x="5899150" y="6019800"/>
              <a:chExt cx="594266" cy="457200"/>
            </a:xfrm>
          </p:grpSpPr>
          <p:sp>
            <p:nvSpPr>
              <p:cNvPr id="140" name="Freeform 13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41" name="Straight Connector 14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6" name="Straight Arrow Connector 14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47" name="Straight Arrow Connector 14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7" name="Group 116"/>
            <p:cNvGrpSpPr/>
            <p:nvPr/>
          </p:nvGrpSpPr>
          <p:grpSpPr>
            <a:xfrm>
              <a:off x="6819900" y="4457700"/>
              <a:ext cx="594266" cy="457200"/>
              <a:chOff x="5899150" y="6019800"/>
              <a:chExt cx="594266" cy="457200"/>
            </a:xfrm>
          </p:grpSpPr>
          <p:sp>
            <p:nvSpPr>
              <p:cNvPr id="132" name="Freeform 13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33" name="Straight Connector 13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37" name="Rectangle 13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8" name="Straight Arrow Connector 13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39" name="Straight Arrow Connector 13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8" name="Group 117"/>
            <p:cNvGrpSpPr/>
            <p:nvPr/>
          </p:nvGrpSpPr>
          <p:grpSpPr>
            <a:xfrm>
              <a:off x="6819900" y="5067300"/>
              <a:ext cx="594266" cy="457200"/>
              <a:chOff x="5899150" y="6019800"/>
              <a:chExt cx="594266" cy="457200"/>
            </a:xfrm>
          </p:grpSpPr>
          <p:sp>
            <p:nvSpPr>
              <p:cNvPr id="124" name="Freeform 12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25" name="Straight Connector 124"/>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29" name="Rectangle 128"/>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0" name="Straight Arrow Connector 12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31" name="Straight Arrow Connector 13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19" name="Straight Arrow Connector 118"/>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0" name="Straight Arrow Connector 119"/>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1" name="Straight Arrow Connector 120"/>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2" name="Straight Arrow Connector 121"/>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56" name="TextBox 155"/>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Seravek"/>
                <a:cs typeface="Seravek"/>
              </a:rPr>
              <a:t>PIFO Scheduler</a:t>
            </a:r>
            <a:endParaRPr lang="en-US" dirty="0">
              <a:latin typeface="Seravek"/>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pPr/>
              <a:t>47</a:t>
            </a:fld>
            <a:endParaRPr lang="en-US"/>
          </a:p>
        </p:txBody>
      </p:sp>
    </p:spTree>
    <p:custDataLst>
      <p:tags r:id="rId1"/>
    </p:custDataLst>
    <p:extLst>
      <p:ext uri="{BB962C8B-B14F-4D97-AF65-F5344CB8AC3E}">
        <p14:creationId xmlns:p14="http://schemas.microsoft.com/office/powerpoint/2010/main" val="777459597"/>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Picture 10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grpSp>
        <p:nvGrpSpPr>
          <p:cNvPr id="601" name="Group 600"/>
          <p:cNvGrpSpPr/>
          <p:nvPr/>
        </p:nvGrpSpPr>
        <p:grpSpPr>
          <a:xfrm>
            <a:off x="0" y="1549133"/>
            <a:ext cx="12115800" cy="4426364"/>
            <a:chOff x="0" y="1549133"/>
            <a:chExt cx="12115800" cy="4426364"/>
          </a:xfrm>
        </p:grpSpPr>
        <p:pic>
          <p:nvPicPr>
            <p:cNvPr id="602" name="Picture 601"/>
            <p:cNvPicPr>
              <a:picLocks noChangeAspect="1"/>
            </p:cNvPicPr>
            <p:nvPr/>
          </p:nvPicPr>
          <p:blipFill>
            <a:blip r:embed="rId5"/>
            <a:stretch>
              <a:fillRect/>
            </a:stretch>
          </p:blipFill>
          <p:spPr>
            <a:xfrm>
              <a:off x="0" y="1549133"/>
              <a:ext cx="1752600" cy="834853"/>
            </a:xfrm>
            <a:prstGeom prst="rect">
              <a:avLst/>
            </a:prstGeom>
          </p:spPr>
        </p:pic>
        <p:grpSp>
          <p:nvGrpSpPr>
            <p:cNvPr id="603" name="Group 602"/>
            <p:cNvGrpSpPr/>
            <p:nvPr/>
          </p:nvGrpSpPr>
          <p:grpSpPr>
            <a:xfrm>
              <a:off x="76200" y="2355840"/>
              <a:ext cx="12039600" cy="3619657"/>
              <a:chOff x="76200" y="2355840"/>
              <a:chExt cx="12039600" cy="3619657"/>
            </a:xfrm>
          </p:grpSpPr>
          <p:grpSp>
            <p:nvGrpSpPr>
              <p:cNvPr id="604" name="Group 42"/>
              <p:cNvGrpSpPr/>
              <p:nvPr/>
            </p:nvGrpSpPr>
            <p:grpSpPr>
              <a:xfrm>
                <a:off x="1589457" y="3774358"/>
                <a:ext cx="4875732" cy="1192610"/>
                <a:chOff x="1707458" y="1778000"/>
                <a:chExt cx="4254836" cy="1181787"/>
              </a:xfrm>
            </p:grpSpPr>
            <p:cxnSp>
              <p:nvCxnSpPr>
                <p:cNvPr id="696" name="Straight Arrow Connector 69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7" name="Straight Arrow Connector 6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8" name="Straight Arrow Connector 6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9" name="Straight Arrow Connector 6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0" name="Straight Arrow Connector 6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1" name="Straight Arrow Connector 7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2" name="Straight Arrow Connector 7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3" name="Straight Arrow Connector 7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4" name="Straight Arrow Connector 7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5" name="Straight Arrow Connector 704"/>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05" name="Right Arrow 604"/>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606" name="TextBox 605"/>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607" name="Right Arrow 606"/>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608" name="TextBox 607"/>
              <p:cNvSpPr txBox="1"/>
              <p:nvPr/>
            </p:nvSpPr>
            <p:spPr>
              <a:xfrm>
                <a:off x="11438459" y="39169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609" name="Rectangle 608"/>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610" name="Rectangle 609"/>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611" name="Rectangle 610"/>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12" name="TextBox 611"/>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613" name="Straight Connector 612"/>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5" name="Straight Connector 614"/>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6" name="Straight Connector 615"/>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617" name="Rectangle 616"/>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8" name="Group 617"/>
              <p:cNvGrpSpPr/>
              <p:nvPr/>
            </p:nvGrpSpPr>
            <p:grpSpPr>
              <a:xfrm>
                <a:off x="4480684" y="3274649"/>
                <a:ext cx="515971" cy="2169799"/>
                <a:chOff x="8534400" y="1981200"/>
                <a:chExt cx="595991" cy="2163589"/>
              </a:xfrm>
            </p:grpSpPr>
            <p:cxnSp>
              <p:nvCxnSpPr>
                <p:cNvPr id="693" name="Straight Connector 692"/>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94" name="Straight Connector 693"/>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95" name="Straight Connector 694"/>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619" name="Straight Connector 618"/>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620" name="Group 42"/>
              <p:cNvGrpSpPr/>
              <p:nvPr/>
            </p:nvGrpSpPr>
            <p:grpSpPr>
              <a:xfrm>
                <a:off x="7741431" y="3797564"/>
                <a:ext cx="3367506" cy="1192610"/>
                <a:chOff x="1707458" y="1778000"/>
                <a:chExt cx="4254836" cy="1181787"/>
              </a:xfrm>
            </p:grpSpPr>
            <p:cxnSp>
              <p:nvCxnSpPr>
                <p:cNvPr id="683" name="Straight Arrow Connector 68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4" name="Straight Arrow Connector 68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5" name="Straight Arrow Connector 68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6" name="Straight Arrow Connector 68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7" name="Straight Arrow Connector 68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8" name="Straight Arrow Connector 68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9" name="Straight Arrow Connector 68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0" name="Straight Arrow Connector 68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1" name="Straight Arrow Connector 69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2" name="Straight Arrow Connector 69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21" name="Rectangle 620"/>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22" name="TextBox 621"/>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623" name="Rectangle 622"/>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624" name="Rectangle 623"/>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25" name="Group 624"/>
              <p:cNvGrpSpPr/>
              <p:nvPr/>
            </p:nvGrpSpPr>
            <p:grpSpPr>
              <a:xfrm>
                <a:off x="9203812" y="3274649"/>
                <a:ext cx="515971" cy="2169799"/>
                <a:chOff x="8534400" y="1981200"/>
                <a:chExt cx="595991" cy="2163589"/>
              </a:xfrm>
            </p:grpSpPr>
            <p:cxnSp>
              <p:nvCxnSpPr>
                <p:cNvPr id="680" name="Straight Connector 6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81" name="Straight Connector 6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82" name="Straight Connector 6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626" name="Group 625"/>
              <p:cNvGrpSpPr/>
              <p:nvPr/>
            </p:nvGrpSpPr>
            <p:grpSpPr>
              <a:xfrm>
                <a:off x="1742061" y="2745275"/>
                <a:ext cx="4484987" cy="191047"/>
                <a:chOff x="1866900" y="2628900"/>
                <a:chExt cx="4419600" cy="190500"/>
              </a:xfrm>
            </p:grpSpPr>
            <p:cxnSp>
              <p:nvCxnSpPr>
                <p:cNvPr id="677" name="Straight Connector 67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8" name="Straight Connector 67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9" name="Straight Connector 67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7" name="TextBox 626"/>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628" name="Group 627"/>
              <p:cNvGrpSpPr/>
              <p:nvPr/>
            </p:nvGrpSpPr>
            <p:grpSpPr>
              <a:xfrm>
                <a:off x="7930541" y="2733571"/>
                <a:ext cx="3016451" cy="191047"/>
                <a:chOff x="1920389" y="2693432"/>
                <a:chExt cx="4419600" cy="190500"/>
              </a:xfrm>
            </p:grpSpPr>
            <p:cxnSp>
              <p:nvCxnSpPr>
                <p:cNvPr id="674" name="Straight Connector 67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5" name="Straight Connector 67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6" name="Straight Connector 67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9" name="TextBox 628"/>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630" name="Group 629"/>
              <p:cNvGrpSpPr/>
              <p:nvPr/>
            </p:nvGrpSpPr>
            <p:grpSpPr>
              <a:xfrm>
                <a:off x="6504879" y="2765911"/>
                <a:ext cx="1230395" cy="3209586"/>
                <a:chOff x="6504879" y="2765911"/>
                <a:chExt cx="1230395" cy="3209586"/>
              </a:xfrm>
            </p:grpSpPr>
            <p:sp>
              <p:nvSpPr>
                <p:cNvPr id="632" name="Rectangle 631"/>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633" name="Group 632"/>
                <p:cNvGrpSpPr/>
                <p:nvPr/>
              </p:nvGrpSpPr>
              <p:grpSpPr>
                <a:xfrm>
                  <a:off x="6835234" y="3238500"/>
                  <a:ext cx="594266" cy="457200"/>
                  <a:chOff x="5899150" y="6019800"/>
                  <a:chExt cx="594266" cy="457200"/>
                </a:xfrm>
              </p:grpSpPr>
              <p:sp>
                <p:nvSpPr>
                  <p:cNvPr id="666" name="Freeform 66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67" name="Straight Connector 66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8" name="Straight Connector 66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9" name="Straight Connector 66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0" name="Straight Connector 66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71" name="Rectangle 67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2" name="Straight Arrow Connector 67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73" name="Straight Arrow Connector 67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4" name="Group 633"/>
                <p:cNvGrpSpPr/>
                <p:nvPr/>
              </p:nvGrpSpPr>
              <p:grpSpPr>
                <a:xfrm>
                  <a:off x="6835234" y="3848100"/>
                  <a:ext cx="594266" cy="457200"/>
                  <a:chOff x="5899150" y="6019800"/>
                  <a:chExt cx="594266" cy="457200"/>
                </a:xfrm>
              </p:grpSpPr>
              <p:sp>
                <p:nvSpPr>
                  <p:cNvPr id="658" name="Freeform 65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59" name="Straight Connector 65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63" name="Rectangle 66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4" name="Straight Arrow Connector 66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65" name="Straight Arrow Connector 66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5" name="Group 634"/>
                <p:cNvGrpSpPr/>
                <p:nvPr/>
              </p:nvGrpSpPr>
              <p:grpSpPr>
                <a:xfrm>
                  <a:off x="6819900" y="4457700"/>
                  <a:ext cx="594266" cy="457200"/>
                  <a:chOff x="5899150" y="6019800"/>
                  <a:chExt cx="594266" cy="457200"/>
                </a:xfrm>
              </p:grpSpPr>
              <p:sp>
                <p:nvSpPr>
                  <p:cNvPr id="650" name="Freeform 64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51" name="Straight Connector 65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55" name="Rectangle 65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6" name="Straight Arrow Connector 65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57" name="Straight Arrow Connector 65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6" name="Group 635"/>
                <p:cNvGrpSpPr/>
                <p:nvPr/>
              </p:nvGrpSpPr>
              <p:grpSpPr>
                <a:xfrm>
                  <a:off x="6819900" y="5067300"/>
                  <a:ext cx="594266" cy="457200"/>
                  <a:chOff x="5899150" y="6019800"/>
                  <a:chExt cx="594266" cy="457200"/>
                </a:xfrm>
              </p:grpSpPr>
              <p:sp>
                <p:nvSpPr>
                  <p:cNvPr id="642" name="Freeform 64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3" name="Straight Connector 64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47" name="Rectangle 64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8" name="Straight Arrow Connector 64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49" name="Straight Arrow Connector 64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637" name="Straight Arrow Connector 636"/>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38" name="Straight Arrow Connector 637"/>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39" name="Straight Arrow Connector 638"/>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40" name="Straight Arrow Connector 639"/>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grpSp>
      <p:sp>
        <p:nvSpPr>
          <p:cNvPr id="6" name="Title 5"/>
          <p:cNvSpPr>
            <a:spLocks noGrp="1"/>
          </p:cNvSpPr>
          <p:nvPr>
            <p:ph type="title"/>
          </p:nvPr>
        </p:nvSpPr>
        <p:spPr/>
        <p:txBody>
          <a:bodyPr/>
          <a:lstStyle/>
          <a:p>
            <a:r>
              <a:rPr lang="en-US" dirty="0" err="1" smtClean="0"/>
              <a:t>pFabric</a:t>
            </a:r>
            <a:r>
              <a:rPr lang="en-US" dirty="0" smtClean="0"/>
              <a:t> (SRPT)</a:t>
            </a:r>
            <a:endParaRPr lang="en-US" dirty="0"/>
          </a:p>
        </p:txBody>
      </p:sp>
      <p:sp>
        <p:nvSpPr>
          <p:cNvPr id="128" name="TextBox 127"/>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Seravek"/>
                <a:cs typeface="Seravek"/>
              </a:rPr>
              <a:t>PIFO Scheduler</a:t>
            </a:r>
            <a:endParaRPr lang="en-US" dirty="0">
              <a:latin typeface="Seravek"/>
              <a:cs typeface="Seravek"/>
            </a:endParaRPr>
          </a:p>
        </p:txBody>
      </p:sp>
      <p:sp>
        <p:nvSpPr>
          <p:cNvPr id="2" name="Slide Number Placeholder 1"/>
          <p:cNvSpPr>
            <a:spLocks noGrp="1"/>
          </p:cNvSpPr>
          <p:nvPr>
            <p:ph type="sldNum" sz="quarter" idx="12"/>
          </p:nvPr>
        </p:nvSpPr>
        <p:spPr/>
        <p:txBody>
          <a:bodyPr/>
          <a:lstStyle/>
          <a:p>
            <a:fld id="{5448022C-F4BC-4192-A392-BACAE19DF894}" type="slidenum">
              <a:rPr lang="en-US" smtClean="0"/>
              <a:pPr/>
              <a:t>48</a:t>
            </a:fld>
            <a:endParaRPr lang="en-US"/>
          </a:p>
        </p:txBody>
      </p:sp>
    </p:spTree>
    <p:custDataLst>
      <p:tags r:id="rId1"/>
    </p:custDataLst>
    <p:extLst>
      <p:ext uri="{BB962C8B-B14F-4D97-AF65-F5344CB8AC3E}">
        <p14:creationId xmlns:p14="http://schemas.microsoft.com/office/powerpoint/2010/main" val="59207593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hidden"/>
                                      </p:to>
                                    </p:set>
                                  </p:childTnLst>
                                </p:cTn>
                              </p:par>
                              <p:par>
                                <p:cTn id="7" presetID="0" presetClass="path" presetSubtype="0" accel="50000" decel="50000" fill="hold" nodeType="withEffect">
                                  <p:stCondLst>
                                    <p:cond delay="0"/>
                                  </p:stCondLst>
                                  <p:childTnLst>
                                    <p:animMotion origin="layout" path="M 10E-6 5.55556E-6 L 0.18438 0.18936 " pathEditMode="relative" ptsTypes="AA">
                                      <p:cBhvr>
                                        <p:cTn id="8" dur="500" fill="hold"/>
                                        <p:tgtEl>
                                          <p:spTgt spid="601"/>
                                        </p:tgtEl>
                                        <p:attrNameLst>
                                          <p:attrName>ppt_x</p:attrName>
                                          <p:attrName>ppt_y</p:attrName>
                                        </p:attrNameLst>
                                      </p:cBhvr>
                                    </p:animMotion>
                                  </p:childTnLst>
                                </p:cTn>
                              </p:par>
                              <p:par>
                                <p:cTn id="9" presetID="6" presetClass="emph" presetSubtype="0" fill="hold" nodeType="withEffect">
                                  <p:stCondLst>
                                    <p:cond delay="0"/>
                                  </p:stCondLst>
                                  <p:childTnLst>
                                    <p:animScale>
                                      <p:cBhvr>
                                        <p:cTn id="10" dur="500" fill="hold"/>
                                        <p:tgtEl>
                                          <p:spTgt spid="601"/>
                                        </p:tgtEl>
                                      </p:cBhvr>
                                      <p:by x="25000" y="25000"/>
                                    </p:animScale>
                                  </p:childTnLst>
                                </p:cTn>
                              </p:par>
                              <p:par>
                                <p:cTn id="11" presetID="10" presetClass="exit" presetSubtype="0" fill="hold" nodeType="withEffect">
                                  <p:stCondLst>
                                    <p:cond delay="0"/>
                                  </p:stCondLst>
                                  <p:childTnLst>
                                    <p:animEffect transition="out" filter="fade">
                                      <p:cBhvr>
                                        <p:cTn id="12" dur="500"/>
                                        <p:tgtEl>
                                          <p:spTgt spid="601"/>
                                        </p:tgtEl>
                                      </p:cBhvr>
                                    </p:animEffect>
                                    <p:set>
                                      <p:cBhvr>
                                        <p:cTn id="13" dur="1" fill="hold">
                                          <p:stCondLst>
                                            <p:cond delay="499"/>
                                          </p:stCondLst>
                                        </p:cTn>
                                        <p:tgtEl>
                                          <p:spTgt spid="601"/>
                                        </p:tgtEl>
                                        <p:attrNameLst>
                                          <p:attrName>style.visibility</p:attrName>
                                        </p:attrNameLst>
                                      </p:cBhvr>
                                      <p:to>
                                        <p:strVal val="hidden"/>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354"/>
                                        </p:tgtEl>
                                        <p:attrNameLst>
                                          <p:attrName>style.visibility</p:attrName>
                                        </p:attrNameLst>
                                      </p:cBhvr>
                                      <p:to>
                                        <p:strVal val="visible"/>
                                      </p:to>
                                    </p:set>
                                    <p:animEffect transition="in" filter="wipe(down)">
                                      <p:cBhvr>
                                        <p:cTn id="20"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pFabric</a:t>
            </a:r>
            <a:r>
              <a:rPr lang="en-US" dirty="0" smtClean="0"/>
              <a:t> (SRPT)</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151" name="Group 150"/>
          <p:cNvGrpSpPr/>
          <p:nvPr/>
        </p:nvGrpSpPr>
        <p:grpSpPr>
          <a:xfrm>
            <a:off x="914400" y="3058802"/>
            <a:ext cx="3139531" cy="2014848"/>
            <a:chOff x="762000" y="2814289"/>
            <a:chExt cx="3520531" cy="2259361"/>
          </a:xfrm>
        </p:grpSpPr>
        <p:pic>
          <p:nvPicPr>
            <p:cNvPr id="131" name="Picture 130"/>
            <p:cNvPicPr>
              <a:picLocks noChangeAspect="1"/>
            </p:cNvPicPr>
            <p:nvPr/>
          </p:nvPicPr>
          <p:blipFill>
            <a:blip r:embed="rId5"/>
            <a:stretch>
              <a:fillRect/>
            </a:stretch>
          </p:blipFill>
          <p:spPr>
            <a:xfrm>
              <a:off x="762000" y="2814289"/>
              <a:ext cx="3520531" cy="2259361"/>
            </a:xfrm>
            <a:prstGeom prst="rect">
              <a:avLst/>
            </a:prstGeom>
          </p:spPr>
        </p:pic>
        <p:sp>
          <p:nvSpPr>
            <p:cNvPr id="150" name="TextBox 149"/>
            <p:cNvSpPr txBox="1"/>
            <p:nvPr/>
          </p:nvSpPr>
          <p:spPr>
            <a:xfrm>
              <a:off x="1142997" y="3028890"/>
              <a:ext cx="2705103" cy="400110"/>
            </a:xfrm>
            <a:prstGeom prst="rect">
              <a:avLst/>
            </a:prstGeom>
            <a:noFill/>
          </p:spPr>
          <p:txBody>
            <a:bodyPr wrap="square" rtlCol="0">
              <a:spAutoFit/>
            </a:bodyPr>
            <a:lstStyle/>
            <a:p>
              <a:pPr algn="ctr"/>
              <a:r>
                <a:rPr lang="en-US" sz="2000" dirty="0" smtClean="0">
                  <a:latin typeface="Seravek"/>
                  <a:cs typeface="Seravek"/>
                </a:rPr>
                <a:t>Rank Computation </a:t>
              </a:r>
              <a:endParaRPr lang="en-US" sz="2000" dirty="0">
                <a:latin typeface="Seravek"/>
                <a:cs typeface="Seravek"/>
              </a:endParaRPr>
            </a:p>
          </p:txBody>
        </p:sp>
      </p:grpSp>
      <p:sp>
        <p:nvSpPr>
          <p:cNvPr id="152" name="Rectangle 151"/>
          <p:cNvSpPr/>
          <p:nvPr/>
        </p:nvSpPr>
        <p:spPr>
          <a:xfrm>
            <a:off x="1257300" y="36957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12"/>
          </p:nvPr>
        </p:nvSpPr>
        <p:spPr/>
        <p:txBody>
          <a:bodyPr/>
          <a:lstStyle/>
          <a:p>
            <a:fld id="{5448022C-F4BC-4192-A392-BACAE19DF894}" type="slidenum">
              <a:rPr lang="en-US" smtClean="0"/>
              <a:pPr/>
              <a:t>49</a:t>
            </a:fld>
            <a:endParaRPr lang="en-US"/>
          </a:p>
        </p:txBody>
      </p:sp>
    </p:spTree>
    <p:custDataLst>
      <p:tags r:id="rId1"/>
    </p:custDataLst>
    <p:extLst>
      <p:ext uri="{BB962C8B-B14F-4D97-AF65-F5344CB8AC3E}">
        <p14:creationId xmlns:p14="http://schemas.microsoft.com/office/powerpoint/2010/main" val="3314484946"/>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programmable routers</a:t>
            </a:r>
            <a:endParaRPr lang="en-US" dirty="0"/>
          </a:p>
        </p:txBody>
      </p:sp>
      <p:sp>
        <p:nvSpPr>
          <p:cNvPr id="5" name="Content Placeholder 4"/>
          <p:cNvSpPr>
            <a:spLocks noGrp="1"/>
          </p:cNvSpPr>
          <p:nvPr>
            <p:ph idx="1"/>
          </p:nvPr>
        </p:nvSpPr>
        <p:spPr/>
        <p:txBody>
          <a:bodyPr/>
          <a:lstStyle/>
          <a:p>
            <a:r>
              <a:rPr lang="en-US" dirty="0" smtClean="0"/>
              <a:t>Early routers (late 60s to mid 90s) built out of commodity CPUs</a:t>
            </a:r>
          </a:p>
          <a:p>
            <a:pPr lvl="1"/>
            <a:r>
              <a:rPr lang="en-US" dirty="0" smtClean="0"/>
              <a:t>IMPs (1969): Honeywell DDP-516</a:t>
            </a:r>
          </a:p>
          <a:p>
            <a:pPr lvl="1"/>
            <a:r>
              <a:rPr lang="en-US" dirty="0" err="1" smtClean="0"/>
              <a:t>Fuzzball</a:t>
            </a:r>
            <a:r>
              <a:rPr lang="en-US" dirty="0" smtClean="0"/>
              <a:t> (1971): DEC LSI-11</a:t>
            </a:r>
          </a:p>
          <a:p>
            <a:pPr lvl="1"/>
            <a:r>
              <a:rPr lang="en-US" dirty="0" smtClean="0"/>
              <a:t>Stanford multiprotocol router (1981): DEC PDP 11</a:t>
            </a:r>
          </a:p>
          <a:p>
            <a:pPr lvl="1"/>
            <a:r>
              <a:rPr lang="en-US" dirty="0" err="1"/>
              <a:t>Proteon</a:t>
            </a:r>
            <a:r>
              <a:rPr lang="en-US" dirty="0"/>
              <a:t> / MIT C gateway (1980s): DEC MicroVAX </a:t>
            </a:r>
            <a:r>
              <a:rPr lang="en-US" dirty="0" smtClean="0"/>
              <a:t>II</a:t>
            </a:r>
            <a:endParaRPr lang="en-US" dirty="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Beyond a single PIFO</a:t>
            </a:r>
            <a:endParaRPr lang="en-US" dirty="0"/>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Seravek"/>
                <a:cs typeface="Seravek"/>
              </a:rPr>
              <a:t>x</a:t>
            </a:r>
            <a:r>
              <a:rPr lang="en-US" sz="2000" kern="0" baseline="-25000" dirty="0" smtClean="0">
                <a:latin typeface="Seravek"/>
                <a:cs typeface="Seravek"/>
              </a:rPr>
              <a:t>1</a:t>
            </a:r>
            <a:endParaRPr lang="en-US" sz="2000" kern="0" baseline="-25000" dirty="0">
              <a:latin typeface="Seravek"/>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Seravek"/>
                <a:cs typeface="Seravek"/>
              </a:rPr>
              <a:t>y</a:t>
            </a:r>
            <a:r>
              <a:rPr lang="en-US" sz="2000" kern="0" baseline="-25000" dirty="0" smtClean="0">
                <a:latin typeface="Seravek"/>
                <a:cs typeface="Seravek"/>
              </a:rPr>
              <a:t>1</a:t>
            </a:r>
            <a:endParaRPr lang="en-US" sz="2000" kern="0" baseline="-25000" dirty="0">
              <a:latin typeface="Seravek"/>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Seravek"/>
                <a:cs typeface="Seravek"/>
              </a:rPr>
              <a:t>x</a:t>
            </a:r>
            <a:r>
              <a:rPr lang="en-US" sz="2000" kern="0" baseline="-25000" dirty="0" smtClean="0">
                <a:latin typeface="Seravek"/>
                <a:cs typeface="Seravek"/>
              </a:rPr>
              <a:t>2</a:t>
            </a:r>
            <a:endParaRPr lang="en-US" sz="2000" kern="0" baseline="-25000" dirty="0">
              <a:latin typeface="Seravek"/>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Seravek"/>
                  <a:cs typeface="Seravek"/>
                </a:rPr>
                <a:t>b</a:t>
              </a:r>
              <a:r>
                <a:rPr lang="en-US" sz="2000" kern="0" baseline="-25000" dirty="0" smtClean="0">
                  <a:latin typeface="Seravek"/>
                  <a:cs typeface="Seravek"/>
                </a:rPr>
                <a:t>1</a:t>
              </a:r>
              <a:endParaRPr lang="en-US" sz="2000" kern="0" baseline="-25000" dirty="0">
                <a:latin typeface="Seravek"/>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b</a:t>
              </a:r>
              <a:r>
                <a:rPr lang="en-US" sz="2000" kern="0" baseline="-25000" dirty="0" smtClean="0">
                  <a:latin typeface="Seravek"/>
                  <a:cs typeface="Seravek"/>
                </a:rPr>
                <a:t>2</a:t>
              </a:r>
              <a:endParaRPr lang="en-US" sz="2000" kern="0" dirty="0">
                <a:latin typeface="Seravek"/>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b</a:t>
              </a:r>
              <a:r>
                <a:rPr lang="en-US" sz="2000" kern="0" baseline="-25000" dirty="0" smtClean="0">
                  <a:latin typeface="Seravek"/>
                  <a:cs typeface="Seravek"/>
                </a:rPr>
                <a:t>3</a:t>
              </a:r>
              <a:endParaRPr lang="en-US" sz="2000" kern="0" baseline="-25000" dirty="0">
                <a:latin typeface="Seravek"/>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Seravek"/>
                <a:cs typeface="Seravek"/>
              </a:rPr>
              <a:t>y</a:t>
            </a:r>
            <a:r>
              <a:rPr lang="en-US" sz="2000" kern="0" baseline="-25000" dirty="0" smtClean="0">
                <a:latin typeface="Seravek"/>
                <a:cs typeface="Seravek"/>
              </a:rPr>
              <a:t>2</a:t>
            </a:r>
            <a:endParaRPr lang="en-US" sz="2000" kern="0" baseline="-25000" dirty="0">
              <a:latin typeface="Seravek"/>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a</a:t>
            </a:r>
            <a:r>
              <a:rPr lang="en-US" sz="2000" kern="0" baseline="-25000" dirty="0" smtClean="0">
                <a:latin typeface="Seravek"/>
                <a:cs typeface="Seravek"/>
              </a:rPr>
              <a:t>1</a:t>
            </a:r>
            <a:endParaRPr lang="en-US" sz="2000" kern="0" baseline="-25000" dirty="0">
              <a:latin typeface="Seravek"/>
              <a:cs typeface="Seravek"/>
            </a:endParaRPr>
          </a:p>
        </p:txBody>
      </p:sp>
      <p:grpSp>
        <p:nvGrpSpPr>
          <p:cNvPr id="50" name="Group 49"/>
          <p:cNvGrpSpPr/>
          <p:nvPr/>
        </p:nvGrpSpPr>
        <p:grpSpPr>
          <a:xfrm>
            <a:off x="723900" y="1938635"/>
            <a:ext cx="4457700" cy="2938164"/>
            <a:chOff x="723900" y="1900535"/>
            <a:chExt cx="4457700" cy="2938164"/>
          </a:xfrm>
        </p:grpSpPr>
        <p:grpSp>
          <p:nvGrpSpPr>
            <p:cNvPr id="51" name="Group 50"/>
            <p:cNvGrpSpPr/>
            <p:nvPr/>
          </p:nvGrpSpPr>
          <p:grpSpPr>
            <a:xfrm>
              <a:off x="843390" y="2400301"/>
              <a:ext cx="4021552" cy="2438398"/>
              <a:chOff x="854974" y="2324100"/>
              <a:chExt cx="4021552" cy="2438398"/>
            </a:xfrm>
          </p:grpSpPr>
          <p:grpSp>
            <p:nvGrpSpPr>
              <p:cNvPr id="53" name="Group 52"/>
              <p:cNvGrpSpPr/>
              <p:nvPr/>
            </p:nvGrpSpPr>
            <p:grpSpPr>
              <a:xfrm>
                <a:off x="854974" y="2743197"/>
                <a:ext cx="4021552" cy="2019301"/>
                <a:chOff x="2406219" y="2948058"/>
                <a:chExt cx="2740012" cy="1375815"/>
              </a:xfrm>
            </p:grpSpPr>
            <p:cxnSp>
              <p:nvCxnSpPr>
                <p:cNvPr id="62" name="Straight Connector 61"/>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72"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406219" y="3207645"/>
                  <a:ext cx="774564" cy="251638"/>
                </a:xfrm>
                <a:prstGeom prst="rect">
                  <a:avLst/>
                </a:prstGeom>
                <a:noFill/>
              </p:spPr>
              <p:txBody>
                <a:bodyPr wrap="none" rtlCol="0">
                  <a:spAutoFit/>
                </a:bodyPr>
                <a:lstStyle/>
                <a:p>
                  <a:pPr algn="ctr"/>
                  <a:r>
                    <a:rPr lang="en-US" b="1" dirty="0" smtClean="0">
                      <a:solidFill>
                        <a:srgbClr val="FF6666"/>
                      </a:solidFill>
                      <a:latin typeface="Seravek"/>
                      <a:cs typeface="Seravek"/>
                    </a:rPr>
                    <a:t>Red (0.5)</a:t>
                  </a:r>
                  <a:endParaRPr lang="en-US" b="1" dirty="0">
                    <a:solidFill>
                      <a:srgbClr val="FF6666"/>
                    </a:solidFill>
                    <a:latin typeface="Seravek"/>
                    <a:cs typeface="Seravek"/>
                  </a:endParaRPr>
                </a:p>
              </p:txBody>
            </p:sp>
            <p:sp>
              <p:nvSpPr>
                <p:cNvPr id="69" name="TextBox 68"/>
                <p:cNvSpPr txBox="1"/>
                <p:nvPr/>
              </p:nvSpPr>
              <p:spPr>
                <a:xfrm>
                  <a:off x="4332980" y="3241556"/>
                  <a:ext cx="813251" cy="251638"/>
                </a:xfrm>
                <a:prstGeom prst="rect">
                  <a:avLst/>
                </a:prstGeom>
                <a:noFill/>
              </p:spPr>
              <p:txBody>
                <a:bodyPr wrap="none" rtlCol="0">
                  <a:spAutoFit/>
                </a:bodyPr>
                <a:lstStyle/>
                <a:p>
                  <a:pPr algn="ctr"/>
                  <a:r>
                    <a:rPr lang="en-US" b="1" dirty="0" smtClean="0">
                      <a:solidFill>
                        <a:srgbClr val="3366FF"/>
                      </a:solidFill>
                      <a:latin typeface="Seravek"/>
                      <a:cs typeface="Seravek"/>
                    </a:rPr>
                    <a:t>Blue (0.5)</a:t>
                  </a:r>
                  <a:endParaRPr lang="en-US" b="1" dirty="0">
                    <a:solidFill>
                      <a:srgbClr val="3366FF"/>
                    </a:solidFill>
                    <a:latin typeface="Seravek"/>
                    <a:cs typeface="Seravek"/>
                  </a:endParaRPr>
                </a:p>
              </p:txBody>
            </p:sp>
            <p:sp>
              <p:nvSpPr>
                <p:cNvPr id="70" name="TextBox 69"/>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Seravek"/>
                      <a:cs typeface="Seravek"/>
                    </a:rPr>
                    <a:t>a</a:t>
                  </a:r>
                </a:p>
                <a:p>
                  <a:pPr algn="ctr"/>
                  <a:r>
                    <a:rPr lang="en-US" b="1" dirty="0">
                      <a:solidFill>
                        <a:srgbClr val="FF6666"/>
                      </a:solidFill>
                      <a:latin typeface="Seravek"/>
                      <a:cs typeface="Seravek"/>
                    </a:rPr>
                    <a:t>(</a:t>
                  </a:r>
                  <a:r>
                    <a:rPr lang="en-US" b="1" dirty="0" smtClean="0">
                      <a:solidFill>
                        <a:srgbClr val="FF6666"/>
                      </a:solidFill>
                      <a:latin typeface="Seravek"/>
                      <a:cs typeface="Seravek"/>
                    </a:rPr>
                    <a:t>0.99)</a:t>
                  </a:r>
                  <a:endParaRPr lang="en-US" b="1" dirty="0">
                    <a:solidFill>
                      <a:srgbClr val="FF6666"/>
                    </a:solidFill>
                    <a:latin typeface="Seravek"/>
                    <a:cs typeface="Seravek"/>
                  </a:endParaRPr>
                </a:p>
              </p:txBody>
            </p:sp>
            <p:sp>
              <p:nvSpPr>
                <p:cNvPr id="71" name="TextBox 70"/>
                <p:cNvSpPr txBox="1"/>
                <p:nvPr/>
              </p:nvSpPr>
              <p:spPr>
                <a:xfrm>
                  <a:off x="3102654" y="3882574"/>
                  <a:ext cx="546047" cy="440366"/>
                </a:xfrm>
                <a:prstGeom prst="rect">
                  <a:avLst/>
                </a:prstGeom>
                <a:noFill/>
              </p:spPr>
              <p:txBody>
                <a:bodyPr wrap="none" rtlCol="0">
                  <a:spAutoFit/>
                </a:bodyPr>
                <a:lstStyle/>
                <a:p>
                  <a:pPr algn="ctr"/>
                  <a:r>
                    <a:rPr lang="en-US" b="1" dirty="0">
                      <a:solidFill>
                        <a:srgbClr val="FF6666"/>
                      </a:solidFill>
                      <a:latin typeface="Seravek"/>
                      <a:cs typeface="Seravek"/>
                    </a:rPr>
                    <a:t>b</a:t>
                  </a:r>
                </a:p>
                <a:p>
                  <a:pPr algn="ctr"/>
                  <a:r>
                    <a:rPr lang="en-US" b="1" dirty="0">
                      <a:solidFill>
                        <a:srgbClr val="FF6666"/>
                      </a:solidFill>
                      <a:latin typeface="Seravek"/>
                      <a:cs typeface="Seravek"/>
                    </a:rPr>
                    <a:t>(</a:t>
                  </a:r>
                  <a:r>
                    <a:rPr lang="en-US" b="1" dirty="0" smtClean="0">
                      <a:solidFill>
                        <a:srgbClr val="FF6666"/>
                      </a:solidFill>
                      <a:latin typeface="Seravek"/>
                      <a:cs typeface="Seravek"/>
                    </a:rPr>
                    <a:t>0.01)</a:t>
                  </a:r>
                  <a:endParaRPr lang="en-US" b="1" dirty="0">
                    <a:solidFill>
                      <a:srgbClr val="FF6666"/>
                    </a:solidFill>
                    <a:latin typeface="Seravek"/>
                    <a:cs typeface="Seravek"/>
                  </a:endParaRPr>
                </a:p>
              </p:txBody>
            </p:sp>
            <p:sp>
              <p:nvSpPr>
                <p:cNvPr id="72" name="TextBox 71"/>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Seravek"/>
                      <a:cs typeface="Seravek"/>
                    </a:rPr>
                    <a:t>x</a:t>
                  </a:r>
                </a:p>
                <a:p>
                  <a:pPr algn="ctr"/>
                  <a:r>
                    <a:rPr lang="en-US" b="1" dirty="0">
                      <a:solidFill>
                        <a:srgbClr val="3366FF"/>
                      </a:solidFill>
                      <a:latin typeface="Seravek"/>
                      <a:cs typeface="Seravek"/>
                    </a:rPr>
                    <a:t>(</a:t>
                  </a:r>
                  <a:r>
                    <a:rPr lang="en-US" b="1" dirty="0" smtClean="0">
                      <a:solidFill>
                        <a:srgbClr val="3366FF"/>
                      </a:solidFill>
                      <a:latin typeface="Seravek"/>
                      <a:cs typeface="Seravek"/>
                    </a:rPr>
                    <a:t>0.5)</a:t>
                  </a:r>
                  <a:endParaRPr lang="en-US" b="1" dirty="0">
                    <a:solidFill>
                      <a:srgbClr val="3366FF"/>
                    </a:solidFill>
                    <a:latin typeface="Seravek"/>
                    <a:cs typeface="Seravek"/>
                  </a:endParaRPr>
                </a:p>
              </p:txBody>
            </p:sp>
            <p:sp>
              <p:nvSpPr>
                <p:cNvPr id="73" name="TextBox 72"/>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Seravek"/>
                      <a:cs typeface="Seravek"/>
                    </a:rPr>
                    <a:t>y</a:t>
                  </a:r>
                </a:p>
                <a:p>
                  <a:pPr algn="ctr"/>
                  <a:r>
                    <a:rPr lang="en-US" b="1" dirty="0">
                      <a:solidFill>
                        <a:srgbClr val="3366FF"/>
                      </a:solidFill>
                      <a:latin typeface="Seravek"/>
                      <a:cs typeface="Seravek"/>
                    </a:rPr>
                    <a:t>(</a:t>
                  </a:r>
                  <a:r>
                    <a:rPr lang="en-US" b="1" dirty="0" smtClean="0">
                      <a:solidFill>
                        <a:srgbClr val="3366FF"/>
                      </a:solidFill>
                      <a:latin typeface="Seravek"/>
                      <a:cs typeface="Seravek"/>
                    </a:rPr>
                    <a:t>0.5)</a:t>
                  </a:r>
                  <a:endParaRPr lang="en-US" b="1" dirty="0">
                    <a:solidFill>
                      <a:srgbClr val="3366FF"/>
                    </a:solidFill>
                    <a:latin typeface="Seravek"/>
                    <a:cs typeface="Seravek"/>
                  </a:endParaRPr>
                </a:p>
              </p:txBody>
            </p:sp>
          </p:grpSp>
          <p:sp>
            <p:nvSpPr>
              <p:cNvPr id="54" name="TextBox 53"/>
              <p:cNvSpPr txBox="1"/>
              <p:nvPr/>
            </p:nvSpPr>
            <p:spPr>
              <a:xfrm>
                <a:off x="2476499" y="2324100"/>
                <a:ext cx="630396" cy="369332"/>
              </a:xfrm>
              <a:prstGeom prst="rect">
                <a:avLst/>
              </a:prstGeom>
              <a:noFill/>
            </p:spPr>
            <p:txBody>
              <a:bodyPr wrap="none" rtlCol="0">
                <a:spAutoFit/>
              </a:bodyPr>
              <a:lstStyle/>
              <a:p>
                <a:r>
                  <a:rPr lang="en-US" b="1" dirty="0" smtClean="0">
                    <a:latin typeface="Seravek"/>
                    <a:cs typeface="Seravek"/>
                  </a:rPr>
                  <a:t>root</a:t>
                </a:r>
                <a:endParaRPr lang="en-US" b="1" dirty="0">
                  <a:latin typeface="Seravek"/>
                  <a:cs typeface="Seravek"/>
                </a:endParaRPr>
              </a:p>
            </p:txBody>
          </p:sp>
          <p:sp>
            <p:nvSpPr>
              <p:cNvPr id="55" name="Oval 54"/>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Seravek"/>
                  <a:cs typeface="Seravek"/>
                </a:endParaRPr>
              </a:p>
            </p:txBody>
          </p:sp>
          <p:sp>
            <p:nvSpPr>
              <p:cNvPr id="56" name="Rectangle 55"/>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Seravek"/>
                  <a:cs typeface="Seravek"/>
                </a:endParaRPr>
              </a:p>
            </p:txBody>
          </p:sp>
          <p:sp>
            <p:nvSpPr>
              <p:cNvPr id="57" name="Rectangle 56"/>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Seravek"/>
                  <a:cs typeface="Seravek"/>
                </a:endParaRPr>
              </a:p>
            </p:txBody>
          </p:sp>
          <p:sp>
            <p:nvSpPr>
              <p:cNvPr id="58" name="Rectangle 57"/>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Seravek"/>
                  <a:cs typeface="Seravek"/>
                </a:endParaRPr>
              </a:p>
            </p:txBody>
          </p:sp>
          <p:sp>
            <p:nvSpPr>
              <p:cNvPr id="59" name="Oval 58"/>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Seravek"/>
                  <a:cs typeface="Seravek"/>
                </a:endParaRPr>
              </a:p>
            </p:txBody>
          </p:sp>
          <p:sp>
            <p:nvSpPr>
              <p:cNvPr id="60" name="Oval 59"/>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Seravek"/>
                  <a:cs typeface="Seravek"/>
                </a:endParaRPr>
              </a:p>
            </p:txBody>
          </p:sp>
          <p:sp>
            <p:nvSpPr>
              <p:cNvPr id="61" name="Oval 60"/>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Seravek"/>
                  <a:cs typeface="Seravek"/>
                </a:endParaRPr>
              </a:p>
            </p:txBody>
          </p:sp>
        </p:grpSp>
        <p:sp>
          <p:nvSpPr>
            <p:cNvPr id="52" name="TextBox 51"/>
            <p:cNvSpPr txBox="1"/>
            <p:nvPr/>
          </p:nvSpPr>
          <p:spPr>
            <a:xfrm>
              <a:off x="723900" y="1900535"/>
              <a:ext cx="4457700" cy="461665"/>
            </a:xfrm>
            <a:prstGeom prst="rect">
              <a:avLst/>
            </a:prstGeom>
            <a:noFill/>
          </p:spPr>
          <p:txBody>
            <a:bodyPr wrap="square" rtlCol="0">
              <a:spAutoFit/>
            </a:bodyPr>
            <a:lstStyle/>
            <a:p>
              <a:r>
                <a:rPr lang="en-US" sz="2400" dirty="0" smtClean="0">
                  <a:latin typeface="Seravek"/>
                  <a:cs typeface="Seravek"/>
                </a:rPr>
                <a:t>Hierarchical Packet Fair Queuing</a:t>
              </a:r>
              <a:endParaRPr lang="en-US" sz="2400" dirty="0">
                <a:latin typeface="Seravek"/>
                <a:cs typeface="Seravek"/>
              </a:endParaRPr>
            </a:p>
          </p:txBody>
        </p:sp>
      </p:grpSp>
      <p:sp>
        <p:nvSpPr>
          <p:cNvPr id="74" name="Rounded Rectangle 73"/>
          <p:cNvSpPr/>
          <p:nvPr/>
        </p:nvSpPr>
        <p:spPr>
          <a:xfrm>
            <a:off x="457200" y="5372100"/>
            <a:ext cx="1120140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Seravek"/>
                <a:cs typeface="Seravek"/>
              </a:rPr>
              <a:t>H</a:t>
            </a:r>
            <a:r>
              <a:rPr lang="en-US" sz="3200" dirty="0" smtClean="0">
                <a:latin typeface="Seravek"/>
                <a:cs typeface="Seravek"/>
              </a:rPr>
              <a:t>ierarchical scheduling algorithms need hierarchy of PIFOs</a:t>
            </a:r>
            <a:endParaRPr lang="en-US" sz="3200" dirty="0">
              <a:latin typeface="Seravek"/>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pPr/>
              <a:t>50</a:t>
            </a:fld>
            <a:endParaRPr lang="en-US"/>
          </a:p>
        </p:txBody>
      </p:sp>
    </p:spTree>
    <p:custDataLst>
      <p:tags r:id="rId1"/>
    </p:custDataLst>
    <p:extLst>
      <p:ext uri="{BB962C8B-B14F-4D97-AF65-F5344CB8AC3E}">
        <p14:creationId xmlns:p14="http://schemas.microsoft.com/office/powerpoint/2010/main" val="180547513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2"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4.16667E-7 1.85185E-6 L 4.16667E-7 -0.12014 " pathEditMode="relative" rAng="0" ptsTypes="AA">
                                      <p:cBhvr>
                                        <p:cTn id="30" dur="500" fill="hold"/>
                                        <p:tgtEl>
                                          <p:spTgt spid="48"/>
                                        </p:tgtEl>
                                        <p:attrNameLst>
                                          <p:attrName>ppt_x</p:attrName>
                                          <p:attrName>ppt_y</p:attrName>
                                        </p:attrNameLst>
                                      </p:cBhvr>
                                      <p:rCtr x="0" y="-6019"/>
                                    </p:animMotion>
                                  </p:childTnLst>
                                </p:cTn>
                              </p:par>
                              <p:par>
                                <p:cTn id="31" presetID="0" presetClass="path" presetSubtype="0" accel="50000" decel="50000" fill="hold" grpId="0" nodeType="withEffect">
                                  <p:stCondLst>
                                    <p:cond delay="0"/>
                                  </p:stCondLst>
                                  <p:childTnLst>
                                    <p:animMotion origin="layout" path="M 1.4535E-6 1.75382E-6 L 0.25996 1.75382E-6 " pathEditMode="relative" ptsTypes="AA">
                                      <p:cBhvr>
                                        <p:cTn id="32" dur="1000" fill="hold"/>
                                        <p:tgtEl>
                                          <p:spTgt spid="49"/>
                                        </p:tgtEl>
                                        <p:attrNameLst>
                                          <p:attrName>ppt_x</p:attrName>
                                          <p:attrName>ppt_y</p:attrName>
                                        </p:attrNameLst>
                                      </p:cBhvr>
                                    </p:animMotion>
                                  </p:childTnLst>
                                </p:cTn>
                              </p:par>
                            </p:childTnLst>
                          </p:cTn>
                        </p:par>
                        <p:par>
                          <p:cTn id="33" fill="hold">
                            <p:stCondLst>
                              <p:cond delay="1000"/>
                            </p:stCondLst>
                            <p:childTnLst>
                              <p:par>
                                <p:cTn id="34" presetID="0" presetClass="path" presetSubtype="0" accel="50000" decel="50000" fill="hold" nodeType="afterEffect">
                                  <p:stCondLst>
                                    <p:cond delay="0"/>
                                  </p:stCondLst>
                                  <p:childTnLst>
                                    <p:animMotion origin="layout" path="M 4.16667E-7 -0.12014 L -0.07057 -0.12014 " pathEditMode="relative" rAng="0" ptsTypes="AA">
                                      <p:cBhvr>
                                        <p:cTn id="35" dur="1000" fill="hold"/>
                                        <p:tgtEl>
                                          <p:spTgt spid="48"/>
                                        </p:tgtEl>
                                        <p:attrNameLst>
                                          <p:attrName>ppt_x</p:attrName>
                                          <p:attrName>ppt_y</p:attrName>
                                        </p:attrNameLst>
                                      </p:cBhvr>
                                      <p:rCtr x="-3529" y="0"/>
                                    </p:animMotion>
                                  </p:childTnLst>
                                </p:cTn>
                              </p:par>
                            </p:childTnLst>
                          </p:cTn>
                        </p:par>
                        <p:par>
                          <p:cTn id="36" fill="hold">
                            <p:stCondLst>
                              <p:cond delay="2000"/>
                            </p:stCondLst>
                            <p:childTnLst>
                              <p:par>
                                <p:cTn id="37" presetID="0" presetClass="path" presetSubtype="0" accel="50000" decel="50000" fill="hold" nodeType="afterEffect">
                                  <p:stCondLst>
                                    <p:cond delay="0"/>
                                  </p:stCondLst>
                                  <p:childTnLst>
                                    <p:animMotion origin="layout" path="M -0.07057 -0.12014 L -0.07057 -0.00116 " pathEditMode="relative" rAng="0" ptsTypes="AA">
                                      <p:cBhvr>
                                        <p:cTn id="38" dur="500" fill="hold"/>
                                        <p:tgtEl>
                                          <p:spTgt spid="48"/>
                                        </p:tgtEl>
                                        <p:attrNameLst>
                                          <p:attrName>ppt_x</p:attrName>
                                          <p:attrName>ppt_y</p:attrName>
                                        </p:attrNameLst>
                                      </p:cBhvr>
                                      <p:rCtr x="0" y="5949"/>
                                    </p:animMotion>
                                  </p:childTnLst>
                                </p:cTn>
                              </p:par>
                              <p:par>
                                <p:cTn id="39" presetID="0" presetClass="path" presetSubtype="0" accel="50000" decel="50000" fill="hold" grpId="1" nodeType="withEffect">
                                  <p:stCondLst>
                                    <p:cond delay="0"/>
                                  </p:stCondLst>
                                  <p:childTnLst>
                                    <p:animMotion origin="layout" path="M 0.25996 -2.06849E-6 L 0.25996 0.23276 " pathEditMode="relative" rAng="0" ptsTypes="AA">
                                      <p:cBhvr>
                                        <p:cTn id="40" dur="500" fill="hold"/>
                                        <p:tgtEl>
                                          <p:spTgt spid="49"/>
                                        </p:tgtEl>
                                        <p:attrNameLst>
                                          <p:attrName>ppt_x</p:attrName>
                                          <p:attrName>ppt_y</p:attrName>
                                        </p:attrNameLst>
                                      </p:cBhvr>
                                      <p:rCtr x="0" y="11638"/>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7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2"/>
          <p:cNvGrpSpPr/>
          <p:nvPr/>
        </p:nvGrpSpPr>
        <p:grpSpPr>
          <a:xfrm>
            <a:off x="7033957" y="4493642"/>
            <a:ext cx="987248" cy="640812"/>
            <a:chOff x="7033957" y="4493642"/>
            <a:chExt cx="987248" cy="640812"/>
          </a:xfrm>
        </p:grpSpPr>
        <p:sp>
          <p:nvSpPr>
            <p:cNvPr id="100" name="Rectangle 99"/>
            <p:cNvSpPr/>
            <p:nvPr/>
          </p:nvSpPr>
          <p:spPr>
            <a:xfrm>
              <a:off x="7706946" y="4493642"/>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b</a:t>
              </a:r>
              <a:r>
                <a:rPr lang="en-US" kern="0" baseline="-25000" dirty="0" smtClean="0">
                  <a:latin typeface="Seravek"/>
                  <a:cs typeface="Seravek"/>
                </a:rPr>
                <a:t>1</a:t>
              </a:r>
              <a:endParaRPr lang="en-US" kern="0" baseline="-25000" dirty="0">
                <a:latin typeface="Seravek"/>
                <a:cs typeface="Seravek"/>
              </a:endParaRPr>
            </a:p>
          </p:txBody>
        </p:sp>
        <p:sp>
          <p:nvSpPr>
            <p:cNvPr id="101" name="Rectangle 100"/>
            <p:cNvSpPr/>
            <p:nvPr/>
          </p:nvSpPr>
          <p:spPr>
            <a:xfrm>
              <a:off x="7033957" y="4495583"/>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b</a:t>
              </a:r>
              <a:r>
                <a:rPr lang="en-US" kern="0" baseline="-25000" dirty="0">
                  <a:latin typeface="Seravek"/>
                  <a:cs typeface="Seravek"/>
                </a:rPr>
                <a:t>3</a:t>
              </a:r>
            </a:p>
          </p:txBody>
        </p:sp>
        <p:sp>
          <p:nvSpPr>
            <p:cNvPr id="103" name="Rectangle 102"/>
            <p:cNvSpPr/>
            <p:nvPr/>
          </p:nvSpPr>
          <p:spPr>
            <a:xfrm>
              <a:off x="7372684"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b</a:t>
              </a:r>
              <a:r>
                <a:rPr lang="en-US" kern="0" baseline="-25000" dirty="0">
                  <a:latin typeface="Seravek"/>
                  <a:cs typeface="Seravek"/>
                </a:rPr>
                <a:t>2</a:t>
              </a:r>
            </a:p>
          </p:txBody>
        </p:sp>
      </p:grpSp>
      <p:sp>
        <p:nvSpPr>
          <p:cNvPr id="124" name="Rectangle 123"/>
          <p:cNvSpPr/>
          <p:nvPr/>
        </p:nvSpPr>
        <p:spPr>
          <a:xfrm>
            <a:off x="7705791" y="4492625"/>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a</a:t>
            </a:r>
            <a:r>
              <a:rPr lang="en-US" kern="0" baseline="-25000" dirty="0" smtClean="0">
                <a:latin typeface="Seravek"/>
                <a:cs typeface="Seravek"/>
              </a:rPr>
              <a:t>1</a:t>
            </a:r>
            <a:endParaRPr lang="en-US" kern="0" baseline="-25000" dirty="0">
              <a:latin typeface="Seravek"/>
              <a:cs typeface="Seravek"/>
            </a:endParaRPr>
          </a:p>
        </p:txBody>
      </p:sp>
      <p:sp>
        <p:nvSpPr>
          <p:cNvPr id="2" name="Title 1"/>
          <p:cNvSpPr>
            <a:spLocks noGrp="1"/>
          </p:cNvSpPr>
          <p:nvPr>
            <p:ph type="title"/>
          </p:nvPr>
        </p:nvSpPr>
        <p:spPr/>
        <p:txBody>
          <a:bodyPr/>
          <a:lstStyle/>
          <a:p>
            <a:r>
              <a:rPr lang="en-US" dirty="0" smtClean="0"/>
              <a:t>Tree of PIFOs</a:t>
            </a:r>
            <a:endParaRPr lang="en-US" dirty="0"/>
          </a:p>
        </p:txBody>
      </p:sp>
      <p:grpSp>
        <p:nvGrpSpPr>
          <p:cNvPr id="31" name="Group 30"/>
          <p:cNvGrpSpPr/>
          <p:nvPr/>
        </p:nvGrpSpPr>
        <p:grpSpPr>
          <a:xfrm>
            <a:off x="723900" y="1938635"/>
            <a:ext cx="4457700" cy="2938164"/>
            <a:chOff x="723900" y="1900535"/>
            <a:chExt cx="4457700" cy="2938164"/>
          </a:xfrm>
        </p:grpSpPr>
        <p:grpSp>
          <p:nvGrpSpPr>
            <p:cNvPr id="30" name="Group 29"/>
            <p:cNvGrpSpPr/>
            <p:nvPr/>
          </p:nvGrpSpPr>
          <p:grpSpPr>
            <a:xfrm>
              <a:off x="843390" y="2400301"/>
              <a:ext cx="4021552" cy="2438398"/>
              <a:chOff x="854974" y="2324100"/>
              <a:chExt cx="4021552" cy="2438398"/>
            </a:xfrm>
          </p:grpSpPr>
          <p:grpSp>
            <p:nvGrpSpPr>
              <p:cNvPr id="4" name="Group 3"/>
              <p:cNvGrpSpPr/>
              <p:nvPr/>
            </p:nvGrpSpPr>
            <p:grpSpPr>
              <a:xfrm>
                <a:off x="854974" y="2743197"/>
                <a:ext cx="4021552" cy="2019301"/>
                <a:chOff x="2406219" y="2948058"/>
                <a:chExt cx="274001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06219" y="3207645"/>
                  <a:ext cx="774564" cy="251638"/>
                </a:xfrm>
                <a:prstGeom prst="rect">
                  <a:avLst/>
                </a:prstGeom>
                <a:noFill/>
              </p:spPr>
              <p:txBody>
                <a:bodyPr wrap="none" rtlCol="0">
                  <a:spAutoFit/>
                </a:bodyPr>
                <a:lstStyle/>
                <a:p>
                  <a:pPr algn="ctr"/>
                  <a:r>
                    <a:rPr lang="en-US" b="1" dirty="0" smtClean="0">
                      <a:solidFill>
                        <a:srgbClr val="FF6666"/>
                      </a:solidFill>
                      <a:latin typeface="Seravek"/>
                      <a:cs typeface="Seravek"/>
                    </a:rPr>
                    <a:t>Red (0.5)</a:t>
                  </a:r>
                  <a:endParaRPr lang="en-US" b="1" dirty="0">
                    <a:solidFill>
                      <a:srgbClr val="FF6666"/>
                    </a:solidFill>
                    <a:latin typeface="Seravek"/>
                    <a:cs typeface="Seravek"/>
                  </a:endParaRPr>
                </a:p>
              </p:txBody>
            </p:sp>
            <p:sp>
              <p:nvSpPr>
                <p:cNvPr id="12" name="TextBox 11"/>
                <p:cNvSpPr txBox="1"/>
                <p:nvPr/>
              </p:nvSpPr>
              <p:spPr>
                <a:xfrm>
                  <a:off x="4332980" y="3241556"/>
                  <a:ext cx="813251" cy="251638"/>
                </a:xfrm>
                <a:prstGeom prst="rect">
                  <a:avLst/>
                </a:prstGeom>
                <a:noFill/>
              </p:spPr>
              <p:txBody>
                <a:bodyPr wrap="none" rtlCol="0">
                  <a:spAutoFit/>
                </a:bodyPr>
                <a:lstStyle/>
                <a:p>
                  <a:pPr algn="ctr"/>
                  <a:r>
                    <a:rPr lang="en-US" b="1" dirty="0" smtClean="0">
                      <a:solidFill>
                        <a:srgbClr val="3366FF"/>
                      </a:solidFill>
                      <a:latin typeface="Seravek"/>
                      <a:cs typeface="Seravek"/>
                    </a:rPr>
                    <a:t>Blue (0.5)</a:t>
                  </a:r>
                  <a:endParaRPr lang="en-US" b="1" dirty="0">
                    <a:solidFill>
                      <a:srgbClr val="3366FF"/>
                    </a:solidFill>
                    <a:latin typeface="Seravek"/>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Seravek"/>
                      <a:cs typeface="Seravek"/>
                    </a:rPr>
                    <a:t>a</a:t>
                  </a:r>
                </a:p>
                <a:p>
                  <a:pPr algn="ctr"/>
                  <a:r>
                    <a:rPr lang="en-US" b="1" dirty="0">
                      <a:solidFill>
                        <a:srgbClr val="FF6666"/>
                      </a:solidFill>
                      <a:latin typeface="Seravek"/>
                      <a:cs typeface="Seravek"/>
                    </a:rPr>
                    <a:t>(</a:t>
                  </a:r>
                  <a:r>
                    <a:rPr lang="en-US" b="1" dirty="0" smtClean="0">
                      <a:solidFill>
                        <a:srgbClr val="FF6666"/>
                      </a:solidFill>
                      <a:latin typeface="Seravek"/>
                      <a:cs typeface="Seravek"/>
                    </a:rPr>
                    <a:t>0.99)</a:t>
                  </a:r>
                  <a:endParaRPr lang="en-US" b="1" dirty="0">
                    <a:solidFill>
                      <a:srgbClr val="FF6666"/>
                    </a:solidFill>
                    <a:latin typeface="Seravek"/>
                    <a:cs typeface="Seravek"/>
                  </a:endParaRPr>
                </a:p>
              </p:txBody>
            </p:sp>
            <p:sp>
              <p:nvSpPr>
                <p:cNvPr id="14" name="TextBox 13"/>
                <p:cNvSpPr txBox="1"/>
                <p:nvPr/>
              </p:nvSpPr>
              <p:spPr>
                <a:xfrm>
                  <a:off x="3102654" y="3882574"/>
                  <a:ext cx="546047" cy="440366"/>
                </a:xfrm>
                <a:prstGeom prst="rect">
                  <a:avLst/>
                </a:prstGeom>
                <a:noFill/>
              </p:spPr>
              <p:txBody>
                <a:bodyPr wrap="none" rtlCol="0">
                  <a:spAutoFit/>
                </a:bodyPr>
                <a:lstStyle/>
                <a:p>
                  <a:pPr algn="ctr"/>
                  <a:r>
                    <a:rPr lang="en-US" b="1" dirty="0">
                      <a:solidFill>
                        <a:srgbClr val="FF6666"/>
                      </a:solidFill>
                      <a:latin typeface="Seravek"/>
                      <a:cs typeface="Seravek"/>
                    </a:rPr>
                    <a:t>b</a:t>
                  </a:r>
                </a:p>
                <a:p>
                  <a:pPr algn="ctr"/>
                  <a:r>
                    <a:rPr lang="en-US" b="1" dirty="0">
                      <a:solidFill>
                        <a:srgbClr val="FF6666"/>
                      </a:solidFill>
                      <a:latin typeface="Seravek"/>
                      <a:cs typeface="Seravek"/>
                    </a:rPr>
                    <a:t>(</a:t>
                  </a:r>
                  <a:r>
                    <a:rPr lang="en-US" b="1" dirty="0" smtClean="0">
                      <a:solidFill>
                        <a:srgbClr val="FF6666"/>
                      </a:solidFill>
                      <a:latin typeface="Seravek"/>
                      <a:cs typeface="Seravek"/>
                    </a:rPr>
                    <a:t>0.01)</a:t>
                  </a:r>
                  <a:endParaRPr lang="en-US" b="1" dirty="0">
                    <a:solidFill>
                      <a:srgbClr val="FF6666"/>
                    </a:solidFill>
                    <a:latin typeface="Seravek"/>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Seravek"/>
                      <a:cs typeface="Seravek"/>
                    </a:rPr>
                    <a:t>x</a:t>
                  </a:r>
                </a:p>
                <a:p>
                  <a:pPr algn="ctr"/>
                  <a:r>
                    <a:rPr lang="en-US" b="1" dirty="0">
                      <a:solidFill>
                        <a:srgbClr val="3366FF"/>
                      </a:solidFill>
                      <a:latin typeface="Seravek"/>
                      <a:cs typeface="Seravek"/>
                    </a:rPr>
                    <a:t>(</a:t>
                  </a:r>
                  <a:r>
                    <a:rPr lang="en-US" b="1" dirty="0" smtClean="0">
                      <a:solidFill>
                        <a:srgbClr val="3366FF"/>
                      </a:solidFill>
                      <a:latin typeface="Seravek"/>
                      <a:cs typeface="Seravek"/>
                    </a:rPr>
                    <a:t>0.5)</a:t>
                  </a:r>
                  <a:endParaRPr lang="en-US" b="1" dirty="0">
                    <a:solidFill>
                      <a:srgbClr val="3366FF"/>
                    </a:solidFill>
                    <a:latin typeface="Seravek"/>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Seravek"/>
                      <a:cs typeface="Seravek"/>
                    </a:rPr>
                    <a:t>y</a:t>
                  </a:r>
                </a:p>
                <a:p>
                  <a:pPr algn="ctr"/>
                  <a:r>
                    <a:rPr lang="en-US" b="1" dirty="0">
                      <a:solidFill>
                        <a:srgbClr val="3366FF"/>
                      </a:solidFill>
                      <a:latin typeface="Seravek"/>
                      <a:cs typeface="Seravek"/>
                    </a:rPr>
                    <a:t>(</a:t>
                  </a:r>
                  <a:r>
                    <a:rPr lang="en-US" b="1" dirty="0" smtClean="0">
                      <a:solidFill>
                        <a:srgbClr val="3366FF"/>
                      </a:solidFill>
                      <a:latin typeface="Seravek"/>
                      <a:cs typeface="Seravek"/>
                    </a:rPr>
                    <a:t>0.5)</a:t>
                  </a:r>
                  <a:endParaRPr lang="en-US" b="1" dirty="0">
                    <a:solidFill>
                      <a:srgbClr val="3366FF"/>
                    </a:solidFill>
                    <a:latin typeface="Seravek"/>
                    <a:cs typeface="Seravek"/>
                  </a:endParaRPr>
                </a:p>
              </p:txBody>
            </p:sp>
          </p:grpSp>
          <p:sp>
            <p:nvSpPr>
              <p:cNvPr id="17" name="TextBox 16"/>
              <p:cNvSpPr txBox="1"/>
              <p:nvPr/>
            </p:nvSpPr>
            <p:spPr>
              <a:xfrm>
                <a:off x="2476499" y="2324100"/>
                <a:ext cx="630396" cy="369332"/>
              </a:xfrm>
              <a:prstGeom prst="rect">
                <a:avLst/>
              </a:prstGeom>
              <a:noFill/>
            </p:spPr>
            <p:txBody>
              <a:bodyPr wrap="none" rtlCol="0">
                <a:spAutoFit/>
              </a:bodyPr>
              <a:lstStyle/>
              <a:p>
                <a:r>
                  <a:rPr lang="en-US" b="1" dirty="0" smtClean="0">
                    <a:latin typeface="Seravek"/>
                    <a:cs typeface="Seravek"/>
                  </a:rPr>
                  <a:t>root</a:t>
                </a:r>
                <a:endParaRPr lang="en-US" b="1" dirty="0">
                  <a:latin typeface="Seravek"/>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Seravek"/>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Seravek"/>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Seravek"/>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Seravek"/>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Seravek"/>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Seravek"/>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Seravek"/>
                  <a:cs typeface="Seravek"/>
                </a:endParaRPr>
              </a:p>
            </p:txBody>
          </p:sp>
        </p:grpSp>
        <p:sp>
          <p:nvSpPr>
            <p:cNvPr id="29" name="TextBox 28"/>
            <p:cNvSpPr txBox="1"/>
            <p:nvPr/>
          </p:nvSpPr>
          <p:spPr>
            <a:xfrm>
              <a:off x="723900" y="1900535"/>
              <a:ext cx="4457700" cy="461665"/>
            </a:xfrm>
            <a:prstGeom prst="rect">
              <a:avLst/>
            </a:prstGeom>
            <a:noFill/>
          </p:spPr>
          <p:txBody>
            <a:bodyPr wrap="square" rtlCol="0">
              <a:spAutoFit/>
            </a:bodyPr>
            <a:lstStyle/>
            <a:p>
              <a:r>
                <a:rPr lang="en-US" sz="2400" dirty="0" smtClean="0">
                  <a:latin typeface="Seravek"/>
                  <a:cs typeface="Seravek"/>
                </a:rPr>
                <a:t>Hierarchical Packet Fair Queuing</a:t>
              </a:r>
              <a:endParaRPr lang="en-US" sz="2400" dirty="0">
                <a:latin typeface="Seravek"/>
                <a:cs typeface="Seravek"/>
              </a:endParaRPr>
            </a:p>
          </p:txBody>
        </p:sp>
      </p:grpSp>
      <p:grpSp>
        <p:nvGrpSpPr>
          <p:cNvPr id="127" name="Group 126"/>
          <p:cNvGrpSpPr/>
          <p:nvPr/>
        </p:nvGrpSpPr>
        <p:grpSpPr>
          <a:xfrm>
            <a:off x="5943600" y="1745159"/>
            <a:ext cx="6133608" cy="4243982"/>
            <a:chOff x="5943600" y="1745159"/>
            <a:chExt cx="6133608" cy="4243982"/>
          </a:xfrm>
        </p:grpSpPr>
        <p:grpSp>
          <p:nvGrpSpPr>
            <p:cNvPr id="126" name="Group 125"/>
            <p:cNvGrpSpPr/>
            <p:nvPr/>
          </p:nvGrpSpPr>
          <p:grpSpPr>
            <a:xfrm>
              <a:off x="5943600" y="4465141"/>
              <a:ext cx="2609604" cy="1524000"/>
              <a:chOff x="5943600" y="4465141"/>
              <a:chExt cx="2609604" cy="1524000"/>
            </a:xfrm>
          </p:grpSpPr>
          <p:grpSp>
            <p:nvGrpSpPr>
              <p:cNvPr id="99" name="Group 98"/>
              <p:cNvGrpSpPr/>
              <p:nvPr/>
            </p:nvGrpSpPr>
            <p:grpSpPr>
              <a:xfrm>
                <a:off x="6452795" y="4465141"/>
                <a:ext cx="1603820" cy="699280"/>
                <a:chOff x="1652854" y="903111"/>
                <a:chExt cx="774257" cy="313268"/>
              </a:xfrm>
            </p:grpSpPr>
            <p:cxnSp>
              <p:nvCxnSpPr>
                <p:cNvPr id="105" name="Straight Connector 104"/>
                <p:cNvCxnSpPr/>
                <p:nvPr/>
              </p:nvCxnSpPr>
              <p:spPr>
                <a:xfrm>
                  <a:off x="1652854" y="903111"/>
                  <a:ext cx="774257" cy="0"/>
                </a:xfrm>
                <a:prstGeom prst="line">
                  <a:avLst/>
                </a:prstGeom>
                <a:noFill/>
                <a:ln w="25400" cap="flat" cmpd="sng" algn="ctr">
                  <a:solidFill>
                    <a:sysClr val="windowText" lastClr="000000"/>
                  </a:solidFill>
                  <a:prstDash val="solid"/>
                </a:ln>
                <a:effectLst/>
              </p:spPr>
            </p:cxnSp>
            <p:cxnSp>
              <p:nvCxnSpPr>
                <p:cNvPr id="106" name="Straight Connector 105"/>
                <p:cNvCxnSpPr/>
                <p:nvPr/>
              </p:nvCxnSpPr>
              <p:spPr>
                <a:xfrm>
                  <a:off x="1652854" y="1216378"/>
                  <a:ext cx="774257" cy="0"/>
                </a:xfrm>
                <a:prstGeom prst="line">
                  <a:avLst/>
                </a:prstGeom>
                <a:noFill/>
                <a:ln w="25400" cap="flat" cmpd="sng" algn="ctr">
                  <a:solidFill>
                    <a:sysClr val="windowText" lastClr="000000"/>
                  </a:solidFill>
                  <a:prstDash val="solid"/>
                </a:ln>
                <a:effectLst/>
              </p:spPr>
            </p:cxnSp>
            <p:cxnSp>
              <p:nvCxnSpPr>
                <p:cNvPr id="107" name="Straight Connector 106"/>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0" name="TextBox 119"/>
              <p:cNvSpPr txBox="1"/>
              <p:nvPr/>
            </p:nvSpPr>
            <p:spPr>
              <a:xfrm>
                <a:off x="5943600" y="5219700"/>
                <a:ext cx="2609604" cy="769441"/>
              </a:xfrm>
              <a:prstGeom prst="rect">
                <a:avLst/>
              </a:prstGeom>
              <a:noFill/>
            </p:spPr>
            <p:txBody>
              <a:bodyPr wrap="square" rtlCol="0">
                <a:spAutoFit/>
              </a:bodyPr>
              <a:lstStyle/>
              <a:p>
                <a:pPr algn="ctr"/>
                <a:r>
                  <a:rPr lang="en-US" sz="2200" b="1" dirty="0" smtClean="0">
                    <a:solidFill>
                      <a:srgbClr val="FF6666"/>
                    </a:solidFill>
                    <a:latin typeface="Seravek"/>
                    <a:cs typeface="Seravek"/>
                  </a:rPr>
                  <a:t>PIFO-Red</a:t>
                </a:r>
              </a:p>
              <a:p>
                <a:pPr algn="ctr"/>
                <a:r>
                  <a:rPr lang="en-US" sz="2200" b="1" dirty="0" smtClean="0">
                    <a:solidFill>
                      <a:srgbClr val="FF6666"/>
                    </a:solidFill>
                    <a:latin typeface="Seravek"/>
                    <a:cs typeface="Seravek"/>
                  </a:rPr>
                  <a:t>(WFQ on a &amp; b)</a:t>
                </a:r>
              </a:p>
            </p:txBody>
          </p:sp>
        </p:grpSp>
        <p:grpSp>
          <p:nvGrpSpPr>
            <p:cNvPr id="125" name="Group 124"/>
            <p:cNvGrpSpPr/>
            <p:nvPr/>
          </p:nvGrpSpPr>
          <p:grpSpPr>
            <a:xfrm>
              <a:off x="7410696" y="1745159"/>
              <a:ext cx="4666512" cy="4243982"/>
              <a:chOff x="7410696" y="1745159"/>
              <a:chExt cx="4666512" cy="4243982"/>
            </a:xfrm>
          </p:grpSpPr>
          <p:grpSp>
            <p:nvGrpSpPr>
              <p:cNvPr id="3" name="Group 2"/>
              <p:cNvGrpSpPr/>
              <p:nvPr/>
            </p:nvGrpSpPr>
            <p:grpSpPr>
              <a:xfrm>
                <a:off x="7486405" y="2636341"/>
                <a:ext cx="2856211" cy="699280"/>
                <a:chOff x="6553200" y="5528487"/>
                <a:chExt cx="3622511" cy="771493"/>
              </a:xfrm>
            </p:grpSpPr>
            <p:grpSp>
              <p:nvGrpSpPr>
                <p:cNvPr id="66" name="Group 65"/>
                <p:cNvGrpSpPr/>
                <p:nvPr/>
              </p:nvGrpSpPr>
              <p:grpSpPr>
                <a:xfrm>
                  <a:off x="6553200" y="5528487"/>
                  <a:ext cx="3622511" cy="771493"/>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70" name="Rectangle 69"/>
                <p:cNvSpPr/>
                <p:nvPr/>
              </p:nvSpPr>
              <p:spPr>
                <a:xfrm>
                  <a:off x="9732228" y="555993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B</a:t>
                  </a:r>
                  <a:endParaRPr lang="en-US" kern="0" dirty="0">
                    <a:latin typeface="Seravek"/>
                    <a:cs typeface="Seravek"/>
                  </a:endParaRPr>
                </a:p>
              </p:txBody>
            </p:sp>
            <p:sp>
              <p:nvSpPr>
                <p:cNvPr id="71" name="Rectangle 70"/>
                <p:cNvSpPr/>
                <p:nvPr/>
              </p:nvSpPr>
              <p:spPr>
                <a:xfrm>
                  <a:off x="8878682" y="5562073"/>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B</a:t>
                  </a:r>
                  <a:endParaRPr lang="en-US" kern="0" baseline="-25000" dirty="0">
                    <a:latin typeface="Seravek"/>
                    <a:cs typeface="Seravek"/>
                  </a:endParaRPr>
                </a:p>
              </p:txBody>
            </p:sp>
            <p:sp>
              <p:nvSpPr>
                <p:cNvPr id="72" name="Rectangle 71"/>
                <p:cNvSpPr/>
                <p:nvPr/>
              </p:nvSpPr>
              <p:spPr>
                <a:xfrm>
                  <a:off x="8014247" y="5566322"/>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B</a:t>
                  </a:r>
                  <a:endParaRPr lang="en-US" kern="0" baseline="-25000" dirty="0">
                    <a:latin typeface="Seravek"/>
                    <a:cs typeface="Seravek"/>
                  </a:endParaRPr>
                </a:p>
              </p:txBody>
            </p:sp>
            <p:grpSp>
              <p:nvGrpSpPr>
                <p:cNvPr id="73" name="Group 72"/>
                <p:cNvGrpSpPr/>
                <p:nvPr/>
              </p:nvGrpSpPr>
              <p:grpSpPr>
                <a:xfrm>
                  <a:off x="7581900" y="5562600"/>
                  <a:ext cx="2124959" cy="708040"/>
                  <a:chOff x="2178933" y="5549120"/>
                  <a:chExt cx="2124959" cy="708040"/>
                </a:xfrm>
              </p:grpSpPr>
              <p:sp>
                <p:nvSpPr>
                  <p:cNvPr id="74" name="Rectangle 73"/>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R</a:t>
                    </a:r>
                    <a:endParaRPr lang="en-US" kern="0" baseline="-25000" dirty="0">
                      <a:latin typeface="Seravek"/>
                      <a:cs typeface="Seravek"/>
                    </a:endParaRPr>
                  </a:p>
                </p:txBody>
              </p:sp>
              <p:sp>
                <p:nvSpPr>
                  <p:cNvPr id="75" name="Rectangle 74"/>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R</a:t>
                    </a:r>
                  </a:p>
                </p:txBody>
              </p:sp>
              <p:sp>
                <p:nvSpPr>
                  <p:cNvPr id="76" name="Rectangle 75"/>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R</a:t>
                    </a:r>
                    <a:endParaRPr lang="en-US" kern="0" baseline="-25000" dirty="0">
                      <a:latin typeface="Seravek"/>
                      <a:cs typeface="Seravek"/>
                    </a:endParaRPr>
                  </a:p>
                </p:txBody>
              </p:sp>
            </p:grpSp>
            <p:sp>
              <p:nvSpPr>
                <p:cNvPr id="77" name="Rectangle 76"/>
                <p:cNvSpPr/>
                <p:nvPr/>
              </p:nvSpPr>
              <p:spPr>
                <a:xfrm>
                  <a:off x="7145282" y="556365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B</a:t>
                  </a:r>
                  <a:endParaRPr lang="en-US" kern="0" baseline="-25000" dirty="0">
                    <a:latin typeface="Seravek"/>
                    <a:cs typeface="Seravek"/>
                  </a:endParaRPr>
                </a:p>
              </p:txBody>
            </p:sp>
          </p:grpSp>
          <p:sp>
            <p:nvSpPr>
              <p:cNvPr id="80" name="TextBox 79"/>
              <p:cNvSpPr txBox="1"/>
              <p:nvPr/>
            </p:nvSpPr>
            <p:spPr>
              <a:xfrm>
                <a:off x="7410696" y="1745159"/>
                <a:ext cx="3066804" cy="769441"/>
              </a:xfrm>
              <a:prstGeom prst="rect">
                <a:avLst/>
              </a:prstGeom>
              <a:noFill/>
            </p:spPr>
            <p:txBody>
              <a:bodyPr wrap="square" rtlCol="0">
                <a:spAutoFit/>
              </a:bodyPr>
              <a:lstStyle/>
              <a:p>
                <a:pPr algn="ctr"/>
                <a:r>
                  <a:rPr lang="en-US" sz="2200" dirty="0" smtClean="0">
                    <a:latin typeface="Seravek"/>
                    <a:cs typeface="Seravek"/>
                  </a:rPr>
                  <a:t>PIFO-root </a:t>
                </a:r>
              </a:p>
              <a:p>
                <a:pPr algn="ctr"/>
                <a:r>
                  <a:rPr lang="en-US" sz="2200" dirty="0" smtClean="0">
                    <a:latin typeface="Seravek"/>
                    <a:cs typeface="Seravek"/>
                  </a:rPr>
                  <a:t>(WFQ on Red &amp; Blue)</a:t>
                </a:r>
              </a:p>
            </p:txBody>
          </p:sp>
          <p:grpSp>
            <p:nvGrpSpPr>
              <p:cNvPr id="81" name="Group 80"/>
              <p:cNvGrpSpPr/>
              <p:nvPr/>
            </p:nvGrpSpPr>
            <p:grpSpPr>
              <a:xfrm>
                <a:off x="9772404" y="4451661"/>
                <a:ext cx="1751312" cy="699280"/>
                <a:chOff x="7954536" y="5528487"/>
                <a:chExt cx="2221176" cy="771493"/>
              </a:xfrm>
            </p:grpSpPr>
            <p:grpSp>
              <p:nvGrpSpPr>
                <p:cNvPr id="83" name="Group 82"/>
                <p:cNvGrpSpPr/>
                <p:nvPr/>
              </p:nvGrpSpPr>
              <p:grpSpPr>
                <a:xfrm>
                  <a:off x="7954536" y="5528487"/>
                  <a:ext cx="2221176" cy="771493"/>
                  <a:chOff x="1581651" y="903111"/>
                  <a:chExt cx="845460" cy="313268"/>
                </a:xfrm>
              </p:grpSpPr>
              <p:cxnSp>
                <p:nvCxnSpPr>
                  <p:cNvPr id="92" name="Straight Connector 91"/>
                  <p:cNvCxnSpPr/>
                  <p:nvPr/>
                </p:nvCxnSpPr>
                <p:spPr>
                  <a:xfrm>
                    <a:off x="1581651" y="903111"/>
                    <a:ext cx="845460" cy="0"/>
                  </a:xfrm>
                  <a:prstGeom prst="line">
                    <a:avLst/>
                  </a:prstGeom>
                  <a:noFill/>
                  <a:ln w="25400" cap="flat" cmpd="sng" algn="ctr">
                    <a:solidFill>
                      <a:sysClr val="windowText" lastClr="000000"/>
                    </a:solidFill>
                    <a:prstDash val="solid"/>
                  </a:ln>
                  <a:effectLst/>
                </p:spPr>
              </p:cxnSp>
              <p:cxnSp>
                <p:nvCxnSpPr>
                  <p:cNvPr id="93" name="Straight Connector 92"/>
                  <p:cNvCxnSpPr/>
                  <p:nvPr/>
                </p:nvCxnSpPr>
                <p:spPr>
                  <a:xfrm>
                    <a:off x="1581651" y="1216378"/>
                    <a:ext cx="845460" cy="0"/>
                  </a:xfrm>
                  <a:prstGeom prst="line">
                    <a:avLst/>
                  </a:prstGeom>
                  <a:noFill/>
                  <a:ln w="25400" cap="flat" cmpd="sng" algn="ctr">
                    <a:solidFill>
                      <a:sysClr val="windowText" lastClr="000000"/>
                    </a:solidFill>
                    <a:prstDash val="solid"/>
                  </a:ln>
                  <a:effectLst/>
                </p:spPr>
              </p:cxnSp>
              <p:cxnSp>
                <p:nvCxnSpPr>
                  <p:cNvPr id="94" name="Straight Connector 93"/>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4" name="Rectangle 83"/>
                <p:cNvSpPr/>
                <p:nvPr/>
              </p:nvSpPr>
              <p:spPr>
                <a:xfrm>
                  <a:off x="9732228" y="555993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x</a:t>
                  </a:r>
                  <a:r>
                    <a:rPr lang="en-US" kern="0" baseline="-25000" dirty="0" smtClean="0">
                      <a:latin typeface="Seravek"/>
                      <a:cs typeface="Seravek"/>
                    </a:rPr>
                    <a:t>1</a:t>
                  </a:r>
                  <a:endParaRPr lang="en-US" kern="0" baseline="-25000" dirty="0">
                    <a:latin typeface="Seravek"/>
                    <a:cs typeface="Seravek"/>
                  </a:endParaRPr>
                </a:p>
              </p:txBody>
            </p:sp>
            <p:sp>
              <p:nvSpPr>
                <p:cNvPr id="85" name="Rectangle 84"/>
                <p:cNvSpPr/>
                <p:nvPr/>
              </p:nvSpPr>
              <p:spPr>
                <a:xfrm>
                  <a:off x="8878682" y="5562073"/>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x</a:t>
                  </a:r>
                  <a:r>
                    <a:rPr lang="en-US" kern="0" baseline="-25000" dirty="0" smtClean="0">
                      <a:latin typeface="Seravek"/>
                      <a:cs typeface="Seravek"/>
                    </a:rPr>
                    <a:t>2</a:t>
                  </a:r>
                  <a:endParaRPr lang="en-US" kern="0" baseline="-25000" dirty="0">
                    <a:latin typeface="Seravek"/>
                    <a:cs typeface="Seravek"/>
                  </a:endParaRPr>
                </a:p>
              </p:txBody>
            </p:sp>
            <p:grpSp>
              <p:nvGrpSpPr>
                <p:cNvPr id="87" name="Group 86"/>
                <p:cNvGrpSpPr/>
                <p:nvPr/>
              </p:nvGrpSpPr>
              <p:grpSpPr>
                <a:xfrm>
                  <a:off x="8450945" y="5562600"/>
                  <a:ext cx="1255914" cy="708040"/>
                  <a:chOff x="3047978" y="5549120"/>
                  <a:chExt cx="1255914" cy="708040"/>
                </a:xfrm>
              </p:grpSpPr>
              <p:sp>
                <p:nvSpPr>
                  <p:cNvPr id="89" name="Rectangle 88"/>
                  <p:cNvSpPr/>
                  <p:nvPr/>
                </p:nvSpPr>
                <p:spPr>
                  <a:xfrm>
                    <a:off x="3905320" y="5549120"/>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y</a:t>
                    </a:r>
                    <a:r>
                      <a:rPr lang="en-US" kern="0" baseline="-25000" dirty="0" smtClean="0">
                        <a:latin typeface="Seravek"/>
                        <a:cs typeface="Seravek"/>
                      </a:rPr>
                      <a:t>1</a:t>
                    </a:r>
                    <a:endParaRPr lang="en-US" kern="0" baseline="-25000" dirty="0">
                      <a:latin typeface="Seravek"/>
                      <a:cs typeface="Seravek"/>
                    </a:endParaRPr>
                  </a:p>
                </p:txBody>
              </p:sp>
              <p:sp>
                <p:nvSpPr>
                  <p:cNvPr id="90" name="Rectangle 89"/>
                  <p:cNvSpPr/>
                  <p:nvPr/>
                </p:nvSpPr>
                <p:spPr>
                  <a:xfrm>
                    <a:off x="3047978" y="5552842"/>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y</a:t>
                    </a:r>
                    <a:r>
                      <a:rPr lang="en-US" kern="0" baseline="-25000" dirty="0" smtClean="0">
                        <a:latin typeface="Seravek"/>
                        <a:cs typeface="Seravek"/>
                      </a:rPr>
                      <a:t>2</a:t>
                    </a:r>
                    <a:endParaRPr lang="en-US" kern="0" baseline="-25000" dirty="0">
                      <a:latin typeface="Seravek"/>
                      <a:cs typeface="Seravek"/>
                    </a:endParaRPr>
                  </a:p>
                </p:txBody>
              </p:sp>
            </p:grpSp>
          </p:grpSp>
          <p:cxnSp>
            <p:nvCxnSpPr>
              <p:cNvPr id="110" name="Straight Connector 109"/>
              <p:cNvCxnSpPr>
                <a:stCxn id="75" idx="2"/>
              </p:cNvCxnSpPr>
              <p:nvPr/>
            </p:nvCxnSpPr>
            <p:spPr>
              <a:xfrm>
                <a:off x="9139834" y="3309027"/>
                <a:ext cx="1661270" cy="1118014"/>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75" idx="2"/>
                <a:endCxn id="103" idx="0"/>
              </p:cNvCxnSpPr>
              <p:nvPr/>
            </p:nvCxnSpPr>
            <p:spPr>
              <a:xfrm flipH="1">
                <a:off x="7529814" y="3309027"/>
                <a:ext cx="1610020" cy="1187034"/>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9467604" y="5219700"/>
                <a:ext cx="2609604" cy="769441"/>
              </a:xfrm>
              <a:prstGeom prst="rect">
                <a:avLst/>
              </a:prstGeom>
              <a:noFill/>
            </p:spPr>
            <p:txBody>
              <a:bodyPr wrap="square" rtlCol="0">
                <a:spAutoFit/>
              </a:bodyPr>
              <a:lstStyle/>
              <a:p>
                <a:pPr algn="ctr"/>
                <a:r>
                  <a:rPr lang="en-US" sz="2200" b="1" dirty="0" smtClean="0">
                    <a:solidFill>
                      <a:srgbClr val="3366FF"/>
                    </a:solidFill>
                    <a:latin typeface="Seravek"/>
                    <a:cs typeface="Seravek"/>
                  </a:rPr>
                  <a:t>PIFO-Blue</a:t>
                </a:r>
              </a:p>
              <a:p>
                <a:pPr algn="ctr"/>
                <a:r>
                  <a:rPr lang="en-US" sz="2200" b="1" dirty="0" smtClean="0">
                    <a:solidFill>
                      <a:srgbClr val="3366FF"/>
                    </a:solidFill>
                    <a:latin typeface="Seravek"/>
                    <a:cs typeface="Seravek"/>
                  </a:rPr>
                  <a:t>(WFQ on x &amp; y)</a:t>
                </a:r>
              </a:p>
            </p:txBody>
          </p:sp>
        </p:grpSp>
      </p:grpSp>
      <p:sp>
        <p:nvSpPr>
          <p:cNvPr id="122" name="Rectangle 121"/>
          <p:cNvSpPr/>
          <p:nvPr/>
        </p:nvSpPr>
        <p:spPr>
          <a:xfrm>
            <a:off x="60960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a</a:t>
            </a:r>
            <a:r>
              <a:rPr lang="en-US" sz="2000" kern="0" baseline="-25000" dirty="0" smtClean="0">
                <a:latin typeface="Seravek"/>
                <a:cs typeface="Seravek"/>
              </a:rPr>
              <a:t>1</a:t>
            </a:r>
            <a:endParaRPr lang="en-US" sz="2000" kern="0" baseline="-25000" dirty="0">
              <a:latin typeface="Seravek"/>
              <a:cs typeface="Seravek"/>
            </a:endParaRPr>
          </a:p>
        </p:txBody>
      </p:sp>
      <p:sp>
        <p:nvSpPr>
          <p:cNvPr id="131" name="Rectangle 130"/>
          <p:cNvSpPr/>
          <p:nvPr/>
        </p:nvSpPr>
        <p:spPr>
          <a:xfrm>
            <a:off x="60960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a</a:t>
            </a:r>
            <a:r>
              <a:rPr lang="en-US" sz="2000" kern="0" baseline="-25000" dirty="0" smtClean="0">
                <a:latin typeface="Seravek"/>
                <a:cs typeface="Seravek"/>
              </a:rPr>
              <a:t>1</a:t>
            </a:r>
            <a:endParaRPr lang="en-US" sz="2000" kern="0" baseline="-25000" dirty="0">
              <a:latin typeface="Seravek"/>
              <a:cs typeface="Seravek"/>
            </a:endParaRPr>
          </a:p>
        </p:txBody>
      </p:sp>
      <p:sp>
        <p:nvSpPr>
          <p:cNvPr id="132" name="Rectangle 131"/>
          <p:cNvSpPr/>
          <p:nvPr/>
        </p:nvSpPr>
        <p:spPr>
          <a:xfrm>
            <a:off x="7610541" y="2667000"/>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R</a:t>
            </a:r>
            <a:endParaRPr lang="en-US" kern="0" baseline="-25000" dirty="0">
              <a:latin typeface="Seravek"/>
              <a:cs typeface="Seravek"/>
            </a:endParaRPr>
          </a:p>
        </p:txBody>
      </p:sp>
      <p:sp>
        <p:nvSpPr>
          <p:cNvPr id="18" name="Slide Number Placeholder 17"/>
          <p:cNvSpPr>
            <a:spLocks noGrp="1"/>
          </p:cNvSpPr>
          <p:nvPr>
            <p:ph type="sldNum" sz="quarter" idx="12"/>
          </p:nvPr>
        </p:nvSpPr>
        <p:spPr/>
        <p:txBody>
          <a:bodyPr/>
          <a:lstStyle/>
          <a:p>
            <a:fld id="{5448022C-F4BC-4192-A392-BACAE19DF894}" type="slidenum">
              <a:rPr lang="en-US" smtClean="0"/>
              <a:pPr/>
              <a:t>51</a:t>
            </a:fld>
            <a:endParaRPr lang="en-US"/>
          </a:p>
        </p:txBody>
      </p:sp>
    </p:spTree>
    <p:custDataLst>
      <p:tags r:id="rId1"/>
    </p:custDataLst>
    <p:extLst>
      <p:ext uri="{BB962C8B-B14F-4D97-AF65-F5344CB8AC3E}">
        <p14:creationId xmlns:p14="http://schemas.microsoft.com/office/powerpoint/2010/main" val="394730921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 nodeType="click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par>
                                <p:cTn id="13" presetID="1" presetClass="entr" presetSubtype="0" fill="hold" grpId="2" nodeType="withEffect">
                                  <p:stCondLst>
                                    <p:cond delay="0"/>
                                  </p:stCondLst>
                                  <p:childTnLst>
                                    <p:set>
                                      <p:cBhvr>
                                        <p:cTn id="14" dur="1" fill="hold">
                                          <p:stCondLst>
                                            <p:cond delay="0"/>
                                          </p:stCondLst>
                                        </p:cTn>
                                        <p:tgtEl>
                                          <p:spTgt spid="1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2.62568E-6 3.95187E-6 L 0.1275 0.3651 " pathEditMode="relative" rAng="0" ptsTypes="AA">
                                      <p:cBhvr>
                                        <p:cTn id="18" dur="500" fill="hold"/>
                                        <p:tgtEl>
                                          <p:spTgt spid="122"/>
                                        </p:tgtEl>
                                        <p:attrNameLst>
                                          <p:attrName>ppt_x</p:attrName>
                                          <p:attrName>ppt_y</p:attrName>
                                        </p:attrNameLst>
                                      </p:cBhvr>
                                      <p:rCtr x="6369" y="18255"/>
                                    </p:animMotion>
                                  </p:childTnLst>
                                </p:cTn>
                              </p:par>
                              <p:par>
                                <p:cTn id="19" presetID="0" presetClass="path" presetSubtype="0" accel="50000" decel="50000" fill="hold" nodeType="withEffect">
                                  <p:stCondLst>
                                    <p:cond delay="0"/>
                                  </p:stCondLst>
                                  <p:childTnLst>
                                    <p:animMotion origin="layout" path="M 2.08333E-6 -1.85185E-6 L -0.02813 -1.85185E-6 " pathEditMode="relative" rAng="0" ptsTypes="AA">
                                      <p:cBhvr>
                                        <p:cTn id="20" dur="500" fill="hold"/>
                                        <p:tgtEl>
                                          <p:spTgt spid="123"/>
                                        </p:tgtEl>
                                        <p:attrNameLst>
                                          <p:attrName>ppt_x</p:attrName>
                                          <p:attrName>ppt_y</p:attrName>
                                        </p:attrNameLst>
                                      </p:cBhvr>
                                      <p:rCtr x="-1406" y="0"/>
                                    </p:animMotion>
                                  </p:childTnLst>
                                </p:cTn>
                              </p:par>
                              <p:par>
                                <p:cTn id="21" presetID="0" presetClass="path" presetSubtype="0" accel="50000" decel="50000" fill="hold" grpId="0" nodeType="withEffect">
                                  <p:stCondLst>
                                    <p:cond delay="0"/>
                                  </p:stCondLst>
                                  <p:childTnLst>
                                    <p:animMotion origin="layout" path="M 2.2092E-6 -1.63775E-6 L 0.11671 0.09276 " pathEditMode="relative" rAng="0" ptsTypes="AA">
                                      <p:cBhvr>
                                        <p:cTn id="22" dur="500" fill="hold"/>
                                        <p:tgtEl>
                                          <p:spTgt spid="131"/>
                                        </p:tgtEl>
                                        <p:attrNameLst>
                                          <p:attrName>ppt_x</p:attrName>
                                          <p:attrName>ppt_y</p:attrName>
                                        </p:attrNameLst>
                                      </p:cBhvr>
                                      <p:rCtr x="5836" y="4626"/>
                                    </p:animMotion>
                                  </p:childTnLst>
                                </p:cTn>
                              </p:par>
                              <p:par>
                                <p:cTn id="23" presetID="10" presetClass="exit" presetSubtype="0" fill="hold" grpId="1" nodeType="withEffect">
                                  <p:stCondLst>
                                    <p:cond delay="0"/>
                                  </p:stCondLst>
                                  <p:childTnLst>
                                    <p:animEffect transition="out" filter="fade">
                                      <p:cBhvr>
                                        <p:cTn id="24" dur="450"/>
                                        <p:tgtEl>
                                          <p:spTgt spid="122"/>
                                        </p:tgtEl>
                                      </p:cBhvr>
                                    </p:animEffect>
                                    <p:set>
                                      <p:cBhvr>
                                        <p:cTn id="25" dur="1" fill="hold">
                                          <p:stCondLst>
                                            <p:cond delay="449"/>
                                          </p:stCondLst>
                                        </p:cTn>
                                        <p:tgtEl>
                                          <p:spTgt spid="122"/>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450"/>
                                        <p:tgtEl>
                                          <p:spTgt spid="131"/>
                                        </p:tgtEl>
                                      </p:cBhvr>
                                    </p:animEffect>
                                    <p:set>
                                      <p:cBhvr>
                                        <p:cTn id="28" dur="1" fill="hold">
                                          <p:stCondLst>
                                            <p:cond delay="449"/>
                                          </p:stCondLst>
                                        </p:cTn>
                                        <p:tgtEl>
                                          <p:spTgt spid="131"/>
                                        </p:tgtEl>
                                        <p:attrNameLst>
                                          <p:attrName>style.visibility</p:attrName>
                                        </p:attrNameLst>
                                      </p:cBhvr>
                                      <p:to>
                                        <p:strVal val="hidden"/>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2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2" grpId="0" animBg="1"/>
      <p:bldP spid="122" grpId="1" animBg="1"/>
      <p:bldP spid="122" grpId="2" animBg="1"/>
      <p:bldP spid="131" grpId="0" animBg="1"/>
      <p:bldP spid="131" grpId="1" animBg="1"/>
      <p:bldP spid="131" grpId="2" animBg="1"/>
      <p:bldP spid="13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endParaRPr lang="en-US" dirty="0"/>
          </a:p>
        </p:txBody>
      </p:sp>
      <p:sp>
        <p:nvSpPr>
          <p:cNvPr id="4" name="Slide Number Placeholder 3"/>
          <p:cNvSpPr>
            <a:spLocks noGrp="1"/>
          </p:cNvSpPr>
          <p:nvPr>
            <p:ph type="sldNum" sz="quarter" idx="12"/>
          </p:nvPr>
        </p:nvSpPr>
        <p:spPr/>
        <p:txBody>
          <a:bodyPr/>
          <a:lstStyle/>
          <a:p>
            <a:fld id="{5448022C-F4BC-4192-A392-BACAE19DF894}" type="slidenum">
              <a:rPr lang="en-US" smtClean="0"/>
              <a:pPr/>
              <a:t>52</a:t>
            </a:fld>
            <a:endParaRPr lang="en-US"/>
          </a:p>
        </p:txBody>
      </p:sp>
    </p:spTree>
    <p:extLst>
      <p:ext uri="{BB962C8B-B14F-4D97-AF65-F5344CB8AC3E}">
        <p14:creationId xmlns:p14="http://schemas.microsoft.com/office/powerpoint/2010/main" val="426966712"/>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requirements, based on standard single-chip shared-memory switch (e.g., Broadcom Trident)</a:t>
            </a:r>
          </a:p>
          <a:p>
            <a:pPr lvl="1"/>
            <a:r>
              <a:rPr lang="en-US" dirty="0" smtClean="0"/>
              <a:t>1 GHz pipeline</a:t>
            </a:r>
          </a:p>
          <a:p>
            <a:pPr lvl="1"/>
            <a:r>
              <a:rPr lang="en-US" dirty="0" smtClean="0"/>
              <a:t>1K flows/physical queues</a:t>
            </a:r>
          </a:p>
          <a:p>
            <a:pPr lvl="1"/>
            <a:r>
              <a:rPr lang="en-US" dirty="0" smtClean="0"/>
              <a:t>60K packets  (12 MB packet buffer, 200 byte cell)</a:t>
            </a:r>
          </a:p>
          <a:p>
            <a:pPr lvl="1"/>
            <a:endParaRPr lang="en-US" dirty="0" smtClean="0"/>
          </a:p>
          <a:p>
            <a:r>
              <a:rPr lang="en-US" dirty="0" smtClean="0"/>
              <a:t>Naive solution: flat, sorted array, doesn’t scale</a:t>
            </a:r>
          </a:p>
          <a:p>
            <a:pPr marL="0" indent="0">
              <a:buNone/>
            </a:pPr>
            <a:endParaRPr lang="en-US" dirty="0"/>
          </a:p>
          <a:p>
            <a:r>
              <a:rPr lang="en-US" dirty="0" smtClean="0"/>
              <a:t>Scalable solution: use fact that ranks increase within a flow</a:t>
            </a:r>
          </a:p>
        </p:txBody>
      </p:sp>
      <p:sp>
        <p:nvSpPr>
          <p:cNvPr id="4" name="Slide Number Placeholder 3"/>
          <p:cNvSpPr>
            <a:spLocks noGrp="1"/>
          </p:cNvSpPr>
          <p:nvPr>
            <p:ph type="sldNum" sz="quarter" idx="12"/>
          </p:nvPr>
        </p:nvSpPr>
        <p:spPr/>
        <p:txBody>
          <a:bodyPr/>
          <a:lstStyle/>
          <a:p>
            <a:fld id="{5448022C-F4BC-4192-A392-BACAE19DF894}" type="slidenum">
              <a:rPr lang="en-US" smtClean="0"/>
              <a:pPr/>
              <a:t>53</a:t>
            </a:fld>
            <a:endParaRPr lang="en-US"/>
          </a:p>
        </p:txBody>
      </p:sp>
    </p:spTree>
    <p:custDataLst>
      <p:tags r:id="rId1"/>
    </p:custDataLst>
    <p:extLst>
      <p:ext uri="{BB962C8B-B14F-4D97-AF65-F5344CB8AC3E}">
        <p14:creationId xmlns:p14="http://schemas.microsoft.com/office/powerpoint/2010/main" val="140255787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p:cNvSpPr>
            <a:spLocks noGrp="1"/>
          </p:cNvSpPr>
          <p:nvPr>
            <p:ph idx="1"/>
          </p:nvPr>
        </p:nvSpPr>
        <p:spPr>
          <a:xfrm>
            <a:off x="838200" y="5524500"/>
            <a:ext cx="10515600" cy="1295401"/>
          </a:xfrm>
        </p:spPr>
        <p:txBody>
          <a:bodyPr>
            <a:normAutofit/>
          </a:bodyPr>
          <a:lstStyle/>
          <a:p>
            <a:r>
              <a:rPr lang="en-US" dirty="0" smtClean="0"/>
              <a:t>1 </a:t>
            </a:r>
            <a:r>
              <a:rPr lang="en-US" dirty="0" err="1" smtClean="0"/>
              <a:t>enqueue</a:t>
            </a:r>
            <a:r>
              <a:rPr lang="en-US" dirty="0" smtClean="0"/>
              <a:t> + 1 </a:t>
            </a:r>
            <a:r>
              <a:rPr lang="en-US" dirty="0" err="1" smtClean="0"/>
              <a:t>dequeue</a:t>
            </a:r>
            <a:r>
              <a:rPr lang="en-US" dirty="0" smtClean="0"/>
              <a:t> per clock cycle</a:t>
            </a:r>
          </a:p>
          <a:p>
            <a:r>
              <a:rPr lang="en-US" dirty="0" smtClean="0"/>
              <a:t>Can be shared among multiple logical PIFOs</a:t>
            </a:r>
            <a:endParaRPr lang="en-US" dirty="0"/>
          </a:p>
        </p:txBody>
      </p:sp>
      <p:sp>
        <p:nvSpPr>
          <p:cNvPr id="3" name="Slide Number Placeholder 2"/>
          <p:cNvSpPr>
            <a:spLocks noGrp="1"/>
          </p:cNvSpPr>
          <p:nvPr>
            <p:ph type="sldNum" sz="quarter" idx="12"/>
          </p:nvPr>
        </p:nvSpPr>
        <p:spPr/>
        <p:txBody>
          <a:bodyPr/>
          <a:lstStyle/>
          <a:p>
            <a:fld id="{5448022C-F4BC-4192-A392-BACAE19DF894}" type="slidenum">
              <a:rPr lang="en-US" smtClean="0"/>
              <a:pPr/>
              <a:t>54</a:t>
            </a:fld>
            <a:endParaRPr lang="en-US"/>
          </a:p>
        </p:txBody>
      </p:sp>
    </p:spTree>
    <p:custDataLst>
      <p:tags r:id="rId1"/>
    </p:custDataLst>
    <p:extLst>
      <p:ext uri="{BB962C8B-B14F-4D97-AF65-F5344CB8AC3E}">
        <p14:creationId xmlns:p14="http://schemas.microsoft.com/office/powerpoint/2010/main" val="3974457889"/>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5"/>
            <a:ext cx="11087100" cy="4351338"/>
          </a:xfrm>
        </p:spPr>
        <p:txBody>
          <a:bodyPr>
            <a:normAutofit fontScale="92500" lnSpcReduction="10000"/>
          </a:bodyPr>
          <a:lstStyle/>
          <a:p>
            <a:r>
              <a:rPr lang="en-US" dirty="0" smtClean="0"/>
              <a:t>Priority store is just a bank of FIFOs (stable hardware IP)</a:t>
            </a:r>
          </a:p>
          <a:p>
            <a:endParaRPr lang="en-US" dirty="0" smtClean="0"/>
          </a:p>
          <a:p>
            <a:endParaRPr lang="en-US" dirty="0"/>
          </a:p>
          <a:p>
            <a:r>
              <a:rPr lang="en-US" dirty="0" smtClean="0"/>
              <a:t>Flow scheduler for 60K packets, 1K flows meets timing at 1GHz on a 16-nm transistor library</a:t>
            </a:r>
          </a:p>
          <a:p>
            <a:pPr lvl="1"/>
            <a:r>
              <a:rPr lang="en-US" dirty="0" smtClean="0"/>
              <a:t>Continues to meet timing until 2048 flows, fails timing at 4096.</a:t>
            </a:r>
          </a:p>
          <a:p>
            <a:endParaRPr lang="en-US" dirty="0" smtClean="0"/>
          </a:p>
          <a:p>
            <a:endParaRPr lang="en-US" dirty="0"/>
          </a:p>
          <a:p>
            <a:r>
              <a:rPr lang="en-US" dirty="0" smtClean="0"/>
              <a:t>E.g., 4% area overhead to program 5-level hierarchies (5-block PIFO mesh)</a:t>
            </a:r>
            <a:endParaRPr lang="en-US" dirty="0"/>
          </a:p>
        </p:txBody>
      </p:sp>
    </p:spTree>
    <p:extLst>
      <p:ext uri="{BB962C8B-B14F-4D97-AF65-F5344CB8AC3E}">
        <p14:creationId xmlns:p14="http://schemas.microsoft.com/office/powerpoint/2010/main" val="402672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forward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end of Moore’s law =&gt; specialized hardware</a:t>
            </a:r>
          </a:p>
          <a:p>
            <a:endParaRPr lang="en-US" dirty="0"/>
          </a:p>
          <a:p>
            <a:r>
              <a:rPr lang="en-US" dirty="0" smtClean="0"/>
              <a:t>The solution (for networking hardware): high-performance abstractions for programming specific router functionality</a:t>
            </a:r>
          </a:p>
          <a:p>
            <a:pPr lvl="1"/>
            <a:r>
              <a:rPr lang="en-US" dirty="0" err="1" smtClean="0"/>
              <a:t>Stateful</a:t>
            </a:r>
            <a:r>
              <a:rPr lang="en-US" dirty="0" smtClean="0"/>
              <a:t> algorithms: Packet transactions, atoms</a:t>
            </a:r>
          </a:p>
          <a:p>
            <a:pPr lvl="1"/>
            <a:r>
              <a:rPr lang="en-US" dirty="0" smtClean="0"/>
              <a:t>Scheduling: PIFOs</a:t>
            </a:r>
          </a:p>
          <a:p>
            <a:pPr lvl="1"/>
            <a:r>
              <a:rPr lang="en-US" dirty="0" smtClean="0"/>
              <a:t>Network diagnostics/measurement: ?</a:t>
            </a:r>
          </a:p>
          <a:p>
            <a:endParaRPr lang="en-US" dirty="0" smtClean="0"/>
          </a:p>
          <a:p>
            <a:r>
              <a:rPr lang="en-US" dirty="0" smtClean="0"/>
              <a:t>Preprints of papers appearing at SIGCOMM 2016: </a:t>
            </a:r>
          </a:p>
          <a:p>
            <a:pPr lvl="1"/>
            <a:r>
              <a:rPr lang="en-US" dirty="0" smtClean="0">
                <a:hlinkClick r:id="rId3"/>
              </a:rPr>
              <a:t>http</a:t>
            </a:r>
            <a:r>
              <a:rPr lang="en-US" dirty="0">
                <a:hlinkClick r:id="rId3"/>
              </a:rPr>
              <a:t>://</a:t>
            </a:r>
            <a:r>
              <a:rPr lang="en-US" dirty="0" smtClean="0">
                <a:hlinkClick r:id="rId3"/>
              </a:rPr>
              <a:t>arxiv.org/abs/1512.05023</a:t>
            </a:r>
            <a:r>
              <a:rPr lang="en-US" dirty="0" smtClean="0"/>
              <a:t> (Packet transactions)</a:t>
            </a:r>
          </a:p>
          <a:p>
            <a:pPr lvl="1"/>
            <a:r>
              <a:rPr lang="en-US" dirty="0">
                <a:hlinkClick r:id="rId4"/>
              </a:rPr>
              <a:t>http://</a:t>
            </a:r>
            <a:r>
              <a:rPr lang="en-US" dirty="0" smtClean="0">
                <a:hlinkClick r:id="rId4"/>
              </a:rPr>
              <a:t>arxiv.org/abs/1602.06045</a:t>
            </a:r>
            <a:r>
              <a:rPr lang="en-US" dirty="0" smtClean="0"/>
              <a:t> (PIFOs)</a:t>
            </a:r>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scheduling in P4</a:t>
            </a:r>
            <a:endParaRPr lang="en-US" dirty="0"/>
          </a:p>
        </p:txBody>
      </p:sp>
      <p:sp>
        <p:nvSpPr>
          <p:cNvPr id="3" name="Content Placeholder 2"/>
          <p:cNvSpPr>
            <a:spLocks noGrp="1"/>
          </p:cNvSpPr>
          <p:nvPr>
            <p:ph idx="1"/>
          </p:nvPr>
        </p:nvSpPr>
        <p:spPr/>
        <p:txBody>
          <a:bodyPr>
            <a:normAutofit/>
          </a:bodyPr>
          <a:lstStyle/>
          <a:p>
            <a:r>
              <a:rPr lang="en-US" dirty="0" smtClean="0"/>
              <a:t>Currently not modeled at all, </a:t>
            </a:r>
            <a:r>
              <a:rPr lang="en-US" dirty="0" err="1" smtClean="0"/>
              <a:t>blackbox</a:t>
            </a:r>
            <a:r>
              <a:rPr lang="en-US" dirty="0" smtClean="0"/>
              <a:t> left to vendor</a:t>
            </a:r>
          </a:p>
          <a:p>
            <a:endParaRPr lang="en-US" dirty="0"/>
          </a:p>
          <a:p>
            <a:r>
              <a:rPr lang="en-US" dirty="0" smtClean="0"/>
              <a:t>Only part of the switch that isn’t programmable</a:t>
            </a:r>
          </a:p>
          <a:p>
            <a:endParaRPr lang="en-US" dirty="0"/>
          </a:p>
          <a:p>
            <a:r>
              <a:rPr lang="en-US" dirty="0" smtClean="0"/>
              <a:t>PIFOs present a candidate</a:t>
            </a:r>
          </a:p>
          <a:p>
            <a:endParaRPr lang="en-US" dirty="0"/>
          </a:p>
          <a:p>
            <a:r>
              <a:rPr lang="en-US" dirty="0" smtClean="0"/>
              <a:t>Concurrent work on Universal Packet Scheduling also requires a priority queue that is identical to a PIFO</a:t>
            </a:r>
          </a:p>
        </p:txBody>
      </p:sp>
    </p:spTree>
    <p:extLst>
      <p:ext uri="{BB962C8B-B14F-4D97-AF65-F5344CB8AC3E}">
        <p14:creationId xmlns:p14="http://schemas.microsoft.com/office/powerpoint/2010/main" val="92776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scheduling in P4</a:t>
            </a:r>
            <a:endParaRPr lang="en-US" dirty="0"/>
          </a:p>
        </p:txBody>
      </p:sp>
      <p:sp>
        <p:nvSpPr>
          <p:cNvPr id="3" name="Content Placeholder 2"/>
          <p:cNvSpPr>
            <a:spLocks noGrp="1"/>
          </p:cNvSpPr>
          <p:nvPr>
            <p:ph idx="1"/>
          </p:nvPr>
        </p:nvSpPr>
        <p:spPr/>
        <p:txBody>
          <a:bodyPr/>
          <a:lstStyle/>
          <a:p>
            <a:r>
              <a:rPr lang="en-US" dirty="0" smtClean="0"/>
              <a:t>Need to model a PIFO (or priority queue) in P4</a:t>
            </a:r>
          </a:p>
          <a:p>
            <a:endParaRPr lang="en-US" dirty="0"/>
          </a:p>
          <a:p>
            <a:r>
              <a:rPr lang="en-US" dirty="0" smtClean="0"/>
              <a:t>Requires an extern instance to model a PIFO</a:t>
            </a:r>
          </a:p>
          <a:p>
            <a:pPr lvl="1"/>
            <a:r>
              <a:rPr lang="en-US" dirty="0" smtClean="0"/>
              <a:t>Can start by including it in a target-specific library</a:t>
            </a:r>
          </a:p>
          <a:p>
            <a:pPr lvl="1"/>
            <a:r>
              <a:rPr lang="en-US" dirty="0" smtClean="0"/>
              <a:t>Later migrate to standard library if there’s sufficient interest</a:t>
            </a:r>
          </a:p>
          <a:p>
            <a:pPr lvl="1"/>
            <a:r>
              <a:rPr lang="en-US" dirty="0" smtClean="0"/>
              <a:t>Section 16 of P4v1.1</a:t>
            </a:r>
          </a:p>
          <a:p>
            <a:pPr lvl="1"/>
            <a:endParaRPr lang="en-US" dirty="0"/>
          </a:p>
          <a:p>
            <a:r>
              <a:rPr lang="en-US" dirty="0" smtClean="0"/>
              <a:t>Transactions themselves can be compiled down to P4 code using the Domino DSL for </a:t>
            </a:r>
            <a:r>
              <a:rPr lang="en-US" dirty="0" err="1" smtClean="0"/>
              <a:t>stateful</a:t>
            </a:r>
            <a:r>
              <a:rPr lang="en-US" dirty="0" smtClean="0"/>
              <a:t> algorithms.</a:t>
            </a:r>
          </a:p>
        </p:txBody>
      </p:sp>
    </p:spTree>
    <p:extLst>
      <p:ext uri="{BB962C8B-B14F-4D97-AF65-F5344CB8AC3E}">
        <p14:creationId xmlns:p14="http://schemas.microsoft.com/office/powerpoint/2010/main" val="196314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programmable routers</a:t>
            </a:r>
            <a:endParaRPr lang="en-US" dirty="0"/>
          </a:p>
        </p:txBody>
      </p:sp>
      <p:graphicFrame>
        <p:nvGraphicFramePr>
          <p:cNvPr id="7" name="Chart 6"/>
          <p:cNvGraphicFramePr/>
          <p:nvPr>
            <p:extLst>
              <p:ext uri="{D42A27DB-BD31-4B8C-83A1-F6EECF244321}">
                <p14:modId xmlns:p14="http://schemas.microsoft.com/office/powerpoint/2010/main" val="993158502"/>
              </p:ext>
            </p:extLst>
          </p:nvPr>
        </p:nvGraphicFramePr>
        <p:xfrm>
          <a:off x="2051050" y="1257300"/>
          <a:ext cx="8235950" cy="3856631"/>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622296" y="5334000"/>
            <a:ext cx="10764485" cy="861774"/>
          </a:xfrm>
          <a:prstGeom prst="rect">
            <a:avLst/>
          </a:prstGeom>
          <a:noFill/>
        </p:spPr>
        <p:txBody>
          <a:bodyPr wrap="none" rtlCol="0">
            <a:spAutoFit/>
          </a:bodyPr>
          <a:lstStyle/>
          <a:p>
            <a:pPr marL="285750" indent="-285750">
              <a:buFont typeface="Arial" panose="020B0604020202020204" pitchFamily="34" charset="0"/>
              <a:buChar char="•"/>
            </a:pPr>
            <a:r>
              <a:rPr lang="en-US" sz="2500" dirty="0" smtClean="0">
                <a:latin typeface="Gadugi" panose="020B0502040204020203" pitchFamily="34" charset="0"/>
              </a:rPr>
              <a:t>10—100 x loss in performance relative to line-rate, fixed-function routers</a:t>
            </a:r>
          </a:p>
          <a:p>
            <a:pPr marL="285750" indent="-285750">
              <a:buFont typeface="Arial" panose="020B0604020202020204" pitchFamily="34" charset="0"/>
              <a:buChar char="•"/>
            </a:pPr>
            <a:r>
              <a:rPr lang="en-US" sz="2500" dirty="0" smtClean="0">
                <a:latin typeface="Gadugi" panose="020B0502040204020203" pitchFamily="34" charset="0"/>
              </a:rPr>
              <a:t>Unpredictable performance (e.g., cache contention)</a:t>
            </a:r>
            <a:endParaRPr lang="en-US" sz="2500" dirty="0">
              <a:latin typeface="Gadugi" panose="020B0502040204020203" pitchFamily="34" charset="0"/>
            </a:endParaRP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chart seriesIdx="0" categoryIdx="-4" bldStep="series"/>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SKETCH algorithm</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a:p>
          <a:p>
            <a:r>
              <a:rPr lang="en-US" dirty="0"/>
              <a:t>We have an automated search procedure that configures the atoms  appropriately to match the specification, using a SAT solver to verify equivalence.</a:t>
            </a:r>
          </a:p>
          <a:p>
            <a:r>
              <a:rPr lang="en-US" dirty="0"/>
              <a:t>This procedure uses 2 SAT solvers:</a:t>
            </a:r>
          </a:p>
          <a:p>
            <a:pPr>
              <a:buAutoNum type="arabicPeriod"/>
            </a:pPr>
            <a:r>
              <a:rPr lang="en-US" dirty="0"/>
              <a:t>Generate random input x.</a:t>
            </a:r>
          </a:p>
          <a:p>
            <a:pPr>
              <a:buAutoNum type="arabicPeriod"/>
            </a:pPr>
            <a:r>
              <a:rPr lang="en-US" dirty="0"/>
              <a:t>Does there exist configuration such that spec and </a:t>
            </a:r>
            <a:r>
              <a:rPr lang="en-US" dirty="0" err="1"/>
              <a:t>impl</a:t>
            </a:r>
            <a:r>
              <a:rPr lang="en-US" dirty="0"/>
              <a:t>. </a:t>
            </a:r>
            <a:r>
              <a:rPr lang="en-US" dirty="0" smtClean="0"/>
              <a:t>agree </a:t>
            </a:r>
            <a:r>
              <a:rPr lang="en-US" dirty="0"/>
              <a:t>on random input?</a:t>
            </a:r>
          </a:p>
          <a:p>
            <a:pPr>
              <a:buAutoNum type="arabicPeriod"/>
            </a:pPr>
            <a:r>
              <a:rPr lang="en-US" dirty="0"/>
              <a:t>Can we use the same configuration for all x?</a:t>
            </a:r>
          </a:p>
          <a:p>
            <a:pPr>
              <a:buAutoNum type="arabicPeriod"/>
            </a:pPr>
            <a:r>
              <a:rPr lang="en-US" dirty="0"/>
              <a:t>If not, add the x to set of counter examples and go back to step 1.</a:t>
            </a:r>
          </a:p>
          <a:p>
            <a:endParaRPr lang="en-US" dirty="0"/>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 of PIFOs</a:t>
            </a:r>
            <a:endParaRPr lang="en-US" dirty="0"/>
          </a:p>
        </p:txBody>
      </p:sp>
      <p:sp>
        <p:nvSpPr>
          <p:cNvPr id="3" name="Content Placeholder 2"/>
          <p:cNvSpPr>
            <a:spLocks noGrp="1"/>
          </p:cNvSpPr>
          <p:nvPr>
            <p:ph idx="1"/>
          </p:nvPr>
        </p:nvSpPr>
        <p:spPr/>
        <p:txBody>
          <a:bodyPr/>
          <a:lstStyle/>
          <a:p>
            <a:r>
              <a:rPr lang="en-US" dirty="0" smtClean="0"/>
              <a:t>Number of flows handled by a PIFO affects timing.</a:t>
            </a:r>
          </a:p>
          <a:p>
            <a:endParaRPr lang="en-US" dirty="0"/>
          </a:p>
          <a:p>
            <a:r>
              <a:rPr lang="en-US" dirty="0" smtClean="0"/>
              <a:t>Number of logical PIFOs within a PIFO, priority and metadata width, and number of PIFO blocks only increases area.</a:t>
            </a:r>
            <a:endParaRPr lang="en-US" dirty="0"/>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future work</a:t>
            </a:r>
            <a:endParaRPr lang="en-US" dirty="0"/>
          </a:p>
        </p:txBody>
      </p:sp>
      <p:sp>
        <p:nvSpPr>
          <p:cNvPr id="3" name="Content Placeholder 2"/>
          <p:cNvSpPr>
            <a:spLocks noGrp="1"/>
          </p:cNvSpPr>
          <p:nvPr>
            <p:ph idx="1"/>
          </p:nvPr>
        </p:nvSpPr>
        <p:spPr/>
        <p:txBody>
          <a:bodyPr>
            <a:normAutofit/>
          </a:bodyPr>
          <a:lstStyle/>
          <a:p>
            <a:r>
              <a:rPr lang="en-US" dirty="0"/>
              <a:t>I</a:t>
            </a:r>
            <a:r>
              <a:rPr lang="en-US" dirty="0" smtClean="0"/>
              <a:t>nstruction-set design for programmable routers</a:t>
            </a:r>
          </a:p>
          <a:p>
            <a:endParaRPr lang="en-US" dirty="0"/>
          </a:p>
          <a:p>
            <a:r>
              <a:rPr lang="en-US" dirty="0" smtClean="0"/>
              <a:t>Approximate semantics for packet transactions</a:t>
            </a:r>
          </a:p>
          <a:p>
            <a:endParaRPr lang="en-US" dirty="0"/>
          </a:p>
          <a:p>
            <a:r>
              <a:rPr lang="en-US" dirty="0" smtClean="0"/>
              <a:t>Sharing memory between pipeline stages</a:t>
            </a:r>
          </a:p>
          <a:p>
            <a:endParaRPr lang="en-US" dirty="0"/>
          </a:p>
          <a:p>
            <a:r>
              <a:rPr lang="en-US" dirty="0" smtClean="0"/>
              <a:t>Programmable NICs</a:t>
            </a:r>
          </a:p>
        </p:txBody>
      </p:sp>
    </p:spTree>
    <p:extLst>
      <p:ext uri="{BB962C8B-B14F-4D97-AF65-F5344CB8AC3E}">
        <p14:creationId xmlns:p14="http://schemas.microsoft.com/office/powerpoint/2010/main" val="384281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bin packing</a:t>
            </a:r>
            <a:endParaRPr lang="en-US" dirty="0"/>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t>Composing PIFOs: min. rate guarantees</a:t>
            </a:r>
            <a:endParaRPr lang="en-US" dirty="0"/>
          </a:p>
        </p:txBody>
      </p:sp>
      <p:sp>
        <p:nvSpPr>
          <p:cNvPr id="3" name="Content Placeholder 2"/>
          <p:cNvSpPr>
            <a:spLocks noGrp="1"/>
          </p:cNvSpPr>
          <p:nvPr>
            <p:ph idx="1"/>
          </p:nvPr>
        </p:nvSpPr>
        <p:spPr/>
        <p:txBody>
          <a:bodyPr/>
          <a:lstStyle/>
          <a:p>
            <a:pPr marL="0" indent="0">
              <a:buNone/>
            </a:pPr>
            <a:r>
              <a:rPr lang="en-US" dirty="0" smtClean="0"/>
              <a:t>Minimum rate guarantees:</a:t>
            </a:r>
          </a:p>
          <a:p>
            <a:pPr marL="0" indent="0">
              <a:buNone/>
            </a:pPr>
            <a:endParaRPr lang="en-US" dirty="0"/>
          </a:p>
          <a:p>
            <a:pPr marL="0" indent="0">
              <a:buNone/>
            </a:pPr>
            <a:r>
              <a:rPr lang="en-US" dirty="0" smtClean="0"/>
              <a:t>Provide each flow a guaranteed</a:t>
            </a:r>
          </a:p>
          <a:p>
            <a:pPr marL="0" indent="0">
              <a:buNone/>
            </a:pPr>
            <a:r>
              <a:rPr lang="en-US" dirty="0" smtClean="0"/>
              <a:t>rate provided the sum of these</a:t>
            </a:r>
          </a:p>
          <a:p>
            <a:pPr marL="0" indent="0">
              <a:buNone/>
            </a:pPr>
            <a:r>
              <a:rPr lang="en-US" dirty="0" smtClean="0"/>
              <a:t>guarantees  is below capacity.</a:t>
            </a:r>
            <a:endParaRPr lang="en-US" dirty="0"/>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Shaping</a:t>
            </a:r>
            <a:endParaRPr lang="en-US" dirty="0"/>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t>LSTF</a:t>
            </a:r>
            <a:endParaRPr lang="en-US" dirty="0"/>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transactions: conclusion</a:t>
            </a:r>
            <a:endParaRPr lang="en-US" dirty="0"/>
          </a:p>
        </p:txBody>
      </p:sp>
      <p:sp>
        <p:nvSpPr>
          <p:cNvPr id="3" name="Content Placeholder 2"/>
          <p:cNvSpPr>
            <a:spLocks noGrp="1"/>
          </p:cNvSpPr>
          <p:nvPr>
            <p:ph idx="1"/>
          </p:nvPr>
        </p:nvSpPr>
        <p:spPr/>
        <p:txBody>
          <a:bodyPr>
            <a:normAutofit/>
          </a:bodyPr>
          <a:lstStyle/>
          <a:p>
            <a:r>
              <a:rPr lang="en-US" dirty="0" smtClean="0"/>
              <a:t>More familiar abstraction</a:t>
            </a:r>
          </a:p>
          <a:p>
            <a:r>
              <a:rPr lang="en-US" dirty="0" smtClean="0"/>
              <a:t>Programming line-rate switches need not be hard</a:t>
            </a:r>
          </a:p>
          <a:p>
            <a:r>
              <a:rPr lang="en-US" dirty="0" smtClean="0"/>
              <a:t>Simple user interface: code that compiles runs at line rate</a:t>
            </a:r>
          </a:p>
          <a:p>
            <a:endParaRPr lang="en-US" dirty="0" smtClean="0"/>
          </a:p>
        </p:txBody>
      </p:sp>
    </p:spTree>
    <p:extLst>
      <p:ext uri="{BB962C8B-B14F-4D97-AF65-F5344CB8AC3E}">
        <p14:creationId xmlns:p14="http://schemas.microsoft.com/office/powerpoint/2010/main" val="8753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smtClean="0"/>
              <a:t>PIFO abstraction in one slide</a:t>
            </a:r>
            <a:endParaRPr lang="en-US" dirty="0"/>
          </a:p>
        </p:txBody>
      </p:sp>
      <p:sp>
        <p:nvSpPr>
          <p:cNvPr id="3" name="Content Placeholder 2"/>
          <p:cNvSpPr>
            <a:spLocks noGrp="1"/>
          </p:cNvSpPr>
          <p:nvPr>
            <p:ph idx="1"/>
          </p:nvPr>
        </p:nvSpPr>
        <p:spPr/>
        <p:txBody>
          <a:bodyPr/>
          <a:lstStyle/>
          <a:p>
            <a:r>
              <a:rPr lang="en-US" dirty="0" smtClean="0"/>
              <a:t>PIFO: A sorted array that let us insert an entry (packet or PIFO pointer) into a PIFO based on a programmable priority</a:t>
            </a:r>
          </a:p>
          <a:p>
            <a:r>
              <a:rPr lang="en-US" dirty="0" smtClean="0"/>
              <a:t>Entries are always </a:t>
            </a:r>
            <a:r>
              <a:rPr lang="en-US" dirty="0" err="1" smtClean="0"/>
              <a:t>dequeued</a:t>
            </a:r>
            <a:r>
              <a:rPr lang="en-US" dirty="0" smtClean="0"/>
              <a:t> from the head</a:t>
            </a:r>
          </a:p>
          <a:p>
            <a:r>
              <a:rPr lang="en-US" dirty="0" smtClean="0"/>
              <a:t>If an entry is a packet, </a:t>
            </a:r>
            <a:r>
              <a:rPr lang="en-US" dirty="0" err="1" smtClean="0"/>
              <a:t>dequeue</a:t>
            </a:r>
            <a:r>
              <a:rPr lang="en-US" dirty="0" smtClean="0"/>
              <a:t> and transmit it</a:t>
            </a:r>
          </a:p>
          <a:p>
            <a:r>
              <a:rPr lang="en-US" dirty="0" smtClean="0"/>
              <a:t>If an entry is a PIFO, </a:t>
            </a:r>
            <a:r>
              <a:rPr lang="en-US" dirty="0" err="1" smtClean="0"/>
              <a:t>dequeue</a:t>
            </a:r>
            <a:r>
              <a:rPr lang="en-US" dirty="0" smtClean="0"/>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Motivating packet transactions</a:t>
            </a:r>
            <a:endParaRPr lang="en-US" dirty="0"/>
          </a:p>
        </p:txBody>
      </p:sp>
      <p:sp>
        <p:nvSpPr>
          <p:cNvPr id="3" name="Content Placeholder 2"/>
          <p:cNvSpPr>
            <a:spLocks noGrp="1"/>
          </p:cNvSpPr>
          <p:nvPr>
            <p:ph idx="1"/>
          </p:nvPr>
        </p:nvSpPr>
        <p:spPr/>
        <p:txBody>
          <a:bodyPr>
            <a:normAutofit lnSpcReduction="10000"/>
          </a:bodyPr>
          <a:lstStyle/>
          <a:p>
            <a:r>
              <a:rPr lang="en-US" smtClean="0"/>
              <a:t>Example: count number of packets</a:t>
            </a:r>
          </a:p>
          <a:p>
            <a:r>
              <a:rPr lang="en-US" smtClean="0"/>
              <a:t>On enqueue:</a:t>
            </a:r>
          </a:p>
          <a:p>
            <a:r>
              <a:rPr lang="en-US" smtClean="0"/>
              <a:t>    Calculate average queue size</a:t>
            </a:r>
          </a:p>
          <a:p>
            <a:r>
              <a:rPr lang="en-US" smtClean="0"/>
              <a:t>     if min &lt; avg &lt; max </a:t>
            </a:r>
          </a:p>
          <a:p>
            <a:r>
              <a:rPr lang="en-US" smtClean="0"/>
              <a:t>        calculate probability p</a:t>
            </a:r>
          </a:p>
          <a:p>
            <a:r>
              <a:rPr lang="en-US" smtClean="0"/>
              <a:t>         mark packet with probability p</a:t>
            </a:r>
          </a:p>
          <a:p>
            <a:r>
              <a:rPr lang="en-US" smtClean="0"/>
              <a:t>     else if avg &gt; max:</a:t>
            </a:r>
          </a:p>
          <a:p>
            <a:r>
              <a:rPr lang="en-US" smtClean="0"/>
              <a:t>          mark packet</a:t>
            </a:r>
          </a:p>
          <a:p>
            <a:r>
              <a:rPr lang="en-US" smtClean="0"/>
              <a:t>Runs to completion, process one packet at a time</a:t>
            </a:r>
          </a:p>
          <a:p>
            <a:endParaRPr lang="en-US" smtClean="0"/>
          </a:p>
          <a:p>
            <a:endParaRPr lang="en-US" dirty="0" smtClean="0"/>
          </a:p>
        </p:txBody>
      </p:sp>
    </p:spTree>
    <p:extLst>
      <p:ext uri="{BB962C8B-B14F-4D97-AF65-F5344CB8AC3E}">
        <p14:creationId xmlns:p14="http://schemas.microsoft.com/office/powerpoint/2010/main" val="237376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vision: programmability at line-rate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Performance and predictability of hardware, line-rate routers</a:t>
            </a:r>
          </a:p>
          <a:p>
            <a:endParaRPr lang="en-US" dirty="0"/>
          </a:p>
          <a:p>
            <a:endParaRPr lang="en-US" dirty="0" smtClean="0"/>
          </a:p>
          <a:p>
            <a:r>
              <a:rPr lang="en-US" dirty="0" smtClean="0"/>
              <a:t>More programmable than fixed-function routers</a:t>
            </a:r>
          </a:p>
          <a:p>
            <a:pPr lvl="1"/>
            <a:r>
              <a:rPr lang="en-US" dirty="0" smtClean="0"/>
              <a:t>Much more than the current </a:t>
            </a:r>
            <a:r>
              <a:rPr lang="en-US" dirty="0" err="1" smtClean="0"/>
              <a:t>OpenFlow</a:t>
            </a:r>
            <a:r>
              <a:rPr lang="en-US" dirty="0" smtClean="0"/>
              <a:t>/SDN APIs for routers</a:t>
            </a:r>
          </a:p>
          <a:p>
            <a:pPr lvl="1"/>
            <a:r>
              <a:rPr lang="en-US" dirty="0" smtClean="0"/>
              <a:t>…, but less than software routers</a:t>
            </a:r>
          </a:p>
          <a:p>
            <a:endParaRPr lang="en-US" dirty="0"/>
          </a:p>
          <a:p>
            <a:endParaRPr lang="en-US" dirty="0" smtClean="0"/>
          </a:p>
          <a:p>
            <a:r>
              <a:rPr lang="en-US" dirty="0" smtClean="0"/>
              <a:t>Chipsets emerging around this paradigm: RMT, </a:t>
            </a:r>
            <a:r>
              <a:rPr lang="en-US" dirty="0" err="1" smtClean="0"/>
              <a:t>FlexPipe</a:t>
            </a:r>
            <a:r>
              <a:rPr lang="en-US" dirty="0" smtClean="0"/>
              <a:t>, </a:t>
            </a:r>
            <a:r>
              <a:rPr lang="en-US" dirty="0" err="1" smtClean="0"/>
              <a:t>Xpliant</a:t>
            </a:r>
            <a:endParaRPr lang="en-US" dirty="0" smtClean="0"/>
          </a:p>
          <a:p>
            <a:pPr lvl="1"/>
            <a:r>
              <a:rPr lang="en-US" dirty="0" smtClean="0"/>
              <a:t>Moore’s law has reduced area overhead for programmability</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constraints on </a:t>
            </a:r>
            <a:r>
              <a:rPr lang="en-US" dirty="0"/>
              <a:t>D</a:t>
            </a:r>
            <a:r>
              <a:rPr lang="en-US" dirty="0" smtClean="0"/>
              <a:t>omino</a:t>
            </a:r>
            <a:endParaRPr lang="en-US" dirty="0"/>
          </a:p>
        </p:txBody>
      </p:sp>
      <p:sp>
        <p:nvSpPr>
          <p:cNvPr id="7" name="Content Placeholder 6"/>
          <p:cNvSpPr>
            <a:spLocks noGrp="1"/>
          </p:cNvSpPr>
          <p:nvPr>
            <p:ph idx="1"/>
          </p:nvPr>
        </p:nvSpPr>
        <p:spPr/>
        <p:txBody>
          <a:bodyPr/>
          <a:lstStyle/>
          <a:p>
            <a:r>
              <a:rPr lang="en-US" dirty="0" smtClean="0"/>
              <a:t>No loops (for, while, do-while)</a:t>
            </a:r>
          </a:p>
          <a:p>
            <a:r>
              <a:rPr lang="en-US" dirty="0" smtClean="0"/>
              <a:t>No unstructured control flow (break, continue, </a:t>
            </a:r>
            <a:r>
              <a:rPr lang="en-US" dirty="0" err="1" smtClean="0"/>
              <a:t>goto</a:t>
            </a:r>
            <a:r>
              <a:rPr lang="en-US" dirty="0" smtClean="0"/>
              <a:t>)</a:t>
            </a:r>
          </a:p>
          <a:p>
            <a:r>
              <a:rPr lang="en-US" dirty="0" smtClean="0"/>
              <a:t>No pointers, heaps</a:t>
            </a:r>
          </a:p>
          <a:p>
            <a:endParaRPr lang="en-US" dirty="0"/>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Single-Assignment</a:t>
            </a:r>
            <a:endParaRPr lang="en-US" dirty="0"/>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 Flattening</a:t>
            </a:r>
            <a:endParaRPr lang="en-US" dirty="0"/>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results</a:t>
            </a:r>
            <a:endParaRPr lang="en-US" dirty="0"/>
          </a:p>
        </p:txBody>
      </p:sp>
      <p:sp>
        <p:nvSpPr>
          <p:cNvPr id="3" name="Content Placeholder 2"/>
          <p:cNvSpPr>
            <a:spLocks noGrp="1"/>
          </p:cNvSpPr>
          <p:nvPr>
            <p:ph idx="1"/>
          </p:nvPr>
        </p:nvSpPr>
        <p:spPr/>
        <p:txBody>
          <a:bodyPr>
            <a:normAutofit lnSpcReduction="10000"/>
          </a:bodyPr>
          <a:lstStyle/>
          <a:p>
            <a:r>
              <a:rPr lang="en-US" dirty="0" smtClean="0"/>
              <a:t>Generic method to handle fairly complex templates</a:t>
            </a:r>
          </a:p>
          <a:p>
            <a:endParaRPr lang="en-US" dirty="0"/>
          </a:p>
          <a:p>
            <a:r>
              <a:rPr lang="en-US" dirty="0" smtClean="0"/>
              <a:t>Templates determine if a Domino program can run at line rate.</a:t>
            </a:r>
          </a:p>
          <a:p>
            <a:endParaRPr lang="en-US" dirty="0"/>
          </a:p>
          <a:p>
            <a:r>
              <a:rPr lang="en-US" dirty="0" smtClean="0"/>
              <a:t>Example results:</a:t>
            </a:r>
          </a:p>
          <a:p>
            <a:pPr lvl="1"/>
            <a:r>
              <a:rPr lang="en-US" dirty="0" err="1" smtClean="0"/>
              <a:t>Flowlet</a:t>
            </a:r>
            <a:r>
              <a:rPr lang="en-US" dirty="0" smtClean="0"/>
              <a:t> switching needs conditional execution to save next hop information:</a:t>
            </a:r>
          </a:p>
          <a:p>
            <a:pPr marL="457200" lvl="1" indent="0">
              <a:buNone/>
            </a:pPr>
            <a:r>
              <a:rPr lang="en-US" dirty="0"/>
              <a:t> </a:t>
            </a:r>
            <a:r>
              <a:rPr lang="en-US" dirty="0" smtClean="0"/>
              <a:t>  </a:t>
            </a:r>
            <a:r>
              <a:rPr lang="en-US" dirty="0" err="1" smtClean="0"/>
              <a:t>saved_hop</a:t>
            </a:r>
            <a:r>
              <a:rPr lang="en-US" dirty="0" smtClean="0"/>
              <a:t>[pkt.id] = pkt.tmp2 ? </a:t>
            </a:r>
            <a:r>
              <a:rPr lang="en-US" dirty="0" err="1" smtClean="0"/>
              <a:t>pkt.new_hop</a:t>
            </a:r>
            <a:r>
              <a:rPr lang="en-US" dirty="0" smtClean="0"/>
              <a:t> : </a:t>
            </a:r>
            <a:r>
              <a:rPr lang="en-US" dirty="0" err="1" smtClean="0"/>
              <a:t>saved_hop</a:t>
            </a:r>
            <a:r>
              <a:rPr lang="en-US" dirty="0" smtClean="0"/>
              <a:t>[pkt.id]</a:t>
            </a:r>
          </a:p>
          <a:p>
            <a:pPr lvl="1"/>
            <a:r>
              <a:rPr lang="en-US" dirty="0" smtClean="0"/>
              <a:t>Simple increment suffices for heavy-hitter detection</a:t>
            </a:r>
          </a:p>
          <a:p>
            <a:pPr marL="457200" lvl="1" indent="0">
              <a:buNone/>
            </a:pPr>
            <a:r>
              <a:rPr lang="en-US" dirty="0"/>
              <a:t> </a:t>
            </a:r>
            <a:r>
              <a:rPr lang="en-US" dirty="0" smtClean="0"/>
              <a:t>  </a:t>
            </a:r>
            <a:r>
              <a:rPr lang="en-US" dirty="0" err="1" smtClean="0"/>
              <a:t>count_min_sketch</a:t>
            </a:r>
            <a:r>
              <a:rPr lang="en-US" dirty="0" smtClean="0"/>
              <a:t>[hash] = </a:t>
            </a:r>
            <a:r>
              <a:rPr lang="en-US" dirty="0" err="1" smtClean="0"/>
              <a:t>count_min_sketch</a:t>
            </a:r>
            <a:r>
              <a:rPr lang="en-US" dirty="0" smtClean="0"/>
              <a:t>[hash] + 1</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P4 code</a:t>
            </a:r>
            <a:endParaRPr lang="en-US" dirty="0"/>
          </a:p>
        </p:txBody>
      </p:sp>
      <p:sp>
        <p:nvSpPr>
          <p:cNvPr id="3" name="Content Placeholder 2"/>
          <p:cNvSpPr>
            <a:spLocks noGrp="1"/>
          </p:cNvSpPr>
          <p:nvPr>
            <p:ph idx="1"/>
          </p:nvPr>
        </p:nvSpPr>
        <p:spPr>
          <a:ln>
            <a:noFill/>
          </a:ln>
        </p:spPr>
        <p:txBody>
          <a:bodyPr wrap="square"/>
          <a:lstStyle/>
          <a:p>
            <a:r>
              <a:rPr lang="en-US" dirty="0" smtClean="0"/>
              <a:t>Required changes to P4</a:t>
            </a:r>
          </a:p>
          <a:p>
            <a:pPr lvl="1"/>
            <a:r>
              <a:rPr lang="en-US" dirty="0" smtClean="0"/>
              <a:t>Sequential execution semantics (required for read from, modify, and write back to state)</a:t>
            </a:r>
          </a:p>
          <a:p>
            <a:pPr lvl="1"/>
            <a:r>
              <a:rPr lang="en-US" dirty="0" smtClean="0"/>
              <a:t>Expression support</a:t>
            </a:r>
            <a:endParaRPr lang="en-US" dirty="0"/>
          </a:p>
          <a:p>
            <a:pPr lvl="1"/>
            <a:r>
              <a:rPr lang="en-US" dirty="0" smtClean="0"/>
              <a:t>Both available in v1.1</a:t>
            </a:r>
          </a:p>
          <a:p>
            <a:r>
              <a:rPr lang="en-US" dirty="0" smtClean="0"/>
              <a:t>Encapsulate </a:t>
            </a:r>
            <a:r>
              <a:rPr lang="en-US" dirty="0"/>
              <a:t>every </a:t>
            </a:r>
            <a:r>
              <a:rPr lang="en-US" dirty="0" err="1" smtClean="0"/>
              <a:t>codelet</a:t>
            </a:r>
            <a:r>
              <a:rPr lang="en-US" dirty="0" smtClean="0"/>
              <a:t> </a:t>
            </a:r>
            <a:r>
              <a:rPr lang="en-US" dirty="0"/>
              <a:t>in a </a:t>
            </a:r>
            <a:r>
              <a:rPr lang="en-US" dirty="0" smtClean="0"/>
              <a:t>table’s default action</a:t>
            </a:r>
          </a:p>
          <a:p>
            <a:r>
              <a:rPr lang="en-US" dirty="0" smtClean="0"/>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Relationship to prior compiler techniques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 </a:t>
            </a:r>
            <a:r>
              <a:rPr lang="en-US" dirty="0" err="1" smtClean="0"/>
              <a:t>HotNets</a:t>
            </a:r>
            <a:r>
              <a:rPr lang="en-US" dirty="0" smtClean="0"/>
              <a:t> version</a:t>
            </a:r>
            <a:endParaRPr lang="en-US" dirty="0"/>
          </a:p>
        </p:txBody>
      </p:sp>
      <p:sp>
        <p:nvSpPr>
          <p:cNvPr id="129" name="Content Placeholder 128"/>
          <p:cNvSpPr>
            <a:spLocks noGrp="1"/>
          </p:cNvSpPr>
          <p:nvPr>
            <p:ph idx="1"/>
          </p:nvPr>
        </p:nvSpPr>
        <p:spPr/>
        <p:txBody>
          <a:bodyPr>
            <a:normAutofit fontScale="70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sz="3900" dirty="0"/>
          </a:p>
          <a:p>
            <a:r>
              <a:rPr lang="en-US" sz="4800" dirty="0"/>
              <a:t>Meets timing at 1 GHz on a 16 nm node</a:t>
            </a:r>
          </a:p>
          <a:p>
            <a:r>
              <a:rPr lang="en-US" sz="4800" dirty="0"/>
              <a:t>5 % area overhead for 3-level hierarchy</a:t>
            </a:r>
          </a:p>
          <a:p>
            <a:r>
              <a:rPr lang="en-US" sz="4800" dirty="0"/>
              <a:t>Challenges wisdom that sorting is hard</a:t>
            </a:r>
          </a:p>
          <a:p>
            <a:endParaRPr lang="en-US" dirty="0"/>
          </a:p>
        </p:txBody>
      </p:sp>
      <p:sp>
        <p:nvSpPr>
          <p:cNvPr id="5" name="Rounded Rectangle 4"/>
          <p:cNvSpPr/>
          <p:nvPr/>
        </p:nvSpPr>
        <p:spPr>
          <a:xfrm>
            <a:off x="3561009" y="1612409"/>
            <a:ext cx="2254232" cy="153878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4161168" y="1612408"/>
            <a:ext cx="1" cy="1549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7617" y="1600200"/>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9711" y="1612408"/>
            <a:ext cx="618304" cy="369332"/>
          </a:xfrm>
          <a:prstGeom prst="rect">
            <a:avLst/>
          </a:prstGeom>
          <a:noFill/>
        </p:spPr>
        <p:txBody>
          <a:bodyPr wrap="square" rtlCol="0">
            <a:spAutoFit/>
          </a:bodyPr>
          <a:lstStyle/>
          <a:p>
            <a:r>
              <a:rPr lang="en-US" dirty="0">
                <a:latin typeface="Gadugi" panose="020B0502040204020203" pitchFamily="34" charset="0"/>
              </a:rPr>
              <a:t>Min</a:t>
            </a:r>
          </a:p>
        </p:txBody>
      </p:sp>
      <p:sp>
        <p:nvSpPr>
          <p:cNvPr id="16" name="TextBox 15"/>
          <p:cNvSpPr txBox="1"/>
          <p:nvPr/>
        </p:nvSpPr>
        <p:spPr>
          <a:xfrm>
            <a:off x="4199313" y="1612408"/>
            <a:ext cx="618304" cy="369332"/>
          </a:xfrm>
          <a:prstGeom prst="rect">
            <a:avLst/>
          </a:prstGeom>
          <a:noFill/>
        </p:spPr>
        <p:txBody>
          <a:bodyPr wrap="square" rtlCol="0">
            <a:spAutoFit/>
          </a:bodyPr>
          <a:lstStyle/>
          <a:p>
            <a:r>
              <a:rPr lang="en-US" dirty="0">
                <a:latin typeface="Gadugi" panose="020B0502040204020203" pitchFamily="34" charset="0"/>
              </a:rPr>
              <a:t>Max</a:t>
            </a:r>
          </a:p>
        </p:txBody>
      </p:sp>
      <p:sp>
        <p:nvSpPr>
          <p:cNvPr id="17" name="TextBox 16"/>
          <p:cNvSpPr txBox="1"/>
          <p:nvPr/>
        </p:nvSpPr>
        <p:spPr>
          <a:xfrm>
            <a:off x="3657600" y="1295400"/>
            <a:ext cx="3352800" cy="369332"/>
          </a:xfrm>
          <a:prstGeom prst="rect">
            <a:avLst/>
          </a:prstGeom>
          <a:noFill/>
        </p:spPr>
        <p:txBody>
          <a:bodyPr wrap="square" rtlCol="0">
            <a:spAutoFit/>
          </a:bodyPr>
          <a:lstStyle/>
          <a:p>
            <a:r>
              <a:rPr lang="en-US" dirty="0">
                <a:latin typeface="Gadugi" panose="020B0502040204020203" pitchFamily="34" charset="0"/>
              </a:rPr>
              <a:t>Range search CAM</a:t>
            </a:r>
          </a:p>
        </p:txBody>
      </p:sp>
      <p:cxnSp>
        <p:nvCxnSpPr>
          <p:cNvPr id="12" name="Straight Connector 11"/>
          <p:cNvCxnSpPr/>
          <p:nvPr/>
        </p:nvCxnSpPr>
        <p:spPr>
          <a:xfrm>
            <a:off x="3561010" y="192789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61010" y="2132577"/>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61010" y="2337261"/>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61010" y="254194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61010" y="2743200"/>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1010" y="2917198"/>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43092" y="1600200"/>
            <a:ext cx="1116615" cy="369332"/>
          </a:xfrm>
          <a:prstGeom prst="rect">
            <a:avLst/>
          </a:prstGeom>
          <a:noFill/>
        </p:spPr>
        <p:txBody>
          <a:bodyPr wrap="square" rtlCol="0">
            <a:spAutoFit/>
          </a:bodyPr>
          <a:lstStyle/>
          <a:p>
            <a:r>
              <a:rPr lang="en-US" dirty="0" err="1">
                <a:latin typeface="Gadugi" panose="020B0502040204020203" pitchFamily="34" charset="0"/>
              </a:rPr>
              <a:t>MiniPIFO</a:t>
            </a:r>
            <a:endParaRPr lang="en-US" dirty="0">
              <a:latin typeface="Gadugi" panose="020B0502040204020203" pitchFamily="34" charset="0"/>
            </a:endParaRPr>
          </a:p>
        </p:txBody>
      </p:sp>
      <p:cxnSp>
        <p:nvCxnSpPr>
          <p:cNvPr id="32" name="Straight Connector 31"/>
          <p:cNvCxnSpPr/>
          <p:nvPr/>
        </p:nvCxnSpPr>
        <p:spPr>
          <a:xfrm>
            <a:off x="7167783" y="192789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67783" y="213257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67783" y="2337261"/>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7783" y="254194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7783" y="271251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67783" y="291719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7783" y="3087767"/>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167783" y="1927895"/>
            <a:ext cx="1889262" cy="1170557"/>
            <a:chOff x="5643783" y="1927894"/>
            <a:chExt cx="1889262" cy="2237830"/>
          </a:xfrm>
        </p:grpSpPr>
        <p:cxnSp>
          <p:nvCxnSpPr>
            <p:cNvPr id="47" name="Straight Connector 46"/>
            <p:cNvCxnSpPr/>
            <p:nvPr/>
          </p:nvCxnSpPr>
          <p:spPr>
            <a:xfrm>
              <a:off x="7533045"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48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667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77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86500" y="1948319"/>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643783"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7208046" y="1295400"/>
            <a:ext cx="2267114" cy="369332"/>
          </a:xfrm>
          <a:prstGeom prst="rect">
            <a:avLst/>
          </a:prstGeom>
          <a:noFill/>
        </p:spPr>
        <p:txBody>
          <a:bodyPr wrap="square" rtlCol="0">
            <a:spAutoFit/>
          </a:bodyPr>
          <a:lstStyle/>
          <a:p>
            <a:r>
              <a:rPr lang="en-US" dirty="0">
                <a:latin typeface="Gadugi" panose="020B0502040204020203" pitchFamily="34" charset="0"/>
              </a:rPr>
              <a:t>Mini-PIFO bank</a:t>
            </a:r>
          </a:p>
        </p:txBody>
      </p:sp>
      <p:cxnSp>
        <p:nvCxnSpPr>
          <p:cNvPr id="85" name="Straight Arrow Connector 84"/>
          <p:cNvCxnSpPr/>
          <p:nvPr/>
        </p:nvCxnSpPr>
        <p:spPr>
          <a:xfrm flipV="1">
            <a:off x="5209821" y="203023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209821" y="2234919"/>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5209821" y="2439604"/>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209821" y="2644286"/>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209821" y="281485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209821" y="3019540"/>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54100"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6" name="TextBox 65"/>
          <p:cNvSpPr txBox="1"/>
          <p:nvPr/>
        </p:nvSpPr>
        <p:spPr>
          <a:xfrm>
            <a:off x="4220834" y="1870426"/>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7" name="TextBox 66"/>
          <p:cNvSpPr txBox="1"/>
          <p:nvPr/>
        </p:nvSpPr>
        <p:spPr>
          <a:xfrm>
            <a:off x="3687080" y="2075009"/>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8" name="TextBox 67"/>
          <p:cNvSpPr txBox="1"/>
          <p:nvPr/>
        </p:nvSpPr>
        <p:spPr>
          <a:xfrm>
            <a:off x="4191001" y="2081783"/>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69" name="TextBox 68"/>
          <p:cNvSpPr txBox="1"/>
          <p:nvPr/>
        </p:nvSpPr>
        <p:spPr>
          <a:xfrm>
            <a:off x="3657601" y="2283024"/>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0" name="TextBox 69"/>
          <p:cNvSpPr txBox="1"/>
          <p:nvPr/>
        </p:nvSpPr>
        <p:spPr>
          <a:xfrm>
            <a:off x="41910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1" name="TextBox 70"/>
          <p:cNvSpPr txBox="1"/>
          <p:nvPr/>
        </p:nvSpPr>
        <p:spPr>
          <a:xfrm>
            <a:off x="3649334" y="2473524"/>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2" name="TextBox 71"/>
          <p:cNvSpPr txBox="1"/>
          <p:nvPr/>
        </p:nvSpPr>
        <p:spPr>
          <a:xfrm>
            <a:off x="4191000" y="24735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3" name="TextBox 72"/>
          <p:cNvSpPr txBox="1"/>
          <p:nvPr/>
        </p:nvSpPr>
        <p:spPr>
          <a:xfrm>
            <a:off x="3649334" y="26640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4" name="TextBox 73"/>
          <p:cNvSpPr txBox="1"/>
          <p:nvPr/>
        </p:nvSpPr>
        <p:spPr>
          <a:xfrm>
            <a:off x="4182733" y="26640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5" name="TextBox 74"/>
          <p:cNvSpPr txBox="1"/>
          <p:nvPr/>
        </p:nvSpPr>
        <p:spPr>
          <a:xfrm>
            <a:off x="3563360" y="28575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6" name="TextBox 75"/>
          <p:cNvSpPr txBox="1"/>
          <p:nvPr/>
        </p:nvSpPr>
        <p:spPr>
          <a:xfrm>
            <a:off x="4191000" y="2857501"/>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sp>
        <p:nvSpPr>
          <p:cNvPr id="61" name="TextBox 60"/>
          <p:cNvSpPr txBox="1"/>
          <p:nvPr/>
        </p:nvSpPr>
        <p:spPr>
          <a:xfrm>
            <a:off x="7149066"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2" name="TextBox 61"/>
          <p:cNvSpPr txBox="1"/>
          <p:nvPr/>
        </p:nvSpPr>
        <p:spPr>
          <a:xfrm>
            <a:off x="8724901" y="1866901"/>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3" name="TextBox 62"/>
          <p:cNvSpPr txBox="1"/>
          <p:nvPr/>
        </p:nvSpPr>
        <p:spPr>
          <a:xfrm>
            <a:off x="7124701" y="2054424"/>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4" name="TextBox 63"/>
          <p:cNvSpPr txBox="1"/>
          <p:nvPr/>
        </p:nvSpPr>
        <p:spPr>
          <a:xfrm>
            <a:off x="8648701" y="20574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7" name="TextBox 76"/>
          <p:cNvSpPr txBox="1"/>
          <p:nvPr/>
        </p:nvSpPr>
        <p:spPr>
          <a:xfrm>
            <a:off x="7116434" y="22860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8" name="TextBox 77"/>
          <p:cNvSpPr txBox="1"/>
          <p:nvPr/>
        </p:nvSpPr>
        <p:spPr>
          <a:xfrm>
            <a:off x="86487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0" name="TextBox 79"/>
          <p:cNvSpPr txBox="1"/>
          <p:nvPr/>
        </p:nvSpPr>
        <p:spPr>
          <a:xfrm>
            <a:off x="7124701" y="2470547"/>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1" name="TextBox 80"/>
          <p:cNvSpPr txBox="1"/>
          <p:nvPr/>
        </p:nvSpPr>
        <p:spPr>
          <a:xfrm>
            <a:off x="7124701" y="2661047"/>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2" name="TextBox 81"/>
          <p:cNvSpPr txBox="1"/>
          <p:nvPr/>
        </p:nvSpPr>
        <p:spPr>
          <a:xfrm>
            <a:off x="7106660" y="28545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cxnSp>
        <p:nvCxnSpPr>
          <p:cNvPr id="83" name="Straight Connector 82"/>
          <p:cNvCxnSpPr/>
          <p:nvPr/>
        </p:nvCxnSpPr>
        <p:spPr>
          <a:xfrm>
            <a:off x="8382000" y="1926228"/>
            <a:ext cx="0" cy="1159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648701" y="2476501"/>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6" name="TextBox 85"/>
          <p:cNvSpPr txBox="1"/>
          <p:nvPr/>
        </p:nvSpPr>
        <p:spPr>
          <a:xfrm>
            <a:off x="8572500" y="26670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87" name="TextBox 86"/>
          <p:cNvSpPr txBox="1"/>
          <p:nvPr/>
        </p:nvSpPr>
        <p:spPr>
          <a:xfrm>
            <a:off x="8572500" y="2860478"/>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cxnSp>
        <p:nvCxnSpPr>
          <p:cNvPr id="4" name="Straight Arrow Connector 3"/>
          <p:cNvCxnSpPr/>
          <p:nvPr/>
        </p:nvCxnSpPr>
        <p:spPr>
          <a:xfrm>
            <a:off x="7208047" y="1833174"/>
            <a:ext cx="1848999"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53299" y="1535133"/>
            <a:ext cx="1544012" cy="369332"/>
          </a:xfrm>
          <a:prstGeom prst="rect">
            <a:avLst/>
          </a:prstGeom>
          <a:noFill/>
        </p:spPr>
        <p:txBody>
          <a:bodyPr wrap="none" rtlCol="0">
            <a:spAutoFit/>
          </a:bodyPr>
          <a:lstStyle/>
          <a:p>
            <a:r>
              <a:rPr lang="en-US" dirty="0">
                <a:latin typeface="Gadugi" panose="020B0502040204020203" pitchFamily="34" charset="0"/>
              </a:rPr>
              <a:t>128 elements</a:t>
            </a:r>
          </a:p>
        </p:txBody>
      </p:sp>
      <p:cxnSp>
        <p:nvCxnSpPr>
          <p:cNvPr id="88" name="Straight Arrow Connector 87"/>
          <p:cNvCxnSpPr/>
          <p:nvPr/>
        </p:nvCxnSpPr>
        <p:spPr>
          <a:xfrm>
            <a:off x="3390901" y="1664733"/>
            <a:ext cx="8267" cy="148645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587606" y="2259568"/>
            <a:ext cx="1856598" cy="369332"/>
          </a:xfrm>
          <a:prstGeom prst="rect">
            <a:avLst/>
          </a:prstGeom>
          <a:noFill/>
        </p:spPr>
        <p:txBody>
          <a:bodyPr wrap="none" rtlCol="0">
            <a:spAutoFit/>
          </a:bodyPr>
          <a:lstStyle/>
          <a:p>
            <a:r>
              <a:rPr lang="en-US" dirty="0">
                <a:latin typeface="Gadugi" panose="020B0502040204020203" pitchFamily="34" charset="0"/>
              </a:rPr>
              <a:t>1000 mini-PIFOs</a:t>
            </a:r>
          </a:p>
        </p:txBody>
      </p:sp>
    </p:spTree>
    <p:extLst>
      <p:ext uri="{BB962C8B-B14F-4D97-AF65-F5344CB8AC3E}">
        <p14:creationId xmlns:p14="http://schemas.microsoft.com/office/powerpoint/2010/main" val="219787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9">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9">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17" grpId="0"/>
      <p:bldP spid="31" grpId="0"/>
      <p:bldP spid="79" grpId="0"/>
      <p:bldP spid="65" grpId="0"/>
      <p:bldP spid="66" grpId="0"/>
      <p:bldP spid="67" grpId="0"/>
      <p:bldP spid="68" grpId="0"/>
      <p:bldP spid="69" grpId="0"/>
      <p:bldP spid="70" grpId="0"/>
      <p:bldP spid="71" grpId="0"/>
      <p:bldP spid="72" grpId="0"/>
      <p:bldP spid="73" grpId="0"/>
      <p:bldP spid="74" grpId="0"/>
      <p:bldP spid="75" grpId="0"/>
      <p:bldP spid="76" grpId="0"/>
      <p:bldP spid="61" grpId="0"/>
      <p:bldP spid="62" grpId="0"/>
      <p:bldP spid="63" grpId="0"/>
      <p:bldP spid="64" grpId="0"/>
      <p:bldP spid="77" grpId="0"/>
      <p:bldP spid="78" grpId="0"/>
      <p:bldP spid="80" grpId="0"/>
      <p:bldP spid="81" grpId="0"/>
      <p:bldP spid="82" grpId="0"/>
      <p:bldP spid="84" grpId="0"/>
      <p:bldP spid="86" grpId="0"/>
      <p:bldP spid="87" grpId="0"/>
      <p:bldP spid="7" grpId="0"/>
      <p:bldP spid="8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Branch Removal</a:t>
            </a:r>
            <a:endParaRPr lang="en-US" dirty="0"/>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State Variables</a:t>
            </a:r>
            <a:endParaRPr lang="en-US" dirty="0"/>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t>Instruction mapping: the SKETCH algorithm</a:t>
            </a:r>
            <a:endParaRPr lang="en-US" dirty="0"/>
          </a:p>
        </p:txBody>
      </p:sp>
      <p:sp>
        <p:nvSpPr>
          <p:cNvPr id="3" name="Content Placeholder 2"/>
          <p:cNvSpPr>
            <a:spLocks noGrp="1"/>
          </p:cNvSpPr>
          <p:nvPr>
            <p:ph idx="1"/>
          </p:nvPr>
        </p:nvSpPr>
        <p:spPr/>
        <p:txBody>
          <a:bodyPr>
            <a:normAutofit/>
          </a:bodyPr>
          <a:lstStyle/>
          <a:p>
            <a:r>
              <a:rPr lang="en-US" dirty="0" smtClean="0"/>
              <a:t>Map each </a:t>
            </a:r>
            <a:r>
              <a:rPr lang="en-US" dirty="0" err="1" smtClean="0"/>
              <a:t>codelet</a:t>
            </a:r>
            <a:r>
              <a:rPr lang="en-US" dirty="0" smtClean="0"/>
              <a:t> to an atom template</a:t>
            </a:r>
          </a:p>
          <a:p>
            <a:r>
              <a:rPr lang="en-US" dirty="0" smtClean="0"/>
              <a:t>Convert </a:t>
            </a:r>
            <a:r>
              <a:rPr lang="en-US" dirty="0" err="1" smtClean="0"/>
              <a:t>codelet</a:t>
            </a:r>
            <a:r>
              <a:rPr lang="en-US" dirty="0" smtClean="0"/>
              <a:t> and template both to functions of bit vectors</a:t>
            </a:r>
          </a:p>
          <a:p>
            <a:r>
              <a:rPr lang="en-US" dirty="0" smtClean="0"/>
              <a:t>Q: Does there exist a template </a:t>
            </a:r>
            <a:r>
              <a:rPr lang="en-US" dirty="0" err="1" smtClean="0"/>
              <a:t>config</a:t>
            </a:r>
            <a:r>
              <a:rPr lang="en-US" dirty="0"/>
              <a:t> </a:t>
            </a:r>
            <a:r>
              <a:rPr lang="en-US" dirty="0" err="1" smtClean="0"/>
              <a:t>s.t.</a:t>
            </a:r>
            <a:endParaRPr lang="en-US" dirty="0" smtClean="0"/>
          </a:p>
          <a:p>
            <a:pPr marL="0" indent="0">
              <a:buNone/>
            </a:pPr>
            <a:r>
              <a:rPr lang="en-US" dirty="0"/>
              <a:t> </a:t>
            </a:r>
            <a:r>
              <a:rPr lang="en-US" dirty="0" smtClean="0"/>
              <a:t>                for all inputs,</a:t>
            </a:r>
          </a:p>
          <a:p>
            <a:pPr marL="0" indent="0">
              <a:buNone/>
            </a:pPr>
            <a:r>
              <a:rPr lang="en-US" dirty="0"/>
              <a:t> </a:t>
            </a:r>
            <a:r>
              <a:rPr lang="en-US" dirty="0" smtClean="0"/>
              <a:t>                </a:t>
            </a:r>
            <a:r>
              <a:rPr lang="en-US" dirty="0" err="1" smtClean="0"/>
              <a:t>codelet</a:t>
            </a:r>
            <a:r>
              <a:rPr lang="en-US" dirty="0" smtClean="0"/>
              <a:t> and template functions agree?</a:t>
            </a:r>
          </a:p>
          <a:p>
            <a:r>
              <a:rPr lang="en-US" dirty="0" smtClean="0"/>
              <a:t>Quantified </a:t>
            </a:r>
            <a:r>
              <a:rPr lang="en-US" dirty="0" err="1" smtClean="0"/>
              <a:t>boolean</a:t>
            </a:r>
            <a:r>
              <a:rPr lang="en-US" dirty="0" smtClean="0"/>
              <a:t> satisfiability (QBF) problem</a:t>
            </a:r>
          </a:p>
          <a:p>
            <a:r>
              <a:rPr lang="en-US" dirty="0" smtClean="0"/>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rPr>
              <a:t>This Talk</a:t>
            </a:r>
            <a:endParaRPr lang="en-US" dirty="0">
              <a:solidFill>
                <a:schemeClr val="bg1"/>
              </a:solidFill>
            </a:endParaRPr>
          </a:p>
        </p:txBody>
      </p:sp>
      <p:sp>
        <p:nvSpPr>
          <p:cNvPr id="2" name="Slide Number Placeholder 1"/>
          <p:cNvSpPr>
            <a:spLocks noGrp="1"/>
          </p:cNvSpPr>
          <p:nvPr>
            <p:ph type="sldNum" sz="quarter" idx="12"/>
          </p:nvPr>
        </p:nvSpPr>
        <p:spPr/>
        <p:txBody>
          <a:bodyPr/>
          <a:lstStyle/>
          <a:p>
            <a:fld id="{5448022C-F4BC-4192-A392-BACAE19DF894}" type="slidenum">
              <a:rPr lang="en-US" smtClean="0"/>
              <a:pPr/>
              <a:t>8</a:t>
            </a:fld>
            <a:endParaRPr lang="en-US"/>
          </a:p>
        </p:txBody>
      </p:sp>
      <p:sp>
        <p:nvSpPr>
          <p:cNvPr id="671" name="Content Placeholder 2"/>
          <p:cNvSpPr>
            <a:spLocks noGrp="1"/>
          </p:cNvSpPr>
          <p:nvPr>
            <p:ph idx="1"/>
          </p:nvPr>
        </p:nvSpPr>
        <p:spPr>
          <a:xfrm>
            <a:off x="304800" y="5143500"/>
            <a:ext cx="12458700" cy="1085850"/>
          </a:xfrm>
        </p:spPr>
        <p:txBody>
          <a:bodyPr>
            <a:normAutofit fontScale="25000" lnSpcReduction="20000"/>
          </a:bodyPr>
          <a:lstStyle/>
          <a:p>
            <a:pPr lvl="1"/>
            <a:r>
              <a:rPr lang="en-US" sz="9600" dirty="0"/>
              <a:t>The machine model: Formalizing the computational capabilities of line-rate routers</a:t>
            </a:r>
          </a:p>
          <a:p>
            <a:pPr lvl="1"/>
            <a:endParaRPr lang="en-US" sz="9600" dirty="0"/>
          </a:p>
          <a:p>
            <a:pPr lvl="1"/>
            <a:r>
              <a:rPr lang="en-US" sz="9600" dirty="0"/>
              <a:t>Packet transactions: High-level programming for the router pipeline</a:t>
            </a:r>
          </a:p>
          <a:p>
            <a:pPr marL="457200" lvl="1" indent="0">
              <a:buNone/>
            </a:pPr>
            <a:endParaRPr lang="en-US" sz="9600" dirty="0"/>
          </a:p>
          <a:p>
            <a:pPr lvl="1"/>
            <a:r>
              <a:rPr lang="en-US" sz="9600" dirty="0"/>
              <a:t>Push-In First-Out Queues: Programming the scheduler</a:t>
            </a:r>
          </a:p>
          <a:p>
            <a:endParaRPr lang="en-US" sz="2800" dirty="0"/>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Gadugi" panose="020B0502040204020203" pitchFamily="34" charset="0"/>
              </a:rPr>
              <a:t>This talk</a:t>
            </a:r>
            <a:endParaRPr lang="en-US" sz="4400" dirty="0">
              <a:solidFill>
                <a:schemeClr val="tx1"/>
              </a:solidFill>
              <a:latin typeface="Gadugi" panose="020B0502040204020203" pitchFamily="34" charset="0"/>
            </a:endParaRPr>
          </a:p>
        </p:txBody>
      </p:sp>
      <p:sp>
        <p:nvSpPr>
          <p:cNvPr id="26" name="Right Arrow 25"/>
          <p:cNvSpPr/>
          <p:nvPr/>
        </p:nvSpPr>
        <p:spPr>
          <a:xfrm>
            <a:off x="1524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684" name="Slide Number Placeholder 1"/>
          <p:cNvSpPr txBox="1">
            <a:spLocks/>
          </p:cNvSpPr>
          <p:nvPr/>
        </p:nvSpPr>
        <p:spPr>
          <a:xfrm>
            <a:off x="8686800" y="48704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448022C-F4BC-4192-A392-BACAE19DF894}" type="slidenum">
              <a:rPr lang="en-US" smtClean="0"/>
              <a:pPr/>
              <a:t>8</a:t>
            </a:fld>
            <a:endParaRPr lang="en-US"/>
          </a:p>
        </p:txBody>
      </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250"/>
                                  </p:stCondLst>
                                  <p:childTnLst>
                                    <p:set>
                                      <p:cBhvr>
                                        <p:cTn id="13" dur="1" fill="hold">
                                          <p:stCondLst>
                                            <p:cond delay="0"/>
                                          </p:stCondLst>
                                        </p:cTn>
                                        <p:tgtEl>
                                          <p:spTgt spid="560"/>
                                        </p:tgtEl>
                                        <p:attrNameLst>
                                          <p:attrName>style.visibility</p:attrName>
                                        </p:attrNameLst>
                                      </p:cBhvr>
                                      <p:to>
                                        <p:strVal val="visible"/>
                                      </p:to>
                                    </p:set>
                                  </p:childTnLst>
                                </p:cTn>
                              </p:par>
                            </p:childTnLst>
                          </p:cTn>
                        </p:par>
                        <p:par>
                          <p:cTn id="14" fill="hold">
                            <p:stCondLst>
                              <p:cond delay="250"/>
                            </p:stCondLst>
                            <p:childTnLst>
                              <p:par>
                                <p:cTn id="15" presetID="1" presetClass="entr" presetSubtype="0" fill="hold" nodeType="afterEffect">
                                  <p:stCondLst>
                                    <p:cond delay="250"/>
                                  </p:stCondLst>
                                  <p:childTnLst>
                                    <p:set>
                                      <p:cBhvr>
                                        <p:cTn id="16" dur="1" fill="hold">
                                          <p:stCondLst>
                                            <p:cond delay="0"/>
                                          </p:stCondLst>
                                        </p:cTn>
                                        <p:tgtEl>
                                          <p:spTgt spid="590"/>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250"/>
                                  </p:stCondLst>
                                  <p:childTnLst>
                                    <p:set>
                                      <p:cBhvr>
                                        <p:cTn id="19" dur="1" fill="hold">
                                          <p:stCondLst>
                                            <p:cond delay="0"/>
                                          </p:stCondLst>
                                        </p:cTn>
                                        <p:tgtEl>
                                          <p:spTgt spid="620"/>
                                        </p:tgtEl>
                                        <p:attrNameLst>
                                          <p:attrName>style.visibility</p:attrName>
                                        </p:attrNameLst>
                                      </p:cBhvr>
                                      <p:to>
                                        <p:strVal val="visible"/>
                                      </p:to>
                                    </p:set>
                                  </p:childTnLst>
                                </p:cTn>
                              </p:par>
                            </p:childTnLst>
                          </p:cTn>
                        </p:par>
                        <p:par>
                          <p:cTn id="20" fill="hold">
                            <p:stCondLst>
                              <p:cond delay="750"/>
                            </p:stCondLst>
                            <p:childTnLst>
                              <p:par>
                                <p:cTn id="21" presetID="1" presetClass="entr" presetSubtype="0" fill="hold" nodeType="afterEffect">
                                  <p:stCondLst>
                                    <p:cond delay="250"/>
                                  </p:stCondLst>
                                  <p:childTnLst>
                                    <p:set>
                                      <p:cBhvr>
                                        <p:cTn id="22" dur="1" fill="hold">
                                          <p:stCondLst>
                                            <p:cond delay="0"/>
                                          </p:stCondLst>
                                        </p:cTn>
                                        <p:tgtEl>
                                          <p:spTgt spid="6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2" presetClass="emph" presetSubtype="0" fill="hold" nodeType="clickEffect">
                                  <p:stCondLst>
                                    <p:cond delay="0"/>
                                  </p:stCondLst>
                                  <p:childTnLst>
                                    <p:animRot by="120000">
                                      <p:cBhvr>
                                        <p:cTn id="26" dur="100" fill="hold">
                                          <p:stCondLst>
                                            <p:cond delay="0"/>
                                          </p:stCondLst>
                                        </p:cTn>
                                        <p:tgtEl>
                                          <p:spTgt spid="530"/>
                                        </p:tgtEl>
                                        <p:attrNameLst>
                                          <p:attrName>r</p:attrName>
                                        </p:attrNameLst>
                                      </p:cBhvr>
                                    </p:animRot>
                                    <p:animRot by="-240000">
                                      <p:cBhvr>
                                        <p:cTn id="27" dur="200" fill="hold">
                                          <p:stCondLst>
                                            <p:cond delay="200"/>
                                          </p:stCondLst>
                                        </p:cTn>
                                        <p:tgtEl>
                                          <p:spTgt spid="530"/>
                                        </p:tgtEl>
                                        <p:attrNameLst>
                                          <p:attrName>r</p:attrName>
                                        </p:attrNameLst>
                                      </p:cBhvr>
                                    </p:animRot>
                                    <p:animRot by="240000">
                                      <p:cBhvr>
                                        <p:cTn id="28" dur="200" fill="hold">
                                          <p:stCondLst>
                                            <p:cond delay="400"/>
                                          </p:stCondLst>
                                        </p:cTn>
                                        <p:tgtEl>
                                          <p:spTgt spid="530"/>
                                        </p:tgtEl>
                                        <p:attrNameLst>
                                          <p:attrName>r</p:attrName>
                                        </p:attrNameLst>
                                      </p:cBhvr>
                                    </p:animRot>
                                    <p:animRot by="-240000">
                                      <p:cBhvr>
                                        <p:cTn id="29" dur="200" fill="hold">
                                          <p:stCondLst>
                                            <p:cond delay="600"/>
                                          </p:stCondLst>
                                        </p:cTn>
                                        <p:tgtEl>
                                          <p:spTgt spid="530"/>
                                        </p:tgtEl>
                                        <p:attrNameLst>
                                          <p:attrName>r</p:attrName>
                                        </p:attrNameLst>
                                      </p:cBhvr>
                                    </p:animRot>
                                    <p:animRot by="120000">
                                      <p:cBhvr>
                                        <p:cTn id="30" dur="200" fill="hold">
                                          <p:stCondLst>
                                            <p:cond delay="800"/>
                                          </p:stCondLst>
                                        </p:cTn>
                                        <p:tgtEl>
                                          <p:spTgt spid="530"/>
                                        </p:tgtEl>
                                        <p:attrNameLst>
                                          <p:attrName>r</p:attrName>
                                        </p:attrNameLst>
                                      </p:cBhvr>
                                    </p:animRot>
                                  </p:childTnLst>
                                </p:cTn>
                              </p:par>
                              <p:par>
                                <p:cTn id="31" presetID="32" presetClass="emph" presetSubtype="0" fill="hold" nodeType="withEffect">
                                  <p:stCondLst>
                                    <p:cond delay="0"/>
                                  </p:stCondLst>
                                  <p:childTnLst>
                                    <p:animRot by="120000">
                                      <p:cBhvr>
                                        <p:cTn id="32" dur="100" fill="hold">
                                          <p:stCondLst>
                                            <p:cond delay="0"/>
                                          </p:stCondLst>
                                        </p:cTn>
                                        <p:tgtEl>
                                          <p:spTgt spid="560"/>
                                        </p:tgtEl>
                                        <p:attrNameLst>
                                          <p:attrName>r</p:attrName>
                                        </p:attrNameLst>
                                      </p:cBhvr>
                                    </p:animRot>
                                    <p:animRot by="-240000">
                                      <p:cBhvr>
                                        <p:cTn id="33" dur="200" fill="hold">
                                          <p:stCondLst>
                                            <p:cond delay="200"/>
                                          </p:stCondLst>
                                        </p:cTn>
                                        <p:tgtEl>
                                          <p:spTgt spid="560"/>
                                        </p:tgtEl>
                                        <p:attrNameLst>
                                          <p:attrName>r</p:attrName>
                                        </p:attrNameLst>
                                      </p:cBhvr>
                                    </p:animRot>
                                    <p:animRot by="240000">
                                      <p:cBhvr>
                                        <p:cTn id="34" dur="200" fill="hold">
                                          <p:stCondLst>
                                            <p:cond delay="400"/>
                                          </p:stCondLst>
                                        </p:cTn>
                                        <p:tgtEl>
                                          <p:spTgt spid="560"/>
                                        </p:tgtEl>
                                        <p:attrNameLst>
                                          <p:attrName>r</p:attrName>
                                        </p:attrNameLst>
                                      </p:cBhvr>
                                    </p:animRot>
                                    <p:animRot by="-240000">
                                      <p:cBhvr>
                                        <p:cTn id="35" dur="200" fill="hold">
                                          <p:stCondLst>
                                            <p:cond delay="600"/>
                                          </p:stCondLst>
                                        </p:cTn>
                                        <p:tgtEl>
                                          <p:spTgt spid="560"/>
                                        </p:tgtEl>
                                        <p:attrNameLst>
                                          <p:attrName>r</p:attrName>
                                        </p:attrNameLst>
                                      </p:cBhvr>
                                    </p:animRot>
                                    <p:animRot by="120000">
                                      <p:cBhvr>
                                        <p:cTn id="36" dur="200" fill="hold">
                                          <p:stCondLst>
                                            <p:cond delay="800"/>
                                          </p:stCondLst>
                                        </p:cTn>
                                        <p:tgtEl>
                                          <p:spTgt spid="560"/>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590"/>
                                        </p:tgtEl>
                                        <p:attrNameLst>
                                          <p:attrName>r</p:attrName>
                                        </p:attrNameLst>
                                      </p:cBhvr>
                                    </p:animRot>
                                    <p:animRot by="-240000">
                                      <p:cBhvr>
                                        <p:cTn id="39" dur="200" fill="hold">
                                          <p:stCondLst>
                                            <p:cond delay="200"/>
                                          </p:stCondLst>
                                        </p:cTn>
                                        <p:tgtEl>
                                          <p:spTgt spid="590"/>
                                        </p:tgtEl>
                                        <p:attrNameLst>
                                          <p:attrName>r</p:attrName>
                                        </p:attrNameLst>
                                      </p:cBhvr>
                                    </p:animRot>
                                    <p:animRot by="240000">
                                      <p:cBhvr>
                                        <p:cTn id="40" dur="200" fill="hold">
                                          <p:stCondLst>
                                            <p:cond delay="400"/>
                                          </p:stCondLst>
                                        </p:cTn>
                                        <p:tgtEl>
                                          <p:spTgt spid="590"/>
                                        </p:tgtEl>
                                        <p:attrNameLst>
                                          <p:attrName>r</p:attrName>
                                        </p:attrNameLst>
                                      </p:cBhvr>
                                    </p:animRot>
                                    <p:animRot by="-240000">
                                      <p:cBhvr>
                                        <p:cTn id="41" dur="200" fill="hold">
                                          <p:stCondLst>
                                            <p:cond delay="600"/>
                                          </p:stCondLst>
                                        </p:cTn>
                                        <p:tgtEl>
                                          <p:spTgt spid="590"/>
                                        </p:tgtEl>
                                        <p:attrNameLst>
                                          <p:attrName>r</p:attrName>
                                        </p:attrNameLst>
                                      </p:cBhvr>
                                    </p:animRot>
                                    <p:animRot by="120000">
                                      <p:cBhvr>
                                        <p:cTn id="42" dur="200" fill="hold">
                                          <p:stCondLst>
                                            <p:cond delay="800"/>
                                          </p:stCondLst>
                                        </p:cTn>
                                        <p:tgtEl>
                                          <p:spTgt spid="590"/>
                                        </p:tgtEl>
                                        <p:attrNameLst>
                                          <p:attrName>r</p:attrName>
                                        </p:attrNameLst>
                                      </p:cBhvr>
                                    </p:animRot>
                                  </p:childTnLst>
                                </p:cTn>
                              </p:par>
                              <p:par>
                                <p:cTn id="43" presetID="32" presetClass="emph" presetSubtype="0" fill="hold" nodeType="withEffect">
                                  <p:stCondLst>
                                    <p:cond delay="0"/>
                                  </p:stCondLst>
                                  <p:childTnLst>
                                    <p:animRot by="120000">
                                      <p:cBhvr>
                                        <p:cTn id="44" dur="100" fill="hold">
                                          <p:stCondLst>
                                            <p:cond delay="0"/>
                                          </p:stCondLst>
                                        </p:cTn>
                                        <p:tgtEl>
                                          <p:spTgt spid="620"/>
                                        </p:tgtEl>
                                        <p:attrNameLst>
                                          <p:attrName>r</p:attrName>
                                        </p:attrNameLst>
                                      </p:cBhvr>
                                    </p:animRot>
                                    <p:animRot by="-240000">
                                      <p:cBhvr>
                                        <p:cTn id="45" dur="200" fill="hold">
                                          <p:stCondLst>
                                            <p:cond delay="200"/>
                                          </p:stCondLst>
                                        </p:cTn>
                                        <p:tgtEl>
                                          <p:spTgt spid="620"/>
                                        </p:tgtEl>
                                        <p:attrNameLst>
                                          <p:attrName>r</p:attrName>
                                        </p:attrNameLst>
                                      </p:cBhvr>
                                    </p:animRot>
                                    <p:animRot by="240000">
                                      <p:cBhvr>
                                        <p:cTn id="46" dur="200" fill="hold">
                                          <p:stCondLst>
                                            <p:cond delay="400"/>
                                          </p:stCondLst>
                                        </p:cTn>
                                        <p:tgtEl>
                                          <p:spTgt spid="620"/>
                                        </p:tgtEl>
                                        <p:attrNameLst>
                                          <p:attrName>r</p:attrName>
                                        </p:attrNameLst>
                                      </p:cBhvr>
                                    </p:animRot>
                                    <p:animRot by="-240000">
                                      <p:cBhvr>
                                        <p:cTn id="47" dur="200" fill="hold">
                                          <p:stCondLst>
                                            <p:cond delay="600"/>
                                          </p:stCondLst>
                                        </p:cTn>
                                        <p:tgtEl>
                                          <p:spTgt spid="620"/>
                                        </p:tgtEl>
                                        <p:attrNameLst>
                                          <p:attrName>r</p:attrName>
                                        </p:attrNameLst>
                                      </p:cBhvr>
                                    </p:animRot>
                                    <p:animRot by="120000">
                                      <p:cBhvr>
                                        <p:cTn id="48" dur="200" fill="hold">
                                          <p:stCondLst>
                                            <p:cond delay="800"/>
                                          </p:stCondLst>
                                        </p:cTn>
                                        <p:tgtEl>
                                          <p:spTgt spid="620"/>
                                        </p:tgtEl>
                                        <p:attrNameLst>
                                          <p:attrName>r</p:attrName>
                                        </p:attrNameLst>
                                      </p:cBhvr>
                                    </p:animRot>
                                  </p:childTnLst>
                                </p:cTn>
                              </p:par>
                              <p:par>
                                <p:cTn id="49" presetID="32" presetClass="emph" presetSubtype="0" fill="hold" nodeType="withEffect">
                                  <p:stCondLst>
                                    <p:cond delay="0"/>
                                  </p:stCondLst>
                                  <p:childTnLst>
                                    <p:animRot by="120000">
                                      <p:cBhvr>
                                        <p:cTn id="50" dur="100" fill="hold">
                                          <p:stCondLst>
                                            <p:cond delay="0"/>
                                          </p:stCondLst>
                                        </p:cTn>
                                        <p:tgtEl>
                                          <p:spTgt spid="650"/>
                                        </p:tgtEl>
                                        <p:attrNameLst>
                                          <p:attrName>r</p:attrName>
                                        </p:attrNameLst>
                                      </p:cBhvr>
                                    </p:animRot>
                                    <p:animRot by="-240000">
                                      <p:cBhvr>
                                        <p:cTn id="51" dur="200" fill="hold">
                                          <p:stCondLst>
                                            <p:cond delay="200"/>
                                          </p:stCondLst>
                                        </p:cTn>
                                        <p:tgtEl>
                                          <p:spTgt spid="650"/>
                                        </p:tgtEl>
                                        <p:attrNameLst>
                                          <p:attrName>r</p:attrName>
                                        </p:attrNameLst>
                                      </p:cBhvr>
                                    </p:animRot>
                                    <p:animRot by="240000">
                                      <p:cBhvr>
                                        <p:cTn id="52" dur="200" fill="hold">
                                          <p:stCondLst>
                                            <p:cond delay="400"/>
                                          </p:stCondLst>
                                        </p:cTn>
                                        <p:tgtEl>
                                          <p:spTgt spid="650"/>
                                        </p:tgtEl>
                                        <p:attrNameLst>
                                          <p:attrName>r</p:attrName>
                                        </p:attrNameLst>
                                      </p:cBhvr>
                                    </p:animRot>
                                    <p:animRot by="-240000">
                                      <p:cBhvr>
                                        <p:cTn id="53" dur="200" fill="hold">
                                          <p:stCondLst>
                                            <p:cond delay="600"/>
                                          </p:stCondLst>
                                        </p:cTn>
                                        <p:tgtEl>
                                          <p:spTgt spid="650"/>
                                        </p:tgtEl>
                                        <p:attrNameLst>
                                          <p:attrName>r</p:attrName>
                                        </p:attrNameLst>
                                      </p:cBhvr>
                                    </p:animRot>
                                    <p:animRot by="120000">
                                      <p:cBhvr>
                                        <p:cTn id="54" dur="200" fill="hold">
                                          <p:stCondLst>
                                            <p:cond delay="800"/>
                                          </p:stCondLst>
                                        </p:cTn>
                                        <p:tgtEl>
                                          <p:spTgt spid="650"/>
                                        </p:tgtEl>
                                        <p:attrNameLst>
                                          <p:attrName>r</p:attrName>
                                        </p:attrNameLst>
                                      </p:cBhvr>
                                    </p:animRo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0" end="0"/>
                                            </p:txEl>
                                          </p:spTgt>
                                        </p:tgtEl>
                                        <p:attrNameLst>
                                          <p:attrName>style.visibility</p:attrName>
                                        </p:attrNameLst>
                                      </p:cBhvr>
                                      <p:to>
                                        <p:strVal val="visible"/>
                                      </p:to>
                                    </p:set>
                                  </p:childTnLst>
                                </p:cTn>
                              </p:par>
                              <p:par>
                                <p:cTn id="57" presetID="1" presetClass="entr" presetSubtype="0" fill="hold" nodeType="withEffect">
                                  <p:stCondLst>
                                    <p:cond delay="0"/>
                                  </p:stCondLst>
                                  <p:iterate type="lt">
                                    <p:tmAbs val="0"/>
                                  </p:iterate>
                                  <p:childTnLst>
                                    <p:set>
                                      <p:cBhvr>
                                        <p:cTn id="58"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32" presetClass="emph" presetSubtype="0" fill="hold" nodeType="clickEffect">
                                  <p:stCondLst>
                                    <p:cond delay="0"/>
                                  </p:stCondLst>
                                  <p:childTnLst>
                                    <p:animRot by="120000">
                                      <p:cBhvr>
                                        <p:cTn id="62" dur="100" fill="hold">
                                          <p:stCondLst>
                                            <p:cond delay="0"/>
                                          </p:stCondLst>
                                        </p:cTn>
                                        <p:tgtEl>
                                          <p:spTgt spid="458"/>
                                        </p:tgtEl>
                                        <p:attrNameLst>
                                          <p:attrName>r</p:attrName>
                                        </p:attrNameLst>
                                      </p:cBhvr>
                                    </p:animRot>
                                    <p:animRot by="-240000">
                                      <p:cBhvr>
                                        <p:cTn id="63" dur="200" fill="hold">
                                          <p:stCondLst>
                                            <p:cond delay="200"/>
                                          </p:stCondLst>
                                        </p:cTn>
                                        <p:tgtEl>
                                          <p:spTgt spid="458"/>
                                        </p:tgtEl>
                                        <p:attrNameLst>
                                          <p:attrName>r</p:attrName>
                                        </p:attrNameLst>
                                      </p:cBhvr>
                                    </p:animRot>
                                    <p:animRot by="240000">
                                      <p:cBhvr>
                                        <p:cTn id="64" dur="200" fill="hold">
                                          <p:stCondLst>
                                            <p:cond delay="400"/>
                                          </p:stCondLst>
                                        </p:cTn>
                                        <p:tgtEl>
                                          <p:spTgt spid="458"/>
                                        </p:tgtEl>
                                        <p:attrNameLst>
                                          <p:attrName>r</p:attrName>
                                        </p:attrNameLst>
                                      </p:cBhvr>
                                    </p:animRot>
                                    <p:animRot by="-240000">
                                      <p:cBhvr>
                                        <p:cTn id="65" dur="200" fill="hold">
                                          <p:stCondLst>
                                            <p:cond delay="600"/>
                                          </p:stCondLst>
                                        </p:cTn>
                                        <p:tgtEl>
                                          <p:spTgt spid="458"/>
                                        </p:tgtEl>
                                        <p:attrNameLst>
                                          <p:attrName>r</p:attrName>
                                        </p:attrNameLst>
                                      </p:cBhvr>
                                    </p:animRot>
                                    <p:animRot by="120000">
                                      <p:cBhvr>
                                        <p:cTn id="66" dur="200" fill="hold">
                                          <p:stCondLst>
                                            <p:cond delay="800"/>
                                          </p:stCondLst>
                                        </p:cTn>
                                        <p:tgtEl>
                                          <p:spTgt spid="458"/>
                                        </p:tgtEl>
                                        <p:attrNameLst>
                                          <p:attrName>r</p:attrName>
                                        </p:attrNameLst>
                                      </p:cBhvr>
                                    </p:animRot>
                                  </p:childTnLst>
                                </p:cTn>
                              </p:par>
                              <p:par>
                                <p:cTn id="67" presetID="1" presetClass="entr" presetSubtype="0" fill="hold" nodeType="withEffect">
                                  <p:stCondLst>
                                    <p:cond delay="0"/>
                                  </p:stCondLst>
                                  <p:iterate type="lt">
                                    <p:tmAbs val="0"/>
                                  </p:iterate>
                                  <p:childTnLst>
                                    <p:set>
                                      <p:cBhvr>
                                        <p:cTn id="6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Does predication require you to do twice the amount of work (for both the if and the else branch)?</a:t>
            </a:r>
          </a:p>
          <a:p>
            <a:pPr lvl="1"/>
            <a:r>
              <a:rPr lang="en-US" dirty="0" smtClean="0"/>
              <a:t>Yes, but it’s done in parallel, so it doesn’t affect timing.</a:t>
            </a:r>
          </a:p>
          <a:p>
            <a:pPr lvl="1"/>
            <a:r>
              <a:rPr lang="en-US" dirty="0" smtClean="0"/>
              <a:t>The additional area overhead is negligible.</a:t>
            </a:r>
            <a:endParaRPr lang="en-US" dirty="0"/>
          </a:p>
          <a:p>
            <a:r>
              <a:rPr lang="en-US" dirty="0" smtClean="0"/>
              <a:t>What do you do when code doesn’t map?</a:t>
            </a:r>
          </a:p>
          <a:p>
            <a:pPr lvl="1"/>
            <a:r>
              <a:rPr lang="en-US" dirty="0" smtClean="0"/>
              <a:t>We reject it and the programmer retries</a:t>
            </a:r>
            <a:endParaRPr lang="en-US" dirty="0"/>
          </a:p>
          <a:p>
            <a:r>
              <a:rPr lang="en-US" dirty="0" smtClean="0"/>
              <a:t>Why can’t you give better diagnostics?</a:t>
            </a:r>
          </a:p>
          <a:p>
            <a:pPr lvl="1"/>
            <a:r>
              <a:rPr lang="en-US" dirty="0" smtClean="0"/>
              <a:t>It’s hard to say why a SAT solver says </a:t>
            </a:r>
            <a:r>
              <a:rPr lang="en-US" dirty="0" err="1" smtClean="0"/>
              <a:t>unsatisfiable</a:t>
            </a:r>
            <a:r>
              <a:rPr lang="en-US" dirty="0" smtClean="0"/>
              <a:t>, which is at the heart of these issues.</a:t>
            </a:r>
            <a:endParaRPr lang="en-US" dirty="0"/>
          </a:p>
          <a:p>
            <a:r>
              <a:rPr lang="en-US" dirty="0" smtClean="0"/>
              <a:t>Approximating square root.</a:t>
            </a:r>
          </a:p>
          <a:p>
            <a:pPr lvl="1"/>
            <a:r>
              <a:rPr lang="en-US" dirty="0" smtClean="0"/>
              <a:t>Approximation is a good next step, especially for algorithms that are ok with sampling.</a:t>
            </a:r>
            <a:endParaRPr lang="en-US" dirty="0"/>
          </a:p>
          <a:p>
            <a:r>
              <a:rPr lang="en-US" dirty="0" smtClean="0"/>
              <a:t>How do you handle wrap arounds in the PIFO?</a:t>
            </a:r>
          </a:p>
          <a:p>
            <a:pPr lvl="1"/>
            <a:r>
              <a:rPr lang="en-US" dirty="0" smtClean="0"/>
              <a:t>We don’t right now.</a:t>
            </a:r>
          </a:p>
          <a:p>
            <a:r>
              <a:rPr lang="en-US" dirty="0" smtClean="0"/>
              <a:t>Is the compiler optimal?</a:t>
            </a:r>
          </a:p>
          <a:p>
            <a:pPr lvl="1"/>
            <a:r>
              <a:rPr lang="en-US" dirty="0" smtClean="0"/>
              <a:t>No, it’s only correct.</a:t>
            </a:r>
            <a:endParaRPr lang="en-US" dirty="0"/>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864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1045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Trapezoid 3"/>
          <p:cNvSpPr/>
          <p:nvPr/>
        </p:nvSpPr>
        <p:spPr>
          <a:xfrm rot="10800000">
            <a:off x="4238672"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413798" y="3181226"/>
            <a:ext cx="1019831" cy="707886"/>
          </a:xfrm>
          <a:prstGeom prst="rect">
            <a:avLst/>
          </a:prstGeom>
          <a:noFill/>
        </p:spPr>
        <p:txBody>
          <a:bodyPr wrap="none" rtlCol="0">
            <a:spAutoFit/>
          </a:bodyPr>
          <a:lstStyle/>
          <a:p>
            <a:r>
              <a:rPr lang="en-US" sz="4000" dirty="0" smtClean="0"/>
              <a:t>Add</a:t>
            </a:r>
            <a:endParaRPr lang="en-US" sz="4000" dirty="0"/>
          </a:p>
        </p:txBody>
      </p:sp>
      <p:sp>
        <p:nvSpPr>
          <p:cNvPr id="6" name="Trapezoid 5"/>
          <p:cNvSpPr/>
          <p:nvPr/>
        </p:nvSpPr>
        <p:spPr>
          <a:xfrm rot="10800000">
            <a:off x="5907201"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647" y="3176886"/>
            <a:ext cx="958917" cy="707886"/>
          </a:xfrm>
          <a:prstGeom prst="rect">
            <a:avLst/>
          </a:prstGeom>
          <a:noFill/>
        </p:spPr>
        <p:txBody>
          <a:bodyPr wrap="none" rtlCol="0">
            <a:spAutoFit/>
          </a:bodyPr>
          <a:lstStyle/>
          <a:p>
            <a:r>
              <a:rPr lang="en-US" sz="4000" dirty="0" smtClean="0"/>
              <a:t>Sub</a:t>
            </a:r>
            <a:endParaRPr lang="en-US" sz="4000" dirty="0"/>
          </a:p>
        </p:txBody>
      </p:sp>
      <p:cxnSp>
        <p:nvCxnSpPr>
          <p:cNvPr id="8" name="Straight Arrow Connector 7"/>
          <p:cNvCxnSpPr/>
          <p:nvPr/>
        </p:nvCxnSpPr>
        <p:spPr>
          <a:xfrm flipH="1">
            <a:off x="5190030" y="2697364"/>
            <a:ext cx="961895" cy="39299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03248" y="2709407"/>
            <a:ext cx="553236"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89031" y="2692617"/>
            <a:ext cx="1257538" cy="39774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72985" y="2709407"/>
            <a:ext cx="293953"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6592" y="2135917"/>
            <a:ext cx="1978234" cy="707886"/>
          </a:xfrm>
          <a:prstGeom prst="rect">
            <a:avLst/>
          </a:prstGeom>
          <a:solidFill>
            <a:schemeClr val="accent1"/>
          </a:solidFill>
        </p:spPr>
        <p:txBody>
          <a:bodyPr wrap="none" rtlCol="0">
            <a:spAutoFit/>
          </a:bodyPr>
          <a:lstStyle/>
          <a:p>
            <a:r>
              <a:rPr lang="en-US" sz="4000" dirty="0" smtClean="0"/>
              <a:t>constant</a:t>
            </a:r>
            <a:endParaRPr lang="en-US" sz="4000" dirty="0"/>
          </a:p>
        </p:txBody>
      </p:sp>
      <p:sp>
        <p:nvSpPr>
          <p:cNvPr id="13" name="TextBox 12"/>
          <p:cNvSpPr txBox="1"/>
          <p:nvPr/>
        </p:nvSpPr>
        <p:spPr>
          <a:xfrm>
            <a:off x="4799859" y="215763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14" name="Straight Arrow Connector 13"/>
          <p:cNvCxnSpPr>
            <a:stCxn id="4" idx="0"/>
          </p:cNvCxnSpPr>
          <p:nvPr/>
        </p:nvCxnSpPr>
        <p:spPr>
          <a:xfrm>
            <a:off x="4895473" y="3881922"/>
            <a:ext cx="311870" cy="40562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34669" y="3899872"/>
            <a:ext cx="445197" cy="38427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4399324" y="4299247"/>
            <a:ext cx="2660239"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513625" y="4306436"/>
            <a:ext cx="2502416" cy="707886"/>
          </a:xfrm>
          <a:prstGeom prst="rect">
            <a:avLst/>
          </a:prstGeom>
          <a:noFill/>
        </p:spPr>
        <p:txBody>
          <a:bodyPr wrap="none" rtlCol="0">
            <a:spAutoFit/>
          </a:bodyPr>
          <a:lstStyle/>
          <a:p>
            <a:r>
              <a:rPr lang="en-US" sz="4000" dirty="0" smtClean="0"/>
              <a:t>2-to-1 Mux</a:t>
            </a:r>
          </a:p>
        </p:txBody>
      </p:sp>
      <p:cxnSp>
        <p:nvCxnSpPr>
          <p:cNvPr id="18" name="Straight Arrow Connector 17"/>
          <p:cNvCxnSpPr/>
          <p:nvPr/>
        </p:nvCxnSpPr>
        <p:spPr>
          <a:xfrm>
            <a:off x="5661328" y="4985841"/>
            <a:ext cx="5248" cy="60880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7235" y="529732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20" name="Straight Arrow Connector 19"/>
          <p:cNvCxnSpPr>
            <a:endCxn id="16" idx="3"/>
          </p:cNvCxnSpPr>
          <p:nvPr/>
        </p:nvCxnSpPr>
        <p:spPr>
          <a:xfrm>
            <a:off x="4132730" y="4660379"/>
            <a:ext cx="357057" cy="719"/>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28900" y="4268811"/>
            <a:ext cx="1529586" cy="707886"/>
          </a:xfrm>
          <a:prstGeom prst="rect">
            <a:avLst/>
          </a:prstGeom>
          <a:solidFill>
            <a:schemeClr val="accent1"/>
          </a:solidFill>
        </p:spPr>
        <p:txBody>
          <a:bodyPr wrap="none" rtlCol="0">
            <a:spAutoFit/>
          </a:bodyPr>
          <a:lstStyle/>
          <a:p>
            <a:r>
              <a:rPr lang="en-US" sz="4000" dirty="0" smtClean="0"/>
              <a:t>choice</a:t>
            </a:r>
            <a:endParaRPr lang="en-US" sz="4000" dirty="0"/>
          </a:p>
        </p:txBody>
      </p:sp>
    </p:spTree>
    <p:extLst>
      <p:ext uri="{BB962C8B-B14F-4D97-AF65-F5344CB8AC3E}">
        <p14:creationId xmlns:p14="http://schemas.microsoft.com/office/powerpoint/2010/main" val="2217968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2" grpId="0" animBg="1"/>
      <p:bldP spid="13" grpId="0" animBg="1"/>
      <p:bldP spid="16" grpId="0" animBg="1"/>
      <p:bldP spid="17" grpId="0"/>
      <p:bldP spid="19" grpId="0" animBg="1"/>
      <p:bldP spid="21"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programmability</a:t>
            </a:r>
            <a:endParaRPr lang="en-US" dirty="0"/>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222504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programmability</a:t>
            </a:r>
            <a:endParaRPr lang="en-US" dirty="0"/>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4800600"/>
            <a:ext cx="10515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Performance requirements at line-rate</a:t>
            </a:r>
            <a:endParaRPr lang="en-US" dirty="0"/>
          </a:p>
        </p:txBody>
      </p:sp>
      <p:sp>
        <p:nvSpPr>
          <p:cNvPr id="3" name="Content Placeholder 2"/>
          <p:cNvSpPr>
            <a:spLocks noGrp="1"/>
          </p:cNvSpPr>
          <p:nvPr>
            <p:ph idx="1"/>
          </p:nvPr>
        </p:nvSpPr>
        <p:spPr/>
        <p:txBody>
          <a:bodyPr/>
          <a:lstStyle/>
          <a:p>
            <a:r>
              <a:rPr lang="en-US" dirty="0" smtClean="0"/>
              <a:t>Aggregate capacity ~ 1 </a:t>
            </a:r>
            <a:r>
              <a:rPr lang="en-US" dirty="0" err="1" smtClean="0"/>
              <a:t>Tbit</a:t>
            </a:r>
            <a:r>
              <a:rPr lang="en-US" dirty="0" smtClean="0"/>
              <a:t>/s</a:t>
            </a:r>
          </a:p>
          <a:p>
            <a:endParaRPr lang="en-US" dirty="0" smtClean="0"/>
          </a:p>
          <a:p>
            <a:r>
              <a:rPr lang="en-US" dirty="0"/>
              <a:t>P</a:t>
            </a:r>
            <a:r>
              <a:rPr lang="en-US" dirty="0" smtClean="0"/>
              <a:t>acket size ~ 1000 bits</a:t>
            </a:r>
          </a:p>
          <a:p>
            <a:endParaRPr lang="en-US" dirty="0"/>
          </a:p>
          <a:p>
            <a:r>
              <a:rPr lang="en-US" dirty="0" smtClean="0"/>
              <a:t>~10 operations per packet (e.g., routing, ACL, tunnels)</a:t>
            </a:r>
          </a:p>
          <a:p>
            <a:endParaRPr lang="en-US" dirty="0"/>
          </a:p>
          <a:p>
            <a:pPr marL="0" indent="0">
              <a:buNone/>
            </a:pPr>
            <a:r>
              <a:rPr lang="en-US" dirty="0"/>
              <a:t>Need to process 1 </a:t>
            </a:r>
            <a:r>
              <a:rPr lang="en-US" dirty="0" smtClean="0"/>
              <a:t>billion </a:t>
            </a:r>
            <a:r>
              <a:rPr lang="en-US" dirty="0"/>
              <a:t>packets per </a:t>
            </a:r>
            <a:r>
              <a:rPr lang="en-US" dirty="0" smtClean="0"/>
              <a:t>second, 10 ops per packet</a:t>
            </a:r>
            <a:endParaRPr lang="en-US" dirty="0"/>
          </a:p>
          <a:p>
            <a:endParaRPr lang="en-US" dirty="0"/>
          </a:p>
        </p:txBody>
      </p:sp>
    </p:spTree>
    <p:extLst>
      <p:ext uri="{BB962C8B-B14F-4D97-AF65-F5344CB8AC3E}">
        <p14:creationId xmlns:p14="http://schemas.microsoft.com/office/powerpoint/2010/main" val="7207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targets: diagram</a:t>
            </a:r>
            <a:endParaRPr lang="en-US" dirty="0"/>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11.4"/>
</p:tagLst>
</file>

<file path=ppt/tags/tag11.xml><?xml version="1.0" encoding="utf-8"?>
<p:tagLst xmlns:a="http://schemas.openxmlformats.org/drawingml/2006/main" xmlns:r="http://schemas.openxmlformats.org/officeDocument/2006/relationships" xmlns:p="http://schemas.openxmlformats.org/presentationml/2006/main">
  <p:tag name="TIMING" val="|26.6"/>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40.3|5.7|11.5|7.7"/>
</p:tagLst>
</file>

<file path=ppt/tags/tag4.xml><?xml version="1.0" encoding="utf-8"?>
<p:tagLst xmlns:a="http://schemas.openxmlformats.org/drawingml/2006/main" xmlns:r="http://schemas.openxmlformats.org/officeDocument/2006/relationships" xmlns:p="http://schemas.openxmlformats.org/presentationml/2006/main">
  <p:tag name="TIMING" val="|9.7|1.5|21.8|11.4|8.5|9.8"/>
</p:tagLst>
</file>

<file path=ppt/tags/tag5.xml><?xml version="1.0" encoding="utf-8"?>
<p:tagLst xmlns:a="http://schemas.openxmlformats.org/drawingml/2006/main" xmlns:r="http://schemas.openxmlformats.org/officeDocument/2006/relationships" xmlns:p="http://schemas.openxmlformats.org/presentationml/2006/main">
  <p:tag name="TIMING" val="|24.1|4.2|13.7|9.2"/>
</p:tagLst>
</file>

<file path=ppt/tags/tag6.xml><?xml version="1.0" encoding="utf-8"?>
<p:tagLst xmlns:a="http://schemas.openxmlformats.org/drawingml/2006/main" xmlns:r="http://schemas.openxmlformats.org/officeDocument/2006/relationships" xmlns:p="http://schemas.openxmlformats.org/presentationml/2006/main">
  <p:tag name="TIMING" val="|3.7|4.2|6.2|5.5|24.1"/>
</p:tagLst>
</file>

<file path=ppt/tags/tag7.xml><?xml version="1.0" encoding="utf-8"?>
<p:tagLst xmlns:a="http://schemas.openxmlformats.org/drawingml/2006/main" xmlns:r="http://schemas.openxmlformats.org/officeDocument/2006/relationships" xmlns:p="http://schemas.openxmlformats.org/presentationml/2006/main">
  <p:tag name="TIMING" val="|12.8|10.5|15.3"/>
</p:tagLst>
</file>

<file path=ppt/tags/tag8.xml><?xml version="1.0" encoding="utf-8"?>
<p:tagLst xmlns:a="http://schemas.openxmlformats.org/drawingml/2006/main" xmlns:r="http://schemas.openxmlformats.org/officeDocument/2006/relationships" xmlns:p="http://schemas.openxmlformats.org/presentationml/2006/main">
  <p:tag name="TIMING" val="|6.4"/>
</p:tagLst>
</file>

<file path=ppt/tags/tag9.xml><?xml version="1.0" encoding="utf-8"?>
<p:tagLst xmlns:a="http://schemas.openxmlformats.org/drawingml/2006/main" xmlns:r="http://schemas.openxmlformats.org/officeDocument/2006/relationships" xmlns:p="http://schemas.openxmlformats.org/presentationml/2006/main">
  <p:tag name="TIMING" val="|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7158</TotalTime>
  <Words>10026</Words>
  <Application>Microsoft Office PowerPoint</Application>
  <PresentationFormat>Widescreen</PresentationFormat>
  <Paragraphs>2014</Paragraphs>
  <Slides>90</Slides>
  <Notes>74</Notes>
  <HiddenSlides>11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90</vt:i4>
      </vt:variant>
    </vt:vector>
  </HeadingPairs>
  <TitlesOfParts>
    <vt:vector size="97" baseType="lpstr">
      <vt:lpstr>Arial</vt:lpstr>
      <vt:lpstr>Calibri</vt:lpstr>
      <vt:lpstr>Calibri Light</vt:lpstr>
      <vt:lpstr>Gadugi</vt:lpstr>
      <vt:lpstr>Seravek</vt:lpstr>
      <vt:lpstr>Wingdings</vt:lpstr>
      <vt:lpstr>Office Theme</vt:lpstr>
      <vt:lpstr>Programming Line-Rate Routers</vt:lpstr>
      <vt:lpstr>Joint work with</vt:lpstr>
      <vt:lpstr>Traditional networking</vt:lpstr>
      <vt:lpstr>Why is the traditional view insufficient?</vt:lpstr>
      <vt:lpstr>The quest for programmable routers</vt:lpstr>
      <vt:lpstr>The quest for programmable routers</vt:lpstr>
      <vt:lpstr>The vision: programmability at line-rate</vt:lpstr>
      <vt:lpstr>This Talk</vt:lpstr>
      <vt:lpstr>Performance requirements at line-rate</vt:lpstr>
      <vt:lpstr>Single processor architecture</vt:lpstr>
      <vt:lpstr>Packet-parallel architecture</vt:lpstr>
      <vt:lpstr>Packet-parallel architecture</vt:lpstr>
      <vt:lpstr>Function-parallel or pipelined architecture</vt:lpstr>
      <vt:lpstr>A machine model for line-rate routers</vt:lpstr>
      <vt:lpstr>A machine model for line-rate routers</vt:lpstr>
      <vt:lpstr>A machine model for line-rate routers</vt:lpstr>
      <vt:lpstr>A machine model for line-rate routers</vt:lpstr>
      <vt:lpstr>Stateless vs. stateful atoms</vt:lpstr>
      <vt:lpstr>This Talk</vt:lpstr>
      <vt:lpstr>Packet transactions</vt:lpstr>
      <vt:lpstr>Programming with packet transactions</vt:lpstr>
      <vt:lpstr>The compiler</vt:lpstr>
      <vt:lpstr>Preprocessing</vt:lpstr>
      <vt:lpstr>Code Pipelining</vt:lpstr>
      <vt:lpstr>Code Pipelining</vt:lpstr>
      <vt:lpstr>Code Pipelining</vt:lpstr>
      <vt:lpstr>Code Pipelining</vt:lpstr>
      <vt:lpstr>Code Pipelining</vt:lpstr>
      <vt:lpstr>Code Pipelining</vt:lpstr>
      <vt:lpstr>Instruction mapping</vt:lpstr>
      <vt:lpstr>Instruction mapping: example</vt:lpstr>
      <vt:lpstr>Evaluation</vt:lpstr>
      <vt:lpstr>Expressiveness of packet transactions</vt:lpstr>
      <vt:lpstr>Expressiveness of packet transactions</vt:lpstr>
      <vt:lpstr>Designing compiler targets</vt:lpstr>
      <vt:lpstr>Atoms used in targets</vt:lpstr>
      <vt:lpstr>Atoms used in targets</vt:lpstr>
      <vt:lpstr>Atoms used in targets</vt:lpstr>
      <vt:lpstr>Compiling packet transactions</vt:lpstr>
      <vt:lpstr>This Talk</vt:lpstr>
      <vt:lpstr>Why is programmable scheduling hard?</vt:lpstr>
      <vt:lpstr>What does the scheduler do?</vt:lpstr>
      <vt:lpstr>The Push-In First-Out Queue</vt:lpstr>
      <vt:lpstr>A programmable scheduler</vt:lpstr>
      <vt:lpstr>A programmable scheduler</vt:lpstr>
      <vt:lpstr>Weighted Fair Queuing</vt:lpstr>
      <vt:lpstr>Token bucket shaping</vt:lpstr>
      <vt:lpstr>pFabric (SRPT)</vt:lpstr>
      <vt:lpstr>pFabric (SRPT)</vt:lpstr>
      <vt:lpstr>Beyond a single PIFO</vt:lpstr>
      <vt:lpstr>Tree of PIFOs</vt:lpstr>
      <vt:lpstr>Expressiveness of PIFOs</vt:lpstr>
      <vt:lpstr>PIFO in hardware</vt:lpstr>
      <vt:lpstr>A PIFO block</vt:lpstr>
      <vt:lpstr>Hardware feasibility</vt:lpstr>
      <vt:lpstr>Looking forward</vt:lpstr>
      <vt:lpstr>Backup slides</vt:lpstr>
      <vt:lpstr>Proposal: scheduling in P4</vt:lpstr>
      <vt:lpstr>Proposal: scheduling in P4</vt:lpstr>
      <vt:lpstr>The SKETCH algorithm</vt:lpstr>
      <vt:lpstr>Hardware feasibility of PIFOs</vt:lpstr>
      <vt:lpstr>Other future work</vt:lpstr>
      <vt:lpstr>Instruction mapping: bin packing</vt:lpstr>
      <vt:lpstr>Composing PIFOs: min. rate guarantees</vt:lpstr>
      <vt:lpstr>Traffic Shaping</vt:lpstr>
      <vt:lpstr>LSTF</vt:lpstr>
      <vt:lpstr>Packet transactions: conclusion</vt:lpstr>
      <vt:lpstr>The PIFO abstraction in one slide</vt:lpstr>
      <vt:lpstr>Motivating packet transactions</vt:lpstr>
      <vt:lpstr>Language constraints on Domino</vt:lpstr>
      <vt:lpstr>Static Single-Assignment</vt:lpstr>
      <vt:lpstr>Expression Flattening</vt:lpstr>
      <vt:lpstr>Instruction mapping: results</vt:lpstr>
      <vt:lpstr>Generating P4 code</vt:lpstr>
      <vt:lpstr>Relationship to prior compiler techniques</vt:lpstr>
      <vt:lpstr>PIFO in hardware: HotNets version</vt:lpstr>
      <vt:lpstr>Branch Removal</vt:lpstr>
      <vt:lpstr>Handling State Variables</vt:lpstr>
      <vt:lpstr>Instruction mapping: the SKETCH algorithm</vt:lpstr>
      <vt:lpstr>FAQ</vt:lpstr>
      <vt:lpstr>Code Pipelining</vt:lpstr>
      <vt:lpstr>Code Pipelining</vt:lpstr>
      <vt:lpstr>Code Pipelining</vt:lpstr>
      <vt:lpstr>Programming with Packet Transactions</vt:lpstr>
      <vt:lpstr>The Domino compiler</vt:lpstr>
      <vt:lpstr>Diagrams</vt:lpstr>
      <vt:lpstr>PowerPoint Presentation</vt:lpstr>
      <vt:lpstr>The quest for programmability</vt:lpstr>
      <vt:lpstr>The quest for programmability</vt:lpstr>
      <vt:lpstr>Compiler targets: diagram</vt:lpstr>
    </vt:vector>
  </TitlesOfParts>
  <Company>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cp:lastModifiedBy>
  <cp:revision>2577</cp:revision>
  <dcterms:created xsi:type="dcterms:W3CDTF">2015-11-20T07:11:46Z</dcterms:created>
  <dcterms:modified xsi:type="dcterms:W3CDTF">2016-05-30T19:11:09Z</dcterms:modified>
</cp:coreProperties>
</file>