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0.xml" ContentType="application/vnd.openxmlformats-officedocument.presentationml.notesSlide+xml"/>
  <Override PartName="/ppt/tags/tag6.xml" ContentType="application/vnd.openxmlformats-officedocument.presentationml.tags+xml"/>
  <Override PartName="/ppt/notesSlides/notesSlide41.xml" ContentType="application/vnd.openxmlformats-officedocument.presentationml.notesSlide+xml"/>
  <Override PartName="/ppt/tags/tag7.xml" ContentType="application/vnd.openxmlformats-officedocument.presentationml.tags+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tags/tag9.xml" ContentType="application/vnd.openxmlformats-officedocument.presentationml.tags+xml"/>
  <Override PartName="/ppt/notesSlides/notesSlide44.xml" ContentType="application/vnd.openxmlformats-officedocument.presentationml.notesSlide+xml"/>
  <Override PartName="/ppt/tags/tag10.xml" ContentType="application/vnd.openxmlformats-officedocument.presentationml.tags+xml"/>
  <Override PartName="/ppt/notesSlides/notesSlide45.xml" ContentType="application/vnd.openxmlformats-officedocument.presentationml.notesSlide+xml"/>
  <Override PartName="/ppt/tags/tag11.xml" ContentType="application/vnd.openxmlformats-officedocument.presentationml.tags+xml"/>
  <Override PartName="/ppt/notesSlides/notesSlide4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93" r:id="rId3"/>
    <p:sldId id="315" r:id="rId4"/>
    <p:sldId id="316" r:id="rId5"/>
    <p:sldId id="354" r:id="rId6"/>
    <p:sldId id="319" r:id="rId7"/>
    <p:sldId id="320" r:id="rId8"/>
    <p:sldId id="399" r:id="rId9"/>
    <p:sldId id="344" r:id="rId10"/>
    <p:sldId id="346" r:id="rId11"/>
    <p:sldId id="345" r:id="rId12"/>
    <p:sldId id="348" r:id="rId13"/>
    <p:sldId id="347" r:id="rId14"/>
    <p:sldId id="400" r:id="rId15"/>
    <p:sldId id="401" r:id="rId16"/>
    <p:sldId id="402" r:id="rId17"/>
    <p:sldId id="403" r:id="rId18"/>
    <p:sldId id="349" r:id="rId19"/>
    <p:sldId id="404" r:id="rId20"/>
    <p:sldId id="406" r:id="rId21"/>
    <p:sldId id="407" r:id="rId22"/>
    <p:sldId id="324" r:id="rId23"/>
    <p:sldId id="408" r:id="rId24"/>
    <p:sldId id="409" r:id="rId25"/>
    <p:sldId id="410" r:id="rId26"/>
    <p:sldId id="411" r:id="rId27"/>
    <p:sldId id="412" r:id="rId28"/>
    <p:sldId id="413" r:id="rId29"/>
    <p:sldId id="414" r:id="rId30"/>
    <p:sldId id="415" r:id="rId31"/>
    <p:sldId id="416" r:id="rId32"/>
    <p:sldId id="337" r:id="rId33"/>
    <p:sldId id="367" r:id="rId34"/>
    <p:sldId id="368" r:id="rId35"/>
    <p:sldId id="369" r:id="rId36"/>
    <p:sldId id="308" r:id="rId37"/>
    <p:sldId id="341" r:id="rId38"/>
    <p:sldId id="340" r:id="rId39"/>
    <p:sldId id="343" r:id="rId40"/>
    <p:sldId id="405" r:id="rId41"/>
    <p:sldId id="280" r:id="rId42"/>
    <p:sldId id="383" r:id="rId43"/>
    <p:sldId id="384" r:id="rId44"/>
    <p:sldId id="385" r:id="rId45"/>
    <p:sldId id="386" r:id="rId46"/>
    <p:sldId id="387" r:id="rId47"/>
    <p:sldId id="388" r:id="rId48"/>
    <p:sldId id="389" r:id="rId49"/>
    <p:sldId id="390" r:id="rId50"/>
    <p:sldId id="391" r:id="rId51"/>
    <p:sldId id="392" r:id="rId52"/>
    <p:sldId id="393" r:id="rId53"/>
    <p:sldId id="394" r:id="rId54"/>
    <p:sldId id="395" r:id="rId55"/>
    <p:sldId id="313" r:id="rId56"/>
    <p:sldId id="358" r:id="rId57"/>
    <p:sldId id="350" r:id="rId58"/>
    <p:sldId id="396" r:id="rId59"/>
    <p:sldId id="397" r:id="rId60"/>
    <p:sldId id="375" r:id="rId61"/>
    <p:sldId id="357" r:id="rId62"/>
    <p:sldId id="289" r:id="rId63"/>
    <p:sldId id="300" r:id="rId64"/>
    <p:sldId id="363" r:id="rId65"/>
    <p:sldId id="364" r:id="rId66"/>
    <p:sldId id="365" r:id="rId67"/>
    <p:sldId id="273" r:id="rId68"/>
    <p:sldId id="287" r:id="rId69"/>
    <p:sldId id="259" r:id="rId70"/>
    <p:sldId id="262" r:id="rId71"/>
    <p:sldId id="305" r:id="rId72"/>
    <p:sldId id="306" r:id="rId73"/>
    <p:sldId id="301" r:id="rId74"/>
    <p:sldId id="271" r:id="rId75"/>
    <p:sldId id="299" r:id="rId76"/>
    <p:sldId id="288" r:id="rId77"/>
    <p:sldId id="326" r:id="rId78"/>
    <p:sldId id="327" r:id="rId79"/>
    <p:sldId id="272" r:id="rId80"/>
    <p:sldId id="374" r:id="rId81"/>
    <p:sldId id="332" r:id="rId82"/>
    <p:sldId id="370" r:id="rId83"/>
    <p:sldId id="371" r:id="rId84"/>
    <p:sldId id="335" r:id="rId85"/>
    <p:sldId id="336" r:id="rId86"/>
    <p:sldId id="353" r:id="rId87"/>
    <p:sldId id="352" r:id="rId88"/>
    <p:sldId id="372" r:id="rId89"/>
    <p:sldId id="373" r:id="rId90"/>
    <p:sldId id="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84615" autoAdjust="0"/>
  </p:normalViewPr>
  <p:slideViewPr>
    <p:cSldViewPr showGuides="1">
      <p:cViewPr varScale="1">
        <p:scale>
          <a:sx n="78" d="100"/>
          <a:sy n="78" d="100"/>
        </p:scale>
        <p:origin x="234" y="84"/>
      </p:cViewPr>
      <p:guideLst>
        <p:guide orient="horz" pos="168"/>
        <p:guide pos="3840"/>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Performance scaling</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Software router</c:v>
                </c:pt>
              </c:strCache>
            </c:strRef>
          </c:tx>
          <c:spPr>
            <a:ln w="63500" cap="rnd">
              <a:solidFill>
                <a:srgbClr val="0070C0"/>
              </a:solidFill>
              <a:round/>
            </a:ln>
            <a:effectLst/>
          </c:spPr>
          <c:marker>
            <c:symbol val="diamond"/>
            <c:size val="10"/>
            <c:spPr>
              <a:solidFill>
                <a:schemeClr val="accent1"/>
              </a:solidFill>
              <a:ln w="9525">
                <a:solidFill>
                  <a:schemeClr val="accent1"/>
                </a:solidFill>
              </a:ln>
              <a:effectLst/>
            </c:spPr>
          </c:marker>
          <c:dLbls>
            <c:dLbl>
              <c:idx val="0"/>
              <c:layout>
                <c:manualLayout>
                  <c:x val="-5.9988885118929212E-2"/>
                  <c:y val="6.2562771983825038E-2"/>
                </c:manualLayout>
              </c:layout>
              <c:tx>
                <c:rich>
                  <a:bodyPr/>
                  <a:lstStyle/>
                  <a:p>
                    <a:r>
                      <a:rPr lang="en-US" smtClean="0"/>
                      <a:t>SNAP</a:t>
                    </a:r>
                  </a:p>
                  <a:p>
                    <a:r>
                      <a:rPr lang="en-US" smtClean="0"/>
                      <a:t>(Active Packets)</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1.3164933135215507E-2"/>
                  <c:y val="6.8273659431002248E-2"/>
                </c:manualLayout>
              </c:layout>
              <c:tx>
                <c:rich>
                  <a:bodyPr/>
                  <a:lstStyle/>
                  <a:p>
                    <a:r>
                      <a:rPr lang="en-US" smtClean="0"/>
                      <a:t>Click</a:t>
                    </a:r>
                  </a:p>
                  <a:p>
                    <a:r>
                      <a:rPr lang="en-US" smtClean="0"/>
                      <a:t>(CPU)</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2.3354471107159207E-2"/>
                  <c:y val="7.3984546878179347E-2"/>
                </c:manualLayout>
              </c:layout>
              <c:tx>
                <c:rich>
                  <a:bodyPr/>
                  <a:lstStyle/>
                  <a:p>
                    <a:r>
                      <a:rPr lang="en-US" smtClean="0"/>
                      <a:t>IXP 2400</a:t>
                    </a:r>
                  </a:p>
                  <a:p>
                    <a:r>
                      <a:rPr lang="en-US" smtClean="0"/>
                      <a:t>(NPU)</a:t>
                    </a:r>
                    <a:endParaRPr lang="en-US"/>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8.7908207195178376E-2"/>
                  <c:y val="7.7944973216260455E-2"/>
                </c:manualLayout>
              </c:layout>
              <c:tx>
                <c:rich>
                  <a:bodyPr/>
                  <a:lstStyle/>
                  <a:p>
                    <a:r>
                      <a:rPr lang="en-US" smtClean="0"/>
                      <a:t>RouteBricks</a:t>
                    </a:r>
                  </a:p>
                  <a:p>
                    <a:r>
                      <a:rPr lang="en-US"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7.8157904588392488E-2"/>
                  <c:y val="6.3678894869641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en-US" dirty="0" err="1" smtClean="0"/>
                      <a:t>PacketShader</a:t>
                    </a:r>
                    <a:r>
                      <a:rPr lang="en-US" baseline="0" dirty="0" smtClean="0"/>
                      <a:t> </a:t>
                    </a:r>
                  </a:p>
                  <a:p>
                    <a:pPr>
                      <a:defRPr sz="1400" b="1"/>
                    </a:pPr>
                    <a:r>
                      <a:rPr lang="en-US" baseline="0" dirty="0" smtClean="0"/>
                      <a:t>(GPU)</a:t>
                    </a:r>
                    <a:endParaRPr lang="en-US"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0.13690330309345247"/>
                      <c:h val="0.14436901015419934"/>
                    </c:manualLayout>
                  </c15:layout>
                </c:ext>
              </c:extLst>
            </c:dLbl>
            <c:dLbl>
              <c:idx val="7"/>
              <c:layout>
                <c:manualLayout>
                  <c:x val="-3.4191562600561338E-4"/>
                  <c:y val="7.5770795805976773E-2"/>
                </c:manualLayout>
              </c:layout>
              <c:tx>
                <c:rich>
                  <a:bodyPr/>
                  <a:lstStyle/>
                  <a:p>
                    <a:r>
                      <a:rPr lang="en-US" dirty="0" err="1" smtClean="0"/>
                      <a:t>SoftNIC</a:t>
                    </a:r>
                    <a:endParaRPr lang="en-US" dirty="0" smtClean="0"/>
                  </a:p>
                  <a:p>
                    <a:r>
                      <a:rPr lang="en-US" dirty="0" smtClean="0"/>
                      <a:t>(multi-core)</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Sheet1!$B$2:$B$9</c:f>
              <c:numCache>
                <c:formatCode>General</c:formatCode>
                <c:ptCount val="8"/>
                <c:pt idx="0">
                  <c:v>0.1</c:v>
                </c:pt>
                <c:pt idx="1">
                  <c:v>0.17</c:v>
                </c:pt>
                <c:pt idx="2">
                  <c:v>4</c:v>
                </c:pt>
                <c:pt idx="5">
                  <c:v>35</c:v>
                </c:pt>
                <c:pt idx="6">
                  <c:v>40</c:v>
                </c:pt>
                <c:pt idx="7">
                  <c:v>100</c:v>
                </c:pt>
              </c:numCache>
            </c:numRef>
          </c:val>
          <c:smooth val="0"/>
        </c:ser>
        <c:ser>
          <c:idx val="2"/>
          <c:order val="1"/>
          <c:tx>
            <c:strRef>
              <c:f>Sheet1!$C$1</c:f>
              <c:strCache>
                <c:ptCount val="1"/>
                <c:pt idx="0">
                  <c:v>Line-Rate router</c:v>
                </c:pt>
              </c:strCache>
            </c:strRef>
          </c:tx>
          <c:spPr>
            <a:ln w="63500" cap="rnd">
              <a:solidFill>
                <a:srgbClr val="FF0000"/>
              </a:solidFill>
              <a:round/>
            </a:ln>
            <a:effectLst/>
          </c:spPr>
          <c:marker>
            <c:symbol val="triangle"/>
            <c:size val="10"/>
            <c:spPr>
              <a:solidFill>
                <a:schemeClr val="accent3"/>
              </a:solidFill>
              <a:ln w="9525">
                <a:solidFill>
                  <a:schemeClr val="accent3"/>
                </a:solidFill>
              </a:ln>
              <a:effectLst/>
            </c:spPr>
          </c:marker>
          <c:dLbls>
            <c:dLbl>
              <c:idx val="0"/>
              <c:layout/>
              <c:tx>
                <c:rich>
                  <a:bodyPr/>
                  <a:lstStyle/>
                  <a:p>
                    <a:r>
                      <a:rPr lang="en-US" dirty="0" smtClean="0"/>
                      <a:t>Catalyst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12323611686697057"/>
                  <c:y val="-6.1520422605671143E-2"/>
                </c:manualLayout>
              </c:layout>
              <c:tx>
                <c:rich>
                  <a:bodyPr/>
                  <a:lstStyle/>
                  <a:p>
                    <a:r>
                      <a:rPr lang="en-US" dirty="0" smtClean="0"/>
                      <a:t>Broadcom</a:t>
                    </a:r>
                  </a:p>
                  <a:p>
                    <a:r>
                      <a:rPr lang="en-US" dirty="0" smtClean="0"/>
                      <a:t>5670</a:t>
                    </a:r>
                    <a:endParaRPr lang="en-US" dirty="0"/>
                  </a:p>
                </c:rich>
              </c:tx>
              <c:dLblPos val="r"/>
              <c:showLegendKey val="0"/>
              <c:showVal val="1"/>
              <c:showCatName val="0"/>
              <c:showSerName val="0"/>
              <c:showPercent val="0"/>
              <c:showBubbleSize val="0"/>
              <c:extLst>
                <c:ext xmlns:c15="http://schemas.microsoft.com/office/drawing/2012/chart" uri="{CE6537A1-D6FC-4f65-9D91-7224C49458BB}">
                  <c15:layout/>
                </c:ext>
              </c:extLst>
            </c:dLbl>
            <c:dLbl>
              <c:idx val="4"/>
              <c:layout/>
              <c:tx>
                <c:rich>
                  <a:bodyPr/>
                  <a:lstStyle/>
                  <a:p>
                    <a:r>
                      <a:rPr lang="en-US" smtClean="0"/>
                      <a:t>Scorpion</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tx>
                <c:rich>
                  <a:bodyPr/>
                  <a:lstStyle/>
                  <a:p>
                    <a:r>
                      <a:rPr lang="en-US" smtClean="0"/>
                      <a:t>Trident</a:t>
                    </a:r>
                    <a:endParaRPr lang="en-US" dirty="0"/>
                  </a:p>
                </c:rich>
              </c:tx>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tx>
                <c:rich>
                  <a:bodyPr/>
                  <a:lstStyle/>
                  <a:p>
                    <a:r>
                      <a:rPr lang="en-US" dirty="0" smtClean="0"/>
                      <a:t>Tomahawk</a:t>
                    </a:r>
                  </a:p>
                </c:rich>
              </c:tx>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Sheet1!$A$2:$A$9</c:f>
              <c:numCache>
                <c:formatCode>General</c:formatCode>
                <c:ptCount val="8"/>
                <c:pt idx="0">
                  <c:v>1999</c:v>
                </c:pt>
                <c:pt idx="1">
                  <c:v>2000</c:v>
                </c:pt>
                <c:pt idx="2">
                  <c:v>2002</c:v>
                </c:pt>
                <c:pt idx="3">
                  <c:v>2004</c:v>
                </c:pt>
                <c:pt idx="4">
                  <c:v>2007</c:v>
                </c:pt>
                <c:pt idx="5">
                  <c:v>2009</c:v>
                </c:pt>
                <c:pt idx="6">
                  <c:v>2010</c:v>
                </c:pt>
                <c:pt idx="7">
                  <c:v>2014</c:v>
                </c:pt>
              </c:numCache>
            </c:numRef>
          </c:cat>
          <c:val>
            <c:numRef>
              <c:f>Sheet1!$C$2:$C$9</c:f>
              <c:numCache>
                <c:formatCode>General</c:formatCode>
                <c:ptCount val="8"/>
                <c:pt idx="0">
                  <c:v>32</c:v>
                </c:pt>
                <c:pt idx="3">
                  <c:v>80</c:v>
                </c:pt>
                <c:pt idx="4">
                  <c:v>240</c:v>
                </c:pt>
                <c:pt idx="6">
                  <c:v>640</c:v>
                </c:pt>
                <c:pt idx="7">
                  <c:v>3200</c:v>
                </c:pt>
              </c:numCache>
            </c:numRef>
          </c:val>
          <c:smooth val="0"/>
        </c:ser>
        <c:dLbls>
          <c:dLblPos val="t"/>
          <c:showLegendKey val="0"/>
          <c:showVal val="1"/>
          <c:showCatName val="0"/>
          <c:showSerName val="0"/>
          <c:showPercent val="0"/>
          <c:showBubbleSize val="0"/>
        </c:dLbls>
        <c:marker val="1"/>
        <c:smooth val="0"/>
        <c:axId val="198004664"/>
        <c:axId val="198004272"/>
      </c:lineChart>
      <c:catAx>
        <c:axId val="19800466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smtClean="0"/>
                  <a:t>Year</a:t>
                </a:r>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004272"/>
        <c:crosses val="autoZero"/>
        <c:auto val="1"/>
        <c:lblAlgn val="ctr"/>
        <c:lblOffset val="100"/>
        <c:noMultiLvlLbl val="0"/>
      </c:catAx>
      <c:valAx>
        <c:axId val="198004272"/>
        <c:scaling>
          <c:logBase val="10"/>
          <c:orientation val="minMax"/>
          <c:min val="1.0000000000000002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err="1" smtClean="0"/>
                  <a:t>Gbit</a:t>
                </a:r>
                <a:r>
                  <a:rPr lang="en-US" dirty="0" smtClean="0"/>
                  <a:t>/s</a:t>
                </a:r>
                <a:endParaRPr lang="en-US"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004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span"/>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a:t>Performance scaling of routers</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497"/>
                  <c:y val="-3.9373596241103946E-2"/>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3.1319899480385605E-2"/>
                  <c:y val="-3.5794178401003657E-2"/>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c:v>
                </c:pt>
                <c:pt idx="1">
                  <c:v>2002</c:v>
                </c:pt>
                <c:pt idx="2">
                  <c:v>2009</c:v>
                </c:pt>
                <c:pt idx="3">
                  <c:v>2010</c:v>
                </c:pt>
                <c:pt idx="4">
                  <c:v>2014</c:v>
                </c:pt>
              </c:numCache>
            </c:numRef>
          </c:xVal>
          <c:yVal>
            <c:numRef>
              <c:f>'[Chart in Microsoft PowerPoint]Sheet1'!$B$2:$B$6</c:f>
              <c:numCache>
                <c:formatCode>General</c:formatCode>
                <c:ptCount val="5"/>
                <c:pt idx="0">
                  <c:v>0.17</c:v>
                </c:pt>
                <c:pt idx="1">
                  <c:v>4</c:v>
                </c:pt>
                <c:pt idx="2">
                  <c:v>35</c:v>
                </c:pt>
                <c:pt idx="3">
                  <c:v>40</c:v>
                </c:pt>
                <c:pt idx="4">
                  <c:v>100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2.4608492448874402E-2"/>
                  <c:y val="-5.0111849761405092E-2"/>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366"/>
                  <c:y val="-5.369126760150545E-2"/>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4.0268442189067208E-2"/>
                  <c:y val="-5.3691267601505388E-2"/>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3.8031306511896804E-2"/>
                  <c:y val="-5.0111849761405022E-2"/>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2.6845628126044969E-2"/>
                  <c:y val="-3.2214760560903263E-2"/>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c:v>
                </c:pt>
                <c:pt idx="1">
                  <c:v>2004</c:v>
                </c:pt>
                <c:pt idx="2">
                  <c:v>2007</c:v>
                </c:pt>
                <c:pt idx="3">
                  <c:v>2010</c:v>
                </c:pt>
                <c:pt idx="4">
                  <c:v>2014</c:v>
                </c:pt>
              </c:numCache>
            </c:numRef>
          </c:xVal>
          <c:yVal>
            <c:numRef>
              <c:f>'[Chart in Microsoft PowerPoint]Sheet1'!$C$2:$C$6</c:f>
              <c:numCache>
                <c:formatCode>General</c:formatCode>
                <c:ptCount val="5"/>
                <c:pt idx="0">
                  <c:v>32</c:v>
                </c:pt>
                <c:pt idx="1">
                  <c:v>80</c:v>
                </c:pt>
                <c:pt idx="2">
                  <c:v>240</c:v>
                </c:pt>
                <c:pt idx="3">
                  <c:v>640</c:v>
                </c:pt>
                <c:pt idx="4">
                  <c:v>3200</c:v>
                </c:pt>
              </c:numCache>
            </c:numRef>
          </c:yVal>
          <c:smooth val="0"/>
        </c:ser>
        <c:dLbls>
          <c:showLegendKey val="0"/>
          <c:showVal val="0"/>
          <c:showCatName val="0"/>
          <c:showSerName val="0"/>
          <c:showPercent val="0"/>
          <c:showBubbleSize val="0"/>
        </c:dLbls>
        <c:axId val="196168856"/>
        <c:axId val="195856072"/>
      </c:scatterChart>
      <c:valAx>
        <c:axId val="196168856"/>
        <c:scaling>
          <c:orientation val="minMax"/>
          <c:max val="2014"/>
          <c:min val="1999"/>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5856072"/>
        <c:crosses val="autoZero"/>
        <c:crossBetween val="midCat"/>
      </c:valAx>
      <c:valAx>
        <c:axId val="19585607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961688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5/30/2016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having me here. I am Anirudh</a:t>
            </a:r>
            <a:r>
              <a:rPr lang="en-US" baseline="0" dirty="0" smtClean="0"/>
              <a:t> and I am a graduate student at MIT. I am going to be talking about work</a:t>
            </a:r>
          </a:p>
          <a:p>
            <a:r>
              <a:rPr lang="en-US" baseline="0" dirty="0" smtClean="0"/>
              <a:t>I have been doing over the past year on abstractions for programming network data-planes that run at line rate.</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349329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52351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13</a:t>
            </a:fld>
            <a:endParaRPr lang="en-US"/>
          </a:p>
        </p:txBody>
      </p:sp>
    </p:spTree>
    <p:extLst>
      <p:ext uri="{BB962C8B-B14F-4D97-AF65-F5344CB8AC3E}">
        <p14:creationId xmlns:p14="http://schemas.microsoft.com/office/powerpoint/2010/main" val="1775369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15</a:t>
            </a:fld>
            <a:endParaRPr lang="en-US"/>
          </a:p>
        </p:txBody>
      </p:sp>
    </p:spTree>
    <p:extLst>
      <p:ext uri="{BB962C8B-B14F-4D97-AF65-F5344CB8AC3E}">
        <p14:creationId xmlns:p14="http://schemas.microsoft.com/office/powerpoint/2010/main" val="390110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16</a:t>
            </a:fld>
            <a:endParaRPr lang="en-US"/>
          </a:p>
        </p:txBody>
      </p:sp>
    </p:spTree>
    <p:extLst>
      <p:ext uri="{BB962C8B-B14F-4D97-AF65-F5344CB8AC3E}">
        <p14:creationId xmlns:p14="http://schemas.microsoft.com/office/powerpoint/2010/main" val="4254578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They must finish processing their inputs within the clock period, which at 1 GHz is 1 ns so that they are ready to process the next packet.</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17</a:t>
            </a:fld>
            <a:endParaRPr lang="en-US"/>
          </a:p>
        </p:txBody>
      </p:sp>
    </p:spTree>
    <p:extLst>
      <p:ext uri="{BB962C8B-B14F-4D97-AF65-F5344CB8AC3E}">
        <p14:creationId xmlns:p14="http://schemas.microsoft.com/office/powerpoint/2010/main" val="211935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Add figure</a:t>
            </a:r>
            <a:r>
              <a:rPr lang="en-US" baseline="0" dirty="0" smtClean="0"/>
              <a:t> or make this description a little more precise, a little less rambling.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Stress that this is what complicates the problem.</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Atom: smallest unit of atomic state update</a:t>
            </a:r>
          </a:p>
        </p:txBody>
      </p:sp>
      <p:sp>
        <p:nvSpPr>
          <p:cNvPr id="4" name="Slide Number Placeholder 3"/>
          <p:cNvSpPr>
            <a:spLocks noGrp="1"/>
          </p:cNvSpPr>
          <p:nvPr>
            <p:ph type="sldNum" sz="quarter" idx="10"/>
          </p:nvPr>
        </p:nvSpPr>
        <p:spPr/>
        <p:txBody>
          <a:bodyPr/>
          <a:lstStyle/>
          <a:p>
            <a:fld id="{16B09458-7AEF-4AD3-A567-0F11380064BE}" type="slidenum">
              <a:rPr lang="en-US" smtClean="0"/>
              <a:t>18</a:t>
            </a:fld>
            <a:endParaRPr lang="en-US"/>
          </a:p>
        </p:txBody>
      </p:sp>
    </p:spTree>
    <p:extLst>
      <p:ext uri="{BB962C8B-B14F-4D97-AF65-F5344CB8AC3E}">
        <p14:creationId xmlns:p14="http://schemas.microsoft.com/office/powerpoint/2010/main" val="282802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685800" lvl="1" indent="-228600">
              <a:buAutoNum type="arabicParenR"/>
            </a:pPr>
            <a:endParaRPr lang="en-US" baseline="0" dirty="0" smtClean="0"/>
          </a:p>
          <a:p>
            <a:pPr marL="457200" lvl="1" indent="0">
              <a:buNone/>
            </a:pPr>
            <a:r>
              <a:rPr lang="en-US" baseline="0" smtClean="0"/>
              <a:t>TODO:                                                                                                                                                                                                                                                                                                                                                                                                                                                                                                                                                                                                                                 Add </a:t>
            </a:r>
            <a:r>
              <a:rPr lang="en-US" baseline="0" dirty="0" smtClean="0"/>
              <a:t>a chip figure</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19</a:t>
            </a:fld>
            <a:endParaRPr lang="en-US"/>
          </a:p>
        </p:txBody>
      </p:sp>
    </p:spTree>
    <p:extLst>
      <p:ext uri="{BB962C8B-B14F-4D97-AF65-F5344CB8AC3E}">
        <p14:creationId xmlns:p14="http://schemas.microsoft.com/office/powerpoint/2010/main" val="2280811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leads us to the idea of packet transactions: a block of imperative code that is atomic and isolated from other such blocks.</a:t>
            </a:r>
          </a:p>
          <a:p>
            <a:pPr marL="457200" lvl="1" indent="0">
              <a:buFont typeface="Wingdings" panose="05000000000000000000" pitchFamily="2" charset="2"/>
              <a:buNone/>
            </a:pPr>
            <a:r>
              <a:rPr lang="en-US" baseline="0" dirty="0" smtClean="0">
                <a:sym typeface="Wingdings" panose="05000000000000000000" pitchFamily="2" charset="2"/>
              </a:rPr>
              <a:t>What do I mean by that? The idea here is that the programmer programs to the illusion that there is exactly one packet in the system at any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When a packet comes in, a sequence of statements atomically updates fields in the packet and state on the switch. All field and state updates complete</a:t>
            </a:r>
          </a:p>
          <a:p>
            <a:pPr marL="457200" lvl="1" indent="0">
              <a:buFont typeface="Wingdings" panose="05000000000000000000" pitchFamily="2" charset="2"/>
              <a:buNone/>
            </a:pPr>
            <a:r>
              <a:rPr lang="en-US" baseline="0" dirty="0" smtClean="0">
                <a:sym typeface="Wingdings" panose="05000000000000000000" pitchFamily="2" charset="2"/>
              </a:rPr>
              <a:t>Before the next packet comes in. </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20</a:t>
            </a:fld>
            <a:endParaRPr lang="en-US"/>
          </a:p>
        </p:txBody>
      </p:sp>
    </p:spTree>
    <p:extLst>
      <p:ext uri="{BB962C8B-B14F-4D97-AF65-F5344CB8AC3E}">
        <p14:creationId xmlns:p14="http://schemas.microsoft.com/office/powerpoint/2010/main" val="1711808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sym typeface="Wingdings" panose="05000000000000000000" pitchFamily="2" charset="2"/>
              </a:rPr>
              <a:t>A compiler then translates this into a pipelined implementation suitable for a programmable switch.</a:t>
            </a:r>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5785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 start, I should mention that this is joint work with an outstanding set of collaborators from</a:t>
            </a:r>
          </a:p>
          <a:p>
            <a:r>
              <a:rPr lang="en-US" baseline="0" dirty="0" smtClean="0"/>
              <a:t>MIT, Barefoot Networks, Cisco Systems, Microsoft Research, Stanford, and University of Washington.</a:t>
            </a:r>
          </a:p>
          <a:p>
            <a:endParaRPr lang="en-US" baseline="0" dirty="0" smtClean="0"/>
          </a:p>
          <a:p>
            <a:r>
              <a:rPr lang="en-US" baseline="0" dirty="0" smtClean="0"/>
              <a:t>Also, I encourage you to interrupt me and ask questions as we go along.</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6755013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7785981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Two big takeaways from preprocessing:</a:t>
            </a:r>
          </a:p>
          <a:p>
            <a:pPr marL="228600" indent="-228600">
              <a:buAutoNum type="arabicPeriod"/>
            </a:pPr>
            <a:r>
              <a:rPr lang="en-US" baseline="0" dirty="0" smtClean="0"/>
              <a:t>Write out state modifications in an explicit read-modify-write form.</a:t>
            </a:r>
          </a:p>
          <a:p>
            <a:pPr marL="228600" indent="-228600">
              <a:buAutoNum type="arabicPeriod"/>
            </a:pPr>
            <a:r>
              <a:rPr lang="en-US" baseline="0" dirty="0" smtClean="0"/>
              <a:t>Remove branches and replace them with conditional operators.</a:t>
            </a:r>
          </a:p>
          <a:p>
            <a:pPr marL="228600" indent="-228600">
              <a:buAutoNum type="arabicPeriod"/>
            </a:pPr>
            <a:endParaRPr lang="en-US" baseline="0" dirty="0" smtClean="0"/>
          </a:p>
          <a:p>
            <a:pPr marL="0" indent="0">
              <a:buNone/>
            </a:pPr>
            <a:r>
              <a:rPr lang="en-US" baseline="0" dirty="0" smtClean="0"/>
              <a:t>Jonathan’s question:</a:t>
            </a:r>
          </a:p>
          <a:p>
            <a:pPr marL="0" indent="0">
              <a:buNone/>
            </a:pPr>
            <a:r>
              <a:rPr lang="en-US" baseline="0" dirty="0" smtClean="0"/>
              <a:t>========================</a:t>
            </a:r>
          </a:p>
          <a:p>
            <a:pPr marL="0" indent="0">
              <a:buNone/>
            </a:pPr>
            <a:r>
              <a:rPr lang="en-US" baseline="0" dirty="0" smtClean="0"/>
              <a:t>Why is predication not wasteful? It doesn’t waste time because the two halves are done in parallel in hardware.</a:t>
            </a:r>
          </a:p>
          <a:p>
            <a:pPr marL="0" indent="0">
              <a:buNone/>
            </a:pPr>
            <a:r>
              <a:rPr lang="en-US" baseline="0" dirty="0" smtClean="0"/>
              <a:t>It doesn’t waste area and power because it’s negligible anyway.</a:t>
            </a:r>
          </a:p>
          <a:p>
            <a:pPr marL="0" indent="0">
              <a:buNone/>
            </a:pPr>
            <a:endParaRPr lang="en-US" baseline="0" dirty="0" smtClean="0"/>
          </a:p>
          <a:p>
            <a:pPr marL="0" indent="0">
              <a:buNone/>
            </a:pPr>
            <a:r>
              <a:rPr lang="en-US" baseline="0" dirty="0" smtClean="0"/>
              <a:t>====</a:t>
            </a:r>
          </a:p>
          <a:p>
            <a:pPr marL="0" indent="0">
              <a:buNone/>
            </a:pPr>
            <a:r>
              <a:rPr lang="en-US" baseline="0" dirty="0" smtClean="0"/>
              <a:t>The </a:t>
            </a:r>
            <a:r>
              <a:rPr lang="en-US" baseline="0" dirty="0" err="1" smtClean="0"/>
              <a:t>preprossing</a:t>
            </a:r>
            <a:r>
              <a:rPr lang="en-US" baseline="0" dirty="0" smtClean="0"/>
              <a:t> stage is bunch of book-keeping tricks which make life easier on next stages</a:t>
            </a:r>
          </a:p>
          <a:p>
            <a:pPr marL="0" indent="0">
              <a:buNone/>
            </a:pPr>
            <a:r>
              <a:rPr lang="en-US" baseline="0" dirty="0" smtClean="0"/>
              <a:t>If else branches replaced by ternary operator </a:t>
            </a:r>
            <a:r>
              <a:rPr lang="en-US" baseline="0" dirty="0" smtClean="0">
                <a:sym typeface="Wingdings"/>
              </a:rPr>
              <a:t></a:t>
            </a:r>
            <a:r>
              <a:rPr lang="en-US" baseline="0" dirty="0" smtClean="0"/>
              <a:t> no branching, strictly straight-line code </a:t>
            </a:r>
          </a:p>
          <a:p>
            <a:pPr marL="0" indent="0">
              <a:buNone/>
            </a:pPr>
            <a:r>
              <a:rPr lang="en-US" baseline="0" dirty="0" smtClean="0"/>
              <a:t>Turn state variables into stylized from; only read from state, write to state </a:t>
            </a:r>
            <a:r>
              <a:rPr lang="en-US" baseline="0" dirty="0" smtClean="0">
                <a:sym typeface="Wingdings"/>
              </a:rPr>
              <a:t> makes it simpler to identify dependencies for state variables</a:t>
            </a:r>
          </a:p>
          <a:p>
            <a:pPr marL="0" indent="0">
              <a:buNone/>
            </a:pPr>
            <a:endParaRPr lang="en-US" baseline="0" dirty="0" smtClean="0">
              <a:sym typeface="Wingdings"/>
            </a:endParaRPr>
          </a:p>
          <a:p>
            <a:pPr marL="0" indent="0">
              <a:buNone/>
            </a:pPr>
            <a:r>
              <a:rPr lang="en-US" baseline="0" dirty="0" smtClean="0">
                <a:sym typeface="Wingdings"/>
              </a:rPr>
              <a:t>Two kinds of dependencies</a:t>
            </a:r>
          </a:p>
          <a:p>
            <a:pPr marL="228600" indent="-228600">
              <a:buAutoNum type="arabicPeriod"/>
            </a:pPr>
            <a:r>
              <a:rPr lang="en-US" baseline="0" dirty="0" smtClean="0">
                <a:sym typeface="Wingdings"/>
              </a:rPr>
              <a:t>Dependencies within a packet</a:t>
            </a:r>
          </a:p>
          <a:p>
            <a:pPr marL="228600" indent="-228600">
              <a:buAutoNum type="arabicPeriod"/>
            </a:pPr>
            <a:r>
              <a:rPr lang="en-US" baseline="0" dirty="0" smtClean="0">
                <a:sym typeface="Wingdings"/>
              </a:rPr>
              <a:t>Dependencies across packets (through persistent state on the switch)</a:t>
            </a:r>
          </a:p>
          <a:p>
            <a:pPr marL="0" indent="0">
              <a:buNone/>
            </a:pPr>
            <a:endParaRPr lang="en-US" baseline="0" dirty="0" smtClean="0">
              <a:sym typeface="Wingdings"/>
            </a:endParaRPr>
          </a:p>
          <a:p>
            <a:pPr marL="0" indent="0">
              <a:buNone/>
            </a:pPr>
            <a:endParaRPr lang="en-US" baseline="0" dirty="0" smtClean="0">
              <a:sym typeface="Wingdings"/>
            </a:endParaRPr>
          </a:p>
          <a:p>
            <a:pPr marL="0" indent="0">
              <a:buNone/>
            </a:pPr>
            <a:endParaRPr lang="en-US" baseline="0" dirty="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427703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p:txBody>
      </p:sp>
      <p:sp>
        <p:nvSpPr>
          <p:cNvPr id="4" name="Slide Number Placeholder 3"/>
          <p:cNvSpPr>
            <a:spLocks noGrp="1"/>
          </p:cNvSpPr>
          <p:nvPr>
            <p:ph type="sldNum" sz="quarter" idx="10"/>
          </p:nvPr>
        </p:nvSpPr>
        <p:spPr/>
        <p:txBody>
          <a:bodyPr/>
          <a:lstStyle/>
          <a:p>
            <a:fld id="{6C7315F8-E931-49D1-A989-C1759F952B9E}" type="slidenum">
              <a:rPr lang="en-US" smtClean="0"/>
              <a:t>24</a:t>
            </a:fld>
            <a:endParaRPr lang="en-US"/>
          </a:p>
        </p:txBody>
      </p:sp>
    </p:spTree>
    <p:extLst>
      <p:ext uri="{BB962C8B-B14F-4D97-AF65-F5344CB8AC3E}">
        <p14:creationId xmlns:p14="http://schemas.microsoft.com/office/powerpoint/2010/main" val="2100945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Read/After/Write</a:t>
            </a:r>
            <a:r>
              <a:rPr lang="en-US" baseline="0" dirty="0" smtClean="0"/>
              <a:t> dependencies</a:t>
            </a:r>
          </a:p>
          <a:p>
            <a:endParaRPr lang="en-US" baseline="0" dirty="0" smtClean="0"/>
          </a:p>
          <a:p>
            <a:r>
              <a:rPr lang="en-US" baseline="0" dirty="0" smtClean="0"/>
              <a:t>What about other dependencies? To simplify the compiler, get rid of other types of dependencies by creating dummy variable (standard compiler technique: static single assignment </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25</a:t>
            </a:fld>
            <a:endParaRPr lang="en-US"/>
          </a:p>
        </p:txBody>
      </p:sp>
    </p:spTree>
    <p:extLst>
      <p:ext uri="{BB962C8B-B14F-4D97-AF65-F5344CB8AC3E}">
        <p14:creationId xmlns:p14="http://schemas.microsoft.com/office/powerpoint/2010/main" val="484706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flattened the code, let’s look at how we generate a pipeline from it.</a:t>
            </a:r>
          </a:p>
          <a:p>
            <a:r>
              <a:rPr lang="en-US" baseline="0" dirty="0" smtClean="0"/>
              <a:t>To start, we make a node corresponding to each statement in the program after flattening.</a:t>
            </a:r>
          </a:p>
          <a:p>
            <a:endParaRPr lang="en-US" baseline="0" dirty="0" smtClean="0"/>
          </a:p>
          <a:p>
            <a:r>
              <a:rPr lang="en-US" baseline="0" dirty="0" smtClean="0"/>
              <a:t>TODO: Rambling a bit too much here about bidirectional arrows.</a:t>
            </a:r>
          </a:p>
          <a:p>
            <a:endParaRPr lang="en-US" baseline="0" dirty="0" smtClean="0"/>
          </a:p>
          <a:p>
            <a:r>
              <a:rPr lang="en-US" baseline="0" dirty="0" smtClean="0"/>
              <a:t>Dependencies between fields of different packets through a state variable</a:t>
            </a:r>
          </a:p>
          <a:p>
            <a:r>
              <a:rPr lang="en-US" baseline="0" dirty="0" smtClean="0"/>
              <a:t>--</a:t>
            </a:r>
          </a:p>
          <a:p>
            <a:r>
              <a:rPr lang="en-US" baseline="0" dirty="0" smtClean="0"/>
              <a:t>Add double arrows between the two nodes that read and write to a state; the write to state has to happen after the read</a:t>
            </a:r>
          </a:p>
          <a:p>
            <a:endParaRPr lang="en-US" baseline="0" dirty="0" smtClean="0"/>
          </a:p>
          <a:p>
            <a:r>
              <a:rPr lang="en-US" baseline="0" dirty="0" smtClean="0"/>
              <a:t>Forward arrow mean: read has to happen before the write for this packet</a:t>
            </a:r>
          </a:p>
          <a:p>
            <a:r>
              <a:rPr lang="en-US" baseline="0" dirty="0" smtClean="0"/>
              <a:t>Backward arrow means: the write has to happen before the read on the next packet</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3087743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Rambling here. Explain the bidirectional red arrows a bit more crisply.</a:t>
            </a:r>
          </a:p>
          <a:p>
            <a:endParaRPr lang="en-US" baseline="0" dirty="0" smtClean="0"/>
          </a:p>
          <a:p>
            <a:r>
              <a:rPr lang="en-US" baseline="0" dirty="0" smtClean="0"/>
              <a:t>Spend some time explaining the intuition behind strongly connected components.</a:t>
            </a:r>
          </a:p>
          <a:p>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Give some intuition</a:t>
            </a:r>
            <a:r>
              <a:rPr lang="en-US" baseline="0" dirty="0" smtClean="0"/>
              <a:t> for how the algorithm works, instead of just saying that this is the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Strongly connected component gets to the heart what operations have to happen atomically to respect all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4150097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256723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this point, we have a pipeline</a:t>
            </a:r>
            <a:r>
              <a:rPr lang="en-US" baseline="0" dirty="0" smtClean="0"/>
              <a:t> where each stage has some</a:t>
            </a:r>
          </a:p>
          <a:p>
            <a:r>
              <a:rPr lang="en-US" baseline="0" dirty="0" smtClean="0"/>
              <a:t>sequential code that executes within it, while all pipeline stages</a:t>
            </a:r>
          </a:p>
          <a:p>
            <a:r>
              <a:rPr lang="en-US" baseline="0" dirty="0" smtClean="0"/>
              <a:t>execute in parallel.</a:t>
            </a:r>
          </a:p>
          <a:p>
            <a:endParaRPr lang="en-US" baseline="0" dirty="0" smtClean="0"/>
          </a:p>
          <a:p>
            <a:r>
              <a:rPr lang="en-US" baseline="0" dirty="0" smtClean="0"/>
              <a:t>We have no idea whether those sequential code blocks can actually</a:t>
            </a:r>
          </a:p>
          <a:p>
            <a:r>
              <a:rPr lang="en-US" baseline="0" dirty="0" smtClean="0"/>
              <a:t>be run at line rate or not. In other words, we haven’t quite figured out</a:t>
            </a:r>
          </a:p>
          <a:p>
            <a:r>
              <a:rPr lang="en-US" baseline="0" dirty="0" smtClean="0"/>
              <a:t>if the sequential code block can or cannot be mapped to an instruction</a:t>
            </a:r>
          </a:p>
          <a:p>
            <a:r>
              <a:rPr lang="en-US" baseline="0" dirty="0" smtClean="0"/>
              <a:t>provided by the switch.</a:t>
            </a:r>
          </a:p>
        </p:txBody>
      </p:sp>
      <p:sp>
        <p:nvSpPr>
          <p:cNvPr id="4" name="Slide Number Placeholder 3"/>
          <p:cNvSpPr>
            <a:spLocks noGrp="1"/>
          </p:cNvSpPr>
          <p:nvPr>
            <p:ph type="sldNum" sz="quarter" idx="10"/>
          </p:nvPr>
        </p:nvSpPr>
        <p:spPr/>
        <p:txBody>
          <a:bodyPr/>
          <a:lstStyle/>
          <a:p>
            <a:fld id="{6C7315F8-E931-49D1-A989-C1759F952B9E}" type="slidenum">
              <a:rPr lang="en-US" smtClean="0"/>
              <a:t>29</a:t>
            </a:fld>
            <a:endParaRPr lang="en-US"/>
          </a:p>
        </p:txBody>
      </p:sp>
    </p:spTree>
    <p:extLst>
      <p:ext uri="{BB962C8B-B14F-4D97-AF65-F5344CB8AC3E}">
        <p14:creationId xmlns:p14="http://schemas.microsoft.com/office/powerpoint/2010/main" val="784345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REQUIRES WORK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5770718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REQUIRES WORK here.</a:t>
            </a:r>
          </a:p>
          <a:p>
            <a:endParaRPr lang="en-US" dirty="0" smtClean="0"/>
          </a:p>
          <a:p>
            <a:r>
              <a:rPr lang="en-US" dirty="0" smtClean="0"/>
              <a:t>Say that if the</a:t>
            </a:r>
            <a:r>
              <a:rPr lang="en-US" baseline="0" dirty="0" smtClean="0"/>
              <a:t> code is rejected here, we reject the code up top as well. This is important.</a:t>
            </a:r>
          </a:p>
          <a:p>
            <a:endParaRPr lang="en-US" baseline="0" dirty="0" smtClean="0"/>
          </a:p>
          <a:p>
            <a:r>
              <a:rPr lang="en-US" baseline="0" dirty="0" smtClean="0"/>
              <a:t>===</a:t>
            </a:r>
          </a:p>
          <a:p>
            <a:r>
              <a:rPr lang="en-US" baseline="0" dirty="0" smtClean="0"/>
              <a:t>What we need to do is figure out how to go from these atomic components to the circuit – if you get a no answer, you just reject the program</a:t>
            </a:r>
          </a:p>
          <a:p>
            <a:endParaRPr lang="en-US" baseline="0" dirty="0" smtClean="0"/>
          </a:p>
          <a:p>
            <a:r>
              <a:rPr lang="en-US" baseline="0" dirty="0" smtClean="0"/>
              <a:t>Express the circuit as an imperative program with holes to be filled </a:t>
            </a:r>
            <a:r>
              <a:rPr lang="en-US" baseline="0" dirty="0" smtClean="0">
                <a:sym typeface="Wingdings"/>
              </a:rPr>
              <a:t> this is called an implementation sketch. Figure out if there is some assignment of wholes to implement your code block. The search for holes </a:t>
            </a:r>
          </a:p>
          <a:p>
            <a:endParaRPr lang="en-US" baseline="0" dirty="0" smtClean="0">
              <a:sym typeface="Wingdings"/>
            </a:endParaRPr>
          </a:p>
          <a:p>
            <a:r>
              <a:rPr lang="en-US" baseline="0" dirty="0" smtClean="0">
                <a:sym typeface="Wingdings"/>
              </a:rPr>
              <a:t>This is called syntax-based synthesis. Specifically, we use the tool SKETCH to do the program synthesis. (underneath uses some kind of SAT solver)</a:t>
            </a:r>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816626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t>
            </a:r>
            <a:r>
              <a:rPr lang="en-US" baseline="0" dirty="0" smtClean="0"/>
              <a:t> through this really quickly.</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aseline="0" dirty="0" smtClean="0"/>
              <a:t>Hari: Overall, elide details even more.</a:t>
            </a:r>
          </a:p>
        </p:txBody>
      </p:sp>
      <p:sp>
        <p:nvSpPr>
          <p:cNvPr id="4" name="Slide Number Placeholder 3"/>
          <p:cNvSpPr>
            <a:spLocks noGrp="1"/>
          </p:cNvSpPr>
          <p:nvPr>
            <p:ph type="sldNum" sz="quarter" idx="10"/>
          </p:nvPr>
        </p:nvSpPr>
        <p:spPr/>
        <p:txBody>
          <a:bodyPr/>
          <a:lstStyle/>
          <a:p>
            <a:fld id="{16B09458-7AEF-4AD3-A567-0F11380064BE}" type="slidenum">
              <a:rPr lang="en-US" smtClean="0"/>
              <a:t>32</a:t>
            </a:fld>
            <a:endParaRPr lang="en-US"/>
          </a:p>
        </p:txBody>
      </p:sp>
    </p:spTree>
    <p:extLst>
      <p:ext uri="{BB962C8B-B14F-4D97-AF65-F5344CB8AC3E}">
        <p14:creationId xmlns:p14="http://schemas.microsoft.com/office/powerpoint/2010/main" val="35859245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p>
          <a:p>
            <a:endParaRPr lang="en-US" baseline="0" dirty="0" smtClean="0"/>
          </a:p>
          <a:p>
            <a:r>
              <a:rPr lang="en-US" baseline="0" dirty="0" smtClean="0"/>
              <a:t>Say that the alternative today is to do it in P4, which is painful. Add P4 LOC as well to show how it can be automated??</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2545860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a:t>
            </a:r>
            <a:r>
              <a:rPr lang="en-US" baseline="0" smtClean="0"/>
              <a:t>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34</a:t>
            </a:fld>
            <a:endParaRPr lang="en-US"/>
          </a:p>
        </p:txBody>
      </p:sp>
    </p:spTree>
    <p:extLst>
      <p:ext uri="{BB962C8B-B14F-4D97-AF65-F5344CB8AC3E}">
        <p14:creationId xmlns:p14="http://schemas.microsoft.com/office/powerpoint/2010/main" val="36965209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Need to say that there is 300</a:t>
            </a:r>
            <a:r>
              <a:rPr lang="en-US" baseline="0" dirty="0" smtClean="0"/>
              <a:t> stateless + 300 of (one of the </a:t>
            </a:r>
            <a:r>
              <a:rPr lang="en-US" baseline="0" dirty="0" err="1" smtClean="0"/>
              <a:t>stateful</a:t>
            </a:r>
            <a:r>
              <a:rPr lang="en-US" baseline="0" dirty="0" smtClean="0"/>
              <a:t>) to form each target.</a:t>
            </a:r>
          </a:p>
          <a:p>
            <a:pPr lvl="1"/>
            <a:r>
              <a:rPr lang="en-US" baseline="0" dirty="0" smtClean="0"/>
              <a:t>REQUIRES WORK.</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35</a:t>
            </a:fld>
            <a:endParaRPr lang="en-US"/>
          </a:p>
        </p:txBody>
      </p:sp>
    </p:spTree>
    <p:extLst>
      <p:ext uri="{BB962C8B-B14F-4D97-AF65-F5344CB8AC3E}">
        <p14:creationId xmlns:p14="http://schemas.microsoft.com/office/powerpoint/2010/main" val="37852995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36</a:t>
            </a:fld>
            <a:endParaRPr lang="en-US"/>
          </a:p>
        </p:txBody>
      </p:sp>
    </p:spTree>
    <p:extLst>
      <p:ext uri="{BB962C8B-B14F-4D97-AF65-F5344CB8AC3E}">
        <p14:creationId xmlns:p14="http://schemas.microsoft.com/office/powerpoint/2010/main" val="35012028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Requires work.</a:t>
            </a:r>
          </a:p>
          <a:p>
            <a:r>
              <a:rPr lang="en-US" dirty="0" smtClean="0"/>
              <a:t>Explain what a target is.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98792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total overhead of less than 2% for </a:t>
            </a:r>
            <a:r>
              <a:rPr lang="en-US" dirty="0" err="1" smtClean="0"/>
              <a:t>stateful</a:t>
            </a:r>
            <a:r>
              <a:rPr lang="en-US" dirty="0" smtClean="0"/>
              <a:t> and stateless atoms</a:t>
            </a:r>
          </a:p>
          <a:p>
            <a:r>
              <a:rPr lang="en-US" dirty="0" smtClean="0"/>
              <a:t>Seem</a:t>
            </a:r>
            <a:r>
              <a:rPr lang="en-US" baseline="0" dirty="0" smtClean="0"/>
              <a:t> to be rambling a bit about PRAW and </a:t>
            </a:r>
            <a:r>
              <a:rPr lang="en-US" baseline="0" dirty="0" err="1" smtClean="0"/>
              <a:t>IfElseRAW</a:t>
            </a:r>
            <a:r>
              <a:rPr lang="en-US" baseline="0" dirty="0" smtClean="0"/>
              <a:t> (remove this?)</a:t>
            </a:r>
          </a:p>
          <a:p>
            <a:r>
              <a:rPr lang="en-US" baseline="0" dirty="0" smtClean="0"/>
              <a:t>Or at least say what PRAW and </a:t>
            </a:r>
            <a:r>
              <a:rPr lang="en-US" baseline="0" dirty="0" err="1" smtClean="0"/>
              <a:t>IfElseRAW</a:t>
            </a:r>
            <a:r>
              <a:rPr lang="en-US" baseline="0" dirty="0" smtClean="0"/>
              <a:t> 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2283849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Takeaway: lines of code not much greater than the native form (simulation, software router)</a:t>
            </a:r>
          </a:p>
          <a:p>
            <a:r>
              <a:rPr lang="en-US" dirty="0" smtClean="0"/>
              <a:t>Stress that none of these have been programmed at line rate before. They have</a:t>
            </a:r>
            <a:r>
              <a:rPr lang="en-US" baseline="0" dirty="0" smtClean="0"/>
              <a:t> either been burnt into hardware or programmed into software routers.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220654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p>
          <a:p>
            <a:pPr marL="457200" lvl="1" indent="0">
              <a:buNone/>
            </a:pPr>
            <a:endParaRPr lang="en-US" baseline="0" dirty="0" smtClean="0"/>
          </a:p>
          <a:p>
            <a:pPr marL="457200" lvl="1" indent="0">
              <a:buNone/>
            </a:pPr>
            <a:r>
              <a:rPr lang="en-US" baseline="0" dirty="0" smtClean="0"/>
              <a:t>Add a chip to this figure</a:t>
            </a:r>
          </a:p>
        </p:txBody>
      </p:sp>
      <p:sp>
        <p:nvSpPr>
          <p:cNvPr id="4" name="Slide Number Placeholder 3"/>
          <p:cNvSpPr>
            <a:spLocks noGrp="1"/>
          </p:cNvSpPr>
          <p:nvPr>
            <p:ph type="sldNum" sz="quarter" idx="10"/>
          </p:nvPr>
        </p:nvSpPr>
        <p:spPr/>
        <p:txBody>
          <a:bodyPr/>
          <a:lstStyle/>
          <a:p>
            <a:fld id="{6C7315F8-E931-49D1-A989-C1759F952B9E}" type="slidenum">
              <a:rPr lang="en-US" smtClean="0"/>
              <a:t>40</a:t>
            </a:fld>
            <a:endParaRPr lang="en-US"/>
          </a:p>
        </p:txBody>
      </p:sp>
    </p:spTree>
    <p:extLst>
      <p:ext uri="{BB962C8B-B14F-4D97-AF65-F5344CB8AC3E}">
        <p14:creationId xmlns:p14="http://schemas.microsoft.com/office/powerpoint/2010/main" val="20622326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Amy: Emphasize that this is MYYYY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So, it should make you wonder. Why is programmable scheduling hard?</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all, new scheduling algorithms spring up every year.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problem is that, despite many years of work on programmable scheduling and hundreds of algorithms, there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no consensus on an abstraction to use for ALL scheduling algorithms.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in contrast to other aspects of the switch such as parsing, for which parse graphs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forwarding, for which match-action tables are a good abstraction.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Conclude here by saying, “packet transactions are insufficient” and we invent a primitive that allows us to keep using packet transactions for this as well.</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Because there is no abstraction, one approach is to throw up your hand and build an FPGA or CPU on the critical path.</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But this also isn’t feasible for line rate switches because you need to make decisions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we are really looking for an abstraction that is simple enough that it can finish executing within a few clock cycles.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Packet transactions are insufficient. On the surface of it, scheduling operates on groups of packets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or queues. Packet transactions on the other hand, operate one packet at a time.</a:t>
            </a:r>
          </a:p>
        </p:txBody>
      </p:sp>
      <p:sp>
        <p:nvSpPr>
          <p:cNvPr id="4" name="Slide Number Placeholder 3"/>
          <p:cNvSpPr>
            <a:spLocks noGrp="1"/>
          </p:cNvSpPr>
          <p:nvPr>
            <p:ph type="sldNum" sz="quarter" idx="10"/>
          </p:nvPr>
        </p:nvSpPr>
        <p:spPr/>
        <p:txBody>
          <a:bodyPr/>
          <a:lstStyle/>
          <a:p>
            <a:fld id="{6C7315F8-E931-49D1-A989-C1759F952B9E}" type="slidenum">
              <a:rPr lang="en-US" smtClean="0"/>
              <a:t>41</a:t>
            </a:fld>
            <a:endParaRPr lang="en-US"/>
          </a:p>
        </p:txBody>
      </p:sp>
    </p:spTree>
    <p:extLst>
      <p:ext uri="{BB962C8B-B14F-4D97-AF65-F5344CB8AC3E}">
        <p14:creationId xmlns:p14="http://schemas.microsoft.com/office/powerpoint/2010/main" val="330626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r>
              <a:rPr lang="en-US" baseline="0" dirty="0" smtClean="0">
                <a:sym typeface="Wingdings" panose="05000000000000000000" pitchFamily="2" charset="2"/>
              </a:rPr>
              <a:t>That brings me to the primary contribution of our work, an abstraction for programmable packet scheduling.</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Central to our abstraction is the observation that many scheduling algorithms determine the relative order of packet transmissions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 Put differently, the order of packets in the buffer will not change despite future packet arrivals.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do I mean by that? Here are a few examples of scheduling algorithms that all determine packet transmission order at packet arrival.</a:t>
            </a:r>
          </a:p>
          <a:p>
            <a:pPr marL="457200" lvl="1" indent="0">
              <a:buFont typeface="Wingdings" panose="05000000000000000000" pitchFamily="2" charset="2"/>
              <a:buNone/>
            </a:pPr>
            <a:r>
              <a:rPr lang="en-US" baseline="0" dirty="0" smtClean="0">
                <a:sym typeface="Wingdings" panose="05000000000000000000" pitchFamily="2" charset="2"/>
              </a:rPr>
              <a:t>The Shortest Job First scheduling discipline orders packets by their flow size, which is known when packets are </a:t>
            </a:r>
            <a:r>
              <a:rPr lang="en-US" baseline="0" dirty="0" err="1" smtClean="0">
                <a:sym typeface="Wingdings" panose="05000000000000000000" pitchFamily="2" charset="2"/>
              </a:rPr>
              <a:t>enqueued</a:t>
            </a:r>
            <a:r>
              <a:rPr lang="en-US" baseline="0" dirty="0" smtClean="0">
                <a:sym typeface="Wingdings" panose="05000000000000000000" pitchFamily="2" charset="2"/>
              </a:rPr>
              <a:t>.</a:t>
            </a:r>
          </a:p>
          <a:p>
            <a:pPr marL="457200" lvl="1" indent="0">
              <a:buFont typeface="Wingdings" panose="05000000000000000000" pitchFamily="2" charset="2"/>
              <a:buNone/>
            </a:pPr>
            <a:r>
              <a:rPr lang="en-US" baseline="0" dirty="0" smtClean="0">
                <a:sym typeface="Wingdings" panose="05000000000000000000" pitchFamily="2" charset="2"/>
              </a:rPr>
              <a:t>The Earliest Deadline First scheduling discipline orders packets by the time remaining until their deadline.</a:t>
            </a:r>
          </a:p>
          <a:p>
            <a:pPr marL="457200" lvl="1" indent="0">
              <a:buFont typeface="Wingdings" panose="05000000000000000000" pitchFamily="2" charset="2"/>
              <a:buNone/>
            </a:pPr>
            <a:r>
              <a:rPr lang="en-US" baseline="0" dirty="0" smtClean="0">
                <a:sym typeface="Wingdings" panose="05000000000000000000" pitchFamily="2" charset="2"/>
              </a:rPr>
              <a:t>And FCFS orders packets by packet arrival time.</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This naturally leads us to an abstraction for scheduling which is called a push-in first-out queue where packets are pushed into an arbitrary location based on a priority and </a:t>
            </a:r>
            <a:r>
              <a:rPr lang="en-US" baseline="0" dirty="0" err="1" smtClean="0">
                <a:sym typeface="Wingdings" panose="05000000000000000000" pitchFamily="2" charset="2"/>
              </a:rPr>
              <a:t>dequeued</a:t>
            </a:r>
            <a:r>
              <a:rPr lang="en-US" baseline="0" dirty="0" smtClean="0">
                <a:sym typeface="Wingdings" panose="05000000000000000000" pitchFamily="2" charset="2"/>
              </a:rPr>
              <a:t> from the head.</a:t>
            </a:r>
          </a:p>
          <a:p>
            <a:pPr marL="457200" lvl="1" indent="0">
              <a:buFont typeface="Wingdings" panose="05000000000000000000" pitchFamily="2" charset="2"/>
              <a:buNone/>
            </a:pPr>
            <a:r>
              <a:rPr lang="en-US" baseline="0" dirty="0" smtClean="0">
                <a:sym typeface="Wingdings" panose="05000000000000000000" pitchFamily="2" charset="2"/>
              </a:rPr>
              <a:t>This concept was first proposed as a proof construct in a paper from the late 90s.</a:t>
            </a:r>
          </a:p>
          <a:p>
            <a:pPr marL="457200" lvl="1" indent="0">
              <a:buFont typeface="Wingdings" panose="05000000000000000000" pitchFamily="2" charset="2"/>
              <a:buNone/>
            </a:pPr>
            <a:endParaRPr lang="en-US" baseline="0" dirty="0" smtClean="0">
              <a:sym typeface="Wingdings" panose="05000000000000000000" pitchFamily="2" charset="2"/>
            </a:endParaRPr>
          </a:p>
          <a:p>
            <a:pPr marL="457200" lvl="1" indent="0">
              <a:buFont typeface="Wingdings" panose="05000000000000000000" pitchFamily="2" charset="2"/>
              <a:buNone/>
            </a:pPr>
            <a:r>
              <a:rPr lang="en-US" baseline="0" dirty="0" smtClean="0">
                <a:sym typeface="Wingdings" panose="05000000000000000000" pitchFamily="2" charset="2"/>
              </a:rPr>
              <a:t>What we are showing is that this construct is practically usable as a construct for </a:t>
            </a:r>
            <a:r>
              <a:rPr lang="en-US" baseline="0" dirty="0" err="1" smtClean="0">
                <a:sym typeface="Wingdings" panose="05000000000000000000" pitchFamily="2" charset="2"/>
              </a:rPr>
              <a:t>prog</a:t>
            </a:r>
            <a:r>
              <a:rPr lang="en-US" baseline="0" dirty="0" smtClean="0">
                <a:sym typeface="Wingdings" panose="05000000000000000000" pitchFamily="2" charset="2"/>
              </a:rPr>
              <a:t>. Scheduling.</a:t>
            </a:r>
          </a:p>
          <a:p>
            <a:pPr marL="457200" lvl="1" indent="0">
              <a:buFont typeface="Wingdings" panose="05000000000000000000" pitchFamily="2" charset="2"/>
              <a:buNone/>
            </a:pPr>
            <a:r>
              <a:rPr lang="en-US" baseline="0" dirty="0" smtClean="0">
                <a:sym typeface="Wingdings" panose="05000000000000000000" pitchFamily="2" charset="2"/>
              </a:rPr>
              <a:t>The rest of this talk shows why PIFOs as an abstraction are expressive and why a PIFO is feasible at line rate.</a:t>
            </a:r>
          </a:p>
        </p:txBody>
      </p:sp>
      <p:sp>
        <p:nvSpPr>
          <p:cNvPr id="4" name="Slide Number Placeholder 3"/>
          <p:cNvSpPr>
            <a:spLocks noGrp="1"/>
          </p:cNvSpPr>
          <p:nvPr>
            <p:ph type="sldNum" sz="quarter" idx="10"/>
          </p:nvPr>
        </p:nvSpPr>
        <p:spPr/>
        <p:txBody>
          <a:bodyPr/>
          <a:lstStyle/>
          <a:p>
            <a:fld id="{6C7315F8-E931-49D1-A989-C1759F952B9E}" type="slidenum">
              <a:rPr lang="en-US" smtClean="0"/>
              <a:t>43</a:t>
            </a:fld>
            <a:endParaRPr lang="en-US"/>
          </a:p>
        </p:txBody>
      </p:sp>
    </p:spTree>
    <p:extLst>
      <p:ext uri="{BB962C8B-B14F-4D97-AF65-F5344CB8AC3E}">
        <p14:creationId xmlns:p14="http://schemas.microsoft.com/office/powerpoint/2010/main" val="105419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by reminding</a:t>
            </a:r>
            <a:r>
              <a:rPr lang="en-US" baseline="0" dirty="0" smtClean="0"/>
              <a:t> them that the reason this works is that the rank can be computed before </a:t>
            </a:r>
            <a:r>
              <a:rPr lang="en-US" baseline="0" dirty="0" err="1" smtClean="0"/>
              <a:t>enqueue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14024215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45</a:t>
            </a:fld>
            <a:endParaRPr lang="en-US"/>
          </a:p>
        </p:txBody>
      </p:sp>
    </p:spTree>
    <p:extLst>
      <p:ext uri="{BB962C8B-B14F-4D97-AF65-F5344CB8AC3E}">
        <p14:creationId xmlns:p14="http://schemas.microsoft.com/office/powerpoint/2010/main" val="1622236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46</a:t>
            </a:fld>
            <a:endParaRPr lang="en-US"/>
          </a:p>
        </p:txBody>
      </p:sp>
    </p:spTree>
    <p:extLst>
      <p:ext uri="{BB962C8B-B14F-4D97-AF65-F5344CB8AC3E}">
        <p14:creationId xmlns:p14="http://schemas.microsoft.com/office/powerpoint/2010/main" val="847105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47</a:t>
            </a:fld>
            <a:endParaRPr lang="en-US"/>
          </a:p>
        </p:txBody>
      </p:sp>
    </p:spTree>
    <p:extLst>
      <p:ext uri="{BB962C8B-B14F-4D97-AF65-F5344CB8AC3E}">
        <p14:creationId xmlns:p14="http://schemas.microsoft.com/office/powerpoint/2010/main" val="5573206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smtClean="0"/>
          </a:p>
          <a:p>
            <a:pPr lvl="1"/>
            <a:r>
              <a:rPr lang="en-US" dirty="0" smtClean="0"/>
              <a:t>Packet transactions: High-level programming for the router pipeline</a:t>
            </a:r>
          </a:p>
          <a:p>
            <a:pPr marL="457200" lvl="1" indent="0">
              <a:buNone/>
            </a:pPr>
            <a:endParaRPr lang="en-US" dirty="0" smtClean="0"/>
          </a:p>
          <a:p>
            <a:pPr lvl="1"/>
            <a:r>
              <a:rPr lang="en-US" dirty="0" smtClean="0"/>
              <a:t>Push-In First-Out Queues: Programming the scheduler</a:t>
            </a:r>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Ok, so far, I have presented a higher-leve</a:t>
            </a:r>
            <a:r>
              <a:rPr lang="en-US" baseline="0" dirty="0" smtClean="0"/>
              <a:t>l abstraction for both the ingress and egress pipelines.</a:t>
            </a:r>
          </a:p>
          <a:p>
            <a:pPr marL="0" indent="0">
              <a:buFont typeface="Arial" panose="020B0604020202020204" pitchFamily="34" charset="0"/>
              <a:buNone/>
            </a:pPr>
            <a:r>
              <a:rPr lang="en-US" baseline="0" dirty="0" smtClean="0"/>
              <a:t>This is great, but an important class of data-plane algorithms are still left out.</a:t>
            </a:r>
          </a:p>
          <a:p>
            <a:pPr marL="0" indent="0">
              <a:buFont typeface="Arial" panose="020B0604020202020204" pitchFamily="34" charset="0"/>
              <a:buNone/>
            </a:pPr>
            <a:endParaRPr lang="en-US" baseline="0" dirty="0" smtClean="0"/>
          </a:p>
          <a:p>
            <a:pPr marL="0" indent="0">
              <a:buFont typeface="Arial" panose="020B0604020202020204" pitchFamily="34" charset="0"/>
              <a:buNone/>
            </a:pPr>
            <a:r>
              <a:rPr lang="en-US" baseline="0" dirty="0" smtClean="0"/>
              <a:t>And that’s scheduling. In the remaining half, I ‘ll present a design for a programmable scheduler.</a:t>
            </a:r>
          </a:p>
          <a:p>
            <a:pPr marL="0" indent="0">
              <a:buFont typeface="Arial" panose="020B0604020202020204" pitchFamily="34" charset="0"/>
              <a:buNone/>
            </a:pPr>
            <a:r>
              <a:rPr lang="en-US" baseline="0" dirty="0" smtClean="0">
                <a:sym typeface="Wingdings" panose="05000000000000000000" pitchFamily="2" charset="2"/>
              </a:rPr>
              <a:t>Today’s packet schedulers allow you to pick from one of</a:t>
            </a:r>
          </a:p>
          <a:p>
            <a:pPr marL="0" indent="0">
              <a:buFont typeface="Arial" panose="020B0604020202020204" pitchFamily="34" charset="0"/>
              <a:buNone/>
            </a:pPr>
            <a:r>
              <a:rPr lang="en-US" baseline="0" dirty="0" smtClean="0">
                <a:sym typeface="Wingdings" panose="05000000000000000000" pitchFamily="2" charset="2"/>
              </a:rPr>
              <a:t>a set of scheduling algorithms available on the switch. These include things like Deficit Round Robin, strict priority scheduling, and 2-level</a:t>
            </a:r>
          </a:p>
          <a:p>
            <a:pPr marL="0" indent="0">
              <a:buFont typeface="Arial" panose="020B0604020202020204" pitchFamily="34" charset="0"/>
              <a:buNone/>
            </a:pPr>
            <a:r>
              <a:rPr lang="en-US" baseline="0" dirty="0" smtClean="0">
                <a:sym typeface="Wingdings" panose="05000000000000000000" pitchFamily="2" charset="2"/>
              </a:rPr>
              <a:t>Hierarchical scheduling. While a user can tune coefficients in these algorithms, she can’t change the core scheduling logic itself.</a:t>
            </a:r>
          </a:p>
        </p:txBody>
      </p:sp>
      <p:sp>
        <p:nvSpPr>
          <p:cNvPr id="4" name="Slide Number Placeholder 3"/>
          <p:cNvSpPr>
            <a:spLocks noGrp="1"/>
          </p:cNvSpPr>
          <p:nvPr>
            <p:ph type="sldNum" sz="quarter" idx="10"/>
          </p:nvPr>
        </p:nvSpPr>
        <p:spPr/>
        <p:txBody>
          <a:bodyPr/>
          <a:lstStyle/>
          <a:p>
            <a:fld id="{6C7315F8-E931-49D1-A989-C1759F952B9E}" type="slidenum">
              <a:rPr lang="en-US" smtClean="0"/>
              <a:t>48</a:t>
            </a:fld>
            <a:endParaRPr lang="en-US"/>
          </a:p>
        </p:txBody>
      </p:sp>
    </p:spTree>
    <p:extLst>
      <p:ext uri="{BB962C8B-B14F-4D97-AF65-F5344CB8AC3E}">
        <p14:creationId xmlns:p14="http://schemas.microsoft.com/office/powerpoint/2010/main" val="448312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Chip diagram replaced with a blank as a bad hack.</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13912011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Provide a little more intuition.</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095332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Logical PIFOs can be supported</a:t>
            </a:r>
            <a:r>
              <a:rPr lang="en-US" baseline="0" dirty="0" smtClean="0"/>
              <a:t> by modifying the dequeuer logic a little bit.</a:t>
            </a:r>
          </a:p>
          <a:p>
            <a:r>
              <a:rPr lang="en-US" baseline="0" dirty="0" smtClean="0"/>
              <a:t>Instead of </a:t>
            </a:r>
            <a:r>
              <a:rPr lang="en-US" baseline="0" dirty="0" err="1" smtClean="0"/>
              <a:t>dequeueing</a:t>
            </a:r>
            <a:r>
              <a:rPr lang="en-US" baseline="0" dirty="0" smtClean="0"/>
              <a:t> the head packet, we find the first packet for a particular logical PIFO (using an equality check + priority encoder), and then shift at that position.</a:t>
            </a:r>
          </a:p>
          <a:p>
            <a:r>
              <a:rPr lang="en-US" baseline="0" dirty="0" smtClean="0"/>
              <a:t>Make sure to mention logical PIFOs here.</a:t>
            </a:r>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3970148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determines clock rate and area overhead?</a:t>
            </a:r>
          </a:p>
          <a:p>
            <a:r>
              <a:rPr lang="en-US" dirty="0" smtClean="0"/>
              <a:t>Maybe</a:t>
            </a:r>
            <a:r>
              <a:rPr lang="en-US" baseline="0" dirty="0" smtClean="0"/>
              <a:t> one or two slides on what affects what?</a:t>
            </a:r>
          </a:p>
          <a:p>
            <a:endParaRPr lang="en-US" baseline="0" dirty="0" smtClean="0"/>
          </a:p>
          <a:p>
            <a:r>
              <a:rPr lang="en-US" baseline="0" dirty="0" smtClean="0"/>
              <a:t>Make the 4% area overhead an example as opposed to the only design.</a:t>
            </a:r>
          </a:p>
          <a:p>
            <a:endParaRPr lang="en-US" baseline="0" dirty="0" smtClean="0"/>
          </a:p>
          <a:p>
            <a:r>
              <a:rPr lang="en-US" baseline="0" dirty="0" smtClean="0"/>
              <a:t>Add some scaling behavior.</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300636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sufficient to maintain forwarding performance (50 Kbit/s to 1 Mbit/s)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CPUs represent the peak</a:t>
            </a:r>
            <a:r>
              <a:rPr lang="en-US" baseline="0" dirty="0" smtClean="0"/>
              <a:t> of programmability</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17388554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Rehearse</a:t>
            </a:r>
            <a:r>
              <a:rPr lang="en-US" baseline="0" dirty="0" smtClean="0"/>
              <a:t> this slide more and more.</a:t>
            </a:r>
          </a:p>
          <a:p>
            <a:r>
              <a:rPr lang="en-US" baseline="0" dirty="0" smtClean="0"/>
              <a:t>REQUIRES WORK.</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Increasingly affecting end-host networking (FPGA-based NICs)</a:t>
            </a:r>
            <a:endParaRPr lang="en-US" baseline="0" dirty="0" smtClean="0"/>
          </a:p>
          <a:p>
            <a:endParaRPr lang="en-US" dirty="0" smtClean="0"/>
          </a:p>
          <a:p>
            <a:r>
              <a:rPr lang="en-US" dirty="0" smtClean="0"/>
              <a:t>Happening in</a:t>
            </a:r>
            <a:r>
              <a:rPr lang="en-US" baseline="0" dirty="0" smtClean="0"/>
              <a:t> other domains (graphics, video decoding, and so on).</a:t>
            </a:r>
          </a:p>
          <a:p>
            <a:r>
              <a:rPr lang="en-US" baseline="0" dirty="0" smtClean="0"/>
              <a:t>Can’t do 100G and 400G on a software NIC easily.</a:t>
            </a:r>
          </a:p>
          <a:p>
            <a:r>
              <a:rPr lang="en-US" baseline="0" dirty="0" smtClean="0"/>
              <a:t>Targeting abstractions give us programmability without a loss in performance.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62</a:t>
            </a:fld>
            <a:endParaRPr lang="en-US"/>
          </a:p>
        </p:txBody>
      </p:sp>
    </p:spTree>
    <p:extLst>
      <p:ext uri="{BB962C8B-B14F-4D97-AF65-F5344CB8AC3E}">
        <p14:creationId xmlns:p14="http://schemas.microsoft.com/office/powerpoint/2010/main" val="41757171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Amy: Replace the atoms instead of sitting on top of them.</a:t>
            </a:r>
          </a:p>
        </p:txBody>
      </p:sp>
      <p:sp>
        <p:nvSpPr>
          <p:cNvPr id="4" name="Slide Number Placeholder 3"/>
          <p:cNvSpPr>
            <a:spLocks noGrp="1"/>
          </p:cNvSpPr>
          <p:nvPr>
            <p:ph type="sldNum" sz="quarter" idx="10"/>
          </p:nvPr>
        </p:nvSpPr>
        <p:spPr/>
        <p:txBody>
          <a:bodyPr/>
          <a:lstStyle/>
          <a:p>
            <a:fld id="{16B09458-7AEF-4AD3-A567-0F11380064BE}" type="slidenum">
              <a:rPr lang="en-US" smtClean="0"/>
              <a:t>63</a:t>
            </a:fld>
            <a:endParaRPr lang="en-US"/>
          </a:p>
        </p:txBody>
      </p:sp>
    </p:spTree>
    <p:extLst>
      <p:ext uri="{BB962C8B-B14F-4D97-AF65-F5344CB8AC3E}">
        <p14:creationId xmlns:p14="http://schemas.microsoft.com/office/powerpoint/2010/main" val="22565050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Flesh out this slide.</a:t>
            </a:r>
          </a:p>
          <a:p>
            <a:r>
              <a:rPr lang="en-US" baseline="0" dirty="0" smtClean="0"/>
              <a:t>Stress that composed PIFOs can be used for more than just hierarchical scheduling.</a:t>
            </a:r>
          </a:p>
          <a:p>
            <a:endParaRPr lang="en-US" baseline="0" dirty="0" smtClean="0"/>
          </a:p>
          <a:p>
            <a:r>
              <a:rPr lang="en-US" baseline="0" dirty="0" smtClean="0"/>
              <a:t>Slightly better </a:t>
            </a:r>
            <a:r>
              <a:rPr lang="en-US" baseline="0" smtClean="0"/>
              <a:t>figure maybe?</a:t>
            </a: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64</a:t>
            </a:fld>
            <a:endParaRPr lang="en-US"/>
          </a:p>
        </p:txBody>
      </p:sp>
    </p:spTree>
    <p:extLst>
      <p:ext uri="{BB962C8B-B14F-4D97-AF65-F5344CB8AC3E}">
        <p14:creationId xmlns:p14="http://schemas.microsoft.com/office/powerpoint/2010/main" val="15576233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natural question is whether a PIFO can handle</a:t>
            </a:r>
            <a:r>
              <a:rPr lang="en-US" dirty="0" smtClean="0"/>
              <a:t> non-work-conserving</a:t>
            </a:r>
            <a:r>
              <a:rPr lang="en-US" baseline="0" dirty="0" smtClean="0"/>
              <a:t> algorithms? </a:t>
            </a:r>
          </a:p>
          <a:p>
            <a:r>
              <a:rPr lang="en-US" baseline="0" dirty="0" smtClean="0"/>
              <a:t>So, our third example looks at Traffic Shaping, the most common of these non-work-conserving algorithms,</a:t>
            </a:r>
          </a:p>
          <a:p>
            <a:r>
              <a:rPr lang="en-US" baseline="0" dirty="0" smtClean="0"/>
              <a:t>whose goal is to limit a flow to a fixed absolute throughput regardless of its offered load and the offered load of other flows.</a:t>
            </a:r>
          </a:p>
          <a:p>
            <a:endParaRPr lang="en-US" baseline="0" dirty="0" smtClean="0"/>
          </a:p>
          <a:p>
            <a:r>
              <a:rPr lang="en-US" baseline="0" dirty="0" smtClean="0"/>
              <a:t>We can implement Traffic Shaping using PIFOs by computing a packet’s priority in the PIFO based on the wall-clock</a:t>
            </a:r>
          </a:p>
          <a:p>
            <a:r>
              <a:rPr lang="en-US" baseline="0" dirty="0" smtClean="0"/>
              <a:t>departure time of the packet when it is </a:t>
            </a:r>
            <a:r>
              <a:rPr lang="en-US" baseline="0" dirty="0" err="1" smtClean="0"/>
              <a:t>enqueued</a:t>
            </a:r>
            <a:r>
              <a:rPr lang="en-US" baseline="0" dirty="0" smtClean="0"/>
              <a:t> and </a:t>
            </a:r>
            <a:r>
              <a:rPr lang="en-US" baseline="0" dirty="0" err="1" smtClean="0"/>
              <a:t>dequeuing</a:t>
            </a:r>
            <a:r>
              <a:rPr lang="en-US" baseline="0" dirty="0" smtClean="0"/>
              <a:t> a packet whenever its wall-clock time arrives.</a:t>
            </a:r>
          </a:p>
          <a:p>
            <a:endParaRPr lang="en-US" baseline="0" dirty="0" smtClean="0"/>
          </a:p>
          <a:p>
            <a:r>
              <a:rPr lang="en-US" dirty="0" smtClean="0"/>
              <a:t>A PIFO allows you</a:t>
            </a:r>
            <a:r>
              <a:rPr lang="en-US" baseline="0" dirty="0" smtClean="0"/>
              <a:t> to express anything where you can determine the transmission order when packets are </a:t>
            </a:r>
            <a:r>
              <a:rPr lang="en-US" baseline="0" dirty="0" err="1" smtClean="0"/>
              <a:t>enqueued</a:t>
            </a:r>
            <a:r>
              <a:rPr lang="en-US" baseline="0" dirty="0" smtClean="0"/>
              <a:t>.</a:t>
            </a:r>
          </a:p>
          <a:p>
            <a:r>
              <a:rPr lang="en-US" baseline="0" dirty="0" smtClean="0"/>
              <a:t>In other words, anything where the relative order doesn’t change in the future.</a:t>
            </a:r>
          </a:p>
          <a:p>
            <a:r>
              <a:rPr lang="en-US" baseline="0" dirty="0" smtClean="0"/>
              <a:t>There are algorithms for which these are not true. In particular, hierarchical scheduling algorithms are a class of algorithms</a:t>
            </a:r>
          </a:p>
          <a:p>
            <a:r>
              <a:rPr lang="en-US" baseline="0" dirty="0" smtClean="0"/>
              <a:t>for which this is not true. Let’s consider one in particular.</a:t>
            </a:r>
            <a:endParaRPr lang="en-US" dirty="0" smtClean="0"/>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65</a:t>
            </a:fld>
            <a:endParaRPr lang="en-US"/>
          </a:p>
        </p:txBody>
      </p:sp>
    </p:spTree>
    <p:extLst>
      <p:ext uri="{BB962C8B-B14F-4D97-AF65-F5344CB8AC3E}">
        <p14:creationId xmlns:p14="http://schemas.microsoft.com/office/powerpoint/2010/main" val="36861364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transmission time at the switch</a:t>
            </a:r>
          </a:p>
          <a:p>
            <a:endParaRPr lang="en-US" dirty="0" smtClean="0"/>
          </a:p>
          <a:p>
            <a:r>
              <a:rPr lang="en-US" dirty="0" smtClean="0"/>
              <a:t>Too many examples.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28543453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at this point, I have described the core techniques in domino.</a:t>
            </a:r>
          </a:p>
          <a:p>
            <a:r>
              <a:rPr lang="en-US" baseline="0" dirty="0" smtClean="0"/>
              <a:t>Practical appeal:</a:t>
            </a:r>
          </a:p>
          <a:p>
            <a:r>
              <a:rPr lang="en-US" baseline="0" dirty="0" smtClean="0"/>
              <a:t>---------------------</a:t>
            </a:r>
          </a:p>
          <a:p>
            <a:r>
              <a:rPr lang="en-US" baseline="0" dirty="0" smtClean="0"/>
              <a:t>The compiler techniques are interesting intellectually, but I think the far greater practical appeal of packet transactions is there familiarity to programmers</a:t>
            </a:r>
          </a:p>
          <a:p>
            <a:r>
              <a:rPr lang="en-US" baseline="0" dirty="0" smtClean="0"/>
              <a:t>As one glib quantitative comparison, </a:t>
            </a:r>
            <a:r>
              <a:rPr lang="en-US" baseline="0" dirty="0" err="1" smtClean="0"/>
              <a:t>flowlet</a:t>
            </a:r>
            <a:r>
              <a:rPr lang="en-US" baseline="0" dirty="0" smtClean="0"/>
              <a:t> switching is 37 LOC in domino and compiles to around 110 lines in P4. We had similar</a:t>
            </a:r>
          </a:p>
          <a:p>
            <a:r>
              <a:rPr lang="en-US" baseline="0" dirty="0" smtClean="0"/>
              <a:t>results for other benchmarks such as conga, </a:t>
            </a:r>
            <a:r>
              <a:rPr lang="en-US" baseline="0" dirty="0" err="1" smtClean="0"/>
              <a:t>codel</a:t>
            </a:r>
            <a:r>
              <a:rPr lang="en-US" baseline="0" dirty="0" smtClean="0"/>
              <a:t>, and RCP and this should give you some indication that it’s a more familiar programming model.</a:t>
            </a:r>
          </a:p>
          <a:p>
            <a:endParaRPr lang="en-US" baseline="0" dirty="0" smtClean="0"/>
          </a:p>
          <a:p>
            <a:r>
              <a:rPr lang="en-US" baseline="0" dirty="0" smtClean="0"/>
              <a:t>Philosophical appeal:</a:t>
            </a:r>
          </a:p>
          <a:p>
            <a:r>
              <a:rPr lang="en-US" baseline="0" dirty="0" smtClean="0"/>
              <a:t>---------------------------</a:t>
            </a:r>
          </a:p>
          <a:p>
            <a:r>
              <a:rPr lang="en-US" baseline="0" dirty="0" smtClean="0"/>
              <a:t>The broader philosophical appeal is that programming line-rate switches need not be hard. You don’t need to err on either side</a:t>
            </a:r>
          </a:p>
          <a:p>
            <a:r>
              <a:rPr lang="en-US" baseline="0" dirty="0" smtClean="0"/>
              <a:t>of the compiler-user tradeoff. If you understand your domain well enough, you can develop a suitably constrained language, for which</a:t>
            </a:r>
          </a:p>
          <a:p>
            <a:r>
              <a:rPr lang="en-US" baseline="0" dirty="0" smtClean="0"/>
              <a:t>you can write a simple compiler. The compiler I wrote was about 3000 lines, which is pretty small in comparison to most compilers.</a:t>
            </a:r>
          </a:p>
          <a:p>
            <a:endParaRPr lang="en-US" baseline="0" dirty="0" smtClean="0"/>
          </a:p>
          <a:p>
            <a:r>
              <a:rPr lang="en-US" baseline="0" dirty="0" smtClean="0"/>
              <a:t>Usability appeal:</a:t>
            </a:r>
          </a:p>
          <a:p>
            <a:r>
              <a:rPr lang="en-US" baseline="0" dirty="0" smtClean="0"/>
              <a:t>--------------------------</a:t>
            </a:r>
          </a:p>
          <a:p>
            <a:r>
              <a:rPr lang="en-US" baseline="0" dirty="0" smtClean="0"/>
              <a:t>Finally, from a usability perspective, packet transactions dramatically simplify the interface between the user and the hardware. </a:t>
            </a:r>
          </a:p>
          <a:p>
            <a:r>
              <a:rPr lang="en-US" baseline="0" dirty="0" smtClean="0"/>
              <a:t>Your code either compiles and runs at line rate or is rejected, which means you don’t actually have to profile your code anymore.</a:t>
            </a:r>
          </a:p>
          <a:p>
            <a:r>
              <a:rPr lang="en-US" baseline="0" dirty="0" smtClean="0"/>
              <a:t>There is no question of performance profiling, cache hits, cache misses and predicting performance that have plagued software routers</a:t>
            </a:r>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26600741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a:t>
            </a:r>
            <a:r>
              <a:rPr lang="en-US" baseline="0" dirty="0" smtClean="0"/>
              <a:t> let’s look at what the PIFO abstraction entails.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68</a:t>
            </a:fld>
            <a:endParaRPr lang="en-US"/>
          </a:p>
        </p:txBody>
      </p:sp>
    </p:spTree>
    <p:extLst>
      <p:ext uri="{BB962C8B-B14F-4D97-AF65-F5344CB8AC3E}">
        <p14:creationId xmlns:p14="http://schemas.microsoft.com/office/powerpoint/2010/main" val="36511815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Use common example across figures 8, 9, and 10. Maybe sampled </a:t>
            </a:r>
            <a:r>
              <a:rPr lang="en-US" baseline="0" dirty="0" err="1" smtClean="0"/>
              <a:t>Netflow</a:t>
            </a:r>
            <a:r>
              <a:rPr lang="en-US" baseline="0" dirty="0" smtClean="0"/>
              <a:t>?? (Ask Mohammad if that’s an appropriate term)</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So, I ‘ll begin with packet transactions.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 natural question here is why isn’t a language like P4, an emerging language for such programmable switches sufficient?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 answer that, I ‘ll make the observation that for any domain-specific programming language there is typically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constant tension between ease of use for the programmer and ease of development for the compiler writer.</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P4 errs considerably on the compiler writer’s side, by being too close to the underlying hardware.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For instance, you need to express everything as a table, and spell out connections between the tables.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Second, actions within a table are assumed to execute in parallel because that’s how data-parallel hardware executes.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is ideally suited to forwarding, but requires significant shoehorning for </a:t>
            </a:r>
            <a:r>
              <a:rPr lang="en-US" baseline="0" dirty="0" err="1" smtClean="0"/>
              <a:t>stateful</a:t>
            </a:r>
            <a:r>
              <a:rPr lang="en-US" baseline="0" dirty="0" smtClean="0"/>
              <a:t> algorithms such as active queue management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in-network congestion control. Why is this? Historically, these algorithms have been implemented on software platforms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in simulation and are typically expressed as snippets of imperative code, with no references to tables. This is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case for almost any software platform: Click, Intel’s earlier Network Processor, or the Linux kernel.</a:t>
            </a:r>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519446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we do to simplify</a:t>
            </a:r>
            <a:r>
              <a:rPr lang="en-US" baseline="0" dirty="0" smtClean="0"/>
              <a:t> the Domino compiler is to restrict the language.</a:t>
            </a:r>
          </a:p>
          <a:p>
            <a:endParaRPr lang="en-US" baseline="0" dirty="0" smtClean="0"/>
          </a:p>
          <a:p>
            <a:r>
              <a:rPr lang="en-US" baseline="0" dirty="0" smtClean="0"/>
              <a:t>First, there are no loops because a loop with an unbounded iteration count cannot be run at line rate.</a:t>
            </a:r>
          </a:p>
          <a:p>
            <a:r>
              <a:rPr lang="en-US" baseline="0" dirty="0" smtClean="0"/>
              <a:t>This is  because it isn’t clear how long it takes to process each packet and hence how long the packet</a:t>
            </a:r>
          </a:p>
          <a:p>
            <a:r>
              <a:rPr lang="en-US" baseline="0" dirty="0" smtClean="0"/>
              <a:t>Processing pipeline will be.</a:t>
            </a:r>
          </a:p>
          <a:p>
            <a:endParaRPr lang="en-US" baseline="0" dirty="0" smtClean="0"/>
          </a:p>
          <a:p>
            <a:r>
              <a:rPr lang="en-US" baseline="0" dirty="0" smtClean="0"/>
              <a:t>Because we forbid all loops, we also forbid unstructured control flow such as break and continue that</a:t>
            </a:r>
          </a:p>
          <a:p>
            <a:r>
              <a:rPr lang="en-US" baseline="0" dirty="0" smtClean="0"/>
              <a:t>let you break out of a loop.</a:t>
            </a:r>
          </a:p>
          <a:p>
            <a:endParaRPr lang="en-US" baseline="0" dirty="0" smtClean="0"/>
          </a:p>
          <a:p>
            <a:r>
              <a:rPr lang="en-US" baseline="0" dirty="0" smtClean="0"/>
              <a:t>We also forbid pointers and heaps because all memory on these chips is statically allocated.</a:t>
            </a:r>
          </a:p>
          <a:p>
            <a:endParaRPr lang="en-US" baseline="0" dirty="0" smtClean="0"/>
          </a:p>
          <a:p>
            <a:r>
              <a:rPr lang="en-US" baseline="0" dirty="0" smtClean="0"/>
              <a:t>Through this talk, I ‘ll show you how these constraints simplify the Domino compiler.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70</a:t>
            </a:fld>
            <a:endParaRPr lang="en-US"/>
          </a:p>
        </p:txBody>
      </p:sp>
    </p:spTree>
    <p:extLst>
      <p:ext uri="{BB962C8B-B14F-4D97-AF65-F5344CB8AC3E}">
        <p14:creationId xmlns:p14="http://schemas.microsoft.com/office/powerpoint/2010/main" val="3375413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Mention that it is on log scale</a:t>
            </a:r>
          </a:p>
          <a:p>
            <a:r>
              <a:rPr lang="en-US" baseline="0" dirty="0" smtClean="0"/>
              <a:t>Define line rate</a:t>
            </a:r>
          </a:p>
          <a:p>
            <a:r>
              <a:rPr lang="en-US" baseline="0" dirty="0" smtClean="0"/>
              <a:t>Unpredictable performance examples: hardware </a:t>
            </a:r>
            <a:r>
              <a:rPr lang="en-US" baseline="0" dirty="0" err="1" smtClean="0"/>
              <a:t>config</a:t>
            </a:r>
            <a:r>
              <a:rPr lang="en-US" baseline="0" dirty="0" smtClean="0"/>
              <a:t> (number of cores, RAM size, etc.)</a:t>
            </a:r>
          </a:p>
        </p:txBody>
      </p:sp>
      <p:sp>
        <p:nvSpPr>
          <p:cNvPr id="4" name="Slide Number Placeholder 3"/>
          <p:cNvSpPr>
            <a:spLocks noGrp="1"/>
          </p:cNvSpPr>
          <p:nvPr>
            <p:ph type="sldNum" sz="quarter" idx="10"/>
          </p:nvPr>
        </p:nvSpPr>
        <p:spPr/>
        <p:txBody>
          <a:bodyPr/>
          <a:lstStyle/>
          <a:p>
            <a:fld id="{16B09458-7AEF-4AD3-A567-0F11380064BE}" type="slidenum">
              <a:rPr lang="en-US" smtClean="0"/>
              <a:t>6</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74</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75</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let’s look at a PIFO that can hold up to 128 K entries. This is more than sufficient for the majority of switching chips today.</a:t>
            </a:r>
          </a:p>
          <a:p>
            <a:r>
              <a:rPr lang="en-US" baseline="0" dirty="0" smtClean="0"/>
              <a:t>The naïve way to implement this is to build a single sorted array with up to 128 K entries, compare an incoming element’s priority to all</a:t>
            </a:r>
          </a:p>
          <a:p>
            <a:r>
              <a:rPr lang="en-US" baseline="0" dirty="0" smtClean="0"/>
              <a:t>The elements in the sorted array in parallel and then drop the packet into the right position, by shifting the array appropriately.</a:t>
            </a:r>
          </a:p>
          <a:p>
            <a:endParaRPr lang="en-US" baseline="0" dirty="0" smtClean="0"/>
          </a:p>
          <a:p>
            <a:r>
              <a:rPr lang="en-US" baseline="0" dirty="0" smtClean="0"/>
              <a:t>Unfortunately, it’s impossible to build and operate on a single array of this size in hardware in parallel.</a:t>
            </a:r>
          </a:p>
          <a:p>
            <a:r>
              <a:rPr lang="en-US" baseline="0" dirty="0" smtClean="0"/>
              <a:t>So we break up this array into several smaller arrays, each of which we can actually operate on in parallel. Each such </a:t>
            </a:r>
            <a:r>
              <a:rPr lang="en-US" baseline="0" dirty="0" err="1" smtClean="0"/>
              <a:t>miniPIFO</a:t>
            </a:r>
            <a:r>
              <a:rPr lang="en-US" baseline="0" dirty="0" smtClean="0"/>
              <a:t> has 128 elements</a:t>
            </a:r>
          </a:p>
          <a:p>
            <a:r>
              <a:rPr lang="en-US" baseline="0" dirty="0" smtClean="0"/>
              <a:t>And is small enough that we can read, compare in parallel, and write back to the array at line rate.</a:t>
            </a:r>
          </a:p>
          <a:p>
            <a:endParaRPr lang="en-US" baseline="0" dirty="0" smtClean="0"/>
          </a:p>
          <a:p>
            <a:r>
              <a:rPr lang="en-US" baseline="0" dirty="0" smtClean="0"/>
              <a:t>How do we determine which of the mini PIFOs a packet should go into? We accomplish this with a range-search CAM that lets us index into the</a:t>
            </a:r>
          </a:p>
          <a:p>
            <a:r>
              <a:rPr lang="en-US" baseline="0" dirty="0" smtClean="0"/>
              <a:t>mini-PIFO bank. To support a 128K entry data structure, we need a range-search CAM with 1024 entries.</a:t>
            </a:r>
          </a:p>
          <a:p>
            <a:endParaRPr lang="en-US" baseline="0" dirty="0" smtClean="0"/>
          </a:p>
          <a:p>
            <a:r>
              <a:rPr lang="en-US" baseline="0" dirty="0" smtClean="0"/>
              <a:t>The most challenging part of this process was the range-</a:t>
            </a:r>
            <a:r>
              <a:rPr lang="en-US" baseline="0" dirty="0" err="1" smtClean="0"/>
              <a:t>seach</a:t>
            </a:r>
            <a:r>
              <a:rPr lang="en-US" baseline="0" dirty="0" smtClean="0"/>
              <a:t> CAM with 1000 entries. It wasn’t obvious that we could do this in hardware, so</a:t>
            </a:r>
          </a:p>
          <a:p>
            <a:r>
              <a:rPr lang="en-US" baseline="0" dirty="0" smtClean="0"/>
              <a:t>we synthesized it on a 16 nm technology node and were pleasantly surprised to find that it met timing at 1 </a:t>
            </a:r>
            <a:r>
              <a:rPr lang="en-US" baseline="0" dirty="0" err="1" smtClean="0"/>
              <a:t>Ghz</a:t>
            </a:r>
            <a:r>
              <a:rPr lang="en-US" baseline="0" dirty="0" smtClean="0"/>
              <a:t>, a typical processing rate for</a:t>
            </a:r>
          </a:p>
          <a:p>
            <a:r>
              <a:rPr lang="en-US" baseline="0" dirty="0" smtClean="0"/>
              <a:t>a switch pipeline. This suggests that technology has scaled to a point where sorting ~1000 entries in hardware isn’t all that challenging.</a:t>
            </a:r>
          </a:p>
          <a:p>
            <a:endParaRPr lang="en-US" baseline="0" dirty="0" smtClean="0"/>
          </a:p>
          <a:p>
            <a:r>
              <a:rPr lang="en-US" baseline="0" dirty="0" smtClean="0"/>
              <a:t>Now, what’s the cost of this structure? We find that it incurs an additional 5% area overhead relative to a baseline switch chip such</a:t>
            </a:r>
          </a:p>
          <a:p>
            <a:r>
              <a:rPr lang="en-US" baseline="0" dirty="0" smtClean="0"/>
              <a:t>as the Broadcom Trident. In return, it gives us a 3-level programmable hierarchy with essentially an unbounded number of queues.</a:t>
            </a:r>
          </a:p>
          <a:p>
            <a:r>
              <a:rPr lang="en-US" baseline="0" dirty="0" smtClean="0"/>
              <a:t>The Trident, by contrast, supports a two-level of hierarchy across at most 8 queues.</a:t>
            </a:r>
          </a:p>
          <a:p>
            <a:endParaRPr lang="en-US" baseline="0" dirty="0" smtClean="0"/>
          </a:p>
          <a:p>
            <a:r>
              <a:rPr lang="en-US" baseline="0" dirty="0" smtClean="0"/>
              <a:t>Overall, our results are surprising because a long-line of work including DRR and SFQ start off on the premise that sorting is hard</a:t>
            </a:r>
          </a:p>
          <a:p>
            <a:r>
              <a:rPr lang="en-US" baseline="0" dirty="0" smtClean="0"/>
              <a:t>at line rate. Our synthesis results suggest that it is worthwhile revisiting this assumption because transistors have scaled to a point</a:t>
            </a:r>
          </a:p>
          <a:p>
            <a:r>
              <a:rPr lang="en-US" baseline="0" dirty="0" smtClean="0"/>
              <a:t>where this is no longer hard, at least for the buffer sizes  required for most switching chips.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2927176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79</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81</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82</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Moore’s law has shrunk combinational logic for programmability.</a:t>
            </a:r>
          </a:p>
          <a:p>
            <a:r>
              <a:rPr lang="en-US" dirty="0" smtClean="0"/>
              <a:t>It’s shrunk buffers as well, but usually that just means you increase buffers by a bit.</a:t>
            </a:r>
            <a:endParaRPr lang="en-US" dirty="0"/>
          </a:p>
          <a:p>
            <a:r>
              <a:rPr lang="en-US" dirty="0" smtClean="0"/>
              <a:t>TCAM</a:t>
            </a:r>
            <a:r>
              <a:rPr lang="en-US" baseline="0" dirty="0" smtClean="0"/>
              <a:t>, SRAM, and IO remain the biggest sources of area on a chip.</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7</a:t>
            </a:fld>
            <a:endParaRPr lang="en-US"/>
          </a:p>
        </p:txBody>
      </p:sp>
    </p:spTree>
    <p:extLst>
      <p:ext uri="{BB962C8B-B14F-4D97-AF65-F5344CB8AC3E}">
        <p14:creationId xmlns:p14="http://schemas.microsoft.com/office/powerpoint/2010/main" val="3938582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83</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84</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265405523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88</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router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routers has scaled with time, and we can see that it’s improved about 1000 fold since 2000, which is quite impressive.</a:t>
            </a:r>
          </a:p>
          <a:p>
            <a:endParaRPr lang="en-US" baseline="0" dirty="0" smtClean="0"/>
          </a:p>
          <a:p>
            <a:r>
              <a:rPr lang="en-US" baseline="0" dirty="0" smtClean="0"/>
              <a:t>But, at the same time, if you look at the highest end routers (or what I call line-rate routers,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routers.</a:t>
            </a:r>
          </a:p>
          <a:p>
            <a:endParaRPr lang="en-US" baseline="0" dirty="0" smtClean="0"/>
          </a:p>
          <a:p>
            <a:r>
              <a:rPr lang="en-US" baseline="0" dirty="0" smtClean="0"/>
              <a:t>So, the takeaway, historically is that programmability has cost us 10—100x in performance. And my research looks at designing programmable router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90</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In</a:t>
            </a:r>
            <a:r>
              <a:rPr lang="en-US" baseline="0" dirty="0" smtClean="0"/>
              <a:t> this talk, I’m going to discuss our work on two aspects of programmable switching chips.</a:t>
            </a:r>
          </a:p>
          <a:p>
            <a:pPr lvl="1"/>
            <a:endParaRPr lang="en-US" dirty="0" smtClean="0"/>
          </a:p>
          <a:p>
            <a:pPr marL="685800" lvl="1" indent="-228600">
              <a:buAutoNum type="arabicParenR"/>
            </a:pPr>
            <a:r>
              <a:rPr lang="en-US" dirty="0" smtClean="0"/>
              <a:t>Packet transactions,</a:t>
            </a:r>
            <a:r>
              <a:rPr lang="en-US" baseline="0" dirty="0" smtClean="0"/>
              <a:t> which is a</a:t>
            </a:r>
            <a:r>
              <a:rPr lang="en-US" dirty="0" smtClean="0"/>
              <a:t> high-level programming framework for expressing data-plane algorithms.</a:t>
            </a:r>
            <a:r>
              <a:rPr lang="en-US" baseline="0" dirty="0" smtClean="0"/>
              <a:t> </a:t>
            </a:r>
          </a:p>
          <a:p>
            <a:pPr marL="685800" lvl="1" indent="-228600">
              <a:buAutoNum type="arabicParenR"/>
            </a:pPr>
            <a:r>
              <a:rPr lang="en-US" dirty="0" smtClean="0"/>
              <a:t>A design for</a:t>
            </a:r>
            <a:r>
              <a:rPr lang="en-US" baseline="0" dirty="0" smtClean="0"/>
              <a:t> a</a:t>
            </a:r>
            <a:r>
              <a:rPr lang="en-US" dirty="0" smtClean="0"/>
              <a:t> programmable</a:t>
            </a:r>
            <a:r>
              <a:rPr lang="en-US" baseline="0" dirty="0" smtClean="0"/>
              <a:t> packet scheduler.</a:t>
            </a:r>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8</a:t>
            </a:fld>
            <a:endParaRPr lang="en-US"/>
          </a:p>
        </p:txBody>
      </p:sp>
    </p:spTree>
    <p:extLst>
      <p:ext uri="{BB962C8B-B14F-4D97-AF65-F5344CB8AC3E}">
        <p14:creationId xmlns:p14="http://schemas.microsoft.com/office/powerpoint/2010/main" val="30815908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1706536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5/30/2016</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5/30/2016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5/30/2016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5/30/2016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5/30/2016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5/30/2016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arxiv.org/abs/1512.05023"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hyperlink" Target="http://arxiv.org/abs/1602.060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Programming Line-Rate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50" y="4359000"/>
            <a:ext cx="3695700" cy="898800"/>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sp>
        <p:nvSpPr>
          <p:cNvPr id="76" name="Rounded Rectangle 75"/>
          <p:cNvSpPr/>
          <p:nvPr/>
        </p:nvSpPr>
        <p:spPr>
          <a:xfrm>
            <a:off x="2362200" y="3619500"/>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Can’t build a 10 GHz processor!</a:t>
            </a: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93374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a:off x="5410200" y="1371600"/>
            <a:ext cx="1310557" cy="1828800"/>
            <a:chOff x="1780113" y="3029339"/>
            <a:chExt cx="1310557" cy="2761861"/>
          </a:xfrm>
        </p:grpSpPr>
        <p:sp>
          <p:nvSpPr>
            <p:cNvPr id="76" name="Rectangle 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77" name="Group 76"/>
            <p:cNvGrpSpPr/>
            <p:nvPr/>
          </p:nvGrpSpPr>
          <p:grpSpPr>
            <a:xfrm>
              <a:off x="1889935" y="3530971"/>
              <a:ext cx="981004" cy="1917329"/>
              <a:chOff x="1905000" y="3378571"/>
              <a:chExt cx="981004" cy="1917329"/>
            </a:xfrm>
          </p:grpSpPr>
          <p:grpSp>
            <p:nvGrpSpPr>
              <p:cNvPr id="79" name="Group 78"/>
              <p:cNvGrpSpPr/>
              <p:nvPr/>
            </p:nvGrpSpPr>
            <p:grpSpPr>
              <a:xfrm>
                <a:off x="1905000" y="3378571"/>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905000" y="3709142"/>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1" name="Group 80"/>
              <p:cNvGrpSpPr/>
              <p:nvPr/>
            </p:nvGrpSpPr>
            <p:grpSpPr>
              <a:xfrm>
                <a:off x="1905000" y="4038600"/>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2" name="Group 81"/>
              <p:cNvGrpSpPr/>
              <p:nvPr/>
            </p:nvGrpSpPr>
            <p:grpSpPr>
              <a:xfrm>
                <a:off x="1905000" y="4381500"/>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3" name="Group 82"/>
              <p:cNvGrpSpPr/>
              <p:nvPr/>
            </p:nvGrpSpPr>
            <p:grpSpPr>
              <a:xfrm>
                <a:off x="1905000" y="4712071"/>
                <a:ext cx="981004" cy="234942"/>
                <a:chOff x="3717645" y="1687844"/>
                <a:chExt cx="981004" cy="234942"/>
              </a:xfrm>
            </p:grpSpPr>
            <p:sp>
              <p:nvSpPr>
                <p:cNvPr id="88" name="Rectangle 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9" name="Trapezoid 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0" name="Straight Connector 89"/>
                <p:cNvCxnSpPr>
                  <a:stCxn id="88" idx="3"/>
                  <a:endCxn id="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1905000" y="5060958"/>
                <a:ext cx="981004" cy="234942"/>
                <a:chOff x="3717645" y="1687844"/>
                <a:chExt cx="981004" cy="234942"/>
              </a:xfrm>
            </p:grpSpPr>
            <p:sp>
              <p:nvSpPr>
                <p:cNvPr id="85" name="Rectangle 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86" name="Trapezoid 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87" name="Straight Connector 86"/>
                <p:cNvCxnSpPr>
                  <a:stCxn id="85" idx="3"/>
                  <a:endCxn id="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78" name="TextBox 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4019450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2343150" y="3538218"/>
            <a:ext cx="7429500" cy="103162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Memory replication increases die area</a:t>
            </a:r>
          </a:p>
        </p:txBody>
      </p: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119" name="Group 118"/>
          <p:cNvGrpSpPr/>
          <p:nvPr/>
        </p:nvGrpSpPr>
        <p:grpSpPr>
          <a:xfrm>
            <a:off x="952500" y="1371600"/>
            <a:ext cx="1310557" cy="1828800"/>
            <a:chOff x="1780113" y="3029339"/>
            <a:chExt cx="1310557" cy="2761861"/>
          </a:xfrm>
        </p:grpSpPr>
        <p:sp>
          <p:nvSpPr>
            <p:cNvPr id="120" name="Rectangle 119"/>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21" name="Group 120"/>
            <p:cNvGrpSpPr/>
            <p:nvPr/>
          </p:nvGrpSpPr>
          <p:grpSpPr>
            <a:xfrm>
              <a:off x="1889935" y="3530971"/>
              <a:ext cx="981004" cy="1917329"/>
              <a:chOff x="1905000" y="3378571"/>
              <a:chExt cx="981004" cy="1917329"/>
            </a:xfrm>
          </p:grpSpPr>
          <p:grpSp>
            <p:nvGrpSpPr>
              <p:cNvPr id="123" name="Group 122"/>
              <p:cNvGrpSpPr/>
              <p:nvPr/>
            </p:nvGrpSpPr>
            <p:grpSpPr>
              <a:xfrm>
                <a:off x="1905000" y="3378571"/>
                <a:ext cx="981004" cy="234942"/>
                <a:chOff x="3717645" y="1687844"/>
                <a:chExt cx="981004" cy="234942"/>
              </a:xfrm>
            </p:grpSpPr>
            <p:sp>
              <p:nvSpPr>
                <p:cNvPr id="144" name="Rectangle 1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5" name="Trapezoid 1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6" name="Straight Connector 145"/>
                <p:cNvCxnSpPr>
                  <a:stCxn id="144" idx="3"/>
                  <a:endCxn id="1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4" name="Group 123"/>
              <p:cNvGrpSpPr/>
              <p:nvPr/>
            </p:nvGrpSpPr>
            <p:grpSpPr>
              <a:xfrm>
                <a:off x="1905000" y="3709142"/>
                <a:ext cx="981004" cy="234942"/>
                <a:chOff x="3717645" y="1687844"/>
                <a:chExt cx="981004" cy="234942"/>
              </a:xfrm>
            </p:grpSpPr>
            <p:sp>
              <p:nvSpPr>
                <p:cNvPr id="141" name="Rectangle 1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2" name="Trapezoid 1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3" name="Straight Connector 142"/>
                <p:cNvCxnSpPr>
                  <a:stCxn id="141" idx="3"/>
                  <a:endCxn id="1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5" name="Group 124"/>
              <p:cNvGrpSpPr/>
              <p:nvPr/>
            </p:nvGrpSpPr>
            <p:grpSpPr>
              <a:xfrm>
                <a:off x="1905000" y="4038600"/>
                <a:ext cx="981004" cy="234942"/>
                <a:chOff x="3717645" y="1687844"/>
                <a:chExt cx="981004" cy="234942"/>
              </a:xfrm>
            </p:grpSpPr>
            <p:sp>
              <p:nvSpPr>
                <p:cNvPr id="138" name="Rectangle 1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9" name="Trapezoid 1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0" name="Straight Connector 139"/>
                <p:cNvCxnSpPr>
                  <a:stCxn id="138" idx="3"/>
                  <a:endCxn id="1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6" name="Group 125"/>
              <p:cNvGrpSpPr/>
              <p:nvPr/>
            </p:nvGrpSpPr>
            <p:grpSpPr>
              <a:xfrm>
                <a:off x="1905000" y="4381500"/>
                <a:ext cx="981004" cy="234942"/>
                <a:chOff x="3717645" y="1687844"/>
                <a:chExt cx="981004" cy="234942"/>
              </a:xfrm>
            </p:grpSpPr>
            <p:sp>
              <p:nvSpPr>
                <p:cNvPr id="135" name="Rectangle 1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6" name="Trapezoid 1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7" name="Straight Connector 136"/>
                <p:cNvCxnSpPr>
                  <a:stCxn id="135" idx="3"/>
                  <a:endCxn id="1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1905000" y="4712071"/>
                <a:ext cx="981004" cy="234942"/>
                <a:chOff x="3717645" y="1687844"/>
                <a:chExt cx="981004" cy="234942"/>
              </a:xfrm>
            </p:grpSpPr>
            <p:sp>
              <p:nvSpPr>
                <p:cNvPr id="132" name="Rectangle 1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3" name="Trapezoid 1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4" name="Straight Connector 133"/>
                <p:cNvCxnSpPr>
                  <a:stCxn id="132" idx="3"/>
                  <a:endCxn id="1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1905000" y="5060958"/>
                <a:ext cx="981004" cy="234942"/>
                <a:chOff x="3717645" y="1687844"/>
                <a:chExt cx="981004" cy="234942"/>
              </a:xfrm>
            </p:grpSpPr>
            <p:sp>
              <p:nvSpPr>
                <p:cNvPr id="129" name="Rectangle 12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0" name="Trapezoid 1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1" name="Straight Connector 130"/>
                <p:cNvCxnSpPr>
                  <a:stCxn id="129" idx="3"/>
                  <a:endCxn id="13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22" name="TextBox 12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47" name="Group 146"/>
          <p:cNvGrpSpPr/>
          <p:nvPr/>
        </p:nvGrpSpPr>
        <p:grpSpPr>
          <a:xfrm>
            <a:off x="3543300" y="1371600"/>
            <a:ext cx="1310557" cy="1828800"/>
            <a:chOff x="1780113" y="3029339"/>
            <a:chExt cx="1310557" cy="2761861"/>
          </a:xfrm>
        </p:grpSpPr>
        <p:sp>
          <p:nvSpPr>
            <p:cNvPr id="148" name="Rectangle 147"/>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9" name="Group 148"/>
            <p:cNvGrpSpPr/>
            <p:nvPr/>
          </p:nvGrpSpPr>
          <p:grpSpPr>
            <a:xfrm>
              <a:off x="1889935" y="3530971"/>
              <a:ext cx="981004" cy="1917329"/>
              <a:chOff x="1905000" y="3378571"/>
              <a:chExt cx="981004" cy="1917329"/>
            </a:xfrm>
          </p:grpSpPr>
          <p:grpSp>
            <p:nvGrpSpPr>
              <p:cNvPr id="151" name="Group 150"/>
              <p:cNvGrpSpPr/>
              <p:nvPr/>
            </p:nvGrpSpPr>
            <p:grpSpPr>
              <a:xfrm>
                <a:off x="1905000" y="33785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2" name="Group 151"/>
              <p:cNvGrpSpPr/>
              <p:nvPr/>
            </p:nvGrpSpPr>
            <p:grpSpPr>
              <a:xfrm>
                <a:off x="1905000" y="3709142"/>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038600"/>
                <a:ext cx="981004" cy="234942"/>
                <a:chOff x="3717645" y="1687844"/>
                <a:chExt cx="981004" cy="234942"/>
              </a:xfrm>
            </p:grpSpPr>
            <p:sp>
              <p:nvSpPr>
                <p:cNvPr id="166" name="Rectangle 1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7" name="Trapezoid 1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8" name="Straight Connector 167"/>
                <p:cNvCxnSpPr>
                  <a:stCxn id="166" idx="3"/>
                  <a:endCxn id="1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4381500"/>
                <a:ext cx="981004" cy="234942"/>
                <a:chOff x="3717645" y="1687844"/>
                <a:chExt cx="981004" cy="234942"/>
              </a:xfrm>
            </p:grpSpPr>
            <p:sp>
              <p:nvSpPr>
                <p:cNvPr id="163" name="Rectangle 1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4" name="Trapezoid 1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5" name="Straight Connector 164"/>
                <p:cNvCxnSpPr>
                  <a:stCxn id="163" idx="3"/>
                  <a:endCxn id="1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5" name="Group 154"/>
              <p:cNvGrpSpPr/>
              <p:nvPr/>
            </p:nvGrpSpPr>
            <p:grpSpPr>
              <a:xfrm>
                <a:off x="1905000" y="4712071"/>
                <a:ext cx="981004" cy="234942"/>
                <a:chOff x="3717645" y="1687844"/>
                <a:chExt cx="981004" cy="234942"/>
              </a:xfrm>
            </p:grpSpPr>
            <p:sp>
              <p:nvSpPr>
                <p:cNvPr id="160" name="Rectangle 15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1" name="Trapezoid 16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2" name="Straight Connector 161"/>
                <p:cNvCxnSpPr>
                  <a:stCxn id="160" idx="3"/>
                  <a:endCxn id="16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6" name="Group 155"/>
              <p:cNvGrpSpPr/>
              <p:nvPr/>
            </p:nvGrpSpPr>
            <p:grpSpPr>
              <a:xfrm>
                <a:off x="1905000" y="5060958"/>
                <a:ext cx="981004" cy="234942"/>
                <a:chOff x="3717645" y="1687844"/>
                <a:chExt cx="981004" cy="234942"/>
              </a:xfrm>
            </p:grpSpPr>
            <p:sp>
              <p:nvSpPr>
                <p:cNvPr id="157" name="Rectangle 1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8" name="Trapezoid 1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9" name="Straight Connector 158"/>
                <p:cNvCxnSpPr>
                  <a:stCxn id="157" idx="3"/>
                  <a:endCxn id="1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0" name="TextBox 14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175" name="Group 174"/>
          <p:cNvGrpSpPr/>
          <p:nvPr/>
        </p:nvGrpSpPr>
        <p:grpSpPr>
          <a:xfrm>
            <a:off x="7543800" y="1333500"/>
            <a:ext cx="1310557" cy="1828800"/>
            <a:chOff x="1780113" y="3029339"/>
            <a:chExt cx="1310557" cy="2761861"/>
          </a:xfrm>
        </p:grpSpPr>
        <p:sp>
          <p:nvSpPr>
            <p:cNvPr id="176" name="Rectangle 175"/>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77" name="Group 176"/>
            <p:cNvGrpSpPr/>
            <p:nvPr/>
          </p:nvGrpSpPr>
          <p:grpSpPr>
            <a:xfrm>
              <a:off x="1889935" y="3530971"/>
              <a:ext cx="981004" cy="1917329"/>
              <a:chOff x="1905000" y="3378571"/>
              <a:chExt cx="981004" cy="1917329"/>
            </a:xfrm>
          </p:grpSpPr>
          <p:grpSp>
            <p:nvGrpSpPr>
              <p:cNvPr id="179" name="Group 178"/>
              <p:cNvGrpSpPr/>
              <p:nvPr/>
            </p:nvGrpSpPr>
            <p:grpSpPr>
              <a:xfrm>
                <a:off x="1905000" y="3378571"/>
                <a:ext cx="981004" cy="234942"/>
                <a:chOff x="3717645" y="1687844"/>
                <a:chExt cx="981004" cy="234942"/>
              </a:xfrm>
            </p:grpSpPr>
            <p:sp>
              <p:nvSpPr>
                <p:cNvPr id="200" name="Rectangle 1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01" name="Trapezoid 2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02" name="Straight Connector 201"/>
                <p:cNvCxnSpPr>
                  <a:stCxn id="200" idx="3"/>
                  <a:endCxn id="2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0" name="Group 179"/>
              <p:cNvGrpSpPr/>
              <p:nvPr/>
            </p:nvGrpSpPr>
            <p:grpSpPr>
              <a:xfrm>
                <a:off x="1905000" y="3709142"/>
                <a:ext cx="981004" cy="234942"/>
                <a:chOff x="3717645" y="1687844"/>
                <a:chExt cx="981004" cy="234942"/>
              </a:xfrm>
            </p:grpSpPr>
            <p:sp>
              <p:nvSpPr>
                <p:cNvPr id="197" name="Rectangle 1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8" name="Trapezoid 1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9" name="Straight Connector 198"/>
                <p:cNvCxnSpPr>
                  <a:stCxn id="197" idx="3"/>
                  <a:endCxn id="1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1" name="Group 180"/>
              <p:cNvGrpSpPr/>
              <p:nvPr/>
            </p:nvGrpSpPr>
            <p:grpSpPr>
              <a:xfrm>
                <a:off x="1905000" y="4038600"/>
                <a:ext cx="981004" cy="234942"/>
                <a:chOff x="3717645" y="1687844"/>
                <a:chExt cx="981004" cy="234942"/>
              </a:xfrm>
            </p:grpSpPr>
            <p:sp>
              <p:nvSpPr>
                <p:cNvPr id="194" name="Rectangle 1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5" name="Trapezoid 1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6" name="Straight Connector 195"/>
                <p:cNvCxnSpPr>
                  <a:stCxn id="194" idx="3"/>
                  <a:endCxn id="1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2" name="Group 181"/>
              <p:cNvGrpSpPr/>
              <p:nvPr/>
            </p:nvGrpSpPr>
            <p:grpSpPr>
              <a:xfrm>
                <a:off x="1905000" y="4381500"/>
                <a:ext cx="981004" cy="234942"/>
                <a:chOff x="3717645" y="1687844"/>
                <a:chExt cx="981004" cy="234942"/>
              </a:xfrm>
            </p:grpSpPr>
            <p:sp>
              <p:nvSpPr>
                <p:cNvPr id="191" name="Rectangle 1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92" name="Trapezoid 1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3" name="Straight Connector 192"/>
                <p:cNvCxnSpPr>
                  <a:stCxn id="191" idx="3"/>
                  <a:endCxn id="1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3" name="Group 182"/>
              <p:cNvGrpSpPr/>
              <p:nvPr/>
            </p:nvGrpSpPr>
            <p:grpSpPr>
              <a:xfrm>
                <a:off x="1905000" y="4712071"/>
                <a:ext cx="981004" cy="234942"/>
                <a:chOff x="3717645" y="1687844"/>
                <a:chExt cx="981004" cy="234942"/>
              </a:xfrm>
            </p:grpSpPr>
            <p:sp>
              <p:nvSpPr>
                <p:cNvPr id="188" name="Rectangle 18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a:stCxn id="188" idx="3"/>
                  <a:endCxn id="18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84" name="Group 183"/>
              <p:cNvGrpSpPr/>
              <p:nvPr/>
            </p:nvGrpSpPr>
            <p:grpSpPr>
              <a:xfrm>
                <a:off x="1905000" y="5060958"/>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a:stCxn id="185" idx="3"/>
                  <a:endCxn id="18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78" name="TextBox 17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03" name="Group 202"/>
          <p:cNvGrpSpPr/>
          <p:nvPr/>
        </p:nvGrpSpPr>
        <p:grpSpPr>
          <a:xfrm>
            <a:off x="10134600" y="1333500"/>
            <a:ext cx="1310557" cy="1828800"/>
            <a:chOff x="1780113" y="3029339"/>
            <a:chExt cx="1310557" cy="2761861"/>
          </a:xfrm>
        </p:grpSpPr>
        <p:sp>
          <p:nvSpPr>
            <p:cNvPr id="204" name="Rectangle 203"/>
            <p:cNvSpPr/>
            <p:nvPr/>
          </p:nvSpPr>
          <p:spPr>
            <a:xfrm>
              <a:off x="1824947" y="3086878"/>
              <a:ext cx="1109765" cy="270432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05" name="Group 204"/>
            <p:cNvGrpSpPr/>
            <p:nvPr/>
          </p:nvGrpSpPr>
          <p:grpSpPr>
            <a:xfrm>
              <a:off x="1889935" y="3530971"/>
              <a:ext cx="981004" cy="1917329"/>
              <a:chOff x="1905000" y="3378571"/>
              <a:chExt cx="981004" cy="1917329"/>
            </a:xfrm>
          </p:grpSpPr>
          <p:grpSp>
            <p:nvGrpSpPr>
              <p:cNvPr id="207" name="Group 206"/>
              <p:cNvGrpSpPr/>
              <p:nvPr/>
            </p:nvGrpSpPr>
            <p:grpSpPr>
              <a:xfrm>
                <a:off x="1905000" y="3378571"/>
                <a:ext cx="981004" cy="234942"/>
                <a:chOff x="3717645" y="1687844"/>
                <a:chExt cx="981004" cy="234942"/>
              </a:xfrm>
            </p:grpSpPr>
            <p:sp>
              <p:nvSpPr>
                <p:cNvPr id="228" name="Rectangle 2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9" name="Trapezoid 2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0" name="Straight Connector 229"/>
                <p:cNvCxnSpPr>
                  <a:stCxn id="228" idx="3"/>
                  <a:endCxn id="2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8" name="Group 207"/>
              <p:cNvGrpSpPr/>
              <p:nvPr/>
            </p:nvGrpSpPr>
            <p:grpSpPr>
              <a:xfrm>
                <a:off x="1905000" y="3709142"/>
                <a:ext cx="981004" cy="234942"/>
                <a:chOff x="3717645" y="1687844"/>
                <a:chExt cx="981004" cy="234942"/>
              </a:xfrm>
            </p:grpSpPr>
            <p:sp>
              <p:nvSpPr>
                <p:cNvPr id="225" name="Rectangle 2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6" name="Trapezoid 2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7" name="Straight Connector 226"/>
                <p:cNvCxnSpPr>
                  <a:stCxn id="225" idx="3"/>
                  <a:endCxn id="2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09" name="Group 208"/>
              <p:cNvGrpSpPr/>
              <p:nvPr/>
            </p:nvGrpSpPr>
            <p:grpSpPr>
              <a:xfrm>
                <a:off x="1905000" y="4038600"/>
                <a:ext cx="981004" cy="234942"/>
                <a:chOff x="3717645" y="1687844"/>
                <a:chExt cx="981004" cy="234942"/>
              </a:xfrm>
            </p:grpSpPr>
            <p:sp>
              <p:nvSpPr>
                <p:cNvPr id="222" name="Rectangle 22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3" name="Trapezoid 22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4" name="Straight Connector 223"/>
                <p:cNvCxnSpPr>
                  <a:stCxn id="222" idx="3"/>
                  <a:endCxn id="22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0" name="Group 209"/>
              <p:cNvGrpSpPr/>
              <p:nvPr/>
            </p:nvGrpSpPr>
            <p:grpSpPr>
              <a:xfrm>
                <a:off x="1905000" y="4381500"/>
                <a:ext cx="981004" cy="234942"/>
                <a:chOff x="3717645" y="1687844"/>
                <a:chExt cx="981004" cy="234942"/>
              </a:xfrm>
            </p:grpSpPr>
            <p:sp>
              <p:nvSpPr>
                <p:cNvPr id="219" name="Rectangle 21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20" name="Trapezoid 21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1" name="Straight Connector 220"/>
                <p:cNvCxnSpPr>
                  <a:stCxn id="219" idx="3"/>
                  <a:endCxn id="22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1" name="Group 210"/>
              <p:cNvGrpSpPr/>
              <p:nvPr/>
            </p:nvGrpSpPr>
            <p:grpSpPr>
              <a:xfrm>
                <a:off x="1905000" y="4712071"/>
                <a:ext cx="981004" cy="234942"/>
                <a:chOff x="3717645" y="1687844"/>
                <a:chExt cx="981004" cy="234942"/>
              </a:xfrm>
            </p:grpSpPr>
            <p:sp>
              <p:nvSpPr>
                <p:cNvPr id="216" name="Rectangle 21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7" name="Trapezoid 21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8" name="Straight Connector 217"/>
                <p:cNvCxnSpPr>
                  <a:stCxn id="216" idx="3"/>
                  <a:endCxn id="21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2" name="Group 211"/>
              <p:cNvGrpSpPr/>
              <p:nvPr/>
            </p:nvGrpSpPr>
            <p:grpSpPr>
              <a:xfrm>
                <a:off x="1905000" y="5060958"/>
                <a:ext cx="981004" cy="234942"/>
                <a:chOff x="3717645" y="1687844"/>
                <a:chExt cx="981004" cy="234942"/>
              </a:xfrm>
            </p:grpSpPr>
            <p:sp>
              <p:nvSpPr>
                <p:cNvPr id="213" name="Rectangle 2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4" name="Trapezoid 2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5" name="Straight Connector 214"/>
                <p:cNvCxnSpPr>
                  <a:stCxn id="213" idx="3"/>
                  <a:endCxn id="2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06" name="TextBox 20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1193907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20955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21336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21336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latin typeface="Gadugi" panose="020B0502040204020203" pitchFamily="34" charset="0"/>
              </a:rPr>
              <a:t>Factors out global state into per-stage local state</a:t>
            </a:r>
          </a:p>
          <a:p>
            <a:pPr marL="285750" indent="-285750">
              <a:buFont typeface="Arial" panose="020B0604020202020204" pitchFamily="34" charset="0"/>
              <a:buChar char="•"/>
            </a:pPr>
            <a:r>
              <a:rPr lang="en-US" sz="2800" dirty="0" smtClean="0">
                <a:latin typeface="Gadugi" panose="020B0502040204020203" pitchFamily="34" charset="0"/>
              </a:rPr>
              <a:t>Replaces full-blown processor with a circuit</a:t>
            </a:r>
          </a:p>
          <a:p>
            <a:pPr marL="285750" indent="-285750">
              <a:buFont typeface="Arial" panose="020B0604020202020204" pitchFamily="34" charset="0"/>
              <a:buChar char="•"/>
            </a:pPr>
            <a:r>
              <a:rPr lang="en-US" sz="2800" dirty="0" smtClean="0">
                <a:latin typeface="Gadugi" panose="020B0502040204020203" pitchFamily="34" charset="0"/>
              </a:rPr>
              <a:t>But, needs careful circuit design to run at 1 GHz</a:t>
            </a:r>
            <a:endParaRPr lang="en-US" sz="2800" dirty="0">
              <a:latin typeface="Gadugi" panose="020B0502040204020203" pitchFamily="34" charset="0"/>
            </a:endParaRPr>
          </a:p>
        </p:txBody>
      </p:sp>
      <p:grpSp>
        <p:nvGrpSpPr>
          <p:cNvPr id="52" name="Group 51"/>
          <p:cNvGrpSpPr/>
          <p:nvPr/>
        </p:nvGrpSpPr>
        <p:grpSpPr>
          <a:xfrm>
            <a:off x="5288225" y="2508924"/>
            <a:ext cx="1310557" cy="647700"/>
            <a:chOff x="1780113" y="3029339"/>
            <a:chExt cx="1310557" cy="978159"/>
          </a:xfrm>
        </p:grpSpPr>
        <p:sp>
          <p:nvSpPr>
            <p:cNvPr id="54" name="Rectangle 53"/>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8" name="Group 57"/>
            <p:cNvGrpSpPr/>
            <p:nvPr/>
          </p:nvGrpSpPr>
          <p:grpSpPr>
            <a:xfrm>
              <a:off x="1889935" y="3530971"/>
              <a:ext cx="981004" cy="234942"/>
              <a:chOff x="3717645" y="1687844"/>
              <a:chExt cx="981004" cy="234942"/>
            </a:xfrm>
          </p:grpSpPr>
          <p:sp>
            <p:nvSpPr>
              <p:cNvPr id="96" name="Rectangle 9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97" name="Trapezoid 9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98" name="Straight Connector 97"/>
              <p:cNvCxnSpPr>
                <a:stCxn id="96" idx="3"/>
                <a:endCxn id="9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57" name="TextBox 5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99" name="Group 98"/>
          <p:cNvGrpSpPr/>
          <p:nvPr/>
        </p:nvGrpSpPr>
        <p:grpSpPr>
          <a:xfrm>
            <a:off x="2087825" y="2508924"/>
            <a:ext cx="1310557" cy="647700"/>
            <a:chOff x="1780113" y="3029339"/>
            <a:chExt cx="1310557" cy="978159"/>
          </a:xfrm>
        </p:grpSpPr>
        <p:sp>
          <p:nvSpPr>
            <p:cNvPr id="100" name="Rectangle 99"/>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1" name="Group 100"/>
            <p:cNvGrpSpPr/>
            <p:nvPr/>
          </p:nvGrpSpPr>
          <p:grpSpPr>
            <a:xfrm>
              <a:off x="1889935" y="3530971"/>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2" name="TextBox 10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grpSp>
        <p:nvGrpSpPr>
          <p:cNvPr id="106" name="Group 105"/>
          <p:cNvGrpSpPr/>
          <p:nvPr/>
        </p:nvGrpSpPr>
        <p:grpSpPr>
          <a:xfrm>
            <a:off x="10393625" y="2508924"/>
            <a:ext cx="1310557" cy="647700"/>
            <a:chOff x="1780113" y="3029339"/>
            <a:chExt cx="1310557" cy="978159"/>
          </a:xfrm>
        </p:grpSpPr>
        <p:sp>
          <p:nvSpPr>
            <p:cNvPr id="107" name="Rectangle 106"/>
            <p:cNvSpPr/>
            <p:nvPr/>
          </p:nvSpPr>
          <p:spPr>
            <a:xfrm>
              <a:off x="1824947" y="3086878"/>
              <a:ext cx="1109765" cy="92062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08" name="Group 107"/>
            <p:cNvGrpSpPr/>
            <p:nvPr/>
          </p:nvGrpSpPr>
          <p:grpSpPr>
            <a:xfrm>
              <a:off x="1889935" y="3530971"/>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sp>
          <p:nvSpPr>
            <p:cNvPr id="109" name="TextBox 108"/>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Tree>
    <p:extLst>
      <p:ext uri="{BB962C8B-B14F-4D97-AF65-F5344CB8AC3E}">
        <p14:creationId xmlns:p14="http://schemas.microsoft.com/office/powerpoint/2010/main" val="11065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14</a:t>
            </a:fld>
            <a:endParaRPr lang="en-US"/>
          </a:p>
        </p:txBody>
      </p:sp>
      <p:grpSp>
        <p:nvGrpSpPr>
          <p:cNvPr id="187" name="Group 186"/>
          <p:cNvGrpSpPr/>
          <p:nvPr/>
        </p:nvGrpSpPr>
        <p:grpSpPr>
          <a:xfrm>
            <a:off x="1600200" y="1828800"/>
            <a:ext cx="8724900" cy="4510445"/>
            <a:chOff x="1600200" y="1447800"/>
            <a:chExt cx="8724900" cy="4510445"/>
          </a:xfrm>
        </p:grpSpPr>
        <p:grpSp>
          <p:nvGrpSpPr>
            <p:cNvPr id="6" name="Group 42"/>
            <p:cNvGrpSpPr/>
            <p:nvPr/>
          </p:nvGrpSpPr>
          <p:grpSpPr>
            <a:xfrm>
              <a:off x="1600200" y="316681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776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036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580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210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5693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1936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447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grpSp>
          <p:nvGrpSpPr>
            <p:cNvPr id="126" name="Group 125"/>
            <p:cNvGrpSpPr/>
            <p:nvPr/>
          </p:nvGrpSpPr>
          <p:grpSpPr>
            <a:xfrm>
              <a:off x="2010957" y="2171700"/>
              <a:ext cx="1996514" cy="3786545"/>
              <a:chOff x="2010957" y="2552700"/>
              <a:chExt cx="1996514" cy="3786545"/>
            </a:xfrm>
          </p:grpSpPr>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83" name="Group 82"/>
              <p:cNvGrpSpPr/>
              <p:nvPr/>
            </p:nvGrpSpPr>
            <p:grpSpPr>
              <a:xfrm>
                <a:off x="2137890" y="3048000"/>
                <a:ext cx="1755462" cy="2743199"/>
                <a:chOff x="1905000" y="3378571"/>
                <a:chExt cx="981004" cy="1917329"/>
              </a:xfrm>
            </p:grpSpPr>
            <p:grpSp>
              <p:nvGrpSpPr>
                <p:cNvPr id="85" name="Group 84"/>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6" name="Group 85"/>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7" name="Group 86"/>
                <p:cNvGrpSpPr/>
                <p:nvPr/>
              </p:nvGrpSpPr>
              <p:grpSpPr>
                <a:xfrm>
                  <a:off x="1905000" y="4038600"/>
                  <a:ext cx="981004" cy="234942"/>
                  <a:chOff x="3717645" y="1687844"/>
                  <a:chExt cx="981004" cy="234942"/>
                </a:xfrm>
              </p:grpSpPr>
              <p:sp>
                <p:nvSpPr>
                  <p:cNvPr id="100" name="Rectangle 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1" name="Trapezoid 1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2" name="Straight Connector 101"/>
                  <p:cNvCxnSpPr>
                    <a:stCxn id="100" idx="3"/>
                    <a:endCxn id="1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1905000" y="4381500"/>
                  <a:ext cx="981004" cy="234942"/>
                  <a:chOff x="3717645" y="1687844"/>
                  <a:chExt cx="981004" cy="234942"/>
                </a:xfrm>
              </p:grpSpPr>
              <p:sp>
                <p:nvSpPr>
                  <p:cNvPr id="97" name="Rectangle 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8" name="Trapezoid 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9" name="Straight Connector 98"/>
                  <p:cNvCxnSpPr>
                    <a:stCxn id="97" idx="3"/>
                    <a:endCxn id="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1905000" y="4712071"/>
                  <a:ext cx="981004" cy="234942"/>
                  <a:chOff x="3717645" y="1687844"/>
                  <a:chExt cx="981004" cy="234942"/>
                </a:xfrm>
              </p:grpSpPr>
              <p:sp>
                <p:nvSpPr>
                  <p:cNvPr id="94" name="Rectangle 9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5" name="Trapezoid 9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6" name="Straight Connector 95"/>
                  <p:cNvCxnSpPr>
                    <a:stCxn id="94" idx="3"/>
                    <a:endCxn id="9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1905000" y="5060958"/>
                  <a:ext cx="981004" cy="234942"/>
                  <a:chOff x="3717645" y="1687844"/>
                  <a:chExt cx="981004" cy="234942"/>
                </a:xfrm>
              </p:grpSpPr>
              <p:sp>
                <p:nvSpPr>
                  <p:cNvPr id="91" name="Rectangle 9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92" name="Trapezoid 9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93" name="Straight Connector 92"/>
                  <p:cNvCxnSpPr>
                    <a:stCxn id="91" idx="3"/>
                    <a:endCxn id="9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84" name="TextBox 83"/>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grpSp>
        <p:grpSp>
          <p:nvGrpSpPr>
            <p:cNvPr id="127" name="Group 126"/>
            <p:cNvGrpSpPr/>
            <p:nvPr/>
          </p:nvGrpSpPr>
          <p:grpSpPr>
            <a:xfrm>
              <a:off x="4686300" y="2171700"/>
              <a:ext cx="1996514" cy="3786545"/>
              <a:chOff x="2010957" y="2552700"/>
              <a:chExt cx="1996514" cy="3786545"/>
            </a:xfrm>
          </p:grpSpPr>
          <p:sp>
            <p:nvSpPr>
              <p:cNvPr id="128" name="Rectangle 12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30" name="Group 129"/>
              <p:cNvGrpSpPr/>
              <p:nvPr/>
            </p:nvGrpSpPr>
            <p:grpSpPr>
              <a:xfrm>
                <a:off x="2137890" y="3048000"/>
                <a:ext cx="1755462" cy="2743199"/>
                <a:chOff x="1905000" y="3378571"/>
                <a:chExt cx="981004" cy="1917329"/>
              </a:xfrm>
            </p:grpSpPr>
            <p:grpSp>
              <p:nvGrpSpPr>
                <p:cNvPr id="133" name="Group 132"/>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4" name="Group 133"/>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5" name="Group 134"/>
                <p:cNvGrpSpPr/>
                <p:nvPr/>
              </p:nvGrpSpPr>
              <p:grpSpPr>
                <a:xfrm>
                  <a:off x="1905000" y="4038600"/>
                  <a:ext cx="981004" cy="234942"/>
                  <a:chOff x="3717645" y="1687844"/>
                  <a:chExt cx="981004" cy="234942"/>
                </a:xfrm>
              </p:grpSpPr>
              <p:sp>
                <p:nvSpPr>
                  <p:cNvPr id="148" name="Rectangle 1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9" name="Trapezoid 1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0" name="Straight Connector 149"/>
                  <p:cNvCxnSpPr>
                    <a:stCxn id="148" idx="3"/>
                    <a:endCxn id="1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1905000" y="4381500"/>
                  <a:ext cx="981004" cy="234942"/>
                  <a:chOff x="3717645" y="1687844"/>
                  <a:chExt cx="981004" cy="234942"/>
                </a:xfrm>
              </p:grpSpPr>
              <p:sp>
                <p:nvSpPr>
                  <p:cNvPr id="145" name="Rectangle 1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6" name="Trapezoid 1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7" name="Straight Connector 146"/>
                  <p:cNvCxnSpPr>
                    <a:stCxn id="145" idx="3"/>
                    <a:endCxn id="1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7" name="Group 136"/>
                <p:cNvGrpSpPr/>
                <p:nvPr/>
              </p:nvGrpSpPr>
              <p:grpSpPr>
                <a:xfrm>
                  <a:off x="1905000" y="4712071"/>
                  <a:ext cx="981004" cy="234942"/>
                  <a:chOff x="3717645" y="1687844"/>
                  <a:chExt cx="981004" cy="234942"/>
                </a:xfrm>
              </p:grpSpPr>
              <p:sp>
                <p:nvSpPr>
                  <p:cNvPr id="142" name="Rectangle 1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3" name="Trapezoid 1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4" name="Straight Connector 143"/>
                  <p:cNvCxnSpPr>
                    <a:stCxn id="142" idx="3"/>
                    <a:endCxn id="1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38" name="Group 137"/>
                <p:cNvGrpSpPr/>
                <p:nvPr/>
              </p:nvGrpSpPr>
              <p:grpSpPr>
                <a:xfrm>
                  <a:off x="1905000" y="5060958"/>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31" name="TextBox 13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32" name="TextBox 131"/>
              <p:cNvSpPr txBox="1"/>
              <p:nvPr/>
            </p:nvSpPr>
            <p:spPr>
              <a:xfrm>
                <a:off x="2528567" y="5939135"/>
                <a:ext cx="103586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grpSp>
        <p:grpSp>
          <p:nvGrpSpPr>
            <p:cNvPr id="157" name="Group 156"/>
            <p:cNvGrpSpPr/>
            <p:nvPr/>
          </p:nvGrpSpPr>
          <p:grpSpPr>
            <a:xfrm>
              <a:off x="7810500" y="2171700"/>
              <a:ext cx="1996514" cy="3786545"/>
              <a:chOff x="2010957" y="2552700"/>
              <a:chExt cx="1996514" cy="3786545"/>
            </a:xfrm>
          </p:grpSpPr>
          <p:sp>
            <p:nvSpPr>
              <p:cNvPr id="158" name="Rectangle 15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60" name="Group 159"/>
              <p:cNvGrpSpPr/>
              <p:nvPr/>
            </p:nvGrpSpPr>
            <p:grpSpPr>
              <a:xfrm>
                <a:off x="2137890" y="3048000"/>
                <a:ext cx="1755462" cy="2743199"/>
                <a:chOff x="1905000" y="3378571"/>
                <a:chExt cx="981004" cy="1917329"/>
              </a:xfrm>
            </p:grpSpPr>
            <p:grpSp>
              <p:nvGrpSpPr>
                <p:cNvPr id="163" name="Group 162"/>
                <p:cNvGrpSpPr/>
                <p:nvPr/>
              </p:nvGrpSpPr>
              <p:grpSpPr>
                <a:xfrm>
                  <a:off x="1905000" y="3378571"/>
                  <a:ext cx="981004" cy="234942"/>
                  <a:chOff x="3717645" y="1687844"/>
                  <a:chExt cx="981004" cy="234942"/>
                </a:xfrm>
              </p:grpSpPr>
              <p:sp>
                <p:nvSpPr>
                  <p:cNvPr id="184" name="Rectangle 1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85" name="Trapezoid 1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86" name="Straight Connector 185"/>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4" name="Group 163"/>
                <p:cNvGrpSpPr/>
                <p:nvPr/>
              </p:nvGrpSpPr>
              <p:grpSpPr>
                <a:xfrm>
                  <a:off x="1905000" y="3709142"/>
                  <a:ext cx="981004" cy="234942"/>
                  <a:chOff x="3717645" y="1687844"/>
                  <a:chExt cx="981004" cy="234942"/>
                </a:xfrm>
              </p:grpSpPr>
              <p:sp>
                <p:nvSpPr>
                  <p:cNvPr id="181" name="Rectangle 1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2" name="Trapezoid 1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3" name="Straight Connector 182"/>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038600"/>
                  <a:ext cx="981004" cy="234942"/>
                  <a:chOff x="3717645" y="1687844"/>
                  <a:chExt cx="981004" cy="234942"/>
                </a:xfrm>
              </p:grpSpPr>
              <p:sp>
                <p:nvSpPr>
                  <p:cNvPr id="178" name="Rectangle 1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9" name="Trapezoid 1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0" name="Straight Connector 179"/>
                  <p:cNvCxnSpPr>
                    <a:stCxn id="178" idx="3"/>
                    <a:endCxn id="1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381500"/>
                  <a:ext cx="981004" cy="234942"/>
                  <a:chOff x="3717645" y="1687844"/>
                  <a:chExt cx="981004" cy="234942"/>
                </a:xfrm>
              </p:grpSpPr>
              <p:sp>
                <p:nvSpPr>
                  <p:cNvPr id="175" name="Rectangle 1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6" name="Trapezoid 1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7" name="Straight Connector 17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7" name="Group 166"/>
                <p:cNvGrpSpPr/>
                <p:nvPr/>
              </p:nvGrpSpPr>
              <p:grpSpPr>
                <a:xfrm>
                  <a:off x="1905000" y="4712071"/>
                  <a:ext cx="981004" cy="234942"/>
                  <a:chOff x="3717645" y="1687844"/>
                  <a:chExt cx="981004" cy="234942"/>
                </a:xfrm>
              </p:grpSpPr>
              <p:sp>
                <p:nvSpPr>
                  <p:cNvPr id="172" name="Rectangle 1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3" name="Trapezoid 1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4" name="Straight Connector 173"/>
                  <p:cNvCxnSpPr>
                    <a:stCxn id="172" idx="3"/>
                    <a:endCxn id="1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8" name="Group 167"/>
                <p:cNvGrpSpPr/>
                <p:nvPr/>
              </p:nvGrpSpPr>
              <p:grpSpPr>
                <a:xfrm>
                  <a:off x="1905000" y="5060958"/>
                  <a:ext cx="981004" cy="234942"/>
                  <a:chOff x="3717645" y="1687844"/>
                  <a:chExt cx="981004" cy="234942"/>
                </a:xfrm>
              </p:grpSpPr>
              <p:sp>
                <p:nvSpPr>
                  <p:cNvPr id="169" name="Rectangle 1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0" name="Trapezoid 1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1" name="Straight Connector 170"/>
                  <p:cNvCxnSpPr>
                    <a:stCxn id="169" idx="3"/>
                    <a:endCxn id="1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1" name="TextBox 160"/>
              <p:cNvSpPr txBox="1"/>
              <p:nvPr/>
            </p:nvSpPr>
            <p:spPr>
              <a:xfrm>
                <a:off x="2171659" y="2552700"/>
                <a:ext cx="1752642" cy="439674"/>
              </a:xfrm>
              <a:prstGeom prst="rect">
                <a:avLst/>
              </a:prstGeom>
              <a:noFill/>
            </p:spPr>
            <p:txBody>
              <a:bodyPr wrap="none" lIns="130622" tIns="65311" rIns="130622" bIns="65311" rtlCol="0">
                <a:spAutoFit/>
              </a:bodyPr>
              <a:lstStyle/>
              <a:p>
                <a:r>
                  <a:rPr lang="en-US" sz="2000" dirty="0" smtClean="0">
                    <a:solidFill>
                      <a:srgbClr val="000000"/>
                    </a:solidFill>
                    <a:latin typeface="+mj-lt"/>
                    <a:cs typeface="Seravek"/>
                  </a:rPr>
                  <a:t>match/action</a:t>
                </a:r>
                <a:endParaRPr lang="en-US" sz="2000" dirty="0">
                  <a:solidFill>
                    <a:srgbClr val="000000"/>
                  </a:solidFill>
                  <a:latin typeface="+mj-lt"/>
                  <a:cs typeface="Seravek"/>
                </a:endParaRPr>
              </a:p>
            </p:txBody>
          </p:sp>
          <p:sp>
            <p:nvSpPr>
              <p:cNvPr id="162" name="TextBox 161"/>
              <p:cNvSpPr txBox="1"/>
              <p:nvPr/>
            </p:nvSpPr>
            <p:spPr>
              <a:xfrm>
                <a:off x="2452367"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grpSp>
    </p:spTree>
    <p:extLst>
      <p:ext uri="{BB962C8B-B14F-4D97-AF65-F5344CB8AC3E}">
        <p14:creationId xmlns:p14="http://schemas.microsoft.com/office/powerpoint/2010/main" val="4578079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15</a:t>
            </a:fld>
            <a:endParaRPr lang="en-US"/>
          </a:p>
        </p:txBody>
      </p:sp>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6" name="Group 15"/>
          <p:cNvGrpSpPr/>
          <p:nvPr/>
        </p:nvGrpSpPr>
        <p:grpSpPr>
          <a:xfrm>
            <a:off x="1873276" y="2317467"/>
            <a:ext cx="8025679" cy="228411"/>
            <a:chOff x="1866900" y="2628900"/>
            <a:chExt cx="4419600" cy="190500"/>
          </a:xfrm>
        </p:grpSpPr>
        <p:cxnSp>
          <p:nvCxnSpPr>
            <p:cNvPr id="109" name="Straight Connector 10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469769" y="1828800"/>
            <a:ext cx="2654931" cy="562785"/>
          </a:xfrm>
          <a:prstGeom prst="rect">
            <a:avLst/>
          </a:prstGeom>
          <a:noFill/>
        </p:spPr>
        <p:txBody>
          <a:bodyPr wrap="square" lIns="130622" tIns="65311" rIns="130622" bIns="65311" rtlCol="0">
            <a:spAutoFit/>
          </a:bodyPr>
          <a:lstStyle/>
          <a:p>
            <a:pPr algn="ctr"/>
            <a:r>
              <a:rPr lang="en-US" sz="2800" dirty="0" smtClean="0">
                <a:latin typeface="+mj-lt"/>
                <a:cs typeface="Seravek"/>
              </a:rPr>
              <a:t>pipeline</a:t>
            </a:r>
            <a:endParaRPr lang="en-US" sz="2800" dirty="0">
              <a:latin typeface="+mj-lt"/>
              <a:cs typeface="Seravek"/>
            </a:endParaRPr>
          </a:p>
        </p:txBody>
      </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18" name="Rectangle 17"/>
          <p:cNvSpPr/>
          <p:nvPr/>
        </p:nvSpPr>
        <p:spPr>
          <a:xfrm>
            <a:off x="4572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2800" dirty="0" smtClean="0">
                <a:solidFill>
                  <a:schemeClr val="tx1"/>
                </a:solidFill>
                <a:latin typeface="Seravek"/>
                <a:cs typeface="Seravek"/>
              </a:rPr>
              <a:t>Packet Header</a:t>
            </a:r>
            <a:endParaRPr lang="en-US" sz="2800" dirty="0">
              <a:solidFill>
                <a:schemeClr val="tx1"/>
              </a:solidFill>
              <a:latin typeface="Seravek"/>
              <a:cs typeface="Seravek"/>
            </a:endParaRPr>
          </a:p>
        </p:txBody>
      </p:sp>
      <p:grpSp>
        <p:nvGrpSpPr>
          <p:cNvPr id="23" name="Group 22"/>
          <p:cNvGrpSpPr/>
          <p:nvPr/>
        </p:nvGrpSpPr>
        <p:grpSpPr>
          <a:xfrm>
            <a:off x="3924300" y="3162300"/>
            <a:ext cx="609600" cy="2743200"/>
            <a:chOff x="3924300" y="3162300"/>
            <a:chExt cx="609600" cy="2743200"/>
          </a:xfrm>
        </p:grpSpPr>
        <p:sp>
          <p:nvSpPr>
            <p:cNvPr id="216" name="Rectangle 215"/>
            <p:cNvSpPr/>
            <p:nvPr/>
          </p:nvSpPr>
          <p:spPr>
            <a:xfrm>
              <a:off x="3924300" y="3162300"/>
              <a:ext cx="609600" cy="27432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solidFill>
                  <a:schemeClr val="tx1"/>
                </a:solidFill>
                <a:latin typeface="Seravek"/>
                <a:cs typeface="Seravek"/>
              </a:endParaRPr>
            </a:p>
          </p:txBody>
        </p:sp>
        <p:cxnSp>
          <p:nvCxnSpPr>
            <p:cNvPr id="22" name="Straight Connector 21"/>
            <p:cNvCxnSpPr/>
            <p:nvPr/>
          </p:nvCxnSpPr>
          <p:spPr>
            <a:xfrm>
              <a:off x="3924300" y="35052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3924300" y="38481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3924300" y="41910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3924300" y="45339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0" name="Straight Connector 219"/>
            <p:cNvCxnSpPr/>
            <p:nvPr/>
          </p:nvCxnSpPr>
          <p:spPr>
            <a:xfrm>
              <a:off x="3924300" y="48768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1" name="Straight Connector 220"/>
            <p:cNvCxnSpPr/>
            <p:nvPr/>
          </p:nvCxnSpPr>
          <p:spPr>
            <a:xfrm>
              <a:off x="3924300" y="52197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2" name="Straight Connector 221"/>
            <p:cNvCxnSpPr/>
            <p:nvPr/>
          </p:nvCxnSpPr>
          <p:spPr>
            <a:xfrm>
              <a:off x="3924300" y="5562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246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46945E-18 2.22222E-6 L 0.28438 2.22222E-6 " pathEditMode="relative" ptsTypes="AA">
                                      <p:cBhvr>
                                        <p:cTn id="6" dur="750" fill="hold"/>
                                        <p:tgtEl>
                                          <p:spTgt spid="18"/>
                                        </p:tgtEl>
                                        <p:attrNameLst>
                                          <p:attrName>ppt_x</p:attrName>
                                          <p:attrName>ppt_y</p:attrName>
                                        </p:attrNameLst>
                                      </p:cBhvr>
                                    </p:animMotion>
                                  </p:childTnLst>
                                </p:cTn>
                              </p:par>
                            </p:childTnLst>
                          </p:cTn>
                        </p:par>
                        <p:par>
                          <p:cTn id="7" fill="hold">
                            <p:stCondLst>
                              <p:cond delay="750"/>
                            </p:stCondLst>
                            <p:childTnLst>
                              <p:par>
                                <p:cTn id="8" presetID="1" presetClass="exit" presetSubtype="0" fill="hold" grpId="1" nodeType="afterEffect">
                                  <p:stCondLst>
                                    <p:cond delay="0"/>
                                  </p:stCondLst>
                                  <p:childTnLst>
                                    <p:set>
                                      <p:cBhvr>
                                        <p:cTn id="9" dur="1" fill="hold">
                                          <p:stCondLst>
                                            <p:cond delay="0"/>
                                          </p:stCondLst>
                                        </p:cTn>
                                        <p:tgtEl>
                                          <p:spTgt spid="18"/>
                                        </p:tgtEl>
                                        <p:attrNameLst>
                                          <p:attrName>style.visibility</p:attrName>
                                        </p:attrNameLst>
                                      </p:cBhvr>
                                      <p:to>
                                        <p:strVal val="hidden"/>
                                      </p:to>
                                    </p:set>
                                  </p:childTnLst>
                                </p:cTn>
                              </p:par>
                            </p:childTnLst>
                          </p:cTn>
                        </p:par>
                        <p:par>
                          <p:cTn id="10" fill="hold">
                            <p:stCondLst>
                              <p:cond delay="75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5E-6 -1.11111E-6 L 0.69011 -1.11111E-6 " pathEditMode="relative" rAng="0" ptsTypes="AA">
                                      <p:cBhvr>
                                        <p:cTn id="26" dur="1000" fill="hold"/>
                                        <p:tgtEl>
                                          <p:spTgt spid="23"/>
                                        </p:tgtEl>
                                        <p:attrNameLst>
                                          <p:attrName>ppt_x</p:attrName>
                                          <p:attrName>ppt_y</p:attrName>
                                        </p:attrNameLst>
                                      </p:cBhvr>
                                      <p:rCtr x="345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A machine model for line-rate routers</a:t>
            </a:r>
            <a:endParaRPr lang="en-US" dirty="0">
              <a:latin typeface="Gadugi" panose="020B0502040204020203" pitchFamily="34" charset="0"/>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pPr/>
              <a:t>16</a:t>
            </a:fld>
            <a:endParaRPr lang="en-US"/>
          </a:p>
        </p:txBody>
      </p:sp>
      <p:grpSp>
        <p:nvGrpSpPr>
          <p:cNvPr id="7" name="Group 6"/>
          <p:cNvGrpSpPr/>
          <p:nvPr/>
        </p:nvGrpSpPr>
        <p:grpSpPr>
          <a:xfrm>
            <a:off x="1600200" y="2549525"/>
            <a:ext cx="8724900" cy="3789720"/>
            <a:chOff x="1600200" y="2549525"/>
            <a:chExt cx="8724900" cy="3789720"/>
          </a:xfrm>
        </p:grpSpPr>
        <p:grpSp>
          <p:nvGrpSpPr>
            <p:cNvPr id="6" name="Group 42"/>
            <p:cNvGrpSpPr/>
            <p:nvPr/>
          </p:nvGrpSpPr>
          <p:grpSpPr>
            <a:xfrm>
              <a:off x="1600200" y="3553365"/>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3162300"/>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939135"/>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939135"/>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2584742"/>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2588297"/>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939135"/>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grpSp>
          <p:nvGrpSpPr>
            <p:cNvPr id="334" name="Group 333"/>
            <p:cNvGrpSpPr/>
            <p:nvPr/>
          </p:nvGrpSpPr>
          <p:grpSpPr>
            <a:xfrm>
              <a:off x="4629150" y="2708275"/>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49" name="Group 348"/>
            <p:cNvGrpSpPr/>
            <p:nvPr/>
          </p:nvGrpSpPr>
          <p:grpSpPr>
            <a:xfrm>
              <a:off x="5695950" y="2549525"/>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59" name="Group 358"/>
            <p:cNvGrpSpPr/>
            <p:nvPr/>
          </p:nvGrpSpPr>
          <p:grpSpPr>
            <a:xfrm>
              <a:off x="7750175" y="2717800"/>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2559050"/>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1952625" y="2711450"/>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2562225"/>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06068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83333E-6 -5.18519E-6 L 5.83333E-6 -0.12177 " pathEditMode="relative" ptsTypes="AA">
                                      <p:cBhvr>
                                        <p:cTn id="6" dur="75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j-lt"/>
              </a:rPr>
              <a:t>A machine model for line-rate routers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17</a:t>
            </a:fld>
            <a:endParaRPr lang="en-US">
              <a:latin typeface="+mj-lt"/>
            </a:endParaRPr>
          </a:p>
        </p:txBody>
      </p:sp>
      <p:sp>
        <p:nvSpPr>
          <p:cNvPr id="125" name="Content Placeholder 2"/>
          <p:cNvSpPr>
            <a:spLocks noGrp="1"/>
          </p:cNvSpPr>
          <p:nvPr>
            <p:ph idx="1"/>
          </p:nvPr>
        </p:nvSpPr>
        <p:spPr>
          <a:xfrm>
            <a:off x="571500" y="5562600"/>
            <a:ext cx="11113477" cy="1812130"/>
          </a:xfrm>
        </p:spPr>
        <p:txBody>
          <a:bodyPr>
            <a:noAutofit/>
          </a:bodyPr>
          <a:lstStyle/>
          <a:p>
            <a:r>
              <a:rPr lang="en-US" dirty="0" smtClean="0">
                <a:latin typeface="+mj-lt"/>
              </a:rPr>
              <a:t>Atom: </a:t>
            </a:r>
            <a:r>
              <a:rPr lang="en-US" dirty="0">
                <a:latin typeface="+mj-lt"/>
              </a:rPr>
              <a:t>Smallest unit of atomic </a:t>
            </a:r>
            <a:r>
              <a:rPr lang="en-US" dirty="0" smtClean="0">
                <a:latin typeface="+mj-lt"/>
              </a:rPr>
              <a:t>packet/state </a:t>
            </a:r>
            <a:r>
              <a:rPr lang="en-US" dirty="0">
                <a:latin typeface="+mj-lt"/>
              </a:rPr>
              <a:t>update</a:t>
            </a:r>
          </a:p>
          <a:p>
            <a:r>
              <a:rPr lang="en-US" dirty="0">
                <a:latin typeface="+mj-lt"/>
              </a:rPr>
              <a:t>A router’s atoms constitute its instruction set</a:t>
            </a:r>
          </a:p>
        </p:txBody>
      </p:sp>
      <p:grpSp>
        <p:nvGrpSpPr>
          <p:cNvPr id="6" name="Group 42"/>
          <p:cNvGrpSpPr/>
          <p:nvPr/>
        </p:nvGrpSpPr>
        <p:grpSpPr>
          <a:xfrm>
            <a:off x="1600200" y="2718340"/>
            <a:ext cx="8724900" cy="1425855"/>
            <a:chOff x="1707458" y="1778000"/>
            <a:chExt cx="4254836" cy="1181787"/>
          </a:xfrm>
        </p:grpSpPr>
        <p:cxnSp>
          <p:nvCxnSpPr>
            <p:cNvPr id="115" name="Straight Arrow Connector 114"/>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9" name="Straight Connector 8"/>
          <p:cNvCxnSpPr/>
          <p:nvPr/>
        </p:nvCxnSpPr>
        <p:spPr>
          <a:xfrm>
            <a:off x="9562748" y="232281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562748" y="4582491"/>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9562748" y="3126484"/>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562748" y="3756358"/>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896100" y="2327275"/>
            <a:ext cx="801124" cy="2594157"/>
            <a:chOff x="8534400" y="1981200"/>
            <a:chExt cx="595991" cy="2163589"/>
          </a:xfrm>
        </p:grpSpPr>
        <p:cxnSp>
          <p:nvCxnSpPr>
            <p:cNvPr id="112" name="Straight Connector 111"/>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2010957"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82" name="Rectangle 81"/>
          <p:cNvSpPr/>
          <p:nvPr/>
        </p:nvSpPr>
        <p:spPr>
          <a:xfrm>
            <a:off x="2021597"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81" name="TextBox 80"/>
          <p:cNvSpPr txBox="1"/>
          <p:nvPr/>
        </p:nvSpPr>
        <p:spPr>
          <a:xfrm>
            <a:off x="2586088" y="5104110"/>
            <a:ext cx="1031051" cy="400110"/>
          </a:xfrm>
          <a:prstGeom prst="rect">
            <a:avLst/>
          </a:prstGeom>
          <a:noFill/>
        </p:spPr>
        <p:txBody>
          <a:bodyPr wrap="none" rtlCol="0">
            <a:spAutoFit/>
          </a:bodyPr>
          <a:lstStyle/>
          <a:p>
            <a:r>
              <a:rPr lang="en-US" sz="2000" dirty="0" smtClean="0">
                <a:latin typeface="+mj-lt"/>
                <a:cs typeface="Seravek"/>
              </a:rPr>
              <a:t>Stage 1</a:t>
            </a:r>
            <a:endParaRPr lang="en-US" sz="2000" dirty="0">
              <a:latin typeface="+mj-lt"/>
              <a:cs typeface="Seravek"/>
            </a:endParaRPr>
          </a:p>
        </p:txBody>
      </p:sp>
      <p:sp>
        <p:nvSpPr>
          <p:cNvPr id="128" name="Rectangle 127"/>
          <p:cNvSpPr/>
          <p:nvPr/>
        </p:nvSpPr>
        <p:spPr>
          <a:xfrm>
            <a:off x="46863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29" name="Rectangle 128"/>
          <p:cNvSpPr/>
          <p:nvPr/>
        </p:nvSpPr>
        <p:spPr>
          <a:xfrm>
            <a:off x="46969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32" name="TextBox 131"/>
          <p:cNvSpPr txBox="1"/>
          <p:nvPr/>
        </p:nvSpPr>
        <p:spPr>
          <a:xfrm>
            <a:off x="5203910" y="5104110"/>
            <a:ext cx="1031051" cy="400110"/>
          </a:xfrm>
          <a:prstGeom prst="rect">
            <a:avLst/>
          </a:prstGeom>
          <a:noFill/>
        </p:spPr>
        <p:txBody>
          <a:bodyPr wrap="none" rtlCol="0">
            <a:spAutoFit/>
          </a:bodyPr>
          <a:lstStyle/>
          <a:p>
            <a:r>
              <a:rPr lang="en-US" sz="2000" dirty="0" smtClean="0">
                <a:latin typeface="+mj-lt"/>
                <a:cs typeface="Seravek"/>
              </a:rPr>
              <a:t>Stage 2</a:t>
            </a:r>
            <a:endParaRPr lang="en-US" sz="2000" dirty="0">
              <a:latin typeface="+mj-lt"/>
              <a:cs typeface="Seravek"/>
            </a:endParaRPr>
          </a:p>
        </p:txBody>
      </p:sp>
      <p:sp>
        <p:nvSpPr>
          <p:cNvPr id="158" name="Rectangle 157"/>
          <p:cNvSpPr/>
          <p:nvPr/>
        </p:nvSpPr>
        <p:spPr>
          <a:xfrm>
            <a:off x="7810500" y="1749717"/>
            <a:ext cx="1993032" cy="337736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59" name="Rectangle 158"/>
          <p:cNvSpPr/>
          <p:nvPr/>
        </p:nvSpPr>
        <p:spPr>
          <a:xfrm>
            <a:off x="7821140" y="1753272"/>
            <a:ext cx="1985874" cy="3370802"/>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sp>
        <p:nvSpPr>
          <p:cNvPr id="162" name="TextBox 161"/>
          <p:cNvSpPr txBox="1"/>
          <p:nvPr/>
        </p:nvSpPr>
        <p:spPr>
          <a:xfrm>
            <a:off x="8251910" y="5104110"/>
            <a:ext cx="1168910" cy="400110"/>
          </a:xfrm>
          <a:prstGeom prst="rect">
            <a:avLst/>
          </a:prstGeom>
          <a:noFill/>
        </p:spPr>
        <p:txBody>
          <a:bodyPr wrap="none" rtlCol="0">
            <a:spAutoFit/>
          </a:bodyPr>
          <a:lstStyle/>
          <a:p>
            <a:r>
              <a:rPr lang="en-US" sz="2000" dirty="0" smtClean="0">
                <a:latin typeface="+mj-lt"/>
                <a:cs typeface="Seravek"/>
              </a:rPr>
              <a:t>Stage 16</a:t>
            </a:r>
            <a:endParaRPr lang="en-US" sz="2000" dirty="0">
              <a:latin typeface="+mj-lt"/>
              <a:cs typeface="Seravek"/>
            </a:endParaRPr>
          </a:p>
        </p:txBody>
      </p:sp>
      <p:sp>
        <p:nvSpPr>
          <p:cNvPr id="5" name="Rounded Rectangle 4"/>
          <p:cNvSpPr/>
          <p:nvPr/>
        </p:nvSpPr>
        <p:spPr>
          <a:xfrm>
            <a:off x="2057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11" name="Rounded Rectangle 110"/>
          <p:cNvSpPr/>
          <p:nvPr/>
        </p:nvSpPr>
        <p:spPr>
          <a:xfrm>
            <a:off x="2057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6" name="Rounded Rectangle 125"/>
          <p:cNvSpPr/>
          <p:nvPr/>
        </p:nvSpPr>
        <p:spPr>
          <a:xfrm>
            <a:off x="4724400" y="2305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27" name="Rounded Rectangle 126"/>
          <p:cNvSpPr/>
          <p:nvPr/>
        </p:nvSpPr>
        <p:spPr>
          <a:xfrm>
            <a:off x="4724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0" name="Rounded Rectangle 129"/>
          <p:cNvSpPr/>
          <p:nvPr/>
        </p:nvSpPr>
        <p:spPr>
          <a:xfrm>
            <a:off x="4724400" y="43434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34" name="Group 333"/>
          <p:cNvGrpSpPr/>
          <p:nvPr/>
        </p:nvGrpSpPr>
        <p:grpSpPr>
          <a:xfrm>
            <a:off x="4629150" y="1873250"/>
            <a:ext cx="1336675" cy="2971800"/>
            <a:chOff x="1936750" y="2698750"/>
            <a:chExt cx="1336675" cy="2971800"/>
          </a:xfrm>
        </p:grpSpPr>
        <p:grpSp>
          <p:nvGrpSpPr>
            <p:cNvPr id="335" name="Group 334"/>
            <p:cNvGrpSpPr/>
            <p:nvPr/>
          </p:nvGrpSpPr>
          <p:grpSpPr>
            <a:xfrm>
              <a:off x="2470150" y="3384550"/>
              <a:ext cx="803275" cy="2171700"/>
              <a:chOff x="2476500" y="3390900"/>
              <a:chExt cx="803275" cy="2171700"/>
            </a:xfrm>
          </p:grpSpPr>
          <p:cxnSp>
            <p:nvCxnSpPr>
              <p:cNvPr id="343" name="Straight Arrow Connector 342"/>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7" name="Straight Arrow Connector 346"/>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8" name="Straight Arrow Connector 347"/>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36" name="Group 335"/>
            <p:cNvGrpSpPr/>
            <p:nvPr/>
          </p:nvGrpSpPr>
          <p:grpSpPr>
            <a:xfrm>
              <a:off x="1936750" y="2698750"/>
              <a:ext cx="1028699" cy="2971800"/>
              <a:chOff x="1943100" y="2705100"/>
              <a:chExt cx="1028699" cy="2971800"/>
            </a:xfrm>
          </p:grpSpPr>
          <p:grpSp>
            <p:nvGrpSpPr>
              <p:cNvPr id="338" name="Group 337"/>
              <p:cNvGrpSpPr/>
              <p:nvPr/>
            </p:nvGrpSpPr>
            <p:grpSpPr>
              <a:xfrm>
                <a:off x="2168925" y="3238500"/>
                <a:ext cx="577050" cy="2438400"/>
                <a:chOff x="2168925" y="3238500"/>
                <a:chExt cx="577050" cy="2438400"/>
              </a:xfrm>
            </p:grpSpPr>
            <p:sp>
              <p:nvSpPr>
                <p:cNvPr id="339" name="Rectangle 338"/>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0" name="Rectangle 339"/>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41" name="Rectangle 340"/>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42" name="Straight Connector 341"/>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337" name="TextBox 336"/>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grpSp>
      <p:grpSp>
        <p:nvGrpSpPr>
          <p:cNvPr id="349" name="Group 348"/>
          <p:cNvGrpSpPr/>
          <p:nvPr/>
        </p:nvGrpSpPr>
        <p:grpSpPr>
          <a:xfrm>
            <a:off x="5695950" y="1714500"/>
            <a:ext cx="990600" cy="3244850"/>
            <a:chOff x="8662554" y="2546350"/>
            <a:chExt cx="1305791" cy="3244850"/>
          </a:xfrm>
        </p:grpSpPr>
        <p:grpSp>
          <p:nvGrpSpPr>
            <p:cNvPr id="350" name="Group 349"/>
            <p:cNvGrpSpPr/>
            <p:nvPr/>
          </p:nvGrpSpPr>
          <p:grpSpPr>
            <a:xfrm>
              <a:off x="8662554" y="2546350"/>
              <a:ext cx="1305791" cy="3244850"/>
              <a:chOff x="2871353" y="2541817"/>
              <a:chExt cx="1305791" cy="3244850"/>
            </a:xfrm>
          </p:grpSpPr>
          <p:sp>
            <p:nvSpPr>
              <p:cNvPr id="354" name="Trapezoid 35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5" name="Trapezoid 35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56" name="Trapezoid 3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57" name="Straight Connector 35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58" name="TextBox 357"/>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51" name="Straight Arrow Connector 350"/>
            <p:cNvCxnSpPr>
              <a:stCxn id="35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2" name="Straight Arrow Connector 35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53" name="Straight Arrow Connector 35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1" name="Rounded Rectangle 130"/>
          <p:cNvSpPr/>
          <p:nvPr/>
        </p:nvSpPr>
        <p:spPr>
          <a:xfrm>
            <a:off x="7883183" y="23241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3" name="Rounded Rectangle 132"/>
          <p:cNvSpPr/>
          <p:nvPr/>
        </p:nvSpPr>
        <p:spPr>
          <a:xfrm>
            <a:off x="7883183" y="30670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sp>
        <p:nvSpPr>
          <p:cNvPr id="134" name="Rounded Rectangle 133"/>
          <p:cNvSpPr/>
          <p:nvPr/>
        </p:nvSpPr>
        <p:spPr>
          <a:xfrm>
            <a:off x="7883183" y="436245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359" name="Group 358"/>
          <p:cNvGrpSpPr/>
          <p:nvPr/>
        </p:nvGrpSpPr>
        <p:grpSpPr>
          <a:xfrm>
            <a:off x="7750175" y="1882775"/>
            <a:ext cx="1336675" cy="2971800"/>
            <a:chOff x="1936750" y="2698750"/>
            <a:chExt cx="1336675" cy="2971800"/>
          </a:xfrm>
        </p:grpSpPr>
        <p:grpSp>
          <p:nvGrpSpPr>
            <p:cNvPr id="360" name="Group 359"/>
            <p:cNvGrpSpPr/>
            <p:nvPr/>
          </p:nvGrpSpPr>
          <p:grpSpPr>
            <a:xfrm>
              <a:off x="2470150" y="3384550"/>
              <a:ext cx="803275" cy="2171700"/>
              <a:chOff x="2476500" y="3390900"/>
              <a:chExt cx="803275" cy="2171700"/>
            </a:xfrm>
          </p:grpSpPr>
          <p:cxnSp>
            <p:nvCxnSpPr>
              <p:cNvPr id="368" name="Straight Arrow Connector 367"/>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3" name="Straight Arrow Connector 372"/>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61" name="Group 360"/>
            <p:cNvGrpSpPr/>
            <p:nvPr/>
          </p:nvGrpSpPr>
          <p:grpSpPr>
            <a:xfrm>
              <a:off x="1936750" y="2698750"/>
              <a:ext cx="1028699" cy="2971800"/>
              <a:chOff x="1943100" y="2705100"/>
              <a:chExt cx="1028699" cy="2971800"/>
            </a:xfrm>
          </p:grpSpPr>
          <p:sp>
            <p:nvSpPr>
              <p:cNvPr id="362" name="TextBox 361"/>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63" name="Group 362"/>
              <p:cNvGrpSpPr/>
              <p:nvPr/>
            </p:nvGrpSpPr>
            <p:grpSpPr>
              <a:xfrm>
                <a:off x="2168925" y="3238500"/>
                <a:ext cx="577050" cy="2438400"/>
                <a:chOff x="2168925" y="3238500"/>
                <a:chExt cx="577050" cy="2438400"/>
              </a:xfrm>
            </p:grpSpPr>
            <p:sp>
              <p:nvSpPr>
                <p:cNvPr id="364" name="Rectangle 363"/>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5" name="Rectangle 364"/>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66" name="Rectangle 365"/>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67" name="Straight Connector 366"/>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374" name="Group 373"/>
          <p:cNvGrpSpPr/>
          <p:nvPr/>
        </p:nvGrpSpPr>
        <p:grpSpPr>
          <a:xfrm>
            <a:off x="8816975" y="1724025"/>
            <a:ext cx="990600" cy="3244850"/>
            <a:chOff x="8662554" y="2546350"/>
            <a:chExt cx="1305791" cy="3244850"/>
          </a:xfrm>
        </p:grpSpPr>
        <p:grpSp>
          <p:nvGrpSpPr>
            <p:cNvPr id="375" name="Group 374"/>
            <p:cNvGrpSpPr/>
            <p:nvPr/>
          </p:nvGrpSpPr>
          <p:grpSpPr>
            <a:xfrm>
              <a:off x="8662554" y="2546350"/>
              <a:ext cx="1305791" cy="3244850"/>
              <a:chOff x="2871353" y="2541817"/>
              <a:chExt cx="1305791" cy="3244850"/>
            </a:xfrm>
          </p:grpSpPr>
          <p:sp>
            <p:nvSpPr>
              <p:cNvPr id="379" name="Trapezoid 378"/>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0" name="Trapezoid 379"/>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381" name="Trapezoid 380"/>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382" name="Straight Connector 381"/>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383" name="TextBox 382"/>
              <p:cNvSpPr txBox="1"/>
              <p:nvPr/>
            </p:nvSpPr>
            <p:spPr>
              <a:xfrm>
                <a:off x="2871353" y="25418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376" name="Straight Arrow Connector 375"/>
            <p:cNvCxnSpPr>
              <a:stCxn id="381"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7" name="Straight Arrow Connector 376"/>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78" name="Straight Arrow Connector 377"/>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35" name="Rounded Rectangle 134"/>
          <p:cNvSpPr/>
          <p:nvPr/>
        </p:nvSpPr>
        <p:spPr>
          <a:xfrm>
            <a:off x="2057400" y="3048000"/>
            <a:ext cx="1905000" cy="647700"/>
          </a:xfrm>
          <a:prstGeom prst="roundRect">
            <a:avLst/>
          </a:prstGeom>
          <a:solidFill>
            <a:schemeClr val="bg2"/>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64" name="Group 63"/>
          <p:cNvGrpSpPr/>
          <p:nvPr/>
        </p:nvGrpSpPr>
        <p:grpSpPr>
          <a:xfrm>
            <a:off x="1952625" y="1876425"/>
            <a:ext cx="1336675" cy="2971800"/>
            <a:chOff x="1936750" y="2698750"/>
            <a:chExt cx="1336675" cy="2971800"/>
          </a:xfrm>
        </p:grpSpPr>
        <p:grpSp>
          <p:nvGrpSpPr>
            <p:cNvPr id="285" name="Group 284"/>
            <p:cNvGrpSpPr/>
            <p:nvPr/>
          </p:nvGrpSpPr>
          <p:grpSpPr>
            <a:xfrm>
              <a:off x="2470150" y="3384550"/>
              <a:ext cx="803275" cy="2171700"/>
              <a:chOff x="2476500" y="3390900"/>
              <a:chExt cx="803275" cy="2171700"/>
            </a:xfrm>
          </p:grpSpPr>
          <p:cxnSp>
            <p:nvCxnSpPr>
              <p:cNvPr id="286" name="Straight Arrow Connector 285"/>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7" name="Straight Arrow Connector 286"/>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8" name="Straight Arrow Connector 287"/>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1" name="Straight Arrow Connector 290"/>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02" name="Group 301"/>
            <p:cNvGrpSpPr/>
            <p:nvPr/>
          </p:nvGrpSpPr>
          <p:grpSpPr>
            <a:xfrm>
              <a:off x="1936750" y="2698750"/>
              <a:ext cx="1028699" cy="2971800"/>
              <a:chOff x="1943100" y="2705100"/>
              <a:chExt cx="1028699" cy="2971800"/>
            </a:xfrm>
          </p:grpSpPr>
          <p:sp>
            <p:nvSpPr>
              <p:cNvPr id="303" name="TextBox 302"/>
              <p:cNvSpPr txBox="1"/>
              <p:nvPr/>
            </p:nvSpPr>
            <p:spPr>
              <a:xfrm>
                <a:off x="1943100" y="2705100"/>
                <a:ext cx="1028699" cy="388378"/>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state</a:t>
                </a:r>
              </a:p>
            </p:txBody>
          </p:sp>
          <p:grpSp>
            <p:nvGrpSpPr>
              <p:cNvPr id="304" name="Group 303"/>
              <p:cNvGrpSpPr/>
              <p:nvPr/>
            </p:nvGrpSpPr>
            <p:grpSpPr>
              <a:xfrm>
                <a:off x="2168925" y="3238500"/>
                <a:ext cx="577050" cy="2438400"/>
                <a:chOff x="2168925" y="3238500"/>
                <a:chExt cx="577050" cy="2438400"/>
              </a:xfrm>
            </p:grpSpPr>
            <p:sp>
              <p:nvSpPr>
                <p:cNvPr id="305" name="Rectangle 304"/>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6" name="Rectangle 305"/>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307" name="Rectangle 306"/>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cxnSp>
              <p:nvCxnSpPr>
                <p:cNvPr id="308" name="Straight Connector 307"/>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grpSp>
        <p:nvGrpSpPr>
          <p:cNvPr id="236" name="Group 235"/>
          <p:cNvGrpSpPr/>
          <p:nvPr/>
        </p:nvGrpSpPr>
        <p:grpSpPr>
          <a:xfrm>
            <a:off x="3009900" y="1727200"/>
            <a:ext cx="990600" cy="3228975"/>
            <a:chOff x="8662554" y="2562225"/>
            <a:chExt cx="1305791" cy="3228975"/>
          </a:xfrm>
        </p:grpSpPr>
        <p:grpSp>
          <p:nvGrpSpPr>
            <p:cNvPr id="237" name="Group 236"/>
            <p:cNvGrpSpPr/>
            <p:nvPr/>
          </p:nvGrpSpPr>
          <p:grpSpPr>
            <a:xfrm>
              <a:off x="8662554" y="2562225"/>
              <a:ext cx="1305791" cy="3228975"/>
              <a:chOff x="2871353" y="2557692"/>
              <a:chExt cx="1305791" cy="3228975"/>
            </a:xfrm>
          </p:grpSpPr>
          <p:sp>
            <p:nvSpPr>
              <p:cNvPr id="241" name="Trapezoid 24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2" name="Trapezoid 24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sp>
            <p:nvSpPr>
              <p:cNvPr id="243" name="Trapezoid 24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mj-lt"/>
                </a:endParaRPr>
              </a:p>
            </p:txBody>
          </p:sp>
          <p:cxnSp>
            <p:nvCxnSpPr>
              <p:cNvPr id="244" name="Straight Connector 24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sp>
            <p:nvSpPr>
              <p:cNvPr id="245" name="TextBox 244"/>
              <p:cNvSpPr txBox="1"/>
              <p:nvPr/>
            </p:nvSpPr>
            <p:spPr>
              <a:xfrm>
                <a:off x="2871353" y="2557692"/>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mj-lt"/>
                    <a:cs typeface="Seravek"/>
                  </a:rPr>
                  <a:t>action unit</a:t>
                </a:r>
              </a:p>
            </p:txBody>
          </p:sp>
        </p:grpSp>
        <p:cxnSp>
          <p:nvCxnSpPr>
            <p:cNvPr id="238" name="Straight Arrow Connector 237"/>
            <p:cNvCxnSpPr>
              <a:stCxn id="24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39" name="Straight Arrow Connector 23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0" name="Straight Arrow Connector 23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70" name="Group 269"/>
          <p:cNvGrpSpPr/>
          <p:nvPr/>
        </p:nvGrpSpPr>
        <p:grpSpPr>
          <a:xfrm>
            <a:off x="3826538" y="1650278"/>
            <a:ext cx="3691649" cy="2616200"/>
            <a:chOff x="3826538" y="1796798"/>
            <a:chExt cx="3691649" cy="2616200"/>
          </a:xfrm>
        </p:grpSpPr>
        <p:grpSp>
          <p:nvGrpSpPr>
            <p:cNvPr id="260" name="Group 259"/>
            <p:cNvGrpSpPr/>
            <p:nvPr/>
          </p:nvGrpSpPr>
          <p:grpSpPr>
            <a:xfrm>
              <a:off x="4622587" y="1796798"/>
              <a:ext cx="2895600" cy="2616200"/>
              <a:chOff x="2438400" y="2743200"/>
              <a:chExt cx="2895600" cy="2616200"/>
            </a:xfrm>
          </p:grpSpPr>
          <p:sp>
            <p:nvSpPr>
              <p:cNvPr id="3" name="Rounded Rectangle 2"/>
              <p:cNvSpPr/>
              <p:nvPr/>
            </p:nvSpPr>
            <p:spPr>
              <a:xfrm>
                <a:off x="2438400" y="2743200"/>
                <a:ext cx="2895600" cy="26162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259" name="Group 258"/>
              <p:cNvGrpSpPr/>
              <p:nvPr/>
            </p:nvGrpSpPr>
            <p:grpSpPr>
              <a:xfrm>
                <a:off x="2565399" y="2967124"/>
                <a:ext cx="2654301" cy="2288696"/>
                <a:chOff x="2565399" y="2933700"/>
                <a:chExt cx="2654301" cy="2288696"/>
              </a:xfrm>
            </p:grpSpPr>
            <p:sp>
              <p:nvSpPr>
                <p:cNvPr id="7" name="Rectangle 6"/>
                <p:cNvSpPr/>
                <p:nvPr/>
              </p:nvSpPr>
              <p:spPr>
                <a:xfrm>
                  <a:off x="3314700" y="2933700"/>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37" name="Rectangle 136"/>
                <p:cNvSpPr/>
                <p:nvPr/>
              </p:nvSpPr>
              <p:spPr>
                <a:xfrm>
                  <a:off x="3924300" y="2933700"/>
                  <a:ext cx="1295400"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constant</a:t>
                  </a:r>
                  <a:endParaRPr lang="en-US" dirty="0">
                    <a:solidFill>
                      <a:schemeClr val="tx1"/>
                    </a:solidFill>
                    <a:latin typeface="+mj-lt"/>
                  </a:endParaRPr>
                </a:p>
              </p:txBody>
            </p:sp>
            <p:sp>
              <p:nvSpPr>
                <p:cNvPr id="138" name="Trapezoid 1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3" name="TextBox 12"/>
                <p:cNvSpPr txBox="1"/>
                <p:nvPr/>
              </p:nvSpPr>
              <p:spPr>
                <a:xfrm>
                  <a:off x="3467100" y="3581402"/>
                  <a:ext cx="685800" cy="369332"/>
                </a:xfrm>
                <a:prstGeom prst="rect">
                  <a:avLst/>
                </a:prstGeom>
                <a:noFill/>
              </p:spPr>
              <p:txBody>
                <a:bodyPr wrap="square" rtlCol="0">
                  <a:spAutoFit/>
                </a:bodyPr>
                <a:lstStyle/>
                <a:p>
                  <a:r>
                    <a:rPr lang="en-US" dirty="0" smtClean="0">
                      <a:latin typeface="+mj-lt"/>
                    </a:rPr>
                    <a:t>Add</a:t>
                  </a:r>
                  <a:endParaRPr lang="en-US" dirty="0">
                    <a:latin typeface="+mj-lt"/>
                  </a:endParaRPr>
                </a:p>
              </p:txBody>
            </p:sp>
            <p:sp>
              <p:nvSpPr>
                <p:cNvPr id="140" name="Trapezoid 1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1" name="TextBox 140"/>
                <p:cNvSpPr txBox="1"/>
                <p:nvPr/>
              </p:nvSpPr>
              <p:spPr>
                <a:xfrm>
                  <a:off x="4351869" y="3618468"/>
                  <a:ext cx="685800" cy="369332"/>
                </a:xfrm>
                <a:prstGeom prst="rect">
                  <a:avLst/>
                </a:prstGeom>
                <a:noFill/>
              </p:spPr>
              <p:txBody>
                <a:bodyPr wrap="square" rtlCol="0">
                  <a:spAutoFit/>
                </a:bodyPr>
                <a:lstStyle/>
                <a:p>
                  <a:r>
                    <a:rPr lang="en-US" dirty="0" smtClean="0">
                      <a:latin typeface="+mj-lt"/>
                    </a:rPr>
                    <a:t> Sub</a:t>
                  </a:r>
                  <a:endParaRPr lang="en-US" dirty="0">
                    <a:latin typeface="+mj-lt"/>
                  </a:endParaRPr>
                </a:p>
              </p:txBody>
            </p:sp>
            <p:sp>
              <p:nvSpPr>
                <p:cNvPr id="143" name="Trapezoid 142"/>
                <p:cNvSpPr/>
                <p:nvPr/>
              </p:nvSpPr>
              <p:spPr>
                <a:xfrm rot="10800000">
                  <a:off x="3558223" y="4216400"/>
                  <a:ext cx="1395437"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mj-lt"/>
                  </a:endParaRPr>
                </a:p>
              </p:txBody>
            </p:sp>
            <p:sp>
              <p:nvSpPr>
                <p:cNvPr id="144" name="TextBox 143"/>
                <p:cNvSpPr txBox="1"/>
                <p:nvPr/>
              </p:nvSpPr>
              <p:spPr>
                <a:xfrm>
                  <a:off x="3573342" y="4254499"/>
                  <a:ext cx="1367171" cy="369332"/>
                </a:xfrm>
                <a:prstGeom prst="rect">
                  <a:avLst/>
                </a:prstGeom>
                <a:noFill/>
              </p:spPr>
              <p:txBody>
                <a:bodyPr wrap="square" rtlCol="0">
                  <a:spAutoFit/>
                </a:bodyPr>
                <a:lstStyle/>
                <a:p>
                  <a:r>
                    <a:rPr lang="en-US" dirty="0" smtClean="0">
                      <a:latin typeface="+mj-lt"/>
                    </a:rPr>
                    <a:t>2-to-1 Mux</a:t>
                  </a:r>
                  <a:endParaRPr lang="en-US" dirty="0">
                    <a:latin typeface="+mj-lt"/>
                  </a:endParaRPr>
                </a:p>
              </p:txBody>
            </p:sp>
            <p:sp>
              <p:nvSpPr>
                <p:cNvPr id="145" name="Rectangle 144"/>
                <p:cNvSpPr/>
                <p:nvPr/>
              </p:nvSpPr>
              <p:spPr>
                <a:xfrm>
                  <a:off x="4049763" y="4841396"/>
                  <a:ext cx="419100" cy="3810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X</a:t>
                  </a:r>
                  <a:endParaRPr lang="en-US" dirty="0">
                    <a:solidFill>
                      <a:schemeClr val="tx1"/>
                    </a:solidFill>
                    <a:latin typeface="+mj-lt"/>
                  </a:endParaRPr>
                </a:p>
              </p:txBody>
            </p:sp>
            <p:sp>
              <p:nvSpPr>
                <p:cNvPr id="146" name="Rectangle 145"/>
                <p:cNvSpPr/>
                <p:nvPr/>
              </p:nvSpPr>
              <p:spPr>
                <a:xfrm>
                  <a:off x="2565399" y="4254500"/>
                  <a:ext cx="845865"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mj-lt"/>
                    </a:rPr>
                    <a:t>choice</a:t>
                  </a:r>
                  <a:endParaRPr lang="en-US" dirty="0">
                    <a:solidFill>
                      <a:schemeClr val="tx1"/>
                    </a:solidFill>
                    <a:latin typeface="+mj-lt"/>
                  </a:endParaRPr>
                </a:p>
              </p:txBody>
            </p:sp>
            <p:cxnSp>
              <p:nvCxnSpPr>
                <p:cNvPr id="16" name="Straight Arrow Connector 15"/>
                <p:cNvCxnSpPr>
                  <a:stCxn id="7" idx="2"/>
                </p:cNvCxnSpPr>
                <p:nvPr/>
              </p:nvCxnSpPr>
              <p:spPr>
                <a:xfrm>
                  <a:off x="3524250" y="3314700"/>
                  <a:ext cx="171450" cy="2794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H="1">
                  <a:off x="3928533" y="3276600"/>
                  <a:ext cx="262471" cy="3132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p:nvPr/>
              </p:nvCxnSpPr>
              <p:spPr>
                <a:xfrm>
                  <a:off x="3738033" y="3318933"/>
                  <a:ext cx="719667" cy="28786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37" idx="2"/>
                  <a:endCxn id="141" idx="0"/>
                </p:cNvCxnSpPr>
                <p:nvPr/>
              </p:nvCxnSpPr>
              <p:spPr>
                <a:xfrm>
                  <a:off x="4572000" y="3276600"/>
                  <a:ext cx="122769" cy="34186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a:stCxn id="138" idx="0"/>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a:stCxn id="141" idx="2"/>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a:stCxn id="143" idx="0"/>
                  <a:endCxn id="145" idx="0"/>
                </p:cNvCxnSpPr>
                <p:nvPr/>
              </p:nvCxnSpPr>
              <p:spPr>
                <a:xfrm>
                  <a:off x="4255941" y="4635498"/>
                  <a:ext cx="3372" cy="205898"/>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46" idx="3"/>
                  <a:endCxn id="143" idx="3"/>
                </p:cNvCxnSpPr>
                <p:nvPr/>
              </p:nvCxnSpPr>
              <p:spPr>
                <a:xfrm flipV="1">
                  <a:off x="3411264" y="4425949"/>
                  <a:ext cx="199346"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cxnSp>
          <p:nvCxnSpPr>
            <p:cNvPr id="264" name="Straight Connector 263"/>
            <p:cNvCxnSpPr/>
            <p:nvPr/>
          </p:nvCxnSpPr>
          <p:spPr>
            <a:xfrm flipV="1">
              <a:off x="3826538" y="1839653"/>
              <a:ext cx="1042120" cy="61864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3875387" y="3093221"/>
              <a:ext cx="846723" cy="115589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1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70"/>
                                        </p:tgtEl>
                                        <p:attrNameLst>
                                          <p:attrName>style.visibility</p:attrName>
                                        </p:attrNameLst>
                                      </p:cBhvr>
                                      <p:to>
                                        <p:strVal val="visible"/>
                                      </p:to>
                                    </p:set>
                                    <p:animEffect transition="in" filter="wipe(left)">
                                      <p:cBhvr>
                                        <p:cTn id="11" dur="5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Stateless vs. </a:t>
            </a:r>
            <a:r>
              <a:rPr lang="en-US" dirty="0" err="1" smtClean="0">
                <a:latin typeface="Gadugi" panose="020B0502040204020203" pitchFamily="34" charset="0"/>
              </a:rPr>
              <a:t>stateful</a:t>
            </a:r>
            <a:r>
              <a:rPr lang="en-US" dirty="0" smtClean="0">
                <a:latin typeface="Gadugi" panose="020B0502040204020203" pitchFamily="34" charset="0"/>
              </a:rPr>
              <a:t> atoms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Stateless operations</a:t>
            </a:r>
          </a:p>
          <a:p>
            <a:pPr lvl="1"/>
            <a:r>
              <a:rPr lang="en-US" dirty="0">
                <a:latin typeface="Gadugi" panose="020B0502040204020203" pitchFamily="34" charset="0"/>
              </a:rPr>
              <a:t>E.g., </a:t>
            </a:r>
            <a:r>
              <a:rPr lang="en-US" dirty="0" smtClean="0">
                <a:latin typeface="Gadugi" panose="020B0502040204020203" pitchFamily="34" charset="0"/>
              </a:rPr>
              <a:t>pkt.f4 </a:t>
            </a:r>
            <a:r>
              <a:rPr lang="en-US" dirty="0">
                <a:latin typeface="Gadugi" panose="020B0502040204020203" pitchFamily="34" charset="0"/>
              </a:rPr>
              <a:t>= </a:t>
            </a:r>
            <a:r>
              <a:rPr lang="en-US" dirty="0" smtClean="0">
                <a:latin typeface="Gadugi" panose="020B0502040204020203" pitchFamily="34" charset="0"/>
              </a:rPr>
              <a:t>pkt.f1 </a:t>
            </a:r>
            <a:r>
              <a:rPr lang="en-US" dirty="0">
                <a:latin typeface="Gadugi" panose="020B0502040204020203" pitchFamily="34" charset="0"/>
              </a:rPr>
              <a:t>+ </a:t>
            </a:r>
            <a:r>
              <a:rPr lang="en-US" dirty="0" smtClean="0">
                <a:latin typeface="Gadugi" panose="020B0502040204020203" pitchFamily="34" charset="0"/>
              </a:rPr>
              <a:t>pkt.f2 </a:t>
            </a:r>
            <a:r>
              <a:rPr lang="en-US" dirty="0">
                <a:latin typeface="Gadugi" panose="020B0502040204020203" pitchFamily="34" charset="0"/>
              </a:rPr>
              <a:t>– </a:t>
            </a:r>
            <a:r>
              <a:rPr lang="en-US" dirty="0" smtClean="0">
                <a:latin typeface="Gadugi" panose="020B0502040204020203" pitchFamily="34" charset="0"/>
              </a:rPr>
              <a:t>pkt.f3</a:t>
            </a:r>
            <a:endParaRPr lang="en-US" dirty="0">
              <a:latin typeface="Gadugi" panose="020B0502040204020203" pitchFamily="34" charset="0"/>
            </a:endParaRPr>
          </a:p>
          <a:p>
            <a:pPr lvl="1"/>
            <a:r>
              <a:rPr lang="en-US" dirty="0" smtClean="0">
                <a:latin typeface="Gadugi" panose="020B0502040204020203" pitchFamily="34" charset="0"/>
              </a:rPr>
              <a:t>Can be easily pipelined into two stages</a:t>
            </a:r>
          </a:p>
          <a:p>
            <a:pPr lvl="1"/>
            <a:r>
              <a:rPr lang="en-US" dirty="0" smtClean="0">
                <a:latin typeface="Gadugi" panose="020B0502040204020203" pitchFamily="34" charset="0"/>
              </a:rPr>
              <a:t>Suffices to provide simple stateless atoms alone</a:t>
            </a:r>
          </a:p>
          <a:p>
            <a:endParaRPr lang="en-US" dirty="0" smtClean="0">
              <a:latin typeface="Gadugi" panose="020B0502040204020203" pitchFamily="34" charset="0"/>
            </a:endParaRPr>
          </a:p>
          <a:p>
            <a:r>
              <a:rPr lang="en-US" dirty="0" err="1" smtClean="0">
                <a:latin typeface="Gadugi" panose="020B0502040204020203" pitchFamily="34" charset="0"/>
              </a:rPr>
              <a:t>Stateful</a:t>
            </a:r>
            <a:r>
              <a:rPr lang="en-US" dirty="0" smtClean="0">
                <a:latin typeface="Gadugi" panose="020B0502040204020203" pitchFamily="34" charset="0"/>
              </a:rPr>
              <a:t> operations</a:t>
            </a:r>
          </a:p>
          <a:p>
            <a:pPr lvl="1"/>
            <a:r>
              <a:rPr lang="en-US" dirty="0">
                <a:latin typeface="Gadugi" panose="020B0502040204020203" pitchFamily="34" charset="0"/>
              </a:rPr>
              <a:t>E.g., x = x + 1</a:t>
            </a:r>
          </a:p>
          <a:p>
            <a:pPr lvl="1"/>
            <a:r>
              <a:rPr lang="en-US" dirty="0" smtClean="0">
                <a:latin typeface="Gadugi" panose="020B0502040204020203" pitchFamily="34" charset="0"/>
              </a:rPr>
              <a:t>Cannot be pipelined; needs an atomic </a:t>
            </a:r>
            <a:r>
              <a:rPr lang="en-US" dirty="0" err="1" smtClean="0">
                <a:latin typeface="Gadugi" panose="020B0502040204020203" pitchFamily="34" charset="0"/>
              </a:rPr>
              <a:t>read+modify+write</a:t>
            </a:r>
            <a:r>
              <a:rPr lang="en-US" dirty="0" smtClean="0">
                <a:latin typeface="Gadugi" panose="020B0502040204020203" pitchFamily="34" charset="0"/>
              </a:rPr>
              <a:t> instruction</a:t>
            </a:r>
          </a:p>
          <a:p>
            <a:pPr lvl="1"/>
            <a:r>
              <a:rPr lang="en-US" dirty="0" smtClean="0">
                <a:latin typeface="Gadugi" panose="020B0502040204020203" pitchFamily="34" charset="0"/>
              </a:rPr>
              <a:t>Explicitly design each </a:t>
            </a:r>
            <a:r>
              <a:rPr lang="en-US" dirty="0" err="1" smtClean="0">
                <a:latin typeface="Gadugi" panose="020B0502040204020203" pitchFamily="34" charset="0"/>
              </a:rPr>
              <a:t>stateful</a:t>
            </a:r>
            <a:r>
              <a:rPr lang="en-US" dirty="0" smtClean="0">
                <a:latin typeface="Gadugi" panose="020B0502040204020203" pitchFamily="34" charset="0"/>
              </a:rPr>
              <a:t> operation in </a:t>
            </a:r>
            <a:r>
              <a:rPr lang="en-US" dirty="0">
                <a:latin typeface="Gadugi" panose="020B0502040204020203" pitchFamily="34" charset="0"/>
              </a:rPr>
              <a:t>hardware </a:t>
            </a:r>
            <a:r>
              <a:rPr lang="en-US" dirty="0" smtClean="0">
                <a:latin typeface="Gadugi" panose="020B0502040204020203" pitchFamily="34" charset="0"/>
              </a:rPr>
              <a:t>for atomicity</a:t>
            </a:r>
            <a:endParaRPr lang="en-US" dirty="0">
              <a:latin typeface="Gadugi" panose="020B0502040204020203" pitchFamily="34" charset="0"/>
            </a:endParaRPr>
          </a:p>
        </p:txBody>
      </p:sp>
    </p:spTree>
    <p:extLst>
      <p:ext uri="{BB962C8B-B14F-4D97-AF65-F5344CB8AC3E}">
        <p14:creationId xmlns:p14="http://schemas.microsoft.com/office/powerpoint/2010/main" val="273865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19</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Formalizing the computational capabilities of 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57150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19</a:t>
            </a:fld>
            <a:endParaRPr lang="en-US">
              <a:latin typeface="+mj-lt"/>
            </a:endParaRPr>
          </a:p>
        </p:txBody>
      </p:sp>
    </p:spTree>
    <p:custDataLst>
      <p:tags r:id="rId1"/>
    </p:custDataLst>
    <p:extLst>
      <p:ext uri="{BB962C8B-B14F-4D97-AF65-F5344CB8AC3E}">
        <p14:creationId xmlns:p14="http://schemas.microsoft.com/office/powerpoint/2010/main" val="2913495557"/>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Joint work with</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Mihai </a:t>
            </a:r>
            <a:r>
              <a:rPr lang="en-US" dirty="0" err="1" smtClean="0">
                <a:latin typeface="Gadugi" panose="020B0502040204020203" pitchFamily="34" charset="0"/>
              </a:rPr>
              <a:t>Budiu</a:t>
            </a:r>
            <a:r>
              <a:rPr lang="en-US" dirty="0" smtClean="0">
                <a:latin typeface="Gadugi" panose="020B0502040204020203" pitchFamily="34" charset="0"/>
              </a:rPr>
              <a:t>, Anurag Agrawal, Steve Licking</a:t>
            </a: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5358878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Packet transactions</a:t>
            </a:r>
            <a:endParaRPr lang="en-US" dirty="0">
              <a:latin typeface="+mj-lt"/>
            </a:endParaRPr>
          </a:p>
        </p:txBody>
      </p:sp>
      <p:sp>
        <p:nvSpPr>
          <p:cNvPr id="3" name="Content Placeholder 2"/>
          <p:cNvSpPr>
            <a:spLocks noGrp="1"/>
          </p:cNvSpPr>
          <p:nvPr>
            <p:ph idx="1"/>
          </p:nvPr>
        </p:nvSpPr>
        <p:spPr>
          <a:xfrm>
            <a:off x="507023" y="1616870"/>
            <a:ext cx="11571906" cy="1812130"/>
          </a:xfrm>
        </p:spPr>
        <p:txBody>
          <a:bodyPr>
            <a:noAutofit/>
          </a:bodyPr>
          <a:lstStyle/>
          <a:p>
            <a:r>
              <a:rPr lang="en-US" dirty="0" smtClean="0">
                <a:latin typeface="+mj-lt"/>
              </a:rPr>
              <a:t>Packet transaction: Block of imperative code</a:t>
            </a:r>
          </a:p>
          <a:p>
            <a:r>
              <a:rPr lang="en-US" dirty="0">
                <a:latin typeface="+mj-lt"/>
              </a:rPr>
              <a:t>T</a:t>
            </a:r>
            <a:r>
              <a:rPr lang="en-US" dirty="0" smtClean="0">
                <a:latin typeface="+mj-lt"/>
              </a:rPr>
              <a:t>ransaction runs to completion, one packet at a time, serially</a:t>
            </a:r>
          </a:p>
        </p:txBody>
      </p:sp>
      <p:sp>
        <p:nvSpPr>
          <p:cNvPr id="6" name="Rounded Rectangle 5"/>
          <p:cNvSpPr/>
          <p:nvPr/>
        </p:nvSpPr>
        <p:spPr>
          <a:xfrm>
            <a:off x="2828686" y="3284528"/>
            <a:ext cx="3609987" cy="273844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pPr>
            <a:r>
              <a:rPr lang="en-US" sz="2500" dirty="0" smtClean="0">
                <a:solidFill>
                  <a:schemeClr val="tx1"/>
                </a:solidFill>
                <a:latin typeface="+mj-lt"/>
                <a:cs typeface="Seravek"/>
              </a:rPr>
              <a:t>if </a:t>
            </a:r>
            <a:r>
              <a:rPr lang="en-US" sz="2500" dirty="0">
                <a:solidFill>
                  <a:schemeClr val="tx1"/>
                </a:solidFill>
                <a:latin typeface="+mj-lt"/>
                <a:cs typeface="Seravek"/>
              </a:rPr>
              <a:t>(count == </a:t>
            </a:r>
            <a:r>
              <a:rPr lang="en-US" sz="2500" dirty="0" smtClean="0">
                <a:solidFill>
                  <a:schemeClr val="tx1"/>
                </a:solidFill>
                <a:latin typeface="+mj-lt"/>
                <a:cs typeface="Seravek"/>
              </a:rPr>
              <a:t>9):</a:t>
            </a:r>
            <a:endParaRPr lang="en-US" sz="2500" dirty="0">
              <a:solidFill>
                <a:schemeClr val="tx1"/>
              </a:solidFill>
              <a:latin typeface="+mj-lt"/>
              <a:cs typeface="Seravek"/>
            </a:endParaRPr>
          </a:p>
          <a:p>
            <a:pPr>
              <a:lnSpc>
                <a:spcPct val="110000"/>
              </a:lnSpc>
            </a:pP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 </a:t>
            </a:r>
            <a:r>
              <a:rPr lang="en-US" sz="2500" dirty="0" err="1" smtClean="0">
                <a:solidFill>
                  <a:schemeClr val="tx1"/>
                </a:solidFill>
                <a:latin typeface="+mj-lt"/>
                <a:cs typeface="Seravek"/>
              </a:rPr>
              <a:t>pkt.src</a:t>
            </a:r>
            <a:endParaRPr lang="en-US" sz="2500" dirty="0">
              <a:solidFill>
                <a:schemeClr val="tx1"/>
              </a:solidFill>
              <a:latin typeface="+mj-lt"/>
              <a:cs typeface="Seravek"/>
            </a:endParaRP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 </a:t>
            </a:r>
            <a:r>
              <a:rPr lang="en-US" sz="2500" dirty="0">
                <a:solidFill>
                  <a:schemeClr val="tx1"/>
                </a:solidFill>
                <a:latin typeface="+mj-lt"/>
                <a:cs typeface="Seravek"/>
              </a:rPr>
              <a:t>= 0</a:t>
            </a:r>
          </a:p>
          <a:p>
            <a:pPr>
              <a:lnSpc>
                <a:spcPct val="110000"/>
              </a:lnSpc>
            </a:pPr>
            <a:r>
              <a:rPr lang="en-US" sz="2500" dirty="0" smtClean="0">
                <a:solidFill>
                  <a:schemeClr val="tx1"/>
                </a:solidFill>
                <a:latin typeface="+mj-lt"/>
                <a:cs typeface="Seravek"/>
              </a:rPr>
              <a:t>else </a:t>
            </a:r>
            <a:r>
              <a:rPr lang="en-US" sz="2500" dirty="0">
                <a:solidFill>
                  <a:schemeClr val="tx1"/>
                </a:solidFill>
                <a:latin typeface="+mj-lt"/>
                <a:cs typeface="Seravek"/>
              </a:rPr>
              <a:t>:</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a:t>
            </a:r>
            <a:r>
              <a:rPr lang="en-US" sz="2500" dirty="0" err="1" smtClean="0">
                <a:solidFill>
                  <a:schemeClr val="tx1"/>
                </a:solidFill>
                <a:latin typeface="+mj-lt"/>
                <a:cs typeface="Seravek"/>
              </a:rPr>
              <a:t>pkt.sample</a:t>
            </a:r>
            <a:r>
              <a:rPr lang="en-US" sz="2500" dirty="0" smtClean="0">
                <a:solidFill>
                  <a:schemeClr val="tx1"/>
                </a:solidFill>
                <a:latin typeface="+mj-lt"/>
                <a:cs typeface="Seravek"/>
              </a:rPr>
              <a:t> </a:t>
            </a:r>
            <a:r>
              <a:rPr lang="en-US" sz="2500" dirty="0">
                <a:solidFill>
                  <a:schemeClr val="tx1"/>
                </a:solidFill>
                <a:latin typeface="+mj-lt"/>
                <a:cs typeface="Seravek"/>
              </a:rPr>
              <a:t>= 0</a:t>
            </a:r>
          </a:p>
          <a:p>
            <a:pPr>
              <a:lnSpc>
                <a:spcPct val="110000"/>
              </a:lnSpc>
            </a:pPr>
            <a:r>
              <a:rPr lang="en-US" sz="2500" dirty="0">
                <a:solidFill>
                  <a:schemeClr val="tx1"/>
                </a:solidFill>
                <a:latin typeface="+mj-lt"/>
                <a:cs typeface="Seravek"/>
              </a:rPr>
              <a:t> </a:t>
            </a:r>
            <a:r>
              <a:rPr lang="en-US" sz="2500" dirty="0" smtClean="0">
                <a:solidFill>
                  <a:schemeClr val="tx1"/>
                </a:solidFill>
                <a:latin typeface="+mj-lt"/>
                <a:cs typeface="Seravek"/>
              </a:rPr>
              <a:t>  count++</a:t>
            </a:r>
            <a:endParaRPr lang="en-US" sz="2500" dirty="0">
              <a:solidFill>
                <a:schemeClr val="tx1"/>
              </a:solidFill>
              <a:latin typeface="+mj-lt"/>
              <a:cs typeface="Seravek"/>
            </a:endParaRPr>
          </a:p>
        </p:txBody>
      </p:sp>
      <p:sp>
        <p:nvSpPr>
          <p:cNvPr id="10" name="TextBox 9"/>
          <p:cNvSpPr txBox="1"/>
          <p:nvPr/>
        </p:nvSpPr>
        <p:spPr>
          <a:xfrm>
            <a:off x="6427417" y="3216977"/>
            <a:ext cx="1154483" cy="553998"/>
          </a:xfrm>
          <a:prstGeom prst="rect">
            <a:avLst/>
          </a:prstGeom>
          <a:noFill/>
          <a:ln>
            <a:noFill/>
          </a:ln>
        </p:spPr>
        <p:txBody>
          <a:bodyPr wrap="none" rtlCol="0">
            <a:spAutoFit/>
          </a:bodyPr>
          <a:lstStyle/>
          <a:p>
            <a:r>
              <a:rPr lang="en-US" sz="3000" dirty="0" smtClean="0">
                <a:latin typeface="+mj-lt"/>
                <a:cs typeface="Seravek"/>
              </a:rPr>
              <a:t>count</a:t>
            </a:r>
            <a:endParaRPr lang="en-US" sz="3000" dirty="0">
              <a:latin typeface="+mj-lt"/>
              <a:cs typeface="Seravek"/>
            </a:endParaRPr>
          </a:p>
        </p:txBody>
      </p:sp>
      <p:sp>
        <p:nvSpPr>
          <p:cNvPr id="11" name="Rounded Rectangle 10"/>
          <p:cNvSpPr/>
          <p:nvPr/>
        </p:nvSpPr>
        <p:spPr>
          <a:xfrm>
            <a:off x="2756314" y="3044827"/>
            <a:ext cx="4953000" cy="3203573"/>
          </a:xfrm>
          <a:prstGeom prst="roundRect">
            <a:avLst/>
          </a:prstGeom>
          <a:noFill/>
          <a:ln w="635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 name="Straight Arrow Connector 4"/>
          <p:cNvCxnSpPr/>
          <p:nvPr/>
        </p:nvCxnSpPr>
        <p:spPr>
          <a:xfrm>
            <a:off x="2095500" y="44196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267700" y="3013073"/>
            <a:ext cx="3866319" cy="553998"/>
            <a:chOff x="8554281" y="3013073"/>
            <a:chExt cx="2836469" cy="553998"/>
          </a:xfrm>
        </p:grpSpPr>
        <p:sp>
          <p:nvSpPr>
            <p:cNvPr id="19" name="Rounded Rectangle 18"/>
            <p:cNvSpPr/>
            <p:nvPr/>
          </p:nvSpPr>
          <p:spPr>
            <a:xfrm>
              <a:off x="8554281" y="3053550"/>
              <a:ext cx="2836469"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14" name="TextBox 13"/>
            <p:cNvSpPr txBox="1"/>
            <p:nvPr/>
          </p:nvSpPr>
          <p:spPr>
            <a:xfrm>
              <a:off x="8672241" y="3013073"/>
              <a:ext cx="1903036" cy="553998"/>
            </a:xfrm>
            <a:prstGeom prst="rect">
              <a:avLst/>
            </a:prstGeom>
            <a:noFill/>
          </p:spPr>
          <p:txBody>
            <a:bodyPr wrap="none" rtlCol="0">
              <a:spAutoFit/>
            </a:bodyPr>
            <a:lstStyle/>
            <a:p>
              <a:r>
                <a:rPr lang="en-US" sz="3000" dirty="0" smtClean="0">
                  <a:solidFill>
                    <a:srgbClr val="000000"/>
                  </a:solidFill>
                  <a:latin typeface="+mj-lt"/>
                  <a:cs typeface="Seravek"/>
                </a:rPr>
                <a:t>p1.sample = 0</a:t>
              </a:r>
            </a:p>
          </p:txBody>
        </p:sp>
      </p:grpSp>
      <p:cxnSp>
        <p:nvCxnSpPr>
          <p:cNvPr id="27" name="Straight Arrow Connector 26"/>
          <p:cNvCxnSpPr/>
          <p:nvPr/>
        </p:nvCxnSpPr>
        <p:spPr>
          <a:xfrm>
            <a:off x="7734300" y="4457700"/>
            <a:ext cx="647700" cy="0"/>
          </a:xfrm>
          <a:prstGeom prst="straightConnector1">
            <a:avLst/>
          </a:prstGeom>
          <a:ln w="762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267700" y="3716375"/>
            <a:ext cx="3866319" cy="553998"/>
            <a:chOff x="8554281" y="3716375"/>
            <a:chExt cx="2850733" cy="553998"/>
          </a:xfrm>
        </p:grpSpPr>
        <p:sp>
          <p:nvSpPr>
            <p:cNvPr id="30" name="Rounded Rectangle 29"/>
            <p:cNvSpPr/>
            <p:nvPr/>
          </p:nvSpPr>
          <p:spPr>
            <a:xfrm>
              <a:off x="8554281" y="3756852"/>
              <a:ext cx="285073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31" name="TextBox 30"/>
            <p:cNvSpPr txBox="1"/>
            <p:nvPr/>
          </p:nvSpPr>
          <p:spPr>
            <a:xfrm>
              <a:off x="8672241" y="3716375"/>
              <a:ext cx="1912606" cy="553998"/>
            </a:xfrm>
            <a:prstGeom prst="rect">
              <a:avLst/>
            </a:prstGeom>
            <a:noFill/>
          </p:spPr>
          <p:txBody>
            <a:bodyPr wrap="none" rtlCol="0">
              <a:spAutoFit/>
            </a:bodyPr>
            <a:lstStyle/>
            <a:p>
              <a:r>
                <a:rPr lang="en-US" sz="3000" dirty="0" smtClean="0">
                  <a:solidFill>
                    <a:srgbClr val="000000"/>
                  </a:solidFill>
                  <a:latin typeface="+mj-lt"/>
                  <a:cs typeface="Seravek"/>
                </a:rPr>
                <a:t>p2.sample = 0</a:t>
              </a:r>
            </a:p>
          </p:txBody>
        </p:sp>
      </p:grpSp>
      <p:grpSp>
        <p:nvGrpSpPr>
          <p:cNvPr id="32" name="Group 31"/>
          <p:cNvGrpSpPr/>
          <p:nvPr/>
        </p:nvGrpSpPr>
        <p:grpSpPr>
          <a:xfrm>
            <a:off x="1209546" y="3085635"/>
            <a:ext cx="627131" cy="553998"/>
            <a:chOff x="1209546" y="3085635"/>
            <a:chExt cx="627131" cy="553998"/>
          </a:xfrm>
        </p:grpSpPr>
        <p:sp>
          <p:nvSpPr>
            <p:cNvPr id="44" name="Rounded Rectangle 43"/>
            <p:cNvSpPr/>
            <p:nvPr/>
          </p:nvSpPr>
          <p:spPr>
            <a:xfrm>
              <a:off x="1209546" y="3126112"/>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5" name="TextBox 44"/>
            <p:cNvSpPr txBox="1"/>
            <p:nvPr/>
          </p:nvSpPr>
          <p:spPr>
            <a:xfrm>
              <a:off x="1219200" y="3085635"/>
              <a:ext cx="617477" cy="553998"/>
            </a:xfrm>
            <a:prstGeom prst="rect">
              <a:avLst/>
            </a:prstGeom>
            <a:noFill/>
          </p:spPr>
          <p:txBody>
            <a:bodyPr wrap="none" rtlCol="0">
              <a:spAutoFit/>
            </a:bodyPr>
            <a:lstStyle/>
            <a:p>
              <a:r>
                <a:rPr lang="en-US" sz="3000" dirty="0" smtClean="0">
                  <a:solidFill>
                    <a:srgbClr val="000000"/>
                  </a:solidFill>
                  <a:latin typeface="+mj-lt"/>
                  <a:cs typeface="Seravek"/>
                </a:rPr>
                <a:t>p1</a:t>
              </a:r>
            </a:p>
          </p:txBody>
        </p:sp>
      </p:grpSp>
      <p:grpSp>
        <p:nvGrpSpPr>
          <p:cNvPr id="33" name="Group 32"/>
          <p:cNvGrpSpPr/>
          <p:nvPr/>
        </p:nvGrpSpPr>
        <p:grpSpPr>
          <a:xfrm>
            <a:off x="1209546" y="3788937"/>
            <a:ext cx="621942" cy="553998"/>
            <a:chOff x="1209546" y="3788937"/>
            <a:chExt cx="621942" cy="553998"/>
          </a:xfrm>
        </p:grpSpPr>
        <p:sp>
          <p:nvSpPr>
            <p:cNvPr id="46" name="Rounded Rectangle 45"/>
            <p:cNvSpPr/>
            <p:nvPr/>
          </p:nvSpPr>
          <p:spPr>
            <a:xfrm>
              <a:off x="1209546" y="3829414"/>
              <a:ext cx="611013"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47" name="TextBox 46"/>
            <p:cNvSpPr txBox="1"/>
            <p:nvPr/>
          </p:nvSpPr>
          <p:spPr>
            <a:xfrm>
              <a:off x="1214011" y="3788937"/>
              <a:ext cx="617477" cy="553998"/>
            </a:xfrm>
            <a:prstGeom prst="rect">
              <a:avLst/>
            </a:prstGeom>
            <a:noFill/>
          </p:spPr>
          <p:txBody>
            <a:bodyPr wrap="none" rtlCol="0">
              <a:spAutoFit/>
            </a:bodyPr>
            <a:lstStyle/>
            <a:p>
              <a:r>
                <a:rPr lang="en-US" sz="3000" dirty="0" smtClean="0">
                  <a:solidFill>
                    <a:srgbClr val="000000"/>
                  </a:solidFill>
                  <a:latin typeface="+mj-lt"/>
                  <a:cs typeface="Seravek"/>
                </a:rPr>
                <a:t>p2</a:t>
              </a:r>
            </a:p>
          </p:txBody>
        </p:sp>
      </p:grpSp>
      <p:sp>
        <p:nvSpPr>
          <p:cNvPr id="34" name="Rounded Rectangle 33"/>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sp>
        <p:nvSpPr>
          <p:cNvPr id="54" name="Rounded Rectangle 53"/>
          <p:cNvSpPr/>
          <p:nvPr/>
        </p:nvSpPr>
        <p:spPr>
          <a:xfrm>
            <a:off x="6514873" y="3752088"/>
            <a:ext cx="946391" cy="1147649"/>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1</a:t>
            </a:r>
            <a:endParaRPr lang="en-US" sz="3000" dirty="0">
              <a:solidFill>
                <a:srgbClr val="000000"/>
              </a:solidFill>
              <a:latin typeface="+mj-lt"/>
              <a:cs typeface="Seravek"/>
            </a:endParaRPr>
          </a:p>
        </p:txBody>
      </p:sp>
      <p:sp>
        <p:nvSpPr>
          <p:cNvPr id="55" name="Rounded Rectangle 54"/>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2</a:t>
            </a:r>
            <a:endParaRPr lang="en-US" sz="3000" dirty="0">
              <a:solidFill>
                <a:srgbClr val="000000"/>
              </a:solidFill>
              <a:latin typeface="+mj-lt"/>
              <a:cs typeface="Seravek"/>
            </a:endParaRPr>
          </a:p>
        </p:txBody>
      </p:sp>
      <p:sp>
        <p:nvSpPr>
          <p:cNvPr id="26" name="Rounded Rectangle 25"/>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9</a:t>
            </a:r>
            <a:endParaRPr lang="en-US" sz="3000" dirty="0">
              <a:solidFill>
                <a:srgbClr val="000000"/>
              </a:solidFill>
              <a:latin typeface="+mj-lt"/>
              <a:cs typeface="Seravek"/>
            </a:endParaRPr>
          </a:p>
        </p:txBody>
      </p:sp>
      <p:sp>
        <p:nvSpPr>
          <p:cNvPr id="28" name="Rounded Rectangle 27"/>
          <p:cNvSpPr/>
          <p:nvPr/>
        </p:nvSpPr>
        <p:spPr>
          <a:xfrm>
            <a:off x="6514873" y="3752088"/>
            <a:ext cx="952727" cy="1143000"/>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rgbClr val="000000"/>
                </a:solidFill>
                <a:latin typeface="+mj-lt"/>
                <a:cs typeface="Seravek"/>
              </a:rPr>
              <a:t>0</a:t>
            </a:r>
            <a:endParaRPr lang="en-US" sz="3000" dirty="0">
              <a:solidFill>
                <a:srgbClr val="000000"/>
              </a:solidFill>
              <a:latin typeface="+mj-lt"/>
              <a:cs typeface="Seravek"/>
            </a:endParaRPr>
          </a:p>
        </p:txBody>
      </p:sp>
      <p:grpSp>
        <p:nvGrpSpPr>
          <p:cNvPr id="40" name="Group 39"/>
          <p:cNvGrpSpPr/>
          <p:nvPr/>
        </p:nvGrpSpPr>
        <p:grpSpPr>
          <a:xfrm>
            <a:off x="1072060" y="5091613"/>
            <a:ext cx="824265" cy="1432220"/>
            <a:chOff x="1072060" y="5091613"/>
            <a:chExt cx="824265" cy="1432220"/>
          </a:xfrm>
        </p:grpSpPr>
        <p:sp>
          <p:nvSpPr>
            <p:cNvPr id="29" name="Rounded Rectangle 28"/>
            <p:cNvSpPr/>
            <p:nvPr/>
          </p:nvSpPr>
          <p:spPr>
            <a:xfrm>
              <a:off x="1072326" y="6010312"/>
              <a:ext cx="737014"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latin typeface="+mj-lt"/>
                <a:cs typeface="Seravek"/>
              </a:endParaRPr>
            </a:p>
          </p:txBody>
        </p:sp>
        <p:sp>
          <p:nvSpPr>
            <p:cNvPr id="35" name="TextBox 34"/>
            <p:cNvSpPr txBox="1"/>
            <p:nvPr/>
          </p:nvSpPr>
          <p:spPr>
            <a:xfrm>
              <a:off x="1072060" y="5969835"/>
              <a:ext cx="824265" cy="553998"/>
            </a:xfrm>
            <a:prstGeom prst="rect">
              <a:avLst/>
            </a:prstGeom>
            <a:noFill/>
          </p:spPr>
          <p:txBody>
            <a:bodyPr wrap="none" rtlCol="0">
              <a:spAutoFit/>
            </a:bodyPr>
            <a:lstStyle/>
            <a:p>
              <a:r>
                <a:rPr lang="en-US" sz="3000" dirty="0" smtClean="0">
                  <a:solidFill>
                    <a:srgbClr val="000000"/>
                  </a:solidFill>
                  <a:latin typeface="+mj-lt"/>
                  <a:cs typeface="Seravek"/>
                </a:rPr>
                <a:t>p10</a:t>
              </a:r>
            </a:p>
          </p:txBody>
        </p:sp>
        <p:sp>
          <p:nvSpPr>
            <p:cNvPr id="36" name="Oval 35"/>
            <p:cNvSpPr/>
            <p:nvPr/>
          </p:nvSpPr>
          <p:spPr>
            <a:xfrm>
              <a:off x="1409700" y="50916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7" name="Oval 36"/>
            <p:cNvSpPr/>
            <p:nvPr/>
          </p:nvSpPr>
          <p:spPr>
            <a:xfrm>
              <a:off x="1409700" y="53583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38" name="Oval 37"/>
            <p:cNvSpPr/>
            <p:nvPr/>
          </p:nvSpPr>
          <p:spPr>
            <a:xfrm>
              <a:off x="1409700" y="5625013"/>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grpSp>
        <p:nvGrpSpPr>
          <p:cNvPr id="56" name="Group 55"/>
          <p:cNvGrpSpPr/>
          <p:nvPr/>
        </p:nvGrpSpPr>
        <p:grpSpPr>
          <a:xfrm>
            <a:off x="8338992" y="5047958"/>
            <a:ext cx="3901368" cy="1435398"/>
            <a:chOff x="8625573" y="5047958"/>
            <a:chExt cx="3901368" cy="1435398"/>
          </a:xfrm>
        </p:grpSpPr>
        <p:sp>
          <p:nvSpPr>
            <p:cNvPr id="41" name="Oval 40"/>
            <p:cNvSpPr/>
            <p:nvPr/>
          </p:nvSpPr>
          <p:spPr>
            <a:xfrm>
              <a:off x="9984887" y="50479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2" name="Oval 41"/>
            <p:cNvSpPr/>
            <p:nvPr/>
          </p:nvSpPr>
          <p:spPr>
            <a:xfrm>
              <a:off x="9984887" y="53146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43" name="Oval 42"/>
            <p:cNvSpPr/>
            <p:nvPr/>
          </p:nvSpPr>
          <p:spPr>
            <a:xfrm>
              <a:off x="9984887" y="5581358"/>
              <a:ext cx="190500" cy="1924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sp>
          <p:nvSpPr>
            <p:cNvPr id="51" name="Rounded Rectangle 50"/>
            <p:cNvSpPr/>
            <p:nvPr/>
          </p:nvSpPr>
          <p:spPr>
            <a:xfrm>
              <a:off x="8625573" y="5969835"/>
              <a:ext cx="3795027" cy="473044"/>
            </a:xfrm>
            <a:prstGeom prst="roundRect">
              <a:avLst/>
            </a:prstGeom>
            <a:solidFill>
              <a:srgbClr val="FF7E7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00" dirty="0">
                <a:solidFill>
                  <a:schemeClr val="tx1"/>
                </a:solidFill>
                <a:latin typeface="+mj-lt"/>
                <a:cs typeface="Seravek"/>
              </a:endParaRPr>
            </a:p>
          </p:txBody>
        </p:sp>
        <p:sp>
          <p:nvSpPr>
            <p:cNvPr id="52" name="TextBox 51"/>
            <p:cNvSpPr txBox="1"/>
            <p:nvPr/>
          </p:nvSpPr>
          <p:spPr>
            <a:xfrm>
              <a:off x="8743533" y="5929358"/>
              <a:ext cx="3783408" cy="553998"/>
            </a:xfrm>
            <a:prstGeom prst="rect">
              <a:avLst/>
            </a:prstGeom>
            <a:noFill/>
          </p:spPr>
          <p:txBody>
            <a:bodyPr wrap="none" rtlCol="0">
              <a:spAutoFit/>
            </a:bodyPr>
            <a:lstStyle/>
            <a:p>
              <a:r>
                <a:rPr lang="en-US" sz="3000" dirty="0" smtClean="0">
                  <a:solidFill>
                    <a:srgbClr val="000000"/>
                  </a:solidFill>
                  <a:latin typeface="+mj-lt"/>
                  <a:cs typeface="Seravek"/>
                </a:rPr>
                <a:t>p10.sample = 1.2.3.4</a:t>
              </a:r>
            </a:p>
          </p:txBody>
        </p:sp>
      </p:grpSp>
      <p:grpSp>
        <p:nvGrpSpPr>
          <p:cNvPr id="20" name="Group 19"/>
          <p:cNvGrpSpPr/>
          <p:nvPr/>
        </p:nvGrpSpPr>
        <p:grpSpPr>
          <a:xfrm>
            <a:off x="685800" y="5410200"/>
            <a:ext cx="2857500" cy="1449407"/>
            <a:chOff x="609600" y="5410200"/>
            <a:chExt cx="2857500" cy="1449407"/>
          </a:xfrm>
        </p:grpSpPr>
        <p:cxnSp>
          <p:nvCxnSpPr>
            <p:cNvPr id="7" name="Straight Arrow Connector 6"/>
            <p:cNvCxnSpPr/>
            <p:nvPr/>
          </p:nvCxnSpPr>
          <p:spPr>
            <a:xfrm flipH="1">
              <a:off x="2319000" y="5410200"/>
              <a:ext cx="1148100" cy="512461"/>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9600" y="5905500"/>
              <a:ext cx="2095500" cy="954107"/>
            </a:xfrm>
            <a:prstGeom prst="rect">
              <a:avLst/>
            </a:prstGeom>
            <a:noFill/>
          </p:spPr>
          <p:txBody>
            <a:bodyPr wrap="square" rtlCol="0">
              <a:spAutoFit/>
            </a:bodyPr>
            <a:lstStyle/>
            <a:p>
              <a:r>
                <a:rPr lang="en-US" sz="2800" dirty="0">
                  <a:latin typeface="+mj-lt"/>
                  <a:cs typeface="Seravek"/>
                </a:rPr>
                <a:t>p</a:t>
              </a:r>
              <a:r>
                <a:rPr lang="en-US" sz="2800" dirty="0" smtClean="0">
                  <a:latin typeface="+mj-lt"/>
                  <a:cs typeface="Seravek"/>
                </a:rPr>
                <a:t>acket fields</a:t>
              </a:r>
              <a:endParaRPr lang="en-US" sz="2800" dirty="0">
                <a:latin typeface="+mj-lt"/>
                <a:cs typeface="Seravek"/>
              </a:endParaRPr>
            </a:p>
          </p:txBody>
        </p:sp>
      </p:grpSp>
      <p:grpSp>
        <p:nvGrpSpPr>
          <p:cNvPr id="23" name="Group 22"/>
          <p:cNvGrpSpPr/>
          <p:nvPr/>
        </p:nvGrpSpPr>
        <p:grpSpPr>
          <a:xfrm>
            <a:off x="7277100" y="4991100"/>
            <a:ext cx="3581400" cy="1219200"/>
            <a:chOff x="7277100" y="4991100"/>
            <a:chExt cx="3581400" cy="1219200"/>
          </a:xfrm>
        </p:grpSpPr>
        <p:cxnSp>
          <p:nvCxnSpPr>
            <p:cNvPr id="39" name="Straight Arrow Connector 38"/>
            <p:cNvCxnSpPr/>
            <p:nvPr/>
          </p:nvCxnSpPr>
          <p:spPr>
            <a:xfrm>
              <a:off x="7277100" y="4991100"/>
              <a:ext cx="1028700" cy="762000"/>
            </a:xfrm>
            <a:prstGeom prst="straightConnector1">
              <a:avLst/>
            </a:prstGeom>
            <a:ln w="381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8153400" y="5687080"/>
              <a:ext cx="2705100" cy="523220"/>
            </a:xfrm>
            <a:prstGeom prst="rect">
              <a:avLst/>
            </a:prstGeom>
            <a:noFill/>
          </p:spPr>
          <p:txBody>
            <a:bodyPr wrap="square" rtlCol="0">
              <a:spAutoFit/>
            </a:bodyPr>
            <a:lstStyle/>
            <a:p>
              <a:r>
                <a:rPr lang="en-US" sz="2800" dirty="0" smtClean="0">
                  <a:latin typeface="+mj-lt"/>
                  <a:cs typeface="Seravek"/>
                </a:rPr>
                <a:t>persistent state</a:t>
              </a:r>
              <a:endParaRPr lang="en-US" sz="2800" dirty="0">
                <a:latin typeface="+mj-lt"/>
                <a:cs typeface="Seravek"/>
              </a:endParaRPr>
            </a:p>
          </p:txBody>
        </p:sp>
      </p:grpSp>
      <p:sp>
        <p:nvSpPr>
          <p:cNvPr id="4" name="Slide Number Placeholder 3"/>
          <p:cNvSpPr>
            <a:spLocks noGrp="1"/>
          </p:cNvSpPr>
          <p:nvPr>
            <p:ph type="sldNum" sz="quarter" idx="12"/>
          </p:nvPr>
        </p:nvSpPr>
        <p:spPr>
          <a:xfrm>
            <a:off x="8324019" y="6356350"/>
            <a:ext cx="2743200" cy="365125"/>
          </a:xfrm>
        </p:spPr>
        <p:txBody>
          <a:bodyPr/>
          <a:lstStyle/>
          <a:p>
            <a:fld id="{5448022C-F4BC-4192-A392-BACAE19DF894}" type="slidenum">
              <a:rPr lang="en-US" smtClean="0">
                <a:latin typeface="+mj-lt"/>
              </a:rPr>
              <a:pPr/>
              <a:t>20</a:t>
            </a:fld>
            <a:endParaRPr lang="en-US" dirty="0">
              <a:latin typeface="+mj-lt"/>
            </a:endParaRPr>
          </a:p>
        </p:txBody>
      </p:sp>
    </p:spTree>
    <p:extLst>
      <p:ext uri="{BB962C8B-B14F-4D97-AF65-F5344CB8AC3E}">
        <p14:creationId xmlns:p14="http://schemas.microsoft.com/office/powerpoint/2010/main" val="3463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20"/>
                                        </p:tgtEl>
                                      </p:cBhvr>
                                    </p:animEffect>
                                    <p:set>
                                      <p:cBhvr>
                                        <p:cTn id="39" dur="1" fill="hold">
                                          <p:stCondLst>
                                            <p:cond delay="499"/>
                                          </p:stCondLst>
                                        </p:cTn>
                                        <p:tgtEl>
                                          <p:spTgt spid="20"/>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5">
                                            <p:txEl>
                                              <p:pRg st="0" end="0"/>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p:bldP spid="11" grpId="0" animBg="1"/>
      <p:bldP spid="34" grpId="0" animBg="1"/>
      <p:bldP spid="54" grpId="0" animBg="1"/>
      <p:bldP spid="55" grpId="0" animBg="1"/>
      <p:bldP spid="26"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 name="Group 187"/>
          <p:cNvGrpSpPr/>
          <p:nvPr/>
        </p:nvGrpSpPr>
        <p:grpSpPr>
          <a:xfrm>
            <a:off x="6096000" y="4738684"/>
            <a:ext cx="4875732" cy="1927756"/>
            <a:chOff x="6096000" y="4738684"/>
            <a:chExt cx="4875732" cy="1927756"/>
          </a:xfrm>
        </p:grpSpPr>
        <p:grpSp>
          <p:nvGrpSpPr>
            <p:cNvPr id="169" name="Group 168"/>
            <p:cNvGrpSpPr/>
            <p:nvPr/>
          </p:nvGrpSpPr>
          <p:grpSpPr>
            <a:xfrm>
              <a:off x="6096000" y="4738684"/>
              <a:ext cx="4875732" cy="1927756"/>
              <a:chOff x="6096000" y="4738684"/>
              <a:chExt cx="4875732" cy="1927756"/>
            </a:xfrm>
          </p:grpSpPr>
          <p:grpSp>
            <p:nvGrpSpPr>
              <p:cNvPr id="19" name="Group 42"/>
              <p:cNvGrpSpPr/>
              <p:nvPr/>
            </p:nvGrpSpPr>
            <p:grpSpPr>
              <a:xfrm>
                <a:off x="6096000" y="5123267"/>
                <a:ext cx="4875732" cy="934633"/>
                <a:chOff x="1707458" y="1905818"/>
                <a:chExt cx="4254836" cy="926151"/>
              </a:xfrm>
            </p:grpSpPr>
            <p:cxnSp>
              <p:nvCxnSpPr>
                <p:cNvPr id="129" name="Straight Arrow Connector 12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0" name="Straight Arrow Connector 12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Rectangle 19"/>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1" name="Rectangle 20"/>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23" name="Straight Connector 22"/>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27" name="Group 26"/>
              <p:cNvGrpSpPr/>
              <p:nvPr/>
            </p:nvGrpSpPr>
            <p:grpSpPr>
              <a:xfrm>
                <a:off x="8987226" y="5105400"/>
                <a:ext cx="515971" cy="986748"/>
                <a:chOff x="8534400" y="1981200"/>
                <a:chExt cx="595991" cy="2163589"/>
              </a:xfrm>
            </p:grpSpPr>
            <p:cxnSp>
              <p:nvCxnSpPr>
                <p:cNvPr id="125" name="Straight Connector 12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95" name="Rectangle 94"/>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96" name="Group 95"/>
              <p:cNvGrpSpPr/>
              <p:nvPr/>
            </p:nvGrpSpPr>
            <p:grpSpPr>
              <a:xfrm>
                <a:off x="6396477" y="4914900"/>
                <a:ext cx="981004" cy="1257300"/>
                <a:chOff x="1905000" y="4038600"/>
                <a:chExt cx="981004" cy="1257300"/>
              </a:xfrm>
            </p:grpSpPr>
            <p:grpSp>
              <p:nvGrpSpPr>
                <p:cNvPr id="100" name="Group 99"/>
                <p:cNvGrpSpPr/>
                <p:nvPr/>
              </p:nvGrpSpPr>
              <p:grpSpPr>
                <a:xfrm>
                  <a:off x="1905000" y="4038600"/>
                  <a:ext cx="981004" cy="234942"/>
                  <a:chOff x="3717645" y="1687844"/>
                  <a:chExt cx="981004" cy="234942"/>
                </a:xfrm>
              </p:grpSpPr>
              <p:sp>
                <p:nvSpPr>
                  <p:cNvPr id="113" name="Rectangle 11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4" name="Trapezoid 1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5" name="Straight Connector 114"/>
                  <p:cNvCxnSpPr>
                    <a:stCxn id="113" idx="3"/>
                    <a:endCxn id="11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1" name="Group 100"/>
                <p:cNvGrpSpPr/>
                <p:nvPr/>
              </p:nvGrpSpPr>
              <p:grpSpPr>
                <a:xfrm>
                  <a:off x="1905000" y="4381500"/>
                  <a:ext cx="981004" cy="234942"/>
                  <a:chOff x="3717645" y="1687844"/>
                  <a:chExt cx="981004" cy="234942"/>
                </a:xfrm>
              </p:grpSpPr>
              <p:sp>
                <p:nvSpPr>
                  <p:cNvPr id="110" name="Rectangle 10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11" name="Trapezoid 1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12" name="Straight Connector 111"/>
                  <p:cNvCxnSpPr>
                    <a:stCxn id="110" idx="3"/>
                    <a:endCxn id="11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03" name="Group 102"/>
                <p:cNvGrpSpPr/>
                <p:nvPr/>
              </p:nvGrpSpPr>
              <p:grpSpPr>
                <a:xfrm>
                  <a:off x="1905000" y="5060958"/>
                  <a:ext cx="981004" cy="234942"/>
                  <a:chOff x="3717645" y="1687844"/>
                  <a:chExt cx="981004" cy="234942"/>
                </a:xfrm>
              </p:grpSpPr>
              <p:sp>
                <p:nvSpPr>
                  <p:cNvPr id="104" name="Rectangle 10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05" name="Trapezoid 1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06" name="Straight Connector 105"/>
                  <p:cNvCxnSpPr>
                    <a:stCxn id="104" idx="3"/>
                    <a:endCxn id="10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6461344" y="62971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66" name="Rectangle 6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7" name="Group 66"/>
              <p:cNvGrpSpPr/>
              <p:nvPr/>
            </p:nvGrpSpPr>
            <p:grpSpPr>
              <a:xfrm>
                <a:off x="7817643" y="4914900"/>
                <a:ext cx="986837" cy="1257300"/>
                <a:chOff x="1905000" y="4038600"/>
                <a:chExt cx="981004" cy="1257300"/>
              </a:xfrm>
            </p:grpSpPr>
            <p:grpSp>
              <p:nvGrpSpPr>
                <p:cNvPr id="71" name="Group 70"/>
                <p:cNvGrpSpPr/>
                <p:nvPr/>
              </p:nvGrpSpPr>
              <p:grpSpPr>
                <a:xfrm>
                  <a:off x="1905000" y="4038600"/>
                  <a:ext cx="981004" cy="234942"/>
                  <a:chOff x="3717645" y="1687844"/>
                  <a:chExt cx="981004" cy="234942"/>
                </a:xfrm>
              </p:grpSpPr>
              <p:sp>
                <p:nvSpPr>
                  <p:cNvPr id="84" name="Rectangle 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5" name="Trapezoid 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6" name="Straight Connector 85"/>
                  <p:cNvCxnSpPr>
                    <a:stCxn id="84" idx="3"/>
                    <a:endCxn id="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905000" y="4381500"/>
                  <a:ext cx="981004" cy="234942"/>
                  <a:chOff x="3717645" y="1687844"/>
                  <a:chExt cx="981004" cy="234942"/>
                </a:xfrm>
              </p:grpSpPr>
              <p:sp>
                <p:nvSpPr>
                  <p:cNvPr id="81" name="Rectangle 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82" name="Trapezoid 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83" name="Straight Connector 82"/>
                  <p:cNvCxnSpPr>
                    <a:stCxn id="81" idx="3"/>
                    <a:endCxn id="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74" name="Group 73"/>
                <p:cNvGrpSpPr/>
                <p:nvPr/>
              </p:nvGrpSpPr>
              <p:grpSpPr>
                <a:xfrm>
                  <a:off x="1905000" y="5060958"/>
                  <a:ext cx="981004" cy="234942"/>
                  <a:chOff x="3717645" y="1687844"/>
                  <a:chExt cx="981004" cy="234942"/>
                </a:xfrm>
              </p:grpSpPr>
              <p:sp>
                <p:nvSpPr>
                  <p:cNvPr id="75" name="Rectangle 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76" name="Trapezoid 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77" name="Straight Connector 76"/>
                  <p:cNvCxnSpPr>
                    <a:stCxn id="75" idx="3"/>
                    <a:endCxn id="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 name="TextBox 64"/>
              <p:cNvSpPr txBox="1"/>
              <p:nvPr/>
            </p:nvSpPr>
            <p:spPr>
              <a:xfrm>
                <a:off x="7875899" y="62971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37" name="Rectangle 36"/>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38" name="Group 37"/>
              <p:cNvGrpSpPr/>
              <p:nvPr/>
            </p:nvGrpSpPr>
            <p:grpSpPr>
              <a:xfrm>
                <a:off x="9600132" y="4914900"/>
                <a:ext cx="986837" cy="1257300"/>
                <a:chOff x="1905000" y="4038600"/>
                <a:chExt cx="981004" cy="1257300"/>
              </a:xfrm>
            </p:grpSpPr>
            <p:grpSp>
              <p:nvGrpSpPr>
                <p:cNvPr id="42" name="Group 41"/>
                <p:cNvGrpSpPr/>
                <p:nvPr/>
              </p:nvGrpSpPr>
              <p:grpSpPr>
                <a:xfrm>
                  <a:off x="1905000" y="4038600"/>
                  <a:ext cx="981004" cy="234942"/>
                  <a:chOff x="3717645" y="1687844"/>
                  <a:chExt cx="981004" cy="234942"/>
                </a:xfrm>
              </p:grpSpPr>
              <p:sp>
                <p:nvSpPr>
                  <p:cNvPr id="55" name="Rectangle 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6" name="Trapezoid 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 name="Straight Connector 56"/>
                  <p:cNvCxnSpPr>
                    <a:stCxn id="55" idx="3"/>
                    <a:endCxn id="5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 name="Group 42"/>
                <p:cNvGrpSpPr/>
                <p:nvPr/>
              </p:nvGrpSpPr>
              <p:grpSpPr>
                <a:xfrm>
                  <a:off x="1905000" y="4381500"/>
                  <a:ext cx="981004" cy="234942"/>
                  <a:chOff x="3717645" y="1687844"/>
                  <a:chExt cx="981004" cy="234942"/>
                </a:xfrm>
              </p:grpSpPr>
              <p:sp>
                <p:nvSpPr>
                  <p:cNvPr id="52" name="Rectangle 5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3" name="Trapezoid 5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 name="Straight Connector 53"/>
                  <p:cNvCxnSpPr>
                    <a:stCxn id="52" idx="3"/>
                    <a:endCxn id="5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 name="Group 44"/>
                <p:cNvGrpSpPr/>
                <p:nvPr/>
              </p:nvGrpSpPr>
              <p:grpSpPr>
                <a:xfrm>
                  <a:off x="1905000" y="5060958"/>
                  <a:ext cx="981004" cy="234942"/>
                  <a:chOff x="3717645" y="1687844"/>
                  <a:chExt cx="981004" cy="234942"/>
                </a:xfrm>
              </p:grpSpPr>
              <p:sp>
                <p:nvSpPr>
                  <p:cNvPr id="46" name="Rectangle 4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47" name="Trapezoid 4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48" name="Straight Connector 47"/>
                  <p:cNvCxnSpPr>
                    <a:stCxn id="46" idx="3"/>
                    <a:endCxn id="4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6" name="TextBox 35"/>
              <p:cNvSpPr txBox="1"/>
              <p:nvPr/>
            </p:nvSpPr>
            <p:spPr>
              <a:xfrm>
                <a:off x="9582576" y="62971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cxnSp>
          <p:nvCxnSpPr>
            <p:cNvPr id="183" name="Straight Connector 18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p:txBody>
          <a:bodyPr>
            <a:normAutofit/>
          </a:bodyPr>
          <a:lstStyle/>
          <a:p>
            <a:r>
              <a:rPr lang="en-US" dirty="0" smtClean="0">
                <a:latin typeface="+mj-lt"/>
              </a:rPr>
              <a:t>Programming with packet transactions</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21</a:t>
            </a:fld>
            <a:endParaRPr lang="en-US">
              <a:latin typeface="+mj-lt"/>
            </a:endParaRPr>
          </a:p>
        </p:txBody>
      </p:sp>
      <p:grpSp>
        <p:nvGrpSpPr>
          <p:cNvPr id="5" name="Group 4"/>
          <p:cNvGrpSpPr/>
          <p:nvPr/>
        </p:nvGrpSpPr>
        <p:grpSpPr>
          <a:xfrm>
            <a:off x="227748" y="2171701"/>
            <a:ext cx="3810852" cy="4234679"/>
            <a:chOff x="780063" y="2652728"/>
            <a:chExt cx="3944908" cy="4029535"/>
          </a:xfrm>
        </p:grpSpPr>
        <p:pic>
          <p:nvPicPr>
            <p:cNvPr id="6" name="Picture 5"/>
            <p:cNvPicPr>
              <a:picLocks noChangeAspect="1"/>
            </p:cNvPicPr>
            <p:nvPr/>
          </p:nvPicPr>
          <p:blipFill>
            <a:blip r:embed="rId3"/>
            <a:stretch>
              <a:fillRect/>
            </a:stretch>
          </p:blipFill>
          <p:spPr>
            <a:xfrm>
              <a:off x="780063" y="2974554"/>
              <a:ext cx="3944908" cy="3707709"/>
            </a:xfrm>
            <a:prstGeom prst="rect">
              <a:avLst/>
            </a:prstGeom>
          </p:spPr>
        </p:pic>
        <p:sp>
          <p:nvSpPr>
            <p:cNvPr id="7" name="TextBox 6"/>
            <p:cNvSpPr txBox="1"/>
            <p:nvPr/>
          </p:nvSpPr>
          <p:spPr>
            <a:xfrm>
              <a:off x="842109" y="2652728"/>
              <a:ext cx="3843421" cy="3818981"/>
            </a:xfrm>
            <a:prstGeom prst="rect">
              <a:avLst/>
            </a:prstGeom>
            <a:noFill/>
          </p:spPr>
          <p:txBody>
            <a:bodyPr wrap="square" rtlCol="0">
              <a:spAutoFit/>
            </a:bodyPr>
            <a:lstStyle/>
            <a:p>
              <a:endParaRPr lang="en-US" sz="1000" dirty="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endParaRPr lang="en-US" sz="1000" dirty="0" smtClean="0">
                <a:latin typeface="+mj-lt"/>
                <a:cs typeface="Seravek"/>
              </a:endParaRPr>
            </a:p>
            <a:p>
              <a:pPr>
                <a:lnSpc>
                  <a:spcPct val="120000"/>
                </a:lnSpc>
              </a:pPr>
              <a:r>
                <a:rPr lang="en-US" sz="2400" dirty="0" smtClean="0">
                  <a:latin typeface="+mj-lt"/>
                  <a:cs typeface="Seravek"/>
                </a:rPr>
                <a:t>   if </a:t>
              </a:r>
              <a:r>
                <a:rPr lang="en-US" sz="2400" dirty="0">
                  <a:latin typeface="+mj-lt"/>
                  <a:cs typeface="Seravek"/>
                </a:rPr>
                <a:t>(</a:t>
              </a:r>
              <a:r>
                <a:rPr lang="en-US" sz="2400" dirty="0">
                  <a:solidFill>
                    <a:srgbClr val="FF0000"/>
                  </a:solidFill>
                  <a:latin typeface="+mj-lt"/>
                  <a:cs typeface="Seravek"/>
                </a:rPr>
                <a:t>count</a:t>
              </a:r>
              <a:r>
                <a:rPr lang="en-US" sz="2400" dirty="0">
                  <a:latin typeface="+mj-lt"/>
                  <a:cs typeface="Seravek"/>
                </a:rPr>
                <a:t> == 9)</a:t>
              </a:r>
              <a:r>
                <a:rPr lang="en-US" sz="2400" dirty="0" smtClean="0">
                  <a:latin typeface="+mj-lt"/>
                  <a:cs typeface="Seravek"/>
                </a:rPr>
                <a:t>:</a:t>
              </a: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a:t>
              </a:r>
              <a:r>
                <a:rPr lang="en-US" sz="2400" dirty="0" err="1" smtClean="0">
                  <a:latin typeface="+mj-lt"/>
                  <a:cs typeface="Seravek"/>
                </a:rPr>
                <a:t>pkt.src</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smtClean="0">
                  <a:latin typeface="+mj-lt"/>
                  <a:cs typeface="Seravek"/>
                </a:rPr>
                <a:t> </a:t>
              </a:r>
              <a:r>
                <a:rPr lang="en-US" sz="2400" dirty="0">
                  <a:latin typeface="+mj-lt"/>
                  <a:cs typeface="Seravek"/>
                </a:rPr>
                <a:t>= 0</a:t>
              </a:r>
            </a:p>
            <a:p>
              <a:pPr>
                <a:lnSpc>
                  <a:spcPct val="120000"/>
                </a:lnSpc>
              </a:pPr>
              <a:r>
                <a:rPr lang="en-US" sz="2400" dirty="0" smtClean="0">
                  <a:latin typeface="+mj-lt"/>
                  <a:cs typeface="Seravek"/>
                </a:rPr>
                <a:t>   else:</a:t>
              </a:r>
              <a:endParaRPr lang="en-US" sz="2400" dirty="0">
                <a:latin typeface="+mj-lt"/>
                <a:cs typeface="Seravek"/>
              </a:endParaRPr>
            </a:p>
            <a:p>
              <a:pPr>
                <a:lnSpc>
                  <a:spcPct val="120000"/>
                </a:lnSpc>
              </a:pPr>
              <a:r>
                <a:rPr lang="en-US" sz="2400" dirty="0">
                  <a:latin typeface="+mj-lt"/>
                  <a:cs typeface="Seravek"/>
                </a:rPr>
                <a:t>  </a:t>
              </a:r>
              <a:r>
                <a:rPr lang="en-US" sz="2400" dirty="0" smtClean="0">
                  <a:latin typeface="+mj-lt"/>
                  <a:cs typeface="Seravek"/>
                </a:rPr>
                <a:t>    </a:t>
              </a:r>
              <a:r>
                <a:rPr lang="en-US" sz="2400" dirty="0" err="1" smtClean="0">
                  <a:latin typeface="+mj-lt"/>
                  <a:cs typeface="Seravek"/>
                </a:rPr>
                <a:t>pkt.sample</a:t>
              </a:r>
              <a:r>
                <a:rPr lang="en-US" sz="2400" dirty="0" smtClean="0">
                  <a:latin typeface="+mj-lt"/>
                  <a:cs typeface="Seravek"/>
                </a:rPr>
                <a:t> </a:t>
              </a:r>
              <a:r>
                <a:rPr lang="en-US" sz="2400" dirty="0">
                  <a:latin typeface="+mj-lt"/>
                  <a:cs typeface="Seravek"/>
                </a:rPr>
                <a:t>= 0</a:t>
              </a:r>
            </a:p>
            <a:p>
              <a:pPr>
                <a:lnSpc>
                  <a:spcPct val="120000"/>
                </a:lnSpc>
              </a:pPr>
              <a:r>
                <a:rPr lang="en-US" sz="2400" dirty="0">
                  <a:latin typeface="+mj-lt"/>
                  <a:cs typeface="Seravek"/>
                </a:rPr>
                <a:t>  </a:t>
              </a:r>
              <a:r>
                <a:rPr lang="en-US" sz="2400" dirty="0" smtClean="0">
                  <a:latin typeface="+mj-lt"/>
                  <a:cs typeface="Seravek"/>
                </a:rPr>
                <a:t>    </a:t>
              </a:r>
              <a:r>
                <a:rPr lang="en-US" sz="2400" dirty="0" smtClean="0">
                  <a:solidFill>
                    <a:srgbClr val="FF0000"/>
                  </a:solidFill>
                  <a:latin typeface="+mj-lt"/>
                  <a:cs typeface="Seravek"/>
                </a:rPr>
                <a:t>count</a:t>
              </a:r>
              <a:r>
                <a:rPr lang="en-US" sz="2400" dirty="0">
                  <a:solidFill>
                    <a:srgbClr val="FF0000"/>
                  </a:solidFill>
                  <a:latin typeface="+mj-lt"/>
                  <a:cs typeface="Seravek"/>
                </a:rPr>
                <a:t>++</a:t>
              </a:r>
              <a:r>
                <a:rPr lang="en-US" sz="2400" dirty="0">
                  <a:latin typeface="+mj-lt"/>
                  <a:cs typeface="Seravek"/>
                </a:rPr>
                <a:t> </a:t>
              </a:r>
            </a:p>
            <a:p>
              <a:endParaRPr lang="en-US" sz="2200" dirty="0">
                <a:latin typeface="+mj-lt"/>
                <a:cs typeface="Seravek"/>
              </a:endParaRPr>
            </a:p>
          </p:txBody>
        </p:sp>
      </p:grpSp>
      <p:sp>
        <p:nvSpPr>
          <p:cNvPr id="14" name="TextBox 13"/>
          <p:cNvSpPr txBox="1"/>
          <p:nvPr/>
        </p:nvSpPr>
        <p:spPr>
          <a:xfrm>
            <a:off x="6711158" y="1777424"/>
            <a:ext cx="3956842" cy="584776"/>
          </a:xfrm>
          <a:prstGeom prst="rect">
            <a:avLst/>
          </a:prstGeom>
          <a:noFill/>
        </p:spPr>
        <p:txBody>
          <a:bodyPr wrap="square" rtlCol="0">
            <a:spAutoFit/>
          </a:bodyPr>
          <a:lstStyle/>
          <a:p>
            <a:pPr algn="ctr"/>
            <a:r>
              <a:rPr lang="en-US" sz="2200" b="1" u="sng" dirty="0" smtClean="0">
                <a:latin typeface="+mj-lt"/>
                <a:cs typeface="Seravek"/>
              </a:rPr>
              <a:t>Packet Sampling Pipeline</a:t>
            </a:r>
          </a:p>
          <a:p>
            <a:endParaRPr lang="en-US" sz="1000" dirty="0" smtClean="0">
              <a:latin typeface="+mj-lt"/>
              <a:cs typeface="Seravek"/>
            </a:endParaRPr>
          </a:p>
        </p:txBody>
      </p:sp>
      <p:grpSp>
        <p:nvGrpSpPr>
          <p:cNvPr id="168" name="Group 167"/>
          <p:cNvGrpSpPr/>
          <p:nvPr/>
        </p:nvGrpSpPr>
        <p:grpSpPr>
          <a:xfrm>
            <a:off x="4881716" y="1866900"/>
            <a:ext cx="7260439" cy="2410133"/>
            <a:chOff x="4987690" y="1943100"/>
            <a:chExt cx="7260439" cy="2410133"/>
          </a:xfrm>
        </p:grpSpPr>
        <p:grpSp>
          <p:nvGrpSpPr>
            <p:cNvPr id="9" name="Group 8"/>
            <p:cNvGrpSpPr/>
            <p:nvPr/>
          </p:nvGrpSpPr>
          <p:grpSpPr>
            <a:xfrm>
              <a:off x="4987690" y="1943100"/>
              <a:ext cx="7260439" cy="2410133"/>
              <a:chOff x="-1882355" y="1921050"/>
              <a:chExt cx="8377420" cy="3377516"/>
            </a:xfrm>
          </p:grpSpPr>
          <p:sp>
            <p:nvSpPr>
              <p:cNvPr id="10" name="Freeform 9"/>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1" name="Freeform 10"/>
              <p:cNvSpPr/>
              <p:nvPr/>
            </p:nvSpPr>
            <p:spPr>
              <a:xfrm>
                <a:off x="-1882355" y="3004403"/>
                <a:ext cx="4961976"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2" name="Freeform 11"/>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3352994" y="3608021"/>
                <a:ext cx="3142071"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5"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cxnSp>
        <p:nvCxnSpPr>
          <p:cNvPr id="22" name="Straight Connector 21"/>
          <p:cNvCxnSpPr/>
          <p:nvPr/>
        </p:nvCxnSpPr>
        <p:spPr>
          <a:xfrm>
            <a:off x="11346875" y="37148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10203875" y="43870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flipH="1">
            <a:off x="7010400" y="4224556"/>
            <a:ext cx="126044" cy="652244"/>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p:nvPr/>
        </p:nvCxnSpPr>
        <p:spPr>
          <a:xfrm flipH="1">
            <a:off x="8763000" y="3771900"/>
            <a:ext cx="1752600" cy="1143000"/>
          </a:xfrm>
          <a:prstGeom prst="straightConnector1">
            <a:avLst/>
          </a:prstGeom>
          <a:ln w="50800">
            <a:solidFill>
              <a:srgbClr val="454545"/>
            </a:solidFill>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234158" y="1790700"/>
            <a:ext cx="3956842" cy="584776"/>
          </a:xfrm>
          <a:prstGeom prst="rect">
            <a:avLst/>
          </a:prstGeom>
          <a:noFill/>
        </p:spPr>
        <p:txBody>
          <a:bodyPr wrap="square" rtlCol="0">
            <a:spAutoFit/>
          </a:bodyPr>
          <a:lstStyle/>
          <a:p>
            <a:pPr algn="ctr"/>
            <a:r>
              <a:rPr lang="en-US" sz="2200" b="1" u="sng" dirty="0">
                <a:latin typeface="+mj-lt"/>
                <a:cs typeface="Seravek"/>
              </a:rPr>
              <a:t>Packet Sampling Algorithm</a:t>
            </a:r>
            <a:endParaRPr lang="en-US" sz="1000" dirty="0">
              <a:latin typeface="+mj-lt"/>
              <a:cs typeface="Seravek"/>
            </a:endParaRPr>
          </a:p>
          <a:p>
            <a:endParaRPr lang="en-US" sz="1000" dirty="0" smtClean="0">
              <a:latin typeface="+mj-lt"/>
              <a:cs typeface="Seravek"/>
            </a:endParaRPr>
          </a:p>
        </p:txBody>
      </p:sp>
      <p:grpSp>
        <p:nvGrpSpPr>
          <p:cNvPr id="170" name="Group 169"/>
          <p:cNvGrpSpPr/>
          <p:nvPr/>
        </p:nvGrpSpPr>
        <p:grpSpPr>
          <a:xfrm>
            <a:off x="6394450" y="4916748"/>
            <a:ext cx="980984" cy="236269"/>
            <a:chOff x="6394450" y="4916748"/>
            <a:chExt cx="980984" cy="236269"/>
          </a:xfrm>
        </p:grpSpPr>
        <p:sp>
          <p:nvSpPr>
            <p:cNvPr id="171" name="Trapezoid 170"/>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2" name="Rectangle 171"/>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3" name="Straight Connector 172"/>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74" name="Group 173"/>
          <p:cNvGrpSpPr/>
          <p:nvPr/>
        </p:nvGrpSpPr>
        <p:grpSpPr>
          <a:xfrm>
            <a:off x="7820025" y="4913573"/>
            <a:ext cx="980984" cy="236269"/>
            <a:chOff x="6394450" y="4916748"/>
            <a:chExt cx="980984" cy="236269"/>
          </a:xfrm>
        </p:grpSpPr>
        <p:sp>
          <p:nvSpPr>
            <p:cNvPr id="175" name="Trapezoid 174"/>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6" name="Rectangle 175"/>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7" name="Straight Connector 176"/>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78" name="Rounded Rectangle 177"/>
          <p:cNvSpPr/>
          <p:nvPr/>
        </p:nvSpPr>
        <p:spPr>
          <a:xfrm>
            <a:off x="1790700" y="5715000"/>
            <a:ext cx="9029700" cy="914400"/>
          </a:xfrm>
          <a:prstGeom prst="roundRect">
            <a:avLst/>
          </a:prstGeom>
          <a:solidFill>
            <a:srgbClr val="FF0000"/>
          </a:solidFill>
          <a:ln/>
          <a:effectLst/>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mj-lt"/>
                <a:cs typeface="Seravek"/>
              </a:rPr>
              <a:t>Reject code that can’t be mapped</a:t>
            </a:r>
          </a:p>
        </p:txBody>
      </p:sp>
      <p:grpSp>
        <p:nvGrpSpPr>
          <p:cNvPr id="181" name="Group 180"/>
          <p:cNvGrpSpPr/>
          <p:nvPr/>
        </p:nvGrpSpPr>
        <p:grpSpPr>
          <a:xfrm>
            <a:off x="3848100" y="3886200"/>
            <a:ext cx="1600200" cy="811887"/>
            <a:chOff x="3848100" y="3886200"/>
            <a:chExt cx="1600200" cy="811887"/>
          </a:xfrm>
        </p:grpSpPr>
        <p:sp>
          <p:nvSpPr>
            <p:cNvPr id="17" name="Right Arrow 16"/>
            <p:cNvSpPr/>
            <p:nvPr/>
          </p:nvSpPr>
          <p:spPr>
            <a:xfrm>
              <a:off x="42672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80" name="TextBox 179"/>
            <p:cNvSpPr txBox="1"/>
            <p:nvPr/>
          </p:nvSpPr>
          <p:spPr>
            <a:xfrm>
              <a:off x="3848100" y="4267200"/>
              <a:ext cx="1600200" cy="430887"/>
            </a:xfrm>
            <a:prstGeom prst="rect">
              <a:avLst/>
            </a:prstGeom>
            <a:noFill/>
          </p:spPr>
          <p:txBody>
            <a:bodyPr wrap="square" rtlCol="0">
              <a:spAutoFit/>
            </a:bodyPr>
            <a:lstStyle/>
            <a:p>
              <a:pPr algn="ctr"/>
              <a:r>
                <a:rPr lang="en-US" sz="2200" dirty="0" smtClean="0">
                  <a:solidFill>
                    <a:srgbClr val="000000"/>
                  </a:solidFill>
                  <a:latin typeface="+mj-lt"/>
                  <a:cs typeface="Seravek"/>
                </a:rPr>
                <a:t>Compiler</a:t>
              </a:r>
              <a:endParaRPr lang="en-US" sz="2200" dirty="0">
                <a:solidFill>
                  <a:srgbClr val="000000"/>
                </a:solidFill>
                <a:latin typeface="+mj-lt"/>
                <a:cs typeface="Seravek"/>
              </a:endParaRPr>
            </a:p>
          </p:txBody>
        </p:sp>
      </p:grpSp>
    </p:spTree>
    <p:extLst>
      <p:ext uri="{BB962C8B-B14F-4D97-AF65-F5344CB8AC3E}">
        <p14:creationId xmlns:p14="http://schemas.microsoft.com/office/powerpoint/2010/main" val="130281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8"/>
                                        </p:tgtEl>
                                        <p:attrNameLst>
                                          <p:attrName>style.visibility</p:attrName>
                                        </p:attrNameLst>
                                      </p:cBhvr>
                                      <p:to>
                                        <p:strVal val="visible"/>
                                      </p:to>
                                    </p:set>
                                    <p:animEffect transition="in" filter="wipe(left)">
                                      <p:cBhvr>
                                        <p:cTn id="16" dur="500"/>
                                        <p:tgtEl>
                                          <p:spTgt spid="1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0"/>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250"/>
                                  </p:stCondLst>
                                  <p:childTnLst>
                                    <p:set>
                                      <p:cBhvr>
                                        <p:cTn id="30" dur="1" fill="hold">
                                          <p:stCondLst>
                                            <p:cond delay="0"/>
                                          </p:stCondLst>
                                        </p:cTn>
                                        <p:tgtEl>
                                          <p:spTgt spid="151"/>
                                        </p:tgtEl>
                                        <p:attrNameLst>
                                          <p:attrName>style.visibility</p:attrName>
                                        </p:attrNameLst>
                                      </p:cBhvr>
                                      <p:to>
                                        <p:strVal val="visible"/>
                                      </p:to>
                                    </p:set>
                                  </p:childTnLst>
                                </p:cTn>
                              </p:par>
                            </p:childTnLst>
                          </p:cTn>
                        </p:par>
                        <p:par>
                          <p:cTn id="31" fill="hold">
                            <p:stCondLst>
                              <p:cond delay="250"/>
                            </p:stCondLst>
                            <p:childTnLst>
                              <p:par>
                                <p:cTn id="32" presetID="1" presetClass="entr" presetSubtype="0" fill="hold" nodeType="afterEffect">
                                  <p:stCondLst>
                                    <p:cond delay="0"/>
                                  </p:stCondLst>
                                  <p:childTnLst>
                                    <p:set>
                                      <p:cBhvr>
                                        <p:cTn id="33" dur="1" fill="hold">
                                          <p:stCondLst>
                                            <p:cond delay="0"/>
                                          </p:stCondLst>
                                        </p:cTn>
                                        <p:tgtEl>
                                          <p:spTgt spid="1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compiler</a:t>
            </a:r>
            <a:endParaRPr lang="en-US" dirty="0">
              <a:latin typeface="+mj-lt"/>
            </a:endParaRPr>
          </a:p>
        </p:txBody>
      </p:sp>
      <p:sp>
        <p:nvSpPr>
          <p:cNvPr id="6" name="TextBox 5"/>
          <p:cNvSpPr txBox="1"/>
          <p:nvPr/>
        </p:nvSpPr>
        <p:spPr>
          <a:xfrm>
            <a:off x="952500" y="2738864"/>
            <a:ext cx="2506044" cy="369332"/>
          </a:xfrm>
          <a:prstGeom prst="rect">
            <a:avLst/>
          </a:prstGeom>
          <a:noFill/>
        </p:spPr>
        <p:txBody>
          <a:bodyPr wrap="square" rtlCol="0">
            <a:spAutoFit/>
          </a:bodyPr>
          <a:lstStyle/>
          <a:p>
            <a:r>
              <a:rPr lang="en-US" dirty="0" smtClean="0">
                <a:latin typeface="+mj-lt"/>
              </a:rPr>
              <a:t>Packet Transactions</a:t>
            </a:r>
            <a:endParaRPr lang="en-US" dirty="0">
              <a:latin typeface="+mj-lt"/>
            </a:endParaRPr>
          </a:p>
        </p:txBody>
      </p:sp>
      <p:sp>
        <p:nvSpPr>
          <p:cNvPr id="7" name="Down Arrow 6"/>
          <p:cNvSpPr/>
          <p:nvPr/>
        </p:nvSpPr>
        <p:spPr>
          <a:xfrm>
            <a:off x="1820244" y="3108197"/>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Rounded Rectangle 7"/>
          <p:cNvSpPr/>
          <p:nvPr/>
        </p:nvSpPr>
        <p:spPr>
          <a:xfrm>
            <a:off x="601044"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Preprocessing</a:t>
            </a:r>
            <a:endParaRPr lang="en-US" dirty="0">
              <a:latin typeface="+mj-lt"/>
            </a:endParaRPr>
          </a:p>
        </p:txBody>
      </p:sp>
      <p:sp>
        <p:nvSpPr>
          <p:cNvPr id="15" name="Right Arrow 14"/>
          <p:cNvSpPr/>
          <p:nvPr/>
        </p:nvSpPr>
        <p:spPr>
          <a:xfrm>
            <a:off x="3649044"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Rounded Rectangle 15"/>
          <p:cNvSpPr/>
          <p:nvPr/>
        </p:nvSpPr>
        <p:spPr>
          <a:xfrm>
            <a:off x="4682985"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Code Pipelining</a:t>
            </a:r>
            <a:endParaRPr lang="en-US" dirty="0">
              <a:latin typeface="+mj-lt"/>
            </a:endParaRPr>
          </a:p>
        </p:txBody>
      </p:sp>
      <p:sp>
        <p:nvSpPr>
          <p:cNvPr id="17" name="Right Arrow 16"/>
          <p:cNvSpPr/>
          <p:nvPr/>
        </p:nvSpPr>
        <p:spPr>
          <a:xfrm>
            <a:off x="7725744"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Rounded Rectangle 17"/>
          <p:cNvSpPr/>
          <p:nvPr/>
        </p:nvSpPr>
        <p:spPr>
          <a:xfrm>
            <a:off x="8835885"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mj-lt"/>
              </a:rPr>
              <a:t>Instruction Mapping</a:t>
            </a:r>
            <a:endParaRPr lang="en-US" dirty="0">
              <a:latin typeface="+mj-lt"/>
            </a:endParaRPr>
          </a:p>
        </p:txBody>
      </p:sp>
      <p:sp>
        <p:nvSpPr>
          <p:cNvPr id="19" name="Up Arrow 18"/>
          <p:cNvSpPr/>
          <p:nvPr/>
        </p:nvSpPr>
        <p:spPr>
          <a:xfrm>
            <a:off x="9940785" y="3108196"/>
            <a:ext cx="381000" cy="31851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0" name="TextBox 19"/>
          <p:cNvSpPr txBox="1"/>
          <p:nvPr/>
        </p:nvSpPr>
        <p:spPr>
          <a:xfrm>
            <a:off x="9150210" y="2738865"/>
            <a:ext cx="2152650" cy="369332"/>
          </a:xfrm>
          <a:prstGeom prst="rect">
            <a:avLst/>
          </a:prstGeom>
          <a:noFill/>
        </p:spPr>
        <p:txBody>
          <a:bodyPr wrap="square" rtlCol="0">
            <a:spAutoFit/>
          </a:bodyPr>
          <a:lstStyle/>
          <a:p>
            <a:r>
              <a:rPr lang="en-US" dirty="0" smtClean="0">
                <a:latin typeface="+mj-lt"/>
              </a:rPr>
              <a:t>Processing Pipeline</a:t>
            </a:r>
            <a:endParaRPr lang="en-US" dirty="0">
              <a:latin typeface="+mj-lt"/>
            </a:endParaRPr>
          </a:p>
        </p:txBody>
      </p:sp>
      <p:sp>
        <p:nvSpPr>
          <p:cNvPr id="22" name="TextBox 21"/>
          <p:cNvSpPr txBox="1"/>
          <p:nvPr/>
        </p:nvSpPr>
        <p:spPr>
          <a:xfrm>
            <a:off x="601044" y="4268279"/>
            <a:ext cx="2661306" cy="369332"/>
          </a:xfrm>
          <a:prstGeom prst="rect">
            <a:avLst/>
          </a:prstGeom>
          <a:noFill/>
        </p:spPr>
        <p:txBody>
          <a:bodyPr wrap="none" rtlCol="0">
            <a:spAutoFit/>
          </a:bodyPr>
          <a:lstStyle/>
          <a:p>
            <a:r>
              <a:rPr lang="en-US" dirty="0" smtClean="0">
                <a:latin typeface="+mj-lt"/>
              </a:rPr>
              <a:t>Simplify sequential code</a:t>
            </a:r>
            <a:endParaRPr lang="en-US" dirty="0">
              <a:latin typeface="+mj-lt"/>
            </a:endParaRPr>
          </a:p>
        </p:txBody>
      </p:sp>
      <p:sp>
        <p:nvSpPr>
          <p:cNvPr id="23" name="TextBox 22"/>
          <p:cNvSpPr txBox="1"/>
          <p:nvPr/>
        </p:nvSpPr>
        <p:spPr>
          <a:xfrm>
            <a:off x="4597227" y="4268279"/>
            <a:ext cx="2867058"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4" name="TextBox 23"/>
          <p:cNvSpPr txBox="1"/>
          <p:nvPr/>
        </p:nvSpPr>
        <p:spPr>
          <a:xfrm>
            <a:off x="8375370" y="4268279"/>
            <a:ext cx="3511830" cy="369332"/>
          </a:xfrm>
          <a:prstGeom prst="rect">
            <a:avLst/>
          </a:prstGeom>
          <a:noFill/>
        </p:spPr>
        <p:txBody>
          <a:bodyPr wrap="square" rtlCol="0">
            <a:spAutoFit/>
          </a:bodyPr>
          <a:lstStyle/>
          <a:p>
            <a:r>
              <a:rPr lang="en-US" dirty="0" smtClean="0">
                <a:latin typeface="+mj-lt"/>
              </a:rPr>
              <a:t>Respecting hardware constraints</a:t>
            </a:r>
            <a:endParaRPr lang="en-US" dirty="0">
              <a:latin typeface="+mj-lt"/>
            </a:endParaRPr>
          </a:p>
        </p:txBody>
      </p:sp>
    </p:spTree>
    <p:extLst>
      <p:ext uri="{BB962C8B-B14F-4D97-AF65-F5344CB8AC3E}">
        <p14:creationId xmlns:p14="http://schemas.microsoft.com/office/powerpoint/2010/main" val="821330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Preprocessing</a:t>
            </a:r>
            <a:endParaRPr lang="en-US" dirty="0">
              <a:latin typeface="+mj-lt"/>
            </a:endParaRPr>
          </a:p>
        </p:txBody>
      </p:sp>
      <p:grpSp>
        <p:nvGrpSpPr>
          <p:cNvPr id="3" name="Group 2"/>
          <p:cNvGrpSpPr/>
          <p:nvPr/>
        </p:nvGrpSpPr>
        <p:grpSpPr>
          <a:xfrm>
            <a:off x="458778" y="6134100"/>
            <a:ext cx="11201400" cy="556537"/>
            <a:chOff x="458778" y="91163"/>
            <a:chExt cx="11201400" cy="556537"/>
          </a:xfrm>
        </p:grpSpPr>
        <p:sp>
          <p:nvSpPr>
            <p:cNvPr id="5" name="Rounded Rectangle 4"/>
            <p:cNvSpPr/>
            <p:nvPr/>
          </p:nvSpPr>
          <p:spPr>
            <a:xfrm>
              <a:off x="8878878" y="91163"/>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6" name="Right Arrow 5"/>
            <p:cNvSpPr/>
            <p:nvPr/>
          </p:nvSpPr>
          <p:spPr>
            <a:xfrm>
              <a:off x="3582978" y="1845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 name="Right Arrow 7"/>
            <p:cNvSpPr/>
            <p:nvPr/>
          </p:nvSpPr>
          <p:spPr>
            <a:xfrm>
              <a:off x="7773978" y="1845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9" name="TextBox 8"/>
            <p:cNvSpPr txBox="1"/>
            <p:nvPr/>
          </p:nvSpPr>
          <p:spPr>
            <a:xfrm>
              <a:off x="4669609" y="175191"/>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1" name="Rounded Rectangle 10"/>
            <p:cNvSpPr/>
            <p:nvPr/>
          </p:nvSpPr>
          <p:spPr>
            <a:xfrm>
              <a:off x="458778" y="91163"/>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2" name="TextBox 1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13" name="TextBox 12"/>
          <p:cNvSpPr txBox="1"/>
          <p:nvPr/>
        </p:nvSpPr>
        <p:spPr>
          <a:xfrm>
            <a:off x="647700" y="1828800"/>
            <a:ext cx="3829895" cy="3416320"/>
          </a:xfrm>
          <a:prstGeom prst="rect">
            <a:avLst/>
          </a:prstGeom>
          <a:noFill/>
        </p:spPr>
        <p:txBody>
          <a:bodyPr wrap="none" rtlCol="0">
            <a:spAutoFit/>
          </a:bodyPr>
          <a:lstStyle/>
          <a:p>
            <a:pPr>
              <a:lnSpc>
                <a:spcPct val="120000"/>
              </a:lnSpc>
            </a:pPr>
            <a:r>
              <a:rPr lang="en-US" sz="3000" dirty="0">
                <a:latin typeface="+mj-lt"/>
                <a:cs typeface="Seravek"/>
              </a:rPr>
              <a:t>i</a:t>
            </a:r>
            <a:r>
              <a:rPr lang="en-US" sz="3000" dirty="0" smtClean="0">
                <a:latin typeface="+mj-lt"/>
                <a:cs typeface="Seravek"/>
              </a:rPr>
              <a:t>f (</a:t>
            </a:r>
            <a:r>
              <a:rPr lang="en-US" sz="3000" dirty="0" smtClean="0">
                <a:solidFill>
                  <a:srgbClr val="FF0000"/>
                </a:solidFill>
                <a:latin typeface="+mj-lt"/>
                <a:cs typeface="Seravek"/>
              </a:rPr>
              <a:t>count</a:t>
            </a:r>
            <a:r>
              <a:rPr lang="en-US" sz="3000" dirty="0" smtClean="0">
                <a:latin typeface="+mj-lt"/>
                <a:cs typeface="Seravek"/>
              </a:rPr>
              <a:t> == 9):</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pkt.src</a:t>
            </a:r>
            <a:endParaRPr lang="en-US" sz="3000" dirty="0" smtClean="0">
              <a:latin typeface="+mj-lt"/>
              <a:cs typeface="Seravek"/>
            </a:endParaRPr>
          </a:p>
          <a:p>
            <a:pPr>
              <a:lnSpc>
                <a:spcPct val="120000"/>
              </a:lnSpc>
            </a:pPr>
            <a:r>
              <a:rPr lang="en-US" sz="3000" dirty="0">
                <a:latin typeface="+mj-lt"/>
                <a:cs typeface="Seravek"/>
              </a:rPr>
              <a:t> </a:t>
            </a:r>
            <a:r>
              <a:rPr lang="en-US" sz="3000" dirty="0" smtClean="0">
                <a:latin typeface="+mj-lt"/>
                <a:cs typeface="Seravek"/>
              </a:rPr>
              <a:t> </a:t>
            </a:r>
            <a:r>
              <a:rPr lang="en-US" sz="3000" dirty="0" smtClean="0">
                <a:solidFill>
                  <a:srgbClr val="FF0000"/>
                </a:solidFill>
                <a:latin typeface="+mj-lt"/>
                <a:cs typeface="Seravek"/>
              </a:rPr>
              <a:t>count</a:t>
            </a:r>
            <a:r>
              <a:rPr lang="en-US" sz="3000" dirty="0" smtClean="0">
                <a:latin typeface="+mj-lt"/>
                <a:cs typeface="Seravek"/>
              </a:rPr>
              <a:t> = 0</a:t>
            </a:r>
          </a:p>
          <a:p>
            <a:pPr>
              <a:lnSpc>
                <a:spcPct val="120000"/>
              </a:lnSpc>
            </a:pPr>
            <a:r>
              <a:rPr lang="en-US" sz="3000" dirty="0">
                <a:latin typeface="+mj-lt"/>
                <a:cs typeface="Seravek"/>
              </a:rPr>
              <a:t>e</a:t>
            </a:r>
            <a:r>
              <a:rPr lang="en-US" sz="3000" dirty="0" smtClean="0">
                <a:latin typeface="+mj-lt"/>
                <a:cs typeface="Seravek"/>
              </a:rPr>
              <a:t>lse :</a:t>
            </a:r>
          </a:p>
          <a:p>
            <a:pPr>
              <a:lnSpc>
                <a:spcPct val="120000"/>
              </a:lnSpc>
            </a:pPr>
            <a:r>
              <a:rPr lang="en-US" sz="3000" dirty="0">
                <a:latin typeface="+mj-lt"/>
                <a:cs typeface="Seravek"/>
              </a:rPr>
              <a:t> </a:t>
            </a:r>
            <a:r>
              <a:rPr lang="en-US" sz="3000" dirty="0" smtClean="0">
                <a:latin typeface="+mj-lt"/>
                <a:cs typeface="Seravek"/>
              </a:rPr>
              <a:t> </a:t>
            </a:r>
            <a:r>
              <a:rPr lang="en-US" sz="3000" dirty="0" err="1" smtClean="0">
                <a:latin typeface="+mj-lt"/>
                <a:cs typeface="Seravek"/>
              </a:rPr>
              <a:t>pkt.sample</a:t>
            </a:r>
            <a:r>
              <a:rPr lang="en-US" sz="3000" dirty="0" smtClean="0">
                <a:latin typeface="+mj-lt"/>
                <a:cs typeface="Seravek"/>
              </a:rPr>
              <a:t> = 0</a:t>
            </a:r>
          </a:p>
          <a:p>
            <a:pPr>
              <a:lnSpc>
                <a:spcPct val="120000"/>
              </a:lnSpc>
            </a:pPr>
            <a:r>
              <a:rPr lang="en-US" sz="3000" dirty="0" smtClean="0">
                <a:latin typeface="+mj-lt"/>
                <a:cs typeface="Seravek"/>
              </a:rPr>
              <a:t>  </a:t>
            </a:r>
            <a:r>
              <a:rPr lang="en-US" sz="3000" dirty="0" smtClean="0">
                <a:solidFill>
                  <a:srgbClr val="FF0000"/>
                </a:solidFill>
                <a:latin typeface="+mj-lt"/>
                <a:cs typeface="Seravek"/>
              </a:rPr>
              <a:t>count++</a:t>
            </a:r>
            <a:endParaRPr lang="en-US" sz="3000" dirty="0" smtClean="0">
              <a:latin typeface="+mj-lt"/>
              <a:cs typeface="Seravek"/>
            </a:endParaRPr>
          </a:p>
        </p:txBody>
      </p:sp>
      <p:grpSp>
        <p:nvGrpSpPr>
          <p:cNvPr id="16" name="Group 15"/>
          <p:cNvGrpSpPr/>
          <p:nvPr/>
        </p:nvGrpSpPr>
        <p:grpSpPr>
          <a:xfrm>
            <a:off x="4305300" y="2161054"/>
            <a:ext cx="7770737" cy="2862322"/>
            <a:chOff x="4305300" y="2161054"/>
            <a:chExt cx="7770737" cy="2862322"/>
          </a:xfrm>
        </p:grpSpPr>
        <p:sp>
          <p:nvSpPr>
            <p:cNvPr id="4" name="TextBox 3"/>
            <p:cNvSpPr txBox="1"/>
            <p:nvPr/>
          </p:nvSpPr>
          <p:spPr>
            <a:xfrm>
              <a:off x="5715000" y="2161054"/>
              <a:ext cx="6361037" cy="2862322"/>
            </a:xfrm>
            <a:prstGeom prst="rect">
              <a:avLst/>
            </a:prstGeom>
            <a:noFill/>
          </p:spPr>
          <p:txBody>
            <a:bodyPr wrap="none" rtlCol="0">
              <a:spAutoFit/>
            </a:bodyPr>
            <a:lstStyle/>
            <a:p>
              <a:pPr>
                <a:lnSpc>
                  <a:spcPct val="120000"/>
                </a:lnSpc>
              </a:pPr>
              <a:r>
                <a:rPr lang="en-US" sz="3000" dirty="0" err="1" smtClean="0">
                  <a:latin typeface="+mj-lt"/>
                  <a:cs typeface="Seravek"/>
                </a:rPr>
                <a:t>pkt.old</a:t>
              </a:r>
              <a:r>
                <a:rPr lang="en-US" sz="3000" dirty="0" smtClean="0">
                  <a:latin typeface="+mj-lt"/>
                  <a:cs typeface="Seravek"/>
                </a:rPr>
                <a:t> </a:t>
              </a:r>
              <a:r>
                <a:rPr lang="en-US" sz="3000" dirty="0">
                  <a:latin typeface="+mj-lt"/>
                  <a:cs typeface="Seravek"/>
                </a:rPr>
                <a:t>= </a:t>
              </a:r>
              <a:r>
                <a:rPr lang="en-US" sz="3000" dirty="0">
                  <a:solidFill>
                    <a:srgbClr val="FF0000"/>
                  </a:solidFill>
                  <a:latin typeface="+mj-lt"/>
                  <a:cs typeface="Seravek"/>
                </a:rPr>
                <a:t>count</a:t>
              </a:r>
              <a:r>
                <a:rPr lang="en-US" sz="3000" dirty="0">
                  <a:latin typeface="+mj-lt"/>
                  <a:cs typeface="Seravek"/>
                </a:rPr>
                <a:t>;</a:t>
              </a:r>
            </a:p>
            <a:p>
              <a:pPr>
                <a:lnSpc>
                  <a:spcPct val="120000"/>
                </a:lnSpc>
              </a:pPr>
              <a:r>
                <a:rPr lang="en-US" sz="3000" dirty="0" err="1">
                  <a:latin typeface="+mj-lt"/>
                  <a:cs typeface="Seravek"/>
                </a:rPr>
                <a:t>pkt.tmp</a:t>
              </a:r>
              <a:r>
                <a:rPr lang="en-US" sz="3000" dirty="0">
                  <a:latin typeface="+mj-lt"/>
                  <a:cs typeface="Seravek"/>
                </a:rPr>
                <a:t> = </a:t>
              </a:r>
              <a:r>
                <a:rPr lang="en-US" sz="3000" dirty="0" err="1">
                  <a:latin typeface="+mj-lt"/>
                  <a:cs typeface="Seravek"/>
                </a:rPr>
                <a:t>pkt.old</a:t>
              </a:r>
              <a:r>
                <a:rPr lang="en-US" sz="3000" dirty="0">
                  <a:latin typeface="+mj-lt"/>
                  <a:cs typeface="Seravek"/>
                </a:rPr>
                <a:t> == </a:t>
              </a:r>
              <a:r>
                <a:rPr lang="en-US" sz="3000" dirty="0" smtClean="0">
                  <a:latin typeface="+mj-lt"/>
                  <a:cs typeface="Seravek"/>
                </a:rPr>
                <a:t>9;</a:t>
              </a:r>
              <a:endParaRPr lang="en-US" sz="3000" dirty="0">
                <a:latin typeface="+mj-lt"/>
                <a:cs typeface="Seravek"/>
              </a:endParaRPr>
            </a:p>
            <a:p>
              <a:pPr>
                <a:lnSpc>
                  <a:spcPct val="120000"/>
                </a:lnSpc>
              </a:pPr>
              <a:r>
                <a:rPr lang="en-US" sz="3000" dirty="0" err="1">
                  <a:latin typeface="+mj-lt"/>
                  <a:cs typeface="Seravek"/>
                </a:rPr>
                <a:t>pkt.new</a:t>
              </a:r>
              <a:r>
                <a:rPr lang="en-US" sz="3000" dirty="0">
                  <a:latin typeface="+mj-lt"/>
                  <a:cs typeface="Seravek"/>
                </a:rPr>
                <a:t> = </a:t>
              </a:r>
              <a:r>
                <a:rPr lang="en-US" sz="3000" dirty="0" err="1">
                  <a:latin typeface="+mj-lt"/>
                  <a:cs typeface="Seravek"/>
                </a:rPr>
                <a:t>pkt.tmp</a:t>
              </a:r>
              <a:r>
                <a:rPr lang="en-US" sz="3000" dirty="0">
                  <a:latin typeface="+mj-lt"/>
                  <a:cs typeface="Seravek"/>
                </a:rPr>
                <a:t> ? 0 : (</a:t>
              </a:r>
              <a:r>
                <a:rPr lang="en-US" sz="3000" dirty="0" err="1">
                  <a:latin typeface="+mj-lt"/>
                  <a:cs typeface="Seravek"/>
                </a:rPr>
                <a:t>pkt.old</a:t>
              </a:r>
              <a:r>
                <a:rPr lang="en-US" sz="3000" dirty="0">
                  <a:latin typeface="+mj-lt"/>
                  <a:cs typeface="Seravek"/>
                </a:rPr>
                <a:t> + 1);</a:t>
              </a:r>
            </a:p>
            <a:p>
              <a:pPr>
                <a:lnSpc>
                  <a:spcPct val="120000"/>
                </a:lnSpc>
              </a:pPr>
              <a:r>
                <a:rPr lang="en-US" sz="3000" dirty="0" err="1" smtClean="0">
                  <a:latin typeface="+mj-lt"/>
                  <a:cs typeface="Seravek"/>
                </a:rPr>
                <a:t>pkt.sample</a:t>
              </a:r>
              <a:r>
                <a:rPr lang="en-US" sz="3000" dirty="0" smtClean="0">
                  <a:latin typeface="+mj-lt"/>
                  <a:cs typeface="Seravek"/>
                </a:rPr>
                <a:t> = </a:t>
              </a:r>
              <a:r>
                <a:rPr lang="en-US" sz="3000" dirty="0" err="1" smtClean="0">
                  <a:latin typeface="+mj-lt"/>
                  <a:cs typeface="Seravek"/>
                </a:rPr>
                <a:t>pkt.tmp</a:t>
              </a:r>
              <a:r>
                <a:rPr lang="en-US" sz="3000" dirty="0">
                  <a:latin typeface="+mj-lt"/>
                  <a:cs typeface="Seravek"/>
                </a:rPr>
                <a:t> </a:t>
              </a:r>
              <a:r>
                <a:rPr lang="en-US" sz="3000" dirty="0" smtClean="0">
                  <a:latin typeface="+mj-lt"/>
                  <a:cs typeface="Seravek"/>
                </a:rPr>
                <a:t>? </a:t>
              </a:r>
              <a:r>
                <a:rPr lang="en-US" sz="3000" dirty="0" err="1" smtClean="0">
                  <a:latin typeface="+mj-lt"/>
                  <a:cs typeface="Seravek"/>
                </a:rPr>
                <a:t>pkt.src</a:t>
              </a:r>
              <a:r>
                <a:rPr lang="en-US" sz="3000" dirty="0" smtClean="0">
                  <a:latin typeface="+mj-lt"/>
                  <a:cs typeface="Seravek"/>
                </a:rPr>
                <a:t> : 0;</a:t>
              </a:r>
            </a:p>
            <a:p>
              <a:pPr>
                <a:lnSpc>
                  <a:spcPct val="120000"/>
                </a:lnSpc>
              </a:pPr>
              <a:r>
                <a:rPr lang="en-US" sz="3000" dirty="0">
                  <a:solidFill>
                    <a:srgbClr val="FF0000"/>
                  </a:solidFill>
                  <a:latin typeface="+mj-lt"/>
                  <a:cs typeface="Seravek"/>
                </a:rPr>
                <a:t>count</a:t>
              </a:r>
              <a:r>
                <a:rPr lang="en-US" sz="3000" dirty="0">
                  <a:latin typeface="+mj-lt"/>
                  <a:cs typeface="Seravek"/>
                </a:rPr>
                <a:t> = </a:t>
              </a:r>
              <a:r>
                <a:rPr lang="en-US" sz="3000" dirty="0" err="1">
                  <a:latin typeface="+mj-lt"/>
                  <a:cs typeface="Seravek"/>
                </a:rPr>
                <a:t>pkt.new</a:t>
              </a:r>
              <a:r>
                <a:rPr lang="en-US" sz="3000" dirty="0" smtClean="0">
                  <a:latin typeface="+mj-lt"/>
                  <a:cs typeface="Seravek"/>
                </a:rPr>
                <a:t>;</a:t>
              </a:r>
              <a:endParaRPr lang="en-US" sz="3000" dirty="0">
                <a:latin typeface="+mj-lt"/>
                <a:cs typeface="Seravek"/>
              </a:endParaRPr>
            </a:p>
          </p:txBody>
        </p:sp>
        <p:sp>
          <p:nvSpPr>
            <p:cNvPr id="14" name="Right Arrow 13"/>
            <p:cNvSpPr/>
            <p:nvPr/>
          </p:nvSpPr>
          <p:spPr>
            <a:xfrm>
              <a:off x="4305300" y="333472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grpSp>
      <p:sp>
        <p:nvSpPr>
          <p:cNvPr id="15" name="Slide Number Placeholder 14"/>
          <p:cNvSpPr>
            <a:spLocks noGrp="1"/>
          </p:cNvSpPr>
          <p:nvPr>
            <p:ph type="sldNum" sz="quarter" idx="12"/>
          </p:nvPr>
        </p:nvSpPr>
        <p:spPr/>
        <p:txBody>
          <a:bodyPr/>
          <a:lstStyle/>
          <a:p>
            <a:fld id="{5448022C-F4BC-4192-A392-BACAE19DF894}" type="slidenum">
              <a:rPr lang="en-US" smtClean="0">
                <a:latin typeface="+mj-lt"/>
              </a:rPr>
              <a:pPr/>
              <a:t>23</a:t>
            </a:fld>
            <a:endParaRPr lang="en-US">
              <a:latin typeface="+mj-lt"/>
            </a:endParaRPr>
          </a:p>
        </p:txBody>
      </p:sp>
    </p:spTree>
    <p:extLst>
      <p:ext uri="{BB962C8B-B14F-4D97-AF65-F5344CB8AC3E}">
        <p14:creationId xmlns:p14="http://schemas.microsoft.com/office/powerpoint/2010/main" val="24867390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3" name="Group 2"/>
          <p:cNvGrpSpPr/>
          <p:nvPr/>
        </p:nvGrpSpPr>
        <p:grpSpPr>
          <a:xfrm>
            <a:off x="458778" y="6135624"/>
            <a:ext cx="11201400" cy="556537"/>
            <a:chOff x="458778" y="104339"/>
            <a:chExt cx="11201400" cy="556537"/>
          </a:xfrm>
        </p:grpSpPr>
        <p:sp>
          <p:nvSpPr>
            <p:cNvPr id="15" name="Rounded Rectangle 14"/>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Rounded Rectangle 16"/>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8" name="Right Arrow 1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9" name="TextBox 18"/>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0" name="TextBox 19"/>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2" name="TextBox 31"/>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24</a:t>
            </a:fld>
            <a:endParaRPr lang="en-US">
              <a:latin typeface="+mj-lt"/>
            </a:endParaRPr>
          </a:p>
        </p:txBody>
      </p:sp>
      <p:sp>
        <p:nvSpPr>
          <p:cNvPr id="28" name="Rounded Rectangle 27"/>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a:latin typeface="+mj-lt"/>
                <a:cs typeface="Seravek"/>
              </a:rPr>
              <a:t> </a:t>
            </a:r>
            <a:r>
              <a:rPr lang="en-US" sz="3000" kern="0" smtClean="0">
                <a:latin typeface="+mj-lt"/>
                <a:cs typeface="Seravek"/>
              </a:rPr>
              <a:t>                    pkt.src </a:t>
            </a:r>
            <a:r>
              <a:rPr lang="en-US" sz="3000" kern="0" dirty="0" smtClean="0">
                <a:latin typeface="+mj-lt"/>
                <a:cs typeface="Seravek"/>
              </a:rPr>
              <a:t>: 0</a:t>
            </a:r>
            <a:endParaRPr lang="en-US" sz="3000" kern="0" dirty="0">
              <a:latin typeface="+mj-lt"/>
              <a:cs typeface="Seravek"/>
            </a:endParaRPr>
          </a:p>
        </p:txBody>
      </p:sp>
    </p:spTree>
    <p:extLst>
      <p:ext uri="{BB962C8B-B14F-4D97-AF65-F5344CB8AC3E}">
        <p14:creationId xmlns:p14="http://schemas.microsoft.com/office/powerpoint/2010/main" val="38411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7" name="TextBox 36"/>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8" name="TextBox 37"/>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9" name="Rounded Rectangle 3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Packet field dependencies </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25</a:t>
            </a:fld>
            <a:endParaRPr lang="en-US">
              <a:latin typeface="+mj-lt"/>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689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 dependencies</a:t>
            </a:r>
            <a:endParaRPr lang="en-US" sz="2400" dirty="0">
              <a:latin typeface="+mj-lt"/>
              <a:cs typeface="Seravek"/>
            </a:endParaRPr>
          </a:p>
        </p:txBody>
      </p:sp>
      <p:grpSp>
        <p:nvGrpSpPr>
          <p:cNvPr id="40" name="Group 39"/>
          <p:cNvGrpSpPr/>
          <p:nvPr/>
        </p:nvGrpSpPr>
        <p:grpSpPr>
          <a:xfrm>
            <a:off x="458778" y="6135624"/>
            <a:ext cx="11201400" cy="556537"/>
            <a:chOff x="458778" y="104339"/>
            <a:chExt cx="11201400" cy="556537"/>
          </a:xfrm>
        </p:grpSpPr>
        <p:sp>
          <p:nvSpPr>
            <p:cNvPr id="41" name="Rounded Rectangle 4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2" name="Right Arrow 4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3" name="Rounded Rectangle 4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4" name="Right Arrow 4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5" name="TextBox 4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46" name="TextBox 4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7" name="Rounded Rectangle 4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8" name="TextBox 4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26</a:t>
            </a:fld>
            <a:endParaRPr lang="en-US">
              <a:latin typeface="+mj-lt"/>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Curved Connector 116"/>
          <p:cNvCxnSpPr>
            <a:stCxn id="31" idx="3"/>
            <a:endCxn id="35"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49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9" name="Group 28"/>
          <p:cNvGrpSpPr/>
          <p:nvPr/>
        </p:nvGrpSpPr>
        <p:grpSpPr>
          <a:xfrm>
            <a:off x="458778" y="6135624"/>
            <a:ext cx="11201400" cy="556537"/>
            <a:chOff x="458778" y="104339"/>
            <a:chExt cx="11201400" cy="556537"/>
          </a:xfrm>
        </p:grpSpPr>
        <p:sp>
          <p:nvSpPr>
            <p:cNvPr id="34" name="Rounded Rectangle 3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7" name="Right Arrow 3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TextBox 37"/>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9" name="TextBox 38"/>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40" name="Rounded Rectangle 3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27</a:t>
            </a:fld>
            <a:endParaRPr lang="en-US">
              <a:latin typeface="+mj-lt"/>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urved Connector 63"/>
          <p:cNvCxnSpPr>
            <a:stCxn id="33" idx="3"/>
            <a:endCxn id="53" idx="3"/>
          </p:cNvCxnSpPr>
          <p:nvPr/>
        </p:nvCxnSpPr>
        <p:spPr>
          <a:xfrm>
            <a:off x="5372100" y="1767694"/>
            <a:ext cx="160027" cy="3770870"/>
          </a:xfrm>
          <a:prstGeom prst="curvedConnector3">
            <a:avLst>
              <a:gd name="adj1" fmla="val 1416545"/>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50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Condensed DAG</a:t>
            </a:r>
            <a:endParaRPr lang="en-US" sz="2400" dirty="0">
              <a:latin typeface="+mj-lt"/>
              <a:cs typeface="Seravek"/>
            </a:endParaRPr>
          </a:p>
        </p:txBody>
      </p:sp>
      <p:grpSp>
        <p:nvGrpSpPr>
          <p:cNvPr id="27" name="Group 26"/>
          <p:cNvGrpSpPr/>
          <p:nvPr/>
        </p:nvGrpSpPr>
        <p:grpSpPr>
          <a:xfrm>
            <a:off x="458778" y="6135624"/>
            <a:ext cx="11201400" cy="556537"/>
            <a:chOff x="458778" y="104339"/>
            <a:chExt cx="11201400" cy="556537"/>
          </a:xfrm>
        </p:grpSpPr>
        <p:sp>
          <p:nvSpPr>
            <p:cNvPr id="28" name="Rounded Rectangle 27"/>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3" name="Right Arrow 32"/>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4" name="Rounded Rectangle 33"/>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5" name="Right Arrow 34"/>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6" name="TextBox 35"/>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37" name="TextBox 36"/>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38" name="Rounded Rectangle 37"/>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9" name="TextBox 38"/>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28</a:t>
            </a:fld>
            <a:endParaRPr lang="en-US">
              <a:latin typeface="+mj-lt"/>
            </a:endParaRPr>
          </a:p>
        </p:txBody>
      </p:sp>
      <p:sp>
        <p:nvSpPr>
          <p:cNvPr id="49" name="Rounded Rectangle 48"/>
          <p:cNvSpPr/>
          <p:nvPr/>
        </p:nvSpPr>
        <p:spPr>
          <a:xfrm>
            <a:off x="1802402" y="4488399"/>
            <a:ext cx="4308573" cy="955440"/>
          </a:xfrm>
          <a:prstGeom prst="roundRect">
            <a:avLst/>
          </a:pr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2221441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Code Pipelining</a:t>
            </a:r>
            <a:endParaRPr lang="en-US" dirty="0">
              <a:latin typeface="+mj-lt"/>
            </a:endParaRPr>
          </a:p>
        </p:txBody>
      </p:sp>
      <p:grpSp>
        <p:nvGrpSpPr>
          <p:cNvPr id="20" name="Group 19"/>
          <p:cNvGrpSpPr/>
          <p:nvPr/>
        </p:nvGrpSpPr>
        <p:grpSpPr>
          <a:xfrm>
            <a:off x="458778" y="6135624"/>
            <a:ext cx="11201400" cy="556537"/>
            <a:chOff x="458778" y="104339"/>
            <a:chExt cx="11201400" cy="556537"/>
          </a:xfrm>
        </p:grpSpPr>
        <p:sp>
          <p:nvSpPr>
            <p:cNvPr id="21" name="Rounded Rectangle 2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26" name="TextBox 25"/>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11339" cy="369332"/>
            </a:xfrm>
            <a:prstGeom prst="rect">
              <a:avLst/>
            </a:prstGeom>
            <a:noFill/>
          </p:spPr>
          <p:txBody>
            <a:bodyPr wrap="none" rtlCol="0">
              <a:spAutoFit/>
            </a:bodyPr>
            <a:lstStyle/>
            <a:p>
              <a:r>
                <a:rPr lang="en-US" dirty="0" smtClean="0">
                  <a:latin typeface="+mj-lt"/>
                </a:rPr>
                <a:t>Preprocessing</a:t>
              </a:r>
            </a:p>
          </p:txBody>
        </p:sp>
      </p:grpSp>
      <p:sp>
        <p:nvSpPr>
          <p:cNvPr id="31" name="Rounded Rectangle 30"/>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Code pipelining</a:t>
            </a:r>
            <a:endParaRPr lang="en-US" sz="2400"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29</a:t>
            </a:fld>
            <a:endParaRPr lang="en-US">
              <a:latin typeface="+mj-lt"/>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95254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networking</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29759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2975958"/>
            <a:ext cx="1371516" cy="859483"/>
          </a:xfrm>
          <a:prstGeom prst="rect">
            <a:avLst/>
          </a:prstGeom>
        </p:spPr>
      </p:pic>
      <p:cxnSp>
        <p:nvCxnSpPr>
          <p:cNvPr id="8" name="Straight Connector 7"/>
          <p:cNvCxnSpPr/>
          <p:nvPr/>
        </p:nvCxnSpPr>
        <p:spPr>
          <a:xfrm>
            <a:off x="2469661" y="32808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328554"/>
            <a:ext cx="1104992" cy="1104992"/>
          </a:xfrm>
          <a:prstGeom prst="rect">
            <a:avLst/>
          </a:prstGeom>
        </p:spPr>
      </p:pic>
      <p:cxnSp>
        <p:nvCxnSpPr>
          <p:cNvPr id="11" name="Straight Connector 10"/>
          <p:cNvCxnSpPr/>
          <p:nvPr/>
        </p:nvCxnSpPr>
        <p:spPr>
          <a:xfrm flipV="1">
            <a:off x="2469661" y="42891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3246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16804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2975957"/>
            <a:ext cx="1371516" cy="859483"/>
          </a:xfrm>
          <a:prstGeom prst="rect">
            <a:avLst/>
          </a:prstGeom>
        </p:spPr>
      </p:pic>
      <p:cxnSp>
        <p:nvCxnSpPr>
          <p:cNvPr id="18" name="Straight Connector 17"/>
          <p:cNvCxnSpPr/>
          <p:nvPr/>
        </p:nvCxnSpPr>
        <p:spPr>
          <a:xfrm flipV="1">
            <a:off x="5821228" y="32807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2975958"/>
            <a:ext cx="1104992" cy="1104992"/>
          </a:xfrm>
          <a:prstGeom prst="rect">
            <a:avLst/>
          </a:prstGeom>
        </p:spPr>
      </p:pic>
      <p:cxnSp>
        <p:nvCxnSpPr>
          <p:cNvPr id="21" name="Straight Connector 20"/>
          <p:cNvCxnSpPr/>
          <p:nvPr/>
        </p:nvCxnSpPr>
        <p:spPr>
          <a:xfrm flipH="1">
            <a:off x="9020923" y="32806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328554"/>
            <a:ext cx="1104992" cy="1104992"/>
          </a:xfrm>
          <a:prstGeom prst="rect">
            <a:avLst/>
          </a:prstGeom>
        </p:spPr>
      </p:pic>
      <p:cxnSp>
        <p:nvCxnSpPr>
          <p:cNvPr id="23" name="Straight Connector 22"/>
          <p:cNvCxnSpPr/>
          <p:nvPr/>
        </p:nvCxnSpPr>
        <p:spPr>
          <a:xfrm>
            <a:off x="9020923" y="40909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0203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1680466"/>
            <a:ext cx="1104992" cy="1104992"/>
          </a:xfrm>
          <a:prstGeom prst="rect">
            <a:avLst/>
          </a:prstGeom>
        </p:spPr>
      </p:pic>
      <p:sp>
        <p:nvSpPr>
          <p:cNvPr id="43" name="TextBox 42"/>
          <p:cNvSpPr txBox="1"/>
          <p:nvPr/>
        </p:nvSpPr>
        <p:spPr>
          <a:xfrm>
            <a:off x="1226844" y="5681150"/>
            <a:ext cx="10402207" cy="553998"/>
          </a:xfrm>
          <a:prstGeom prst="rect">
            <a:avLst/>
          </a:prstGeom>
          <a:noFill/>
        </p:spPr>
        <p:txBody>
          <a:bodyPr wrap="none" rtlCol="0">
            <a:spAutoFit/>
          </a:bodyPr>
          <a:lstStyle/>
          <a:p>
            <a:r>
              <a:rPr lang="en-US" sz="3000" dirty="0" smtClean="0">
                <a:latin typeface="Gadugi" panose="020B0502040204020203" pitchFamily="34" charset="0"/>
              </a:rPr>
              <a:t>Fixed (simple) routers and programmable (smart)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1966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1704643"/>
            <a:ext cx="1371516" cy="859483"/>
          </a:xfrm>
          <a:prstGeom prst="rect">
            <a:avLst/>
          </a:prstGeom>
        </p:spPr>
      </p:pic>
      <p:cxnSp>
        <p:nvCxnSpPr>
          <p:cNvPr id="27" name="Straight Connector 26"/>
          <p:cNvCxnSpPr/>
          <p:nvPr/>
        </p:nvCxnSpPr>
        <p:spPr>
          <a:xfrm>
            <a:off x="5217432" y="36808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36808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2329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2888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4097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Instruction mapping</a:t>
            </a:r>
            <a:endParaRPr lang="en-US" dirty="0">
              <a:latin typeface="+mj-lt"/>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grpSp>
        <p:nvGrpSpPr>
          <p:cNvPr id="5" name="Group 4"/>
          <p:cNvGrpSpPr/>
          <p:nvPr/>
        </p:nvGrpSpPr>
        <p:grpSpPr>
          <a:xfrm>
            <a:off x="458778" y="6135624"/>
            <a:ext cx="11201400" cy="556537"/>
            <a:chOff x="458778" y="104339"/>
            <a:chExt cx="11201400" cy="556537"/>
          </a:xfrm>
        </p:grpSpPr>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mj-lt"/>
                </a:rPr>
                <a:t>Sequential to parallel code</a:t>
              </a:r>
              <a:endParaRPr lang="en-US" dirty="0">
                <a:latin typeface="+mj-lt"/>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mj-lt"/>
                </a:rPr>
                <a:t>Hardware constraints</a:t>
              </a:r>
              <a:endParaRPr lang="en-US" dirty="0">
                <a:latin typeface="+mj-lt"/>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mj-lt"/>
                </a:rPr>
                <a:t>Canonicalization</a:t>
              </a:r>
            </a:p>
          </p:txBody>
        </p:sp>
      </p:grpSp>
      <p:grpSp>
        <p:nvGrpSpPr>
          <p:cNvPr id="24" name="Group 23"/>
          <p:cNvGrpSpPr/>
          <p:nvPr/>
        </p:nvGrpSpPr>
        <p:grpSpPr>
          <a:xfrm>
            <a:off x="5650249" y="3646746"/>
            <a:ext cx="5910780" cy="2473962"/>
            <a:chOff x="1600200" y="2935372"/>
            <a:chExt cx="8724900" cy="3530880"/>
          </a:xfrm>
        </p:grpSpPr>
        <p:grpSp>
          <p:nvGrpSpPr>
            <p:cNvPr id="25" name="Group 42"/>
            <p:cNvGrpSpPr/>
            <p:nvPr/>
          </p:nvGrpSpPr>
          <p:grpSpPr>
            <a:xfrm>
              <a:off x="1600200" y="3553365"/>
              <a:ext cx="8724900" cy="1425855"/>
              <a:chOff x="1707458" y="1778000"/>
              <a:chExt cx="4254836" cy="1181787"/>
            </a:xfrm>
          </p:grpSpPr>
          <p:cxnSp>
            <p:nvCxnSpPr>
              <p:cNvPr id="126" name="Straight Arrow Connector 12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0" name="Straight Arrow Connector 139"/>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26" name="Straight Connector 25"/>
            <p:cNvCxnSpPr/>
            <p:nvPr/>
          </p:nvCxnSpPr>
          <p:spPr>
            <a:xfrm>
              <a:off x="9562748" y="315783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9562748" y="5417516"/>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9562748" y="3961509"/>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562748" y="4591383"/>
              <a:ext cx="72233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6896100" y="3162300"/>
              <a:ext cx="801124" cy="2594157"/>
              <a:chOff x="8534400" y="1981200"/>
              <a:chExt cx="595991" cy="2163589"/>
            </a:xfrm>
          </p:grpSpPr>
          <p:cxnSp>
            <p:nvCxnSpPr>
              <p:cNvPr id="123" name="Straight Connector 122"/>
              <p:cNvCxnSpPr/>
              <p:nvPr/>
            </p:nvCxnSpPr>
            <p:spPr>
              <a:xfrm>
                <a:off x="8534400" y="1981200"/>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546380" y="4144789"/>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8544754" y="3074118"/>
                <a:ext cx="584011" cy="0"/>
              </a:xfrm>
              <a:prstGeom prst="line">
                <a:avLst/>
              </a:prstGeom>
              <a:ln w="508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39" name="Rectangle 38"/>
            <p:cNvSpPr/>
            <p:nvPr/>
          </p:nvSpPr>
          <p:spPr>
            <a:xfrm>
              <a:off x="2010957"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0" name="Rectangle 39"/>
            <p:cNvSpPr/>
            <p:nvPr/>
          </p:nvSpPr>
          <p:spPr>
            <a:xfrm>
              <a:off x="2021597"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1" name="TextBox 40"/>
            <p:cNvSpPr txBox="1"/>
            <p:nvPr/>
          </p:nvSpPr>
          <p:spPr>
            <a:xfrm>
              <a:off x="2586088" y="5939135"/>
              <a:ext cx="1398892" cy="527117"/>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sp>
          <p:nvSpPr>
            <p:cNvPr id="42" name="Rectangle 41"/>
            <p:cNvSpPr/>
            <p:nvPr/>
          </p:nvSpPr>
          <p:spPr>
            <a:xfrm>
              <a:off x="4686301"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3" name="Rectangle 42"/>
            <p:cNvSpPr/>
            <p:nvPr/>
          </p:nvSpPr>
          <p:spPr>
            <a:xfrm>
              <a:off x="4696940"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4" name="TextBox 43"/>
            <p:cNvSpPr txBox="1"/>
            <p:nvPr/>
          </p:nvSpPr>
          <p:spPr>
            <a:xfrm>
              <a:off x="5203910" y="5939135"/>
              <a:ext cx="1398892" cy="527117"/>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sp>
          <p:nvSpPr>
            <p:cNvPr id="45" name="Rectangle 44"/>
            <p:cNvSpPr/>
            <p:nvPr/>
          </p:nvSpPr>
          <p:spPr>
            <a:xfrm>
              <a:off x="7810499" y="2935372"/>
              <a:ext cx="1993033" cy="302673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200" dirty="0">
                <a:solidFill>
                  <a:schemeClr val="tx1"/>
                </a:solidFill>
                <a:latin typeface="+mj-lt"/>
                <a:cs typeface="Seravek"/>
              </a:endParaRPr>
            </a:p>
          </p:txBody>
        </p:sp>
        <p:sp>
          <p:nvSpPr>
            <p:cNvPr id="46" name="Rectangle 45"/>
            <p:cNvSpPr/>
            <p:nvPr/>
          </p:nvSpPr>
          <p:spPr>
            <a:xfrm>
              <a:off x="7821141" y="2935372"/>
              <a:ext cx="1985874" cy="302372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solidFill>
                  <a:srgbClr val="000000"/>
                </a:solidFill>
                <a:latin typeface="+mj-lt"/>
              </a:endParaRPr>
            </a:p>
          </p:txBody>
        </p:sp>
        <p:sp>
          <p:nvSpPr>
            <p:cNvPr id="47" name="TextBox 46"/>
            <p:cNvSpPr txBox="1"/>
            <p:nvPr/>
          </p:nvSpPr>
          <p:spPr>
            <a:xfrm>
              <a:off x="8251911" y="5939135"/>
              <a:ext cx="1583456" cy="527117"/>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nvGrpSpPr>
            <p:cNvPr id="48" name="Group 47"/>
            <p:cNvGrpSpPr/>
            <p:nvPr/>
          </p:nvGrpSpPr>
          <p:grpSpPr>
            <a:xfrm>
              <a:off x="4854975" y="3241675"/>
              <a:ext cx="1110850" cy="2438400"/>
              <a:chOff x="2162575" y="3232150"/>
              <a:chExt cx="1110850" cy="2438400"/>
            </a:xfrm>
          </p:grpSpPr>
          <p:grpSp>
            <p:nvGrpSpPr>
              <p:cNvPr id="109" name="Group 108"/>
              <p:cNvGrpSpPr/>
              <p:nvPr/>
            </p:nvGrpSpPr>
            <p:grpSpPr>
              <a:xfrm>
                <a:off x="2470150" y="3384550"/>
                <a:ext cx="803275" cy="2171700"/>
                <a:chOff x="2476500" y="3390900"/>
                <a:chExt cx="803275" cy="2171700"/>
              </a:xfrm>
            </p:grpSpPr>
            <p:cxnSp>
              <p:nvCxnSpPr>
                <p:cNvPr id="117" name="Straight Arrow Connector 116"/>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Arrow Connector 120"/>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112" name="Group 111"/>
              <p:cNvGrpSpPr/>
              <p:nvPr/>
            </p:nvGrpSpPr>
            <p:grpSpPr>
              <a:xfrm>
                <a:off x="2162575" y="3232150"/>
                <a:ext cx="577050" cy="2438400"/>
                <a:chOff x="2168925" y="3238500"/>
                <a:chExt cx="577050" cy="2438400"/>
              </a:xfrm>
            </p:grpSpPr>
            <p:sp>
              <p:nvSpPr>
                <p:cNvPr id="113" name="Rectangle 112"/>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4" name="Rectangle 113"/>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115" name="Rectangle 114"/>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116" name="Straight Connector 115"/>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49" name="Group 48"/>
            <p:cNvGrpSpPr/>
            <p:nvPr/>
          </p:nvGrpSpPr>
          <p:grpSpPr>
            <a:xfrm>
              <a:off x="5887759" y="3172936"/>
              <a:ext cx="722589" cy="2621439"/>
              <a:chOff x="8915396" y="3169761"/>
              <a:chExt cx="952504" cy="2621439"/>
            </a:xfrm>
          </p:grpSpPr>
          <p:grpSp>
            <p:nvGrpSpPr>
              <p:cNvPr id="100" name="Group 99"/>
              <p:cNvGrpSpPr/>
              <p:nvPr/>
            </p:nvGrpSpPr>
            <p:grpSpPr>
              <a:xfrm>
                <a:off x="8915396" y="3169761"/>
                <a:ext cx="769162" cy="2621439"/>
                <a:chOff x="3124195" y="3165228"/>
                <a:chExt cx="769162" cy="2621439"/>
              </a:xfrm>
            </p:grpSpPr>
            <p:sp>
              <p:nvSpPr>
                <p:cNvPr id="104" name="Trapezoid 103"/>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5" name="Trapezoid 104"/>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106" name="Trapezoid 10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107" name="Straight Connector 106"/>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101" name="Straight Arrow Connector 100"/>
              <p:cNvCxnSpPr>
                <a:stCxn id="106"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0" name="Group 49"/>
            <p:cNvGrpSpPr/>
            <p:nvPr/>
          </p:nvGrpSpPr>
          <p:grpSpPr>
            <a:xfrm>
              <a:off x="7976000" y="3251200"/>
              <a:ext cx="1110850" cy="2438400"/>
              <a:chOff x="2162575" y="3232150"/>
              <a:chExt cx="1110850" cy="2438400"/>
            </a:xfrm>
          </p:grpSpPr>
          <p:grpSp>
            <p:nvGrpSpPr>
              <p:cNvPr id="86" name="Group 85"/>
              <p:cNvGrpSpPr/>
              <p:nvPr/>
            </p:nvGrpSpPr>
            <p:grpSpPr>
              <a:xfrm>
                <a:off x="2470150" y="3384550"/>
                <a:ext cx="803275" cy="2171700"/>
                <a:chOff x="2476500" y="3390900"/>
                <a:chExt cx="803275" cy="2171700"/>
              </a:xfrm>
            </p:grpSpPr>
            <p:cxnSp>
              <p:nvCxnSpPr>
                <p:cNvPr id="94" name="Straight Arrow Connector 93"/>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89" name="Group 88"/>
              <p:cNvGrpSpPr/>
              <p:nvPr/>
            </p:nvGrpSpPr>
            <p:grpSpPr>
              <a:xfrm>
                <a:off x="2162575" y="3232150"/>
                <a:ext cx="577050" cy="2438400"/>
                <a:chOff x="2168925" y="3238500"/>
                <a:chExt cx="577050" cy="2438400"/>
              </a:xfrm>
            </p:grpSpPr>
            <p:sp>
              <p:nvSpPr>
                <p:cNvPr id="90" name="Rectangle 89"/>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1" name="Rectangle 90"/>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92" name="Rectangle 91"/>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93" name="Straight Connector 92"/>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1" name="Group 50"/>
            <p:cNvGrpSpPr/>
            <p:nvPr/>
          </p:nvGrpSpPr>
          <p:grpSpPr>
            <a:xfrm>
              <a:off x="9008784" y="3182461"/>
              <a:ext cx="722589" cy="2621439"/>
              <a:chOff x="8915396" y="3169761"/>
              <a:chExt cx="952504" cy="2621439"/>
            </a:xfrm>
          </p:grpSpPr>
          <p:grpSp>
            <p:nvGrpSpPr>
              <p:cNvPr id="77" name="Group 76"/>
              <p:cNvGrpSpPr/>
              <p:nvPr/>
            </p:nvGrpSpPr>
            <p:grpSpPr>
              <a:xfrm>
                <a:off x="8915396" y="3169761"/>
                <a:ext cx="769162" cy="2621439"/>
                <a:chOff x="3124195" y="3165228"/>
                <a:chExt cx="769162" cy="2621439"/>
              </a:xfrm>
            </p:grpSpPr>
            <p:sp>
              <p:nvSpPr>
                <p:cNvPr id="81" name="Trapezoid 80"/>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2" name="Trapezoid 81"/>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83" name="Trapezoid 82"/>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84" name="Straight Connector 83"/>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p:cNvCxnSpPr>
                <a:stCxn id="83"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52" name="Group 51"/>
            <p:cNvGrpSpPr/>
            <p:nvPr/>
          </p:nvGrpSpPr>
          <p:grpSpPr>
            <a:xfrm>
              <a:off x="2178450" y="3244850"/>
              <a:ext cx="1110850" cy="2438400"/>
              <a:chOff x="2162575" y="3232150"/>
              <a:chExt cx="1110850" cy="2438400"/>
            </a:xfrm>
          </p:grpSpPr>
          <p:grpSp>
            <p:nvGrpSpPr>
              <p:cNvPr id="63" name="Group 62"/>
              <p:cNvGrpSpPr/>
              <p:nvPr/>
            </p:nvGrpSpPr>
            <p:grpSpPr>
              <a:xfrm>
                <a:off x="2470150" y="3384550"/>
                <a:ext cx="803275" cy="2171700"/>
                <a:chOff x="2476500" y="3390900"/>
                <a:chExt cx="803275" cy="2171700"/>
              </a:xfrm>
            </p:grpSpPr>
            <p:cxnSp>
              <p:nvCxnSpPr>
                <p:cNvPr id="71" name="Straight Arrow Connector 70"/>
                <p:cNvCxnSpPr/>
                <p:nvPr/>
              </p:nvCxnSpPr>
              <p:spPr>
                <a:xfrm>
                  <a:off x="2476500" y="35433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flipH="1">
                  <a:off x="2727326" y="33909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2486025" y="4314825"/>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a:off x="2736851" y="4162425"/>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2495550" y="5562600"/>
                  <a:ext cx="725215"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a:off x="2746376" y="5410200"/>
                  <a:ext cx="533399" cy="0"/>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66" name="Group 65"/>
              <p:cNvGrpSpPr/>
              <p:nvPr/>
            </p:nvGrpSpPr>
            <p:grpSpPr>
              <a:xfrm>
                <a:off x="2162575" y="3232150"/>
                <a:ext cx="577050" cy="2438400"/>
                <a:chOff x="2168925" y="3238500"/>
                <a:chExt cx="577050" cy="2438400"/>
              </a:xfrm>
            </p:grpSpPr>
            <p:sp>
              <p:nvSpPr>
                <p:cNvPr id="67" name="Rectangle 66"/>
                <p:cNvSpPr/>
                <p:nvPr/>
              </p:nvSpPr>
              <p:spPr>
                <a:xfrm>
                  <a:off x="2168925" y="3238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8" name="Rectangle 67"/>
                <p:cNvSpPr/>
                <p:nvPr/>
              </p:nvSpPr>
              <p:spPr>
                <a:xfrm>
                  <a:off x="2168925" y="40005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sp>
              <p:nvSpPr>
                <p:cNvPr id="69" name="Rectangle 68"/>
                <p:cNvSpPr/>
                <p:nvPr/>
              </p:nvSpPr>
              <p:spPr>
                <a:xfrm>
                  <a:off x="2171700" y="5257800"/>
                  <a:ext cx="574275" cy="419100"/>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100" dirty="0">
                    <a:solidFill>
                      <a:srgbClr val="000000"/>
                    </a:solidFill>
                    <a:latin typeface="+mj-lt"/>
                  </a:endParaRPr>
                </a:p>
              </p:txBody>
            </p:sp>
            <p:cxnSp>
              <p:nvCxnSpPr>
                <p:cNvPr id="70" name="Straight Connector 69"/>
                <p:cNvCxnSpPr/>
                <p:nvPr/>
              </p:nvCxnSpPr>
              <p:spPr>
                <a:xfrm>
                  <a:off x="24765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grpSp>
          <p:nvGrpSpPr>
            <p:cNvPr id="53" name="Group 52"/>
            <p:cNvGrpSpPr/>
            <p:nvPr/>
          </p:nvGrpSpPr>
          <p:grpSpPr>
            <a:xfrm>
              <a:off x="3201709" y="3169761"/>
              <a:ext cx="722589" cy="2621439"/>
              <a:chOff x="8915396" y="3169761"/>
              <a:chExt cx="952504" cy="2621439"/>
            </a:xfrm>
          </p:grpSpPr>
          <p:grpSp>
            <p:nvGrpSpPr>
              <p:cNvPr id="54" name="Group 53"/>
              <p:cNvGrpSpPr/>
              <p:nvPr/>
            </p:nvGrpSpPr>
            <p:grpSpPr>
              <a:xfrm>
                <a:off x="8915396" y="3169761"/>
                <a:ext cx="769162" cy="2621439"/>
                <a:chOff x="3124195" y="3165228"/>
                <a:chExt cx="769162" cy="2621439"/>
              </a:xfrm>
            </p:grpSpPr>
            <p:sp>
              <p:nvSpPr>
                <p:cNvPr id="58" name="Trapezoid 57"/>
                <p:cNvSpPr/>
                <p:nvPr/>
              </p:nvSpPr>
              <p:spPr>
                <a:xfrm rot="5400000">
                  <a:off x="3205437" y="5098754"/>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59" name="Trapezoid 58"/>
                <p:cNvSpPr/>
                <p:nvPr/>
              </p:nvSpPr>
              <p:spPr>
                <a:xfrm rot="5400000">
                  <a:off x="3205443" y="38078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sp>
              <p:nvSpPr>
                <p:cNvPr id="60" name="Trapezoid 59"/>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000" dirty="0">
                    <a:solidFill>
                      <a:srgbClr val="000000"/>
                    </a:solidFill>
                    <a:latin typeface="+mj-lt"/>
                  </a:endParaRPr>
                </a:p>
              </p:txBody>
            </p:sp>
            <p:cxnSp>
              <p:nvCxnSpPr>
                <p:cNvPr id="61" name="Straight Connector 60"/>
                <p:cNvCxnSpPr/>
                <p:nvPr/>
              </p:nvCxnSpPr>
              <p:spPr>
                <a:xfrm>
                  <a:off x="3505200" y="4610100"/>
                  <a:ext cx="0" cy="495300"/>
                </a:xfrm>
                <a:prstGeom prst="line">
                  <a:avLst/>
                </a:prstGeom>
                <a:ln w="5080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cxnSp>
            <p:nvCxnSpPr>
              <p:cNvPr id="55" name="Straight Arrow Connector 54"/>
              <p:cNvCxnSpPr>
                <a:stCxn id="60" idx="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9677400" y="41910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flipV="1">
                <a:off x="9677400" y="54864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9" name="Freeform 18"/>
          <p:cNvSpPr/>
          <p:nvPr/>
        </p:nvSpPr>
        <p:spPr>
          <a:xfrm flipH="1">
            <a:off x="7429500" y="3200401"/>
            <a:ext cx="972599" cy="609147"/>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8" name="Freeform 17"/>
          <p:cNvSpPr/>
          <p:nvPr/>
        </p:nvSpPr>
        <p:spPr>
          <a:xfrm flipH="1">
            <a:off x="4686299" y="3505200"/>
            <a:ext cx="1957221" cy="320628"/>
          </a:xfrm>
          <a:custGeom>
            <a:avLst/>
            <a:gdLst>
              <a:gd name="connsiteX0" fmla="*/ 95250 w 95250"/>
              <a:gd name="connsiteY0" fmla="*/ 0 h 628650"/>
              <a:gd name="connsiteX1" fmla="*/ 0 w 95250"/>
              <a:gd name="connsiteY1" fmla="*/ 628650 h 628650"/>
            </a:gdLst>
            <a:ahLst/>
            <a:cxnLst>
              <a:cxn ang="0">
                <a:pos x="connsiteX0" y="connsiteY0"/>
              </a:cxn>
              <a:cxn ang="0">
                <a:pos x="connsiteX1" y="connsiteY1"/>
              </a:cxn>
            </a:cxnLst>
            <a:rect l="l" t="t" r="r" b="b"/>
            <a:pathLst>
              <a:path w="95250" h="628650">
                <a:moveTo>
                  <a:pt x="95250" y="0"/>
                </a:moveTo>
                <a:lnTo>
                  <a:pt x="0" y="628650"/>
                </a:lnTo>
              </a:path>
            </a:pathLst>
          </a:custGeom>
          <a:noFill/>
          <a:ln w="63500">
            <a:solidFill>
              <a:schemeClr val="tx1">
                <a:lumMod val="65000"/>
                <a:lumOff val="35000"/>
              </a:schemeClr>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Slide Number Placeholder 5"/>
          <p:cNvSpPr>
            <a:spLocks noGrp="1"/>
          </p:cNvSpPr>
          <p:nvPr>
            <p:ph type="sldNum" sz="quarter" idx="12"/>
          </p:nvPr>
        </p:nvSpPr>
        <p:spPr/>
        <p:txBody>
          <a:bodyPr/>
          <a:lstStyle/>
          <a:p>
            <a:fld id="{5448022C-F4BC-4192-A392-BACAE19DF894}" type="slidenum">
              <a:rPr lang="en-US" smtClean="0">
                <a:latin typeface="+mj-lt"/>
              </a:rPr>
              <a:pPr/>
              <a:t>30</a:t>
            </a:fld>
            <a:endParaRPr lang="en-US">
              <a:latin typeface="+mj-lt"/>
            </a:endParaRPr>
          </a:p>
        </p:txBody>
      </p:sp>
      <p:grpSp>
        <p:nvGrpSpPr>
          <p:cNvPr id="160" name="Group 159"/>
          <p:cNvGrpSpPr/>
          <p:nvPr/>
        </p:nvGrpSpPr>
        <p:grpSpPr>
          <a:xfrm>
            <a:off x="304800" y="985872"/>
            <a:ext cx="7444940" cy="2410133"/>
            <a:chOff x="5058974" y="1943100"/>
            <a:chExt cx="7239000" cy="2410133"/>
          </a:xfrm>
        </p:grpSpPr>
        <p:grpSp>
          <p:nvGrpSpPr>
            <p:cNvPr id="161" name="Group 160"/>
            <p:cNvGrpSpPr/>
            <p:nvPr/>
          </p:nvGrpSpPr>
          <p:grpSpPr>
            <a:xfrm>
              <a:off x="5058974" y="1943100"/>
              <a:ext cx="7239000" cy="2410133"/>
              <a:chOff x="-1800105" y="1921050"/>
              <a:chExt cx="8352683" cy="3377516"/>
            </a:xfrm>
          </p:grpSpPr>
          <p:sp>
            <p:nvSpPr>
              <p:cNvPr id="164" name="Freeform 163"/>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5" name="Freeform 164"/>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66" name="Freeform 165"/>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67" name="Freeform 166"/>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162"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163"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335294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7553552" y="1699789"/>
            <a:ext cx="3795796" cy="3429535"/>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mj-lt"/>
              <a:cs typeface="Seravek"/>
            </a:endParaRPr>
          </a:p>
        </p:txBody>
      </p:sp>
      <p:sp>
        <p:nvSpPr>
          <p:cNvPr id="26" name="Rectangle 25"/>
          <p:cNvSpPr/>
          <p:nvPr/>
        </p:nvSpPr>
        <p:spPr>
          <a:xfrm>
            <a:off x="7720033" y="3724743"/>
            <a:ext cx="1048837"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chemeClr val="tx1"/>
                </a:solidFill>
                <a:latin typeface="+mj-lt"/>
                <a:cs typeface="Seravek"/>
              </a:rPr>
              <a:t>choice</a:t>
            </a:r>
            <a:endParaRPr lang="en-US" sz="2400" dirty="0">
              <a:solidFill>
                <a:schemeClr val="tx1"/>
              </a:solidFill>
              <a:latin typeface="+mj-lt"/>
              <a:cs typeface="Seravek"/>
            </a:endParaRPr>
          </a:p>
        </p:txBody>
      </p:sp>
      <p:sp>
        <p:nvSpPr>
          <p:cNvPr id="36" name="Rectangle 35"/>
          <p:cNvSpPr/>
          <p:nvPr/>
        </p:nvSpPr>
        <p:spPr>
          <a:xfrm>
            <a:off x="7721636" y="3730623"/>
            <a:ext cx="1048838"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Add</a:t>
            </a:r>
            <a:endParaRPr lang="en-US" sz="2400" b="1" dirty="0">
              <a:solidFill>
                <a:schemeClr val="tx1"/>
              </a:solidFill>
              <a:latin typeface="+mj-lt"/>
              <a:cs typeface="Seravek"/>
            </a:endParaRPr>
          </a:p>
        </p:txBody>
      </p:sp>
      <p:sp>
        <p:nvSpPr>
          <p:cNvPr id="2" name="Title 1"/>
          <p:cNvSpPr>
            <a:spLocks noGrp="1"/>
          </p:cNvSpPr>
          <p:nvPr>
            <p:ph type="title"/>
          </p:nvPr>
        </p:nvSpPr>
        <p:spPr/>
        <p:txBody>
          <a:bodyPr/>
          <a:lstStyle/>
          <a:p>
            <a:r>
              <a:rPr lang="en-US" dirty="0" smtClean="0">
                <a:latin typeface="+mj-lt"/>
              </a:rPr>
              <a:t>Instruction mapping: example</a:t>
            </a:r>
            <a:endParaRPr lang="en-US" dirty="0">
              <a:latin typeface="+mj-lt"/>
            </a:endParaRPr>
          </a:p>
        </p:txBody>
      </p:sp>
      <p:sp>
        <p:nvSpPr>
          <p:cNvPr id="105" name="TextBox 104"/>
          <p:cNvSpPr txBox="1"/>
          <p:nvPr/>
        </p:nvSpPr>
        <p:spPr>
          <a:xfrm>
            <a:off x="675069" y="3286723"/>
            <a:ext cx="4020652" cy="584775"/>
          </a:xfrm>
          <a:prstGeom prst="rect">
            <a:avLst/>
          </a:prstGeom>
          <a:noFill/>
        </p:spPr>
        <p:txBody>
          <a:bodyPr wrap="none" rtlCol="0">
            <a:spAutoFit/>
          </a:bodyPr>
          <a:lstStyle/>
          <a:p>
            <a:r>
              <a:rPr lang="en-US" sz="3200" dirty="0" smtClean="0">
                <a:latin typeface="+mj-lt"/>
                <a:cs typeface="Seravek"/>
              </a:rPr>
              <a:t>x = x * x doesn’t map</a:t>
            </a:r>
            <a:endParaRPr lang="en-US" sz="3200" dirty="0">
              <a:latin typeface="+mj-lt"/>
              <a:cs typeface="Seravek"/>
            </a:endParaRPr>
          </a:p>
        </p:txBody>
      </p:sp>
      <p:sp>
        <p:nvSpPr>
          <p:cNvPr id="27" name="TextBox 26"/>
          <p:cNvSpPr txBox="1"/>
          <p:nvPr/>
        </p:nvSpPr>
        <p:spPr>
          <a:xfrm>
            <a:off x="675069" y="2743200"/>
            <a:ext cx="5190845" cy="584775"/>
          </a:xfrm>
          <a:prstGeom prst="rect">
            <a:avLst/>
          </a:prstGeom>
          <a:noFill/>
        </p:spPr>
        <p:txBody>
          <a:bodyPr wrap="none" rtlCol="0">
            <a:spAutoFit/>
          </a:bodyPr>
          <a:lstStyle/>
          <a:p>
            <a:r>
              <a:rPr lang="en-US" sz="3200" dirty="0" smtClean="0">
                <a:latin typeface="+mj-lt"/>
                <a:cs typeface="Seravek"/>
              </a:rPr>
              <a:t>x = x + </a:t>
            </a:r>
            <a:r>
              <a:rPr lang="en-US" sz="3200" dirty="0">
                <a:latin typeface="+mj-lt"/>
                <a:cs typeface="Seravek"/>
              </a:rPr>
              <a:t>1</a:t>
            </a:r>
            <a:r>
              <a:rPr lang="en-US" sz="3200" dirty="0" smtClean="0">
                <a:latin typeface="+mj-lt"/>
                <a:cs typeface="Seravek"/>
              </a:rPr>
              <a:t> maps to this atom</a:t>
            </a:r>
            <a:endParaRPr lang="en-US" sz="3200" dirty="0">
              <a:latin typeface="+mj-lt"/>
              <a:cs typeface="Seravek"/>
            </a:endParaRPr>
          </a:p>
        </p:txBody>
      </p:sp>
      <p:sp>
        <p:nvSpPr>
          <p:cNvPr id="8" name="TextBox 7"/>
          <p:cNvSpPr txBox="1"/>
          <p:nvPr/>
        </p:nvSpPr>
        <p:spPr>
          <a:xfrm>
            <a:off x="533399" y="5452140"/>
            <a:ext cx="10978780" cy="584775"/>
          </a:xfrm>
          <a:prstGeom prst="rect">
            <a:avLst/>
          </a:prstGeom>
          <a:noFill/>
        </p:spPr>
        <p:txBody>
          <a:bodyPr wrap="square" rtlCol="0">
            <a:spAutoFit/>
          </a:bodyPr>
          <a:lstStyle/>
          <a:p>
            <a:pPr marL="457200" indent="-457200">
              <a:buFont typeface="Wingdings" charset="2"/>
              <a:buChar char="§"/>
            </a:pPr>
            <a:r>
              <a:rPr lang="en-US" sz="3200" dirty="0" smtClean="0">
                <a:latin typeface="+mj-lt"/>
                <a:cs typeface="Seravek"/>
              </a:rPr>
              <a:t>Determines if algorithm can/cannot run at line rate</a:t>
            </a:r>
            <a:endParaRPr lang="en-US" sz="3200" dirty="0">
              <a:latin typeface="+mj-lt"/>
              <a:cs typeface="Seravek"/>
            </a:endParaRPr>
          </a:p>
        </p:txBody>
      </p:sp>
      <p:sp>
        <p:nvSpPr>
          <p:cNvPr id="16" name="Rectangle 15"/>
          <p:cNvSpPr/>
          <p:nvPr/>
        </p:nvSpPr>
        <p:spPr>
          <a:xfrm>
            <a:off x="8702277" y="1993327"/>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sp>
        <p:nvSpPr>
          <p:cNvPr id="17" name="Rectangle 16"/>
          <p:cNvSpPr/>
          <p:nvPr/>
        </p:nvSpPr>
        <p:spPr>
          <a:xfrm>
            <a:off x="9501395" y="199332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constant</a:t>
            </a:r>
            <a:endParaRPr lang="en-US" sz="2400" dirty="0">
              <a:solidFill>
                <a:schemeClr val="tx1"/>
              </a:solidFill>
              <a:latin typeface="+mj-lt"/>
              <a:cs typeface="Seravek"/>
            </a:endParaRPr>
          </a:p>
        </p:txBody>
      </p:sp>
      <p:sp>
        <p:nvSpPr>
          <p:cNvPr id="18" name="Trapezoid 17"/>
          <p:cNvSpPr/>
          <p:nvPr/>
        </p:nvSpPr>
        <p:spPr>
          <a:xfrm rot="10800000">
            <a:off x="8802167" y="2859035"/>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19" name="TextBox 18"/>
          <p:cNvSpPr txBox="1"/>
          <p:nvPr/>
        </p:nvSpPr>
        <p:spPr>
          <a:xfrm>
            <a:off x="8918341" y="2874949"/>
            <a:ext cx="899003" cy="461665"/>
          </a:xfrm>
          <a:prstGeom prst="rect">
            <a:avLst/>
          </a:prstGeom>
          <a:noFill/>
        </p:spPr>
        <p:txBody>
          <a:bodyPr wrap="square" rtlCol="0">
            <a:spAutoFit/>
          </a:bodyPr>
          <a:lstStyle/>
          <a:p>
            <a:r>
              <a:rPr lang="en-US" sz="2400" dirty="0" smtClean="0">
                <a:latin typeface="+mj-lt"/>
                <a:cs typeface="Seravek"/>
              </a:rPr>
              <a:t>Add</a:t>
            </a:r>
            <a:endParaRPr lang="en-US" sz="2400" dirty="0">
              <a:latin typeface="+mj-lt"/>
              <a:cs typeface="Seravek"/>
            </a:endParaRPr>
          </a:p>
        </p:txBody>
      </p:sp>
      <p:sp>
        <p:nvSpPr>
          <p:cNvPr id="20" name="Trapezoid 19"/>
          <p:cNvSpPr/>
          <p:nvPr/>
        </p:nvSpPr>
        <p:spPr>
          <a:xfrm rot="10800000">
            <a:off x="9961996" y="2875681"/>
            <a:ext cx="979864" cy="49944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1" name="TextBox 20"/>
          <p:cNvSpPr txBox="1"/>
          <p:nvPr/>
        </p:nvSpPr>
        <p:spPr>
          <a:xfrm>
            <a:off x="10061888" y="2890979"/>
            <a:ext cx="899003" cy="461665"/>
          </a:xfrm>
          <a:prstGeom prst="rect">
            <a:avLst/>
          </a:prstGeom>
          <a:noFill/>
        </p:spPr>
        <p:txBody>
          <a:bodyPr wrap="square" rtlCol="0">
            <a:spAutoFit/>
          </a:bodyPr>
          <a:lstStyle/>
          <a:p>
            <a:r>
              <a:rPr lang="en-US" sz="2400" dirty="0" smtClean="0">
                <a:latin typeface="+mj-lt"/>
                <a:cs typeface="Seravek"/>
              </a:rPr>
              <a:t> Sub</a:t>
            </a:r>
            <a:endParaRPr lang="en-US" sz="2400" dirty="0">
              <a:latin typeface="+mj-lt"/>
              <a:cs typeface="Seravek"/>
            </a:endParaRPr>
          </a:p>
        </p:txBody>
      </p:sp>
      <p:sp>
        <p:nvSpPr>
          <p:cNvPr id="22" name="Trapezoid 21"/>
          <p:cNvSpPr/>
          <p:nvPr/>
        </p:nvSpPr>
        <p:spPr>
          <a:xfrm rot="10800000">
            <a:off x="9021513" y="3674798"/>
            <a:ext cx="1728498" cy="549389"/>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800" dirty="0">
              <a:solidFill>
                <a:srgbClr val="000000"/>
              </a:solidFill>
              <a:latin typeface="+mj-lt"/>
              <a:cs typeface="Seravek"/>
            </a:endParaRPr>
          </a:p>
        </p:txBody>
      </p:sp>
      <p:sp>
        <p:nvSpPr>
          <p:cNvPr id="23" name="TextBox 22"/>
          <p:cNvSpPr txBox="1"/>
          <p:nvPr/>
        </p:nvSpPr>
        <p:spPr>
          <a:xfrm>
            <a:off x="9000363" y="3712578"/>
            <a:ext cx="1840022" cy="461665"/>
          </a:xfrm>
          <a:prstGeom prst="rect">
            <a:avLst/>
          </a:prstGeom>
          <a:noFill/>
        </p:spPr>
        <p:txBody>
          <a:bodyPr wrap="square" rtlCol="0">
            <a:spAutoFit/>
          </a:bodyPr>
          <a:lstStyle/>
          <a:p>
            <a:r>
              <a:rPr lang="en-US" sz="2400" dirty="0" smtClean="0">
                <a:latin typeface="+mj-lt"/>
                <a:cs typeface="Seravek"/>
              </a:rPr>
              <a:t>2-to-1 Mux</a:t>
            </a:r>
            <a:endParaRPr lang="en-US" sz="2400" dirty="0">
              <a:latin typeface="+mj-lt"/>
              <a:cs typeface="Seravek"/>
            </a:endParaRPr>
          </a:p>
        </p:txBody>
      </p:sp>
      <p:sp>
        <p:nvSpPr>
          <p:cNvPr id="24" name="Rectangle 23"/>
          <p:cNvSpPr/>
          <p:nvPr/>
        </p:nvSpPr>
        <p:spPr>
          <a:xfrm>
            <a:off x="9645678" y="4479462"/>
            <a:ext cx="549392" cy="499447"/>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tx1"/>
                </a:solidFill>
                <a:latin typeface="+mj-lt"/>
                <a:cs typeface="Seravek"/>
              </a:rPr>
              <a:t>X</a:t>
            </a:r>
            <a:endParaRPr lang="en-US" sz="2400" dirty="0">
              <a:solidFill>
                <a:schemeClr val="tx1"/>
              </a:solidFill>
              <a:latin typeface="+mj-lt"/>
              <a:cs typeface="Seravek"/>
            </a:endParaRPr>
          </a:p>
        </p:txBody>
      </p:sp>
      <p:cxnSp>
        <p:nvCxnSpPr>
          <p:cNvPr id="28" name="Straight Arrow Connector 27"/>
          <p:cNvCxnSpPr>
            <a:stCxn id="16" idx="2"/>
          </p:cNvCxnSpPr>
          <p:nvPr/>
        </p:nvCxnSpPr>
        <p:spPr>
          <a:xfrm>
            <a:off x="8976978" y="2492774"/>
            <a:ext cx="224751" cy="36626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a:off x="9506946" y="2442829"/>
            <a:ext cx="344069" cy="410657"/>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257221" y="2498323"/>
            <a:ext cx="943400" cy="37736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7" idx="2"/>
            <a:endCxn id="21" idx="0"/>
          </p:cNvCxnSpPr>
          <p:nvPr/>
        </p:nvCxnSpPr>
        <p:spPr>
          <a:xfrm>
            <a:off x="10350458" y="2442829"/>
            <a:ext cx="160934" cy="44814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8" idx="0"/>
          </p:cNvCxnSpPr>
          <p:nvPr/>
        </p:nvCxnSpPr>
        <p:spPr>
          <a:xfrm>
            <a:off x="9292100" y="3358483"/>
            <a:ext cx="409075" cy="316315"/>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1" idx="2"/>
          </p:cNvCxnSpPr>
          <p:nvPr/>
        </p:nvCxnSpPr>
        <p:spPr>
          <a:xfrm flipH="1">
            <a:off x="10233919" y="3352644"/>
            <a:ext cx="277475" cy="322154"/>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3" idx="2"/>
            <a:endCxn id="24" idx="0"/>
          </p:cNvCxnSpPr>
          <p:nvPr/>
        </p:nvCxnSpPr>
        <p:spPr>
          <a:xfrm>
            <a:off x="9920374" y="4174243"/>
            <a:ext cx="0" cy="30521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9507248" y="1999207"/>
            <a:ext cx="1698119" cy="449502"/>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tx1"/>
                </a:solidFill>
                <a:latin typeface="+mj-lt"/>
                <a:cs typeface="Seravek"/>
              </a:rPr>
              <a:t>1</a:t>
            </a:r>
            <a:endParaRPr lang="en-US" sz="2400" b="1"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31</a:t>
            </a:fld>
            <a:endParaRPr lang="en-US">
              <a:latin typeface="+mj-lt"/>
            </a:endParaRPr>
          </a:p>
        </p:txBody>
      </p:sp>
    </p:spTree>
    <p:extLst>
      <p:ext uri="{BB962C8B-B14F-4D97-AF65-F5344CB8AC3E}">
        <p14:creationId xmlns:p14="http://schemas.microsoft.com/office/powerpoint/2010/main" val="355595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05" grpId="0"/>
      <p:bldP spid="27" grpId="0"/>
      <p:bldP spid="8" grpId="0"/>
      <p:bldP spid="3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Evaluation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Gadugi" panose="020B0502040204020203" pitchFamily="34" charset="0"/>
              </a:rPr>
              <a:t>Expressiveness: Can we program real algorithms </a:t>
            </a:r>
            <a:r>
              <a:rPr lang="en-US" dirty="0">
                <a:latin typeface="Gadugi" panose="020B0502040204020203" pitchFamily="34" charset="0"/>
              </a:rPr>
              <a:t>using packet </a:t>
            </a:r>
            <a:r>
              <a:rPr lang="en-US" dirty="0" smtClean="0">
                <a:latin typeface="Gadugi" panose="020B0502040204020203" pitchFamily="34" charset="0"/>
              </a:rPr>
              <a:t>transactions?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Feasibility: Can we design </a:t>
            </a:r>
            <a:r>
              <a:rPr lang="en-US" dirty="0" smtClean="0"/>
              <a:t>programmable routers</a:t>
            </a:r>
            <a:r>
              <a:rPr lang="en-US" dirty="0" smtClean="0">
                <a:latin typeface="Gadugi" panose="020B0502040204020203" pitchFamily="34" charset="0"/>
              </a:rPr>
              <a:t> </a:t>
            </a:r>
            <a:r>
              <a:rPr lang="en-US" dirty="0" smtClean="0">
                <a:latin typeface="Gadugi" panose="020B0502040204020203" pitchFamily="34" charset="0"/>
              </a:rPr>
              <a:t>with small area overheads?</a:t>
            </a:r>
          </a:p>
          <a:p>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Compilation: Can the algorithms be compiled to </a:t>
            </a:r>
            <a:r>
              <a:rPr lang="en-US" dirty="0" smtClean="0">
                <a:latin typeface="Gadugi" panose="020B0502040204020203" pitchFamily="34" charset="0"/>
              </a:rPr>
              <a:t>these routers?</a:t>
            </a:r>
            <a:endParaRPr lang="en-US" dirty="0" smtClean="0">
              <a:latin typeface="Gadugi" panose="020B0502040204020203" pitchFamily="34" charset="0"/>
            </a:endParaRPr>
          </a:p>
        </p:txBody>
      </p:sp>
    </p:spTree>
    <p:extLst>
      <p:ext uri="{BB962C8B-B14F-4D97-AF65-F5344CB8AC3E}">
        <p14:creationId xmlns:p14="http://schemas.microsoft.com/office/powerpoint/2010/main" val="3245909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sp>
        <p:nvSpPr>
          <p:cNvPr id="4" name="Rounded Rectangle 3"/>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8" name="TextBox 7"/>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9" name="TextBox 8"/>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0" name="Rounded Rectangle 9"/>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1" name="TextBox 10"/>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graphicFrame>
        <p:nvGraphicFramePr>
          <p:cNvPr id="13" name="Table 12"/>
          <p:cNvGraphicFramePr>
            <a:graphicFrameLocks noGrp="1"/>
          </p:cNvGraphicFramePr>
          <p:nvPr>
            <p:extLst>
              <p:ext uri="{D42A27DB-BD31-4B8C-83A1-F6EECF244321}">
                <p14:modId xmlns:p14="http://schemas.microsoft.com/office/powerpoint/2010/main" val="3395573556"/>
              </p:ext>
            </p:extLst>
          </p:nvPr>
        </p:nvGraphicFramePr>
        <p:xfrm>
          <a:off x="2133600" y="1569726"/>
          <a:ext cx="3091981" cy="5089634"/>
        </p:xfrm>
        <a:graphic>
          <a:graphicData uri="http://schemas.openxmlformats.org/drawingml/2006/table">
            <a:tbl>
              <a:tblPr firstRow="1" bandRow="1">
                <a:tableStyleId>{5C22544A-7EE6-4342-B048-85BDC9FD1C3A}</a:tableStyleId>
              </a:tblPr>
              <a:tblGrid>
                <a:gridCol w="2423445"/>
                <a:gridCol w="668536"/>
              </a:tblGrid>
              <a:tr h="587070">
                <a:tc>
                  <a:txBody>
                    <a:bodyPr/>
                    <a:lstStyle/>
                    <a:p>
                      <a:r>
                        <a:rPr lang="en-US" dirty="0" smtClean="0"/>
                        <a:t>Algorithm</a:t>
                      </a:r>
                    </a:p>
                    <a:p>
                      <a:endParaRPr lang="en-US" dirty="0" smtClean="0"/>
                    </a:p>
                    <a:p>
                      <a:endParaRPr lang="en-US" dirty="0"/>
                    </a:p>
                  </a:txBody>
                  <a:tcPr/>
                </a:tc>
                <a:tc>
                  <a:txBody>
                    <a:bodyPr/>
                    <a:lstStyle/>
                    <a:p>
                      <a:r>
                        <a:rPr lang="en-US" dirty="0" smtClean="0"/>
                        <a:t>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r>
            </a:tbl>
          </a:graphicData>
        </a:graphic>
      </p:graphicFrame>
    </p:spTree>
    <p:extLst>
      <p:ext uri="{BB962C8B-B14F-4D97-AF65-F5344CB8AC3E}">
        <p14:creationId xmlns:p14="http://schemas.microsoft.com/office/powerpoint/2010/main" val="594039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packet transactions</a:t>
            </a:r>
            <a:endParaRPr lang="en-US" dirty="0">
              <a:latin typeface="+mj-lt"/>
            </a:endParaRPr>
          </a:p>
        </p:txBody>
      </p:sp>
      <p:graphicFrame>
        <p:nvGraphicFramePr>
          <p:cNvPr id="13" name="Table 12"/>
          <p:cNvGraphicFramePr>
            <a:graphicFrameLocks noGrp="1"/>
          </p:cNvGraphicFramePr>
          <p:nvPr>
            <p:extLst>
              <p:ext uri="{D42A27DB-BD31-4B8C-83A1-F6EECF244321}">
                <p14:modId xmlns:p14="http://schemas.microsoft.com/office/powerpoint/2010/main" val="3893250803"/>
              </p:ext>
            </p:extLst>
          </p:nvPr>
        </p:nvGraphicFramePr>
        <p:xfrm>
          <a:off x="2133600" y="1569726"/>
          <a:ext cx="4495800" cy="5089634"/>
        </p:xfrm>
        <a:graphic>
          <a:graphicData uri="http://schemas.openxmlformats.org/drawingml/2006/table">
            <a:tbl>
              <a:tblPr firstRow="1" bandRow="1">
                <a:tableStyleId>{5C22544A-7EE6-4342-B048-85BDC9FD1C3A}</a:tableStyleId>
              </a:tblPr>
              <a:tblGrid>
                <a:gridCol w="2423445"/>
                <a:gridCol w="668536"/>
                <a:gridCol w="1403819"/>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Auto-</a:t>
                      </a:r>
                    </a:p>
                    <a:p>
                      <a:r>
                        <a:rPr lang="en-US" dirty="0" smtClean="0"/>
                        <a:t>generated P4</a:t>
                      </a:r>
                      <a:r>
                        <a:rPr lang="en-US" baseline="0" dirty="0" smtClean="0"/>
                        <a:t>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
        <p:nvSpPr>
          <p:cNvPr id="12" name="Rounded Rectangle 11"/>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19" name="Rounded Rectangle 18"/>
          <p:cNvSpPr/>
          <p:nvPr/>
        </p:nvSpPr>
        <p:spPr>
          <a:xfrm>
            <a:off x="458778" y="104339"/>
            <a:ext cx="2813538" cy="53738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11335183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mj-lt"/>
              </a:rPr>
              <a:t>Design both stateless and </a:t>
            </a:r>
            <a:r>
              <a:rPr lang="en-US" dirty="0" err="1" smtClean="0">
                <a:latin typeface="+mj-lt"/>
              </a:rPr>
              <a:t>stateful</a:t>
            </a:r>
            <a:r>
              <a:rPr lang="en-US" dirty="0" smtClean="0">
                <a:latin typeface="+mj-lt"/>
              </a:rPr>
              <a:t> atoms</a:t>
            </a:r>
          </a:p>
          <a:p>
            <a:pPr lvl="1"/>
            <a:r>
              <a:rPr lang="en-US" dirty="0" smtClean="0">
                <a:latin typeface="+mj-lt"/>
              </a:rPr>
              <a:t>Stateless: easy because stateless operations can be pipelined</a:t>
            </a:r>
          </a:p>
          <a:p>
            <a:pPr lvl="1"/>
            <a:r>
              <a:rPr lang="en-US" dirty="0" err="1" smtClean="0">
                <a:latin typeface="+mj-lt"/>
              </a:rPr>
              <a:t>Stateful</a:t>
            </a:r>
            <a:r>
              <a:rPr lang="en-US" dirty="0" smtClean="0">
                <a:latin typeface="+mj-lt"/>
              </a:rPr>
              <a:t>: determines which algorithms can run at line rate</a:t>
            </a:r>
          </a:p>
          <a:p>
            <a:endParaRPr lang="en-US" dirty="0" smtClean="0">
              <a:latin typeface="+mj-lt"/>
            </a:endParaRPr>
          </a:p>
          <a:p>
            <a:r>
              <a:rPr lang="en-US" dirty="0" smtClean="0">
                <a:latin typeface="+mj-lt"/>
              </a:rPr>
              <a:t>1 GHz clock frequency</a:t>
            </a:r>
          </a:p>
          <a:p>
            <a:pPr lvl="1"/>
            <a:r>
              <a:rPr lang="en-US" dirty="0" smtClean="0">
                <a:latin typeface="+mj-lt"/>
              </a:rPr>
              <a:t>300 each for </a:t>
            </a:r>
            <a:r>
              <a:rPr lang="en-US" dirty="0" err="1" smtClean="0">
                <a:latin typeface="+mj-lt"/>
              </a:rPr>
              <a:t>stateful</a:t>
            </a:r>
            <a:r>
              <a:rPr lang="en-US" dirty="0" smtClean="0">
                <a:latin typeface="+mj-lt"/>
              </a:rPr>
              <a:t>, stateless atoms (10 atoms per stage, 30 stages)</a:t>
            </a:r>
          </a:p>
          <a:p>
            <a:endParaRPr lang="en-US" dirty="0" smtClean="0">
              <a:latin typeface="+mj-lt"/>
            </a:endParaRPr>
          </a:p>
          <a:p>
            <a:r>
              <a:rPr lang="en-US" dirty="0" smtClean="0">
                <a:latin typeface="+mj-lt"/>
              </a:rPr>
              <a:t>Synthesize atoms to 32-nm transistor library</a:t>
            </a:r>
          </a:p>
          <a:p>
            <a:pPr lvl="1"/>
            <a:r>
              <a:rPr lang="en-US" dirty="0">
                <a:latin typeface="+mj-lt"/>
              </a:rPr>
              <a:t>E</a:t>
            </a:r>
            <a:r>
              <a:rPr lang="en-US" dirty="0" smtClean="0">
                <a:latin typeface="+mj-lt"/>
              </a:rPr>
              <a:t>stimate area overhead relative to 200 sq. mm chip.</a:t>
            </a:r>
          </a:p>
        </p:txBody>
      </p:sp>
      <p:sp>
        <p:nvSpPr>
          <p:cNvPr id="12" name="Title 11"/>
          <p:cNvSpPr>
            <a:spLocks noGrp="1"/>
          </p:cNvSpPr>
          <p:nvPr>
            <p:ph type="title"/>
          </p:nvPr>
        </p:nvSpPr>
        <p:spPr/>
        <p:txBody>
          <a:bodyPr/>
          <a:lstStyle/>
          <a:p>
            <a:r>
              <a:rPr lang="en-US" dirty="0" smtClean="0">
                <a:latin typeface="+mj-lt"/>
              </a:rPr>
              <a:t>Designing </a:t>
            </a:r>
            <a:r>
              <a:rPr lang="en-US" dirty="0" smtClean="0">
                <a:latin typeface="+mj-lt"/>
              </a:rPr>
              <a:t>programmable routers</a:t>
            </a:r>
            <a:endParaRPr lang="en-US" dirty="0">
              <a:latin typeface="+mj-lt"/>
            </a:endParaRPr>
          </a:p>
        </p:txBody>
      </p:sp>
      <p:sp>
        <p:nvSpPr>
          <p:cNvPr id="21" name="Rounded Rectangle 20"/>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2" name="Right Arrow 21"/>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ounded Rectangle 22"/>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4" name="Right Arrow 23"/>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TextBox 24"/>
          <p:cNvSpPr txBox="1"/>
          <p:nvPr/>
        </p:nvSpPr>
        <p:spPr>
          <a:xfrm>
            <a:off x="4878369" y="188367"/>
            <a:ext cx="2990069" cy="369332"/>
          </a:xfrm>
          <a:prstGeom prst="rect">
            <a:avLst/>
          </a:prstGeom>
          <a:noFill/>
        </p:spPr>
        <p:txBody>
          <a:bodyPr wrap="square" rtlCol="0">
            <a:spAutoFit/>
          </a:bodyPr>
          <a:lstStyle/>
          <a:p>
            <a:r>
              <a:rPr lang="en-US" dirty="0" smtClean="0">
                <a:latin typeface="+mj-lt"/>
              </a:rPr>
              <a:t>Feasibility</a:t>
            </a:r>
            <a:endParaRPr lang="en-US" dirty="0">
              <a:latin typeface="+mj-lt"/>
            </a:endParaRPr>
          </a:p>
        </p:txBody>
      </p:sp>
      <p:sp>
        <p:nvSpPr>
          <p:cNvPr id="26" name="TextBox 25"/>
          <p:cNvSpPr txBox="1"/>
          <p:nvPr/>
        </p:nvSpPr>
        <p:spPr>
          <a:xfrm>
            <a:off x="9210521" y="188367"/>
            <a:ext cx="1425390" cy="369332"/>
          </a:xfrm>
          <a:prstGeom prst="rect">
            <a:avLst/>
          </a:prstGeom>
          <a:noFill/>
        </p:spPr>
        <p:txBody>
          <a:bodyPr wrap="none" rtlCol="0">
            <a:spAutoFit/>
          </a:bodyPr>
          <a:lstStyle/>
          <a:p>
            <a:r>
              <a:rPr lang="en-US" dirty="0" smtClean="0">
                <a:latin typeface="+mj-lt"/>
              </a:rPr>
              <a:t>Compilation</a:t>
            </a:r>
            <a:endParaRPr lang="en-US" dirty="0">
              <a:latin typeface="+mj-lt"/>
            </a:endParaRPr>
          </a:p>
        </p:txBody>
      </p:sp>
      <p:sp>
        <p:nvSpPr>
          <p:cNvPr id="27" name="Rounded Rectangle 26"/>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TextBox 27"/>
          <p:cNvSpPr txBox="1"/>
          <p:nvPr/>
        </p:nvSpPr>
        <p:spPr>
          <a:xfrm>
            <a:off x="1007289" y="188367"/>
            <a:ext cx="1672253" cy="369332"/>
          </a:xfrm>
          <a:prstGeom prst="rect">
            <a:avLst/>
          </a:prstGeom>
          <a:noFill/>
        </p:spPr>
        <p:txBody>
          <a:bodyPr wrap="none" rtlCol="0">
            <a:spAutoFit/>
          </a:bodyPr>
          <a:lstStyle/>
          <a:p>
            <a:r>
              <a:rPr lang="en-US" dirty="0" smtClean="0">
                <a:latin typeface="+mj-lt"/>
              </a:rPr>
              <a:t>Expressiveness</a:t>
            </a:r>
          </a:p>
        </p:txBody>
      </p:sp>
    </p:spTree>
    <p:extLst>
      <p:ext uri="{BB962C8B-B14F-4D97-AF65-F5344CB8AC3E}">
        <p14:creationId xmlns:p14="http://schemas.microsoft.com/office/powerpoint/2010/main" val="277866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ounded Rectangle 84"/>
          <p:cNvSpPr/>
          <p:nvPr/>
        </p:nvSpPr>
        <p:spPr>
          <a:xfrm>
            <a:off x="6423464" y="4816205"/>
            <a:ext cx="5554980" cy="1888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6423464" y="3516778"/>
            <a:ext cx="4259580"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6415844" y="2012590"/>
            <a:ext cx="3084499" cy="5218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78" name="TextBox 77"/>
          <p:cNvSpPr txBox="1"/>
          <p:nvPr/>
        </p:nvSpPr>
        <p:spPr>
          <a:xfrm>
            <a:off x="6415844" y="2034974"/>
            <a:ext cx="3084499" cy="477054"/>
          </a:xfrm>
          <a:prstGeom prst="rect">
            <a:avLst/>
          </a:prstGeom>
          <a:noFill/>
        </p:spPr>
        <p:txBody>
          <a:bodyPr wrap="none" rtlCol="0">
            <a:spAutoFit/>
          </a:bodyPr>
          <a:lstStyle/>
          <a:p>
            <a:r>
              <a:rPr lang="en-US" sz="2500" dirty="0" smtClean="0">
                <a:latin typeface="Gadugi" panose="020B0502040204020203" pitchFamily="34" charset="0"/>
              </a:rPr>
              <a:t>x = (</a:t>
            </a:r>
            <a:r>
              <a:rPr lang="en-US" sz="2500" dirty="0" err="1" smtClean="0">
                <a:latin typeface="Gadugi" panose="020B0502040204020203" pitchFamily="34" charset="0"/>
              </a:rPr>
              <a:t>pkt.f</a:t>
            </a:r>
            <a:r>
              <a:rPr lang="en-US" sz="2500" dirty="0" smtClean="0">
                <a:latin typeface="Gadugi" panose="020B0502040204020203" pitchFamily="34" charset="0"/>
              </a:rPr>
              <a:t> | constant);</a:t>
            </a:r>
          </a:p>
        </p:txBody>
      </p:sp>
      <p:sp>
        <p:nvSpPr>
          <p:cNvPr id="79" name="TextBox 78"/>
          <p:cNvSpPr txBox="1"/>
          <p:nvPr/>
        </p:nvSpPr>
        <p:spPr>
          <a:xfrm>
            <a:off x="6415844" y="3561546"/>
            <a:ext cx="5024515" cy="477054"/>
          </a:xfrm>
          <a:prstGeom prst="rect">
            <a:avLst/>
          </a:prstGeom>
          <a:noFill/>
        </p:spPr>
        <p:txBody>
          <a:bodyPr wrap="square" rtlCol="0">
            <a:spAutoFit/>
          </a:bodyPr>
          <a:lstStyle/>
          <a:p>
            <a:r>
              <a:rPr lang="en-US" sz="2500" dirty="0" smtClean="0">
                <a:latin typeface="Gadugi" panose="020B0502040204020203" pitchFamily="34" charset="0"/>
              </a:rPr>
              <a:t>x </a:t>
            </a:r>
            <a:r>
              <a:rPr lang="en-US" sz="2500" dirty="0">
                <a:latin typeface="Gadugi" panose="020B0502040204020203" pitchFamily="34" charset="0"/>
              </a:rPr>
              <a:t>= </a:t>
            </a:r>
            <a:r>
              <a:rPr lang="en-US" sz="2500" dirty="0" smtClean="0">
                <a:latin typeface="Gadugi" panose="020B0502040204020203" pitchFamily="34" charset="0"/>
              </a:rPr>
              <a:t>(x | 0) </a:t>
            </a:r>
            <a:r>
              <a:rPr lang="en-US" sz="2500" dirty="0">
                <a:latin typeface="Gadugi" panose="020B0502040204020203" pitchFamily="34" charset="0"/>
              </a:rPr>
              <a:t>+ (</a:t>
            </a:r>
            <a:r>
              <a:rPr lang="en-US" sz="2500" dirty="0" err="1">
                <a:latin typeface="Gadugi" panose="020B0502040204020203" pitchFamily="34" charset="0"/>
              </a:rPr>
              <a:t>pkt.f</a:t>
            </a:r>
            <a:r>
              <a:rPr lang="en-US" sz="2500" dirty="0">
                <a:latin typeface="Gadugi" panose="020B0502040204020203" pitchFamily="34" charset="0"/>
              </a:rPr>
              <a:t> |</a:t>
            </a:r>
            <a:r>
              <a:rPr lang="en-US" sz="2500" dirty="0" smtClean="0">
                <a:latin typeface="Gadugi" panose="020B0502040204020203" pitchFamily="34" charset="0"/>
              </a:rPr>
              <a:t> </a:t>
            </a:r>
            <a:r>
              <a:rPr lang="en-US" sz="2500" dirty="0">
                <a:latin typeface="Gadugi" panose="020B0502040204020203" pitchFamily="34" charset="0"/>
              </a:rPr>
              <a:t>constant</a:t>
            </a:r>
            <a:r>
              <a:rPr lang="en-US" sz="2500" dirty="0" smtClean="0">
                <a:latin typeface="Gadugi" panose="020B0502040204020203" pitchFamily="34" charset="0"/>
              </a:rPr>
              <a:t>);</a:t>
            </a:r>
            <a:endParaRPr lang="en-US" sz="2500" dirty="0">
              <a:latin typeface="Gadugi" panose="020B0502040204020203" pitchFamily="34" charset="0"/>
            </a:endParaRPr>
          </a:p>
        </p:txBody>
      </p:sp>
      <p:sp>
        <p:nvSpPr>
          <p:cNvPr id="81" name="TextBox 80"/>
          <p:cNvSpPr txBox="1"/>
          <p:nvPr/>
        </p:nvSpPr>
        <p:spPr>
          <a:xfrm>
            <a:off x="6377744" y="4877062"/>
            <a:ext cx="6972300" cy="1631216"/>
          </a:xfrm>
          <a:prstGeom prst="rect">
            <a:avLst/>
          </a:prstGeom>
          <a:noFill/>
        </p:spPr>
        <p:txBody>
          <a:bodyPr wrap="square" rtlCol="0">
            <a:spAutoFit/>
          </a:bodyPr>
          <a:lstStyle/>
          <a:p>
            <a:r>
              <a:rPr lang="en-US" sz="2500" dirty="0" smtClean="0">
                <a:latin typeface="Gadugi" panose="020B0502040204020203" pitchFamily="34" charset="0"/>
              </a:rPr>
              <a:t>if (predicate(x, pkt.f1, pkt.f2))</a:t>
            </a:r>
          </a:p>
          <a:p>
            <a:r>
              <a:rPr lang="en-US" sz="2500" dirty="0" smtClean="0">
                <a:latin typeface="Gadugi" panose="020B0502040204020203" pitchFamily="34" charset="0"/>
              </a:rPr>
              <a:t>  x </a:t>
            </a:r>
            <a:r>
              <a:rPr lang="en-US" sz="2500" dirty="0">
                <a:latin typeface="Gadugi" panose="020B0502040204020203" pitchFamily="34" charset="0"/>
              </a:rPr>
              <a:t>= </a:t>
            </a:r>
            <a:r>
              <a:rPr lang="en-US" sz="2500" dirty="0" smtClean="0">
                <a:latin typeface="Gadugi" panose="020B0502040204020203" pitchFamily="34" charset="0"/>
              </a:rPr>
              <a:t>(x | 0) + </a:t>
            </a:r>
            <a:r>
              <a:rPr lang="en-US" sz="2500" dirty="0">
                <a:latin typeface="Gadugi" panose="020B0502040204020203" pitchFamily="34" charset="0"/>
              </a:rPr>
              <a:t>(</a:t>
            </a:r>
            <a:r>
              <a:rPr lang="en-US" sz="2500" dirty="0" smtClean="0">
                <a:latin typeface="Gadugi" panose="020B0502040204020203" pitchFamily="34" charset="0"/>
              </a:rPr>
              <a:t>pkt.f1 | pkt.f2 | constant);</a:t>
            </a:r>
          </a:p>
          <a:p>
            <a:r>
              <a:rPr lang="en-US" sz="2500" dirty="0" smtClean="0">
                <a:latin typeface="Gadugi" panose="020B0502040204020203" pitchFamily="34" charset="0"/>
              </a:rPr>
              <a:t>else:</a:t>
            </a:r>
          </a:p>
          <a:p>
            <a:r>
              <a:rPr lang="en-US" sz="2500" dirty="0">
                <a:latin typeface="Gadugi" panose="020B0502040204020203" pitchFamily="34" charset="0"/>
              </a:rPr>
              <a:t> </a:t>
            </a:r>
            <a:r>
              <a:rPr lang="en-US" sz="2500" dirty="0" smtClean="0">
                <a:latin typeface="Gadugi" panose="020B0502040204020203" pitchFamily="34" charset="0"/>
              </a:rPr>
              <a:t> x = x</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smtClean="0">
                <a:latin typeface="Gadugi" panose="020B0502040204020203" pitchFamily="34" charset="0"/>
              </a:rPr>
              <a:t>Stateless</a:t>
            </a:r>
            <a:endParaRPr lang="en-US" sz="3000" dirty="0">
              <a:latin typeface="Gadugi" panose="020B0502040204020203" pitchFamily="34" charset="0"/>
            </a:endParaRPr>
          </a:p>
        </p:txBody>
      </p:sp>
      <p:sp>
        <p:nvSpPr>
          <p:cNvPr id="86" name="TextBox 85"/>
          <p:cNvSpPr txBox="1"/>
          <p:nvPr/>
        </p:nvSpPr>
        <p:spPr>
          <a:xfrm>
            <a:off x="6135126" y="1397573"/>
            <a:ext cx="3183885" cy="553998"/>
          </a:xfrm>
          <a:prstGeom prst="rect">
            <a:avLst/>
          </a:prstGeom>
          <a:noFill/>
        </p:spPr>
        <p:txBody>
          <a:bodyPr wrap="none" rtlCol="0">
            <a:spAutoFit/>
          </a:bodyPr>
          <a:lstStyle/>
          <a:p>
            <a:r>
              <a:rPr lang="en-US" sz="3000" dirty="0" smtClean="0">
                <a:latin typeface="Gadugi" panose="020B0502040204020203" pitchFamily="34" charset="0"/>
              </a:rPr>
              <a:t>Read/Write (R/W)</a:t>
            </a:r>
            <a:endParaRPr lang="en-US" sz="3000" dirty="0">
              <a:latin typeface="Gadugi" panose="020B0502040204020203" pitchFamily="34" charset="0"/>
            </a:endParaRPr>
          </a:p>
        </p:txBody>
      </p:sp>
      <p:sp>
        <p:nvSpPr>
          <p:cNvPr id="87" name="TextBox 86"/>
          <p:cNvSpPr txBox="1"/>
          <p:nvPr/>
        </p:nvSpPr>
        <p:spPr>
          <a:xfrm>
            <a:off x="6135125" y="2916691"/>
            <a:ext cx="3831498" cy="553998"/>
          </a:xfrm>
          <a:prstGeom prst="rect">
            <a:avLst/>
          </a:prstGeom>
          <a:noFill/>
        </p:spPr>
        <p:txBody>
          <a:bodyPr wrap="none" rtlCol="0">
            <a:spAutoFit/>
          </a:bodyPr>
          <a:lstStyle/>
          <a:p>
            <a:r>
              <a:rPr lang="en-US" sz="3000" dirty="0" err="1" smtClean="0">
                <a:latin typeface="Gadugi" panose="020B0502040204020203" pitchFamily="34" charset="0"/>
              </a:rPr>
              <a:t>ReadAddWrite</a:t>
            </a:r>
            <a:r>
              <a:rPr lang="en-US" sz="3000" dirty="0" smtClean="0">
                <a:latin typeface="Gadugi" panose="020B0502040204020203" pitchFamily="34" charset="0"/>
              </a:rPr>
              <a:t> (RAW)</a:t>
            </a:r>
            <a:endParaRPr lang="en-US" sz="3000" dirty="0">
              <a:latin typeface="Gadugi" panose="020B0502040204020203" pitchFamily="34" charset="0"/>
            </a:endParaRPr>
          </a:p>
        </p:txBody>
      </p:sp>
      <p:sp>
        <p:nvSpPr>
          <p:cNvPr id="88" name="TextBox 87"/>
          <p:cNvSpPr txBox="1"/>
          <p:nvPr/>
        </p:nvSpPr>
        <p:spPr>
          <a:xfrm>
            <a:off x="6134100" y="4308807"/>
            <a:ext cx="5952270" cy="553998"/>
          </a:xfrm>
          <a:prstGeom prst="rect">
            <a:avLst/>
          </a:prstGeom>
          <a:noFill/>
        </p:spPr>
        <p:txBody>
          <a:bodyPr wrap="none" rtlCol="0">
            <a:spAutoFit/>
          </a:bodyPr>
          <a:lstStyle/>
          <a:p>
            <a:r>
              <a:rPr lang="en-US" sz="3000" dirty="0" smtClean="0">
                <a:latin typeface="Gadugi" panose="020B0502040204020203" pitchFamily="34" charset="0"/>
              </a:rPr>
              <a:t>Predicated </a:t>
            </a:r>
            <a:r>
              <a:rPr lang="en-US" sz="3000" dirty="0" err="1" smtClean="0">
                <a:latin typeface="Gadugi" panose="020B0502040204020203" pitchFamily="34" charset="0"/>
              </a:rPr>
              <a:t>ReadAddWrite</a:t>
            </a:r>
            <a:r>
              <a:rPr lang="en-US" sz="3000" dirty="0" smtClean="0">
                <a:latin typeface="Gadugi" panose="020B0502040204020203" pitchFamily="34" charset="0"/>
              </a:rPr>
              <a:t> (PRAW)</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sp>
        <p:nvSpPr>
          <p:cNvPr id="24" name="TextBox 23"/>
          <p:cNvSpPr txBox="1"/>
          <p:nvPr/>
        </p:nvSpPr>
        <p:spPr>
          <a:xfrm>
            <a:off x="8061306" y="882729"/>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25" name="Rounded Rectangle 24"/>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Right Arrow 2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8" name="Right Arrow 2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30" name="TextBox 29"/>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31" name="Rounded Rectangle 3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2" name="TextBox 31"/>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26509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4" grpId="0" animBg="1"/>
      <p:bldP spid="82" grpId="0" animBg="1"/>
      <p:bldP spid="8" grpId="0" animBg="1"/>
      <p:bldP spid="3" grpId="0"/>
      <p:bldP spid="78" grpId="0"/>
      <p:bldP spid="79" grpId="0"/>
      <p:bldP spid="81" grpId="0"/>
      <p:bldP spid="9" grpId="0"/>
      <p:bldP spid="86" grpId="0"/>
      <p:bldP spid="87" grpId="0"/>
      <p:bldP spid="88" grpId="0"/>
      <p:bldP spid="89" grpId="0"/>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1669047" cy="553998"/>
          </a:xfrm>
          <a:prstGeom prst="rect">
            <a:avLst/>
          </a:prstGeom>
          <a:noFill/>
        </p:spPr>
        <p:txBody>
          <a:bodyPr wrap="none" rtlCol="0">
            <a:spAutoFit/>
          </a:bodyPr>
          <a:lstStyle/>
          <a:p>
            <a:r>
              <a:rPr lang="en-US" sz="3000" dirty="0">
                <a:latin typeface="Gadugi" panose="020B0502040204020203" pitchFamily="34" charset="0"/>
              </a:rPr>
              <a:t>Stateless</a:t>
            </a: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399502598"/>
              </p:ext>
            </p:extLst>
          </p:nvPr>
        </p:nvGraphicFramePr>
        <p:xfrm>
          <a:off x="5864071" y="1913890"/>
          <a:ext cx="4461029" cy="4637881"/>
        </p:xfrm>
        <a:graphic>
          <a:graphicData uri="http://schemas.openxmlformats.org/drawingml/2006/table">
            <a:tbl>
              <a:tblPr firstRow="1" bandRow="1">
                <a:tableStyleId>{5C22544A-7EE6-4342-B048-85BDC9FD1C3A}</a:tableStyleId>
              </a:tblPr>
              <a:tblGrid>
                <a:gridCol w="1336829"/>
                <a:gridCol w="31242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r>
            </a:tbl>
          </a:graphicData>
        </a:graphic>
      </p:graphicFrame>
      <p:cxnSp>
        <p:nvCxnSpPr>
          <p:cNvPr id="6" name="Straight Arrow Connector 5"/>
          <p:cNvCxnSpPr/>
          <p:nvPr/>
        </p:nvCxnSpPr>
        <p:spPr>
          <a:xfrm>
            <a:off x="10934700" y="3048000"/>
            <a:ext cx="0" cy="22860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325100" y="2113002"/>
            <a:ext cx="1922321" cy="1015663"/>
          </a:xfrm>
          <a:prstGeom prst="rect">
            <a:avLst/>
          </a:prstGeom>
          <a:noFill/>
        </p:spPr>
        <p:txBody>
          <a:bodyPr wrap="none" rtlCol="0">
            <a:spAutoFit/>
          </a:bodyPr>
          <a:lstStyle/>
          <a:p>
            <a:r>
              <a:rPr lang="en-US" sz="3000" dirty="0" smtClean="0">
                <a:latin typeface="Gadugi" panose="020B0502040204020203" pitchFamily="34" charset="0"/>
              </a:rPr>
              <a:t>Least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25" name="TextBox 24"/>
          <p:cNvSpPr txBox="1"/>
          <p:nvPr/>
        </p:nvSpPr>
        <p:spPr>
          <a:xfrm>
            <a:off x="10325100" y="5499437"/>
            <a:ext cx="1922321" cy="1015663"/>
          </a:xfrm>
          <a:prstGeom prst="rect">
            <a:avLst/>
          </a:prstGeom>
          <a:noFill/>
        </p:spPr>
        <p:txBody>
          <a:bodyPr wrap="none" rtlCol="0">
            <a:spAutoFit/>
          </a:bodyPr>
          <a:lstStyle/>
          <a:p>
            <a:r>
              <a:rPr lang="en-US" sz="3000" dirty="0" smtClean="0">
                <a:latin typeface="Gadugi" panose="020B0502040204020203" pitchFamily="34" charset="0"/>
              </a:rPr>
              <a:t>Most</a:t>
            </a:r>
          </a:p>
          <a:p>
            <a:r>
              <a:rPr lang="en-US" sz="3000" dirty="0" smtClean="0">
                <a:latin typeface="Gadugi" panose="020B0502040204020203" pitchFamily="34" charset="0"/>
              </a:rPr>
              <a:t>Expressive</a:t>
            </a:r>
            <a:endParaRPr lang="en-US" sz="3000" dirty="0">
              <a:latin typeface="Gadugi" panose="020B0502040204020203" pitchFamily="34" charset="0"/>
            </a:endParaRPr>
          </a:p>
        </p:txBody>
      </p:sp>
      <p:sp>
        <p:nvSpPr>
          <p:cNvPr id="19" name="TextBox 18"/>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38" name="Rounded Rectangle 37"/>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9" name="Right Arrow 38"/>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1" name="Right Arrow 4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43" name="TextBox 42"/>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44" name="Rounded Rectangle 4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45" name="TextBox 44"/>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33489932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190500" y="2667000"/>
            <a:ext cx="4457700" cy="2476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2819400"/>
            <a:ext cx="5024515" cy="2015936"/>
          </a:xfrm>
          <a:prstGeom prst="rect">
            <a:avLst/>
          </a:prstGeom>
          <a:noFill/>
        </p:spPr>
        <p:txBody>
          <a:bodyPr wrap="square" rtlCol="0">
            <a:spAutoFit/>
          </a:bodyPr>
          <a:lstStyle/>
          <a:p>
            <a:r>
              <a:rPr lang="en-US" sz="2500" dirty="0" smtClean="0">
                <a:latin typeface="Gadugi" panose="020B0502040204020203" pitchFamily="34" charset="0"/>
              </a:rPr>
              <a:t>pkt.f3 =(pkt.f1 | constant)</a:t>
            </a:r>
          </a:p>
          <a:p>
            <a:r>
              <a:rPr lang="en-US" sz="2500" dirty="0">
                <a:latin typeface="Gadugi" panose="020B0502040204020203" pitchFamily="34" charset="0"/>
              </a:rPr>
              <a:t> </a:t>
            </a:r>
            <a:r>
              <a:rPr lang="en-US" sz="2500" dirty="0" smtClean="0">
                <a:latin typeface="Gadugi" panose="020B0502040204020203" pitchFamily="34" charset="0"/>
              </a:rPr>
              <a:t>            OP</a:t>
            </a:r>
          </a:p>
          <a:p>
            <a:r>
              <a:rPr lang="en-US" sz="2500" dirty="0">
                <a:latin typeface="Gadugi" panose="020B0502040204020203" pitchFamily="34" charset="0"/>
              </a:rPr>
              <a:t> </a:t>
            </a:r>
            <a:r>
              <a:rPr lang="en-US" sz="2500" dirty="0" smtClean="0">
                <a:latin typeface="Gadugi" panose="020B0502040204020203" pitchFamily="34" charset="0"/>
              </a:rPr>
              <a:t>            (pkt.f2 | constant);</a:t>
            </a:r>
          </a:p>
          <a:p>
            <a:r>
              <a:rPr lang="en-US" sz="2500" dirty="0" smtClean="0">
                <a:latin typeface="Gadugi" panose="020B0502040204020203" pitchFamily="34" charset="0"/>
              </a:rPr>
              <a:t>where</a:t>
            </a:r>
          </a:p>
          <a:p>
            <a:r>
              <a:rPr lang="en-US" sz="2500" dirty="0" smtClean="0">
                <a:latin typeface="Gadugi" panose="020B0502040204020203" pitchFamily="34" charset="0"/>
              </a:rPr>
              <a:t>OP = {+, -, AND, OR, &gt; ,&lt;, ...}</a:t>
            </a:r>
            <a:endParaRPr lang="en-US" sz="2500" dirty="0">
              <a:latin typeface="Gadugi" panose="020B0502040204020203" pitchFamily="34" charset="0"/>
            </a:endParaRPr>
          </a:p>
        </p:txBody>
      </p:sp>
      <p:sp>
        <p:nvSpPr>
          <p:cNvPr id="9" name="TextBox 8"/>
          <p:cNvSpPr txBox="1"/>
          <p:nvPr/>
        </p:nvSpPr>
        <p:spPr>
          <a:xfrm>
            <a:off x="1219200" y="2113002"/>
            <a:ext cx="3129383" cy="553998"/>
          </a:xfrm>
          <a:prstGeom prst="rect">
            <a:avLst/>
          </a:prstGeom>
          <a:noFill/>
        </p:spPr>
        <p:txBody>
          <a:bodyPr wrap="none" rtlCol="0">
            <a:spAutoFit/>
          </a:bodyPr>
          <a:lstStyle/>
          <a:p>
            <a:r>
              <a:rPr lang="en-US" sz="3000" dirty="0" smtClean="0">
                <a:latin typeface="Gadugi" panose="020B0502040204020203" pitchFamily="34" charset="0"/>
              </a:rPr>
              <a:t>Stateless (0.22 %)</a:t>
            </a:r>
            <a:endParaRPr lang="en-US" sz="3000" dirty="0">
              <a:latin typeface="Gadugi" panose="020B0502040204020203" pitchFamily="34" charset="0"/>
            </a:endParaRPr>
          </a:p>
        </p:txBody>
      </p:sp>
      <p:sp>
        <p:nvSpPr>
          <p:cNvPr id="89" name="TextBox 88"/>
          <p:cNvSpPr txBox="1"/>
          <p:nvPr/>
        </p:nvSpPr>
        <p:spPr>
          <a:xfrm>
            <a:off x="5093977" y="3288189"/>
            <a:ext cx="638316" cy="861774"/>
          </a:xfrm>
          <a:prstGeom prst="rect">
            <a:avLst/>
          </a:prstGeom>
          <a:noFill/>
        </p:spPr>
        <p:txBody>
          <a:bodyPr wrap="none" rtlCol="0">
            <a:spAutoFit/>
          </a:bodyPr>
          <a:lstStyle/>
          <a:p>
            <a:r>
              <a:rPr lang="en-US" sz="5000" b="1" dirty="0" smtClean="0">
                <a:latin typeface="Gadugi" panose="020B0502040204020203" pitchFamily="34" charset="0"/>
              </a:rPr>
              <a:t>+</a:t>
            </a:r>
            <a:endParaRPr lang="en-US" sz="5000" b="1" dirty="0">
              <a:latin typeface="Gadugi" panose="020B0502040204020203" pitchFamily="34" charset="0"/>
            </a:endParaRPr>
          </a:p>
        </p:txBody>
      </p:sp>
      <p:sp>
        <p:nvSpPr>
          <p:cNvPr id="4" name="Title 3"/>
          <p:cNvSpPr>
            <a:spLocks noGrp="1"/>
          </p:cNvSpPr>
          <p:nvPr>
            <p:ph type="title"/>
          </p:nvPr>
        </p:nvSpPr>
        <p:spPr/>
        <p:txBody>
          <a:bodyPr/>
          <a:lstStyle/>
          <a:p>
            <a:r>
              <a:rPr lang="en-US" dirty="0" smtClean="0">
                <a:latin typeface="Gadugi" panose="020B0502040204020203" pitchFamily="34" charset="0"/>
              </a:rPr>
              <a:t>Atoms used in targets</a:t>
            </a:r>
            <a:endParaRPr lang="en-US" dirty="0">
              <a:latin typeface="Gadugi" panose="020B0502040204020203"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89650186"/>
              </p:ext>
            </p:extLst>
          </p:nvPr>
        </p:nvGraphicFramePr>
        <p:xfrm>
          <a:off x="5864071" y="1913890"/>
          <a:ext cx="5604029" cy="4637881"/>
        </p:xfrm>
        <a:graphic>
          <a:graphicData uri="http://schemas.openxmlformats.org/drawingml/2006/table">
            <a:tbl>
              <a:tblPr firstRow="1" bandRow="1">
                <a:tableStyleId>{5C22544A-7EE6-4342-B048-85BDC9FD1C3A}</a:tableStyleId>
              </a:tblPr>
              <a:tblGrid>
                <a:gridCol w="1336829"/>
                <a:gridCol w="3124200"/>
                <a:gridCol w="1143000"/>
              </a:tblGrid>
              <a:tr h="340201">
                <a:tc>
                  <a:txBody>
                    <a:bodyPr/>
                    <a:lstStyle/>
                    <a:p>
                      <a:r>
                        <a:rPr lang="en-US" sz="1600" dirty="0" smtClean="0"/>
                        <a:t>Atom</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Overhead</a:t>
                      </a:r>
                      <a:endParaRPr lang="en-US" sz="1600" dirty="0"/>
                    </a:p>
                  </a:txBody>
                  <a:tcPr/>
                </a:tc>
              </a:tr>
              <a:tr h="340201">
                <a:tc>
                  <a:txBody>
                    <a:bodyPr/>
                    <a:lstStyle/>
                    <a:p>
                      <a:r>
                        <a:rPr lang="en-US" sz="2000" dirty="0" smtClean="0">
                          <a:latin typeface="Gadugi" panose="020B0502040204020203" pitchFamily="34" charset="0"/>
                        </a:rPr>
                        <a:t>R/W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or</a:t>
                      </a:r>
                      <a:r>
                        <a:rPr lang="en-US" sz="2000" baseline="0" dirty="0" smtClean="0">
                          <a:latin typeface="Gadugi" panose="020B0502040204020203" pitchFamily="34" charset="0"/>
                        </a:rPr>
                        <a:t> write state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 add, and</a:t>
                      </a:r>
                      <a:r>
                        <a:rPr lang="en-US" sz="2000" baseline="0" dirty="0" smtClean="0">
                          <a:latin typeface="Gadugi" panose="020B0502040204020203" pitchFamily="34" charset="0"/>
                        </a:rPr>
                        <a:t> write back</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Predicated</a:t>
                      </a:r>
                      <a:r>
                        <a:rPr lang="en-US" sz="2000" baseline="0" dirty="0" smtClean="0">
                          <a:latin typeface="Gadugi" panose="020B0502040204020203" pitchFamily="34" charset="0"/>
                        </a:rPr>
                        <a:t> version of RAW</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0.13%</a:t>
                      </a:r>
                      <a:endParaRPr lang="en-US" sz="2000" dirty="0">
                        <a:latin typeface="Gadugi" panose="020B0502040204020203" pitchFamily="34" charset="0"/>
                      </a:endParaRPr>
                    </a:p>
                  </a:txBody>
                  <a:tcPr/>
                </a:tc>
              </a:tr>
              <a:tr h="340201">
                <a:tc>
                  <a:txBody>
                    <a:bodyPr/>
                    <a:lstStyle/>
                    <a:p>
                      <a:r>
                        <a:rPr lang="en-US" sz="2000" dirty="0" err="1" smtClean="0">
                          <a:latin typeface="Gadugi" panose="020B0502040204020203" pitchFamily="34" charset="0"/>
                        </a:rPr>
                        <a:t>IfElseRAW</a:t>
                      </a:r>
                      <a:endParaRPr lang="en-US" sz="2000" dirty="0">
                        <a:latin typeface="Gadugi" panose="020B0502040204020203" pitchFamily="34" charset="0"/>
                      </a:endParaRPr>
                    </a:p>
                  </a:txBody>
                  <a:tcPr/>
                </a:tc>
                <a:tc>
                  <a:txBody>
                    <a:bodyPr/>
                    <a:lstStyle/>
                    <a:p>
                      <a:r>
                        <a:rPr lang="en-US" sz="2000" baseline="0" dirty="0" smtClean="0">
                          <a:latin typeface="Gadugi" panose="020B0502040204020203" pitchFamily="34" charset="0"/>
                        </a:rPr>
                        <a:t>2 RAWs, one each when a predicate is true or false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0.16%</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Sub</a:t>
                      </a:r>
                      <a:endParaRPr lang="en-US" sz="2000" dirty="0">
                        <a:latin typeface="Gadugi" panose="020B0502040204020203" pitchFamily="34" charset="0"/>
                      </a:endParaRPr>
                    </a:p>
                  </a:txBody>
                  <a:tcPr/>
                </a:tc>
                <a:tc>
                  <a:txBody>
                    <a:bodyPr/>
                    <a:lstStyle/>
                    <a:p>
                      <a:r>
                        <a:rPr lang="en-US" sz="2000" dirty="0" err="1" smtClean="0">
                          <a:latin typeface="Gadugi" panose="020B0502040204020203" pitchFamily="34" charset="0"/>
                        </a:rPr>
                        <a:t>IfElseRAW</a:t>
                      </a:r>
                      <a:r>
                        <a:rPr lang="en-US" sz="2000" dirty="0" smtClean="0">
                          <a:latin typeface="Gadugi" panose="020B0502040204020203" pitchFamily="34" charset="0"/>
                        </a:rPr>
                        <a:t> with a </a:t>
                      </a:r>
                      <a:r>
                        <a:rPr lang="en-US" sz="2000" dirty="0" err="1" smtClean="0">
                          <a:latin typeface="Gadugi" panose="020B0502040204020203" pitchFamily="34" charset="0"/>
                        </a:rPr>
                        <a:t>stateful</a:t>
                      </a:r>
                      <a:r>
                        <a:rPr lang="en-US" sz="2000" dirty="0" smtClean="0">
                          <a:latin typeface="Gadugi" panose="020B0502040204020203" pitchFamily="34" charset="0"/>
                        </a:rPr>
                        <a:t> subtraction capability</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0.24%</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4-way predication (nests</a:t>
                      </a:r>
                      <a:r>
                        <a:rPr lang="en-US" sz="2000" baseline="0" dirty="0" smtClean="0">
                          <a:latin typeface="Gadugi" panose="020B0502040204020203" pitchFamily="34" charset="0"/>
                        </a:rPr>
                        <a:t> 2 </a:t>
                      </a:r>
                      <a:r>
                        <a:rPr lang="en-US" sz="2000" baseline="0" dirty="0" err="1" smtClean="0">
                          <a:latin typeface="Gadugi" panose="020B0502040204020203" pitchFamily="34" charset="0"/>
                        </a:rPr>
                        <a:t>IfElseRAWs</a:t>
                      </a:r>
                      <a:r>
                        <a:rPr lang="en-US" sz="2000" baseline="0" dirty="0" smtClean="0">
                          <a:latin typeface="Gadugi" panose="020B0502040204020203" pitchFamily="34" charset="0"/>
                        </a:rPr>
                        <a: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0.58%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0.96%</a:t>
                      </a:r>
                      <a:endParaRPr lang="en-US" sz="2000" dirty="0">
                        <a:latin typeface="Gadugi" panose="020B0502040204020203" pitchFamily="34" charset="0"/>
                      </a:endParaRPr>
                    </a:p>
                  </a:txBody>
                  <a:tcPr/>
                </a:tc>
              </a:tr>
            </a:tbl>
          </a:graphicData>
        </a:graphic>
      </p:graphicFrame>
      <p:sp>
        <p:nvSpPr>
          <p:cNvPr id="16" name="TextBox 15"/>
          <p:cNvSpPr txBox="1"/>
          <p:nvPr/>
        </p:nvSpPr>
        <p:spPr>
          <a:xfrm>
            <a:off x="8046453" y="731191"/>
            <a:ext cx="1478290" cy="553998"/>
          </a:xfrm>
          <a:prstGeom prst="rect">
            <a:avLst/>
          </a:prstGeom>
          <a:noFill/>
        </p:spPr>
        <p:txBody>
          <a:bodyPr wrap="none" rtlCol="0">
            <a:spAutoFit/>
          </a:bodyPr>
          <a:lstStyle/>
          <a:p>
            <a:r>
              <a:rPr lang="en-US" sz="3000" dirty="0" err="1" smtClean="0">
                <a:latin typeface="Gadugi" panose="020B0502040204020203" pitchFamily="34" charset="0"/>
              </a:rPr>
              <a:t>Stateful</a:t>
            </a:r>
            <a:endParaRPr lang="en-US" sz="3000" dirty="0">
              <a:latin typeface="Gadugi" panose="020B0502040204020203" pitchFamily="34" charset="0"/>
            </a:endParaRPr>
          </a:p>
        </p:txBody>
      </p:sp>
      <p:sp>
        <p:nvSpPr>
          <p:cNvPr id="17" name="Rounded Rectangle 16"/>
          <p:cNvSpPr/>
          <p:nvPr/>
        </p:nvSpPr>
        <p:spPr>
          <a:xfrm>
            <a:off x="8878878" y="104339"/>
            <a:ext cx="2551122"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8" name="Right Arrow 1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4687878" y="104339"/>
            <a:ext cx="2781300" cy="521572"/>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22" name="TextBox 21"/>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23" name="Rounded Rectangle 22"/>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4" name="TextBox 23"/>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227323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Compiling packet transactions</a:t>
            </a:r>
            <a:endParaRPr lang="en-US" dirty="0">
              <a:latin typeface="Gadugi" panose="020B0502040204020203"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498926770"/>
              </p:ext>
            </p:extLst>
          </p:nvPr>
        </p:nvGraphicFramePr>
        <p:xfrm>
          <a:off x="2133600" y="1417846"/>
          <a:ext cx="7696200" cy="5363954"/>
        </p:xfrm>
        <a:graphic>
          <a:graphicData uri="http://schemas.openxmlformats.org/drawingml/2006/table">
            <a:tbl>
              <a:tblPr firstRow="1" bandRow="1">
                <a:tableStyleId>{5C22544A-7EE6-4342-B048-85BDC9FD1C3A}</a:tableStyleId>
              </a:tblPr>
              <a:tblGrid>
                <a:gridCol w="2423445"/>
                <a:gridCol w="668536"/>
                <a:gridCol w="1099019"/>
                <a:gridCol w="1790700"/>
                <a:gridCol w="1714500"/>
              </a:tblGrid>
              <a:tr h="587070">
                <a:tc>
                  <a:txBody>
                    <a:bodyPr/>
                    <a:lstStyle/>
                    <a:p>
                      <a:r>
                        <a:rPr lang="en-US" dirty="0" smtClean="0"/>
                        <a:t>Algorithm</a:t>
                      </a:r>
                      <a:endParaRPr lang="en-US" dirty="0"/>
                    </a:p>
                  </a:txBody>
                  <a:tcPr/>
                </a:tc>
                <a:tc>
                  <a:txBody>
                    <a:bodyPr/>
                    <a:lstStyle/>
                    <a:p>
                      <a:r>
                        <a:rPr lang="en-US" dirty="0" smtClean="0"/>
                        <a:t>LOC</a:t>
                      </a:r>
                      <a:endParaRPr lang="en-US" dirty="0"/>
                    </a:p>
                  </a:txBody>
                  <a:tcPr/>
                </a:tc>
                <a:tc>
                  <a:txBody>
                    <a:bodyPr/>
                    <a:lstStyle/>
                    <a:p>
                      <a:r>
                        <a:rPr lang="en-US" dirty="0" smtClean="0"/>
                        <a:t>Stages</a:t>
                      </a:r>
                    </a:p>
                    <a:p>
                      <a:r>
                        <a:rPr lang="en-US" dirty="0" smtClean="0"/>
                        <a:t>(max 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Max.</a:t>
                      </a:r>
                      <a:r>
                        <a:rPr lang="en-US" baseline="0" dirty="0" smtClean="0"/>
                        <a:t> atoms/ stage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(max 10)</a:t>
                      </a:r>
                      <a:endParaRPr lang="en-US" dirty="0" smtClean="0"/>
                    </a:p>
                  </a:txBody>
                  <a:tcPr/>
                </a:tc>
                <a:tc>
                  <a:txBody>
                    <a:bodyPr/>
                    <a:lstStyle/>
                    <a:p>
                      <a:r>
                        <a:rPr lang="en-US" dirty="0" smtClean="0"/>
                        <a:t>Most expressive</a:t>
                      </a:r>
                    </a:p>
                    <a:p>
                      <a:r>
                        <a:rPr lang="en-US" dirty="0" err="1" smtClean="0"/>
                        <a:t>stateful</a:t>
                      </a:r>
                      <a:r>
                        <a:rPr lang="en-US" dirty="0" smtClean="0"/>
                        <a:t> atom required</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4</a:t>
                      </a:r>
                      <a:endParaRPr lang="en-US" dirty="0"/>
                    </a:p>
                  </a:txBody>
                  <a:tcPr/>
                </a:tc>
                <a:tc>
                  <a:txBody>
                    <a:bodyPr/>
                    <a:lstStyle/>
                    <a:p>
                      <a:r>
                        <a:rPr lang="en-US" dirty="0" smtClean="0"/>
                        <a:t>3</a:t>
                      </a:r>
                      <a:endParaRPr lang="en-US" dirty="0"/>
                    </a:p>
                  </a:txBody>
                  <a:tcPr/>
                </a:tc>
                <a:tc>
                  <a:txBody>
                    <a:bodyPr/>
                    <a:lstStyle/>
                    <a:p>
                      <a:r>
                        <a:rPr lang="en-US" dirty="0" smtClean="0"/>
                        <a:t>R/W</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10</a:t>
                      </a:r>
                      <a:endParaRPr lang="en-US" dirty="0"/>
                    </a:p>
                  </a:txBody>
                  <a:tcPr/>
                </a:tc>
                <a:tc>
                  <a:txBody>
                    <a:bodyPr/>
                    <a:lstStyle/>
                    <a:p>
                      <a:r>
                        <a:rPr lang="en-US" dirty="0" smtClean="0"/>
                        <a:t>9</a:t>
                      </a:r>
                      <a:endParaRPr lang="en-US" dirty="0"/>
                    </a:p>
                  </a:txBody>
                  <a:tcPr/>
                </a:tc>
                <a:tc>
                  <a:txBody>
                    <a:bodyPr/>
                    <a:lstStyle/>
                    <a:p>
                      <a:r>
                        <a:rPr lang="en-US" dirty="0" smtClean="0"/>
                        <a:t>RAW</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PRAW</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PRAW</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err="1" smtClean="0"/>
                        <a:t>IfElseRAW</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Sub</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7</a:t>
                      </a:r>
                      <a:endParaRPr lang="en-US" dirty="0"/>
                    </a:p>
                  </a:txBody>
                  <a:tcPr/>
                </a:tc>
                <a:tc>
                  <a:txBody>
                    <a:bodyPr/>
                    <a:lstStyle/>
                    <a:p>
                      <a:r>
                        <a:rPr lang="en-US" dirty="0" smtClean="0"/>
                        <a:t>3</a:t>
                      </a:r>
                      <a:endParaRPr lang="en-US" dirty="0"/>
                    </a:p>
                  </a:txBody>
                  <a:tcPr/>
                </a:tc>
                <a:tc>
                  <a:txBody>
                    <a:bodyPr/>
                    <a:lstStyle/>
                    <a:p>
                      <a:r>
                        <a:rPr lang="en-US" dirty="0" smtClean="0"/>
                        <a:t>Nested</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4</a:t>
                      </a:r>
                      <a:endParaRPr lang="en-US" dirty="0"/>
                    </a:p>
                  </a:txBody>
                  <a:tcPr/>
                </a:tc>
                <a:tc>
                  <a:txBody>
                    <a:bodyPr/>
                    <a:lstStyle/>
                    <a:p>
                      <a:r>
                        <a:rPr lang="en-US" dirty="0" smtClean="0"/>
                        <a:t>2</a:t>
                      </a:r>
                      <a:endParaRPr lang="en-US" dirty="0"/>
                    </a:p>
                  </a:txBody>
                  <a:tcPr/>
                </a:tc>
                <a:tc>
                  <a:txBody>
                    <a:bodyPr/>
                    <a:lstStyle/>
                    <a:p>
                      <a:r>
                        <a:rPr lang="en-US" dirty="0" smtClean="0"/>
                        <a:t>Pairs</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15</a:t>
                      </a:r>
                      <a:endParaRPr lang="en-US" dirty="0"/>
                    </a:p>
                  </a:txBody>
                  <a:tcPr/>
                </a:tc>
                <a:tc>
                  <a:txBody>
                    <a:bodyPr/>
                    <a:lstStyle/>
                    <a:p>
                      <a:r>
                        <a:rPr lang="en-US" dirty="0" smtClean="0"/>
                        <a:t>3</a:t>
                      </a:r>
                      <a:endParaRPr lang="en-US" dirty="0"/>
                    </a:p>
                  </a:txBody>
                  <a:tcPr/>
                </a:tc>
                <a:tc>
                  <a:txBody>
                    <a:bodyPr/>
                    <a:lstStyle/>
                    <a:p>
                      <a:r>
                        <a:rPr lang="en-US" b="1" dirty="0" smtClean="0">
                          <a:solidFill>
                            <a:srgbClr val="FF0000"/>
                          </a:solidFill>
                        </a:rPr>
                        <a:t>Doesn’t map</a:t>
                      </a:r>
                      <a:endParaRPr lang="en-US" b="1" dirty="0">
                        <a:solidFill>
                          <a:srgbClr val="FF0000"/>
                        </a:solidFill>
                      </a:endParaRPr>
                    </a:p>
                  </a:txBody>
                  <a:tcPr/>
                </a:tc>
              </a:tr>
            </a:tbl>
          </a:graphicData>
        </a:graphic>
      </p:graphicFrame>
      <p:sp>
        <p:nvSpPr>
          <p:cNvPr id="12" name="Rounded Rectangle 11"/>
          <p:cNvSpPr/>
          <p:nvPr/>
        </p:nvSpPr>
        <p:spPr>
          <a:xfrm>
            <a:off x="8878878" y="104339"/>
            <a:ext cx="2551122" cy="53363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Right Arrow 1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Right Arrow 1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8369" y="188367"/>
            <a:ext cx="2990069" cy="369332"/>
          </a:xfrm>
          <a:prstGeom prst="rect">
            <a:avLst/>
          </a:prstGeom>
          <a:noFill/>
        </p:spPr>
        <p:txBody>
          <a:bodyPr wrap="square" rtlCol="0">
            <a:spAutoFit/>
          </a:bodyPr>
          <a:lstStyle/>
          <a:p>
            <a:r>
              <a:rPr lang="en-US" dirty="0" smtClean="0">
                <a:latin typeface="Gadugi" panose="020B0502040204020203" pitchFamily="34" charset="0"/>
              </a:rPr>
              <a:t>Feasibility</a:t>
            </a:r>
            <a:endParaRPr lang="en-US" dirty="0">
              <a:latin typeface="Gadugi" panose="020B0502040204020203" pitchFamily="34" charset="0"/>
            </a:endParaRPr>
          </a:p>
        </p:txBody>
      </p:sp>
      <p:sp>
        <p:nvSpPr>
          <p:cNvPr id="18" name="TextBox 17"/>
          <p:cNvSpPr txBox="1"/>
          <p:nvPr/>
        </p:nvSpPr>
        <p:spPr>
          <a:xfrm>
            <a:off x="9210521" y="188367"/>
            <a:ext cx="1425390" cy="369332"/>
          </a:xfrm>
          <a:prstGeom prst="rect">
            <a:avLst/>
          </a:prstGeom>
          <a:noFill/>
        </p:spPr>
        <p:txBody>
          <a:bodyPr wrap="none" rtlCol="0">
            <a:spAutoFit/>
          </a:bodyPr>
          <a:lstStyle/>
          <a:p>
            <a:r>
              <a:rPr lang="en-US" dirty="0" smtClean="0">
                <a:latin typeface="Gadugi" panose="020B0502040204020203" pitchFamily="34" charset="0"/>
              </a:rPr>
              <a:t>Compilation</a:t>
            </a:r>
            <a:endParaRPr lang="en-US" dirty="0">
              <a:latin typeface="Gadugi" panose="020B0502040204020203" pitchFamily="34" charset="0"/>
            </a:endParaRPr>
          </a:p>
        </p:txBody>
      </p:sp>
      <p:sp>
        <p:nvSpPr>
          <p:cNvPr id="19" name="Rounded Rectangle 18"/>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TextBox 19"/>
          <p:cNvSpPr txBox="1"/>
          <p:nvPr/>
        </p:nvSpPr>
        <p:spPr>
          <a:xfrm>
            <a:off x="1007289" y="188367"/>
            <a:ext cx="1672253" cy="369332"/>
          </a:xfrm>
          <a:prstGeom prst="rect">
            <a:avLst/>
          </a:prstGeom>
          <a:noFill/>
        </p:spPr>
        <p:txBody>
          <a:bodyPr wrap="none" rtlCol="0">
            <a:spAutoFit/>
          </a:bodyPr>
          <a:lstStyle/>
          <a:p>
            <a:r>
              <a:rPr lang="en-US" dirty="0" smtClean="0">
                <a:latin typeface="Gadugi" panose="020B0502040204020203" pitchFamily="34" charset="0"/>
              </a:rPr>
              <a:t>Expressiveness</a:t>
            </a:r>
          </a:p>
        </p:txBody>
      </p:sp>
    </p:spTree>
    <p:extLst>
      <p:ext uri="{BB962C8B-B14F-4D97-AF65-F5344CB8AC3E}">
        <p14:creationId xmlns:p14="http://schemas.microsoft.com/office/powerpoint/2010/main" val="1547309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Why is the traditional view insufficient?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Router features tied to ASIC design cycles (2-3 years)</a:t>
            </a:r>
          </a:p>
          <a:p>
            <a:pPr lvl="1"/>
            <a:r>
              <a:rPr lang="en-US" dirty="0" smtClean="0">
                <a:latin typeface="Gadugi" panose="020B0502040204020203" pitchFamily="34" charset="0"/>
              </a:rPr>
              <a:t>Long lag time for new </a:t>
            </a:r>
            <a:r>
              <a:rPr lang="en-US" dirty="0">
                <a:latin typeface="Gadugi" panose="020B0502040204020203" pitchFamily="34" charset="0"/>
              </a:rPr>
              <a:t>protocol formats (IPv6, VXLAN</a:t>
            </a:r>
            <a:r>
              <a:rPr lang="en-US" dirty="0" smtClean="0">
                <a:latin typeface="Gadugi" panose="020B0502040204020203" pitchFamily="34" charset="0"/>
              </a:rPr>
              <a:t>)</a:t>
            </a:r>
          </a:p>
          <a:p>
            <a:endParaRPr lang="en-US" dirty="0" smtClean="0">
              <a:latin typeface="Gadugi" panose="020B0502040204020203" pitchFamily="34" charset="0"/>
            </a:endParaRPr>
          </a:p>
          <a:p>
            <a:r>
              <a:rPr lang="en-US" dirty="0" smtClean="0">
                <a:latin typeface="Gadugi" panose="020B0502040204020203" pitchFamily="34" charset="0"/>
              </a:rPr>
              <a:t>Operators (especially in datacenters) need greater control</a:t>
            </a:r>
          </a:p>
          <a:p>
            <a:pPr lvl="1"/>
            <a:r>
              <a:rPr lang="en-US" dirty="0">
                <a:latin typeface="Gadugi" panose="020B0502040204020203" pitchFamily="34" charset="0"/>
              </a:rPr>
              <a:t>A</a:t>
            </a:r>
            <a:r>
              <a:rPr lang="en-US" sz="2400" dirty="0" smtClean="0">
                <a:latin typeface="Gadugi" panose="020B0502040204020203" pitchFamily="34" charset="0"/>
              </a:rPr>
              <a:t>ccess control, l</a:t>
            </a:r>
            <a:r>
              <a:rPr lang="en-US" dirty="0" smtClean="0">
                <a:latin typeface="Gadugi" panose="020B0502040204020203" pitchFamily="34" charset="0"/>
              </a:rPr>
              <a:t>oad balancing, b</a:t>
            </a:r>
            <a:r>
              <a:rPr lang="en-US" sz="2400" dirty="0" smtClean="0">
                <a:latin typeface="Gadugi" panose="020B0502040204020203" pitchFamily="34" charset="0"/>
              </a:rPr>
              <a:t>andwidth sharing, m</a:t>
            </a:r>
            <a:r>
              <a:rPr lang="en-US" dirty="0" smtClean="0">
                <a:latin typeface="Gadugi" panose="020B0502040204020203" pitchFamily="34" charset="0"/>
              </a:rPr>
              <a:t>easurement</a:t>
            </a:r>
          </a:p>
          <a:p>
            <a:endParaRPr lang="en-US" dirty="0" smtClean="0">
              <a:latin typeface="Gadugi" panose="020B0502040204020203" pitchFamily="34" charset="0"/>
            </a:endParaRPr>
          </a:p>
          <a:p>
            <a:r>
              <a:rPr lang="en-US" dirty="0" smtClean="0">
                <a:latin typeface="Gadugi" panose="020B0502040204020203" pitchFamily="34" charset="0"/>
              </a:rPr>
              <a:t>Many proposals never make it to production</a:t>
            </a:r>
          </a:p>
          <a:p>
            <a:endParaRPr lang="en-US" dirty="0">
              <a:latin typeface="Gadugi" panose="020B0502040204020203" pitchFamily="34" charset="0"/>
            </a:endParaRPr>
          </a:p>
          <a:p>
            <a:r>
              <a:rPr lang="en-US" dirty="0" smtClean="0">
                <a:latin typeface="Gadugi" panose="020B0502040204020203" pitchFamily="34" charset="0"/>
              </a:rPr>
              <a:t>Ideally, we would have a programmable router</a:t>
            </a:r>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mj-lt"/>
              </a:rPr>
              <a:t>This Talk</a:t>
            </a:r>
            <a:endParaRPr lang="en-US" dirty="0">
              <a:solidFill>
                <a:schemeClr val="bg1"/>
              </a:solidFill>
              <a:latin typeface="+mj-lt"/>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40</a:t>
            </a:fld>
            <a:endParaRPr lang="en-US">
              <a:latin typeface="+mj-lt"/>
            </a:endParaRPr>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mj-lt"/>
              </a:rPr>
              <a:t>The machine model: Formalizing the computational capabilities of line-rate routers</a:t>
            </a:r>
          </a:p>
          <a:p>
            <a:pPr lvl="1"/>
            <a:endParaRPr lang="en-US" sz="9600" dirty="0">
              <a:latin typeface="+mj-lt"/>
            </a:endParaRPr>
          </a:p>
          <a:p>
            <a:pPr lvl="1"/>
            <a:r>
              <a:rPr lang="en-US" sz="9600" dirty="0">
                <a:latin typeface="+mj-lt"/>
              </a:rPr>
              <a:t>Packet transactions: High-level programming for the router pipeline</a:t>
            </a:r>
          </a:p>
          <a:p>
            <a:pPr marL="457200" lvl="1" indent="0">
              <a:buNone/>
            </a:pPr>
            <a:endParaRPr lang="en-US" sz="9600" dirty="0">
              <a:latin typeface="+mj-lt"/>
            </a:endParaRPr>
          </a:p>
          <a:p>
            <a:pPr lvl="1"/>
            <a:r>
              <a:rPr lang="en-US" sz="9600" dirty="0">
                <a:latin typeface="+mj-lt"/>
              </a:rPr>
              <a:t>Push-In First-Out Queues: Programming the scheduler</a:t>
            </a:r>
          </a:p>
          <a:p>
            <a:endParaRPr lang="en-US" sz="2800" dirty="0">
              <a:latin typeface="+mj-lt"/>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mj-lt"/>
              </a:rPr>
              <a:t>This talk</a:t>
            </a:r>
            <a:endParaRPr lang="en-US" sz="4400" dirty="0">
              <a:solidFill>
                <a:schemeClr val="tx1"/>
              </a:solidFill>
              <a:latin typeface="+mj-lt"/>
            </a:endParaRPr>
          </a:p>
        </p:txBody>
      </p:sp>
      <p:sp>
        <p:nvSpPr>
          <p:cNvPr id="26" name="Right Arrow 25"/>
          <p:cNvSpPr/>
          <p:nvPr/>
        </p:nvSpPr>
        <p:spPr>
          <a:xfrm>
            <a:off x="152400" y="63627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321" name="TextBox 320"/>
          <p:cNvSpPr txBox="1"/>
          <p:nvPr/>
        </p:nvSpPr>
        <p:spPr>
          <a:xfrm>
            <a:off x="11514659" y="2735850"/>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mj-lt"/>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92093" cy="320443"/>
              </a:xfrm>
              <a:prstGeom prst="rect">
                <a:avLst/>
              </a:prstGeom>
              <a:noFill/>
            </p:spPr>
            <p:txBody>
              <a:bodyPr wrap="none" rtlCol="0">
                <a:spAutoFit/>
              </a:bodyPr>
              <a:lstStyle/>
              <a:p>
                <a:pPr defTabSz="566900"/>
                <a:r>
                  <a:rPr lang="en-US" sz="1200" dirty="0">
                    <a:solidFill>
                      <a:srgbClr val="000000"/>
                    </a:solidFill>
                    <a:latin typeface="+mj-lt"/>
                    <a:cs typeface="Seravek"/>
                  </a:rPr>
                  <a:t>TCP</a:t>
                </a:r>
              </a:p>
            </p:txBody>
          </p:sp>
          <p:sp>
            <p:nvSpPr>
              <p:cNvPr id="525" name="TextBox 524"/>
              <p:cNvSpPr txBox="1"/>
              <p:nvPr/>
            </p:nvSpPr>
            <p:spPr>
              <a:xfrm>
                <a:off x="2560601" y="6809947"/>
                <a:ext cx="761750" cy="320443"/>
              </a:xfrm>
              <a:prstGeom prst="rect">
                <a:avLst/>
              </a:prstGeom>
              <a:noFill/>
            </p:spPr>
            <p:txBody>
              <a:bodyPr wrap="none" rtlCol="0">
                <a:spAutoFit/>
              </a:bodyPr>
              <a:lstStyle/>
              <a:p>
                <a:pPr defTabSz="566900"/>
                <a:r>
                  <a:rPr lang="en-US" sz="1200" dirty="0">
                    <a:solidFill>
                      <a:srgbClr val="000000"/>
                    </a:solidFill>
                    <a:latin typeface="+mj-lt"/>
                    <a:cs typeface="Seravek"/>
                  </a:rPr>
                  <a:t>New</a:t>
                </a:r>
              </a:p>
            </p:txBody>
          </p:sp>
          <p:sp>
            <p:nvSpPr>
              <p:cNvPr id="526" name="TextBox 525"/>
              <p:cNvSpPr txBox="1"/>
              <p:nvPr/>
            </p:nvSpPr>
            <p:spPr>
              <a:xfrm>
                <a:off x="1791929" y="602690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IPv4</a:t>
                </a:r>
              </a:p>
            </p:txBody>
          </p:sp>
          <p:sp>
            <p:nvSpPr>
              <p:cNvPr id="527" name="TextBox 526"/>
              <p:cNvSpPr txBox="1"/>
              <p:nvPr/>
            </p:nvSpPr>
            <p:spPr>
              <a:xfrm>
                <a:off x="2586769" y="6073462"/>
                <a:ext cx="729408" cy="320443"/>
              </a:xfrm>
              <a:prstGeom prst="rect">
                <a:avLst/>
              </a:prstGeom>
              <a:noFill/>
            </p:spPr>
            <p:txBody>
              <a:bodyPr wrap="none" rtlCol="0">
                <a:spAutoFit/>
              </a:bodyPr>
              <a:lstStyle/>
              <a:p>
                <a:pPr defTabSz="566900"/>
                <a:r>
                  <a:rPr lang="en-US" sz="1200" dirty="0">
                    <a:solidFill>
                      <a:srgbClr val="000000"/>
                    </a:solidFill>
                    <a:latin typeface="+mj-lt"/>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mj-lt"/>
                    <a:cs typeface="Seravek"/>
                  </a:rPr>
                  <a:t>VLAN</a:t>
                </a:r>
              </a:p>
            </p:txBody>
          </p:sp>
          <p:sp>
            <p:nvSpPr>
              <p:cNvPr id="529" name="TextBox 528"/>
              <p:cNvSpPr txBox="1"/>
              <p:nvPr/>
            </p:nvSpPr>
            <p:spPr>
              <a:xfrm>
                <a:off x="1791929" y="5210053"/>
                <a:ext cx="679653" cy="356048"/>
              </a:xfrm>
              <a:prstGeom prst="rect">
                <a:avLst/>
              </a:prstGeom>
              <a:noFill/>
            </p:spPr>
            <p:txBody>
              <a:bodyPr wrap="none" rtlCol="0">
                <a:spAutoFit/>
              </a:bodyPr>
              <a:lstStyle/>
              <a:p>
                <a:pPr defTabSz="566900"/>
                <a:r>
                  <a:rPr lang="en-US" sz="1400" dirty="0">
                    <a:solidFill>
                      <a:srgbClr val="000000"/>
                    </a:solidFill>
                    <a:latin typeface="+mj-lt"/>
                    <a:cs typeface="Seravek"/>
                  </a:rPr>
                  <a:t>Eth</a:t>
                </a:r>
                <a:endParaRPr lang="en-US" sz="1200" dirty="0">
                  <a:solidFill>
                    <a:srgbClr val="000000"/>
                  </a:solidFill>
                  <a:latin typeface="+mj-lt"/>
                  <a:cs typeface="Seravek"/>
                </a:endParaRPr>
              </a:p>
            </p:txBody>
          </p:sp>
        </p:grpSp>
      </p:grpSp>
      <p:grpSp>
        <p:nvGrpSpPr>
          <p:cNvPr id="530" name="Group 529"/>
          <p:cNvGrpSpPr/>
          <p:nvPr/>
        </p:nvGrpSpPr>
        <p:grpSpPr>
          <a:xfrm>
            <a:off x="1818213" y="1790701"/>
            <a:ext cx="1305987" cy="3123140"/>
            <a:chOff x="1742013" y="2971800"/>
            <a:chExt cx="1305987" cy="312314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32" name="TextBox 531"/>
            <p:cNvSpPr txBox="1"/>
            <p:nvPr/>
          </p:nvSpPr>
          <p:spPr>
            <a:xfrm>
              <a:off x="1954802" y="5725608"/>
              <a:ext cx="947695" cy="369332"/>
            </a:xfrm>
            <a:prstGeom prst="rect">
              <a:avLst/>
            </a:prstGeom>
            <a:noFill/>
          </p:spPr>
          <p:txBody>
            <a:bodyPr wrap="none" rtlCol="0">
              <a:spAutoFit/>
            </a:bodyPr>
            <a:lstStyle/>
            <a:p>
              <a:r>
                <a:rPr lang="en-US" dirty="0" smtClean="0">
                  <a:latin typeface="+mj-lt"/>
                  <a:cs typeface="Seravek"/>
                </a:rPr>
                <a:t>Stage 1</a:t>
              </a:r>
              <a:endParaRPr lang="en-US" dirty="0">
                <a:latin typeface="+mj-lt"/>
                <a:cs typeface="Seravek"/>
              </a:endParaRPr>
            </a:p>
          </p:txBody>
        </p:sp>
      </p:grpSp>
      <p:grpSp>
        <p:nvGrpSpPr>
          <p:cNvPr id="560" name="Group 559"/>
          <p:cNvGrpSpPr/>
          <p:nvPr/>
        </p:nvGrpSpPr>
        <p:grpSpPr>
          <a:xfrm>
            <a:off x="3238500" y="1790701"/>
            <a:ext cx="1313752" cy="3123140"/>
            <a:chOff x="3162300" y="2971800"/>
            <a:chExt cx="1313752" cy="312314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62" name="TextBox 561"/>
            <p:cNvSpPr txBox="1"/>
            <p:nvPr/>
          </p:nvSpPr>
          <p:spPr>
            <a:xfrm>
              <a:off x="3369357" y="5725608"/>
              <a:ext cx="947695" cy="369332"/>
            </a:xfrm>
            <a:prstGeom prst="rect">
              <a:avLst/>
            </a:prstGeom>
            <a:noFill/>
          </p:spPr>
          <p:txBody>
            <a:bodyPr wrap="none" rtlCol="0">
              <a:spAutoFit/>
            </a:bodyPr>
            <a:lstStyle/>
            <a:p>
              <a:r>
                <a:rPr lang="en-US" dirty="0" smtClean="0">
                  <a:latin typeface="+mj-lt"/>
                  <a:cs typeface="Seravek"/>
                </a:rPr>
                <a:t>Stage 2</a:t>
              </a:r>
              <a:endParaRPr lang="en-US" dirty="0">
                <a:latin typeface="+mj-lt"/>
                <a:cs typeface="Seravek"/>
              </a:endParaRPr>
            </a:p>
          </p:txBody>
        </p:sp>
      </p:grpSp>
      <p:grpSp>
        <p:nvGrpSpPr>
          <p:cNvPr id="590" name="Group 589"/>
          <p:cNvGrpSpPr/>
          <p:nvPr/>
        </p:nvGrpSpPr>
        <p:grpSpPr>
          <a:xfrm>
            <a:off x="5018555" y="1782824"/>
            <a:ext cx="1313752" cy="3131017"/>
            <a:chOff x="4942355" y="2963923"/>
            <a:chExt cx="1313752" cy="313101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592" name="TextBox 591"/>
            <p:cNvSpPr txBox="1"/>
            <p:nvPr/>
          </p:nvSpPr>
          <p:spPr>
            <a:xfrm>
              <a:off x="5076034"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mj-lt"/>
                  <a:cs typeface="Seravek"/>
                </a:rPr>
                <a:t>Stage 1</a:t>
              </a:r>
              <a:endParaRPr lang="en-US" dirty="0">
                <a:latin typeface="+mj-lt"/>
                <a:cs typeface="Seravek"/>
              </a:endParaRPr>
            </a:p>
          </p:txBody>
        </p:sp>
      </p:grpSp>
      <p:grpSp>
        <p:nvGrpSpPr>
          <p:cNvPr id="650" name="Group 649"/>
          <p:cNvGrpSpPr/>
          <p:nvPr/>
        </p:nvGrpSpPr>
        <p:grpSpPr>
          <a:xfrm>
            <a:off x="9749736" y="1778000"/>
            <a:ext cx="1313752" cy="3135841"/>
            <a:chOff x="9673536" y="2959099"/>
            <a:chExt cx="1313752" cy="313584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mj-lt"/>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mj-lt"/>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mj-lt"/>
                    <a:cs typeface="Seravek"/>
                  </a:rPr>
                  <a:t>match/action</a:t>
                </a:r>
                <a:endParaRPr lang="en-US" sz="1400" dirty="0">
                  <a:solidFill>
                    <a:srgbClr val="000000"/>
                  </a:solidFill>
                  <a:latin typeface="+mj-lt"/>
                  <a:cs typeface="Seravek"/>
                </a:endParaRPr>
              </a:p>
            </p:txBody>
          </p:sp>
        </p:grpSp>
        <p:sp>
          <p:nvSpPr>
            <p:cNvPr id="652" name="TextBox 651"/>
            <p:cNvSpPr txBox="1"/>
            <p:nvPr/>
          </p:nvSpPr>
          <p:spPr>
            <a:xfrm>
              <a:off x="9801562" y="5725608"/>
              <a:ext cx="1072730" cy="369332"/>
            </a:xfrm>
            <a:prstGeom prst="rect">
              <a:avLst/>
            </a:prstGeom>
            <a:noFill/>
          </p:spPr>
          <p:txBody>
            <a:bodyPr wrap="none" rtlCol="0">
              <a:spAutoFit/>
            </a:bodyPr>
            <a:lstStyle/>
            <a:p>
              <a:r>
                <a:rPr lang="en-US" dirty="0" smtClean="0">
                  <a:latin typeface="+mj-lt"/>
                  <a:cs typeface="Seravek"/>
                </a:rPr>
                <a:t>Stage 16</a:t>
              </a:r>
              <a:endParaRPr lang="en-US" dirty="0">
                <a:latin typeface="+mj-lt"/>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latin typeface="+mj-lt"/>
              </a:rPr>
              <a:pPr/>
              <a:t>40</a:t>
            </a:fld>
            <a:endParaRPr lang="en-US">
              <a:latin typeface="+mj-lt"/>
            </a:endParaRPr>
          </a:p>
        </p:txBody>
      </p:sp>
    </p:spTree>
    <p:custDataLst>
      <p:tags r:id="rId1"/>
    </p:custDataLst>
    <p:extLst>
      <p:ext uri="{BB962C8B-B14F-4D97-AF65-F5344CB8AC3E}">
        <p14:creationId xmlns:p14="http://schemas.microsoft.com/office/powerpoint/2010/main" val="4284660770"/>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Why is programmable scheduling hard?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Plenty of scheduling algorithms</a:t>
            </a:r>
          </a:p>
          <a:p>
            <a:r>
              <a:rPr lang="en-US" dirty="0" smtClean="0">
                <a:latin typeface="Gadugi" panose="020B0502040204020203" pitchFamily="34" charset="0"/>
              </a:rPr>
              <a:t>Yet, no consensus on the right abstractions for scheduling</a:t>
            </a:r>
          </a:p>
          <a:p>
            <a:r>
              <a:rPr lang="en-US" dirty="0" smtClean="0">
                <a:latin typeface="Gadugi" panose="020B0502040204020203" pitchFamily="34" charset="0"/>
              </a:rPr>
              <a:t>In contrast to</a:t>
            </a:r>
          </a:p>
          <a:p>
            <a:pPr lvl="1"/>
            <a:r>
              <a:rPr lang="en-US" dirty="0">
                <a:latin typeface="Gadugi" panose="020B0502040204020203" pitchFamily="34" charset="0"/>
              </a:rPr>
              <a:t>P</a:t>
            </a:r>
            <a:r>
              <a:rPr lang="en-US" dirty="0" smtClean="0">
                <a:latin typeface="Gadugi" panose="020B0502040204020203" pitchFamily="34" charset="0"/>
              </a:rPr>
              <a:t>arse graphs for parsing</a:t>
            </a:r>
          </a:p>
          <a:p>
            <a:pPr lvl="1"/>
            <a:r>
              <a:rPr lang="en-US" dirty="0" smtClean="0">
                <a:latin typeface="Gadugi" panose="020B0502040204020203" pitchFamily="34" charset="0"/>
              </a:rPr>
              <a:t>Match-action tables for forwarding</a:t>
            </a:r>
          </a:p>
          <a:p>
            <a:r>
              <a:rPr lang="en-US" dirty="0" smtClean="0">
                <a:latin typeface="Gadugi" panose="020B0502040204020203" pitchFamily="34" charset="0"/>
              </a:rPr>
              <a:t>On the surface, packet transactions are insufficient</a:t>
            </a:r>
          </a:p>
        </p:txBody>
      </p:sp>
    </p:spTree>
    <p:extLst>
      <p:ext uri="{BB962C8B-B14F-4D97-AF65-F5344CB8AC3E}">
        <p14:creationId xmlns:p14="http://schemas.microsoft.com/office/powerpoint/2010/main" val="40551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6268" t="11739" r="5193" b="10479"/>
          <a:stretch/>
        </p:blipFill>
        <p:spPr>
          <a:xfrm>
            <a:off x="76581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838200" y="1825624"/>
            <a:ext cx="109728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FCFS, priorities, weighted fair-</a:t>
            </a:r>
            <a:r>
              <a:rPr lang="en-US" dirty="0" err="1" smtClean="0">
                <a:latin typeface="+mj-lt"/>
              </a:rPr>
              <a:t>queueing</a:t>
            </a:r>
            <a:endParaRPr lang="en-US" dirty="0" smtClean="0">
              <a:latin typeface="+mj-lt"/>
            </a:endParaRP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Token bucket shaping</a:t>
            </a:r>
          </a:p>
          <a:p>
            <a:pPr marL="0" indent="0">
              <a:buNone/>
            </a:pPr>
            <a:endParaRPr lang="en-US" sz="1200" dirty="0" smtClean="0">
              <a:latin typeface="+mj-lt"/>
            </a:endParaRPr>
          </a:p>
          <a:p>
            <a:pPr marL="0" indent="0">
              <a:buNone/>
            </a:pPr>
            <a:r>
              <a:rPr lang="en-US" b="1" dirty="0" smtClean="0">
                <a:solidFill>
                  <a:srgbClr val="3366FF"/>
                </a:solidFill>
                <a:latin typeface="+mj-lt"/>
              </a:rPr>
              <a:t>Key observation</a:t>
            </a:r>
          </a:p>
          <a:p>
            <a:r>
              <a:rPr lang="en-US" dirty="0">
                <a:latin typeface="+mj-lt"/>
              </a:rPr>
              <a:t>In many </a:t>
            </a:r>
            <a:r>
              <a:rPr lang="en-US" dirty="0" smtClean="0">
                <a:latin typeface="+mj-lt"/>
              </a:rPr>
              <a:t>algorithms, the scheduling order/time can be determined on </a:t>
            </a:r>
            <a:r>
              <a:rPr lang="en-US" dirty="0" err="1" smtClean="0">
                <a:latin typeface="+mj-lt"/>
              </a:rPr>
              <a:t>enqueue</a:t>
            </a:r>
            <a:endParaRPr lang="en-US" dirty="0">
              <a:latin typeface="+mj-lt"/>
            </a:endParaRPr>
          </a:p>
          <a:p>
            <a:r>
              <a:rPr lang="en-US" dirty="0" smtClean="0">
                <a:latin typeface="+mj-lt"/>
              </a:rPr>
              <a:t>i.e.</a:t>
            </a:r>
            <a:r>
              <a:rPr lang="en-US" dirty="0">
                <a:latin typeface="+mj-lt"/>
              </a:rPr>
              <a:t>, </a:t>
            </a:r>
            <a:r>
              <a:rPr lang="en-US" dirty="0" smtClean="0">
                <a:latin typeface="+mj-lt"/>
              </a:rPr>
              <a:t>relative order of buffered packets does </a:t>
            </a:r>
            <a:r>
              <a:rPr lang="en-US" dirty="0">
                <a:latin typeface="+mj-lt"/>
              </a:rPr>
              <a:t>not </a:t>
            </a:r>
            <a:r>
              <a:rPr lang="en-US" dirty="0" smtClean="0">
                <a:latin typeface="+mj-lt"/>
              </a:rPr>
              <a:t>change</a:t>
            </a:r>
            <a:endParaRPr lang="en-US" dirty="0">
              <a:latin typeface="+mj-lt"/>
            </a:endParaRPr>
          </a:p>
        </p:txBody>
      </p:sp>
      <p:sp>
        <p:nvSpPr>
          <p:cNvPr id="5" name="Slide Number Placeholder 4"/>
          <p:cNvSpPr>
            <a:spLocks noGrp="1"/>
          </p:cNvSpPr>
          <p:nvPr>
            <p:ph type="sldNum" sz="quarter" idx="12"/>
          </p:nvPr>
        </p:nvSpPr>
        <p:spPr/>
        <p:txBody>
          <a:bodyPr/>
          <a:lstStyle/>
          <a:p>
            <a:fld id="{5448022C-F4BC-4192-A392-BACAE19DF894}" type="slidenum">
              <a:rPr lang="en-US" smtClean="0">
                <a:latin typeface="+mj-lt"/>
              </a:rPr>
              <a:pPr/>
              <a:t>42</a:t>
            </a:fld>
            <a:endParaRPr lang="en-US">
              <a:latin typeface="+mj-lt"/>
            </a:endParaRPr>
          </a:p>
        </p:txBody>
      </p:sp>
    </p:spTree>
    <p:custDataLst>
      <p:tags r:id="rId1"/>
    </p:custDataLst>
    <p:extLst>
      <p:ext uri="{BB962C8B-B14F-4D97-AF65-F5344CB8AC3E}">
        <p14:creationId xmlns:p14="http://schemas.microsoft.com/office/powerpoint/2010/main" val="887900087"/>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825625"/>
            <a:ext cx="10972800" cy="2708275"/>
          </a:xfrm>
        </p:spPr>
        <p:txBody>
          <a:bodyPr>
            <a:normAutofit/>
          </a:bodyPr>
          <a:lstStyle/>
          <a:p>
            <a:r>
              <a:rPr lang="en-US" dirty="0">
                <a:latin typeface="+mj-lt"/>
              </a:rPr>
              <a:t>P</a:t>
            </a:r>
            <a:r>
              <a:rPr lang="en-US" dirty="0" smtClean="0">
                <a:latin typeface="+mj-lt"/>
              </a:rPr>
              <a:t>ackets are pushed into an </a:t>
            </a:r>
            <a:r>
              <a:rPr lang="en-US" dirty="0">
                <a:latin typeface="+mj-lt"/>
              </a:rPr>
              <a:t>arbitrary </a:t>
            </a:r>
            <a:r>
              <a:rPr lang="en-US" dirty="0" smtClean="0">
                <a:latin typeface="+mj-lt"/>
              </a:rPr>
              <a:t>location based on a </a:t>
            </a:r>
            <a:r>
              <a:rPr lang="en-US" b="1" dirty="0" smtClean="0">
                <a:solidFill>
                  <a:srgbClr val="901028"/>
                </a:solidFill>
                <a:latin typeface="+mj-lt"/>
              </a:rPr>
              <a:t>rank</a:t>
            </a:r>
            <a:r>
              <a:rPr lang="en-US" b="1" dirty="0" smtClean="0">
                <a:latin typeface="+mj-lt"/>
              </a:rPr>
              <a:t> </a:t>
            </a:r>
            <a:r>
              <a:rPr lang="en-US" dirty="0" smtClean="0">
                <a:latin typeface="+mj-lt"/>
              </a:rPr>
              <a:t>number, and </a:t>
            </a:r>
            <a:r>
              <a:rPr lang="en-US" dirty="0" err="1" smtClean="0">
                <a:latin typeface="+mj-lt"/>
              </a:rPr>
              <a:t>dequeued</a:t>
            </a:r>
            <a:r>
              <a:rPr lang="en-US" dirty="0" smtClean="0">
                <a:latin typeface="+mj-lt"/>
              </a:rPr>
              <a:t> from the head</a:t>
            </a:r>
          </a:p>
          <a:p>
            <a:pPr lvl="1"/>
            <a:r>
              <a:rPr lang="en-US" dirty="0" smtClean="0">
                <a:latin typeface="+mj-lt"/>
              </a:rPr>
              <a:t>First used as a proof construct by Chuang et. al. in the 90s</a:t>
            </a:r>
          </a:p>
          <a:p>
            <a:pPr lvl="1"/>
            <a:r>
              <a:rPr lang="en-US" dirty="0" smtClean="0">
                <a:latin typeface="+mj-lt"/>
              </a:rPr>
              <a:t>Also a powerful construct for programmable scheduling</a:t>
            </a: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
        <p:nvSpPr>
          <p:cNvPr id="16" name="Slide Number Placeholder 15"/>
          <p:cNvSpPr>
            <a:spLocks noGrp="1"/>
          </p:cNvSpPr>
          <p:nvPr>
            <p:ph type="sldNum" sz="quarter" idx="12"/>
          </p:nvPr>
        </p:nvSpPr>
        <p:spPr/>
        <p:txBody>
          <a:bodyPr/>
          <a:lstStyle/>
          <a:p>
            <a:fld id="{5448022C-F4BC-4192-A392-BACAE19DF894}" type="slidenum">
              <a:rPr lang="en-US" smtClean="0">
                <a:latin typeface="+mj-lt"/>
              </a:rPr>
              <a:pPr/>
              <a:t>43</a:t>
            </a:fld>
            <a:endParaRPr lang="en-US">
              <a:latin typeface="+mj-lt"/>
            </a:endParaRPr>
          </a:p>
        </p:txBody>
      </p:sp>
    </p:spTree>
    <p:custDataLst>
      <p:tags r:id="rId1"/>
    </p:custDataLst>
    <p:extLst>
      <p:ext uri="{BB962C8B-B14F-4D97-AF65-F5344CB8AC3E}">
        <p14:creationId xmlns:p14="http://schemas.microsoft.com/office/powerpoint/2010/main" val="469245479"/>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0375 0 " pathEditMode="relative" ptsTypes="AA">
                                      <p:cBhvr>
                                        <p:cTn id="10" dur="1000" fill="hold"/>
                                        <p:tgtEl>
                                          <p:spTgt spid="11"/>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375 0 " pathEditMode="relative" ptsTypes="AA">
                                      <p:cBhvr>
                                        <p:cTn id="12" dur="1000" fill="hold"/>
                                        <p:tgtEl>
                                          <p:spTgt spid="13"/>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375 0 " pathEditMode="relative" ptsTypes="AA">
                                      <p:cBhvr>
                                        <p:cTn id="14" dur="1000" fill="hold"/>
                                        <p:tgtEl>
                                          <p:spTgt spid="1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375 0 " pathEditMode="relative" ptsTypes="AA">
                                      <p:cBhvr>
                                        <p:cTn id="16" dur="1000" fill="hold"/>
                                        <p:tgtEl>
                                          <p:spTgt spid="15"/>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0182 0.00093 L 0.29376 0.00093 " pathEditMode="relative" rAng="0" ptsTypes="AA">
                                      <p:cBhvr>
                                        <p:cTn id="18" dur="1000" fill="hold"/>
                                        <p:tgtEl>
                                          <p:spTgt spid="19"/>
                                        </p:tgtEl>
                                        <p:attrNameLst>
                                          <p:attrName>ppt_x</p:attrName>
                                          <p:attrName>ppt_y</p:attrName>
                                        </p:attrNameLst>
                                      </p:cBhvr>
                                      <p:rCtr x="14779" y="0"/>
                                    </p:animMotion>
                                  </p:childTnLst>
                                </p:cTn>
                              </p:par>
                            </p:childTnLst>
                          </p:cTn>
                        </p:par>
                        <p:par>
                          <p:cTn id="19" fill="hold">
                            <p:stCondLst>
                              <p:cond delay="1000"/>
                            </p:stCondLst>
                            <p:childTnLst>
                              <p:par>
                                <p:cTn id="20" presetID="0" presetClass="path" presetSubtype="0" accel="50000" decel="50000" fill="hold" grpId="0" nodeType="afterEffect">
                                  <p:stCondLst>
                                    <p:cond delay="0"/>
                                  </p:stCondLst>
                                  <p:childTnLst>
                                    <p:animMotion origin="layout" path="M 0.29363 0.00092 L 0.29363 0.12879 " pathEditMode="relative" ptsTypes="AA">
                                      <p:cBhvr>
                                        <p:cTn id="21" dur="500" fill="hold"/>
                                        <p:tgtEl>
                                          <p:spTgt spid="1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9" grpId="0" animBg="1"/>
      <p:bldP spid="19" grpId="1" animBg="1"/>
      <p:bldP spid="19" grpId="2"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46" name="Group 45"/>
          <p:cNvGrpSpPr/>
          <p:nvPr/>
        </p:nvGrpSpPr>
        <p:grpSpPr>
          <a:xfrm>
            <a:off x="2049780" y="2667000"/>
            <a:ext cx="3512820" cy="3433465"/>
            <a:chOff x="2049780" y="2548235"/>
            <a:chExt cx="3512820" cy="3433465"/>
          </a:xfrm>
        </p:grpSpPr>
        <p:pic>
          <p:nvPicPr>
            <p:cNvPr id="36" name="Picture 35"/>
            <p:cNvPicPr>
              <a:picLocks noChangeAspect="1"/>
            </p:cNvPicPr>
            <p:nvPr/>
          </p:nvPicPr>
          <p:blipFill>
            <a:blip r:embed="rId4"/>
            <a:stretch>
              <a:fillRect/>
            </a:stretch>
          </p:blipFill>
          <p:spPr>
            <a:xfrm>
              <a:off x="2049780" y="3054350"/>
              <a:ext cx="3512820" cy="2927350"/>
            </a:xfrm>
            <a:prstGeom prst="rect">
              <a:avLst/>
            </a:prstGeom>
          </p:spPr>
        </p:pic>
        <p:sp>
          <p:nvSpPr>
            <p:cNvPr id="43" name="TextBox 42"/>
            <p:cNvSpPr txBox="1"/>
            <p:nvPr/>
          </p:nvSpPr>
          <p:spPr>
            <a:xfrm>
              <a:off x="2286000" y="2548235"/>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en-US" sz="2000" dirty="0" err="1" smtClean="0">
                <a:latin typeface="+mj-lt"/>
                <a:cs typeface="Seravek"/>
              </a:rPr>
              <a:t>p.tmp</a:t>
            </a:r>
            <a:r>
              <a:rPr lang="en-US" sz="2000" dirty="0" smtClean="0">
                <a:latin typeface="+mj-lt"/>
                <a:cs typeface="Seravek"/>
              </a:rPr>
              <a:t> = T[f] + </a:t>
            </a:r>
            <a:r>
              <a:rPr lang="en-US" sz="2000" dirty="0" err="1" smtClean="0">
                <a:latin typeface="+mj-lt"/>
                <a:cs typeface="Seravek"/>
              </a:rPr>
              <a:t>p.len</a:t>
            </a:r>
            <a:endParaRPr lang="en-US" sz="2000" dirty="0" smtClean="0">
              <a:latin typeface="+mj-lt"/>
              <a:cs typeface="Seravek"/>
            </a:endParaRPr>
          </a:p>
          <a:p>
            <a:r>
              <a:rPr lang="is-IS" sz="2000" dirty="0" smtClean="0">
                <a:latin typeface="+mj-lt"/>
                <a:cs typeface="Seravek"/>
              </a:rPr>
              <a:t>…</a:t>
            </a:r>
          </a:p>
          <a:p>
            <a:r>
              <a:rPr lang="is-IS" sz="2000" dirty="0" smtClean="0">
                <a:latin typeface="+mj-lt"/>
                <a:cs typeface="Seravek"/>
              </a:rPr>
              <a:t>...</a:t>
            </a:r>
          </a:p>
          <a:p>
            <a:r>
              <a:rPr lang="is-IS" sz="2000" b="1" dirty="0" smtClean="0">
                <a:latin typeface="+mj-lt"/>
                <a:cs typeface="Seravek"/>
              </a:rPr>
              <a:t>p.rank = 2 * p.tmp </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44</a:t>
            </a:fld>
            <a:endParaRPr lang="en-US">
              <a:latin typeface="+mj-lt"/>
            </a:endParaRPr>
          </a:p>
        </p:txBody>
      </p:sp>
    </p:spTree>
    <p:custDataLst>
      <p:tags r:id="rId1"/>
    </p:custDataLst>
    <p:extLst>
      <p:ext uri="{BB962C8B-B14F-4D97-AF65-F5344CB8AC3E}">
        <p14:creationId xmlns:p14="http://schemas.microsoft.com/office/powerpoint/2010/main" val="3449272840"/>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wipe(up)">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8" name="Group 67"/>
          <p:cNvGrpSpPr/>
          <p:nvPr/>
        </p:nvGrpSpPr>
        <p:grpSpPr>
          <a:xfrm>
            <a:off x="1892295" y="3086100"/>
            <a:ext cx="4165609" cy="2673350"/>
            <a:chOff x="6079535" y="3009901"/>
            <a:chExt cx="771409" cy="2673350"/>
          </a:xfrm>
        </p:grpSpPr>
        <p:pic>
          <p:nvPicPr>
            <p:cNvPr id="481" name="Picture 480"/>
            <p:cNvPicPr>
              <a:picLocks noChangeAspect="1"/>
            </p:cNvPicPr>
            <p:nvPr/>
          </p:nvPicPr>
          <p:blipFill>
            <a:blip r:embed="rId4"/>
            <a:stretch>
              <a:fillRect/>
            </a:stretch>
          </p:blipFill>
          <p:spPr>
            <a:xfrm>
              <a:off x="6079535" y="3009901"/>
              <a:ext cx="771409" cy="2673350"/>
            </a:xfrm>
            <a:prstGeom prst="rect">
              <a:avLst/>
            </a:prstGeom>
          </p:spPr>
        </p:pic>
        <p:sp>
          <p:nvSpPr>
            <p:cNvPr id="66" name="TextBox 65"/>
            <p:cNvSpPr txBox="1"/>
            <p:nvPr/>
          </p:nvSpPr>
          <p:spPr>
            <a:xfrm>
              <a:off x="6215944" y="3808394"/>
              <a:ext cx="500945" cy="954107"/>
            </a:xfrm>
            <a:prstGeom prst="rect">
              <a:avLst/>
            </a:prstGeom>
            <a:noFill/>
          </p:spPr>
          <p:txBody>
            <a:bodyPr wrap="square" rtlCol="0">
              <a:spAutoFit/>
            </a:bodyPr>
            <a:lstStyle/>
            <a:p>
              <a:pPr algn="ctr"/>
              <a:r>
                <a:rPr lang="en-US" sz="2800" dirty="0" smtClean="0">
                  <a:latin typeface="+mj-lt"/>
                  <a:cs typeface="Seravek"/>
                </a:rPr>
                <a:t>Rank Computation </a:t>
              </a:r>
              <a:endParaRPr lang="en-US" sz="2800" dirty="0">
                <a:latin typeface="+mj-lt"/>
                <a:cs typeface="Seravek"/>
              </a:endParaRPr>
            </a:p>
          </p:txBody>
        </p:sp>
      </p:grpSp>
      <p:grpSp>
        <p:nvGrpSpPr>
          <p:cNvPr id="487" name="Group 486"/>
          <p:cNvGrpSpPr/>
          <p:nvPr/>
        </p:nvGrpSpPr>
        <p:grpSpPr>
          <a:xfrm>
            <a:off x="6477000" y="2057400"/>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14" name="Title 1"/>
          <p:cNvSpPr>
            <a:spLocks noGrp="1"/>
          </p:cNvSpPr>
          <p:nvPr>
            <p:ph type="title"/>
          </p:nvPr>
        </p:nvSpPr>
        <p:spPr>
          <a:xfrm>
            <a:off x="419100" y="122237"/>
            <a:ext cx="10515600" cy="1325563"/>
          </a:xfrm>
        </p:spPr>
        <p:txBody>
          <a:bodyPr/>
          <a:lstStyle/>
          <a:p>
            <a:r>
              <a:rPr lang="en-US" dirty="0" smtClean="0">
                <a:latin typeface="+mj-lt"/>
              </a:rPr>
              <a:t>A programmable scheduler</a:t>
            </a:r>
            <a:endParaRPr lang="en-US" dirty="0">
              <a:latin typeface="+mj-lt"/>
            </a:endParaRPr>
          </a:p>
        </p:txBody>
      </p:sp>
      <p:sp>
        <p:nvSpPr>
          <p:cNvPr id="113" name="Content Placeholder 2"/>
          <p:cNvSpPr>
            <a:spLocks noGrp="1"/>
          </p:cNvSpPr>
          <p:nvPr>
            <p:ph idx="1"/>
          </p:nvPr>
        </p:nvSpPr>
        <p:spPr>
          <a:xfrm>
            <a:off x="533400" y="6092825"/>
            <a:ext cx="11925300" cy="765175"/>
          </a:xfrm>
        </p:spPr>
        <p:txBody>
          <a:bodyPr>
            <a:noAutofit/>
          </a:bodyPr>
          <a:lstStyle/>
          <a:p>
            <a:r>
              <a:rPr lang="en-US" sz="2800" dirty="0" smtClean="0">
                <a:latin typeface="+mj-lt"/>
              </a:rPr>
              <a:t>Rank computation expressed </a:t>
            </a:r>
            <a:r>
              <a:rPr lang="en-US" dirty="0" smtClean="0">
                <a:latin typeface="+mj-lt"/>
              </a:rPr>
              <a:t>using packet transactions</a:t>
            </a:r>
            <a:endParaRPr lang="en-US" sz="2800" dirty="0" smtClean="0">
              <a:latin typeface="+mj-lt"/>
            </a:endParaRPr>
          </a:p>
          <a:p>
            <a:endParaRPr lang="en-US" sz="2800" dirty="0" smtClean="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45</a:t>
            </a:fld>
            <a:endParaRPr lang="en-US">
              <a:latin typeface="+mj-lt"/>
            </a:endParaRPr>
          </a:p>
        </p:txBody>
      </p:sp>
      <p:grpSp>
        <p:nvGrpSpPr>
          <p:cNvPr id="116" name="Group 115"/>
          <p:cNvGrpSpPr/>
          <p:nvPr/>
        </p:nvGrpSpPr>
        <p:grpSpPr>
          <a:xfrm>
            <a:off x="6515100" y="2781300"/>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Tree>
    <p:custDataLst>
      <p:tags r:id="rId1"/>
    </p:custDataLst>
    <p:extLst>
      <p:ext uri="{BB962C8B-B14F-4D97-AF65-F5344CB8AC3E}">
        <p14:creationId xmlns:p14="http://schemas.microsoft.com/office/powerpoint/2010/main" val="29128239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wipe(left)">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p:bldP spid="1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Weighted Fair Queuing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5" name="Group 4"/>
          <p:cNvGrpSpPr/>
          <p:nvPr/>
        </p:nvGrpSpPr>
        <p:grpSpPr>
          <a:xfrm>
            <a:off x="6504879" y="2765911"/>
            <a:ext cx="1230395" cy="3209586"/>
            <a:chOff x="6504879" y="2765911"/>
            <a:chExt cx="1230395" cy="3209586"/>
          </a:xfrm>
        </p:grpSpPr>
        <p:sp>
          <p:nvSpPr>
            <p:cNvPr id="353" name="Rectangle 352"/>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30" name="Group 29"/>
            <p:cNvGrpSpPr/>
            <p:nvPr/>
          </p:nvGrpSpPr>
          <p:grpSpPr>
            <a:xfrm>
              <a:off x="6835234" y="3238500"/>
              <a:ext cx="594266" cy="457200"/>
              <a:chOff x="5899150" y="6019800"/>
              <a:chExt cx="594266" cy="457200"/>
            </a:xfrm>
          </p:grpSpPr>
          <p:sp>
            <p:nvSpPr>
              <p:cNvPr id="306" name="Freeform 30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07" name="Straight Connector 30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1" name="Straight Connector 31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2" name="Straight Connector 31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320" name="Straight Arrow Connector 31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321" name="Straight Arrow Connector 32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323" name="Group 322"/>
            <p:cNvGrpSpPr/>
            <p:nvPr/>
          </p:nvGrpSpPr>
          <p:grpSpPr>
            <a:xfrm>
              <a:off x="6835234" y="3848100"/>
              <a:ext cx="594266" cy="457200"/>
              <a:chOff x="5899150" y="6019800"/>
              <a:chExt cx="594266" cy="457200"/>
            </a:xfrm>
          </p:grpSpPr>
          <p:sp>
            <p:nvSpPr>
              <p:cNvPr id="376" name="Freeform 37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378" name="Straight Connector 37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7" name="Straight Connector 45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8" name="Straight Connector 45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9" name="Straight Connector 45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0" name="Rectangle 45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61" name="Straight Arrow Connector 46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62" name="Straight Arrow Connector 46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63" name="Group 462"/>
            <p:cNvGrpSpPr/>
            <p:nvPr/>
          </p:nvGrpSpPr>
          <p:grpSpPr>
            <a:xfrm>
              <a:off x="6819900" y="4457700"/>
              <a:ext cx="594266" cy="457200"/>
              <a:chOff x="5899150" y="6019800"/>
              <a:chExt cx="594266" cy="457200"/>
            </a:xfrm>
          </p:grpSpPr>
          <p:sp>
            <p:nvSpPr>
              <p:cNvPr id="464" name="Freeform 46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65" name="Straight Connector 46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8" name="Straight Connector 46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69" name="Rectangle 46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0" name="Straight Arrow Connector 46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71" name="Straight Arrow Connector 47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72" name="Group 471"/>
            <p:cNvGrpSpPr/>
            <p:nvPr/>
          </p:nvGrpSpPr>
          <p:grpSpPr>
            <a:xfrm>
              <a:off x="6819900" y="5067300"/>
              <a:ext cx="594266" cy="457200"/>
              <a:chOff x="5899150" y="6019800"/>
              <a:chExt cx="594266" cy="457200"/>
            </a:xfrm>
          </p:grpSpPr>
          <p:sp>
            <p:nvSpPr>
              <p:cNvPr id="473" name="Freeform 47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474" name="Straight Connector 47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5" name="Straight Connector 47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6" name="Straight Connector 47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7" name="Straight Connector 47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78" name="Rectangle 47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479" name="Straight Arrow Connector 47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480" name="Straight Arrow Connector 47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82" name="Straight Arrow Connector 481"/>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3" name="Straight Arrow Connector 482"/>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4" name="Straight Arrow Connector 483"/>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85" name="Straight Arrow Connector 484"/>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pic>
        <p:nvPicPr>
          <p:cNvPr id="116" name="Picture 115"/>
          <p:cNvPicPr>
            <a:picLocks noChangeAspect="1"/>
          </p:cNvPicPr>
          <p:nvPr/>
        </p:nvPicPr>
        <p:blipFill>
          <a:blip r:embed="rId4"/>
          <a:stretch>
            <a:fillRect/>
          </a:stretch>
        </p:blipFill>
        <p:spPr>
          <a:xfrm>
            <a:off x="1892295" y="3086100"/>
            <a:ext cx="4165609" cy="2673350"/>
          </a:xfrm>
          <a:prstGeom prst="rect">
            <a:avLst/>
          </a:prstGeom>
        </p:spPr>
      </p:pic>
      <p:sp>
        <p:nvSpPr>
          <p:cNvPr id="2" name="Rectangle 1"/>
          <p:cNvSpPr/>
          <p:nvPr/>
        </p:nvSpPr>
        <p:spPr>
          <a:xfrm>
            <a:off x="2247900" y="3819317"/>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a:solidFill>
                  <a:prstClr val="black"/>
                </a:solidFill>
                <a:latin typeface="+mj-lt"/>
                <a:cs typeface="Seravek"/>
              </a:rPr>
              <a:t>p.len</a:t>
            </a:r>
            <a:r>
              <a:rPr lang="en-US" sz="1700" kern="0" dirty="0">
                <a:solidFill>
                  <a:prstClr val="black"/>
                </a:solidFill>
                <a:latin typeface="+mj-lt"/>
                <a:cs typeface="Seravek"/>
              </a:rPr>
              <a:t> / </a:t>
            </a:r>
            <a:r>
              <a:rPr lang="en-US" sz="1700" kern="0" dirty="0" err="1">
                <a:solidFill>
                  <a:prstClr val="black"/>
                </a:solidFill>
                <a:latin typeface="+mj-lt"/>
                <a:cs typeface="Seravek"/>
              </a:rPr>
              <a:t>p.w</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
        <p:nvSpPr>
          <p:cNvPr id="117" name="TextBox 116"/>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sp>
        <p:nvSpPr>
          <p:cNvPr id="110" name="TextBox 109"/>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46</a:t>
            </a:fld>
            <a:endParaRPr lang="en-US">
              <a:latin typeface="+mj-lt"/>
            </a:endParaRPr>
          </a:p>
        </p:txBody>
      </p:sp>
    </p:spTree>
    <p:custDataLst>
      <p:tags r:id="rId1"/>
    </p:custDataLst>
    <p:extLst>
      <p:ext uri="{BB962C8B-B14F-4D97-AF65-F5344CB8AC3E}">
        <p14:creationId xmlns:p14="http://schemas.microsoft.com/office/powerpoint/2010/main" val="802500939"/>
      </p:ext>
    </p:extLst>
  </p:cSld>
  <p:clrMapOvr>
    <a:masterClrMapping/>
  </p:clrMapOvr>
  <mc:AlternateContent xmlns:mc="http://schemas.openxmlformats.org/markup-compatibility/2006" xmlns:p14="http://schemas.microsoft.com/office/powerpoint/2010/main">
    <mc:Choice Requires="p14">
      <p:transition spd="slow" p14:dur="2000" advTm="36208"/>
    </mc:Choice>
    <mc:Fallback xmlns="">
      <p:transition spd="slow" advTm="362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latin typeface="+mj-lt"/>
              </a:rPr>
              <a:t>Token bucket shaping</a:t>
            </a:r>
            <a:endParaRPr lang="en-US" dirty="0">
              <a:latin typeface="+mj-lt"/>
            </a:endParaRPr>
          </a:p>
        </p:txBody>
      </p:sp>
      <p:grpSp>
        <p:nvGrpSpPr>
          <p:cNvPr id="267" name="Group 42"/>
          <p:cNvGrpSpPr/>
          <p:nvPr/>
        </p:nvGrpSpPr>
        <p:grpSpPr>
          <a:xfrm>
            <a:off x="1589457" y="3774358"/>
            <a:ext cx="4875732" cy="1192610"/>
            <a:chOff x="1707458" y="1778000"/>
            <a:chExt cx="4254836" cy="1181787"/>
          </a:xfrm>
        </p:grpSpPr>
        <p:cxnSp>
          <p:nvCxnSpPr>
            <p:cNvPr id="268" name="Straight Arrow Connector 2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9" name="Straight Arrow Connector 2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0" name="Straight Arrow Connector 2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1" name="Straight Arrow Connector 2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79" name="Right Arrow 278"/>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89" name="TextBox 288"/>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292" name="Right Arrow 291"/>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293" name="TextBox 292"/>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295" name="Rectangle 294"/>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13" name="Rectangle 312"/>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14" name="TextBox 313"/>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315" name="Straight Connector 314"/>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2" name="Group 11"/>
          <p:cNvGrpSpPr/>
          <p:nvPr/>
        </p:nvGrpSpPr>
        <p:grpSpPr>
          <a:xfrm>
            <a:off x="4480684" y="3274649"/>
            <a:ext cx="515971" cy="2169799"/>
            <a:chOff x="8534400" y="1981200"/>
            <a:chExt cx="595991" cy="2163589"/>
          </a:xfrm>
        </p:grpSpPr>
        <p:cxnSp>
          <p:nvCxnSpPr>
            <p:cNvPr id="349" name="Straight Connector 348"/>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0" name="Straight Connector 349"/>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51" name="Straight Connector 350"/>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283" name="Straight Connector 282"/>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362" name="Group 42"/>
          <p:cNvGrpSpPr/>
          <p:nvPr/>
        </p:nvGrpSpPr>
        <p:grpSpPr>
          <a:xfrm>
            <a:off x="7741431" y="3797564"/>
            <a:ext cx="3367506" cy="1192610"/>
            <a:chOff x="1707458" y="1778000"/>
            <a:chExt cx="4254836" cy="1181787"/>
          </a:xfrm>
        </p:grpSpPr>
        <p:cxnSp>
          <p:nvCxnSpPr>
            <p:cNvPr id="363" name="Straight Arrow Connector 36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4" name="Straight Arrow Connector 36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5" name="Straight Arrow Connector 36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6" name="Straight Arrow Connector 36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7" name="Straight Arrow Connector 36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8" name="Straight Arrow Connector 36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9" name="Straight Arrow Connector 36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0" name="Straight Arrow Connector 36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1" name="Straight Arrow Connector 37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2" name="Straight Arrow Connector 37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73" name="Rectangle 372"/>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374" name="TextBox 373"/>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375" name="Rectangle 374"/>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379" name="Group 378"/>
          <p:cNvGrpSpPr/>
          <p:nvPr/>
        </p:nvGrpSpPr>
        <p:grpSpPr>
          <a:xfrm>
            <a:off x="9203812" y="3274649"/>
            <a:ext cx="515971" cy="2169799"/>
            <a:chOff x="8534400" y="1981200"/>
            <a:chExt cx="595991" cy="2163589"/>
          </a:xfrm>
        </p:grpSpPr>
        <p:cxnSp>
          <p:nvCxnSpPr>
            <p:cNvPr id="380" name="Straight Connector 3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1" name="Straight Connector 3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382" name="Straight Connector 3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71" name="Group 70"/>
          <p:cNvGrpSpPr/>
          <p:nvPr/>
        </p:nvGrpSpPr>
        <p:grpSpPr>
          <a:xfrm>
            <a:off x="1742061" y="2745275"/>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2733571"/>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pic>
        <p:nvPicPr>
          <p:cNvPr id="116" name="Picture 115"/>
          <p:cNvPicPr>
            <a:picLocks noChangeAspect="1"/>
          </p:cNvPicPr>
          <p:nvPr/>
        </p:nvPicPr>
        <p:blipFill>
          <a:blip r:embed="rId4"/>
          <a:stretch>
            <a:fillRect/>
          </a:stretch>
        </p:blipFill>
        <p:spPr>
          <a:xfrm>
            <a:off x="1892295" y="3086100"/>
            <a:ext cx="4165609" cy="3048000"/>
          </a:xfrm>
          <a:prstGeom prst="rect">
            <a:avLst/>
          </a:prstGeom>
        </p:spPr>
      </p:pic>
      <p:sp>
        <p:nvSpPr>
          <p:cNvPr id="2" name="Rectangle 1"/>
          <p:cNvSpPr/>
          <p:nvPr/>
        </p:nvSpPr>
        <p:spPr>
          <a:xfrm>
            <a:off x="2247900" y="3733800"/>
            <a:ext cx="3619500" cy="192360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endParaRPr lang="en-US" sz="1700" kern="0" dirty="0">
              <a:solidFill>
                <a:prstClr val="black"/>
              </a:solidFill>
              <a:latin typeface="+mj-lt"/>
              <a:cs typeface="Seravek"/>
            </a:endParaRP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Font typeface="+mj-lt"/>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
        <p:nvSpPr>
          <p:cNvPr id="109" name="TextBox 108"/>
          <p:cNvSpPr txBox="1"/>
          <p:nvPr/>
        </p:nvSpPr>
        <p:spPr>
          <a:xfrm>
            <a:off x="2666997" y="3295590"/>
            <a:ext cx="2705103" cy="400110"/>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nvGrpSpPr>
          <p:cNvPr id="110" name="Group 109"/>
          <p:cNvGrpSpPr/>
          <p:nvPr/>
        </p:nvGrpSpPr>
        <p:grpSpPr>
          <a:xfrm>
            <a:off x="6504879" y="2765911"/>
            <a:ext cx="1230395" cy="3209586"/>
            <a:chOff x="6504879" y="2765911"/>
            <a:chExt cx="1230395" cy="3209586"/>
          </a:xfrm>
        </p:grpSpPr>
        <p:sp>
          <p:nvSpPr>
            <p:cNvPr id="112" name="Rectangle 11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4" name="Group 113"/>
            <p:cNvGrpSpPr/>
            <p:nvPr/>
          </p:nvGrpSpPr>
          <p:grpSpPr>
            <a:xfrm>
              <a:off x="6835234" y="3238500"/>
              <a:ext cx="594266" cy="457200"/>
              <a:chOff x="5899150" y="6019800"/>
              <a:chExt cx="594266" cy="457200"/>
            </a:xfrm>
          </p:grpSpPr>
          <p:sp>
            <p:nvSpPr>
              <p:cNvPr id="148" name="Freeform 14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9" name="Straight Connector 14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Rectangle 15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54" name="Straight Arrow Connector 15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55" name="Straight Arrow Connector 15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5" name="Group 114"/>
            <p:cNvGrpSpPr/>
            <p:nvPr/>
          </p:nvGrpSpPr>
          <p:grpSpPr>
            <a:xfrm>
              <a:off x="6835234" y="3848100"/>
              <a:ext cx="594266" cy="457200"/>
              <a:chOff x="5899150" y="6019800"/>
              <a:chExt cx="594266" cy="457200"/>
            </a:xfrm>
          </p:grpSpPr>
          <p:sp>
            <p:nvSpPr>
              <p:cNvPr id="140" name="Freeform 13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41" name="Straight Connector 14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45" name="Rectangle 14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46" name="Straight Arrow Connector 14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47" name="Straight Arrow Connector 14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7" name="Group 116"/>
            <p:cNvGrpSpPr/>
            <p:nvPr/>
          </p:nvGrpSpPr>
          <p:grpSpPr>
            <a:xfrm>
              <a:off x="6819900" y="4457700"/>
              <a:ext cx="594266" cy="457200"/>
              <a:chOff x="5899150" y="6019800"/>
              <a:chExt cx="594266" cy="457200"/>
            </a:xfrm>
          </p:grpSpPr>
          <p:sp>
            <p:nvSpPr>
              <p:cNvPr id="132" name="Freeform 13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3" name="Straight Connector 13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Rectangle 13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8" name="Straight Arrow Connector 13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9" name="Straight Arrow Connector 13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18" name="Group 117"/>
            <p:cNvGrpSpPr/>
            <p:nvPr/>
          </p:nvGrpSpPr>
          <p:grpSpPr>
            <a:xfrm>
              <a:off x="6819900" y="5067300"/>
              <a:ext cx="594266" cy="457200"/>
              <a:chOff x="5899150" y="6019800"/>
              <a:chExt cx="594266" cy="457200"/>
            </a:xfrm>
          </p:grpSpPr>
          <p:sp>
            <p:nvSpPr>
              <p:cNvPr id="124" name="Freeform 123"/>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5" name="Straight Connector 124"/>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29" name="Rectangle 128"/>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130" name="Straight Arrow Connector 129"/>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131" name="Straight Arrow Connector 130"/>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19" name="Straight Arrow Connector 118"/>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0" name="Straight Arrow Connector 119"/>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1" name="Straight Arrow Connector 120"/>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22" name="Straight Arrow Connector 121"/>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56" name="TextBox 155"/>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47</a:t>
            </a:fld>
            <a:endParaRPr lang="en-US">
              <a:latin typeface="+mj-lt"/>
            </a:endParaRPr>
          </a:p>
        </p:txBody>
      </p:sp>
    </p:spTree>
    <p:custDataLst>
      <p:tags r:id="rId1"/>
    </p:custDataLst>
    <p:extLst>
      <p:ext uri="{BB962C8B-B14F-4D97-AF65-F5344CB8AC3E}">
        <p14:creationId xmlns:p14="http://schemas.microsoft.com/office/powerpoint/2010/main" val="777459597"/>
      </p:ext>
    </p:extLst>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Picture 10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358" name="TextBox 357"/>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grpSp>
        <p:nvGrpSpPr>
          <p:cNvPr id="601" name="Group 600"/>
          <p:cNvGrpSpPr/>
          <p:nvPr/>
        </p:nvGrpSpPr>
        <p:grpSpPr>
          <a:xfrm>
            <a:off x="0" y="1738722"/>
            <a:ext cx="12085372" cy="4236775"/>
            <a:chOff x="0" y="1738722"/>
            <a:chExt cx="12085372" cy="4236775"/>
          </a:xfrm>
        </p:grpSpPr>
        <p:pic>
          <p:nvPicPr>
            <p:cNvPr id="602" name="Picture 6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38722"/>
              <a:ext cx="1752600" cy="455675"/>
            </a:xfrm>
            <a:prstGeom prst="rect">
              <a:avLst/>
            </a:prstGeom>
          </p:spPr>
        </p:pic>
        <p:grpSp>
          <p:nvGrpSpPr>
            <p:cNvPr id="603" name="Group 602"/>
            <p:cNvGrpSpPr/>
            <p:nvPr/>
          </p:nvGrpSpPr>
          <p:grpSpPr>
            <a:xfrm>
              <a:off x="76200" y="2355840"/>
              <a:ext cx="12009172" cy="3619657"/>
              <a:chOff x="76200" y="2355840"/>
              <a:chExt cx="12009172" cy="3619657"/>
            </a:xfrm>
          </p:grpSpPr>
          <p:grpSp>
            <p:nvGrpSpPr>
              <p:cNvPr id="604" name="Group 42"/>
              <p:cNvGrpSpPr/>
              <p:nvPr/>
            </p:nvGrpSpPr>
            <p:grpSpPr>
              <a:xfrm>
                <a:off x="1589457" y="3774358"/>
                <a:ext cx="4875732" cy="1192610"/>
                <a:chOff x="1707458" y="1778000"/>
                <a:chExt cx="4254836" cy="1181787"/>
              </a:xfrm>
            </p:grpSpPr>
            <p:cxnSp>
              <p:nvCxnSpPr>
                <p:cNvPr id="696" name="Straight Arrow Connector 695"/>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7" name="Straight Arrow Connector 6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8" name="Straight Arrow Connector 6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9" name="Straight Arrow Connector 6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0" name="Straight Arrow Connector 6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1" name="Straight Arrow Connector 7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2" name="Straight Arrow Connector 7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3" name="Straight Arrow Connector 7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4" name="Straight Arrow Connector 7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5" name="Straight Arrow Connector 704"/>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05" name="Right Arrow 604"/>
              <p:cNvSpPr/>
              <p:nvPr/>
            </p:nvSpPr>
            <p:spPr>
              <a:xfrm>
                <a:off x="147389" y="4179657"/>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6" name="TextBox 605"/>
              <p:cNvSpPr txBox="1"/>
              <p:nvPr/>
            </p:nvSpPr>
            <p:spPr>
              <a:xfrm>
                <a:off x="76200" y="3851880"/>
                <a:ext cx="471021" cy="410071"/>
              </a:xfrm>
              <a:prstGeom prst="rect">
                <a:avLst/>
              </a:prstGeom>
              <a:noFill/>
            </p:spPr>
            <p:txBody>
              <a:bodyPr wrap="none" lIns="130622" tIns="65311" rIns="130622" bIns="65311" rtlCol="0">
                <a:spAutoFit/>
              </a:bodyPr>
              <a:lstStyle/>
              <a:p>
                <a:r>
                  <a:rPr lang="en-US" dirty="0" smtClean="0">
                    <a:latin typeface="+mj-lt"/>
                    <a:cs typeface="Seravek"/>
                  </a:rPr>
                  <a:t>In</a:t>
                </a:r>
                <a:endParaRPr lang="en-US" dirty="0">
                  <a:latin typeface="+mj-lt"/>
                  <a:cs typeface="Seravek"/>
                </a:endParaRPr>
              </a:p>
            </p:txBody>
          </p:sp>
          <p:sp>
            <p:nvSpPr>
              <p:cNvPr id="607" name="Right Arrow 606"/>
              <p:cNvSpPr/>
              <p:nvPr/>
            </p:nvSpPr>
            <p:spPr>
              <a:xfrm>
                <a:off x="11556526" y="4263050"/>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mj-lt"/>
                  <a:cs typeface="Seravek"/>
                </a:endParaRPr>
              </a:p>
            </p:txBody>
          </p:sp>
          <p:sp>
            <p:nvSpPr>
              <p:cNvPr id="608" name="TextBox 607"/>
              <p:cNvSpPr txBox="1"/>
              <p:nvPr/>
            </p:nvSpPr>
            <p:spPr>
              <a:xfrm>
                <a:off x="11438459" y="3916949"/>
                <a:ext cx="646913" cy="408897"/>
              </a:xfrm>
              <a:prstGeom prst="rect">
                <a:avLst/>
              </a:prstGeom>
              <a:noFill/>
            </p:spPr>
            <p:txBody>
              <a:bodyPr wrap="none" lIns="130622" tIns="65311" rIns="130622" bIns="65311" rtlCol="0">
                <a:spAutoFit/>
              </a:bodyPr>
              <a:lstStyle/>
              <a:p>
                <a:r>
                  <a:rPr lang="en-US" dirty="0" smtClean="0">
                    <a:latin typeface="+mj-lt"/>
                    <a:cs typeface="Seravek"/>
                  </a:rPr>
                  <a:t>Out</a:t>
                </a:r>
                <a:endParaRPr lang="en-US" dirty="0">
                  <a:latin typeface="+mj-lt"/>
                  <a:cs typeface="Seravek"/>
                </a:endParaRPr>
              </a:p>
            </p:txBody>
          </p:sp>
          <p:sp>
            <p:nvSpPr>
              <p:cNvPr id="609" name="Rectangle 608"/>
              <p:cNvSpPr/>
              <p:nvPr/>
            </p:nvSpPr>
            <p:spPr>
              <a:xfrm>
                <a:off x="3247846"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0" name="Rectangle 609"/>
              <p:cNvSpPr/>
              <p:nvPr/>
            </p:nvSpPr>
            <p:spPr>
              <a:xfrm>
                <a:off x="1819001" y="296882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11" name="Rectangle 610"/>
              <p:cNvSpPr/>
              <p:nvPr/>
            </p:nvSpPr>
            <p:spPr>
              <a:xfrm>
                <a:off x="591047" y="2758526"/>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12" name="TextBox 611"/>
              <p:cNvSpPr txBox="1"/>
              <p:nvPr/>
            </p:nvSpPr>
            <p:spPr>
              <a:xfrm>
                <a:off x="647700" y="2363184"/>
                <a:ext cx="916049" cy="410071"/>
              </a:xfrm>
              <a:prstGeom prst="rect">
                <a:avLst/>
              </a:prstGeom>
              <a:noFill/>
            </p:spPr>
            <p:txBody>
              <a:bodyPr wrap="none" lIns="130622" tIns="65311" rIns="130622" bIns="65311" rtlCol="0">
                <a:spAutoFit/>
              </a:bodyPr>
              <a:lstStyle/>
              <a:p>
                <a:r>
                  <a:rPr lang="en-US" dirty="0" smtClean="0">
                    <a:latin typeface="+mj-lt"/>
                    <a:cs typeface="Seravek"/>
                  </a:rPr>
                  <a:t>Parser</a:t>
                </a:r>
                <a:endParaRPr lang="en-US" dirty="0">
                  <a:latin typeface="+mj-lt"/>
                  <a:cs typeface="Seravek"/>
                </a:endParaRPr>
              </a:p>
            </p:txBody>
          </p:sp>
          <p:cxnSp>
            <p:nvCxnSpPr>
              <p:cNvPr id="613" name="Straight Connector 612"/>
              <p:cNvCxnSpPr/>
              <p:nvPr/>
            </p:nvCxnSpPr>
            <p:spPr>
              <a:xfrm>
                <a:off x="6039165" y="344817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4" name="Straight Connector 613"/>
              <p:cNvCxnSpPr/>
              <p:nvPr/>
            </p:nvCxnSpPr>
            <p:spPr>
              <a:xfrm>
                <a:off x="6039165" y="533820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5" name="Straight Connector 614"/>
              <p:cNvCxnSpPr/>
              <p:nvPr/>
            </p:nvCxnSpPr>
            <p:spPr>
              <a:xfrm>
                <a:off x="6039165" y="4120379"/>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616" name="Straight Connector 615"/>
              <p:cNvCxnSpPr/>
              <p:nvPr/>
            </p:nvCxnSpPr>
            <p:spPr>
              <a:xfrm>
                <a:off x="6039165" y="464721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617" name="Rectangle 616"/>
              <p:cNvSpPr/>
              <p:nvPr/>
            </p:nvSpPr>
            <p:spPr>
              <a:xfrm>
                <a:off x="5033903"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18" name="Group 617"/>
              <p:cNvGrpSpPr/>
              <p:nvPr/>
            </p:nvGrpSpPr>
            <p:grpSpPr>
              <a:xfrm>
                <a:off x="4480684" y="3274649"/>
                <a:ext cx="515971" cy="2169799"/>
                <a:chOff x="8534400" y="1981200"/>
                <a:chExt cx="595991" cy="2163589"/>
              </a:xfrm>
            </p:grpSpPr>
            <p:cxnSp>
              <p:nvCxnSpPr>
                <p:cNvPr id="693" name="Straight Connector 692"/>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4" name="Straight Connector 693"/>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95" name="Straight Connector 694"/>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cxnSp>
            <p:nvCxnSpPr>
              <p:cNvPr id="619" name="Straight Connector 618"/>
              <p:cNvCxnSpPr/>
              <p:nvPr/>
            </p:nvCxnSpPr>
            <p:spPr>
              <a:xfrm>
                <a:off x="11434124" y="341547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nvGrpSpPr>
              <p:cNvPr id="620" name="Group 42"/>
              <p:cNvGrpSpPr/>
              <p:nvPr/>
            </p:nvGrpSpPr>
            <p:grpSpPr>
              <a:xfrm>
                <a:off x="7741431" y="3797564"/>
                <a:ext cx="3367506" cy="1192610"/>
                <a:chOff x="1707458" y="1778000"/>
                <a:chExt cx="4254836" cy="1181787"/>
              </a:xfrm>
            </p:grpSpPr>
            <p:cxnSp>
              <p:nvCxnSpPr>
                <p:cNvPr id="683" name="Straight Arrow Connector 682"/>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4" name="Straight Arrow Connector 683"/>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5" name="Straight Arrow Connector 684"/>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6" name="Straight Arrow Connector 685"/>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7" name="Straight Arrow Connector 686"/>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8" name="Straight Arrow Connector 687"/>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9" name="Straight Arrow Connector 688"/>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0" name="Straight Arrow Connector 689"/>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1" name="Straight Arrow Connector 690"/>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2" name="Straight Arrow Connector 691"/>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21" name="Rectangle 620"/>
              <p:cNvSpPr/>
              <p:nvPr/>
            </p:nvSpPr>
            <p:spPr>
              <a:xfrm>
                <a:off x="11142470" y="2763678"/>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mj-lt"/>
                  <a:cs typeface="Seravek"/>
                </a:endParaRPr>
              </a:p>
            </p:txBody>
          </p:sp>
          <p:sp>
            <p:nvSpPr>
              <p:cNvPr id="622" name="TextBox 621"/>
              <p:cNvSpPr txBox="1"/>
              <p:nvPr/>
            </p:nvSpPr>
            <p:spPr>
              <a:xfrm>
                <a:off x="10826474" y="2355840"/>
                <a:ext cx="1209953" cy="410071"/>
              </a:xfrm>
              <a:prstGeom prst="rect">
                <a:avLst/>
              </a:prstGeom>
              <a:noFill/>
            </p:spPr>
            <p:txBody>
              <a:bodyPr wrap="none" lIns="130622" tIns="65311" rIns="130622" bIns="65311" rtlCol="0">
                <a:spAutoFit/>
              </a:bodyPr>
              <a:lstStyle/>
              <a:p>
                <a:r>
                  <a:rPr lang="en-US" dirty="0" err="1">
                    <a:latin typeface="+mj-lt"/>
                    <a:cs typeface="Seravek"/>
                  </a:rPr>
                  <a:t>D</a:t>
                </a:r>
                <a:r>
                  <a:rPr lang="en-US" dirty="0" err="1" smtClean="0">
                    <a:latin typeface="+mj-lt"/>
                    <a:cs typeface="Seravek"/>
                  </a:rPr>
                  <a:t>eparser</a:t>
                </a:r>
                <a:endParaRPr lang="en-US" dirty="0">
                  <a:latin typeface="+mj-lt"/>
                  <a:cs typeface="Seravek"/>
                </a:endParaRPr>
              </a:p>
            </p:txBody>
          </p:sp>
          <p:sp>
            <p:nvSpPr>
              <p:cNvPr id="623" name="Rectangle 622"/>
              <p:cNvSpPr/>
              <p:nvPr/>
            </p:nvSpPr>
            <p:spPr>
              <a:xfrm>
                <a:off x="7970974" y="2975885"/>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624" name="Rectangle 623"/>
              <p:cNvSpPr/>
              <p:nvPr/>
            </p:nvSpPr>
            <p:spPr>
              <a:xfrm>
                <a:off x="9757031" y="2962997"/>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625" name="Group 624"/>
              <p:cNvGrpSpPr/>
              <p:nvPr/>
            </p:nvGrpSpPr>
            <p:grpSpPr>
              <a:xfrm>
                <a:off x="9203812" y="3274649"/>
                <a:ext cx="515971" cy="2169799"/>
                <a:chOff x="8534400" y="1981200"/>
                <a:chExt cx="595991" cy="2163589"/>
              </a:xfrm>
            </p:grpSpPr>
            <p:cxnSp>
              <p:nvCxnSpPr>
                <p:cNvPr id="680" name="Straight Connector 679"/>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1" name="Straight Connector 680"/>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682" name="Straight Connector 681"/>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626" name="Group 625"/>
              <p:cNvGrpSpPr/>
              <p:nvPr/>
            </p:nvGrpSpPr>
            <p:grpSpPr>
              <a:xfrm>
                <a:off x="1742061" y="2745275"/>
                <a:ext cx="4484987" cy="191047"/>
                <a:chOff x="1866900" y="2628900"/>
                <a:chExt cx="4419600" cy="190500"/>
              </a:xfrm>
            </p:grpSpPr>
            <p:cxnSp>
              <p:nvCxnSpPr>
                <p:cNvPr id="677" name="Straight Connector 67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8" name="Straight Connector 67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9" name="Straight Connector 67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7" name="TextBox 626"/>
              <p:cNvSpPr txBox="1"/>
              <p:nvPr/>
            </p:nvSpPr>
            <p:spPr>
              <a:xfrm>
                <a:off x="3012146" y="2401392"/>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628" name="Group 627"/>
              <p:cNvGrpSpPr/>
              <p:nvPr/>
            </p:nvGrpSpPr>
            <p:grpSpPr>
              <a:xfrm>
                <a:off x="7930541" y="2733571"/>
                <a:ext cx="3016451" cy="191047"/>
                <a:chOff x="1920389" y="2693432"/>
                <a:chExt cx="4419600" cy="190500"/>
              </a:xfrm>
            </p:grpSpPr>
            <p:cxnSp>
              <p:nvCxnSpPr>
                <p:cNvPr id="674" name="Straight Connector 67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5" name="Straight Connector 67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6" name="Straight Connector 67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629" name="TextBox 628"/>
              <p:cNvSpPr txBox="1"/>
              <p:nvPr/>
            </p:nvSpPr>
            <p:spPr>
              <a:xfrm>
                <a:off x="8565584" y="2389690"/>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630" name="Group 629"/>
              <p:cNvGrpSpPr/>
              <p:nvPr/>
            </p:nvGrpSpPr>
            <p:grpSpPr>
              <a:xfrm>
                <a:off x="6504879" y="2765911"/>
                <a:ext cx="1230395" cy="3209586"/>
                <a:chOff x="6504879" y="2765911"/>
                <a:chExt cx="1230395" cy="3209586"/>
              </a:xfrm>
            </p:grpSpPr>
            <p:sp>
              <p:nvSpPr>
                <p:cNvPr id="632" name="Rectangle 631"/>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633" name="Group 632"/>
                <p:cNvGrpSpPr/>
                <p:nvPr/>
              </p:nvGrpSpPr>
              <p:grpSpPr>
                <a:xfrm>
                  <a:off x="6835234" y="3238500"/>
                  <a:ext cx="594266" cy="457200"/>
                  <a:chOff x="5899150" y="6019800"/>
                  <a:chExt cx="594266" cy="457200"/>
                </a:xfrm>
              </p:grpSpPr>
              <p:sp>
                <p:nvSpPr>
                  <p:cNvPr id="666" name="Freeform 665"/>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67" name="Straight Connector 666"/>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8" name="Straight Connector 667"/>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9" name="Straight Connector 668"/>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0" name="Straight Connector 669"/>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71" name="Rectangle 670"/>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72" name="Straight Arrow Connector 671"/>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73" name="Straight Arrow Connector 672"/>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4" name="Group 633"/>
                <p:cNvGrpSpPr/>
                <p:nvPr/>
              </p:nvGrpSpPr>
              <p:grpSpPr>
                <a:xfrm>
                  <a:off x="6835234" y="3848100"/>
                  <a:ext cx="594266" cy="457200"/>
                  <a:chOff x="5899150" y="6019800"/>
                  <a:chExt cx="594266" cy="457200"/>
                </a:xfrm>
              </p:grpSpPr>
              <p:sp>
                <p:nvSpPr>
                  <p:cNvPr id="658" name="Freeform 657"/>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9" name="Straight Connector 658"/>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0" name="Straight Connector 659"/>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1" name="Straight Connector 660"/>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2" name="Straight Connector 661"/>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63" name="Rectangle 662"/>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64" name="Straight Arrow Connector 663"/>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65" name="Straight Arrow Connector 664"/>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5" name="Group 634"/>
                <p:cNvGrpSpPr/>
                <p:nvPr/>
              </p:nvGrpSpPr>
              <p:grpSpPr>
                <a:xfrm>
                  <a:off x="6819900" y="4457700"/>
                  <a:ext cx="594266" cy="457200"/>
                  <a:chOff x="5899150" y="6019800"/>
                  <a:chExt cx="594266" cy="457200"/>
                </a:xfrm>
              </p:grpSpPr>
              <p:sp>
                <p:nvSpPr>
                  <p:cNvPr id="650" name="Freeform 649"/>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51" name="Straight Connector 650"/>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2" name="Straight Connector 651"/>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3" name="Straight Connector 652"/>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4" name="Straight Connector 653"/>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55" name="Rectangle 654"/>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56" name="Straight Arrow Connector 655"/>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57" name="Straight Arrow Connector 656"/>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636" name="Group 635"/>
                <p:cNvGrpSpPr/>
                <p:nvPr/>
              </p:nvGrpSpPr>
              <p:grpSpPr>
                <a:xfrm>
                  <a:off x="6819900" y="5067300"/>
                  <a:ext cx="594266" cy="457200"/>
                  <a:chOff x="5899150" y="6019800"/>
                  <a:chExt cx="594266" cy="457200"/>
                </a:xfrm>
              </p:grpSpPr>
              <p:sp>
                <p:nvSpPr>
                  <p:cNvPr id="642" name="Freeform 641"/>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643" name="Straight Connector 642"/>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4" name="Straight Connector 643"/>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5" name="Straight Connector 644"/>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6" name="Straight Connector 645"/>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47" name="Rectangle 646"/>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648" name="Straight Arrow Connector 647"/>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649" name="Straight Arrow Connector 648"/>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637" name="Straight Arrow Connector 636"/>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8" name="Straight Arrow Connector 637"/>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39" name="Straight Arrow Connector 638"/>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640" name="Straight Arrow Connector 639"/>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grpSp>
      <p:sp>
        <p:nvSpPr>
          <p:cNvPr id="6" name="Title 5"/>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sp>
        <p:nvSpPr>
          <p:cNvPr id="128" name="TextBox 127"/>
          <p:cNvSpPr txBox="1"/>
          <p:nvPr/>
        </p:nvSpPr>
        <p:spPr>
          <a:xfrm>
            <a:off x="6400800" y="2057305"/>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latin typeface="+mj-lt"/>
              </a:rPr>
              <a:pPr/>
              <a:t>48</a:t>
            </a:fld>
            <a:endParaRPr lang="en-US">
              <a:latin typeface="+mj-lt"/>
            </a:endParaRPr>
          </a:p>
        </p:txBody>
      </p:sp>
    </p:spTree>
    <p:custDataLst>
      <p:tags r:id="rId1"/>
    </p:custDataLst>
    <p:extLst>
      <p:ext uri="{BB962C8B-B14F-4D97-AF65-F5344CB8AC3E}">
        <p14:creationId xmlns:p14="http://schemas.microsoft.com/office/powerpoint/2010/main" val="592075933"/>
      </p:ext>
    </p:extLst>
  </p:cSld>
  <p:clrMapOvr>
    <a:masterClrMapping/>
  </p:clrMapOvr>
  <mc:AlternateContent xmlns:mc="http://schemas.openxmlformats.org/markup-compatibility/2006" xmlns:p14="http://schemas.microsoft.com/office/powerpoint/2010/main">
    <mc:Choice Requires="p14">
      <p:transition spd="slow" p14:dur="2000" advTm="13117"/>
    </mc:Choice>
    <mc:Fallback xmlns="">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8"/>
                                        </p:tgtEl>
                                        <p:attrNameLst>
                                          <p:attrName>style.visibility</p:attrName>
                                        </p:attrNameLst>
                                      </p:cBhvr>
                                      <p:to>
                                        <p:strVal val="hidden"/>
                                      </p:to>
                                    </p:set>
                                  </p:childTnLst>
                                </p:cTn>
                              </p:par>
                              <p:par>
                                <p:cTn id="7" presetID="0" presetClass="path" presetSubtype="0" accel="50000" decel="50000" fill="hold" nodeType="withEffect">
                                  <p:stCondLst>
                                    <p:cond delay="0"/>
                                  </p:stCondLst>
                                  <p:childTnLst>
                                    <p:animMotion origin="layout" path="M -2.91667E-6 1.48148E-6 L 0.18438 0.18935 " pathEditMode="relative" rAng="0" ptsTypes="AA">
                                      <p:cBhvr>
                                        <p:cTn id="8" dur="500" fill="hold"/>
                                        <p:tgtEl>
                                          <p:spTgt spid="601"/>
                                        </p:tgtEl>
                                        <p:attrNameLst>
                                          <p:attrName>ppt_x</p:attrName>
                                          <p:attrName>ppt_y</p:attrName>
                                        </p:attrNameLst>
                                      </p:cBhvr>
                                      <p:rCtr x="9219" y="9468"/>
                                    </p:animMotion>
                                  </p:childTnLst>
                                </p:cTn>
                              </p:par>
                              <p:par>
                                <p:cTn id="9" presetID="6" presetClass="emph" presetSubtype="0" fill="hold" nodeType="withEffect">
                                  <p:stCondLst>
                                    <p:cond delay="0"/>
                                  </p:stCondLst>
                                  <p:childTnLst>
                                    <p:animScale>
                                      <p:cBhvr>
                                        <p:cTn id="10" dur="500" fill="hold"/>
                                        <p:tgtEl>
                                          <p:spTgt spid="601"/>
                                        </p:tgtEl>
                                      </p:cBhvr>
                                      <p:by x="25000" y="25000"/>
                                    </p:animScale>
                                  </p:childTnLst>
                                </p:cTn>
                              </p:par>
                              <p:par>
                                <p:cTn id="11" presetID="10" presetClass="exit" presetSubtype="0" fill="hold" nodeType="withEffect">
                                  <p:stCondLst>
                                    <p:cond delay="0"/>
                                  </p:stCondLst>
                                  <p:childTnLst>
                                    <p:animEffect transition="out" filter="fade">
                                      <p:cBhvr>
                                        <p:cTn id="12" dur="500"/>
                                        <p:tgtEl>
                                          <p:spTgt spid="601"/>
                                        </p:tgtEl>
                                      </p:cBhvr>
                                    </p:animEffect>
                                    <p:set>
                                      <p:cBhvr>
                                        <p:cTn id="13" dur="1" fill="hold">
                                          <p:stCondLst>
                                            <p:cond delay="499"/>
                                          </p:stCondLst>
                                        </p:cTn>
                                        <p:tgtEl>
                                          <p:spTgt spid="601"/>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354"/>
                                        </p:tgtEl>
                                        <p:attrNameLst>
                                          <p:attrName>style.visibility</p:attrName>
                                        </p:attrNameLst>
                                      </p:cBhvr>
                                      <p:to>
                                        <p:strVal val="visible"/>
                                      </p:to>
                                    </p:set>
                                    <p:animEffect transition="in" filter="wipe(down)">
                                      <p:cBhvr>
                                        <p:cTn id="20"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mj-lt"/>
              </a:rPr>
              <a:t>pFabric</a:t>
            </a:r>
            <a:r>
              <a:rPr lang="en-US" dirty="0" smtClean="0">
                <a:latin typeface="+mj-lt"/>
              </a:rPr>
              <a:t> (SRPT)</a:t>
            </a:r>
            <a:endParaRPr lang="en-US" dirty="0">
              <a:latin typeface="+mj-lt"/>
            </a:endParaRPr>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151" name="Group 150"/>
          <p:cNvGrpSpPr/>
          <p:nvPr/>
        </p:nvGrpSpPr>
        <p:grpSpPr>
          <a:xfrm>
            <a:off x="914400" y="3058802"/>
            <a:ext cx="3139531" cy="2014848"/>
            <a:chOff x="762000" y="2814289"/>
            <a:chExt cx="3520531" cy="2259361"/>
          </a:xfrm>
        </p:grpSpPr>
        <p:pic>
          <p:nvPicPr>
            <p:cNvPr id="131" name="Picture 130"/>
            <p:cNvPicPr>
              <a:picLocks noChangeAspect="1"/>
            </p:cNvPicPr>
            <p:nvPr/>
          </p:nvPicPr>
          <p:blipFill>
            <a:blip r:embed="rId6"/>
            <a:stretch>
              <a:fillRect/>
            </a:stretch>
          </p:blipFill>
          <p:spPr>
            <a:xfrm>
              <a:off x="762000" y="2814289"/>
              <a:ext cx="3520531" cy="2259361"/>
            </a:xfrm>
            <a:prstGeom prst="rect">
              <a:avLst/>
            </a:prstGeom>
          </p:spPr>
        </p:pic>
        <p:sp>
          <p:nvSpPr>
            <p:cNvPr id="150" name="TextBox 149"/>
            <p:cNvSpPr txBox="1"/>
            <p:nvPr/>
          </p:nvSpPr>
          <p:spPr>
            <a:xfrm>
              <a:off x="1142997" y="3028890"/>
              <a:ext cx="2705104" cy="448666"/>
            </a:xfrm>
            <a:prstGeom prst="rect">
              <a:avLst/>
            </a:prstGeom>
            <a:noFill/>
          </p:spPr>
          <p:txBody>
            <a:bodyPr wrap="square" rtlCol="0">
              <a:spAutoFit/>
            </a:bodyPr>
            <a:lstStyle/>
            <a:p>
              <a:pPr algn="ctr"/>
              <a:r>
                <a:rPr lang="en-US" sz="2000" dirty="0" smtClean="0">
                  <a:latin typeface="+mj-lt"/>
                  <a:cs typeface="Seravek"/>
                </a:rPr>
                <a:t>Rank Computation </a:t>
              </a:r>
              <a:endParaRPr lang="en-US" sz="2000" dirty="0">
                <a:latin typeface="+mj-lt"/>
                <a:cs typeface="Seravek"/>
              </a:endParaRPr>
            </a:p>
          </p:txBody>
        </p:sp>
      </p:grpSp>
      <p:sp>
        <p:nvSpPr>
          <p:cNvPr id="152" name="Rectangle 151"/>
          <p:cNvSpPr/>
          <p:nvPr/>
        </p:nvSpPr>
        <p:spPr>
          <a:xfrm>
            <a:off x="1257300" y="36957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f = flow(p)</a:t>
            </a:r>
          </a:p>
          <a:p>
            <a:pPr marL="342900" indent="-342900" defTabSz="457200">
              <a:buFont typeface="+mj-lt"/>
              <a:buAutoNum type="arabicPeriod" startAt="2"/>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f.rem_size</a:t>
            </a:r>
            <a:endParaRPr lang="en-US" sz="1700" kern="0" dirty="0">
              <a:solidFill>
                <a:prstClr val="black"/>
              </a:solidFill>
              <a:latin typeface="+mj-lt"/>
              <a:cs typeface="Seravek"/>
            </a:endParaRPr>
          </a:p>
        </p:txBody>
      </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latin typeface="+mj-lt"/>
                  </a:endParaRPr>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2</a:t>
                      </a:r>
                      <a:endParaRPr lang="en-US" kern="0" dirty="0">
                        <a:latin typeface="+mj-lt"/>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9</a:t>
                      </a:r>
                      <a:endParaRPr lang="en-US" kern="0" dirty="0">
                        <a:latin typeface="+mj-lt"/>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mj-lt"/>
                          <a:cs typeface="Seravek"/>
                        </a:rPr>
                        <a:t>8</a:t>
                      </a:r>
                      <a:endParaRPr lang="en-US" kern="0" dirty="0">
                        <a:solidFill>
                          <a:schemeClr val="tx1"/>
                        </a:solidFill>
                        <a:latin typeface="+mj-lt"/>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5</a:t>
                    </a:r>
                    <a:endParaRPr lang="en-US" kern="0" dirty="0">
                      <a:latin typeface="+mj-lt"/>
                      <a:cs typeface="Seravek"/>
                    </a:endParaRPr>
                  </a:p>
                </p:txBody>
              </p:sp>
            </p:grpSp>
          </p:grpSp>
          <p:sp>
            <p:nvSpPr>
              <p:cNvPr id="157" name="TextBox 156"/>
              <p:cNvSpPr txBox="1"/>
              <p:nvPr/>
            </p:nvSpPr>
            <p:spPr>
              <a:xfrm>
                <a:off x="6469978" y="2935733"/>
                <a:ext cx="3048000" cy="467326"/>
              </a:xfrm>
              <a:prstGeom prst="rect">
                <a:avLst/>
              </a:prstGeom>
              <a:noFill/>
            </p:spPr>
            <p:txBody>
              <a:bodyPr wrap="square" rtlCol="0">
                <a:spAutoFit/>
              </a:bodyPr>
              <a:lstStyle/>
              <a:p>
                <a:pPr algn="ctr"/>
                <a:r>
                  <a:rPr lang="en-US" sz="2000" dirty="0" smtClean="0">
                    <a:latin typeface="+mj-lt"/>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49</a:t>
            </a:fld>
            <a:endParaRPr lang="en-US">
              <a:latin typeface="+mj-lt"/>
            </a:endParaRPr>
          </a:p>
        </p:txBody>
      </p:sp>
    </p:spTree>
    <p:custDataLst>
      <p:tags r:id="rId1"/>
    </p:custDataLst>
    <p:extLst>
      <p:ext uri="{BB962C8B-B14F-4D97-AF65-F5344CB8AC3E}">
        <p14:creationId xmlns:p14="http://schemas.microsoft.com/office/powerpoint/2010/main" val="3314484946"/>
      </p:ext>
    </p:extLst>
  </p:cSld>
  <p:clrMapOvr>
    <a:masterClrMapping/>
  </p:clrMapOvr>
  <mc:AlternateContent xmlns:mc="http://schemas.openxmlformats.org/markup-compatibility/2006" xmlns:p14="http://schemas.microsoft.com/office/powerpoint/2010/main">
    <mc:Choice Requires="p14">
      <p:transition spd="slow" p14:dur="2000" advTm="40683"/>
    </mc:Choice>
    <mc:Fallback xmlns="">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(late 60s to mid 90s) built out of commodity CPUs</a:t>
            </a:r>
          </a:p>
          <a:p>
            <a:pPr lvl="1"/>
            <a:r>
              <a:rPr lang="en-US" dirty="0" smtClean="0">
                <a:latin typeface="Gadugi" panose="020B0502040204020203" pitchFamily="34" charset="0"/>
              </a:rPr>
              <a:t>IMPs (1969): Honeywell DDP-516</a:t>
            </a:r>
          </a:p>
          <a:p>
            <a:pPr lvl="1"/>
            <a:r>
              <a:rPr lang="en-US" dirty="0" err="1" smtClean="0">
                <a:latin typeface="Gadugi" panose="020B0502040204020203" pitchFamily="34" charset="0"/>
              </a:rPr>
              <a:t>Fuzzball</a:t>
            </a:r>
            <a:r>
              <a:rPr lang="en-US" dirty="0" smtClean="0">
                <a:latin typeface="Gadugi" panose="020B0502040204020203" pitchFamily="34" charset="0"/>
              </a:rPr>
              <a:t> (1971): DEC LSI-11</a:t>
            </a:r>
          </a:p>
          <a:p>
            <a:pPr lvl="1"/>
            <a:r>
              <a:rPr lang="en-US" dirty="0" smtClean="0">
                <a:latin typeface="Gadugi" panose="020B0502040204020203" pitchFamily="34" charset="0"/>
              </a:rPr>
              <a:t>Stanford multiprotocol router (1981): DEC PDP 11</a:t>
            </a:r>
          </a:p>
          <a:p>
            <a:pPr lvl="1"/>
            <a:r>
              <a:rPr lang="en-US" dirty="0" err="1">
                <a:latin typeface="Gadugi" panose="020B0502040204020203" pitchFamily="34" charset="0"/>
              </a:rPr>
              <a:t>Proteon</a:t>
            </a:r>
            <a:r>
              <a:rPr lang="en-US" dirty="0">
                <a:latin typeface="Gadugi" panose="020B0502040204020203" pitchFamily="34" charset="0"/>
              </a:rPr>
              <a:t> / MIT C gateway (1980s): DEC MicroVAX </a:t>
            </a:r>
            <a:r>
              <a:rPr lang="en-US" dirty="0" smtClean="0">
                <a:latin typeface="Gadugi" panose="020B0502040204020203" pitchFamily="34" charset="0"/>
              </a:rPr>
              <a:t>II</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202861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grpSp>
        <p:nvGrpSpPr>
          <p:cNvPr id="50" name="Group 49"/>
          <p:cNvGrpSpPr/>
          <p:nvPr/>
        </p:nvGrpSpPr>
        <p:grpSpPr>
          <a:xfrm>
            <a:off x="723900" y="1938635"/>
            <a:ext cx="4457700" cy="2938164"/>
            <a:chOff x="723900" y="1900535"/>
            <a:chExt cx="4457700" cy="2938164"/>
          </a:xfrm>
        </p:grpSpPr>
        <p:grpSp>
          <p:nvGrpSpPr>
            <p:cNvPr id="51" name="Group 50"/>
            <p:cNvGrpSpPr/>
            <p:nvPr/>
          </p:nvGrpSpPr>
          <p:grpSpPr>
            <a:xfrm>
              <a:off x="828956" y="2400301"/>
              <a:ext cx="4051684" cy="2438398"/>
              <a:chOff x="840540" y="2324100"/>
              <a:chExt cx="4051684" cy="2438398"/>
            </a:xfrm>
          </p:grpSpPr>
          <p:grpSp>
            <p:nvGrpSpPr>
              <p:cNvPr id="53" name="Group 52"/>
              <p:cNvGrpSpPr/>
              <p:nvPr/>
            </p:nvGrpSpPr>
            <p:grpSpPr>
              <a:xfrm>
                <a:off x="840540" y="2743197"/>
                <a:ext cx="4051684" cy="2019301"/>
                <a:chOff x="2396385" y="2948058"/>
                <a:chExt cx="2760542" cy="1375815"/>
              </a:xfrm>
            </p:grpSpPr>
            <p:cxnSp>
              <p:nvCxnSpPr>
                <p:cNvPr id="62" name="Straight Connector 61"/>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endCxn id="72"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69" name="TextBox 68"/>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70" name="TextBox 69"/>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71" name="TextBox 70"/>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72" name="TextBox 71"/>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73" name="TextBox 72"/>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54" name="TextBox 53"/>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55" name="Oval 54"/>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56" name="Rectangle 55"/>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7" name="Rectangle 56"/>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8" name="Rectangle 57"/>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59" name="Oval 58"/>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0" name="Oval 59"/>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61" name="Oval 60"/>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52" name="TextBox 51"/>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sp>
        <p:nvSpPr>
          <p:cNvPr id="74" name="Rounded Rectangle 73"/>
          <p:cNvSpPr/>
          <p:nvPr/>
        </p:nvSpPr>
        <p:spPr>
          <a:xfrm>
            <a:off x="457200" y="5372100"/>
            <a:ext cx="11201400" cy="1104900"/>
          </a:xfrm>
          <a:prstGeom prst="roundRect">
            <a:avLst/>
          </a:prstGeom>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a:solidFill>
                  <a:schemeClr val="tx1"/>
                </a:solidFill>
                <a:latin typeface="+mj-lt"/>
                <a:cs typeface="Seravek"/>
              </a:rPr>
              <a:t>H</a:t>
            </a:r>
            <a:r>
              <a:rPr lang="en-US" sz="3200" dirty="0" smtClean="0">
                <a:solidFill>
                  <a:schemeClr val="tx1"/>
                </a:solidFill>
                <a:latin typeface="+mj-lt"/>
                <a:cs typeface="Seravek"/>
              </a:rPr>
              <a:t>ierarchical scheduling algorithms need hierarchy of PIFOs</a:t>
            </a:r>
            <a:endParaRPr lang="en-US" sz="3200" dirty="0">
              <a:solidFill>
                <a:schemeClr val="tx1"/>
              </a:solidFill>
              <a:latin typeface="+mj-lt"/>
              <a:cs typeface="Seravek"/>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50</a:t>
            </a:fld>
            <a:endParaRPr lang="en-US">
              <a:latin typeface="+mj-lt"/>
            </a:endParaRPr>
          </a:p>
        </p:txBody>
      </p:sp>
    </p:spTree>
    <p:custDataLst>
      <p:tags r:id="rId1"/>
    </p:custDataLst>
    <p:extLst>
      <p:ext uri="{BB962C8B-B14F-4D97-AF65-F5344CB8AC3E}">
        <p14:creationId xmlns:p14="http://schemas.microsoft.com/office/powerpoint/2010/main" val="1805475131"/>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2"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4.16667E-7 1.85185E-6 L 4.16667E-7 -0.12014 " pathEditMode="relative" rAng="0" ptsTypes="AA">
                                      <p:cBhvr>
                                        <p:cTn id="30" dur="500" fill="hold"/>
                                        <p:tgtEl>
                                          <p:spTgt spid="48"/>
                                        </p:tgtEl>
                                        <p:attrNameLst>
                                          <p:attrName>ppt_x</p:attrName>
                                          <p:attrName>ppt_y</p:attrName>
                                        </p:attrNameLst>
                                      </p:cBhvr>
                                      <p:rCtr x="0" y="-6019"/>
                                    </p:animMotion>
                                  </p:childTnLst>
                                </p:cTn>
                              </p:par>
                              <p:par>
                                <p:cTn id="31" presetID="0" presetClass="path" presetSubtype="0" accel="50000" decel="50000" fill="hold" grpId="0" nodeType="withEffect">
                                  <p:stCondLst>
                                    <p:cond delay="0"/>
                                  </p:stCondLst>
                                  <p:childTnLst>
                                    <p:animMotion origin="layout" path="M 1.4535E-6 1.75382E-6 L 0.25996 1.75382E-6 " pathEditMode="relative" ptsTypes="AA">
                                      <p:cBhvr>
                                        <p:cTn id="32" dur="1000" fill="hold"/>
                                        <p:tgtEl>
                                          <p:spTgt spid="49"/>
                                        </p:tgtEl>
                                        <p:attrNameLst>
                                          <p:attrName>ppt_x</p:attrName>
                                          <p:attrName>ppt_y</p:attrName>
                                        </p:attrNameLst>
                                      </p:cBhvr>
                                    </p:animMotion>
                                  </p:childTnLst>
                                </p:cTn>
                              </p:par>
                            </p:childTnLst>
                          </p:cTn>
                        </p:par>
                        <p:par>
                          <p:cTn id="33" fill="hold">
                            <p:stCondLst>
                              <p:cond delay="1000"/>
                            </p:stCondLst>
                            <p:childTnLst>
                              <p:par>
                                <p:cTn id="34" presetID="0" presetClass="path" presetSubtype="0" accel="50000" decel="50000" fill="hold" nodeType="afterEffect">
                                  <p:stCondLst>
                                    <p:cond delay="0"/>
                                  </p:stCondLst>
                                  <p:childTnLst>
                                    <p:animMotion origin="layout" path="M 4.16667E-7 -0.12014 L -0.07057 -0.12014 " pathEditMode="relative" rAng="0" ptsTypes="AA">
                                      <p:cBhvr>
                                        <p:cTn id="35" dur="1000" fill="hold"/>
                                        <p:tgtEl>
                                          <p:spTgt spid="48"/>
                                        </p:tgtEl>
                                        <p:attrNameLst>
                                          <p:attrName>ppt_x</p:attrName>
                                          <p:attrName>ppt_y</p:attrName>
                                        </p:attrNameLst>
                                      </p:cBhvr>
                                      <p:rCtr x="-3529" y="0"/>
                                    </p:animMotion>
                                  </p:childTnLst>
                                </p:cTn>
                              </p:par>
                            </p:childTnLst>
                          </p:cTn>
                        </p:par>
                        <p:par>
                          <p:cTn id="36" fill="hold">
                            <p:stCondLst>
                              <p:cond delay="2000"/>
                            </p:stCondLst>
                            <p:childTnLst>
                              <p:par>
                                <p:cTn id="37" presetID="0" presetClass="path" presetSubtype="0" accel="50000" decel="50000" fill="hold" nodeType="afterEffect">
                                  <p:stCondLst>
                                    <p:cond delay="0"/>
                                  </p:stCondLst>
                                  <p:childTnLst>
                                    <p:animMotion origin="layout" path="M -0.07057 -0.12014 L -0.07057 -0.00116 " pathEditMode="relative" rAng="0" ptsTypes="AA">
                                      <p:cBhvr>
                                        <p:cTn id="38" dur="500" fill="hold"/>
                                        <p:tgtEl>
                                          <p:spTgt spid="48"/>
                                        </p:tgtEl>
                                        <p:attrNameLst>
                                          <p:attrName>ppt_x</p:attrName>
                                          <p:attrName>ppt_y</p:attrName>
                                        </p:attrNameLst>
                                      </p:cBhvr>
                                      <p:rCtr x="0" y="5949"/>
                                    </p:animMotion>
                                  </p:childTnLst>
                                </p:cTn>
                              </p:par>
                              <p:par>
                                <p:cTn id="39" presetID="0" presetClass="path" presetSubtype="0" accel="50000" decel="50000" fill="hold" grpId="1" nodeType="withEffect">
                                  <p:stCondLst>
                                    <p:cond delay="0"/>
                                  </p:stCondLst>
                                  <p:childTnLst>
                                    <p:animMotion origin="layout" path="M 0.25996 -2.06849E-6 L 0.25996 0.23276 " pathEditMode="relative" rAng="0" ptsTypes="AA">
                                      <p:cBhvr>
                                        <p:cTn id="40" dur="500" fill="hold"/>
                                        <p:tgtEl>
                                          <p:spTgt spid="49"/>
                                        </p:tgtEl>
                                        <p:attrNameLst>
                                          <p:attrName>ppt_x</p:attrName>
                                          <p:attrName>ppt_y</p:attrName>
                                        </p:attrNameLst>
                                      </p:cBhvr>
                                      <p:rCtr x="0" y="11638"/>
                                    </p:animMotion>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7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2"/>
          <p:cNvGrpSpPr/>
          <p:nvPr/>
        </p:nvGrpSpPr>
        <p:grpSpPr>
          <a:xfrm>
            <a:off x="7033957" y="4493642"/>
            <a:ext cx="987248" cy="640812"/>
            <a:chOff x="7033957" y="4493642"/>
            <a:chExt cx="987248" cy="640812"/>
          </a:xfrm>
        </p:grpSpPr>
        <p:sp>
          <p:nvSpPr>
            <p:cNvPr id="100" name="Rectangle 99"/>
            <p:cNvSpPr/>
            <p:nvPr/>
          </p:nvSpPr>
          <p:spPr>
            <a:xfrm>
              <a:off x="7706946" y="4493642"/>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7033957" y="4495583"/>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7372684"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705791" y="4492625"/>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1" name="Group 30"/>
          <p:cNvGrpSpPr/>
          <p:nvPr/>
        </p:nvGrpSpPr>
        <p:grpSpPr>
          <a:xfrm>
            <a:off x="723900" y="1938635"/>
            <a:ext cx="4457700" cy="2938164"/>
            <a:chOff x="723900" y="1900535"/>
            <a:chExt cx="4457700" cy="2938164"/>
          </a:xfrm>
        </p:grpSpPr>
        <p:grpSp>
          <p:nvGrpSpPr>
            <p:cNvPr id="30" name="Group 29"/>
            <p:cNvGrpSpPr/>
            <p:nvPr/>
          </p:nvGrpSpPr>
          <p:grpSpPr>
            <a:xfrm>
              <a:off x="828956" y="24003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23900" y="1900535"/>
              <a:ext cx="4457700" cy="830997"/>
            </a:xfrm>
            <a:prstGeom prst="rect">
              <a:avLst/>
            </a:prstGeom>
            <a:noFill/>
          </p:spPr>
          <p:txBody>
            <a:bodyPr wrap="square" rtlCol="0">
              <a:spAutoFit/>
            </a:bodyPr>
            <a:lstStyle/>
            <a:p>
              <a:r>
                <a:rPr lang="en-US" sz="2400" dirty="0" smtClean="0">
                  <a:latin typeface="+mj-lt"/>
                  <a:cs typeface="Seravek"/>
                </a:rPr>
                <a:t>Hierarchical Packet Fair Queuing</a:t>
              </a:r>
              <a:endParaRPr lang="en-US" sz="2400" dirty="0">
                <a:latin typeface="+mj-lt"/>
                <a:cs typeface="Seravek"/>
              </a:endParaRPr>
            </a:p>
          </p:txBody>
        </p:sp>
      </p:grpSp>
      <p:grpSp>
        <p:nvGrpSpPr>
          <p:cNvPr id="127" name="Group 126"/>
          <p:cNvGrpSpPr/>
          <p:nvPr/>
        </p:nvGrpSpPr>
        <p:grpSpPr>
          <a:xfrm>
            <a:off x="5943600" y="1745159"/>
            <a:ext cx="6133608" cy="4243982"/>
            <a:chOff x="5943600" y="1745159"/>
            <a:chExt cx="6133608" cy="4243982"/>
          </a:xfrm>
        </p:grpSpPr>
        <p:grpSp>
          <p:nvGrpSpPr>
            <p:cNvPr id="126" name="Group 125"/>
            <p:cNvGrpSpPr/>
            <p:nvPr/>
          </p:nvGrpSpPr>
          <p:grpSpPr>
            <a:xfrm>
              <a:off x="5943600" y="4465141"/>
              <a:ext cx="2609604" cy="1524000"/>
              <a:chOff x="5943600" y="4465141"/>
              <a:chExt cx="2609604" cy="1524000"/>
            </a:xfrm>
          </p:grpSpPr>
          <p:grpSp>
            <p:nvGrpSpPr>
              <p:cNvPr id="99" name="Group 98"/>
              <p:cNvGrpSpPr/>
              <p:nvPr/>
            </p:nvGrpSpPr>
            <p:grpSpPr>
              <a:xfrm>
                <a:off x="6452795" y="4465141"/>
                <a:ext cx="1603820" cy="699280"/>
                <a:chOff x="1652854" y="903111"/>
                <a:chExt cx="774257" cy="313268"/>
              </a:xfrm>
            </p:grpSpPr>
            <p:cxnSp>
              <p:nvCxnSpPr>
                <p:cNvPr id="105" name="Straight Connector 104"/>
                <p:cNvCxnSpPr/>
                <p:nvPr/>
              </p:nvCxnSpPr>
              <p:spPr>
                <a:xfrm>
                  <a:off x="1652854" y="903111"/>
                  <a:ext cx="774257" cy="0"/>
                </a:xfrm>
                <a:prstGeom prst="line">
                  <a:avLst/>
                </a:prstGeom>
                <a:noFill/>
                <a:ln w="25400" cap="flat" cmpd="sng" algn="ctr">
                  <a:solidFill>
                    <a:sysClr val="windowText" lastClr="000000"/>
                  </a:solidFill>
                  <a:prstDash val="solid"/>
                </a:ln>
                <a:effectLst/>
              </p:spPr>
            </p:cxnSp>
            <p:cxnSp>
              <p:nvCxnSpPr>
                <p:cNvPr id="106" name="Straight Connector 105"/>
                <p:cNvCxnSpPr/>
                <p:nvPr/>
              </p:nvCxnSpPr>
              <p:spPr>
                <a:xfrm>
                  <a:off x="1652854" y="1216378"/>
                  <a:ext cx="774257" cy="0"/>
                </a:xfrm>
                <a:prstGeom prst="line">
                  <a:avLst/>
                </a:prstGeom>
                <a:noFill/>
                <a:ln w="25400" cap="flat" cmpd="sng" algn="ctr">
                  <a:solidFill>
                    <a:sysClr val="windowText" lastClr="000000"/>
                  </a:solidFill>
                  <a:prstDash val="solid"/>
                </a:ln>
                <a:effectLst/>
              </p:spPr>
            </p:cxnSp>
            <p:cxnSp>
              <p:nvCxnSpPr>
                <p:cNvPr id="107" name="Straight Connector 106"/>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0" name="TextBox 119"/>
              <p:cNvSpPr txBox="1"/>
              <p:nvPr/>
            </p:nvSpPr>
            <p:spPr>
              <a:xfrm>
                <a:off x="5943600" y="5219700"/>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grpSp>
          <p:nvGrpSpPr>
            <p:cNvPr id="125" name="Group 124"/>
            <p:cNvGrpSpPr/>
            <p:nvPr/>
          </p:nvGrpSpPr>
          <p:grpSpPr>
            <a:xfrm>
              <a:off x="7410696" y="1745159"/>
              <a:ext cx="4666512" cy="4243982"/>
              <a:chOff x="7410696" y="1745159"/>
              <a:chExt cx="4666512" cy="4243982"/>
            </a:xfrm>
          </p:grpSpPr>
          <p:grpSp>
            <p:nvGrpSpPr>
              <p:cNvPr id="3" name="Group 2"/>
              <p:cNvGrpSpPr/>
              <p:nvPr/>
            </p:nvGrpSpPr>
            <p:grpSpPr>
              <a:xfrm>
                <a:off x="7486405" y="2636341"/>
                <a:ext cx="2856211" cy="699280"/>
                <a:chOff x="6553200" y="5528487"/>
                <a:chExt cx="3622511" cy="771493"/>
              </a:xfrm>
            </p:grpSpPr>
            <p:grpSp>
              <p:nvGrpSpPr>
                <p:cNvPr id="66" name="Group 65"/>
                <p:cNvGrpSpPr/>
                <p:nvPr/>
              </p:nvGrpSpPr>
              <p:grpSpPr>
                <a:xfrm>
                  <a:off x="6553200" y="5528487"/>
                  <a:ext cx="3622511" cy="771493"/>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70" name="Rectangle 69"/>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1" name="Rectangle 70"/>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8014247" y="556632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nvGrpSpPr>
                <p:cNvPr id="73" name="Group 72"/>
                <p:cNvGrpSpPr/>
                <p:nvPr/>
              </p:nvGrpSpPr>
              <p:grpSpPr>
                <a:xfrm>
                  <a:off x="7581900" y="5562600"/>
                  <a:ext cx="2124959" cy="708040"/>
                  <a:chOff x="2178933" y="5549120"/>
                  <a:chExt cx="2124959" cy="708040"/>
                </a:xfrm>
              </p:grpSpPr>
              <p:sp>
                <p:nvSpPr>
                  <p:cNvPr id="74" name="Rectangle 73"/>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sp>
                <p:nvSpPr>
                  <p:cNvPr id="75" name="Rectangle 74"/>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sp>
              <p:nvSpPr>
                <p:cNvPr id="77" name="Rectangle 76"/>
                <p:cNvSpPr/>
                <p:nvPr/>
              </p:nvSpPr>
              <p:spPr>
                <a:xfrm>
                  <a:off x="7145282" y="556365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80" name="TextBox 79"/>
              <p:cNvSpPr txBox="1"/>
              <p:nvPr/>
            </p:nvSpPr>
            <p:spPr>
              <a:xfrm>
                <a:off x="7410696"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grpSp>
            <p:nvGrpSpPr>
              <p:cNvPr id="81" name="Group 80"/>
              <p:cNvGrpSpPr/>
              <p:nvPr/>
            </p:nvGrpSpPr>
            <p:grpSpPr>
              <a:xfrm>
                <a:off x="9772404" y="4451661"/>
                <a:ext cx="1751312" cy="699280"/>
                <a:chOff x="7954536" y="5528487"/>
                <a:chExt cx="2221176" cy="771493"/>
              </a:xfrm>
            </p:grpSpPr>
            <p:grpSp>
              <p:nvGrpSpPr>
                <p:cNvPr id="83" name="Group 82"/>
                <p:cNvGrpSpPr/>
                <p:nvPr/>
              </p:nvGrpSpPr>
              <p:grpSpPr>
                <a:xfrm>
                  <a:off x="7954536" y="5528487"/>
                  <a:ext cx="2221176" cy="771493"/>
                  <a:chOff x="1581651" y="903111"/>
                  <a:chExt cx="845460" cy="313268"/>
                </a:xfrm>
              </p:grpSpPr>
              <p:cxnSp>
                <p:nvCxnSpPr>
                  <p:cNvPr id="92" name="Straight Connector 91"/>
                  <p:cNvCxnSpPr/>
                  <p:nvPr/>
                </p:nvCxnSpPr>
                <p:spPr>
                  <a:xfrm>
                    <a:off x="1581651" y="903111"/>
                    <a:ext cx="845460" cy="0"/>
                  </a:xfrm>
                  <a:prstGeom prst="line">
                    <a:avLst/>
                  </a:prstGeom>
                  <a:noFill/>
                  <a:ln w="25400" cap="flat" cmpd="sng" algn="ctr">
                    <a:solidFill>
                      <a:sysClr val="windowText" lastClr="000000"/>
                    </a:solidFill>
                    <a:prstDash val="solid"/>
                  </a:ln>
                  <a:effectLst/>
                </p:spPr>
              </p:cxnSp>
              <p:cxnSp>
                <p:nvCxnSpPr>
                  <p:cNvPr id="93" name="Straight Connector 92"/>
                  <p:cNvCxnSpPr/>
                  <p:nvPr/>
                </p:nvCxnSpPr>
                <p:spPr>
                  <a:xfrm>
                    <a:off x="1581651" y="1216378"/>
                    <a:ext cx="845460" cy="0"/>
                  </a:xfrm>
                  <a:prstGeom prst="line">
                    <a:avLst/>
                  </a:prstGeom>
                  <a:noFill/>
                  <a:ln w="25400" cap="flat" cmpd="sng" algn="ctr">
                    <a:solidFill>
                      <a:sysClr val="windowText" lastClr="000000"/>
                    </a:solidFill>
                    <a:prstDash val="solid"/>
                  </a:ln>
                  <a:effectLst/>
                </p:spPr>
              </p:cxnSp>
              <p:cxnSp>
                <p:nvCxnSpPr>
                  <p:cNvPr id="94" name="Straight Connector 93"/>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4" name="Rectangle 83"/>
                <p:cNvSpPr/>
                <p:nvPr/>
              </p:nvSpPr>
              <p:spPr>
                <a:xfrm>
                  <a:off x="9732228" y="5559931"/>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sp>
              <p:nvSpPr>
                <p:cNvPr id="85" name="Rectangle 84"/>
                <p:cNvSpPr/>
                <p:nvPr/>
              </p:nvSpPr>
              <p:spPr>
                <a:xfrm>
                  <a:off x="8878682" y="5562073"/>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grpSp>
              <p:nvGrpSpPr>
                <p:cNvPr id="87" name="Group 86"/>
                <p:cNvGrpSpPr/>
                <p:nvPr/>
              </p:nvGrpSpPr>
              <p:grpSpPr>
                <a:xfrm>
                  <a:off x="8450945" y="5562600"/>
                  <a:ext cx="1255914" cy="708040"/>
                  <a:chOff x="3047978" y="5549120"/>
                  <a:chExt cx="1255914" cy="708040"/>
                </a:xfrm>
              </p:grpSpPr>
              <p:sp>
                <p:nvSpPr>
                  <p:cNvPr id="89" name="Rectangle 88"/>
                  <p:cNvSpPr/>
                  <p:nvPr/>
                </p:nvSpPr>
                <p:spPr>
                  <a:xfrm>
                    <a:off x="3905320" y="5549120"/>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3047978" y="5552842"/>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grpSp>
          <p:cxnSp>
            <p:nvCxnSpPr>
              <p:cNvPr id="110" name="Straight Connector 109"/>
              <p:cNvCxnSpPr>
                <a:stCxn id="75" idx="2"/>
              </p:cNvCxnSpPr>
              <p:nvPr/>
            </p:nvCxnSpPr>
            <p:spPr>
              <a:xfrm>
                <a:off x="9139834" y="3309027"/>
                <a:ext cx="1661270" cy="111801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75" idx="2"/>
                <a:endCxn id="103" idx="0"/>
              </p:cNvCxnSpPr>
              <p:nvPr/>
            </p:nvCxnSpPr>
            <p:spPr>
              <a:xfrm flipH="1">
                <a:off x="7529814" y="3309027"/>
                <a:ext cx="1610020" cy="1187034"/>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9467604" y="5219700"/>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grpSp>
      </p:grpSp>
      <p:sp>
        <p:nvSpPr>
          <p:cNvPr id="122" name="Rectangle 121"/>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60960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2" name="Rectangle 131"/>
          <p:cNvSpPr/>
          <p:nvPr/>
        </p:nvSpPr>
        <p:spPr>
          <a:xfrm>
            <a:off x="7610541" y="2667000"/>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18" name="Slide Number Placeholder 17"/>
          <p:cNvSpPr>
            <a:spLocks noGrp="1"/>
          </p:cNvSpPr>
          <p:nvPr>
            <p:ph type="sldNum" sz="quarter" idx="12"/>
          </p:nvPr>
        </p:nvSpPr>
        <p:spPr/>
        <p:txBody>
          <a:bodyPr/>
          <a:lstStyle/>
          <a:p>
            <a:fld id="{5448022C-F4BC-4192-A392-BACAE19DF894}" type="slidenum">
              <a:rPr lang="en-US" smtClean="0">
                <a:latin typeface="+mj-lt"/>
              </a:rPr>
              <a:pPr/>
              <a:t>51</a:t>
            </a:fld>
            <a:endParaRPr lang="en-US">
              <a:latin typeface="+mj-lt"/>
            </a:endParaRPr>
          </a:p>
        </p:txBody>
      </p:sp>
    </p:spTree>
    <p:custDataLst>
      <p:tags r:id="rId1"/>
    </p:custDataLst>
    <p:extLst>
      <p:ext uri="{BB962C8B-B14F-4D97-AF65-F5344CB8AC3E}">
        <p14:creationId xmlns:p14="http://schemas.microsoft.com/office/powerpoint/2010/main" val="3947309212"/>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2"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2.62568E-6 3.95187E-6 L 0.1275 0.3651 " pathEditMode="relative" rAng="0" ptsTypes="AA">
                                      <p:cBhvr>
                                        <p:cTn id="18" dur="500" fill="hold"/>
                                        <p:tgtEl>
                                          <p:spTgt spid="122"/>
                                        </p:tgtEl>
                                        <p:attrNameLst>
                                          <p:attrName>ppt_x</p:attrName>
                                          <p:attrName>ppt_y</p:attrName>
                                        </p:attrNameLst>
                                      </p:cBhvr>
                                      <p:rCtr x="6369" y="18255"/>
                                    </p:animMotion>
                                  </p:childTnLst>
                                </p:cTn>
                              </p:par>
                              <p:par>
                                <p:cTn id="19" presetID="0" presetClass="path" presetSubtype="0" accel="50000" decel="50000" fill="hold" nodeType="withEffect">
                                  <p:stCondLst>
                                    <p:cond delay="0"/>
                                  </p:stCondLst>
                                  <p:childTnLst>
                                    <p:animMotion origin="layout" path="M 2.08333E-6 -1.85185E-6 L -0.02813 -1.85185E-6 " pathEditMode="relative" rAng="0" ptsTypes="AA">
                                      <p:cBhvr>
                                        <p:cTn id="20" dur="500" fill="hold"/>
                                        <p:tgtEl>
                                          <p:spTgt spid="123"/>
                                        </p:tgtEl>
                                        <p:attrNameLst>
                                          <p:attrName>ppt_x</p:attrName>
                                          <p:attrName>ppt_y</p:attrName>
                                        </p:attrNameLst>
                                      </p:cBhvr>
                                      <p:rCtr x="-1406" y="0"/>
                                    </p:animMotion>
                                  </p:childTnLst>
                                </p:cTn>
                              </p:par>
                              <p:par>
                                <p:cTn id="21" presetID="0" presetClass="path" presetSubtype="0" accel="50000" decel="50000" fill="hold" grpId="0" nodeType="withEffect">
                                  <p:stCondLst>
                                    <p:cond delay="0"/>
                                  </p:stCondLst>
                                  <p:childTnLst>
                                    <p:animMotion origin="layout" path="M 2.2092E-6 -1.63775E-6 L 0.11671 0.09276 " pathEditMode="relative" rAng="0" ptsTypes="AA">
                                      <p:cBhvr>
                                        <p:cTn id="22" dur="500" fill="hold"/>
                                        <p:tgtEl>
                                          <p:spTgt spid="131"/>
                                        </p:tgtEl>
                                        <p:attrNameLst>
                                          <p:attrName>ppt_x</p:attrName>
                                          <p:attrName>ppt_y</p:attrName>
                                        </p:attrNameLst>
                                      </p:cBhvr>
                                      <p:rCtr x="5836" y="4626"/>
                                    </p:animMotion>
                                  </p:childTnLst>
                                </p:cTn>
                              </p:par>
                              <p:par>
                                <p:cTn id="23" presetID="10" presetClass="exit" presetSubtype="0" fill="hold" grpId="1" nodeType="withEffect">
                                  <p:stCondLst>
                                    <p:cond delay="0"/>
                                  </p:stCondLst>
                                  <p:childTnLst>
                                    <p:animEffect transition="out" filter="fade">
                                      <p:cBhvr>
                                        <p:cTn id="24" dur="450"/>
                                        <p:tgtEl>
                                          <p:spTgt spid="122"/>
                                        </p:tgtEl>
                                      </p:cBhvr>
                                    </p:animEffect>
                                    <p:set>
                                      <p:cBhvr>
                                        <p:cTn id="25" dur="1" fill="hold">
                                          <p:stCondLst>
                                            <p:cond delay="449"/>
                                          </p:stCondLst>
                                        </p:cTn>
                                        <p:tgtEl>
                                          <p:spTgt spid="122"/>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450"/>
                                        <p:tgtEl>
                                          <p:spTgt spid="131"/>
                                        </p:tgtEl>
                                      </p:cBhvr>
                                    </p:animEffect>
                                    <p:set>
                                      <p:cBhvr>
                                        <p:cTn id="28" dur="1" fill="hold">
                                          <p:stCondLst>
                                            <p:cond delay="449"/>
                                          </p:stCondLst>
                                        </p:cTn>
                                        <p:tgtEl>
                                          <p:spTgt spid="131"/>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2" grpId="0" animBg="1"/>
      <p:bldP spid="122" grpId="1" animBg="1"/>
      <p:bldP spid="122" grpId="2" animBg="1"/>
      <p:bldP spid="131" grpId="0" animBg="1"/>
      <p:bldP spid="131" grpId="1" animBg="1"/>
      <p:bldP spid="131" grpId="2" animBg="1"/>
      <p:bldP spid="1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Expressiveness of PIFOs</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Fine-grained priorities: shortest-flow first, earliest deadline first, service-curve EDF</a:t>
            </a:r>
          </a:p>
          <a:p>
            <a:r>
              <a:rPr lang="en-US" dirty="0" smtClean="0">
                <a:latin typeface="+mj-lt"/>
              </a:rPr>
              <a:t>Hierarchical scheduling: HPFQ, Class-Based Queuing</a:t>
            </a:r>
          </a:p>
          <a:p>
            <a:r>
              <a:rPr lang="en-US" dirty="0" smtClean="0">
                <a:latin typeface="+mj-lt"/>
              </a:rPr>
              <a:t>Non-work-conserving algorithms: Token buckets, Stop-And-Go, Rate Controlled Service Disciplines</a:t>
            </a:r>
          </a:p>
          <a:p>
            <a:r>
              <a:rPr lang="en-US" dirty="0" smtClean="0">
                <a:latin typeface="+mj-lt"/>
              </a:rPr>
              <a:t>Least Slack Time First</a:t>
            </a:r>
          </a:p>
          <a:p>
            <a:r>
              <a:rPr lang="en-US" dirty="0" smtClean="0">
                <a:latin typeface="+mj-lt"/>
              </a:rPr>
              <a:t>Service Curve Earliest Deadline First</a:t>
            </a:r>
          </a:p>
          <a:p>
            <a:r>
              <a:rPr lang="en-US" dirty="0" smtClean="0">
                <a:latin typeface="+mj-lt"/>
              </a:rPr>
              <a:t>Minimum and maximum rate limits on a flow</a:t>
            </a:r>
            <a:endParaRPr lang="en-US" dirty="0">
              <a:latin typeface="+mj-lt"/>
            </a:endParaRP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52</a:t>
            </a:fld>
            <a:endParaRPr lang="en-US">
              <a:latin typeface="+mj-lt"/>
            </a:endParaRPr>
          </a:p>
        </p:txBody>
      </p:sp>
    </p:spTree>
    <p:extLst>
      <p:ext uri="{BB962C8B-B14F-4D97-AF65-F5344CB8AC3E}">
        <p14:creationId xmlns:p14="http://schemas.microsoft.com/office/powerpoint/2010/main" val="426966712"/>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PIFO in hardware</a:t>
            </a:r>
            <a:endParaRPr lang="en-US" dirty="0">
              <a:latin typeface="+mj-lt"/>
            </a:endParaRPr>
          </a:p>
        </p:txBody>
      </p:sp>
      <p:sp>
        <p:nvSpPr>
          <p:cNvPr id="3" name="Content Placeholder 2"/>
          <p:cNvSpPr>
            <a:spLocks noGrp="1"/>
          </p:cNvSpPr>
          <p:nvPr>
            <p:ph idx="1"/>
          </p:nvPr>
        </p:nvSpPr>
        <p:spPr/>
        <p:txBody>
          <a:bodyPr>
            <a:normAutofit/>
          </a:bodyPr>
          <a:lstStyle/>
          <a:p>
            <a:r>
              <a:rPr lang="en-US" dirty="0" smtClean="0">
                <a:latin typeface="+mj-lt"/>
              </a:rPr>
              <a:t>Performance requirements, based on standard single-chip shared-memory switch (e.g., Broadcom Trident)</a:t>
            </a:r>
          </a:p>
          <a:p>
            <a:pPr lvl="1"/>
            <a:r>
              <a:rPr lang="en-US" dirty="0" smtClean="0">
                <a:latin typeface="+mj-lt"/>
              </a:rPr>
              <a:t>1 GHz pipeline</a:t>
            </a:r>
          </a:p>
          <a:p>
            <a:pPr lvl="1"/>
            <a:r>
              <a:rPr lang="en-US" dirty="0" smtClean="0">
                <a:latin typeface="+mj-lt"/>
              </a:rPr>
              <a:t>1K flows/physical queues</a:t>
            </a:r>
          </a:p>
          <a:p>
            <a:pPr lvl="1"/>
            <a:r>
              <a:rPr lang="en-US" dirty="0" smtClean="0">
                <a:latin typeface="+mj-lt"/>
              </a:rPr>
              <a:t>60K packets  (12 MB packet buffer, 200 byte cell)</a:t>
            </a:r>
          </a:p>
          <a:p>
            <a:pPr lvl="1"/>
            <a:endParaRPr lang="en-US" dirty="0" smtClean="0">
              <a:latin typeface="+mj-lt"/>
            </a:endParaRPr>
          </a:p>
          <a:p>
            <a:r>
              <a:rPr lang="en-US" dirty="0" smtClean="0">
                <a:latin typeface="+mj-lt"/>
              </a:rPr>
              <a:t>Naive solution: flat, sorted array, doesn’t scale</a:t>
            </a:r>
          </a:p>
          <a:p>
            <a:pPr marL="0" indent="0">
              <a:buNone/>
            </a:pPr>
            <a:endParaRPr lang="en-US" dirty="0">
              <a:latin typeface="+mj-lt"/>
            </a:endParaRPr>
          </a:p>
          <a:p>
            <a:r>
              <a:rPr lang="en-US" dirty="0" smtClean="0">
                <a:latin typeface="+mj-lt"/>
              </a:rPr>
              <a:t>Scalable solution: use fact that ranks increase within a flow</a:t>
            </a:r>
          </a:p>
        </p:txBody>
      </p:sp>
      <p:sp>
        <p:nvSpPr>
          <p:cNvPr id="4" name="Slide Number Placeholder 3"/>
          <p:cNvSpPr>
            <a:spLocks noGrp="1"/>
          </p:cNvSpPr>
          <p:nvPr>
            <p:ph type="sldNum" sz="quarter" idx="12"/>
          </p:nvPr>
        </p:nvSpPr>
        <p:spPr/>
        <p:txBody>
          <a:bodyPr/>
          <a:lstStyle/>
          <a:p>
            <a:fld id="{5448022C-F4BC-4192-A392-BACAE19DF894}" type="slidenum">
              <a:rPr lang="en-US" smtClean="0">
                <a:latin typeface="+mj-lt"/>
              </a:rPr>
              <a:pPr/>
              <a:t>53</a:t>
            </a:fld>
            <a:endParaRPr lang="en-US">
              <a:latin typeface="+mj-lt"/>
            </a:endParaRPr>
          </a:p>
        </p:txBody>
      </p:sp>
    </p:spTree>
    <p:custDataLst>
      <p:tags r:id="rId1"/>
    </p:custDataLst>
    <p:extLst>
      <p:ext uri="{BB962C8B-B14F-4D97-AF65-F5344CB8AC3E}">
        <p14:creationId xmlns:p14="http://schemas.microsoft.com/office/powerpoint/2010/main" val="1402557874"/>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PIFO block</a:t>
            </a:r>
            <a:endParaRPr lang="en-US" dirty="0">
              <a:latin typeface="+mj-lt"/>
            </a:endParaRPr>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mj-lt"/>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mj-lt"/>
                <a:cs typeface="Seravek"/>
              </a:rPr>
              <a:t>Rank</a:t>
            </a:r>
            <a:r>
              <a:rPr lang="en-US" sz="2500" dirty="0">
                <a:latin typeface="+mj-lt"/>
                <a:cs typeface="Seravek"/>
              </a:rPr>
              <a:t> </a:t>
            </a:r>
            <a:r>
              <a:rPr lang="en-US" sz="2500" dirty="0" smtClean="0">
                <a:latin typeface="+mj-lt"/>
                <a:cs typeface="Seravek"/>
              </a:rPr>
              <a:t>Store</a:t>
            </a:r>
          </a:p>
          <a:p>
            <a:pPr algn="ctr"/>
            <a:r>
              <a:rPr lang="en-US" sz="2500" dirty="0" smtClean="0">
                <a:latin typeface="+mj-lt"/>
                <a:cs typeface="Seravek"/>
              </a:rPr>
              <a:t>(SRAM)</a:t>
            </a:r>
            <a:endParaRPr lang="en-US" sz="2500" dirty="0">
              <a:latin typeface="+mj-lt"/>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mj-lt"/>
                <a:cs typeface="Seravek"/>
              </a:rPr>
              <a:t>Flow </a:t>
            </a:r>
            <a:r>
              <a:rPr lang="en-US" sz="2500" dirty="0" smtClean="0">
                <a:latin typeface="+mj-lt"/>
                <a:cs typeface="Seravek"/>
              </a:rPr>
              <a:t>Scheduler</a:t>
            </a:r>
          </a:p>
          <a:p>
            <a:pPr algn="ctr"/>
            <a:r>
              <a:rPr lang="en-US" sz="2500" dirty="0" smtClean="0">
                <a:latin typeface="+mj-lt"/>
                <a:cs typeface="Seravek"/>
              </a:rPr>
              <a:t>(flip-flops)</a:t>
            </a:r>
            <a:endParaRPr lang="en-US" sz="2500" dirty="0">
              <a:latin typeface="+mj-lt"/>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mj-lt"/>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mj-lt"/>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Dequeue</a:t>
            </a:r>
            <a:endParaRPr lang="en-US" sz="2000" dirty="0">
              <a:latin typeface="+mj-lt"/>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mj-lt"/>
              <a:cs typeface="Seravek"/>
            </a:endParaRPr>
          </a:p>
          <a:p>
            <a:r>
              <a:rPr lang="en-US" sz="2000" dirty="0" err="1" smtClean="0">
                <a:latin typeface="+mj-lt"/>
                <a:cs typeface="Seravek"/>
              </a:rPr>
              <a:t>Enqueue</a:t>
            </a:r>
            <a:endParaRPr lang="en-US" sz="2000" dirty="0">
              <a:latin typeface="+mj-lt"/>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mj-lt"/>
                  <a:cs typeface="Seravek"/>
                </a:rPr>
                <a:t>0</a:t>
              </a:r>
              <a:endParaRPr lang="en-US" sz="3000" dirty="0">
                <a:latin typeface="+mj-lt"/>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mj-lt"/>
                  <a:cs typeface="Seravek"/>
                </a:rPr>
                <a:t>B</a:t>
              </a:r>
              <a:endParaRPr lang="en-US" sz="3000" dirty="0">
                <a:latin typeface="+mj-lt"/>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mj-lt"/>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mj-lt"/>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mj-lt"/>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mj-lt"/>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mj-lt"/>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mj-lt"/>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mj-lt"/>
                <a:cs typeface="Seravek"/>
              </a:rPr>
              <a:t>4</a:t>
            </a:r>
            <a:endParaRPr lang="en-US" sz="3000" dirty="0">
              <a:latin typeface="+mj-lt"/>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mj-lt"/>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mj-lt"/>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mj-lt"/>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mj-lt"/>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mj-lt"/>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mj-lt"/>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mj-lt"/>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mj-lt"/>
                <a:cs typeface="Seravek"/>
              </a:rPr>
              <a:t>D</a:t>
            </a:r>
            <a:endParaRPr lang="en-US" sz="3000" dirty="0">
              <a:latin typeface="+mj-lt"/>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Content Placeholder 2"/>
          <p:cNvSpPr>
            <a:spLocks noGrp="1"/>
          </p:cNvSpPr>
          <p:nvPr>
            <p:ph idx="1"/>
          </p:nvPr>
        </p:nvSpPr>
        <p:spPr>
          <a:xfrm>
            <a:off x="838200" y="5524500"/>
            <a:ext cx="10515600" cy="1295401"/>
          </a:xfrm>
        </p:spPr>
        <p:txBody>
          <a:bodyPr>
            <a:normAutofit/>
          </a:bodyPr>
          <a:lstStyle/>
          <a:p>
            <a:r>
              <a:rPr lang="en-US" dirty="0" smtClean="0">
                <a:latin typeface="+mj-lt"/>
              </a:rPr>
              <a:t>1 </a:t>
            </a:r>
            <a:r>
              <a:rPr lang="en-US" dirty="0" err="1" smtClean="0">
                <a:latin typeface="+mj-lt"/>
              </a:rPr>
              <a:t>enqueue</a:t>
            </a:r>
            <a:r>
              <a:rPr lang="en-US" dirty="0" smtClean="0">
                <a:latin typeface="+mj-lt"/>
              </a:rPr>
              <a:t> + 1 </a:t>
            </a:r>
            <a:r>
              <a:rPr lang="en-US" dirty="0" err="1" smtClean="0">
                <a:latin typeface="+mj-lt"/>
              </a:rPr>
              <a:t>dequeue</a:t>
            </a:r>
            <a:r>
              <a:rPr lang="en-US" dirty="0" smtClean="0">
                <a:latin typeface="+mj-lt"/>
              </a:rPr>
              <a:t> per clock cycle</a:t>
            </a:r>
          </a:p>
          <a:p>
            <a:r>
              <a:rPr lang="en-US" dirty="0" smtClean="0">
                <a:latin typeface="+mj-lt"/>
              </a:rPr>
              <a:t>Can be shared among multiple logical PIFOs</a:t>
            </a:r>
            <a:endParaRPr lang="en-US" dirty="0">
              <a:latin typeface="+mj-lt"/>
            </a:endParaRPr>
          </a:p>
        </p:txBody>
      </p:sp>
      <p:sp>
        <p:nvSpPr>
          <p:cNvPr id="3" name="Slide Number Placeholder 2"/>
          <p:cNvSpPr>
            <a:spLocks noGrp="1"/>
          </p:cNvSpPr>
          <p:nvPr>
            <p:ph type="sldNum" sz="quarter" idx="12"/>
          </p:nvPr>
        </p:nvSpPr>
        <p:spPr/>
        <p:txBody>
          <a:bodyPr/>
          <a:lstStyle/>
          <a:p>
            <a:fld id="{5448022C-F4BC-4192-A392-BACAE19DF894}" type="slidenum">
              <a:rPr lang="en-US" smtClean="0">
                <a:latin typeface="+mj-lt"/>
              </a:rPr>
              <a:pPr/>
              <a:t>54</a:t>
            </a:fld>
            <a:endParaRPr lang="en-US">
              <a:latin typeface="+mj-lt"/>
            </a:endParaRPr>
          </a:p>
        </p:txBody>
      </p:sp>
    </p:spTree>
    <p:custDataLst>
      <p:tags r:id="rId1"/>
    </p:custDataLst>
    <p:extLst>
      <p:ext uri="{BB962C8B-B14F-4D97-AF65-F5344CB8AC3E}">
        <p14:creationId xmlns:p14="http://schemas.microsoft.com/office/powerpoint/2010/main" val="3974457889"/>
      </p:ext>
    </p:extLst>
  </p:cSld>
  <p:clrMapOvr>
    <a:masterClrMapping/>
  </p:clrMapOvr>
  <mc:AlternateContent xmlns:mc="http://schemas.openxmlformats.org/markup-compatibility/2006" xmlns:p14="http://schemas.microsoft.com/office/powerpoint/2010/main">
    <mc:Choice Requires="p14">
      <p:transition spd="slow" p14:dur="2000" advTm="109263"/>
    </mc:Choice>
    <mc:Fallback xmlns="">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0 L -0.03632 0.00069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1087100" cy="4351338"/>
          </a:xfrm>
        </p:spPr>
        <p:txBody>
          <a:bodyPr>
            <a:normAutofit/>
          </a:bodyPr>
          <a:lstStyle/>
          <a:p>
            <a:r>
              <a:rPr lang="en-US" dirty="0" smtClean="0"/>
              <a:t>Rank</a:t>
            </a:r>
            <a:r>
              <a:rPr lang="en-US" dirty="0" smtClean="0">
                <a:latin typeface="Gadugi" panose="020B0502040204020203" pitchFamily="34" charset="0"/>
              </a:rPr>
              <a:t> </a:t>
            </a:r>
            <a:r>
              <a:rPr lang="en-US" dirty="0" smtClean="0">
                <a:latin typeface="Gadugi" panose="020B0502040204020203" pitchFamily="34" charset="0"/>
              </a:rPr>
              <a:t>store is just a bank of FIFOs (stable hardware IP)</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Flow scheduler for 60K packets, 1K flows meets timing at 1GHz on a 16-nm transistor library</a:t>
            </a:r>
          </a:p>
          <a:p>
            <a:pPr lvl="1"/>
            <a:r>
              <a:rPr lang="en-US" dirty="0" smtClean="0">
                <a:latin typeface="Gadugi" panose="020B0502040204020203" pitchFamily="34" charset="0"/>
              </a:rPr>
              <a:t>Continues to meet timing until 2048 flows, fails timing at 4096.</a:t>
            </a:r>
          </a:p>
          <a:p>
            <a:endParaRPr lang="en-US" dirty="0" smtClean="0">
              <a:latin typeface="Gadugi" panose="020B0502040204020203" pitchFamily="34" charset="0"/>
            </a:endParaRPr>
          </a:p>
          <a:p>
            <a:endParaRPr lang="en-US" dirty="0">
              <a:latin typeface="Gadugi" panose="020B0502040204020203" pitchFamily="34" charset="0"/>
            </a:endParaRPr>
          </a:p>
          <a:p>
            <a:r>
              <a:rPr lang="en-US" dirty="0" smtClean="0">
                <a:latin typeface="Gadugi" panose="020B0502040204020203" pitchFamily="34" charset="0"/>
              </a:rPr>
              <a:t>E.g., 4% area overhead to program 5-level </a:t>
            </a:r>
            <a:r>
              <a:rPr lang="en-US" dirty="0" smtClean="0">
                <a:latin typeface="Gadugi" panose="020B0502040204020203" pitchFamily="34" charset="0"/>
              </a:rPr>
              <a:t>hierarchies</a:t>
            </a:r>
            <a:endParaRPr lang="en-US" dirty="0">
              <a:latin typeface="Gadugi" panose="020B0502040204020203" pitchFamily="34" charset="0"/>
            </a:endParaRPr>
          </a:p>
        </p:txBody>
      </p:sp>
    </p:spTree>
    <p:extLst>
      <p:ext uri="{BB962C8B-B14F-4D97-AF65-F5344CB8AC3E}">
        <p14:creationId xmlns:p14="http://schemas.microsoft.com/office/powerpoint/2010/main" val="402672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Looking forward</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The end of Moore’s law =&gt; specialized hardware</a:t>
            </a:r>
          </a:p>
          <a:p>
            <a:endParaRPr lang="en-US" dirty="0">
              <a:latin typeface="Gadugi" panose="020B0502040204020203" pitchFamily="34" charset="0"/>
            </a:endParaRPr>
          </a:p>
          <a:p>
            <a:r>
              <a:rPr lang="en-US" dirty="0" smtClean="0">
                <a:latin typeface="Gadugi" panose="020B0502040204020203" pitchFamily="34" charset="0"/>
              </a:rPr>
              <a:t>The solution (for networking hardware): high-performance abstractions for programming specific router functionality</a:t>
            </a:r>
          </a:p>
          <a:p>
            <a:pPr lvl="1"/>
            <a:r>
              <a:rPr lang="en-US" dirty="0" err="1" smtClean="0">
                <a:latin typeface="Gadugi" panose="020B0502040204020203" pitchFamily="34" charset="0"/>
              </a:rPr>
              <a:t>Stateful</a:t>
            </a:r>
            <a:r>
              <a:rPr lang="en-US" dirty="0" smtClean="0">
                <a:latin typeface="Gadugi" panose="020B0502040204020203" pitchFamily="34" charset="0"/>
              </a:rPr>
              <a:t> algorithms: Packet transactions, atoms</a:t>
            </a:r>
          </a:p>
          <a:p>
            <a:pPr lvl="1"/>
            <a:r>
              <a:rPr lang="en-US" dirty="0" smtClean="0">
                <a:latin typeface="Gadugi" panose="020B0502040204020203" pitchFamily="34" charset="0"/>
              </a:rPr>
              <a:t>Scheduling: PIFOs</a:t>
            </a:r>
          </a:p>
          <a:p>
            <a:pPr lvl="1"/>
            <a:r>
              <a:rPr lang="en-US" dirty="0" smtClean="0">
                <a:latin typeface="Gadugi" panose="020B0502040204020203" pitchFamily="34" charset="0"/>
              </a:rPr>
              <a:t>Network diagnostics/measurement: ?</a:t>
            </a:r>
          </a:p>
          <a:p>
            <a:endParaRPr lang="en-US" dirty="0" smtClean="0">
              <a:latin typeface="Gadugi" panose="020B0502040204020203" pitchFamily="34" charset="0"/>
            </a:endParaRPr>
          </a:p>
          <a:p>
            <a:r>
              <a:rPr lang="en-US" dirty="0" smtClean="0">
                <a:latin typeface="Gadugi" panose="020B0502040204020203" pitchFamily="34" charset="0"/>
              </a:rPr>
              <a:t>Preprints of papers appearing at SIGCOMM 2016: </a:t>
            </a:r>
          </a:p>
          <a:p>
            <a:pPr lvl="1"/>
            <a:r>
              <a:rPr lang="en-US" dirty="0" smtClean="0">
                <a:latin typeface="Gadugi" panose="020B0502040204020203" pitchFamily="34" charset="0"/>
                <a:hlinkClick r:id="rId3"/>
              </a:rPr>
              <a:t>http</a:t>
            </a:r>
            <a:r>
              <a:rPr lang="en-US" dirty="0">
                <a:latin typeface="Gadugi" panose="020B0502040204020203" pitchFamily="34" charset="0"/>
                <a:hlinkClick r:id="rId3"/>
              </a:rPr>
              <a:t>://</a:t>
            </a:r>
            <a:r>
              <a:rPr lang="en-US" dirty="0" smtClean="0">
                <a:latin typeface="Gadugi" panose="020B0502040204020203" pitchFamily="34" charset="0"/>
                <a:hlinkClick r:id="rId3"/>
              </a:rPr>
              <a:t>arxiv.org/abs/1512.05023</a:t>
            </a:r>
            <a:r>
              <a:rPr lang="en-US" dirty="0" smtClean="0">
                <a:latin typeface="Gadugi" panose="020B0502040204020203" pitchFamily="34" charset="0"/>
              </a:rPr>
              <a:t> (Packet transactions)</a:t>
            </a:r>
          </a:p>
          <a:p>
            <a:pPr lvl="1"/>
            <a:r>
              <a:rPr lang="en-US" dirty="0">
                <a:latin typeface="Gadugi" panose="020B0502040204020203" pitchFamily="34" charset="0"/>
                <a:hlinkClick r:id="rId4"/>
              </a:rPr>
              <a:t>http://</a:t>
            </a:r>
            <a:r>
              <a:rPr lang="en-US" dirty="0" smtClean="0">
                <a:latin typeface="Gadugi" panose="020B0502040204020203" pitchFamily="34" charset="0"/>
                <a:hlinkClick r:id="rId4"/>
              </a:rPr>
              <a:t>arxiv.org/abs/1602.06045</a:t>
            </a:r>
            <a:r>
              <a:rPr lang="en-US" dirty="0" smtClean="0">
                <a:latin typeface="Gadugi" panose="020B0502040204020203" pitchFamily="34" charset="0"/>
              </a:rPr>
              <a:t> (PIFOs)</a:t>
            </a:r>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237998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Currently not modeled at all, </a:t>
            </a:r>
            <a:r>
              <a:rPr lang="en-US" dirty="0" err="1" smtClean="0">
                <a:latin typeface="Gadugi" panose="020B0502040204020203" pitchFamily="34" charset="0"/>
              </a:rPr>
              <a:t>blackbox</a:t>
            </a:r>
            <a:r>
              <a:rPr lang="en-US" dirty="0" smtClean="0">
                <a:latin typeface="Gadugi" panose="020B0502040204020203" pitchFamily="34" charset="0"/>
              </a:rPr>
              <a:t> left to vendor</a:t>
            </a:r>
          </a:p>
          <a:p>
            <a:endParaRPr lang="en-US" dirty="0">
              <a:latin typeface="Gadugi" panose="020B0502040204020203" pitchFamily="34" charset="0"/>
            </a:endParaRPr>
          </a:p>
          <a:p>
            <a:r>
              <a:rPr lang="en-US" dirty="0" smtClean="0">
                <a:latin typeface="Gadugi" panose="020B0502040204020203" pitchFamily="34" charset="0"/>
              </a:rPr>
              <a:t>Only part of the switch that isn’t programmable</a:t>
            </a:r>
          </a:p>
          <a:p>
            <a:endParaRPr lang="en-US" dirty="0">
              <a:latin typeface="Gadugi" panose="020B0502040204020203" pitchFamily="34" charset="0"/>
            </a:endParaRPr>
          </a:p>
          <a:p>
            <a:r>
              <a:rPr lang="en-US" dirty="0" smtClean="0">
                <a:latin typeface="Gadugi" panose="020B0502040204020203" pitchFamily="34" charset="0"/>
              </a:rPr>
              <a:t>PIFOs present a candidate</a:t>
            </a:r>
          </a:p>
          <a:p>
            <a:endParaRPr lang="en-US" dirty="0">
              <a:latin typeface="Gadugi" panose="020B0502040204020203" pitchFamily="34" charset="0"/>
            </a:endParaRPr>
          </a:p>
          <a:p>
            <a:r>
              <a:rPr lang="en-US" dirty="0" smtClean="0">
                <a:latin typeface="Gadugi" panose="020B0502040204020203" pitchFamily="34" charset="0"/>
              </a:rPr>
              <a:t>Concurrent work on Universal Packet Scheduling also requires a priority queue that is identical to a PIFO</a:t>
            </a:r>
          </a:p>
        </p:txBody>
      </p:sp>
    </p:spTree>
    <p:extLst>
      <p:ext uri="{BB962C8B-B14F-4D97-AF65-F5344CB8AC3E}">
        <p14:creationId xmlns:p14="http://schemas.microsoft.com/office/powerpoint/2010/main" val="92776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Proposal: scheduling in P4</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Need to model a PIFO (or priority queue) in P4</a:t>
            </a:r>
          </a:p>
          <a:p>
            <a:endParaRPr lang="en-US" dirty="0">
              <a:latin typeface="Gadugi" panose="020B0502040204020203" pitchFamily="34" charset="0"/>
            </a:endParaRPr>
          </a:p>
          <a:p>
            <a:r>
              <a:rPr lang="en-US" dirty="0" smtClean="0">
                <a:latin typeface="Gadugi" panose="020B0502040204020203" pitchFamily="34" charset="0"/>
              </a:rPr>
              <a:t>Requires an extern instance to model a PIFO</a:t>
            </a:r>
          </a:p>
          <a:p>
            <a:pPr lvl="1"/>
            <a:r>
              <a:rPr lang="en-US" dirty="0" smtClean="0">
                <a:latin typeface="Gadugi" panose="020B0502040204020203" pitchFamily="34" charset="0"/>
              </a:rPr>
              <a:t>Can start by including it in a target-specific library</a:t>
            </a:r>
          </a:p>
          <a:p>
            <a:pPr lvl="1"/>
            <a:r>
              <a:rPr lang="en-US" dirty="0" smtClean="0">
                <a:latin typeface="Gadugi" panose="020B0502040204020203" pitchFamily="34" charset="0"/>
              </a:rPr>
              <a:t>Later migrate to standard library if there’s sufficient interest</a:t>
            </a:r>
          </a:p>
          <a:p>
            <a:pPr lvl="1"/>
            <a:r>
              <a:rPr lang="en-US" dirty="0" smtClean="0">
                <a:latin typeface="Gadugi" panose="020B0502040204020203" pitchFamily="34" charset="0"/>
              </a:rPr>
              <a:t>Section 16 of P4v1.1</a:t>
            </a:r>
          </a:p>
          <a:p>
            <a:pPr lvl="1"/>
            <a:endParaRPr lang="en-US" dirty="0">
              <a:latin typeface="Gadugi" panose="020B0502040204020203" pitchFamily="34" charset="0"/>
            </a:endParaRPr>
          </a:p>
          <a:p>
            <a:r>
              <a:rPr lang="en-US" dirty="0" smtClean="0">
                <a:latin typeface="Gadugi" panose="020B0502040204020203" pitchFamily="34" charset="0"/>
              </a:rPr>
              <a:t>Transactions themselves can be compiled down to P4 code using the Domino DSL for </a:t>
            </a:r>
            <a:r>
              <a:rPr lang="en-US" dirty="0" err="1" smtClean="0">
                <a:latin typeface="Gadugi" panose="020B0502040204020203" pitchFamily="34" charset="0"/>
              </a:rPr>
              <a:t>stateful</a:t>
            </a:r>
            <a:r>
              <a:rPr lang="en-US" dirty="0" smtClean="0">
                <a:latin typeface="Gadugi" panose="020B0502040204020203" pitchFamily="34" charset="0"/>
              </a:rPr>
              <a:t> algorithms.</a:t>
            </a:r>
          </a:p>
        </p:txBody>
      </p:sp>
    </p:spTree>
    <p:extLst>
      <p:ext uri="{BB962C8B-B14F-4D97-AF65-F5344CB8AC3E}">
        <p14:creationId xmlns:p14="http://schemas.microsoft.com/office/powerpoint/2010/main" val="196314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programmable routers</a:t>
            </a:r>
            <a:endParaRPr lang="en-US" dirty="0">
              <a:latin typeface="Gadugi" panose="020B0502040204020203" pitchFamily="34" charset="0"/>
            </a:endParaRPr>
          </a:p>
        </p:txBody>
      </p:sp>
      <p:graphicFrame>
        <p:nvGraphicFramePr>
          <p:cNvPr id="7" name="Chart 6"/>
          <p:cNvGraphicFramePr/>
          <p:nvPr>
            <p:extLst>
              <p:ext uri="{D42A27DB-BD31-4B8C-83A1-F6EECF244321}">
                <p14:modId xmlns:p14="http://schemas.microsoft.com/office/powerpoint/2010/main" val="993158502"/>
              </p:ext>
            </p:extLst>
          </p:nvPr>
        </p:nvGraphicFramePr>
        <p:xfrm>
          <a:off x="2051050" y="1257300"/>
          <a:ext cx="8235950" cy="38566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622296" y="5334000"/>
            <a:ext cx="10764485" cy="861774"/>
          </a:xfrm>
          <a:prstGeom prst="rect">
            <a:avLst/>
          </a:prstGeom>
          <a:noFill/>
        </p:spPr>
        <p:txBody>
          <a:bodyPr wrap="none" rtlCol="0">
            <a:spAutoFit/>
          </a:bodyPr>
          <a:lstStyle/>
          <a:p>
            <a:pPr marL="285750" indent="-285750">
              <a:buFont typeface="Arial" panose="020B0604020202020204" pitchFamily="34" charset="0"/>
              <a:buChar char="•"/>
            </a:pPr>
            <a:r>
              <a:rPr lang="en-US" sz="2500" dirty="0" smtClean="0">
                <a:latin typeface="Gadugi" panose="020B0502040204020203" pitchFamily="34" charset="0"/>
              </a:rPr>
              <a:t>10—100 x loss in performance relative to line-rate, fixed-function routers</a:t>
            </a:r>
          </a:p>
          <a:p>
            <a:pPr marL="285750" indent="-285750">
              <a:buFont typeface="Arial" panose="020B0604020202020204" pitchFamily="34" charset="0"/>
              <a:buChar char="•"/>
            </a:pPr>
            <a:r>
              <a:rPr lang="en-US" sz="2500" dirty="0" smtClean="0">
                <a:latin typeface="Gadugi" panose="020B0502040204020203" pitchFamily="34" charset="0"/>
              </a:rPr>
              <a:t>Unpredictable performance (e.g., cache contention)</a:t>
            </a:r>
            <a:endParaRPr lang="en-US" sz="2500" dirty="0">
              <a:latin typeface="Gadugi" panose="020B0502040204020203" pitchFamily="34" charset="0"/>
            </a:endParaRPr>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chart seriesIdx="0" categoryIdx="-4" bldStep="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Other future work</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a:latin typeface="Gadugi" panose="020B0502040204020203" pitchFamily="34" charset="0"/>
              </a:rPr>
              <a:t>I</a:t>
            </a:r>
            <a:r>
              <a:rPr lang="en-US" dirty="0" smtClean="0">
                <a:latin typeface="Gadugi" panose="020B0502040204020203" pitchFamily="34" charset="0"/>
              </a:rPr>
              <a:t>nstruction-set design for programmable routers</a:t>
            </a:r>
          </a:p>
          <a:p>
            <a:endParaRPr lang="en-US" dirty="0">
              <a:latin typeface="Gadugi" panose="020B0502040204020203" pitchFamily="34" charset="0"/>
            </a:endParaRPr>
          </a:p>
          <a:p>
            <a:r>
              <a:rPr lang="en-US" dirty="0" smtClean="0">
                <a:latin typeface="Gadugi" panose="020B0502040204020203" pitchFamily="34" charset="0"/>
              </a:rPr>
              <a:t>Approximate semantics for packet transactions</a:t>
            </a:r>
          </a:p>
          <a:p>
            <a:endParaRPr lang="en-US" dirty="0">
              <a:latin typeface="Gadugi" panose="020B0502040204020203" pitchFamily="34" charset="0"/>
            </a:endParaRPr>
          </a:p>
          <a:p>
            <a:r>
              <a:rPr lang="en-US" dirty="0" smtClean="0">
                <a:latin typeface="Gadugi" panose="020B0502040204020203" pitchFamily="34" charset="0"/>
              </a:rPr>
              <a:t>Sharing memory between pipeline stages</a:t>
            </a:r>
          </a:p>
          <a:p>
            <a:endParaRPr lang="en-US" dirty="0">
              <a:latin typeface="Gadugi" panose="020B0502040204020203" pitchFamily="34" charset="0"/>
            </a:endParaRPr>
          </a:p>
          <a:p>
            <a:r>
              <a:rPr lang="en-US" dirty="0" smtClean="0">
                <a:latin typeface="Gadugi" panose="020B0502040204020203" pitchFamily="34" charset="0"/>
              </a:rPr>
              <a:t>Programmable NICs</a:t>
            </a:r>
          </a:p>
        </p:txBody>
      </p:sp>
    </p:spTree>
    <p:extLst>
      <p:ext uri="{BB962C8B-B14F-4D97-AF65-F5344CB8AC3E}">
        <p14:creationId xmlns:p14="http://schemas.microsoft.com/office/powerpoint/2010/main" val="3842814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bin packing</a:t>
            </a:r>
            <a:endParaRPr lang="en-US" dirty="0">
              <a:latin typeface="Gadugi" panose="020B0502040204020203" pitchFamily="34" charset="0"/>
            </a:endParaRPr>
          </a:p>
        </p:txBody>
      </p:sp>
      <p:sp>
        <p:nvSpPr>
          <p:cNvPr id="3" name="Content Placeholder 2"/>
          <p:cNvSpPr>
            <a:spLocks noGrp="1"/>
          </p:cNvSpPr>
          <p:nvPr>
            <p:ph idx="1"/>
          </p:nvPr>
        </p:nvSpPr>
        <p:spPr>
          <a:xfrm>
            <a:off x="838200" y="2811462"/>
            <a:ext cx="10515600" cy="4351338"/>
          </a:xfrm>
        </p:spPr>
        <p:txBody>
          <a:bodyPr>
            <a:normAutofit/>
          </a:bodyPr>
          <a:lstStyle/>
          <a:p>
            <a:pPr marL="0" indent="0">
              <a:buNone/>
            </a:pPr>
            <a:endParaRPr lang="en-US" dirty="0">
              <a:latin typeface="Gadugi" panose="020B0502040204020203" pitchFamily="34" charset="0"/>
            </a:endParaRPr>
          </a:p>
          <a:p>
            <a:pPr marL="0" indent="0">
              <a:buNone/>
            </a:pPr>
            <a:endParaRPr lang="en-US" dirty="0" smtClean="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p:txBody>
      </p:sp>
      <p:sp>
        <p:nvSpPr>
          <p:cNvPr id="130" name="Rounded Rectangle 129"/>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1" name="Right Arrow 130"/>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ounded Rectangle 131"/>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3" name="Right Arrow 13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35" name="TextBox 13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6" name="Rounded Rectangle 13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37" name="TextBox 13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pic>
        <p:nvPicPr>
          <p:cNvPr id="4" name="Picture 3"/>
          <p:cNvPicPr>
            <a:picLocks noChangeAspect="1"/>
          </p:cNvPicPr>
          <p:nvPr/>
        </p:nvPicPr>
        <p:blipFill>
          <a:blip r:embed="rId3"/>
          <a:stretch>
            <a:fillRect/>
          </a:stretch>
        </p:blipFill>
        <p:spPr>
          <a:xfrm>
            <a:off x="3446597" y="4288227"/>
            <a:ext cx="6547497" cy="2372132"/>
          </a:xfrm>
          <a:prstGeom prst="rect">
            <a:avLst/>
          </a:prstGeom>
        </p:spPr>
      </p:pic>
      <p:sp>
        <p:nvSpPr>
          <p:cNvPr id="140" name="Freeform 139"/>
          <p:cNvSpPr/>
          <p:nvPr/>
        </p:nvSpPr>
        <p:spPr>
          <a:xfrm rot="10800000" flipH="1">
            <a:off x="5886019" y="1717508"/>
            <a:ext cx="307374"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141" name="Freeform 140"/>
          <p:cNvSpPr/>
          <p:nvPr/>
        </p:nvSpPr>
        <p:spPr>
          <a:xfrm>
            <a:off x="1866623" y="2550744"/>
            <a:ext cx="4267200" cy="141165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pkt.old</a:t>
            </a:r>
            <a:r>
              <a:rPr lang="en-US" sz="2000" kern="0" dirty="0" smtClean="0">
                <a:solidFill>
                  <a:prstClr val="white"/>
                </a:solidFill>
                <a:latin typeface="Gadugi"/>
              </a:rPr>
              <a:t> = </a:t>
            </a:r>
            <a:r>
              <a:rPr lang="en-US" sz="2000" kern="0" dirty="0" smtClean="0">
                <a:solidFill>
                  <a:srgbClr val="FF0000"/>
                </a:solidFill>
                <a:latin typeface="Gadugi"/>
              </a:rPr>
              <a:t>count</a:t>
            </a:r>
            <a:r>
              <a:rPr lang="en-US" sz="2000" kern="0" dirty="0" smtClean="0">
                <a:solidFill>
                  <a:prstClr val="white"/>
                </a:solidFill>
                <a:latin typeface="Gadugi"/>
              </a:rPr>
              <a:t>;</a:t>
            </a:r>
          </a:p>
          <a:p>
            <a:pPr defTabSz="539347">
              <a:lnSpc>
                <a:spcPct val="90000"/>
              </a:lnSpc>
              <a:spcBef>
                <a:spcPct val="0"/>
              </a:spcBef>
              <a:spcAft>
                <a:spcPct val="35000"/>
              </a:spcAft>
              <a:defRPr/>
            </a:pPr>
            <a:r>
              <a:rPr lang="en-US" sz="2000" kern="0" dirty="0" err="1" smtClean="0">
                <a:solidFill>
                  <a:prstClr val="white"/>
                </a:solidFill>
                <a:latin typeface="Gadugi"/>
              </a:rPr>
              <a:t>pkt.tmp</a:t>
            </a:r>
            <a:r>
              <a:rPr lang="en-US" sz="2000" kern="0" dirty="0" smtClean="0">
                <a:solidFill>
                  <a:prstClr val="white"/>
                </a:solidFill>
                <a:latin typeface="Gadugi"/>
              </a:rPr>
              <a:t> = </a:t>
            </a:r>
            <a:r>
              <a:rPr lang="en-US" sz="2000" kern="0" dirty="0" err="1" smtClean="0">
                <a:solidFill>
                  <a:prstClr val="white"/>
                </a:solidFill>
                <a:latin typeface="Gadugi"/>
              </a:rPr>
              <a:t>pkt.old</a:t>
            </a:r>
            <a:r>
              <a:rPr lang="en-US" sz="2000" kern="0" dirty="0" smtClean="0">
                <a:solidFill>
                  <a:prstClr val="white"/>
                </a:solidFill>
                <a:latin typeface="Gadugi"/>
              </a:rPr>
              <a:t> == 9;</a:t>
            </a:r>
          </a:p>
          <a:p>
            <a:pPr defTabSz="539347">
              <a:lnSpc>
                <a:spcPct val="90000"/>
              </a:lnSpc>
              <a:spcBef>
                <a:spcPct val="0"/>
              </a:spcBef>
              <a:spcAft>
                <a:spcPct val="35000"/>
              </a:spcAft>
              <a:defRPr/>
            </a:pPr>
            <a:r>
              <a:rPr lang="en-US" sz="2000" kern="0" dirty="0" err="1" smtClean="0">
                <a:solidFill>
                  <a:prstClr val="white"/>
                </a:solidFill>
                <a:latin typeface="Gadugi"/>
              </a:rPr>
              <a:t>pkt.new</a:t>
            </a:r>
            <a:r>
              <a:rPr lang="en-US" sz="2000" kern="0" dirty="0" smtClean="0">
                <a:solidFill>
                  <a:prstClr val="white"/>
                </a:solidFill>
                <a:latin typeface="Gadugi"/>
              </a:rPr>
              <a:t> = </a:t>
            </a:r>
            <a:r>
              <a:rPr lang="en-US" sz="2000" kern="0" dirty="0" err="1" smtClean="0">
                <a:solidFill>
                  <a:prstClr val="white"/>
                </a:solidFill>
                <a:latin typeface="Gadugi"/>
              </a:rPr>
              <a:t>pkt.tmp</a:t>
            </a:r>
            <a:r>
              <a:rPr lang="en-US" sz="2000" kern="0" dirty="0" smtClean="0">
                <a:solidFill>
                  <a:prstClr val="white"/>
                </a:solidFill>
                <a:latin typeface="Gadugi"/>
              </a:rPr>
              <a:t> ? 0 : (</a:t>
            </a:r>
            <a:r>
              <a:rPr lang="en-US" sz="2000" kern="0" dirty="0" err="1" smtClean="0">
                <a:solidFill>
                  <a:prstClr val="white"/>
                </a:solidFill>
                <a:latin typeface="Gadugi"/>
              </a:rPr>
              <a:t>pkt.old</a:t>
            </a:r>
            <a:r>
              <a:rPr lang="en-US" sz="2000" kern="0" dirty="0" smtClean="0">
                <a:solidFill>
                  <a:prstClr val="white"/>
                </a:solidFill>
                <a:latin typeface="Gadugi"/>
              </a:rPr>
              <a:t> </a:t>
            </a:r>
            <a:r>
              <a:rPr lang="en-US" sz="2000" kern="0" dirty="0">
                <a:solidFill>
                  <a:prstClr val="white"/>
                </a:solidFill>
                <a:latin typeface="Gadugi"/>
              </a:rPr>
              <a:t>+ 1</a:t>
            </a:r>
            <a:r>
              <a:rPr lang="en-US" sz="2000" kern="0" dirty="0" smtClean="0">
                <a:solidFill>
                  <a:prstClr val="white"/>
                </a:solidFill>
                <a:latin typeface="Gadugi"/>
              </a:rPr>
              <a:t>);</a:t>
            </a:r>
            <a:endParaRPr lang="en-US" sz="2000" kern="0" dirty="0">
              <a:solidFill>
                <a:prstClr val="white"/>
              </a:solidFill>
              <a:latin typeface="Gadugi"/>
            </a:endParaRPr>
          </a:p>
          <a:p>
            <a:pPr defTabSz="539347">
              <a:lnSpc>
                <a:spcPct val="90000"/>
              </a:lnSpc>
              <a:spcBef>
                <a:spcPct val="0"/>
              </a:spcBef>
              <a:spcAft>
                <a:spcPct val="35000"/>
              </a:spcAft>
              <a:defRPr/>
            </a:pPr>
            <a:r>
              <a:rPr lang="en-US" sz="2000" kern="0" dirty="0">
                <a:solidFill>
                  <a:srgbClr val="FF0000"/>
                </a:solidFill>
                <a:latin typeface="Gadugi"/>
              </a:rPr>
              <a:t>c</a:t>
            </a:r>
            <a:r>
              <a:rPr lang="en-US" sz="2000" kern="0" dirty="0" smtClean="0">
                <a:solidFill>
                  <a:srgbClr val="FF0000"/>
                </a:solidFill>
                <a:latin typeface="Gadugi"/>
              </a:rPr>
              <a:t>ount</a:t>
            </a:r>
            <a:r>
              <a:rPr lang="en-US" sz="2000" kern="0" dirty="0" smtClean="0">
                <a:solidFill>
                  <a:prstClr val="white"/>
                </a:solidFill>
                <a:latin typeface="Gadugi"/>
              </a:rPr>
              <a:t> = </a:t>
            </a:r>
            <a:r>
              <a:rPr lang="en-US" sz="2000" kern="0" dirty="0" err="1" smtClean="0">
                <a:solidFill>
                  <a:prstClr val="white"/>
                </a:solidFill>
                <a:latin typeface="Gadugi"/>
              </a:rPr>
              <a:t>pkt.new</a:t>
            </a:r>
            <a:r>
              <a:rPr lang="en-US" sz="2000" kern="0" dirty="0" smtClean="0">
                <a:solidFill>
                  <a:prstClr val="white"/>
                </a:solidFill>
                <a:latin typeface="Gadugi"/>
              </a:rPr>
              <a:t>;</a:t>
            </a:r>
          </a:p>
        </p:txBody>
      </p:sp>
      <p:sp>
        <p:nvSpPr>
          <p:cNvPr id="143" name="Freeform 142"/>
          <p:cNvSpPr/>
          <p:nvPr/>
        </p:nvSpPr>
        <p:spPr>
          <a:xfrm>
            <a:off x="6596141" y="3137289"/>
            <a:ext cx="2624059" cy="289044"/>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prstClr val="white"/>
                </a:solidFill>
                <a:latin typeface="Gadugi"/>
              </a:rPr>
              <a:t>pkt.sample</a:t>
            </a:r>
            <a:r>
              <a:rPr lang="en-US" sz="2000" kern="0" dirty="0" smtClean="0">
                <a:solidFill>
                  <a:prstClr val="white"/>
                </a:solidFill>
                <a:latin typeface="Gadugi"/>
              </a:rPr>
              <a:t> </a:t>
            </a:r>
            <a:r>
              <a:rPr lang="en-US" sz="2000" kern="0" dirty="0">
                <a:solidFill>
                  <a:prstClr val="white"/>
                </a:solidFill>
                <a:latin typeface="Gadugi"/>
              </a:rPr>
              <a:t>= </a:t>
            </a:r>
            <a:r>
              <a:rPr lang="en-US" sz="2000" kern="0" dirty="0" err="1" smtClean="0">
                <a:solidFill>
                  <a:prstClr val="white"/>
                </a:solidFill>
                <a:latin typeface="Gadugi"/>
              </a:rPr>
              <a:t>pkt.tmp</a:t>
            </a:r>
            <a:r>
              <a:rPr lang="en-US" sz="2000" kern="0" dirty="0" smtClean="0">
                <a:solidFill>
                  <a:prstClr val="white"/>
                </a:solidFill>
                <a:latin typeface="Gadugi"/>
              </a:rPr>
              <a:t>;</a:t>
            </a:r>
            <a:endParaRPr lang="en-US" sz="2000" kern="0" dirty="0">
              <a:solidFill>
                <a:prstClr val="white"/>
              </a:solidFill>
              <a:latin typeface="Gadugi"/>
            </a:endParaRPr>
          </a:p>
        </p:txBody>
      </p:sp>
      <p:sp>
        <p:nvSpPr>
          <p:cNvPr id="144" name="TextBox 405"/>
          <p:cNvSpPr txBox="1"/>
          <p:nvPr/>
        </p:nvSpPr>
        <p:spPr>
          <a:xfrm>
            <a:off x="6779172" y="2015469"/>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2</a:t>
            </a:r>
          </a:p>
        </p:txBody>
      </p:sp>
      <p:sp>
        <p:nvSpPr>
          <p:cNvPr id="145" name="TextBox 405"/>
          <p:cNvSpPr txBox="1"/>
          <p:nvPr/>
        </p:nvSpPr>
        <p:spPr>
          <a:xfrm>
            <a:off x="2931072" y="2018635"/>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Gadugi"/>
              </a:rPr>
              <a:t>Stage </a:t>
            </a:r>
            <a:r>
              <a:rPr lang="en-US" sz="2000" kern="0" dirty="0" smtClean="0">
                <a:solidFill>
                  <a:prstClr val="black"/>
                </a:solidFill>
                <a:latin typeface="Gadugi"/>
              </a:rPr>
              <a:t>1</a:t>
            </a:r>
            <a:endParaRPr lang="en-US" sz="2000" kern="0" dirty="0">
              <a:solidFill>
                <a:prstClr val="black"/>
              </a:solidFill>
              <a:latin typeface="Gadugi"/>
            </a:endParaRPr>
          </a:p>
        </p:txBody>
      </p:sp>
    </p:spTree>
    <p:extLst>
      <p:ext uri="{BB962C8B-B14F-4D97-AF65-F5344CB8AC3E}">
        <p14:creationId xmlns:p14="http://schemas.microsoft.com/office/powerpoint/2010/main" val="2586772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45"/>
                                        </p:tgtEl>
                                        <p:attrNameLst>
                                          <p:attrName>style.visibility</p:attrName>
                                        </p:attrNameLst>
                                      </p:cBhvr>
                                      <p:to>
                                        <p:strVal val="hidden"/>
                                      </p:to>
                                    </p:set>
                                  </p:childTnLst>
                                </p:cTn>
                              </p:par>
                              <p:par>
                                <p:cTn id="17" presetID="6" presetClass="emph" presetSubtype="0" fill="hold" grpId="0" nodeType="withEffect">
                                  <p:stCondLst>
                                    <p:cond delay="0"/>
                                  </p:stCondLst>
                                  <p:childTnLst>
                                    <p:animScale>
                                      <p:cBhvr>
                                        <p:cTn id="18" dur="10" fill="hold"/>
                                        <p:tgtEl>
                                          <p:spTgt spid="141"/>
                                        </p:tgtEl>
                                      </p:cBhvr>
                                      <p:by x="30000" y="30000"/>
                                    </p:animScale>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5E-6 1.48148E-6 L 0.10144 0.15046 " pathEditMode="relative" rAng="0" ptsTypes="AA">
                                      <p:cBhvr>
                                        <p:cTn id="22" dur="10" fill="hold"/>
                                        <p:tgtEl>
                                          <p:spTgt spid="141"/>
                                        </p:tgtEl>
                                        <p:attrNameLst>
                                          <p:attrName>ppt_x</p:attrName>
                                          <p:attrName>ppt_y</p:attrName>
                                        </p:attrNameLst>
                                      </p:cBhvr>
                                      <p:rCtr x="5065" y="7523"/>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4"/>
                                        </p:tgtEl>
                                        <p:attrNameLst>
                                          <p:attrName>style.visibility</p:attrName>
                                        </p:attrNameLst>
                                      </p:cBhvr>
                                      <p:to>
                                        <p:strVal val="hidden"/>
                                      </p:to>
                                    </p:set>
                                  </p:childTnLst>
                                </p:cTn>
                              </p:par>
                              <p:par>
                                <p:cTn id="27" presetID="6" presetClass="emph" presetSubtype="0" fill="hold" grpId="0" nodeType="withEffect">
                                  <p:stCondLst>
                                    <p:cond delay="0"/>
                                  </p:stCondLst>
                                  <p:childTnLst>
                                    <p:animScale>
                                      <p:cBhvr>
                                        <p:cTn id="28" dur="10" fill="hold"/>
                                        <p:tgtEl>
                                          <p:spTgt spid="143"/>
                                        </p:tgtEl>
                                      </p:cBhvr>
                                      <p:by x="30000" y="30000"/>
                                    </p:animScale>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1" nodeType="clickEffect">
                                  <p:stCondLst>
                                    <p:cond delay="0"/>
                                  </p:stCondLst>
                                  <p:childTnLst>
                                    <p:animMotion origin="layout" path="M 0.00221 0.02014 L 0.02018 0.17292 " pathEditMode="relative" ptsTypes="AA">
                                      <p:cBhvr>
                                        <p:cTn id="32" dur="10" fill="hold"/>
                                        <p:tgtEl>
                                          <p:spTgt spid="14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1" grpId="1" animBg="1"/>
      <p:bldP spid="143" grpId="0" animBg="1"/>
      <p:bldP spid="143" grpId="1" animBg="1"/>
      <p:bldP spid="144" grpId="0"/>
      <p:bldP spid="144" grpId="1"/>
      <p:bldP spid="145" grpId="0"/>
      <p:bldP spid="145"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23128"/>
            <a:ext cx="10210800" cy="1325563"/>
          </a:xfrm>
        </p:spPr>
        <p:txBody>
          <a:bodyPr/>
          <a:lstStyle/>
          <a:p>
            <a:r>
              <a:rPr lang="en-US" dirty="0" smtClean="0">
                <a:latin typeface="Gadugi" panose="020B0502040204020203" pitchFamily="34" charset="0"/>
              </a:rPr>
              <a:t>Composing PIFOs: min. rate guarantees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pPr marL="0" indent="0">
              <a:buNone/>
            </a:pPr>
            <a:r>
              <a:rPr lang="en-US" dirty="0" smtClean="0">
                <a:latin typeface="Gadugi" panose="020B0502040204020203" pitchFamily="34" charset="0"/>
              </a:rPr>
              <a:t>Minimum rate guarantees:</a:t>
            </a:r>
          </a:p>
          <a:p>
            <a:pPr marL="0" indent="0">
              <a:buNone/>
            </a:pPr>
            <a:endParaRPr lang="en-US" dirty="0">
              <a:latin typeface="Gadugi" panose="020B0502040204020203" pitchFamily="34" charset="0"/>
            </a:endParaRPr>
          </a:p>
          <a:p>
            <a:pPr marL="0" indent="0">
              <a:buNone/>
            </a:pPr>
            <a:r>
              <a:rPr lang="en-US" dirty="0" smtClean="0">
                <a:latin typeface="Gadugi" panose="020B0502040204020203" pitchFamily="34" charset="0"/>
              </a:rPr>
              <a:t>Provide each flow a guaranteed</a:t>
            </a:r>
          </a:p>
          <a:p>
            <a:pPr marL="0" indent="0">
              <a:buNone/>
            </a:pPr>
            <a:r>
              <a:rPr lang="en-US" dirty="0" smtClean="0">
                <a:latin typeface="Gadugi" panose="020B0502040204020203" pitchFamily="34" charset="0"/>
              </a:rPr>
              <a:t>rate provided the sum of these</a:t>
            </a:r>
          </a:p>
          <a:p>
            <a:pPr marL="0" indent="0">
              <a:buNone/>
            </a:pPr>
            <a:r>
              <a:rPr lang="en-US" dirty="0" smtClean="0">
                <a:latin typeface="Gadugi" panose="020B0502040204020203" pitchFamily="34" charset="0"/>
              </a:rPr>
              <a:t>guarantees  is below capacity.</a:t>
            </a:r>
            <a:endParaRPr lang="en-US" dirty="0">
              <a:latin typeface="Gadugi" panose="020B0502040204020203" pitchFamily="34" charset="0"/>
            </a:endParaRPr>
          </a:p>
        </p:txBody>
      </p:sp>
      <p:grpSp>
        <p:nvGrpSpPr>
          <p:cNvPr id="83" name="Group 82"/>
          <p:cNvGrpSpPr/>
          <p:nvPr/>
        </p:nvGrpSpPr>
        <p:grpSpPr>
          <a:xfrm>
            <a:off x="9296401" y="3843236"/>
            <a:ext cx="996505" cy="316285"/>
            <a:chOff x="1559390" y="903111"/>
            <a:chExt cx="867721" cy="313268"/>
          </a:xfrm>
        </p:grpSpPr>
        <p:cxnSp>
          <p:nvCxnSpPr>
            <p:cNvPr id="84" name="Straight Connector 83"/>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85" name="Straight Connector 84"/>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86" name="Straight Connector 8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8" name="Rectangle 87"/>
          <p:cNvSpPr/>
          <p:nvPr/>
        </p:nvSpPr>
        <p:spPr>
          <a:xfrm>
            <a:off x="10108294" y="385722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89" name="Rectangle 88"/>
          <p:cNvSpPr/>
          <p:nvPr/>
        </p:nvSpPr>
        <p:spPr>
          <a:xfrm>
            <a:off x="9919617" y="3858747"/>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90" name="Rectangle 89"/>
          <p:cNvSpPr/>
          <p:nvPr/>
        </p:nvSpPr>
        <p:spPr>
          <a:xfrm>
            <a:off x="7982609" y="385692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19" name="Group 118"/>
          <p:cNvGrpSpPr/>
          <p:nvPr/>
        </p:nvGrpSpPr>
        <p:grpSpPr>
          <a:xfrm>
            <a:off x="7353301" y="3834074"/>
            <a:ext cx="996505" cy="316285"/>
            <a:chOff x="1559390" y="903111"/>
            <a:chExt cx="867721" cy="313268"/>
          </a:xfrm>
        </p:grpSpPr>
        <p:cxnSp>
          <p:nvCxnSpPr>
            <p:cNvPr id="120" name="Straight Connector 119"/>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8167992" y="3846965"/>
            <a:ext cx="163401" cy="288746"/>
          </a:xfrm>
          <a:prstGeom prst="rect">
            <a:avLst/>
          </a:prstGeom>
          <a:solidFill>
            <a:srgbClr val="FF0000"/>
          </a:solidFill>
          <a:ln w="9525" cap="flat" cmpd="sng" algn="ctr">
            <a:solidFill>
              <a:schemeClr val="tx1"/>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7806040" y="3852720"/>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grpSp>
        <p:nvGrpSpPr>
          <p:cNvPr id="130" name="Group 129"/>
          <p:cNvGrpSpPr/>
          <p:nvPr/>
        </p:nvGrpSpPr>
        <p:grpSpPr>
          <a:xfrm>
            <a:off x="8381463" y="2876605"/>
            <a:ext cx="996505" cy="316285"/>
            <a:chOff x="1559390" y="903111"/>
            <a:chExt cx="867721" cy="313268"/>
          </a:xfrm>
        </p:grpSpPr>
        <p:cxnSp>
          <p:nvCxnSpPr>
            <p:cNvPr id="131" name="Straight Connector 130"/>
            <p:cNvCxnSpPr/>
            <p:nvPr/>
          </p:nvCxnSpPr>
          <p:spPr>
            <a:xfrm flipV="1">
              <a:off x="1559390" y="903111"/>
              <a:ext cx="867721" cy="12769"/>
            </a:xfrm>
            <a:prstGeom prst="line">
              <a:avLst/>
            </a:prstGeom>
            <a:noFill/>
            <a:ln w="25400" cap="flat" cmpd="sng" algn="ctr">
              <a:solidFill>
                <a:sysClr val="windowText" lastClr="000000"/>
              </a:solidFill>
              <a:prstDash val="solid"/>
            </a:ln>
            <a:effectLst/>
          </p:spPr>
        </p:cxnSp>
        <p:cxnSp>
          <p:nvCxnSpPr>
            <p:cNvPr id="132" name="Straight Connector 131"/>
            <p:cNvCxnSpPr/>
            <p:nvPr/>
          </p:nvCxnSpPr>
          <p:spPr>
            <a:xfrm flipV="1">
              <a:off x="1559390" y="1216378"/>
              <a:ext cx="867721" cy="1"/>
            </a:xfrm>
            <a:prstGeom prst="line">
              <a:avLst/>
            </a:prstGeom>
            <a:noFill/>
            <a:ln w="25400" cap="flat" cmpd="sng" algn="ctr">
              <a:solidFill>
                <a:sysClr val="windowText" lastClr="000000"/>
              </a:solidFill>
              <a:prstDash val="solid"/>
            </a:ln>
            <a:effectLst/>
          </p:spPr>
        </p:cxnSp>
        <p:cxnSp>
          <p:nvCxnSpPr>
            <p:cNvPr id="133" name="Straight Connector 132"/>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34" name="Rectangle 133"/>
          <p:cNvSpPr/>
          <p:nvPr/>
        </p:nvSpPr>
        <p:spPr>
          <a:xfrm>
            <a:off x="9196154" y="2889496"/>
            <a:ext cx="163401" cy="288746"/>
          </a:xfrm>
          <a:prstGeom prst="rect">
            <a:avLst/>
          </a:prstGeom>
          <a:solidFill>
            <a:srgbClr val="FF0000"/>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ectangle 134"/>
          <p:cNvSpPr/>
          <p:nvPr/>
        </p:nvSpPr>
        <p:spPr>
          <a:xfrm>
            <a:off x="9022353" y="2890590"/>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6" name="Rectangle 135"/>
          <p:cNvSpPr/>
          <p:nvPr/>
        </p:nvSpPr>
        <p:spPr>
          <a:xfrm>
            <a:off x="8671092" y="2892116"/>
            <a:ext cx="163401" cy="288746"/>
          </a:xfrm>
          <a:prstGeom prst="rect">
            <a:avLst/>
          </a:prstGeom>
          <a:solidFill>
            <a:schemeClr val="accent1">
              <a:lumMod val="75000"/>
            </a:scheme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7" name="Rectangle 136"/>
          <p:cNvSpPr/>
          <p:nvPr/>
        </p:nvSpPr>
        <p:spPr>
          <a:xfrm>
            <a:off x="8846230" y="2890374"/>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8" name="Rectangle 137"/>
          <p:cNvSpPr/>
          <p:nvPr/>
        </p:nvSpPr>
        <p:spPr>
          <a:xfrm>
            <a:off x="8492061" y="2892116"/>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40" name="Straight Connector 139"/>
          <p:cNvCxnSpPr/>
          <p:nvPr/>
        </p:nvCxnSpPr>
        <p:spPr>
          <a:xfrm flipH="1">
            <a:off x="8221724" y="3235813"/>
            <a:ext cx="665352" cy="5585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8887076" y="3235812"/>
            <a:ext cx="599824" cy="5741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096000" y="2744148"/>
            <a:ext cx="2329484" cy="923330"/>
          </a:xfrm>
          <a:prstGeom prst="rect">
            <a:avLst/>
          </a:prstGeom>
          <a:noFill/>
        </p:spPr>
        <p:txBody>
          <a:bodyPr wrap="none" rtlCol="0">
            <a:spAutoFit/>
          </a:bodyPr>
          <a:lstStyle/>
          <a:p>
            <a:r>
              <a:rPr lang="en-US" dirty="0" smtClean="0">
                <a:latin typeface="Gadugi" panose="020B0502040204020203" pitchFamily="34" charset="0"/>
              </a:rPr>
              <a:t>PIFO-Root</a:t>
            </a:r>
            <a:endParaRPr lang="en-US" dirty="0">
              <a:latin typeface="Gadugi" panose="020B0502040204020203" pitchFamily="34" charset="0"/>
            </a:endParaRPr>
          </a:p>
          <a:p>
            <a:r>
              <a:rPr lang="en-US" dirty="0" smtClean="0">
                <a:latin typeface="Gadugi" panose="020B0502040204020203" pitchFamily="34" charset="0"/>
              </a:rPr>
              <a:t>Prioritize flows under</a:t>
            </a:r>
          </a:p>
          <a:p>
            <a:r>
              <a:rPr lang="en-US" dirty="0" smtClean="0">
                <a:latin typeface="Gadugi" panose="020B0502040204020203" pitchFamily="34" charset="0"/>
              </a:rPr>
              <a:t>min. rate</a:t>
            </a:r>
            <a:endParaRPr lang="en-US" dirty="0">
              <a:latin typeface="Gadugi" panose="020B0502040204020203" pitchFamily="34" charset="0"/>
            </a:endParaRPr>
          </a:p>
        </p:txBody>
      </p:sp>
      <p:sp>
        <p:nvSpPr>
          <p:cNvPr id="143" name="TextBox 142"/>
          <p:cNvSpPr txBox="1"/>
          <p:nvPr/>
        </p:nvSpPr>
        <p:spPr>
          <a:xfrm>
            <a:off x="6781801" y="4219576"/>
            <a:ext cx="1835759" cy="646331"/>
          </a:xfrm>
          <a:prstGeom prst="rect">
            <a:avLst/>
          </a:prstGeom>
          <a:noFill/>
        </p:spPr>
        <p:txBody>
          <a:bodyPr wrap="none" rtlCol="0">
            <a:spAutoFit/>
          </a:bodyPr>
          <a:lstStyle/>
          <a:p>
            <a:r>
              <a:rPr lang="en-US" dirty="0">
                <a:latin typeface="Gadugi" panose="020B0502040204020203" pitchFamily="34" charset="0"/>
              </a:rPr>
              <a:t>PIFO-A</a:t>
            </a:r>
          </a:p>
          <a:p>
            <a:r>
              <a:rPr lang="en-US" dirty="0" smtClean="0">
                <a:latin typeface="Gadugi" panose="020B0502040204020203" pitchFamily="34" charset="0"/>
              </a:rPr>
              <a:t>(FIFO for flow A)</a:t>
            </a:r>
            <a:endParaRPr lang="en-US" dirty="0">
              <a:latin typeface="Gadugi" panose="020B0502040204020203" pitchFamily="34" charset="0"/>
            </a:endParaRPr>
          </a:p>
        </p:txBody>
      </p:sp>
      <p:sp>
        <p:nvSpPr>
          <p:cNvPr id="144" name="TextBox 143"/>
          <p:cNvSpPr txBox="1"/>
          <p:nvPr/>
        </p:nvSpPr>
        <p:spPr>
          <a:xfrm>
            <a:off x="8724901" y="4230470"/>
            <a:ext cx="1819729" cy="646331"/>
          </a:xfrm>
          <a:prstGeom prst="rect">
            <a:avLst/>
          </a:prstGeom>
          <a:noFill/>
        </p:spPr>
        <p:txBody>
          <a:bodyPr wrap="none" rtlCol="0">
            <a:spAutoFit/>
          </a:bodyPr>
          <a:lstStyle/>
          <a:p>
            <a:r>
              <a:rPr lang="en-US" dirty="0">
                <a:latin typeface="Gadugi" panose="020B0502040204020203" pitchFamily="34" charset="0"/>
              </a:rPr>
              <a:t>PIFO-B</a:t>
            </a:r>
          </a:p>
          <a:p>
            <a:r>
              <a:rPr lang="en-US" dirty="0" smtClean="0">
                <a:latin typeface="Gadugi" panose="020B0502040204020203" pitchFamily="34" charset="0"/>
              </a:rPr>
              <a:t>(FIFO for flow B)</a:t>
            </a:r>
            <a:endParaRPr lang="en-US" dirty="0">
              <a:latin typeface="Gadugi" panose="020B0502040204020203" pitchFamily="34" charset="0"/>
            </a:endParaRPr>
          </a:p>
        </p:txBody>
      </p:sp>
      <p:sp>
        <p:nvSpPr>
          <p:cNvPr id="145" name="TextBox 144"/>
          <p:cNvSpPr txBox="1"/>
          <p:nvPr/>
        </p:nvSpPr>
        <p:spPr>
          <a:xfrm flipH="1">
            <a:off x="7729840" y="3803610"/>
            <a:ext cx="271161" cy="369332"/>
          </a:xfrm>
          <a:prstGeom prst="rect">
            <a:avLst/>
          </a:prstGeom>
          <a:noFill/>
        </p:spPr>
        <p:txBody>
          <a:bodyPr wrap="square" rtlCol="0">
            <a:spAutoFit/>
          </a:bodyPr>
          <a:lstStyle/>
          <a:p>
            <a:r>
              <a:rPr lang="en-US" dirty="0"/>
              <a:t>1</a:t>
            </a:r>
          </a:p>
        </p:txBody>
      </p:sp>
      <p:sp>
        <p:nvSpPr>
          <p:cNvPr id="149" name="TextBox 148"/>
          <p:cNvSpPr txBox="1"/>
          <p:nvPr/>
        </p:nvSpPr>
        <p:spPr>
          <a:xfrm flipH="1">
            <a:off x="9867901" y="3810000"/>
            <a:ext cx="271161" cy="369332"/>
          </a:xfrm>
          <a:prstGeom prst="rect">
            <a:avLst/>
          </a:prstGeom>
          <a:noFill/>
        </p:spPr>
        <p:txBody>
          <a:bodyPr wrap="square" rtlCol="0">
            <a:spAutoFit/>
          </a:bodyPr>
          <a:lstStyle/>
          <a:p>
            <a:r>
              <a:rPr lang="en-US" dirty="0"/>
              <a:t>3</a:t>
            </a:r>
          </a:p>
        </p:txBody>
      </p:sp>
      <p:sp>
        <p:nvSpPr>
          <p:cNvPr id="150" name="TextBox 149"/>
          <p:cNvSpPr txBox="1"/>
          <p:nvPr/>
        </p:nvSpPr>
        <p:spPr>
          <a:xfrm flipH="1">
            <a:off x="7920340" y="3803610"/>
            <a:ext cx="271161" cy="369332"/>
          </a:xfrm>
          <a:prstGeom prst="rect">
            <a:avLst/>
          </a:prstGeom>
          <a:noFill/>
        </p:spPr>
        <p:txBody>
          <a:bodyPr wrap="square" rtlCol="0">
            <a:spAutoFit/>
          </a:bodyPr>
          <a:lstStyle/>
          <a:p>
            <a:r>
              <a:rPr lang="en-US" dirty="0"/>
              <a:t>2</a:t>
            </a:r>
          </a:p>
        </p:txBody>
      </p:sp>
      <p:sp>
        <p:nvSpPr>
          <p:cNvPr id="151" name="TextBox 150"/>
          <p:cNvSpPr txBox="1"/>
          <p:nvPr/>
        </p:nvSpPr>
        <p:spPr>
          <a:xfrm flipH="1">
            <a:off x="10039351" y="3803610"/>
            <a:ext cx="271161" cy="369332"/>
          </a:xfrm>
          <a:prstGeom prst="rect">
            <a:avLst/>
          </a:prstGeom>
          <a:noFill/>
        </p:spPr>
        <p:txBody>
          <a:bodyPr wrap="square" rtlCol="0">
            <a:spAutoFit/>
          </a:bodyPr>
          <a:lstStyle/>
          <a:p>
            <a:r>
              <a:rPr lang="en-US" dirty="0"/>
              <a:t>4</a:t>
            </a:r>
          </a:p>
        </p:txBody>
      </p:sp>
      <p:sp>
        <p:nvSpPr>
          <p:cNvPr id="154" name="TextBox 153"/>
          <p:cNvSpPr txBox="1"/>
          <p:nvPr/>
        </p:nvSpPr>
        <p:spPr>
          <a:xfrm flipH="1">
            <a:off x="8106667" y="3803610"/>
            <a:ext cx="271161" cy="369332"/>
          </a:xfrm>
          <a:prstGeom prst="rect">
            <a:avLst/>
          </a:prstGeom>
          <a:noFill/>
        </p:spPr>
        <p:txBody>
          <a:bodyPr wrap="square" rtlCol="0">
            <a:spAutoFit/>
          </a:bodyPr>
          <a:lstStyle/>
          <a:p>
            <a:r>
              <a:rPr lang="en-US" dirty="0"/>
              <a:t>2</a:t>
            </a:r>
          </a:p>
        </p:txBody>
      </p:sp>
      <p:sp>
        <p:nvSpPr>
          <p:cNvPr id="155" name="TextBox 154"/>
          <p:cNvSpPr txBox="1"/>
          <p:nvPr/>
        </p:nvSpPr>
        <p:spPr>
          <a:xfrm>
            <a:off x="8420100" y="2846596"/>
            <a:ext cx="317716" cy="369332"/>
          </a:xfrm>
          <a:prstGeom prst="rect">
            <a:avLst/>
          </a:prstGeom>
          <a:noFill/>
        </p:spPr>
        <p:txBody>
          <a:bodyPr wrap="none" rtlCol="0">
            <a:spAutoFit/>
          </a:bodyPr>
          <a:lstStyle/>
          <a:p>
            <a:r>
              <a:rPr lang="en-US" dirty="0"/>
              <a:t>A</a:t>
            </a:r>
          </a:p>
        </p:txBody>
      </p:sp>
      <p:sp>
        <p:nvSpPr>
          <p:cNvPr id="156" name="TextBox 155"/>
          <p:cNvSpPr txBox="1"/>
          <p:nvPr/>
        </p:nvSpPr>
        <p:spPr>
          <a:xfrm>
            <a:off x="8600818" y="2843608"/>
            <a:ext cx="317716" cy="369332"/>
          </a:xfrm>
          <a:prstGeom prst="rect">
            <a:avLst/>
          </a:prstGeom>
          <a:noFill/>
        </p:spPr>
        <p:txBody>
          <a:bodyPr wrap="none" rtlCol="0">
            <a:spAutoFit/>
          </a:bodyPr>
          <a:lstStyle/>
          <a:p>
            <a:r>
              <a:rPr lang="en-US" dirty="0"/>
              <a:t>B</a:t>
            </a:r>
          </a:p>
        </p:txBody>
      </p:sp>
      <p:sp>
        <p:nvSpPr>
          <p:cNvPr id="157" name="TextBox 156"/>
          <p:cNvSpPr txBox="1"/>
          <p:nvPr/>
        </p:nvSpPr>
        <p:spPr>
          <a:xfrm>
            <a:off x="8766351" y="2847044"/>
            <a:ext cx="317716" cy="369332"/>
          </a:xfrm>
          <a:prstGeom prst="rect">
            <a:avLst/>
          </a:prstGeom>
          <a:noFill/>
        </p:spPr>
        <p:txBody>
          <a:bodyPr wrap="none" rtlCol="0">
            <a:spAutoFit/>
          </a:bodyPr>
          <a:lstStyle/>
          <a:p>
            <a:r>
              <a:rPr lang="en-US" dirty="0"/>
              <a:t>A</a:t>
            </a:r>
          </a:p>
        </p:txBody>
      </p:sp>
      <p:sp>
        <p:nvSpPr>
          <p:cNvPr id="158" name="TextBox 157"/>
          <p:cNvSpPr txBox="1"/>
          <p:nvPr/>
        </p:nvSpPr>
        <p:spPr>
          <a:xfrm>
            <a:off x="8956909" y="2846439"/>
            <a:ext cx="317716" cy="369332"/>
          </a:xfrm>
          <a:prstGeom prst="rect">
            <a:avLst/>
          </a:prstGeom>
          <a:noFill/>
        </p:spPr>
        <p:txBody>
          <a:bodyPr wrap="none" rtlCol="0">
            <a:spAutoFit/>
          </a:bodyPr>
          <a:lstStyle/>
          <a:p>
            <a:r>
              <a:rPr lang="en-US" dirty="0"/>
              <a:t>B</a:t>
            </a:r>
          </a:p>
        </p:txBody>
      </p:sp>
      <p:sp>
        <p:nvSpPr>
          <p:cNvPr id="159" name="TextBox 158"/>
          <p:cNvSpPr txBox="1"/>
          <p:nvPr/>
        </p:nvSpPr>
        <p:spPr>
          <a:xfrm>
            <a:off x="9131084" y="2845345"/>
            <a:ext cx="317716" cy="369332"/>
          </a:xfrm>
          <a:prstGeom prst="rect">
            <a:avLst/>
          </a:prstGeom>
          <a:noFill/>
        </p:spPr>
        <p:txBody>
          <a:bodyPr wrap="none" rtlCol="0">
            <a:spAutoFit/>
          </a:bodyPr>
          <a:lstStyle/>
          <a:p>
            <a:r>
              <a:rPr lang="en-US" dirty="0"/>
              <a:t>A</a:t>
            </a:r>
          </a:p>
        </p:txBody>
      </p:sp>
      <p:sp>
        <p:nvSpPr>
          <p:cNvPr id="160" name="TextBox 159"/>
          <p:cNvSpPr txBox="1"/>
          <p:nvPr/>
        </p:nvSpPr>
        <p:spPr>
          <a:xfrm>
            <a:off x="6650536" y="1740856"/>
            <a:ext cx="3198311" cy="553998"/>
          </a:xfrm>
          <a:prstGeom prst="rect">
            <a:avLst/>
          </a:prstGeom>
          <a:noFill/>
        </p:spPr>
        <p:txBody>
          <a:bodyPr wrap="none" rtlCol="0">
            <a:spAutoFit/>
          </a:bodyPr>
          <a:lstStyle/>
          <a:p>
            <a:r>
              <a:rPr lang="en-US" sz="3000" dirty="0">
                <a:latin typeface="Gadugi" panose="020B0502040204020203" pitchFamily="34" charset="0"/>
              </a:rPr>
              <a:t>Composing PIFOs</a:t>
            </a:r>
          </a:p>
        </p:txBody>
      </p:sp>
    </p:spTree>
    <p:extLst>
      <p:ext uri="{BB962C8B-B14F-4D97-AF65-F5344CB8AC3E}">
        <p14:creationId xmlns:p14="http://schemas.microsoft.com/office/powerpoint/2010/main" val="2503805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123" grpId="0" animBg="1"/>
      <p:bldP spid="127" grpId="0" animBg="1"/>
      <p:bldP spid="134" grpId="0" animBg="1"/>
      <p:bldP spid="135" grpId="0" animBg="1"/>
      <p:bldP spid="136" grpId="0" animBg="1"/>
      <p:bldP spid="137" grpId="0" animBg="1"/>
      <p:bldP spid="138" grpId="0" animBg="1"/>
      <p:bldP spid="142" grpId="0"/>
      <p:bldP spid="143" grpId="0"/>
      <p:bldP spid="144" grpId="0"/>
      <p:bldP spid="145" grpId="0"/>
      <p:bldP spid="149" grpId="0"/>
      <p:bldP spid="150" grpId="0"/>
      <p:bldP spid="151" grpId="0"/>
      <p:bldP spid="154" grpId="0"/>
      <p:bldP spid="155" grpId="0"/>
      <p:bldP spid="156" grpId="0"/>
      <p:bldP spid="157" grpId="0"/>
      <p:bldP spid="158" grpId="0"/>
      <p:bldP spid="159" grpId="0"/>
      <p:bldP spid="1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Traffic Shaping</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endParaRPr lang="en-US" dirty="0"/>
          </a:p>
        </p:txBody>
      </p:sp>
      <p:sp>
        <p:nvSpPr>
          <p:cNvPr id="5" name="Rectangle 4"/>
          <p:cNvSpPr/>
          <p:nvPr/>
        </p:nvSpPr>
        <p:spPr>
          <a:xfrm>
            <a:off x="3939118" y="3589257"/>
            <a:ext cx="3257691" cy="1121637"/>
          </a:xfrm>
          <a:prstGeom prst="rect">
            <a:avLst/>
          </a:prstGeom>
          <a:noFill/>
          <a:ln w="12700" cap="flat" cmpd="sng" algn="ctr">
            <a:noFill/>
            <a:prstDash val="solid"/>
          </a:ln>
          <a:effectLst/>
        </p:spPr>
        <p:txBody>
          <a:bodyPr wrap="square" rtlCol="0" anchor="ctr"/>
          <a:lstStyle/>
          <a:p>
            <a:pPr defTabSz="457200">
              <a:defRPr/>
            </a:pPr>
            <a:r>
              <a:rPr lang="en-US" sz="1500" b="1" kern="0" dirty="0">
                <a:solidFill>
                  <a:prstClr val="black"/>
                </a:solidFill>
                <a:latin typeface="Gadugi" panose="020B0502040204020203" pitchFamily="34" charset="0"/>
              </a:rPr>
              <a:t>1. update tokens</a:t>
            </a:r>
          </a:p>
          <a:p>
            <a:pPr defTabSz="457200">
              <a:defRPr/>
            </a:pPr>
            <a:r>
              <a:rPr lang="en-US" sz="1500" b="1" kern="0" dirty="0">
                <a:solidFill>
                  <a:prstClr val="black"/>
                </a:solidFill>
                <a:latin typeface="Gadugi" panose="020B0502040204020203" pitchFamily="34" charset="0"/>
              </a:rPr>
              <a:t>2. </a:t>
            </a:r>
            <a:r>
              <a:rPr lang="en-US" sz="1500" b="1" kern="0" dirty="0" err="1">
                <a:solidFill>
                  <a:prstClr val="black"/>
                </a:solidFill>
                <a:latin typeface="Gadugi" panose="020B0502040204020203" pitchFamily="34" charset="0"/>
              </a:rPr>
              <a:t>p.send</a:t>
            </a:r>
            <a:r>
              <a:rPr lang="en-US" sz="1500" b="1" kern="0" dirty="0">
                <a:solidFill>
                  <a:prstClr val="black"/>
                </a:solidFill>
                <a:latin typeface="Gadugi" panose="020B0502040204020203" pitchFamily="34" charset="0"/>
              </a:rPr>
              <a:t> = now +</a:t>
            </a:r>
          </a:p>
          <a:p>
            <a:pPr defTabSz="457200">
              <a:defRPr/>
            </a:pP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p.len</a:t>
            </a:r>
            <a:r>
              <a:rPr lang="en-US" sz="1500" b="1" kern="0" dirty="0">
                <a:solidFill>
                  <a:prstClr val="black"/>
                </a:solidFill>
                <a:latin typeface="Gadugi" panose="020B0502040204020203" pitchFamily="34" charset="0"/>
              </a:rPr>
              <a:t> - tokens) / rate;</a:t>
            </a:r>
          </a:p>
          <a:p>
            <a:pPr defTabSz="457200">
              <a:defRPr/>
            </a:pPr>
            <a:r>
              <a:rPr lang="en-US" sz="1500" b="1" kern="0" dirty="0">
                <a:solidFill>
                  <a:prstClr val="black"/>
                </a:solidFill>
                <a:latin typeface="Gadugi" panose="020B0502040204020203" pitchFamily="34" charset="0"/>
              </a:rPr>
              <a:t>3. </a:t>
            </a:r>
            <a:r>
              <a:rPr lang="en-US" sz="1500" b="1" kern="0" dirty="0" err="1">
                <a:solidFill>
                  <a:prstClr val="black"/>
                </a:solidFill>
                <a:latin typeface="Gadugi" panose="020B0502040204020203" pitchFamily="34" charset="0"/>
              </a:rPr>
              <a:t>p.prio</a:t>
            </a:r>
            <a:r>
              <a:rPr lang="en-US" sz="1500" b="1" kern="0" dirty="0">
                <a:solidFill>
                  <a:prstClr val="black"/>
                </a:solidFill>
                <a:latin typeface="Gadugi" panose="020B0502040204020203" pitchFamily="34" charset="0"/>
              </a:rPr>
              <a:t> =</a:t>
            </a:r>
            <a:r>
              <a:rPr lang="en-US" sz="1500" b="1" kern="0" dirty="0" err="1">
                <a:solidFill>
                  <a:prstClr val="black"/>
                </a:solidFill>
                <a:latin typeface="Gadugi" panose="020B0502040204020203" pitchFamily="34" charset="0"/>
              </a:rPr>
              <a:t>p.send</a:t>
            </a:r>
            <a:endParaRPr lang="en-US" sz="1500" b="1" kern="0" dirty="0">
              <a:solidFill>
                <a:prstClr val="black"/>
              </a:solidFill>
              <a:latin typeface="Gadugi" panose="020B0502040204020203" pitchFamily="34" charset="0"/>
            </a:endParaRPr>
          </a:p>
        </p:txBody>
      </p:sp>
      <p:cxnSp>
        <p:nvCxnSpPr>
          <p:cNvPr id="35" name="Straight Arrow Connector 34"/>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37" name="Straight Arrow Connector 36"/>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38" name="Group 37"/>
          <p:cNvGrpSpPr/>
          <p:nvPr/>
        </p:nvGrpSpPr>
        <p:grpSpPr>
          <a:xfrm>
            <a:off x="7641125" y="3939392"/>
            <a:ext cx="1717776" cy="316285"/>
            <a:chOff x="931333" y="903111"/>
            <a:chExt cx="1495778" cy="313268"/>
          </a:xfrm>
        </p:grpSpPr>
        <p:cxnSp>
          <p:nvCxnSpPr>
            <p:cNvPr id="39" name="Straight Connector 38"/>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40" name="Straight Connector 39"/>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41" name="Straight Connector 4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42" name="Rectangle 41"/>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3" name="Rectangle 42"/>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4" name="Rectangle 43"/>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5" name="Rectangle 44"/>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6" name="Rectangle 45"/>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7" name="Rectangle 46"/>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48" name="Rectangle 47"/>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49" name="Straight Arrow Connector 48"/>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50" name="Straight Arrow Connector 49"/>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51" name="Straight Arrow Connector 50"/>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52" name="TextBox 51"/>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53" name="Rectangle 52"/>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54" name="Rounded Rectangle 53"/>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56" name="Rounded Rectangle 55"/>
          <p:cNvSpPr/>
          <p:nvPr/>
        </p:nvSpPr>
        <p:spPr>
          <a:xfrm>
            <a:off x="3886201" y="3316637"/>
            <a:ext cx="34494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4816456"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58" name="Rounded Rectangle 57"/>
          <p:cNvSpPr/>
          <p:nvPr/>
        </p:nvSpPr>
        <p:spPr>
          <a:xfrm>
            <a:off x="3467100" y="3034880"/>
            <a:ext cx="6324601"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62" name="Straight Connector 61"/>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925128" y="5410200"/>
            <a:ext cx="4804099"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763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itle 114"/>
          <p:cNvSpPr>
            <a:spLocks noGrp="1"/>
          </p:cNvSpPr>
          <p:nvPr>
            <p:ph type="title"/>
          </p:nvPr>
        </p:nvSpPr>
        <p:spPr/>
        <p:txBody>
          <a:bodyPr/>
          <a:lstStyle/>
          <a:p>
            <a:r>
              <a:rPr lang="en-US" dirty="0" smtClean="0">
                <a:latin typeface="Gadugi" panose="020B0502040204020203" pitchFamily="34" charset="0"/>
              </a:rPr>
              <a:t>LSTF</a:t>
            </a:r>
            <a:endParaRPr lang="en-US" dirty="0">
              <a:latin typeface="Gadugi" panose="020B0502040204020203" pitchFamily="34" charset="0"/>
            </a:endParaRPr>
          </a:p>
        </p:txBody>
      </p:sp>
      <p:cxnSp>
        <p:nvCxnSpPr>
          <p:cNvPr id="116" name="Straight Arrow Connector 115"/>
          <p:cNvCxnSpPr/>
          <p:nvPr/>
        </p:nvCxnSpPr>
        <p:spPr>
          <a:xfrm>
            <a:off x="7248304" y="4097534"/>
            <a:ext cx="291142" cy="0"/>
          </a:xfrm>
          <a:prstGeom prst="straightConnector1">
            <a:avLst/>
          </a:prstGeom>
          <a:noFill/>
          <a:ln w="25400" cap="flat" cmpd="sng" algn="ctr">
            <a:solidFill>
              <a:srgbClr val="1F497D">
                <a:lumMod val="60000"/>
                <a:lumOff val="40000"/>
              </a:srgbClr>
            </a:solidFill>
            <a:prstDash val="solid"/>
            <a:tailEnd type="none"/>
          </a:ln>
          <a:effectLst/>
        </p:spPr>
      </p:cxnSp>
      <p:sp>
        <p:nvSpPr>
          <p:cNvPr id="117" name="Rectangle 116"/>
          <p:cNvSpPr/>
          <p:nvPr/>
        </p:nvSpPr>
        <p:spPr>
          <a:xfrm>
            <a:off x="5468281" y="35433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Add transmission delay to slack</a:t>
            </a:r>
          </a:p>
        </p:txBody>
      </p:sp>
      <p:cxnSp>
        <p:nvCxnSpPr>
          <p:cNvPr id="118" name="Straight Arrow Connector 117"/>
          <p:cNvCxnSpPr/>
          <p:nvPr/>
        </p:nvCxnSpPr>
        <p:spPr>
          <a:xfrm>
            <a:off x="9370360" y="4097534"/>
            <a:ext cx="249875" cy="0"/>
          </a:xfrm>
          <a:prstGeom prst="straightConnector1">
            <a:avLst/>
          </a:prstGeom>
          <a:noFill/>
          <a:ln w="25400" cap="flat" cmpd="sng" algn="ctr">
            <a:solidFill>
              <a:srgbClr val="1F497D">
                <a:lumMod val="60000"/>
                <a:lumOff val="40000"/>
              </a:srgbClr>
            </a:solidFill>
            <a:prstDash val="solid"/>
            <a:tailEnd type="arrow"/>
          </a:ln>
          <a:effectLst/>
        </p:spPr>
      </p:cxnSp>
      <p:grpSp>
        <p:nvGrpSpPr>
          <p:cNvPr id="119" name="Group 118"/>
          <p:cNvGrpSpPr/>
          <p:nvPr/>
        </p:nvGrpSpPr>
        <p:grpSpPr>
          <a:xfrm>
            <a:off x="7641125" y="3939392"/>
            <a:ext cx="1717776" cy="316285"/>
            <a:chOff x="931333" y="903111"/>
            <a:chExt cx="1495778" cy="313268"/>
          </a:xfrm>
        </p:grpSpPr>
        <p:cxnSp>
          <p:nvCxnSpPr>
            <p:cNvPr id="120" name="Straight Connector 119"/>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121" name="Straight Connector 120"/>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122" name="Straight Connector 121"/>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23" name="Rectangle 122"/>
          <p:cNvSpPr/>
          <p:nvPr/>
        </p:nvSpPr>
        <p:spPr>
          <a:xfrm>
            <a:off x="9177088" y="395228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4" name="Rectangle 123"/>
          <p:cNvSpPr/>
          <p:nvPr/>
        </p:nvSpPr>
        <p:spPr>
          <a:xfrm>
            <a:off x="9003287" y="3953377"/>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5" name="Rectangle 124"/>
          <p:cNvSpPr/>
          <p:nvPr/>
        </p:nvSpPr>
        <p:spPr>
          <a:xfrm>
            <a:off x="8541428" y="3954903"/>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6" name="Rectangle 125"/>
          <p:cNvSpPr/>
          <p:nvPr/>
        </p:nvSpPr>
        <p:spPr>
          <a:xfrm>
            <a:off x="8827164" y="3953161"/>
            <a:ext cx="163401" cy="288746"/>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7" name="Rectangle 126"/>
          <p:cNvSpPr/>
          <p:nvPr/>
        </p:nvSpPr>
        <p:spPr>
          <a:xfrm>
            <a:off x="8362397" y="3954903"/>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8" name="Rectangle 127"/>
          <p:cNvSpPr/>
          <p:nvPr/>
        </p:nvSpPr>
        <p:spPr>
          <a:xfrm>
            <a:off x="8185150" y="3953808"/>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29" name="Rectangle 128"/>
          <p:cNvSpPr/>
          <p:nvPr/>
        </p:nvSpPr>
        <p:spPr>
          <a:xfrm>
            <a:off x="8006152" y="3953808"/>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cxnSp>
        <p:nvCxnSpPr>
          <p:cNvPr id="130" name="Straight Arrow Connector 129"/>
          <p:cNvCxnSpPr/>
          <p:nvPr/>
        </p:nvCxnSpPr>
        <p:spPr>
          <a:xfrm flipV="1">
            <a:off x="7535815" y="3694308"/>
            <a:ext cx="0" cy="410216"/>
          </a:xfrm>
          <a:prstGeom prst="straightConnector1">
            <a:avLst/>
          </a:prstGeom>
          <a:noFill/>
          <a:ln w="25400" cap="flat" cmpd="sng" algn="ctr">
            <a:solidFill>
              <a:srgbClr val="1F497D">
                <a:lumMod val="60000"/>
                <a:lumOff val="40000"/>
              </a:srgbClr>
            </a:solidFill>
            <a:prstDash val="solid"/>
            <a:tailEnd type="none"/>
          </a:ln>
          <a:effectLst/>
        </p:spPr>
      </p:cxnSp>
      <p:cxnSp>
        <p:nvCxnSpPr>
          <p:cNvPr id="131" name="Straight Arrow Connector 130"/>
          <p:cNvCxnSpPr/>
          <p:nvPr/>
        </p:nvCxnSpPr>
        <p:spPr>
          <a:xfrm flipH="1">
            <a:off x="7528554" y="3699549"/>
            <a:ext cx="1237195" cy="0"/>
          </a:xfrm>
          <a:prstGeom prst="straightConnector1">
            <a:avLst/>
          </a:prstGeom>
          <a:noFill/>
          <a:ln w="25400" cap="flat" cmpd="sng" algn="ctr">
            <a:solidFill>
              <a:srgbClr val="1F497D">
                <a:lumMod val="60000"/>
                <a:lumOff val="40000"/>
              </a:srgbClr>
            </a:solidFill>
            <a:prstDash val="solid"/>
            <a:tailEnd type="none"/>
          </a:ln>
          <a:effectLst/>
        </p:spPr>
      </p:cxnSp>
      <p:cxnSp>
        <p:nvCxnSpPr>
          <p:cNvPr id="132" name="Straight Arrow Connector 131"/>
          <p:cNvCxnSpPr/>
          <p:nvPr/>
        </p:nvCxnSpPr>
        <p:spPr>
          <a:xfrm flipV="1">
            <a:off x="8760872" y="3691688"/>
            <a:ext cx="0" cy="367179"/>
          </a:xfrm>
          <a:prstGeom prst="straightConnector1">
            <a:avLst/>
          </a:prstGeom>
          <a:noFill/>
          <a:ln w="25400" cap="flat" cmpd="sng" algn="ctr">
            <a:solidFill>
              <a:srgbClr val="1F497D">
                <a:lumMod val="60000"/>
                <a:lumOff val="40000"/>
              </a:srgbClr>
            </a:solidFill>
            <a:prstDash val="solid"/>
            <a:headEnd type="arrow"/>
            <a:tailEnd type="none"/>
          </a:ln>
          <a:effectLst/>
        </p:spPr>
      </p:cxnSp>
      <p:sp>
        <p:nvSpPr>
          <p:cNvPr id="133" name="TextBox 132"/>
          <p:cNvSpPr txBox="1"/>
          <p:nvPr/>
        </p:nvSpPr>
        <p:spPr>
          <a:xfrm>
            <a:off x="7423823" y="4311143"/>
            <a:ext cx="2240912" cy="646331"/>
          </a:xfrm>
          <a:prstGeom prst="rect">
            <a:avLst/>
          </a:prstGeom>
          <a:noFill/>
        </p:spPr>
        <p:txBody>
          <a:bodyPr wrap="square" rtlCol="0">
            <a:spAutoFit/>
          </a:bodyPr>
          <a:lstStyle/>
          <a:p>
            <a:pPr algn="ctr" defTabSz="457200">
              <a:defRPr/>
            </a:pPr>
            <a:r>
              <a:rPr lang="en-US" kern="0" dirty="0">
                <a:solidFill>
                  <a:prstClr val="black"/>
                </a:solidFill>
                <a:latin typeface="Gadugi" panose="020B0502040204020203" pitchFamily="34" charset="0"/>
              </a:rPr>
              <a:t>Push-In-First-Out (PIFO) Queue</a:t>
            </a:r>
          </a:p>
        </p:txBody>
      </p:sp>
      <p:sp>
        <p:nvSpPr>
          <p:cNvPr id="134" name="Rectangle 133"/>
          <p:cNvSpPr/>
          <p:nvPr/>
        </p:nvSpPr>
        <p:spPr>
          <a:xfrm>
            <a:off x="8458011" y="3553866"/>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endParaRPr lang="en-US" kern="0">
              <a:solidFill>
                <a:prstClr val="white"/>
              </a:solidFill>
              <a:latin typeface="Calibri"/>
            </a:endParaRPr>
          </a:p>
        </p:txBody>
      </p:sp>
      <p:sp>
        <p:nvSpPr>
          <p:cNvPr id="135" name="Rounded Rectangle 134"/>
          <p:cNvSpPr/>
          <p:nvPr/>
        </p:nvSpPr>
        <p:spPr>
          <a:xfrm>
            <a:off x="7482814" y="3317964"/>
            <a:ext cx="2181922" cy="1635038"/>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8142078" y="3009900"/>
            <a:ext cx="1188146" cy="369332"/>
          </a:xfrm>
          <a:prstGeom prst="rect">
            <a:avLst/>
          </a:prstGeom>
          <a:noFill/>
        </p:spPr>
        <p:txBody>
          <a:bodyPr wrap="none" rtlCol="0">
            <a:spAutoFit/>
          </a:bodyPr>
          <a:lstStyle/>
          <a:p>
            <a:r>
              <a:rPr lang="en-US" dirty="0">
                <a:latin typeface="Gadugi" panose="020B0502040204020203" pitchFamily="34" charset="0"/>
              </a:rPr>
              <a:t>Scheduler</a:t>
            </a:r>
          </a:p>
        </p:txBody>
      </p:sp>
      <p:sp>
        <p:nvSpPr>
          <p:cNvPr id="137" name="Rounded Rectangle 136"/>
          <p:cNvSpPr/>
          <p:nvPr/>
        </p:nvSpPr>
        <p:spPr>
          <a:xfrm>
            <a:off x="5334000" y="3316637"/>
            <a:ext cx="2001676" cy="1636364"/>
          </a:xfrm>
          <a:prstGeom prst="round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5627170" y="3009900"/>
            <a:ext cx="1774845" cy="369332"/>
          </a:xfrm>
          <a:prstGeom prst="rect">
            <a:avLst/>
          </a:prstGeom>
          <a:noFill/>
        </p:spPr>
        <p:txBody>
          <a:bodyPr wrap="none" rtlCol="0">
            <a:spAutoFit/>
          </a:bodyPr>
          <a:lstStyle/>
          <a:p>
            <a:r>
              <a:rPr lang="en-US" dirty="0">
                <a:latin typeface="Gadugi" panose="020B0502040204020203" pitchFamily="34" charset="0"/>
              </a:rPr>
              <a:t>Ingress Pipeline</a:t>
            </a:r>
          </a:p>
        </p:txBody>
      </p:sp>
      <p:sp>
        <p:nvSpPr>
          <p:cNvPr id="139" name="Rounded Rectangle 138"/>
          <p:cNvSpPr/>
          <p:nvPr/>
        </p:nvSpPr>
        <p:spPr>
          <a:xfrm>
            <a:off x="5235309" y="3034880"/>
            <a:ext cx="4518292" cy="2078368"/>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347220" y="3581401"/>
            <a:ext cx="1758180"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Decrement wait time in queue from slack</a:t>
            </a:r>
          </a:p>
        </p:txBody>
      </p:sp>
      <p:sp>
        <p:nvSpPr>
          <p:cNvPr id="141" name="Rectangle 140"/>
          <p:cNvSpPr/>
          <p:nvPr/>
        </p:nvSpPr>
        <p:spPr>
          <a:xfrm>
            <a:off x="1589524" y="3581401"/>
            <a:ext cx="1687077" cy="1092505"/>
          </a:xfrm>
          <a:prstGeom prst="rect">
            <a:avLst/>
          </a:prstGeom>
          <a:noFill/>
          <a:ln w="12700" cap="flat" cmpd="sng" algn="ctr">
            <a:solidFill>
              <a:sysClr val="windowText" lastClr="000000"/>
            </a:solidFill>
            <a:prstDash val="solid"/>
          </a:ln>
          <a:effectLst/>
        </p:spPr>
        <p:txBody>
          <a:bodyPr rtlCol="0" anchor="ctr"/>
          <a:lstStyle/>
          <a:p>
            <a:pPr algn="ctr" defTabSz="457200">
              <a:defRPr/>
            </a:pPr>
            <a:r>
              <a:rPr lang="en-US" kern="0" dirty="0">
                <a:solidFill>
                  <a:prstClr val="black"/>
                </a:solidFill>
                <a:latin typeface="Gadugi" panose="020B0502040204020203" pitchFamily="34" charset="0"/>
              </a:rPr>
              <a:t>Initialize slack</a:t>
            </a:r>
          </a:p>
          <a:p>
            <a:pPr algn="ctr" defTabSz="457200">
              <a:defRPr/>
            </a:pPr>
            <a:r>
              <a:rPr lang="en-US" kern="0" dirty="0">
                <a:solidFill>
                  <a:prstClr val="black"/>
                </a:solidFill>
                <a:latin typeface="Gadugi" panose="020B0502040204020203" pitchFamily="34" charset="0"/>
              </a:rPr>
              <a:t>values</a:t>
            </a:r>
          </a:p>
        </p:txBody>
      </p:sp>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pic>
        <p:nvPicPr>
          <p:cNvPr id="143" name="Picture 1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2621" y="5114972"/>
            <a:ext cx="1371516" cy="859483"/>
          </a:xfrm>
          <a:prstGeom prst="rect">
            <a:avLst/>
          </a:prstGeom>
        </p:spPr>
      </p:pic>
      <p:pic>
        <p:nvPicPr>
          <p:cNvPr id="144" name="Picture 1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9226" y="5113248"/>
            <a:ext cx="1371516" cy="859483"/>
          </a:xfrm>
          <a:prstGeom prst="rect">
            <a:avLst/>
          </a:prstGeom>
        </p:spPr>
      </p:pic>
      <p:cxnSp>
        <p:nvCxnSpPr>
          <p:cNvPr id="145" name="Straight Connector 144"/>
          <p:cNvCxnSpPr/>
          <p:nvPr/>
        </p:nvCxnSpPr>
        <p:spPr>
          <a:xfrm>
            <a:off x="2925127" y="5410200"/>
            <a:ext cx="69749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4762500" y="5410200"/>
            <a:ext cx="298349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4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 transactions: conclusion</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More familiar abstraction</a:t>
            </a:r>
          </a:p>
          <a:p>
            <a:r>
              <a:rPr lang="en-US" dirty="0" smtClean="0">
                <a:latin typeface="Gadugi" panose="020B0502040204020203" pitchFamily="34" charset="0"/>
              </a:rPr>
              <a:t>Programming line-rate switches need not be hard</a:t>
            </a:r>
          </a:p>
          <a:p>
            <a:r>
              <a:rPr lang="en-US" dirty="0" smtClean="0">
                <a:latin typeface="Gadugi" panose="020B0502040204020203" pitchFamily="34" charset="0"/>
              </a:rPr>
              <a:t>Simple user interface: code that compiles runs at line rate</a:t>
            </a:r>
          </a:p>
          <a:p>
            <a:endParaRPr lang="en-US" dirty="0" smtClean="0">
              <a:latin typeface="Gadugi" panose="020B0502040204020203" pitchFamily="34" charset="0"/>
            </a:endParaRPr>
          </a:p>
        </p:txBody>
      </p:sp>
    </p:spTree>
    <p:extLst>
      <p:ext uri="{BB962C8B-B14F-4D97-AF65-F5344CB8AC3E}">
        <p14:creationId xmlns:p14="http://schemas.microsoft.com/office/powerpoint/2010/main" val="875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a:t>
            </a:r>
            <a:r>
              <a:rPr lang="en-US" smtClean="0">
                <a:latin typeface="Gadugi" panose="020B0502040204020203" pitchFamily="34" charset="0"/>
              </a:rPr>
              <a:t>PIFO abstraction in one slide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PIFO: A sorted array that let us insert an entry (packet or PIFO pointer) into a PIFO based on a programmable priority</a:t>
            </a:r>
          </a:p>
          <a:p>
            <a:r>
              <a:rPr lang="en-US" dirty="0" smtClean="0">
                <a:latin typeface="Gadugi" panose="020B0502040204020203" pitchFamily="34" charset="0"/>
              </a:rPr>
              <a:t>Entries are always </a:t>
            </a:r>
            <a:r>
              <a:rPr lang="en-US" dirty="0" err="1" smtClean="0">
                <a:latin typeface="Gadugi" panose="020B0502040204020203" pitchFamily="34" charset="0"/>
              </a:rPr>
              <a:t>dequeued</a:t>
            </a:r>
            <a:r>
              <a:rPr lang="en-US" dirty="0" smtClean="0">
                <a:latin typeface="Gadugi" panose="020B0502040204020203" pitchFamily="34" charset="0"/>
              </a:rPr>
              <a:t> from the head</a:t>
            </a:r>
          </a:p>
          <a:p>
            <a:r>
              <a:rPr lang="en-US" dirty="0" smtClean="0">
                <a:latin typeface="Gadugi" panose="020B0502040204020203" pitchFamily="34" charset="0"/>
              </a:rPr>
              <a:t>If an entry is a packet, </a:t>
            </a:r>
            <a:r>
              <a:rPr lang="en-US" dirty="0" err="1" smtClean="0">
                <a:latin typeface="Gadugi" panose="020B0502040204020203" pitchFamily="34" charset="0"/>
              </a:rPr>
              <a:t>dequeue</a:t>
            </a:r>
            <a:r>
              <a:rPr lang="en-US" dirty="0" smtClean="0">
                <a:latin typeface="Gadugi" panose="020B0502040204020203" pitchFamily="34" charset="0"/>
              </a:rPr>
              <a:t> and transmit it</a:t>
            </a:r>
          </a:p>
          <a:p>
            <a:r>
              <a:rPr lang="en-US" dirty="0" smtClean="0">
                <a:latin typeface="Gadugi" panose="020B0502040204020203" pitchFamily="34" charset="0"/>
              </a:rPr>
              <a:t>If an entry is a PIFO, </a:t>
            </a:r>
            <a:r>
              <a:rPr lang="en-US" dirty="0" err="1" smtClean="0">
                <a:latin typeface="Gadugi" panose="020B0502040204020203" pitchFamily="34" charset="0"/>
              </a:rPr>
              <a:t>dequeue</a:t>
            </a:r>
            <a:r>
              <a:rPr lang="en-US" dirty="0" smtClean="0">
                <a:latin typeface="Gadugi" panose="020B0502040204020203" pitchFamily="34" charset="0"/>
              </a:rPr>
              <a:t> it, and continue recursively</a:t>
            </a:r>
          </a:p>
        </p:txBody>
      </p:sp>
    </p:spTree>
    <p:extLst>
      <p:ext uri="{BB962C8B-B14F-4D97-AF65-F5344CB8AC3E}">
        <p14:creationId xmlns:p14="http://schemas.microsoft.com/office/powerpoint/2010/main" val="207663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Motivating packet transactions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smtClean="0">
                <a:latin typeface="Gadugi" panose="020B0502040204020203" pitchFamily="34" charset="0"/>
              </a:rPr>
              <a:t>Example: count number of packets</a:t>
            </a:r>
          </a:p>
          <a:p>
            <a:r>
              <a:rPr lang="en-US" smtClean="0">
                <a:latin typeface="Gadugi" panose="020B0502040204020203" pitchFamily="34" charset="0"/>
              </a:rPr>
              <a:t>On enqueue:</a:t>
            </a:r>
          </a:p>
          <a:p>
            <a:r>
              <a:rPr lang="en-US" smtClean="0">
                <a:latin typeface="Gadugi" panose="020B0502040204020203" pitchFamily="34" charset="0"/>
              </a:rPr>
              <a:t>    Calculate average queue size</a:t>
            </a:r>
          </a:p>
          <a:p>
            <a:r>
              <a:rPr lang="en-US" smtClean="0">
                <a:latin typeface="Gadugi" panose="020B0502040204020203" pitchFamily="34" charset="0"/>
              </a:rPr>
              <a:t>     if min &lt; avg &lt; max </a:t>
            </a:r>
          </a:p>
          <a:p>
            <a:r>
              <a:rPr lang="en-US" smtClean="0">
                <a:latin typeface="Gadugi" panose="020B0502040204020203" pitchFamily="34" charset="0"/>
              </a:rPr>
              <a:t>        calculate probability p</a:t>
            </a:r>
          </a:p>
          <a:p>
            <a:r>
              <a:rPr lang="en-US" smtClean="0">
                <a:latin typeface="Gadugi" panose="020B0502040204020203" pitchFamily="34" charset="0"/>
              </a:rPr>
              <a:t>         mark packet with probability p</a:t>
            </a:r>
          </a:p>
          <a:p>
            <a:r>
              <a:rPr lang="en-US" smtClean="0">
                <a:latin typeface="Gadugi" panose="020B0502040204020203" pitchFamily="34" charset="0"/>
              </a:rPr>
              <a:t>     else if avg &gt; max:</a:t>
            </a:r>
          </a:p>
          <a:p>
            <a:r>
              <a:rPr lang="en-US" smtClean="0">
                <a:latin typeface="Gadugi" panose="020B0502040204020203" pitchFamily="34" charset="0"/>
              </a:rPr>
              <a:t>          mark packet</a:t>
            </a:r>
          </a:p>
          <a:p>
            <a:r>
              <a:rPr lang="en-US" smtClean="0">
                <a:latin typeface="Gadugi" panose="020B0502040204020203" pitchFamily="34" charset="0"/>
              </a:rPr>
              <a:t>Runs to completion, process one packet at a time</a:t>
            </a:r>
          </a:p>
          <a:p>
            <a:endParaRPr lang="en-US" smtClean="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373761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vision: programmability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Gadugi" panose="020B0502040204020203" pitchFamily="34" charset="0"/>
              </a:rPr>
              <a:t>Performance and predictability of hardware, line-rate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More programmable than fixed-function routers</a:t>
            </a:r>
          </a:p>
          <a:p>
            <a:pPr lvl="1"/>
            <a:r>
              <a:rPr lang="en-US" dirty="0" smtClean="0">
                <a:latin typeface="Gadugi" panose="020B0502040204020203" pitchFamily="34" charset="0"/>
              </a:rPr>
              <a:t>Much more than the current </a:t>
            </a:r>
            <a:r>
              <a:rPr lang="en-US" dirty="0" err="1" smtClean="0">
                <a:latin typeface="Gadugi" panose="020B0502040204020203" pitchFamily="34" charset="0"/>
              </a:rPr>
              <a:t>OpenFlow</a:t>
            </a:r>
            <a:r>
              <a:rPr lang="en-US" dirty="0" smtClean="0">
                <a:latin typeface="Gadugi" panose="020B0502040204020203" pitchFamily="34" charset="0"/>
              </a:rPr>
              <a:t>/SDN APIs for routers</a:t>
            </a:r>
          </a:p>
          <a:p>
            <a:pPr lvl="1"/>
            <a:r>
              <a:rPr lang="en-US" dirty="0" smtClean="0">
                <a:latin typeface="Gadugi" panose="020B0502040204020203" pitchFamily="34" charset="0"/>
              </a:rPr>
              <a:t>…, but less than software routers</a:t>
            </a:r>
          </a:p>
          <a:p>
            <a:endParaRPr lang="en-US" dirty="0">
              <a:latin typeface="Gadugi" panose="020B0502040204020203" pitchFamily="34" charset="0"/>
            </a:endParaRPr>
          </a:p>
          <a:p>
            <a:endParaRPr lang="en-US" dirty="0" smtClean="0">
              <a:latin typeface="Gadugi" panose="020B0502040204020203" pitchFamily="34" charset="0"/>
            </a:endParaRPr>
          </a:p>
          <a:p>
            <a:r>
              <a:rPr lang="en-US" dirty="0" smtClean="0">
                <a:latin typeface="Gadugi" panose="020B0502040204020203" pitchFamily="34" charset="0"/>
              </a:rPr>
              <a:t>Chipsets emerging around this paradigm: RMT, </a:t>
            </a:r>
            <a:r>
              <a:rPr lang="en-US" dirty="0" err="1" smtClean="0">
                <a:latin typeface="Gadugi" panose="020B0502040204020203" pitchFamily="34" charset="0"/>
              </a:rPr>
              <a:t>FlexPipe</a:t>
            </a:r>
            <a:r>
              <a:rPr lang="en-US" dirty="0" smtClean="0">
                <a:latin typeface="Gadugi" panose="020B0502040204020203" pitchFamily="34" charset="0"/>
              </a:rPr>
              <a:t>, </a:t>
            </a:r>
            <a:r>
              <a:rPr lang="en-US" dirty="0" err="1" smtClean="0">
                <a:latin typeface="Gadugi" panose="020B0502040204020203" pitchFamily="34" charset="0"/>
              </a:rPr>
              <a:t>Xpliant</a:t>
            </a:r>
            <a:endParaRPr lang="en-US" dirty="0" smtClean="0">
              <a:latin typeface="Gadugi" panose="020B0502040204020203" pitchFamily="34" charset="0"/>
            </a:endParaRPr>
          </a:p>
          <a:p>
            <a:pPr lvl="1"/>
            <a:r>
              <a:rPr lang="en-US" dirty="0" smtClean="0">
                <a:latin typeface="Gadugi" panose="020B0502040204020203" pitchFamily="34" charset="0"/>
              </a:rPr>
              <a:t>Moore’s law has reduced area overhead for programmability</a:t>
            </a:r>
          </a:p>
        </p:txBody>
      </p:sp>
    </p:spTree>
    <p:extLst>
      <p:ext uri="{BB962C8B-B14F-4D97-AF65-F5344CB8AC3E}">
        <p14:creationId xmlns:p14="http://schemas.microsoft.com/office/powerpoint/2010/main" val="247810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Language constraints on </a:t>
            </a:r>
            <a:r>
              <a:rPr lang="en-US" dirty="0">
                <a:latin typeface="Gadugi" panose="020B0502040204020203" pitchFamily="34" charset="0"/>
              </a:rPr>
              <a:t>D</a:t>
            </a:r>
            <a:r>
              <a:rPr lang="en-US" dirty="0" smtClean="0">
                <a:latin typeface="Gadugi" panose="020B0502040204020203" pitchFamily="34" charset="0"/>
              </a:rPr>
              <a:t>omino</a:t>
            </a:r>
            <a:endParaRPr lang="en-US" dirty="0">
              <a:latin typeface="Gadugi" panose="020B0502040204020203" pitchFamily="34" charset="0"/>
            </a:endParaRPr>
          </a:p>
        </p:txBody>
      </p:sp>
      <p:sp>
        <p:nvSpPr>
          <p:cNvPr id="7" name="Content Placeholder 6"/>
          <p:cNvSpPr>
            <a:spLocks noGrp="1"/>
          </p:cNvSpPr>
          <p:nvPr>
            <p:ph idx="1"/>
          </p:nvPr>
        </p:nvSpPr>
        <p:spPr/>
        <p:txBody>
          <a:bodyPr/>
          <a:lstStyle/>
          <a:p>
            <a:r>
              <a:rPr lang="en-US" dirty="0" smtClean="0">
                <a:latin typeface="Gadugi" panose="020B0502040204020203" pitchFamily="34" charset="0"/>
              </a:rPr>
              <a:t>No loops (for, while, do-while)</a:t>
            </a:r>
          </a:p>
          <a:p>
            <a:r>
              <a:rPr lang="en-US" dirty="0" smtClean="0">
                <a:latin typeface="Gadugi" panose="020B0502040204020203" pitchFamily="34" charset="0"/>
              </a:rPr>
              <a:t>No unstructured control flow (break, continue, </a:t>
            </a:r>
            <a:r>
              <a:rPr lang="en-US" dirty="0" err="1" smtClean="0">
                <a:latin typeface="Gadugi" panose="020B0502040204020203" pitchFamily="34" charset="0"/>
              </a:rPr>
              <a:t>goto</a:t>
            </a:r>
            <a:r>
              <a:rPr lang="en-US" dirty="0" smtClean="0">
                <a:latin typeface="Gadugi" panose="020B0502040204020203" pitchFamily="34" charset="0"/>
              </a:rPr>
              <a:t>)</a:t>
            </a:r>
          </a:p>
          <a:p>
            <a:r>
              <a:rPr lang="en-US" dirty="0" smtClean="0">
                <a:latin typeface="Gadugi" panose="020B0502040204020203" pitchFamily="34" charset="0"/>
              </a:rPr>
              <a:t>No pointers, heaps</a:t>
            </a:r>
          </a:p>
          <a:p>
            <a:endParaRPr lang="en-US" dirty="0">
              <a:latin typeface="Gadugi" panose="020B0502040204020203" pitchFamily="34" charset="0"/>
            </a:endParaRPr>
          </a:p>
        </p:txBody>
      </p:sp>
    </p:spTree>
    <p:extLst>
      <p:ext uri="{BB962C8B-B14F-4D97-AF65-F5344CB8AC3E}">
        <p14:creationId xmlns:p14="http://schemas.microsoft.com/office/powerpoint/2010/main" val="379904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PIFO in hardware: </a:t>
            </a:r>
            <a:r>
              <a:rPr lang="en-US" dirty="0" err="1" smtClean="0">
                <a:latin typeface="Gadugi" panose="020B0502040204020203" pitchFamily="34" charset="0"/>
              </a:rPr>
              <a:t>HotNets</a:t>
            </a:r>
            <a:r>
              <a:rPr lang="en-US" dirty="0" smtClean="0">
                <a:latin typeface="Gadugi" panose="020B0502040204020203" pitchFamily="34" charset="0"/>
              </a:rPr>
              <a:t> version</a:t>
            </a:r>
            <a:endParaRPr lang="en-US" dirty="0">
              <a:latin typeface="Gadugi" panose="020B0502040204020203" pitchFamily="34" charset="0"/>
            </a:endParaRPr>
          </a:p>
        </p:txBody>
      </p:sp>
      <p:sp>
        <p:nvSpPr>
          <p:cNvPr id="129" name="Content Placeholder 128"/>
          <p:cNvSpPr>
            <a:spLocks noGrp="1"/>
          </p:cNvSpPr>
          <p:nvPr>
            <p:ph idx="1"/>
          </p:nvPr>
        </p:nvSpPr>
        <p:spPr/>
        <p:txBody>
          <a:bodyPr>
            <a:normAutofit fontScale="70000" lnSpcReduction="20000"/>
          </a:bodyPr>
          <a:lstStyle/>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dirty="0">
              <a:latin typeface="Gadugi" panose="020B0502040204020203" pitchFamily="34" charset="0"/>
            </a:endParaRPr>
          </a:p>
          <a:p>
            <a:endParaRPr lang="en-US" dirty="0" smtClean="0">
              <a:latin typeface="Gadugi" panose="020B0502040204020203" pitchFamily="34" charset="0"/>
            </a:endParaRPr>
          </a:p>
          <a:p>
            <a:endParaRPr lang="en-US" sz="3900" dirty="0">
              <a:latin typeface="Gadugi" panose="020B0502040204020203" pitchFamily="34" charset="0"/>
            </a:endParaRPr>
          </a:p>
          <a:p>
            <a:r>
              <a:rPr lang="en-US" sz="4800" dirty="0">
                <a:latin typeface="Gadugi" panose="020B0502040204020203" pitchFamily="34" charset="0"/>
              </a:rPr>
              <a:t>Meets timing at 1 GHz on a 16 nm node</a:t>
            </a:r>
          </a:p>
          <a:p>
            <a:r>
              <a:rPr lang="en-US" sz="4800" dirty="0">
                <a:latin typeface="Gadugi" panose="020B0502040204020203" pitchFamily="34" charset="0"/>
              </a:rPr>
              <a:t>5 % area overhead for 3-level hierarchy</a:t>
            </a:r>
          </a:p>
          <a:p>
            <a:r>
              <a:rPr lang="en-US" sz="4800" dirty="0">
                <a:latin typeface="Gadugi" panose="020B0502040204020203" pitchFamily="34" charset="0"/>
              </a:rPr>
              <a:t>Challenges wisdom that sorting is hard</a:t>
            </a:r>
          </a:p>
          <a:p>
            <a:endParaRPr lang="en-US" dirty="0">
              <a:latin typeface="Gadugi" panose="020B0502040204020203" pitchFamily="34" charset="0"/>
            </a:endParaRPr>
          </a:p>
        </p:txBody>
      </p:sp>
      <p:sp>
        <p:nvSpPr>
          <p:cNvPr id="5" name="Rounded Rectangle 4"/>
          <p:cNvSpPr/>
          <p:nvPr/>
        </p:nvSpPr>
        <p:spPr>
          <a:xfrm>
            <a:off x="3561009" y="1612409"/>
            <a:ext cx="2254232" cy="1538781"/>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p:nvCxnSpPr>
        <p:spPr>
          <a:xfrm flipH="1">
            <a:off x="4161168" y="1612408"/>
            <a:ext cx="1" cy="1549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817617" y="1600200"/>
            <a:ext cx="0" cy="15621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9711" y="1612408"/>
            <a:ext cx="618304" cy="369332"/>
          </a:xfrm>
          <a:prstGeom prst="rect">
            <a:avLst/>
          </a:prstGeom>
          <a:noFill/>
        </p:spPr>
        <p:txBody>
          <a:bodyPr wrap="square" rtlCol="0">
            <a:spAutoFit/>
          </a:bodyPr>
          <a:lstStyle/>
          <a:p>
            <a:r>
              <a:rPr lang="en-US" dirty="0">
                <a:latin typeface="Gadugi" panose="020B0502040204020203" pitchFamily="34" charset="0"/>
              </a:rPr>
              <a:t>Min</a:t>
            </a:r>
          </a:p>
        </p:txBody>
      </p:sp>
      <p:sp>
        <p:nvSpPr>
          <p:cNvPr id="16" name="TextBox 15"/>
          <p:cNvSpPr txBox="1"/>
          <p:nvPr/>
        </p:nvSpPr>
        <p:spPr>
          <a:xfrm>
            <a:off x="4199313" y="1612408"/>
            <a:ext cx="618304" cy="369332"/>
          </a:xfrm>
          <a:prstGeom prst="rect">
            <a:avLst/>
          </a:prstGeom>
          <a:noFill/>
        </p:spPr>
        <p:txBody>
          <a:bodyPr wrap="square" rtlCol="0">
            <a:spAutoFit/>
          </a:bodyPr>
          <a:lstStyle/>
          <a:p>
            <a:r>
              <a:rPr lang="en-US" dirty="0">
                <a:latin typeface="Gadugi" panose="020B0502040204020203" pitchFamily="34" charset="0"/>
              </a:rPr>
              <a:t>Max</a:t>
            </a:r>
          </a:p>
        </p:txBody>
      </p:sp>
      <p:sp>
        <p:nvSpPr>
          <p:cNvPr id="17" name="TextBox 16"/>
          <p:cNvSpPr txBox="1"/>
          <p:nvPr/>
        </p:nvSpPr>
        <p:spPr>
          <a:xfrm>
            <a:off x="3657600" y="1295400"/>
            <a:ext cx="3352800" cy="369332"/>
          </a:xfrm>
          <a:prstGeom prst="rect">
            <a:avLst/>
          </a:prstGeom>
          <a:noFill/>
        </p:spPr>
        <p:txBody>
          <a:bodyPr wrap="square" rtlCol="0">
            <a:spAutoFit/>
          </a:bodyPr>
          <a:lstStyle/>
          <a:p>
            <a:r>
              <a:rPr lang="en-US" dirty="0">
                <a:latin typeface="Gadugi" panose="020B0502040204020203" pitchFamily="34" charset="0"/>
              </a:rPr>
              <a:t>Range search CAM</a:t>
            </a:r>
          </a:p>
        </p:txBody>
      </p:sp>
      <p:cxnSp>
        <p:nvCxnSpPr>
          <p:cNvPr id="12" name="Straight Connector 11"/>
          <p:cNvCxnSpPr/>
          <p:nvPr/>
        </p:nvCxnSpPr>
        <p:spPr>
          <a:xfrm>
            <a:off x="3561010" y="192789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561010" y="2132577"/>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561010" y="2337261"/>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61010" y="2541944"/>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561010" y="2743200"/>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61010" y="2917198"/>
            <a:ext cx="22671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43092" y="1600200"/>
            <a:ext cx="1116615" cy="369332"/>
          </a:xfrm>
          <a:prstGeom prst="rect">
            <a:avLst/>
          </a:prstGeom>
          <a:noFill/>
        </p:spPr>
        <p:txBody>
          <a:bodyPr wrap="square" rtlCol="0">
            <a:spAutoFit/>
          </a:bodyPr>
          <a:lstStyle/>
          <a:p>
            <a:r>
              <a:rPr lang="en-US" dirty="0" err="1">
                <a:latin typeface="Gadugi" panose="020B0502040204020203" pitchFamily="34" charset="0"/>
              </a:rPr>
              <a:t>MiniPIFO</a:t>
            </a:r>
            <a:endParaRPr lang="en-US" dirty="0">
              <a:latin typeface="Gadugi" panose="020B0502040204020203" pitchFamily="34" charset="0"/>
            </a:endParaRPr>
          </a:p>
        </p:txBody>
      </p:sp>
      <p:cxnSp>
        <p:nvCxnSpPr>
          <p:cNvPr id="32" name="Straight Connector 31"/>
          <p:cNvCxnSpPr/>
          <p:nvPr/>
        </p:nvCxnSpPr>
        <p:spPr>
          <a:xfrm>
            <a:off x="7167783" y="192789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167783" y="213257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167783" y="2337261"/>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167783" y="254194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167783" y="2712514"/>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167783" y="2917198"/>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67783" y="3087767"/>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7167783" y="1927895"/>
            <a:ext cx="1889262" cy="1170557"/>
            <a:chOff x="5643783" y="1927894"/>
            <a:chExt cx="1889262" cy="2237830"/>
          </a:xfrm>
        </p:grpSpPr>
        <p:cxnSp>
          <p:nvCxnSpPr>
            <p:cNvPr id="47" name="Straight Connector 46"/>
            <p:cNvCxnSpPr/>
            <p:nvPr/>
          </p:nvCxnSpPr>
          <p:spPr>
            <a:xfrm>
              <a:off x="7533045"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048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6675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6477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286500" y="1948319"/>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643783" y="1927894"/>
              <a:ext cx="0" cy="2217405"/>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79" name="TextBox 78"/>
          <p:cNvSpPr txBox="1"/>
          <p:nvPr/>
        </p:nvSpPr>
        <p:spPr>
          <a:xfrm>
            <a:off x="7208046" y="1295400"/>
            <a:ext cx="2267114" cy="369332"/>
          </a:xfrm>
          <a:prstGeom prst="rect">
            <a:avLst/>
          </a:prstGeom>
          <a:noFill/>
        </p:spPr>
        <p:txBody>
          <a:bodyPr wrap="square" rtlCol="0">
            <a:spAutoFit/>
          </a:bodyPr>
          <a:lstStyle/>
          <a:p>
            <a:r>
              <a:rPr lang="en-US" dirty="0">
                <a:latin typeface="Gadugi" panose="020B0502040204020203" pitchFamily="34" charset="0"/>
              </a:rPr>
              <a:t>Mini-PIFO bank</a:t>
            </a:r>
          </a:p>
        </p:txBody>
      </p:sp>
      <p:cxnSp>
        <p:nvCxnSpPr>
          <p:cNvPr id="85" name="Straight Arrow Connector 84"/>
          <p:cNvCxnSpPr/>
          <p:nvPr/>
        </p:nvCxnSpPr>
        <p:spPr>
          <a:xfrm flipV="1">
            <a:off x="5209821" y="203023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5209821" y="2234919"/>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5209821" y="2439604"/>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5209821" y="2644286"/>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flipV="1">
            <a:off x="5209821" y="2814857"/>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V="1">
            <a:off x="5209821" y="3019540"/>
            <a:ext cx="1957963"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754100"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6" name="TextBox 65"/>
          <p:cNvSpPr txBox="1"/>
          <p:nvPr/>
        </p:nvSpPr>
        <p:spPr>
          <a:xfrm>
            <a:off x="4220834" y="1870426"/>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7" name="TextBox 66"/>
          <p:cNvSpPr txBox="1"/>
          <p:nvPr/>
        </p:nvSpPr>
        <p:spPr>
          <a:xfrm>
            <a:off x="3687080" y="2075009"/>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8" name="TextBox 67"/>
          <p:cNvSpPr txBox="1"/>
          <p:nvPr/>
        </p:nvSpPr>
        <p:spPr>
          <a:xfrm>
            <a:off x="4191001" y="2081783"/>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69" name="TextBox 68"/>
          <p:cNvSpPr txBox="1"/>
          <p:nvPr/>
        </p:nvSpPr>
        <p:spPr>
          <a:xfrm>
            <a:off x="3657601" y="2283024"/>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0" name="TextBox 69"/>
          <p:cNvSpPr txBox="1"/>
          <p:nvPr/>
        </p:nvSpPr>
        <p:spPr>
          <a:xfrm>
            <a:off x="41910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1" name="TextBox 70"/>
          <p:cNvSpPr txBox="1"/>
          <p:nvPr/>
        </p:nvSpPr>
        <p:spPr>
          <a:xfrm>
            <a:off x="3649334" y="2473524"/>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72" name="TextBox 71"/>
          <p:cNvSpPr txBox="1"/>
          <p:nvPr/>
        </p:nvSpPr>
        <p:spPr>
          <a:xfrm>
            <a:off x="4191000" y="24735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3" name="TextBox 72"/>
          <p:cNvSpPr txBox="1"/>
          <p:nvPr/>
        </p:nvSpPr>
        <p:spPr>
          <a:xfrm>
            <a:off x="3649334" y="2664024"/>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74" name="TextBox 73"/>
          <p:cNvSpPr txBox="1"/>
          <p:nvPr/>
        </p:nvSpPr>
        <p:spPr>
          <a:xfrm>
            <a:off x="4182733" y="26640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5" name="TextBox 74"/>
          <p:cNvSpPr txBox="1"/>
          <p:nvPr/>
        </p:nvSpPr>
        <p:spPr>
          <a:xfrm>
            <a:off x="3563360" y="28575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76" name="TextBox 75"/>
          <p:cNvSpPr txBox="1"/>
          <p:nvPr/>
        </p:nvSpPr>
        <p:spPr>
          <a:xfrm>
            <a:off x="4191000" y="2857501"/>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sp>
        <p:nvSpPr>
          <p:cNvPr id="61" name="TextBox 60"/>
          <p:cNvSpPr txBox="1"/>
          <p:nvPr/>
        </p:nvSpPr>
        <p:spPr>
          <a:xfrm>
            <a:off x="7149066" y="1866901"/>
            <a:ext cx="280435" cy="307777"/>
          </a:xfrm>
          <a:prstGeom prst="rect">
            <a:avLst/>
          </a:prstGeom>
          <a:noFill/>
        </p:spPr>
        <p:txBody>
          <a:bodyPr wrap="square" rtlCol="0">
            <a:spAutoFit/>
          </a:bodyPr>
          <a:lstStyle/>
          <a:p>
            <a:r>
              <a:rPr lang="en-US" sz="1400" dirty="0">
                <a:latin typeface="Gadugi" panose="020B0502040204020203" pitchFamily="34" charset="0"/>
              </a:rPr>
              <a:t>1</a:t>
            </a:r>
          </a:p>
        </p:txBody>
      </p:sp>
      <p:sp>
        <p:nvSpPr>
          <p:cNvPr id="62" name="TextBox 61"/>
          <p:cNvSpPr txBox="1"/>
          <p:nvPr/>
        </p:nvSpPr>
        <p:spPr>
          <a:xfrm>
            <a:off x="8724901" y="1866901"/>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3" name="TextBox 62"/>
          <p:cNvSpPr txBox="1"/>
          <p:nvPr/>
        </p:nvSpPr>
        <p:spPr>
          <a:xfrm>
            <a:off x="7124701" y="2054424"/>
            <a:ext cx="503567" cy="307777"/>
          </a:xfrm>
          <a:prstGeom prst="rect">
            <a:avLst/>
          </a:prstGeom>
          <a:noFill/>
        </p:spPr>
        <p:txBody>
          <a:bodyPr wrap="square" rtlCol="0">
            <a:spAutoFit/>
          </a:bodyPr>
          <a:lstStyle/>
          <a:p>
            <a:r>
              <a:rPr lang="en-US" sz="1400" dirty="0">
                <a:latin typeface="Gadugi" panose="020B0502040204020203" pitchFamily="34" charset="0"/>
              </a:rPr>
              <a:t>10</a:t>
            </a:r>
          </a:p>
        </p:txBody>
      </p:sp>
      <p:sp>
        <p:nvSpPr>
          <p:cNvPr id="64" name="TextBox 63"/>
          <p:cNvSpPr txBox="1"/>
          <p:nvPr/>
        </p:nvSpPr>
        <p:spPr>
          <a:xfrm>
            <a:off x="8648701" y="20574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7" name="TextBox 76"/>
          <p:cNvSpPr txBox="1"/>
          <p:nvPr/>
        </p:nvSpPr>
        <p:spPr>
          <a:xfrm>
            <a:off x="7116434" y="2286001"/>
            <a:ext cx="503567" cy="307777"/>
          </a:xfrm>
          <a:prstGeom prst="rect">
            <a:avLst/>
          </a:prstGeom>
          <a:noFill/>
        </p:spPr>
        <p:txBody>
          <a:bodyPr wrap="square" rtlCol="0">
            <a:spAutoFit/>
          </a:bodyPr>
          <a:lstStyle/>
          <a:p>
            <a:r>
              <a:rPr lang="en-US" sz="1400" dirty="0">
                <a:latin typeface="Gadugi" panose="020B0502040204020203" pitchFamily="34" charset="0"/>
              </a:rPr>
              <a:t>100</a:t>
            </a:r>
          </a:p>
        </p:txBody>
      </p:sp>
      <p:sp>
        <p:nvSpPr>
          <p:cNvPr id="78" name="TextBox 77"/>
          <p:cNvSpPr txBox="1"/>
          <p:nvPr/>
        </p:nvSpPr>
        <p:spPr>
          <a:xfrm>
            <a:off x="8648701" y="2286001"/>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0" name="TextBox 79"/>
          <p:cNvSpPr txBox="1"/>
          <p:nvPr/>
        </p:nvSpPr>
        <p:spPr>
          <a:xfrm>
            <a:off x="7124701" y="2470547"/>
            <a:ext cx="503567" cy="307777"/>
          </a:xfrm>
          <a:prstGeom prst="rect">
            <a:avLst/>
          </a:prstGeom>
          <a:noFill/>
        </p:spPr>
        <p:txBody>
          <a:bodyPr wrap="square" rtlCol="0">
            <a:spAutoFit/>
          </a:bodyPr>
          <a:lstStyle/>
          <a:p>
            <a:r>
              <a:rPr lang="en-US" sz="1400" dirty="0">
                <a:latin typeface="Gadugi" panose="020B0502040204020203" pitchFamily="34" charset="0"/>
              </a:rPr>
              <a:t>300</a:t>
            </a:r>
          </a:p>
        </p:txBody>
      </p:sp>
      <p:sp>
        <p:nvSpPr>
          <p:cNvPr id="81" name="TextBox 80"/>
          <p:cNvSpPr txBox="1"/>
          <p:nvPr/>
        </p:nvSpPr>
        <p:spPr>
          <a:xfrm>
            <a:off x="7124701" y="2661047"/>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2" name="TextBox 81"/>
          <p:cNvSpPr txBox="1"/>
          <p:nvPr/>
        </p:nvSpPr>
        <p:spPr>
          <a:xfrm>
            <a:off x="7106660" y="2854524"/>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cxnSp>
        <p:nvCxnSpPr>
          <p:cNvPr id="83" name="Straight Connector 82"/>
          <p:cNvCxnSpPr/>
          <p:nvPr/>
        </p:nvCxnSpPr>
        <p:spPr>
          <a:xfrm>
            <a:off x="8382000" y="1926228"/>
            <a:ext cx="0" cy="115987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648701" y="2476501"/>
            <a:ext cx="503567" cy="307777"/>
          </a:xfrm>
          <a:prstGeom prst="rect">
            <a:avLst/>
          </a:prstGeom>
          <a:noFill/>
        </p:spPr>
        <p:txBody>
          <a:bodyPr wrap="square" rtlCol="0">
            <a:spAutoFit/>
          </a:bodyPr>
          <a:lstStyle/>
          <a:p>
            <a:r>
              <a:rPr lang="en-US" sz="1400" dirty="0">
                <a:latin typeface="Gadugi" panose="020B0502040204020203" pitchFamily="34" charset="0"/>
              </a:rPr>
              <a:t>500</a:t>
            </a:r>
          </a:p>
        </p:txBody>
      </p:sp>
      <p:sp>
        <p:nvSpPr>
          <p:cNvPr id="86" name="TextBox 85"/>
          <p:cNvSpPr txBox="1"/>
          <p:nvPr/>
        </p:nvSpPr>
        <p:spPr>
          <a:xfrm>
            <a:off x="8572500" y="2667001"/>
            <a:ext cx="589540" cy="307777"/>
          </a:xfrm>
          <a:prstGeom prst="rect">
            <a:avLst/>
          </a:prstGeom>
          <a:noFill/>
        </p:spPr>
        <p:txBody>
          <a:bodyPr wrap="square" rtlCol="0">
            <a:spAutoFit/>
          </a:bodyPr>
          <a:lstStyle/>
          <a:p>
            <a:r>
              <a:rPr lang="en-US" sz="1400" dirty="0">
                <a:latin typeface="Gadugi" panose="020B0502040204020203" pitchFamily="34" charset="0"/>
              </a:rPr>
              <a:t>1000</a:t>
            </a:r>
          </a:p>
        </p:txBody>
      </p:sp>
      <p:sp>
        <p:nvSpPr>
          <p:cNvPr id="87" name="TextBox 86"/>
          <p:cNvSpPr txBox="1"/>
          <p:nvPr/>
        </p:nvSpPr>
        <p:spPr>
          <a:xfrm>
            <a:off x="8572500" y="2860478"/>
            <a:ext cx="589540" cy="307777"/>
          </a:xfrm>
          <a:prstGeom prst="rect">
            <a:avLst/>
          </a:prstGeom>
          <a:noFill/>
        </p:spPr>
        <p:txBody>
          <a:bodyPr wrap="square" rtlCol="0">
            <a:spAutoFit/>
          </a:bodyPr>
          <a:lstStyle/>
          <a:p>
            <a:r>
              <a:rPr lang="en-US" sz="1400" dirty="0">
                <a:latin typeface="Gadugi" panose="020B0502040204020203" pitchFamily="34" charset="0"/>
              </a:rPr>
              <a:t>2000</a:t>
            </a:r>
          </a:p>
        </p:txBody>
      </p:sp>
      <p:cxnSp>
        <p:nvCxnSpPr>
          <p:cNvPr id="4" name="Straight Arrow Connector 3"/>
          <p:cNvCxnSpPr/>
          <p:nvPr/>
        </p:nvCxnSpPr>
        <p:spPr>
          <a:xfrm>
            <a:off x="7208047" y="1833174"/>
            <a:ext cx="1848999"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353299" y="1535133"/>
            <a:ext cx="1544012" cy="369332"/>
          </a:xfrm>
          <a:prstGeom prst="rect">
            <a:avLst/>
          </a:prstGeom>
          <a:noFill/>
        </p:spPr>
        <p:txBody>
          <a:bodyPr wrap="none" rtlCol="0">
            <a:spAutoFit/>
          </a:bodyPr>
          <a:lstStyle/>
          <a:p>
            <a:r>
              <a:rPr lang="en-US" dirty="0">
                <a:latin typeface="Gadugi" panose="020B0502040204020203" pitchFamily="34" charset="0"/>
              </a:rPr>
              <a:t>128 elements</a:t>
            </a:r>
          </a:p>
        </p:txBody>
      </p:sp>
      <p:cxnSp>
        <p:nvCxnSpPr>
          <p:cNvPr id="88" name="Straight Arrow Connector 87"/>
          <p:cNvCxnSpPr/>
          <p:nvPr/>
        </p:nvCxnSpPr>
        <p:spPr>
          <a:xfrm>
            <a:off x="3390901" y="1664733"/>
            <a:ext cx="8267" cy="148645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587606" y="2259568"/>
            <a:ext cx="1856598" cy="369332"/>
          </a:xfrm>
          <a:prstGeom prst="rect">
            <a:avLst/>
          </a:prstGeom>
          <a:noFill/>
        </p:spPr>
        <p:txBody>
          <a:bodyPr wrap="none" rtlCol="0">
            <a:spAutoFit/>
          </a:bodyPr>
          <a:lstStyle/>
          <a:p>
            <a:r>
              <a:rPr lang="en-US" dirty="0">
                <a:latin typeface="Gadugi" panose="020B0502040204020203" pitchFamily="34" charset="0"/>
              </a:rPr>
              <a:t>1000 mini-PIFOs</a:t>
            </a:r>
          </a:p>
        </p:txBody>
      </p:sp>
    </p:spTree>
    <p:extLst>
      <p:ext uri="{BB962C8B-B14F-4D97-AF65-F5344CB8AC3E}">
        <p14:creationId xmlns:p14="http://schemas.microsoft.com/office/powerpoint/2010/main" val="219787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4"/>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29">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29">
                                            <p:txEl>
                                              <p:pRg st="9" end="9"/>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2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P spid="17" grpId="0"/>
      <p:bldP spid="31" grpId="0"/>
      <p:bldP spid="79" grpId="0"/>
      <p:bldP spid="65" grpId="0"/>
      <p:bldP spid="66" grpId="0"/>
      <p:bldP spid="67" grpId="0"/>
      <p:bldP spid="68" grpId="0"/>
      <p:bldP spid="69" grpId="0"/>
      <p:bldP spid="70" grpId="0"/>
      <p:bldP spid="71" grpId="0"/>
      <p:bldP spid="72" grpId="0"/>
      <p:bldP spid="73" grpId="0"/>
      <p:bldP spid="74" grpId="0"/>
      <p:bldP spid="75" grpId="0"/>
      <p:bldP spid="76" grpId="0"/>
      <p:bldP spid="61" grpId="0"/>
      <p:bldP spid="62" grpId="0"/>
      <p:bldP spid="63" grpId="0"/>
      <p:bldP spid="64" grpId="0"/>
      <p:bldP spid="77" grpId="0"/>
      <p:bldP spid="78" grpId="0"/>
      <p:bldP spid="80" grpId="0"/>
      <p:bldP spid="81" grpId="0"/>
      <p:bldP spid="82" grpId="0"/>
      <p:bldP spid="84" grpId="0"/>
      <p:bldP spid="86" grpId="0"/>
      <p:bldP spid="87" grpId="0"/>
      <p:bldP spid="7" grpId="0"/>
      <p:bldP spid="8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76200"/>
            <a:ext cx="10820400" cy="1325563"/>
          </a:xfrm>
        </p:spPr>
        <p:txBody>
          <a:bodyPr>
            <a:noAutofit/>
          </a:bodyPr>
          <a:lstStyle/>
          <a:p>
            <a:r>
              <a:rPr lang="en-US" dirty="0" smtClean="0">
                <a:solidFill>
                  <a:schemeClr val="bg1"/>
                </a:solidFill>
                <a:latin typeface="Gadugi" panose="020B0502040204020203" pitchFamily="34" charset="0"/>
              </a:rPr>
              <a:t>This Talk</a:t>
            </a:r>
            <a:endParaRPr lang="en-US" dirty="0">
              <a:solidFill>
                <a:schemeClr val="bg1"/>
              </a:solidFill>
              <a:latin typeface="Gadugi" panose="020B0502040204020203" pitchFamily="34" charset="0"/>
            </a:endParaRPr>
          </a:p>
        </p:txBody>
      </p:sp>
      <p:sp>
        <p:nvSpPr>
          <p:cNvPr id="2" name="Slide Number Placeholder 1"/>
          <p:cNvSpPr>
            <a:spLocks noGrp="1"/>
          </p:cNvSpPr>
          <p:nvPr>
            <p:ph type="sldNum" sz="quarter" idx="12"/>
          </p:nvPr>
        </p:nvSpPr>
        <p:spPr/>
        <p:txBody>
          <a:bodyPr/>
          <a:lstStyle/>
          <a:p>
            <a:fld id="{5448022C-F4BC-4192-A392-BACAE19DF894}" type="slidenum">
              <a:rPr lang="en-US" smtClean="0"/>
              <a:pPr/>
              <a:t>8</a:t>
            </a:fld>
            <a:endParaRPr lang="en-US"/>
          </a:p>
        </p:txBody>
      </p:sp>
      <p:sp>
        <p:nvSpPr>
          <p:cNvPr id="671" name="Content Placeholder 2"/>
          <p:cNvSpPr>
            <a:spLocks noGrp="1"/>
          </p:cNvSpPr>
          <p:nvPr>
            <p:ph idx="1"/>
          </p:nvPr>
        </p:nvSpPr>
        <p:spPr>
          <a:xfrm>
            <a:off x="304800" y="5143500"/>
            <a:ext cx="12458700" cy="1085850"/>
          </a:xfrm>
        </p:spPr>
        <p:txBody>
          <a:bodyPr>
            <a:normAutofit fontScale="25000" lnSpcReduction="20000"/>
          </a:bodyPr>
          <a:lstStyle/>
          <a:p>
            <a:pPr lvl="1"/>
            <a:r>
              <a:rPr lang="en-US" sz="9600" dirty="0">
                <a:latin typeface="Gadugi" panose="020B0502040204020203" pitchFamily="34" charset="0"/>
              </a:rPr>
              <a:t>The machine model: Formalizing the computational capabilities of line-rate routers</a:t>
            </a:r>
          </a:p>
          <a:p>
            <a:pPr lvl="1"/>
            <a:endParaRPr lang="en-US" sz="9600" dirty="0">
              <a:latin typeface="Gadugi" panose="020B0502040204020203" pitchFamily="34" charset="0"/>
            </a:endParaRPr>
          </a:p>
          <a:p>
            <a:pPr lvl="1"/>
            <a:r>
              <a:rPr lang="en-US" sz="9600" dirty="0">
                <a:latin typeface="Gadugi" panose="020B0502040204020203" pitchFamily="34" charset="0"/>
              </a:rPr>
              <a:t>Packet transactions: High-level programming for the router pipeline</a:t>
            </a:r>
          </a:p>
          <a:p>
            <a:pPr marL="457200" lvl="1" indent="0">
              <a:buNone/>
            </a:pPr>
            <a:endParaRPr lang="en-US" sz="9600" dirty="0">
              <a:latin typeface="Gadugi" panose="020B0502040204020203" pitchFamily="34" charset="0"/>
            </a:endParaRPr>
          </a:p>
          <a:p>
            <a:pPr lvl="1"/>
            <a:r>
              <a:rPr lang="en-US" sz="9600" dirty="0">
                <a:latin typeface="Gadugi" panose="020B0502040204020203" pitchFamily="34" charset="0"/>
              </a:rPr>
              <a:t>Push-In First-Out Queues: Programming the scheduler</a:t>
            </a:r>
          </a:p>
          <a:p>
            <a:endParaRPr lang="en-US" sz="2800" dirty="0">
              <a:latin typeface="Gadugi" panose="020B0502040204020203" pitchFamily="34" charset="0"/>
            </a:endParaRPr>
          </a:p>
        </p:txBody>
      </p:sp>
      <p:sp>
        <p:nvSpPr>
          <p:cNvPr id="672" name="Title 3"/>
          <p:cNvSpPr txBox="1">
            <a:spLocks/>
          </p:cNvSpPr>
          <p:nvPr/>
        </p:nvSpPr>
        <p:spPr>
          <a:xfrm>
            <a:off x="419100" y="76200"/>
            <a:ext cx="10820400"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800" kern="1200">
                <a:solidFill>
                  <a:srgbClr val="FFFFFF"/>
                </a:solidFill>
                <a:latin typeface="Seravek"/>
                <a:ea typeface="+mj-ea"/>
                <a:cs typeface="Seravek"/>
              </a:defRPr>
            </a:lvl1pPr>
          </a:lstStyle>
          <a:p>
            <a:r>
              <a:rPr lang="en-US" sz="4400" dirty="0" smtClean="0">
                <a:solidFill>
                  <a:schemeClr val="tx1"/>
                </a:solidFill>
                <a:latin typeface="Gadugi" panose="020B0502040204020203" pitchFamily="34" charset="0"/>
              </a:rPr>
              <a:t>This talk</a:t>
            </a:r>
            <a:endParaRPr lang="en-US" sz="4400" dirty="0">
              <a:solidFill>
                <a:schemeClr val="tx1"/>
              </a:solidFill>
              <a:latin typeface="Gadugi" panose="020B0502040204020203" pitchFamily="34" charset="0"/>
            </a:endParaRPr>
          </a:p>
        </p:txBody>
      </p:sp>
      <p:sp>
        <p:nvSpPr>
          <p:cNvPr id="26" name="Right Arrow 25"/>
          <p:cNvSpPr/>
          <p:nvPr/>
        </p:nvSpPr>
        <p:spPr>
          <a:xfrm>
            <a:off x="152400" y="5105400"/>
            <a:ext cx="609600" cy="304800"/>
          </a:xfrm>
          <a:prstGeom prst="rightArrow">
            <a:avLst/>
          </a:prstGeom>
          <a:solidFill>
            <a:srgbClr val="FF6666"/>
          </a:solidFill>
          <a:ln>
            <a:solidFill>
              <a:srgbClr val="99162D"/>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10" name="Group 42"/>
          <p:cNvGrpSpPr/>
          <p:nvPr/>
        </p:nvGrpSpPr>
        <p:grpSpPr>
          <a:xfrm>
            <a:off x="1665657" y="2593259"/>
            <a:ext cx="4875732" cy="1192610"/>
            <a:chOff x="1707458" y="1778000"/>
            <a:chExt cx="4254836" cy="1181787"/>
          </a:xfrm>
        </p:grpSpPr>
        <p:cxnSp>
          <p:nvCxnSpPr>
            <p:cNvPr id="498" name="Straight Arrow Connector 49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0" name="Straight Arrow Connector 49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1" name="Straight Arrow Connector 50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2" name="Straight Arrow Connector 50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3" name="Straight Arrow Connector 50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4" name="Straight Arrow Connector 50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5" name="Straight Arrow Connector 50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6" name="Straight Arrow Connector 50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7" name="Straight Arrow Connector 50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11" name="Right Arrow 310"/>
          <p:cNvSpPr/>
          <p:nvPr/>
        </p:nvSpPr>
        <p:spPr>
          <a:xfrm>
            <a:off x="223589" y="2998558"/>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12" name="TextBox 311"/>
          <p:cNvSpPr txBox="1"/>
          <p:nvPr/>
        </p:nvSpPr>
        <p:spPr>
          <a:xfrm>
            <a:off x="152400" y="2670781"/>
            <a:ext cx="471021" cy="410071"/>
          </a:xfrm>
          <a:prstGeom prst="rect">
            <a:avLst/>
          </a:prstGeom>
          <a:noFill/>
        </p:spPr>
        <p:txBody>
          <a:bodyPr wrap="none" lIns="130622" tIns="65311" rIns="130622" bIns="65311" rtlCol="0">
            <a:spAutoFit/>
          </a:bodyPr>
          <a:lstStyle/>
          <a:p>
            <a:r>
              <a:rPr lang="en-US" dirty="0" smtClean="0">
                <a:latin typeface="Seravek"/>
                <a:cs typeface="Seravek"/>
              </a:rPr>
              <a:t>In</a:t>
            </a:r>
            <a:endParaRPr lang="en-US" dirty="0">
              <a:latin typeface="Seravek"/>
              <a:cs typeface="Seravek"/>
            </a:endParaRPr>
          </a:p>
        </p:txBody>
      </p:sp>
      <p:sp>
        <p:nvSpPr>
          <p:cNvPr id="319" name="TextBox 318"/>
          <p:cNvSpPr txBox="1"/>
          <p:nvPr/>
        </p:nvSpPr>
        <p:spPr>
          <a:xfrm>
            <a:off x="6580240" y="876300"/>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320" name="Right Arrow 319"/>
          <p:cNvSpPr/>
          <p:nvPr/>
        </p:nvSpPr>
        <p:spPr>
          <a:xfrm>
            <a:off x="11632726" y="3081951"/>
            <a:ext cx="463237"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321" name="TextBox 320"/>
          <p:cNvSpPr txBox="1"/>
          <p:nvPr/>
        </p:nvSpPr>
        <p:spPr>
          <a:xfrm>
            <a:off x="11514659" y="2735850"/>
            <a:ext cx="677341" cy="410071"/>
          </a:xfrm>
          <a:prstGeom prst="rect">
            <a:avLst/>
          </a:prstGeom>
          <a:noFill/>
        </p:spPr>
        <p:txBody>
          <a:bodyPr wrap="none" lIns="130622" tIns="65311" rIns="130622" bIns="65311" rtlCol="0">
            <a:spAutoFit/>
          </a:bodyPr>
          <a:lstStyle/>
          <a:p>
            <a:r>
              <a:rPr lang="en-US" dirty="0" smtClean="0">
                <a:latin typeface="Seravek"/>
                <a:cs typeface="Seravek"/>
              </a:rPr>
              <a:t>Out</a:t>
            </a:r>
            <a:endParaRPr lang="en-US" dirty="0">
              <a:latin typeface="Seravek"/>
              <a:cs typeface="Seravek"/>
            </a:endParaRPr>
          </a:p>
        </p:txBody>
      </p:sp>
      <p:sp>
        <p:nvSpPr>
          <p:cNvPr id="323" name="Rectangle 322"/>
          <p:cNvSpPr/>
          <p:nvPr/>
        </p:nvSpPr>
        <p:spPr>
          <a:xfrm>
            <a:off x="3324046"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39" name="Rectangle 338"/>
          <p:cNvSpPr/>
          <p:nvPr/>
        </p:nvSpPr>
        <p:spPr>
          <a:xfrm>
            <a:off x="1895201" y="1787727"/>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375" name="Rectangle 374"/>
          <p:cNvSpPr/>
          <p:nvPr/>
        </p:nvSpPr>
        <p:spPr>
          <a:xfrm>
            <a:off x="667247" y="1577427"/>
            <a:ext cx="992254"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76" name="TextBox 375"/>
          <p:cNvSpPr txBox="1"/>
          <p:nvPr/>
        </p:nvSpPr>
        <p:spPr>
          <a:xfrm>
            <a:off x="723900" y="1182085"/>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377" name="Straight Connector 376"/>
          <p:cNvCxnSpPr/>
          <p:nvPr/>
        </p:nvCxnSpPr>
        <p:spPr>
          <a:xfrm>
            <a:off x="6115365" y="2267073"/>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78" name="Straight Connector 377"/>
          <p:cNvCxnSpPr/>
          <p:nvPr/>
        </p:nvCxnSpPr>
        <p:spPr>
          <a:xfrm>
            <a:off x="6115365" y="41571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4" name="Straight Connector 453"/>
          <p:cNvCxnSpPr/>
          <p:nvPr/>
        </p:nvCxnSpPr>
        <p:spPr>
          <a:xfrm>
            <a:off x="6115365" y="293928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55" name="Straight Connector 454"/>
          <p:cNvCxnSpPr/>
          <p:nvPr/>
        </p:nvCxnSpPr>
        <p:spPr>
          <a:xfrm>
            <a:off x="6115365" y="34661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456" name="Rectangle 455"/>
          <p:cNvSpPr/>
          <p:nvPr/>
        </p:nvSpPr>
        <p:spPr>
          <a:xfrm>
            <a:off x="5110103"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57" name="Group 456"/>
          <p:cNvGrpSpPr/>
          <p:nvPr/>
        </p:nvGrpSpPr>
        <p:grpSpPr>
          <a:xfrm>
            <a:off x="4556884" y="2093550"/>
            <a:ext cx="515971" cy="2169799"/>
            <a:chOff x="8534400" y="1981200"/>
            <a:chExt cx="595991" cy="2163589"/>
          </a:xfrm>
        </p:grpSpPr>
        <p:cxnSp>
          <p:nvCxnSpPr>
            <p:cNvPr id="495" name="Straight Connector 49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6" name="Straight Connector 49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97" name="Straight Connector 49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458" name="Group 457"/>
          <p:cNvGrpSpPr/>
          <p:nvPr/>
        </p:nvGrpSpPr>
        <p:grpSpPr>
          <a:xfrm>
            <a:off x="6581079" y="1584812"/>
            <a:ext cx="1230395" cy="3209586"/>
            <a:chOff x="6400800" y="2362200"/>
            <a:chExt cx="1181100" cy="3200400"/>
          </a:xfrm>
        </p:grpSpPr>
        <p:sp>
          <p:nvSpPr>
            <p:cNvPr id="478" name="Rectangle 477"/>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479" name="Group 65"/>
            <p:cNvGrpSpPr/>
            <p:nvPr/>
          </p:nvGrpSpPr>
          <p:grpSpPr>
            <a:xfrm>
              <a:off x="6749312" y="3009900"/>
              <a:ext cx="527788" cy="298464"/>
              <a:chOff x="7660968" y="1751777"/>
              <a:chExt cx="1040580" cy="450645"/>
            </a:xfrm>
          </p:grpSpPr>
          <p:sp>
            <p:nvSpPr>
              <p:cNvPr id="492" name="Freeform 49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3" name="Straight Connector 49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4" name="Straight Connector 49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0" name="Group 70"/>
            <p:cNvGrpSpPr/>
            <p:nvPr/>
          </p:nvGrpSpPr>
          <p:grpSpPr>
            <a:xfrm>
              <a:off x="6749312" y="3511536"/>
              <a:ext cx="527788" cy="298464"/>
              <a:chOff x="7660968" y="1751777"/>
              <a:chExt cx="1040580" cy="450645"/>
            </a:xfrm>
          </p:grpSpPr>
          <p:sp>
            <p:nvSpPr>
              <p:cNvPr id="489" name="Freeform 48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90" name="Straight Connector 48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1" name="Straight Connector 49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1" name="Group 65"/>
            <p:cNvGrpSpPr/>
            <p:nvPr/>
          </p:nvGrpSpPr>
          <p:grpSpPr>
            <a:xfrm>
              <a:off x="6749312" y="4006836"/>
              <a:ext cx="527788" cy="298464"/>
              <a:chOff x="7660968" y="1751777"/>
              <a:chExt cx="1040580" cy="450645"/>
            </a:xfrm>
          </p:grpSpPr>
          <p:sp>
            <p:nvSpPr>
              <p:cNvPr id="486" name="Freeform 485"/>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7" name="Straight Connector 486"/>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8" name="Straight Connector 487"/>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482" name="Group 70"/>
            <p:cNvGrpSpPr/>
            <p:nvPr/>
          </p:nvGrpSpPr>
          <p:grpSpPr>
            <a:xfrm>
              <a:off x="6749312" y="4502136"/>
              <a:ext cx="527788" cy="298464"/>
              <a:chOff x="7660968" y="1751777"/>
              <a:chExt cx="1040580" cy="450645"/>
            </a:xfrm>
          </p:grpSpPr>
          <p:sp>
            <p:nvSpPr>
              <p:cNvPr id="483" name="Freeform 482"/>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484" name="Straight Connector 483"/>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5" name="Straight Connector 484"/>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459" name="Group 42"/>
          <p:cNvGrpSpPr/>
          <p:nvPr/>
        </p:nvGrpSpPr>
        <p:grpSpPr>
          <a:xfrm>
            <a:off x="7817631" y="2616465"/>
            <a:ext cx="3367506" cy="1192610"/>
            <a:chOff x="1707458" y="1778000"/>
            <a:chExt cx="4254836" cy="1181787"/>
          </a:xfrm>
        </p:grpSpPr>
        <p:cxnSp>
          <p:nvCxnSpPr>
            <p:cNvPr id="468" name="Straight Arrow Connector 467"/>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9" name="Straight Arrow Connector 468"/>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0" name="Straight Arrow Connector 469"/>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1" name="Straight Arrow Connector 470"/>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2" name="Straight Arrow Connector 471"/>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3" name="Straight Arrow Connector 472"/>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4" name="Straight Arrow Connector 473"/>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5" name="Straight Arrow Connector 474"/>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6" name="Straight Arrow Connector 475"/>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7" name="Straight Arrow Connector 476"/>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460" name="Rectangle 459"/>
          <p:cNvSpPr/>
          <p:nvPr/>
        </p:nvSpPr>
        <p:spPr>
          <a:xfrm>
            <a:off x="11218670" y="1582579"/>
            <a:ext cx="326008" cy="3209586"/>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461" name="TextBox 460"/>
          <p:cNvSpPr txBox="1"/>
          <p:nvPr/>
        </p:nvSpPr>
        <p:spPr>
          <a:xfrm>
            <a:off x="10902674" y="1174741"/>
            <a:ext cx="1209953" cy="410071"/>
          </a:xfrm>
          <a:prstGeom prst="rect">
            <a:avLst/>
          </a:prstGeom>
          <a:noFill/>
        </p:spPr>
        <p:txBody>
          <a:bodyPr wrap="none" lIns="130622" tIns="65311" rIns="130622" bIns="65311" rtlCol="0">
            <a:spAutoFit/>
          </a:bodyPr>
          <a:lstStyle/>
          <a:p>
            <a:r>
              <a:rPr lang="en-US" dirty="0" err="1">
                <a:latin typeface="Seravek"/>
                <a:cs typeface="Seravek"/>
              </a:rPr>
              <a:t>D</a:t>
            </a:r>
            <a:r>
              <a:rPr lang="en-US" dirty="0" err="1" smtClean="0">
                <a:latin typeface="Seravek"/>
                <a:cs typeface="Seravek"/>
              </a:rPr>
              <a:t>eparser</a:t>
            </a:r>
            <a:endParaRPr lang="en-US" dirty="0">
              <a:latin typeface="Seravek"/>
              <a:cs typeface="Seravek"/>
            </a:endParaRPr>
          </a:p>
        </p:txBody>
      </p:sp>
      <p:sp>
        <p:nvSpPr>
          <p:cNvPr id="462" name="Rectangle 461"/>
          <p:cNvSpPr/>
          <p:nvPr/>
        </p:nvSpPr>
        <p:spPr>
          <a:xfrm>
            <a:off x="8047174" y="1794786"/>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463" name="Rectangle 462"/>
          <p:cNvSpPr/>
          <p:nvPr/>
        </p:nvSpPr>
        <p:spPr>
          <a:xfrm>
            <a:off x="9833231" y="1781898"/>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4" name="Group 463"/>
          <p:cNvGrpSpPr/>
          <p:nvPr/>
        </p:nvGrpSpPr>
        <p:grpSpPr>
          <a:xfrm>
            <a:off x="9280012" y="2093550"/>
            <a:ext cx="515971" cy="2169799"/>
            <a:chOff x="8534400" y="1981200"/>
            <a:chExt cx="595991" cy="2163589"/>
          </a:xfrm>
        </p:grpSpPr>
        <p:cxnSp>
          <p:nvCxnSpPr>
            <p:cNvPr id="465" name="Straight Connector 464"/>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6" name="Straight Connector 465"/>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467" name="Straight Connector 466"/>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300" name="Group 299"/>
          <p:cNvGrpSpPr/>
          <p:nvPr/>
        </p:nvGrpSpPr>
        <p:grpSpPr>
          <a:xfrm>
            <a:off x="1818261" y="1564176"/>
            <a:ext cx="4484987" cy="191047"/>
            <a:chOff x="1866900" y="2628900"/>
            <a:chExt cx="4419600" cy="190500"/>
          </a:xfrm>
        </p:grpSpPr>
        <p:cxnSp>
          <p:nvCxnSpPr>
            <p:cNvPr id="307" name="Straight Connector 30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8" name="Straight Connector 307"/>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9" name="Straight Connector 308"/>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1" name="TextBox 300"/>
          <p:cNvSpPr txBox="1"/>
          <p:nvPr/>
        </p:nvSpPr>
        <p:spPr>
          <a:xfrm>
            <a:off x="3088346" y="1220293"/>
            <a:ext cx="1859687"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grpSp>
        <p:nvGrpSpPr>
          <p:cNvPr id="302" name="Group 301"/>
          <p:cNvGrpSpPr/>
          <p:nvPr/>
        </p:nvGrpSpPr>
        <p:grpSpPr>
          <a:xfrm>
            <a:off x="8006741" y="1552472"/>
            <a:ext cx="3016451" cy="191047"/>
            <a:chOff x="1920389" y="2693432"/>
            <a:chExt cx="4419600" cy="190500"/>
          </a:xfrm>
        </p:grpSpPr>
        <p:cxnSp>
          <p:nvCxnSpPr>
            <p:cNvPr id="304" name="Straight Connector 303"/>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5" name="Straight Connector 304"/>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6" name="Straight Connector 305"/>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03" name="TextBox 302"/>
          <p:cNvSpPr txBox="1"/>
          <p:nvPr/>
        </p:nvSpPr>
        <p:spPr>
          <a:xfrm>
            <a:off x="8641784" y="1208591"/>
            <a:ext cx="1786108"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grpSp>
        <p:nvGrpSpPr>
          <p:cNvPr id="508" name="Group 507"/>
          <p:cNvGrpSpPr/>
          <p:nvPr/>
        </p:nvGrpSpPr>
        <p:grpSpPr>
          <a:xfrm>
            <a:off x="668075" y="1562101"/>
            <a:ext cx="1148394" cy="3238500"/>
            <a:chOff x="591875" y="2743200"/>
            <a:chExt cx="1148394" cy="3238500"/>
          </a:xfrm>
        </p:grpSpPr>
        <p:sp>
          <p:nvSpPr>
            <p:cNvPr id="509" name="Rectangle 508"/>
            <p:cNvSpPr/>
            <p:nvPr/>
          </p:nvSpPr>
          <p:spPr>
            <a:xfrm>
              <a:off x="591875" y="2743200"/>
              <a:ext cx="1008325" cy="3238500"/>
            </a:xfrm>
            <a:prstGeom prst="rect">
              <a:avLst/>
            </a:prstGeom>
            <a:solidFill>
              <a:srgbClr val="FFFFFF">
                <a:alpha val="80000"/>
              </a:srgb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solidFill>
                <a:latin typeface="Seravek"/>
                <a:cs typeface="Seravek"/>
              </a:endParaRPr>
            </a:p>
          </p:txBody>
        </p:sp>
        <p:grpSp>
          <p:nvGrpSpPr>
            <p:cNvPr id="510" name="Group 509"/>
            <p:cNvGrpSpPr/>
            <p:nvPr/>
          </p:nvGrpSpPr>
          <p:grpSpPr>
            <a:xfrm>
              <a:off x="609600" y="3390900"/>
              <a:ext cx="1130669" cy="1816899"/>
              <a:chOff x="1791929" y="5127627"/>
              <a:chExt cx="1754721" cy="2101858"/>
            </a:xfrm>
          </p:grpSpPr>
          <p:sp>
            <p:nvSpPr>
              <p:cNvPr id="511" name="Connector 88"/>
              <p:cNvSpPr/>
              <p:nvPr/>
            </p:nvSpPr>
            <p:spPr>
              <a:xfrm>
                <a:off x="1862224" y="5127627"/>
                <a:ext cx="563851" cy="548071"/>
              </a:xfrm>
              <a:prstGeom prst="flowChartConnector">
                <a:avLst/>
              </a:prstGeom>
              <a:solidFill>
                <a:schemeClr val="accent4"/>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2" name="Connector 89"/>
              <p:cNvSpPr/>
              <p:nvPr/>
            </p:nvSpPr>
            <p:spPr>
              <a:xfrm>
                <a:off x="2647164" y="5130027"/>
                <a:ext cx="622979" cy="548071"/>
              </a:xfrm>
              <a:prstGeom prst="flowChartConnector">
                <a:avLst/>
              </a:prstGeom>
              <a:solidFill>
                <a:srgbClr val="FFFF00"/>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3" name="Connector 90"/>
              <p:cNvSpPr/>
              <p:nvPr/>
            </p:nvSpPr>
            <p:spPr>
              <a:xfrm>
                <a:off x="1860190" y="5921033"/>
                <a:ext cx="563851" cy="548071"/>
              </a:xfrm>
              <a:prstGeom prst="flowChartConnector">
                <a:avLst/>
              </a:prstGeom>
              <a:solidFill>
                <a:srgbClr val="D92A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4" name="Connector 91"/>
              <p:cNvSpPr/>
              <p:nvPr/>
            </p:nvSpPr>
            <p:spPr>
              <a:xfrm>
                <a:off x="2647165" y="5965072"/>
                <a:ext cx="563851" cy="548071"/>
              </a:xfrm>
              <a:prstGeom prst="flowChartConnector">
                <a:avLst/>
              </a:prstGeom>
              <a:solidFill>
                <a:srgbClr val="3366FF"/>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5" name="Connector 92"/>
              <p:cNvSpPr/>
              <p:nvPr/>
            </p:nvSpPr>
            <p:spPr>
              <a:xfrm>
                <a:off x="1877496" y="6681414"/>
                <a:ext cx="563851" cy="548071"/>
              </a:xfrm>
              <a:prstGeom prst="flowChartConnector">
                <a:avLst/>
              </a:prstGeom>
              <a:solidFill>
                <a:srgbClr val="5CFF37"/>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sp>
            <p:nvSpPr>
              <p:cNvPr id="516" name="Connector 93"/>
              <p:cNvSpPr/>
              <p:nvPr/>
            </p:nvSpPr>
            <p:spPr>
              <a:xfrm>
                <a:off x="2647165" y="6681414"/>
                <a:ext cx="563851" cy="548071"/>
              </a:xfrm>
              <a:prstGeom prst="flowChartConnector">
                <a:avLst/>
              </a:prstGeom>
              <a:solidFill>
                <a:srgbClr val="FF0D13"/>
              </a:solidFill>
              <a:ln>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Seravek"/>
                  <a:cs typeface="Seravek"/>
                </a:endParaRPr>
              </a:p>
            </p:txBody>
          </p:sp>
          <p:cxnSp>
            <p:nvCxnSpPr>
              <p:cNvPr id="517" name="Straight Arrow Connector 516"/>
              <p:cNvCxnSpPr>
                <a:stCxn id="511" idx="6"/>
                <a:endCxn id="512" idx="2"/>
              </p:cNvCxnSpPr>
              <p:nvPr/>
            </p:nvCxnSpPr>
            <p:spPr>
              <a:xfrm>
                <a:off x="2426075" y="5401663"/>
                <a:ext cx="221090" cy="240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8" name="Straight Arrow Connector 517"/>
              <p:cNvCxnSpPr>
                <a:stCxn id="512" idx="3"/>
                <a:endCxn id="513" idx="7"/>
              </p:cNvCxnSpPr>
              <p:nvPr/>
            </p:nvCxnSpPr>
            <p:spPr>
              <a:xfrm flipH="1">
                <a:off x="2341468" y="5597835"/>
                <a:ext cx="396930" cy="403462"/>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19" name="Straight Arrow Connector 518"/>
              <p:cNvCxnSpPr>
                <a:stCxn id="511" idx="4"/>
                <a:endCxn id="513" idx="0"/>
              </p:cNvCxnSpPr>
              <p:nvPr/>
            </p:nvCxnSpPr>
            <p:spPr>
              <a:xfrm flipH="1">
                <a:off x="2142116" y="5675698"/>
                <a:ext cx="2034" cy="245335"/>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0" name="Straight Arrow Connector 519"/>
              <p:cNvCxnSpPr>
                <a:stCxn id="511" idx="5"/>
                <a:endCxn id="514" idx="1"/>
              </p:cNvCxnSpPr>
              <p:nvPr/>
            </p:nvCxnSpPr>
            <p:spPr>
              <a:xfrm>
                <a:off x="2343501" y="5595435"/>
                <a:ext cx="386237" cy="449901"/>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1" name="Straight Arrow Connector 520"/>
              <p:cNvCxnSpPr>
                <a:stCxn id="513" idx="4"/>
                <a:endCxn id="515" idx="0"/>
              </p:cNvCxnSpPr>
              <p:nvPr/>
            </p:nvCxnSpPr>
            <p:spPr>
              <a:xfrm>
                <a:off x="2142116" y="6469104"/>
                <a:ext cx="17306" cy="212310"/>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2" name="Straight Arrow Connector 521"/>
              <p:cNvCxnSpPr>
                <a:stCxn id="513" idx="5"/>
                <a:endCxn id="516" idx="1"/>
              </p:cNvCxnSpPr>
              <p:nvPr/>
            </p:nvCxnSpPr>
            <p:spPr>
              <a:xfrm>
                <a:off x="2341467" y="6388840"/>
                <a:ext cx="388272" cy="372837"/>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cxnSp>
            <p:nvCxnSpPr>
              <p:cNvPr id="523" name="Straight Arrow Connector 522"/>
              <p:cNvCxnSpPr>
                <a:stCxn id="514" idx="3"/>
                <a:endCxn id="515" idx="7"/>
              </p:cNvCxnSpPr>
              <p:nvPr/>
            </p:nvCxnSpPr>
            <p:spPr>
              <a:xfrm flipH="1">
                <a:off x="2358774" y="6432880"/>
                <a:ext cx="370964" cy="328798"/>
              </a:xfrm>
              <a:prstGeom prst="straightConnector1">
                <a:avLst/>
              </a:prstGeom>
              <a:ln w="9525" cmpd="sng">
                <a:solidFill>
                  <a:srgbClr val="FF6600"/>
                </a:solidFill>
                <a:tailEnd type="triangle" w="sm" len="sm"/>
              </a:ln>
            </p:spPr>
            <p:style>
              <a:lnRef idx="2">
                <a:schemeClr val="accent1"/>
              </a:lnRef>
              <a:fillRef idx="0">
                <a:schemeClr val="accent1"/>
              </a:fillRef>
              <a:effectRef idx="1">
                <a:schemeClr val="accent1"/>
              </a:effectRef>
              <a:fontRef idx="minor">
                <a:schemeClr val="tx1"/>
              </a:fontRef>
            </p:style>
          </p:cxnSp>
          <p:sp>
            <p:nvSpPr>
              <p:cNvPr id="524" name="TextBox 523"/>
              <p:cNvSpPr txBox="1"/>
              <p:nvPr/>
            </p:nvSpPr>
            <p:spPr>
              <a:xfrm>
                <a:off x="1851058" y="6776143"/>
                <a:ext cx="684628" cy="299631"/>
              </a:xfrm>
              <a:prstGeom prst="rect">
                <a:avLst/>
              </a:prstGeom>
              <a:noFill/>
            </p:spPr>
            <p:txBody>
              <a:bodyPr wrap="none" rtlCol="0">
                <a:spAutoFit/>
              </a:bodyPr>
              <a:lstStyle/>
              <a:p>
                <a:pPr defTabSz="566900"/>
                <a:r>
                  <a:rPr lang="en-US" sz="1200" dirty="0">
                    <a:solidFill>
                      <a:srgbClr val="000000"/>
                    </a:solidFill>
                    <a:latin typeface="Seravek"/>
                    <a:cs typeface="Seravek"/>
                  </a:rPr>
                  <a:t>TCP</a:t>
                </a:r>
              </a:p>
            </p:txBody>
          </p:sp>
          <p:sp>
            <p:nvSpPr>
              <p:cNvPr id="525" name="TextBox 524"/>
              <p:cNvSpPr txBox="1"/>
              <p:nvPr/>
            </p:nvSpPr>
            <p:spPr>
              <a:xfrm>
                <a:off x="2560601" y="6809947"/>
                <a:ext cx="751577" cy="299631"/>
              </a:xfrm>
              <a:prstGeom prst="rect">
                <a:avLst/>
              </a:prstGeom>
              <a:noFill/>
            </p:spPr>
            <p:txBody>
              <a:bodyPr wrap="none" rtlCol="0">
                <a:spAutoFit/>
              </a:bodyPr>
              <a:lstStyle/>
              <a:p>
                <a:pPr defTabSz="566900"/>
                <a:r>
                  <a:rPr lang="en-US" sz="1200" dirty="0">
                    <a:solidFill>
                      <a:srgbClr val="000000"/>
                    </a:solidFill>
                    <a:latin typeface="Seravek"/>
                    <a:cs typeface="Seravek"/>
                  </a:rPr>
                  <a:t>New</a:t>
                </a:r>
              </a:p>
            </p:txBody>
          </p:sp>
          <p:sp>
            <p:nvSpPr>
              <p:cNvPr id="526" name="TextBox 525"/>
              <p:cNvSpPr txBox="1"/>
              <p:nvPr/>
            </p:nvSpPr>
            <p:spPr>
              <a:xfrm>
                <a:off x="1791929" y="6026902"/>
                <a:ext cx="716704" cy="299631"/>
              </a:xfrm>
              <a:prstGeom prst="rect">
                <a:avLst/>
              </a:prstGeom>
              <a:noFill/>
            </p:spPr>
            <p:txBody>
              <a:bodyPr wrap="none" rtlCol="0">
                <a:spAutoFit/>
              </a:bodyPr>
              <a:lstStyle/>
              <a:p>
                <a:pPr defTabSz="566900"/>
                <a:r>
                  <a:rPr lang="en-US" sz="1200" dirty="0">
                    <a:solidFill>
                      <a:srgbClr val="000000"/>
                    </a:solidFill>
                    <a:latin typeface="Seravek"/>
                    <a:cs typeface="Seravek"/>
                  </a:rPr>
                  <a:t>IPv4</a:t>
                </a:r>
              </a:p>
            </p:txBody>
          </p:sp>
          <p:sp>
            <p:nvSpPr>
              <p:cNvPr id="527" name="TextBox 526"/>
              <p:cNvSpPr txBox="1"/>
              <p:nvPr/>
            </p:nvSpPr>
            <p:spPr>
              <a:xfrm>
                <a:off x="2586769" y="6073463"/>
                <a:ext cx="724432" cy="299631"/>
              </a:xfrm>
              <a:prstGeom prst="rect">
                <a:avLst/>
              </a:prstGeom>
              <a:noFill/>
            </p:spPr>
            <p:txBody>
              <a:bodyPr wrap="none" rtlCol="0">
                <a:spAutoFit/>
              </a:bodyPr>
              <a:lstStyle/>
              <a:p>
                <a:pPr defTabSz="566900"/>
                <a:r>
                  <a:rPr lang="en-US" sz="1200" dirty="0">
                    <a:solidFill>
                      <a:srgbClr val="000000"/>
                    </a:solidFill>
                    <a:latin typeface="Seravek"/>
                    <a:cs typeface="Seravek"/>
                  </a:rPr>
                  <a:t>IPv6</a:t>
                </a:r>
              </a:p>
            </p:txBody>
          </p:sp>
          <p:sp>
            <p:nvSpPr>
              <p:cNvPr id="528" name="TextBox 527"/>
              <p:cNvSpPr txBox="1"/>
              <p:nvPr/>
            </p:nvSpPr>
            <p:spPr>
              <a:xfrm>
                <a:off x="2541464" y="5240125"/>
                <a:ext cx="1005186" cy="318358"/>
              </a:xfrm>
              <a:prstGeom prst="rect">
                <a:avLst/>
              </a:prstGeom>
              <a:noFill/>
            </p:spPr>
            <p:txBody>
              <a:bodyPr wrap="square" rtlCol="0">
                <a:spAutoFit/>
              </a:bodyPr>
              <a:lstStyle/>
              <a:p>
                <a:pPr defTabSz="566900"/>
                <a:r>
                  <a:rPr lang="en-US" sz="1200" dirty="0">
                    <a:solidFill>
                      <a:srgbClr val="000000"/>
                    </a:solidFill>
                    <a:latin typeface="Seravek"/>
                    <a:cs typeface="Seravek"/>
                  </a:rPr>
                  <a:t>VLAN</a:t>
                </a:r>
              </a:p>
            </p:txBody>
          </p:sp>
          <p:sp>
            <p:nvSpPr>
              <p:cNvPr id="529" name="TextBox 528"/>
              <p:cNvSpPr txBox="1"/>
              <p:nvPr/>
            </p:nvSpPr>
            <p:spPr>
              <a:xfrm>
                <a:off x="1791929" y="5210053"/>
                <a:ext cx="691427" cy="332923"/>
              </a:xfrm>
              <a:prstGeom prst="rect">
                <a:avLst/>
              </a:prstGeom>
              <a:noFill/>
            </p:spPr>
            <p:txBody>
              <a:bodyPr wrap="none" rtlCol="0">
                <a:spAutoFit/>
              </a:bodyPr>
              <a:lstStyle/>
              <a:p>
                <a:pPr defTabSz="566900"/>
                <a:r>
                  <a:rPr lang="en-US" sz="1400" dirty="0">
                    <a:solidFill>
                      <a:srgbClr val="000000"/>
                    </a:solidFill>
                    <a:latin typeface="Seravek"/>
                    <a:cs typeface="Seravek"/>
                  </a:rPr>
                  <a:t>Eth</a:t>
                </a:r>
                <a:endParaRPr lang="en-US" sz="1200" dirty="0">
                  <a:solidFill>
                    <a:srgbClr val="000000"/>
                  </a:solidFill>
                  <a:latin typeface="Seravek"/>
                  <a:cs typeface="Seravek"/>
                </a:endParaRPr>
              </a:p>
            </p:txBody>
          </p:sp>
        </p:grpSp>
      </p:grpSp>
      <p:grpSp>
        <p:nvGrpSpPr>
          <p:cNvPr id="530" name="Group 529"/>
          <p:cNvGrpSpPr/>
          <p:nvPr/>
        </p:nvGrpSpPr>
        <p:grpSpPr>
          <a:xfrm>
            <a:off x="1818213" y="1790701"/>
            <a:ext cx="1305987" cy="3124200"/>
            <a:chOff x="1742013" y="2971800"/>
            <a:chExt cx="1305987" cy="3124200"/>
          </a:xfrm>
        </p:grpSpPr>
        <p:grpSp>
          <p:nvGrpSpPr>
            <p:cNvPr id="531" name="Group 530"/>
            <p:cNvGrpSpPr/>
            <p:nvPr/>
          </p:nvGrpSpPr>
          <p:grpSpPr>
            <a:xfrm>
              <a:off x="1742013" y="2971800"/>
              <a:ext cx="1305987" cy="2819400"/>
              <a:chOff x="1742013" y="2971800"/>
              <a:chExt cx="1305987" cy="2819400"/>
            </a:xfrm>
          </p:grpSpPr>
          <p:sp>
            <p:nvSpPr>
              <p:cNvPr id="533" name="Rectangle 53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34" name="Group 533"/>
              <p:cNvGrpSpPr/>
              <p:nvPr/>
            </p:nvGrpSpPr>
            <p:grpSpPr>
              <a:xfrm>
                <a:off x="1889935" y="3530971"/>
                <a:ext cx="981004" cy="1917329"/>
                <a:chOff x="1905000" y="3378571"/>
                <a:chExt cx="981004" cy="1917329"/>
              </a:xfrm>
            </p:grpSpPr>
            <p:grpSp>
              <p:nvGrpSpPr>
                <p:cNvPr id="536" name="Group 535"/>
                <p:cNvGrpSpPr/>
                <p:nvPr/>
              </p:nvGrpSpPr>
              <p:grpSpPr>
                <a:xfrm>
                  <a:off x="1905000" y="3378571"/>
                  <a:ext cx="981004" cy="234942"/>
                  <a:chOff x="3717645" y="1687844"/>
                  <a:chExt cx="981004" cy="234942"/>
                </a:xfrm>
              </p:grpSpPr>
              <p:sp>
                <p:nvSpPr>
                  <p:cNvPr id="557" name="Rectangle 55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59" name="Straight Connector 558"/>
                  <p:cNvCxnSpPr>
                    <a:stCxn id="557" idx="3"/>
                    <a:endCxn id="55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7" name="Group 536"/>
                <p:cNvGrpSpPr/>
                <p:nvPr/>
              </p:nvGrpSpPr>
              <p:grpSpPr>
                <a:xfrm>
                  <a:off x="1905000" y="3709142"/>
                  <a:ext cx="981004" cy="234942"/>
                  <a:chOff x="3717645" y="1687844"/>
                  <a:chExt cx="981004" cy="234942"/>
                </a:xfrm>
              </p:grpSpPr>
              <p:sp>
                <p:nvSpPr>
                  <p:cNvPr id="554" name="Rectangle 5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5" name="Trapezoid 5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6" name="Straight Connector 555"/>
                  <p:cNvCxnSpPr>
                    <a:stCxn id="554" idx="3"/>
                    <a:endCxn id="5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8" name="Group 537"/>
                <p:cNvGrpSpPr/>
                <p:nvPr/>
              </p:nvGrpSpPr>
              <p:grpSpPr>
                <a:xfrm>
                  <a:off x="1905000" y="4038600"/>
                  <a:ext cx="981004" cy="234942"/>
                  <a:chOff x="3717645" y="1687844"/>
                  <a:chExt cx="981004" cy="234942"/>
                </a:xfrm>
              </p:grpSpPr>
              <p:sp>
                <p:nvSpPr>
                  <p:cNvPr id="551" name="Rectangle 5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52" name="Trapezoid 5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3" name="Straight Connector 552"/>
                  <p:cNvCxnSpPr>
                    <a:stCxn id="551" idx="3"/>
                    <a:endCxn id="5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9" name="Group 538"/>
                <p:cNvGrpSpPr/>
                <p:nvPr/>
              </p:nvGrpSpPr>
              <p:grpSpPr>
                <a:xfrm>
                  <a:off x="1905000" y="4381500"/>
                  <a:ext cx="981004" cy="234942"/>
                  <a:chOff x="3717645" y="1687844"/>
                  <a:chExt cx="981004" cy="234942"/>
                </a:xfrm>
              </p:grpSpPr>
              <p:sp>
                <p:nvSpPr>
                  <p:cNvPr id="548" name="Rectangle 54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9" name="Trapezoid 54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0" name="Straight Connector 549"/>
                  <p:cNvCxnSpPr>
                    <a:stCxn id="548" idx="3"/>
                    <a:endCxn id="54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0" name="Group 539"/>
                <p:cNvGrpSpPr/>
                <p:nvPr/>
              </p:nvGrpSpPr>
              <p:grpSpPr>
                <a:xfrm>
                  <a:off x="1905000" y="4712071"/>
                  <a:ext cx="981004" cy="234942"/>
                  <a:chOff x="3717645" y="1687844"/>
                  <a:chExt cx="981004" cy="234942"/>
                </a:xfrm>
              </p:grpSpPr>
              <p:sp>
                <p:nvSpPr>
                  <p:cNvPr id="545" name="Rectangle 54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7" name="Straight Connector 546"/>
                  <p:cNvCxnSpPr>
                    <a:stCxn id="545" idx="3"/>
                    <a:endCxn id="54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41" name="Group 540"/>
                <p:cNvGrpSpPr/>
                <p:nvPr/>
              </p:nvGrpSpPr>
              <p:grpSpPr>
                <a:xfrm>
                  <a:off x="1905000" y="5060958"/>
                  <a:ext cx="981004" cy="234942"/>
                  <a:chOff x="3717645" y="1687844"/>
                  <a:chExt cx="981004" cy="234942"/>
                </a:xfrm>
              </p:grpSpPr>
              <p:sp>
                <p:nvSpPr>
                  <p:cNvPr id="542" name="Rectangle 54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43" name="Trapezoid 54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4" name="Straight Connector 543"/>
                  <p:cNvCxnSpPr>
                    <a:stCxn id="542" idx="3"/>
                    <a:endCxn id="54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35" name="TextBox 53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32" name="TextBox 531"/>
            <p:cNvSpPr txBox="1"/>
            <p:nvPr/>
          </p:nvSpPr>
          <p:spPr>
            <a:xfrm>
              <a:off x="1954802" y="5725608"/>
              <a:ext cx="902699" cy="370392"/>
            </a:xfrm>
            <a:prstGeom prst="rect">
              <a:avLst/>
            </a:prstGeom>
            <a:noFill/>
          </p:spPr>
          <p:txBody>
            <a:bodyPr wrap="none" rtlCol="0">
              <a:spAutoFit/>
            </a:bodyPr>
            <a:lstStyle/>
            <a:p>
              <a:r>
                <a:rPr lang="en-US" dirty="0" smtClean="0">
                  <a:latin typeface="Seravek"/>
                  <a:cs typeface="Seravek"/>
                </a:rPr>
                <a:t>Stage 1</a:t>
              </a:r>
              <a:endParaRPr lang="en-US" dirty="0">
                <a:latin typeface="Seravek"/>
                <a:cs typeface="Seravek"/>
              </a:endParaRPr>
            </a:p>
          </p:txBody>
        </p:sp>
      </p:grpSp>
      <p:grpSp>
        <p:nvGrpSpPr>
          <p:cNvPr id="560" name="Group 559"/>
          <p:cNvGrpSpPr/>
          <p:nvPr/>
        </p:nvGrpSpPr>
        <p:grpSpPr>
          <a:xfrm>
            <a:off x="3238500" y="1790701"/>
            <a:ext cx="1313752" cy="3124200"/>
            <a:chOff x="3162300" y="2971800"/>
            <a:chExt cx="1313752" cy="3124200"/>
          </a:xfrm>
        </p:grpSpPr>
        <p:grpSp>
          <p:nvGrpSpPr>
            <p:cNvPr id="561" name="Group 560"/>
            <p:cNvGrpSpPr/>
            <p:nvPr/>
          </p:nvGrpSpPr>
          <p:grpSpPr>
            <a:xfrm>
              <a:off x="3162300" y="2971800"/>
              <a:ext cx="1313752" cy="2819400"/>
              <a:chOff x="1742013" y="2971800"/>
              <a:chExt cx="1305987" cy="2819400"/>
            </a:xfrm>
          </p:grpSpPr>
          <p:sp>
            <p:nvSpPr>
              <p:cNvPr id="563" name="Rectangle 56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64" name="Group 563"/>
              <p:cNvGrpSpPr/>
              <p:nvPr/>
            </p:nvGrpSpPr>
            <p:grpSpPr>
              <a:xfrm>
                <a:off x="1889935" y="3530971"/>
                <a:ext cx="981004" cy="1917329"/>
                <a:chOff x="1905000" y="3378571"/>
                <a:chExt cx="981004" cy="1917329"/>
              </a:xfrm>
            </p:grpSpPr>
            <p:grpSp>
              <p:nvGrpSpPr>
                <p:cNvPr id="566" name="Group 565"/>
                <p:cNvGrpSpPr/>
                <p:nvPr/>
              </p:nvGrpSpPr>
              <p:grpSpPr>
                <a:xfrm>
                  <a:off x="1905000" y="3378571"/>
                  <a:ext cx="981004" cy="234942"/>
                  <a:chOff x="3717645" y="1687844"/>
                  <a:chExt cx="981004" cy="234942"/>
                </a:xfrm>
              </p:grpSpPr>
              <p:sp>
                <p:nvSpPr>
                  <p:cNvPr id="587" name="Rectangle 58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588" name="Trapezoid 58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9" name="Straight Connector 588"/>
                  <p:cNvCxnSpPr>
                    <a:stCxn id="587" idx="3"/>
                    <a:endCxn id="58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7" name="Group 566"/>
                <p:cNvGrpSpPr/>
                <p:nvPr/>
              </p:nvGrpSpPr>
              <p:grpSpPr>
                <a:xfrm>
                  <a:off x="1905000" y="3709142"/>
                  <a:ext cx="981004" cy="234942"/>
                  <a:chOff x="3717645" y="1687844"/>
                  <a:chExt cx="981004" cy="234942"/>
                </a:xfrm>
              </p:grpSpPr>
              <p:sp>
                <p:nvSpPr>
                  <p:cNvPr id="584" name="Rectangle 5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5" name="Trapezoid 5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6" name="Straight Connector 585"/>
                  <p:cNvCxnSpPr>
                    <a:stCxn id="584" idx="3"/>
                    <a:endCxn id="5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8" name="Group 567"/>
                <p:cNvGrpSpPr/>
                <p:nvPr/>
              </p:nvGrpSpPr>
              <p:grpSpPr>
                <a:xfrm>
                  <a:off x="1905000" y="4038600"/>
                  <a:ext cx="981004" cy="234942"/>
                  <a:chOff x="3717645" y="1687844"/>
                  <a:chExt cx="981004" cy="234942"/>
                </a:xfrm>
              </p:grpSpPr>
              <p:sp>
                <p:nvSpPr>
                  <p:cNvPr id="581" name="Rectangle 5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a:stCxn id="581" idx="3"/>
                    <a:endCxn id="5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69" name="Group 568"/>
                <p:cNvGrpSpPr/>
                <p:nvPr/>
              </p:nvGrpSpPr>
              <p:grpSpPr>
                <a:xfrm>
                  <a:off x="1905000" y="4381500"/>
                  <a:ext cx="981004" cy="234942"/>
                  <a:chOff x="3717645" y="1687844"/>
                  <a:chExt cx="981004" cy="234942"/>
                </a:xfrm>
              </p:grpSpPr>
              <p:sp>
                <p:nvSpPr>
                  <p:cNvPr id="578" name="Rectangle 5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9" name="Trapezoid 5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0" name="Straight Connector 579"/>
                  <p:cNvCxnSpPr>
                    <a:stCxn id="578" idx="3"/>
                    <a:endCxn id="5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0" name="Group 569"/>
                <p:cNvGrpSpPr/>
                <p:nvPr/>
              </p:nvGrpSpPr>
              <p:grpSpPr>
                <a:xfrm>
                  <a:off x="1905000" y="4712071"/>
                  <a:ext cx="981004" cy="234942"/>
                  <a:chOff x="3717645" y="1687844"/>
                  <a:chExt cx="981004" cy="234942"/>
                </a:xfrm>
              </p:grpSpPr>
              <p:sp>
                <p:nvSpPr>
                  <p:cNvPr id="575" name="Rectangle 5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a:stCxn id="575" idx="3"/>
                    <a:endCxn id="5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1905000" y="5060958"/>
                  <a:ext cx="981004" cy="234942"/>
                  <a:chOff x="3717645" y="1687844"/>
                  <a:chExt cx="981004" cy="234942"/>
                </a:xfrm>
              </p:grpSpPr>
              <p:sp>
                <p:nvSpPr>
                  <p:cNvPr id="572" name="Rectangle 5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573" name="Trapezoid 5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4" name="Straight Connector 573"/>
                  <p:cNvCxnSpPr>
                    <a:stCxn id="572" idx="3"/>
                    <a:endCxn id="5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5" name="TextBox 56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62" name="TextBox 561"/>
            <p:cNvSpPr txBox="1"/>
            <p:nvPr/>
          </p:nvSpPr>
          <p:spPr>
            <a:xfrm>
              <a:off x="3369357" y="5725608"/>
              <a:ext cx="932514" cy="370392"/>
            </a:xfrm>
            <a:prstGeom prst="rect">
              <a:avLst/>
            </a:prstGeom>
            <a:noFill/>
          </p:spPr>
          <p:txBody>
            <a:bodyPr wrap="none" rtlCol="0">
              <a:spAutoFit/>
            </a:bodyPr>
            <a:lstStyle/>
            <a:p>
              <a:r>
                <a:rPr lang="en-US" dirty="0" smtClean="0">
                  <a:latin typeface="Seravek"/>
                  <a:cs typeface="Seravek"/>
                </a:rPr>
                <a:t>Stage 2</a:t>
              </a:r>
              <a:endParaRPr lang="en-US" dirty="0">
                <a:latin typeface="Seravek"/>
                <a:cs typeface="Seravek"/>
              </a:endParaRPr>
            </a:p>
          </p:txBody>
        </p:sp>
      </p:grpSp>
      <p:grpSp>
        <p:nvGrpSpPr>
          <p:cNvPr id="590" name="Group 589"/>
          <p:cNvGrpSpPr/>
          <p:nvPr/>
        </p:nvGrpSpPr>
        <p:grpSpPr>
          <a:xfrm>
            <a:off x="5018555" y="1782824"/>
            <a:ext cx="1313752" cy="3132077"/>
            <a:chOff x="4942355" y="2963923"/>
            <a:chExt cx="1313752" cy="3132077"/>
          </a:xfrm>
        </p:grpSpPr>
        <p:grpSp>
          <p:nvGrpSpPr>
            <p:cNvPr id="591" name="Group 590"/>
            <p:cNvGrpSpPr/>
            <p:nvPr/>
          </p:nvGrpSpPr>
          <p:grpSpPr>
            <a:xfrm>
              <a:off x="4942355" y="2963923"/>
              <a:ext cx="1313752" cy="2819400"/>
              <a:chOff x="1742013" y="2971800"/>
              <a:chExt cx="1305987" cy="2819400"/>
            </a:xfrm>
          </p:grpSpPr>
          <p:sp>
            <p:nvSpPr>
              <p:cNvPr id="593" name="Rectangle 592"/>
              <p:cNvSpPr/>
              <p:nvPr/>
            </p:nvSpPr>
            <p:spPr>
              <a:xfrm>
                <a:off x="1824947" y="2971800"/>
                <a:ext cx="1109765"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94" name="Group 593"/>
              <p:cNvGrpSpPr/>
              <p:nvPr/>
            </p:nvGrpSpPr>
            <p:grpSpPr>
              <a:xfrm>
                <a:off x="1889935" y="3530971"/>
                <a:ext cx="981004" cy="1917329"/>
                <a:chOff x="1905000" y="3378571"/>
                <a:chExt cx="981004" cy="1917329"/>
              </a:xfrm>
            </p:grpSpPr>
            <p:grpSp>
              <p:nvGrpSpPr>
                <p:cNvPr id="596" name="Group 595"/>
                <p:cNvGrpSpPr/>
                <p:nvPr/>
              </p:nvGrpSpPr>
              <p:grpSpPr>
                <a:xfrm>
                  <a:off x="1905000" y="3378571"/>
                  <a:ext cx="981004" cy="234942"/>
                  <a:chOff x="3717645" y="1687844"/>
                  <a:chExt cx="981004" cy="234942"/>
                </a:xfrm>
              </p:grpSpPr>
              <p:sp>
                <p:nvSpPr>
                  <p:cNvPr id="617" name="Rectangle 61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18" name="Trapezoid 61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9" name="Straight Connector 618"/>
                  <p:cNvCxnSpPr>
                    <a:stCxn id="617" idx="3"/>
                    <a:endCxn id="61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7" name="Group 596"/>
                <p:cNvGrpSpPr/>
                <p:nvPr/>
              </p:nvGrpSpPr>
              <p:grpSpPr>
                <a:xfrm>
                  <a:off x="1905000" y="3709142"/>
                  <a:ext cx="981004" cy="234942"/>
                  <a:chOff x="3717645" y="1687844"/>
                  <a:chExt cx="981004" cy="234942"/>
                </a:xfrm>
              </p:grpSpPr>
              <p:sp>
                <p:nvSpPr>
                  <p:cNvPr id="614" name="Rectangle 61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5" name="Trapezoid 61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6" name="Straight Connector 615"/>
                  <p:cNvCxnSpPr>
                    <a:stCxn id="614" idx="3"/>
                    <a:endCxn id="61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8" name="Group 597"/>
                <p:cNvGrpSpPr/>
                <p:nvPr/>
              </p:nvGrpSpPr>
              <p:grpSpPr>
                <a:xfrm>
                  <a:off x="1905000" y="4038600"/>
                  <a:ext cx="981004" cy="234942"/>
                  <a:chOff x="3717645" y="1687844"/>
                  <a:chExt cx="981004" cy="234942"/>
                </a:xfrm>
              </p:grpSpPr>
              <p:sp>
                <p:nvSpPr>
                  <p:cNvPr id="611" name="Rectangle 61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a:stCxn id="611" idx="3"/>
                    <a:endCxn id="61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9" name="Group 598"/>
                <p:cNvGrpSpPr/>
                <p:nvPr/>
              </p:nvGrpSpPr>
              <p:grpSpPr>
                <a:xfrm>
                  <a:off x="1905000" y="4381500"/>
                  <a:ext cx="981004" cy="234942"/>
                  <a:chOff x="3717645" y="1687844"/>
                  <a:chExt cx="981004" cy="234942"/>
                </a:xfrm>
              </p:grpSpPr>
              <p:sp>
                <p:nvSpPr>
                  <p:cNvPr id="608" name="Rectangle 60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9" name="Trapezoid 6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0" name="Straight Connector 609"/>
                  <p:cNvCxnSpPr>
                    <a:stCxn id="608" idx="3"/>
                    <a:endCxn id="60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0" name="Group 599"/>
                <p:cNvGrpSpPr/>
                <p:nvPr/>
              </p:nvGrpSpPr>
              <p:grpSpPr>
                <a:xfrm>
                  <a:off x="1905000" y="4712071"/>
                  <a:ext cx="981004" cy="234942"/>
                  <a:chOff x="3717645" y="1687844"/>
                  <a:chExt cx="981004" cy="234942"/>
                </a:xfrm>
              </p:grpSpPr>
              <p:sp>
                <p:nvSpPr>
                  <p:cNvPr id="605" name="Rectangle 60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a:stCxn id="605" idx="3"/>
                    <a:endCxn id="60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1905000" y="5060958"/>
                  <a:ext cx="981004" cy="234942"/>
                  <a:chOff x="3717645" y="1687844"/>
                  <a:chExt cx="981004" cy="234942"/>
                </a:xfrm>
              </p:grpSpPr>
              <p:sp>
                <p:nvSpPr>
                  <p:cNvPr id="602" name="Rectangle 60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03" name="Trapezoid 6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4" name="Straight Connector 603"/>
                  <p:cNvCxnSpPr>
                    <a:stCxn id="602" idx="3"/>
                    <a:endCxn id="60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95" name="TextBox 59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592" name="TextBox 591"/>
            <p:cNvSpPr txBox="1"/>
            <p:nvPr/>
          </p:nvSpPr>
          <p:spPr>
            <a:xfrm>
              <a:off x="5076034"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grpSp>
        <p:nvGrpSpPr>
          <p:cNvPr id="620" name="Group 619"/>
          <p:cNvGrpSpPr/>
          <p:nvPr/>
        </p:nvGrpSpPr>
        <p:grpSpPr>
          <a:xfrm>
            <a:off x="7962900" y="1790701"/>
            <a:ext cx="1317109" cy="3124200"/>
            <a:chOff x="7886700" y="2971800"/>
            <a:chExt cx="1317109" cy="3124200"/>
          </a:xfrm>
        </p:grpSpPr>
        <p:grpSp>
          <p:nvGrpSpPr>
            <p:cNvPr id="621" name="Group 620"/>
            <p:cNvGrpSpPr/>
            <p:nvPr/>
          </p:nvGrpSpPr>
          <p:grpSpPr>
            <a:xfrm>
              <a:off x="7886700" y="2971800"/>
              <a:ext cx="1313752" cy="2832100"/>
              <a:chOff x="1742013" y="2971800"/>
              <a:chExt cx="1305987" cy="2832100"/>
            </a:xfrm>
          </p:grpSpPr>
          <p:sp>
            <p:nvSpPr>
              <p:cNvPr id="623" name="Rectangle 622"/>
              <p:cNvSpPr/>
              <p:nvPr/>
            </p:nvSpPr>
            <p:spPr>
              <a:xfrm>
                <a:off x="1824947" y="2971800"/>
                <a:ext cx="1109765"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24" name="Group 623"/>
              <p:cNvGrpSpPr/>
              <p:nvPr/>
            </p:nvGrpSpPr>
            <p:grpSpPr>
              <a:xfrm>
                <a:off x="1889935" y="3530971"/>
                <a:ext cx="981004" cy="1917329"/>
                <a:chOff x="1905000" y="3378571"/>
                <a:chExt cx="981004" cy="1917329"/>
              </a:xfrm>
            </p:grpSpPr>
            <p:grpSp>
              <p:nvGrpSpPr>
                <p:cNvPr id="626" name="Group 625"/>
                <p:cNvGrpSpPr/>
                <p:nvPr/>
              </p:nvGrpSpPr>
              <p:grpSpPr>
                <a:xfrm>
                  <a:off x="1905000" y="3378571"/>
                  <a:ext cx="981004" cy="234942"/>
                  <a:chOff x="3717645" y="1687844"/>
                  <a:chExt cx="981004" cy="234942"/>
                </a:xfrm>
              </p:grpSpPr>
              <p:sp>
                <p:nvSpPr>
                  <p:cNvPr id="647" name="Rectangle 6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49" name="Straight Connector 648"/>
                  <p:cNvCxnSpPr>
                    <a:stCxn id="647" idx="3"/>
                    <a:endCxn id="6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7" name="Group 626"/>
                <p:cNvGrpSpPr/>
                <p:nvPr/>
              </p:nvGrpSpPr>
              <p:grpSpPr>
                <a:xfrm>
                  <a:off x="1905000" y="3709142"/>
                  <a:ext cx="981004" cy="234942"/>
                  <a:chOff x="3717645" y="1687844"/>
                  <a:chExt cx="981004" cy="234942"/>
                </a:xfrm>
              </p:grpSpPr>
              <p:sp>
                <p:nvSpPr>
                  <p:cNvPr id="644" name="Rectangle 6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5" name="Trapezoid 6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6" name="Straight Connector 645"/>
                  <p:cNvCxnSpPr>
                    <a:stCxn id="644" idx="3"/>
                    <a:endCxn id="6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8" name="Group 627"/>
                <p:cNvGrpSpPr/>
                <p:nvPr/>
              </p:nvGrpSpPr>
              <p:grpSpPr>
                <a:xfrm>
                  <a:off x="1905000" y="4038600"/>
                  <a:ext cx="981004" cy="234942"/>
                  <a:chOff x="3717645" y="1687844"/>
                  <a:chExt cx="981004" cy="234942"/>
                </a:xfrm>
              </p:grpSpPr>
              <p:sp>
                <p:nvSpPr>
                  <p:cNvPr id="641" name="Rectangle 6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2" name="Trapezoid 6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3" name="Straight Connector 642"/>
                  <p:cNvCxnSpPr>
                    <a:stCxn id="641" idx="3"/>
                    <a:endCxn id="6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9" name="Group 628"/>
                <p:cNvGrpSpPr/>
                <p:nvPr/>
              </p:nvGrpSpPr>
              <p:grpSpPr>
                <a:xfrm>
                  <a:off x="1905000" y="4381500"/>
                  <a:ext cx="981004" cy="234942"/>
                  <a:chOff x="3717645" y="1687844"/>
                  <a:chExt cx="981004" cy="234942"/>
                </a:xfrm>
              </p:grpSpPr>
              <p:sp>
                <p:nvSpPr>
                  <p:cNvPr id="638" name="Rectangle 63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9" name="Trapezoid 63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0" name="Straight Connector 639"/>
                  <p:cNvCxnSpPr>
                    <a:stCxn id="638" idx="3"/>
                    <a:endCxn id="63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0" name="Group 629"/>
                <p:cNvGrpSpPr/>
                <p:nvPr/>
              </p:nvGrpSpPr>
              <p:grpSpPr>
                <a:xfrm>
                  <a:off x="1905000" y="4712071"/>
                  <a:ext cx="981004" cy="234942"/>
                  <a:chOff x="3717645" y="1687844"/>
                  <a:chExt cx="981004" cy="234942"/>
                </a:xfrm>
              </p:grpSpPr>
              <p:sp>
                <p:nvSpPr>
                  <p:cNvPr id="635" name="Rectangle 63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7" name="Straight Connector 636"/>
                  <p:cNvCxnSpPr>
                    <a:stCxn id="635" idx="3"/>
                    <a:endCxn id="63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31" name="Group 630"/>
                <p:cNvGrpSpPr/>
                <p:nvPr/>
              </p:nvGrpSpPr>
              <p:grpSpPr>
                <a:xfrm>
                  <a:off x="1905000" y="5060958"/>
                  <a:ext cx="981004" cy="234942"/>
                  <a:chOff x="3717645" y="1687844"/>
                  <a:chExt cx="981004" cy="234942"/>
                </a:xfrm>
              </p:grpSpPr>
              <p:sp>
                <p:nvSpPr>
                  <p:cNvPr id="632" name="Rectangle 63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33" name="Trapezoid 6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4" name="Straight Connector 633"/>
                  <p:cNvCxnSpPr>
                    <a:stCxn id="632" idx="3"/>
                    <a:endCxn id="63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25" name="TextBox 62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22" name="TextBox 621"/>
            <p:cNvSpPr txBox="1"/>
            <p:nvPr/>
          </p:nvSpPr>
          <p:spPr>
            <a:xfrm>
              <a:off x="8092485" y="5725608"/>
              <a:ext cx="1111324" cy="370392"/>
            </a:xfrm>
            <a:prstGeom prst="rect">
              <a:avLst/>
            </a:prstGeom>
            <a:noFill/>
          </p:spPr>
          <p:txBody>
            <a:bodyPr wrap="square" rtlCol="0">
              <a:spAutoFit/>
            </a:bodyPr>
            <a:lstStyle/>
            <a:p>
              <a:r>
                <a:rPr lang="en-US" dirty="0" smtClean="0">
                  <a:latin typeface="Seravek"/>
                  <a:cs typeface="Seravek"/>
                </a:rPr>
                <a:t>Stage 1</a:t>
              </a:r>
              <a:endParaRPr lang="en-US" dirty="0">
                <a:latin typeface="Seravek"/>
                <a:cs typeface="Seravek"/>
              </a:endParaRPr>
            </a:p>
          </p:txBody>
        </p:sp>
      </p:grpSp>
      <p:grpSp>
        <p:nvGrpSpPr>
          <p:cNvPr id="650" name="Group 649"/>
          <p:cNvGrpSpPr/>
          <p:nvPr/>
        </p:nvGrpSpPr>
        <p:grpSpPr>
          <a:xfrm>
            <a:off x="9749736" y="1778000"/>
            <a:ext cx="1313752" cy="3136901"/>
            <a:chOff x="9673536" y="2959099"/>
            <a:chExt cx="1313752" cy="3136901"/>
          </a:xfrm>
        </p:grpSpPr>
        <p:grpSp>
          <p:nvGrpSpPr>
            <p:cNvPr id="651" name="Group 650"/>
            <p:cNvGrpSpPr/>
            <p:nvPr/>
          </p:nvGrpSpPr>
          <p:grpSpPr>
            <a:xfrm>
              <a:off x="9673536" y="2959099"/>
              <a:ext cx="1313752" cy="2827867"/>
              <a:chOff x="1742013" y="2971799"/>
              <a:chExt cx="1305987" cy="2827867"/>
            </a:xfrm>
          </p:grpSpPr>
          <p:sp>
            <p:nvSpPr>
              <p:cNvPr id="653" name="Rectangle 652"/>
              <p:cNvSpPr/>
              <p:nvPr/>
            </p:nvSpPr>
            <p:spPr>
              <a:xfrm>
                <a:off x="1824947" y="2971799"/>
                <a:ext cx="1109765"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654" name="Group 653"/>
              <p:cNvGrpSpPr/>
              <p:nvPr/>
            </p:nvGrpSpPr>
            <p:grpSpPr>
              <a:xfrm>
                <a:off x="1889935" y="3530971"/>
                <a:ext cx="981004" cy="1917329"/>
                <a:chOff x="1905000" y="3378571"/>
                <a:chExt cx="981004" cy="1917329"/>
              </a:xfrm>
            </p:grpSpPr>
            <p:grpSp>
              <p:nvGrpSpPr>
                <p:cNvPr id="656" name="Group 655"/>
                <p:cNvGrpSpPr/>
                <p:nvPr/>
              </p:nvGrpSpPr>
              <p:grpSpPr>
                <a:xfrm>
                  <a:off x="1905000" y="3378571"/>
                  <a:ext cx="981004" cy="234942"/>
                  <a:chOff x="3717645" y="1687844"/>
                  <a:chExt cx="981004" cy="234942"/>
                </a:xfrm>
              </p:grpSpPr>
              <p:sp>
                <p:nvSpPr>
                  <p:cNvPr id="681" name="Rectangle 6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682" name="Trapezoid 6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83" name="Straight Connector 682"/>
                  <p:cNvCxnSpPr>
                    <a:stCxn id="681" idx="3"/>
                    <a:endCxn id="6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7" name="Group 656"/>
                <p:cNvGrpSpPr/>
                <p:nvPr/>
              </p:nvGrpSpPr>
              <p:grpSpPr>
                <a:xfrm>
                  <a:off x="1905000" y="3709142"/>
                  <a:ext cx="981004" cy="234942"/>
                  <a:chOff x="3717645" y="1687844"/>
                  <a:chExt cx="981004" cy="234942"/>
                </a:xfrm>
              </p:grpSpPr>
              <p:sp>
                <p:nvSpPr>
                  <p:cNvPr id="678" name="Rectangle 6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9" name="Trapezoid 6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0" name="Straight Connector 679"/>
                  <p:cNvCxnSpPr>
                    <a:stCxn id="678" idx="3"/>
                    <a:endCxn id="6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8" name="Group 657"/>
                <p:cNvGrpSpPr/>
                <p:nvPr/>
              </p:nvGrpSpPr>
              <p:grpSpPr>
                <a:xfrm>
                  <a:off x="1905000" y="4038600"/>
                  <a:ext cx="981004" cy="234942"/>
                  <a:chOff x="3717645" y="1687844"/>
                  <a:chExt cx="981004" cy="234942"/>
                </a:xfrm>
              </p:grpSpPr>
              <p:sp>
                <p:nvSpPr>
                  <p:cNvPr id="675" name="Rectangle 6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6" name="Trapezoid 6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7" name="Straight Connector 676"/>
                  <p:cNvCxnSpPr>
                    <a:stCxn id="675" idx="3"/>
                    <a:endCxn id="6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59" name="Group 658"/>
                <p:cNvGrpSpPr/>
                <p:nvPr/>
              </p:nvGrpSpPr>
              <p:grpSpPr>
                <a:xfrm>
                  <a:off x="1905000" y="4381500"/>
                  <a:ext cx="981004" cy="234942"/>
                  <a:chOff x="3717645" y="1687844"/>
                  <a:chExt cx="981004" cy="234942"/>
                </a:xfrm>
              </p:grpSpPr>
              <p:sp>
                <p:nvSpPr>
                  <p:cNvPr id="668" name="Rectangle 66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9" name="Trapezoid 66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70" name="Straight Connector 669"/>
                  <p:cNvCxnSpPr>
                    <a:stCxn id="668" idx="3"/>
                    <a:endCxn id="66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0" name="Group 659"/>
                <p:cNvGrpSpPr/>
                <p:nvPr/>
              </p:nvGrpSpPr>
              <p:grpSpPr>
                <a:xfrm>
                  <a:off x="1905000" y="4712071"/>
                  <a:ext cx="981004" cy="234942"/>
                  <a:chOff x="3717645" y="1687844"/>
                  <a:chExt cx="981004" cy="234942"/>
                </a:xfrm>
              </p:grpSpPr>
              <p:sp>
                <p:nvSpPr>
                  <p:cNvPr id="665" name="Rectangle 6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6" name="Trapezoid 6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7" name="Straight Connector 666"/>
                  <p:cNvCxnSpPr>
                    <a:stCxn id="665" idx="3"/>
                    <a:endCxn id="6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61" name="Group 660"/>
                <p:cNvGrpSpPr/>
                <p:nvPr/>
              </p:nvGrpSpPr>
              <p:grpSpPr>
                <a:xfrm>
                  <a:off x="1905000" y="5060958"/>
                  <a:ext cx="981004" cy="234942"/>
                  <a:chOff x="3717645" y="1687844"/>
                  <a:chExt cx="981004" cy="234942"/>
                </a:xfrm>
              </p:grpSpPr>
              <p:sp>
                <p:nvSpPr>
                  <p:cNvPr id="662" name="Rectangle 6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63" name="Trapezoid 6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64" name="Straight Connector 663"/>
                  <p:cNvCxnSpPr>
                    <a:stCxn id="662" idx="3"/>
                    <a:endCxn id="6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55" name="TextBox 654"/>
              <p:cNvSpPr txBox="1"/>
              <p:nvPr/>
            </p:nvSpPr>
            <p:spPr>
              <a:xfrm>
                <a:off x="1742013" y="31578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sp>
          <p:nvSpPr>
            <p:cNvPr id="652" name="TextBox 651"/>
            <p:cNvSpPr txBox="1"/>
            <p:nvPr/>
          </p:nvSpPr>
          <p:spPr>
            <a:xfrm>
              <a:off x="9801562" y="5725608"/>
              <a:ext cx="1029544" cy="370392"/>
            </a:xfrm>
            <a:prstGeom prst="rect">
              <a:avLst/>
            </a:prstGeom>
            <a:noFill/>
          </p:spPr>
          <p:txBody>
            <a:bodyPr wrap="none" rtlCol="0">
              <a:spAutoFit/>
            </a:bodyPr>
            <a:lstStyle/>
            <a:p>
              <a:r>
                <a:rPr lang="en-US" dirty="0" smtClean="0">
                  <a:latin typeface="Seravek"/>
                  <a:cs typeface="Seravek"/>
                </a:rPr>
                <a:t>Stage 16</a:t>
              </a:r>
              <a:endParaRPr lang="en-US" dirty="0">
                <a:latin typeface="Seravek"/>
                <a:cs typeface="Seravek"/>
              </a:endParaRPr>
            </a:p>
          </p:txBody>
        </p:sp>
      </p:grpSp>
      <p:sp>
        <p:nvSpPr>
          <p:cNvPr id="684" name="Slide Number Placeholder 1"/>
          <p:cNvSpPr txBox="1">
            <a:spLocks/>
          </p:cNvSpPr>
          <p:nvPr/>
        </p:nvSpPr>
        <p:spPr>
          <a:xfrm>
            <a:off x="8686800" y="48704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448022C-F4BC-4192-A392-BACAE19DF894}" type="slidenum">
              <a:rPr lang="en-US" smtClean="0"/>
              <a:pPr/>
              <a:t>8</a:t>
            </a:fld>
            <a:endParaRPr lang="en-US"/>
          </a:p>
        </p:txBody>
      </p:sp>
    </p:spTree>
    <p:custDataLst>
      <p:tags r:id="rId1"/>
    </p:custDataLst>
    <p:extLst>
      <p:ext uri="{BB962C8B-B14F-4D97-AF65-F5344CB8AC3E}">
        <p14:creationId xmlns:p14="http://schemas.microsoft.com/office/powerpoint/2010/main" val="1776293055"/>
      </p:ext>
    </p:extLst>
  </p:cSld>
  <p:clrMapOvr>
    <a:masterClrMapping/>
  </p:clrMapOvr>
  <mc:AlternateContent xmlns:mc="http://schemas.openxmlformats.org/markup-compatibility/2006" xmlns:p14="http://schemas.microsoft.com/office/powerpoint/2010/main">
    <mc:Choice Requires="p14">
      <p:transition spd="slow" p14:dur="2000" advTm="72919"/>
    </mc:Choice>
    <mc:Fallback xmlns="">
      <p:transition spd="slow" advTm="72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250"/>
                                  </p:stCondLst>
                                  <p:childTnLst>
                                    <p:set>
                                      <p:cBhvr>
                                        <p:cTn id="13" dur="1" fill="hold">
                                          <p:stCondLst>
                                            <p:cond delay="0"/>
                                          </p:stCondLst>
                                        </p:cTn>
                                        <p:tgtEl>
                                          <p:spTgt spid="560"/>
                                        </p:tgtEl>
                                        <p:attrNameLst>
                                          <p:attrName>style.visibility</p:attrName>
                                        </p:attrNameLst>
                                      </p:cBhvr>
                                      <p:to>
                                        <p:strVal val="visible"/>
                                      </p:to>
                                    </p:set>
                                  </p:childTnLst>
                                </p:cTn>
                              </p:par>
                            </p:childTnLst>
                          </p:cTn>
                        </p:par>
                        <p:par>
                          <p:cTn id="14" fill="hold">
                            <p:stCondLst>
                              <p:cond delay="250"/>
                            </p:stCondLst>
                            <p:childTnLst>
                              <p:par>
                                <p:cTn id="15" presetID="1" presetClass="entr" presetSubtype="0" fill="hold" nodeType="afterEffect">
                                  <p:stCondLst>
                                    <p:cond delay="250"/>
                                  </p:stCondLst>
                                  <p:childTnLst>
                                    <p:set>
                                      <p:cBhvr>
                                        <p:cTn id="16" dur="1" fill="hold">
                                          <p:stCondLst>
                                            <p:cond delay="0"/>
                                          </p:stCondLst>
                                        </p:cTn>
                                        <p:tgtEl>
                                          <p:spTgt spid="59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250"/>
                                  </p:stCondLst>
                                  <p:childTnLst>
                                    <p:set>
                                      <p:cBhvr>
                                        <p:cTn id="19" dur="1" fill="hold">
                                          <p:stCondLst>
                                            <p:cond delay="0"/>
                                          </p:stCondLst>
                                        </p:cTn>
                                        <p:tgtEl>
                                          <p:spTgt spid="620"/>
                                        </p:tgtEl>
                                        <p:attrNameLst>
                                          <p:attrName>style.visibility</p:attrName>
                                        </p:attrNameLst>
                                      </p:cBhvr>
                                      <p:to>
                                        <p:strVal val="visible"/>
                                      </p:to>
                                    </p:set>
                                  </p:childTnLst>
                                </p:cTn>
                              </p:par>
                            </p:childTnLst>
                          </p:cTn>
                        </p:par>
                        <p:par>
                          <p:cTn id="20" fill="hold">
                            <p:stCondLst>
                              <p:cond delay="750"/>
                            </p:stCondLst>
                            <p:childTnLst>
                              <p:par>
                                <p:cTn id="21" presetID="1" presetClass="entr" presetSubtype="0" fill="hold" nodeType="afterEffect">
                                  <p:stCondLst>
                                    <p:cond delay="250"/>
                                  </p:stCondLst>
                                  <p:childTnLst>
                                    <p:set>
                                      <p:cBhvr>
                                        <p:cTn id="22" dur="1" fill="hold">
                                          <p:stCondLst>
                                            <p:cond delay="0"/>
                                          </p:stCondLst>
                                        </p:cTn>
                                        <p:tgtEl>
                                          <p:spTgt spid="6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2" presetClass="emph" presetSubtype="0" fill="hold" nodeType="clickEffect">
                                  <p:stCondLst>
                                    <p:cond delay="0"/>
                                  </p:stCondLst>
                                  <p:childTnLst>
                                    <p:animRot by="120000">
                                      <p:cBhvr>
                                        <p:cTn id="26" dur="100" fill="hold">
                                          <p:stCondLst>
                                            <p:cond delay="0"/>
                                          </p:stCondLst>
                                        </p:cTn>
                                        <p:tgtEl>
                                          <p:spTgt spid="530"/>
                                        </p:tgtEl>
                                        <p:attrNameLst>
                                          <p:attrName>r</p:attrName>
                                        </p:attrNameLst>
                                      </p:cBhvr>
                                    </p:animRot>
                                    <p:animRot by="-240000">
                                      <p:cBhvr>
                                        <p:cTn id="27" dur="200" fill="hold">
                                          <p:stCondLst>
                                            <p:cond delay="200"/>
                                          </p:stCondLst>
                                        </p:cTn>
                                        <p:tgtEl>
                                          <p:spTgt spid="530"/>
                                        </p:tgtEl>
                                        <p:attrNameLst>
                                          <p:attrName>r</p:attrName>
                                        </p:attrNameLst>
                                      </p:cBhvr>
                                    </p:animRot>
                                    <p:animRot by="240000">
                                      <p:cBhvr>
                                        <p:cTn id="28" dur="200" fill="hold">
                                          <p:stCondLst>
                                            <p:cond delay="400"/>
                                          </p:stCondLst>
                                        </p:cTn>
                                        <p:tgtEl>
                                          <p:spTgt spid="530"/>
                                        </p:tgtEl>
                                        <p:attrNameLst>
                                          <p:attrName>r</p:attrName>
                                        </p:attrNameLst>
                                      </p:cBhvr>
                                    </p:animRot>
                                    <p:animRot by="-240000">
                                      <p:cBhvr>
                                        <p:cTn id="29" dur="200" fill="hold">
                                          <p:stCondLst>
                                            <p:cond delay="600"/>
                                          </p:stCondLst>
                                        </p:cTn>
                                        <p:tgtEl>
                                          <p:spTgt spid="530"/>
                                        </p:tgtEl>
                                        <p:attrNameLst>
                                          <p:attrName>r</p:attrName>
                                        </p:attrNameLst>
                                      </p:cBhvr>
                                    </p:animRot>
                                    <p:animRot by="120000">
                                      <p:cBhvr>
                                        <p:cTn id="30" dur="200" fill="hold">
                                          <p:stCondLst>
                                            <p:cond delay="800"/>
                                          </p:stCondLst>
                                        </p:cTn>
                                        <p:tgtEl>
                                          <p:spTgt spid="530"/>
                                        </p:tgtEl>
                                        <p:attrNameLst>
                                          <p:attrName>r</p:attrName>
                                        </p:attrNameLst>
                                      </p:cBhvr>
                                    </p:animRot>
                                  </p:childTnLst>
                                </p:cTn>
                              </p:par>
                              <p:par>
                                <p:cTn id="31" presetID="32" presetClass="emph" presetSubtype="0" fill="hold" nodeType="withEffect">
                                  <p:stCondLst>
                                    <p:cond delay="0"/>
                                  </p:stCondLst>
                                  <p:childTnLst>
                                    <p:animRot by="120000">
                                      <p:cBhvr>
                                        <p:cTn id="32" dur="100" fill="hold">
                                          <p:stCondLst>
                                            <p:cond delay="0"/>
                                          </p:stCondLst>
                                        </p:cTn>
                                        <p:tgtEl>
                                          <p:spTgt spid="560"/>
                                        </p:tgtEl>
                                        <p:attrNameLst>
                                          <p:attrName>r</p:attrName>
                                        </p:attrNameLst>
                                      </p:cBhvr>
                                    </p:animRot>
                                    <p:animRot by="-240000">
                                      <p:cBhvr>
                                        <p:cTn id="33" dur="200" fill="hold">
                                          <p:stCondLst>
                                            <p:cond delay="200"/>
                                          </p:stCondLst>
                                        </p:cTn>
                                        <p:tgtEl>
                                          <p:spTgt spid="560"/>
                                        </p:tgtEl>
                                        <p:attrNameLst>
                                          <p:attrName>r</p:attrName>
                                        </p:attrNameLst>
                                      </p:cBhvr>
                                    </p:animRot>
                                    <p:animRot by="240000">
                                      <p:cBhvr>
                                        <p:cTn id="34" dur="200" fill="hold">
                                          <p:stCondLst>
                                            <p:cond delay="400"/>
                                          </p:stCondLst>
                                        </p:cTn>
                                        <p:tgtEl>
                                          <p:spTgt spid="560"/>
                                        </p:tgtEl>
                                        <p:attrNameLst>
                                          <p:attrName>r</p:attrName>
                                        </p:attrNameLst>
                                      </p:cBhvr>
                                    </p:animRot>
                                    <p:animRot by="-240000">
                                      <p:cBhvr>
                                        <p:cTn id="35" dur="200" fill="hold">
                                          <p:stCondLst>
                                            <p:cond delay="600"/>
                                          </p:stCondLst>
                                        </p:cTn>
                                        <p:tgtEl>
                                          <p:spTgt spid="560"/>
                                        </p:tgtEl>
                                        <p:attrNameLst>
                                          <p:attrName>r</p:attrName>
                                        </p:attrNameLst>
                                      </p:cBhvr>
                                    </p:animRot>
                                    <p:animRot by="120000">
                                      <p:cBhvr>
                                        <p:cTn id="36" dur="200" fill="hold">
                                          <p:stCondLst>
                                            <p:cond delay="800"/>
                                          </p:stCondLst>
                                        </p:cTn>
                                        <p:tgtEl>
                                          <p:spTgt spid="560"/>
                                        </p:tgtEl>
                                        <p:attrNameLst>
                                          <p:attrName>r</p:attrName>
                                        </p:attrNameLst>
                                      </p:cBhvr>
                                    </p:animRot>
                                  </p:childTnLst>
                                </p:cTn>
                              </p:par>
                              <p:par>
                                <p:cTn id="37" presetID="32" presetClass="emph" presetSubtype="0" fill="hold" nodeType="withEffect">
                                  <p:stCondLst>
                                    <p:cond delay="0"/>
                                  </p:stCondLst>
                                  <p:childTnLst>
                                    <p:animRot by="120000">
                                      <p:cBhvr>
                                        <p:cTn id="38" dur="100" fill="hold">
                                          <p:stCondLst>
                                            <p:cond delay="0"/>
                                          </p:stCondLst>
                                        </p:cTn>
                                        <p:tgtEl>
                                          <p:spTgt spid="590"/>
                                        </p:tgtEl>
                                        <p:attrNameLst>
                                          <p:attrName>r</p:attrName>
                                        </p:attrNameLst>
                                      </p:cBhvr>
                                    </p:animRot>
                                    <p:animRot by="-240000">
                                      <p:cBhvr>
                                        <p:cTn id="39" dur="200" fill="hold">
                                          <p:stCondLst>
                                            <p:cond delay="200"/>
                                          </p:stCondLst>
                                        </p:cTn>
                                        <p:tgtEl>
                                          <p:spTgt spid="590"/>
                                        </p:tgtEl>
                                        <p:attrNameLst>
                                          <p:attrName>r</p:attrName>
                                        </p:attrNameLst>
                                      </p:cBhvr>
                                    </p:animRot>
                                    <p:animRot by="240000">
                                      <p:cBhvr>
                                        <p:cTn id="40" dur="200" fill="hold">
                                          <p:stCondLst>
                                            <p:cond delay="400"/>
                                          </p:stCondLst>
                                        </p:cTn>
                                        <p:tgtEl>
                                          <p:spTgt spid="590"/>
                                        </p:tgtEl>
                                        <p:attrNameLst>
                                          <p:attrName>r</p:attrName>
                                        </p:attrNameLst>
                                      </p:cBhvr>
                                    </p:animRot>
                                    <p:animRot by="-240000">
                                      <p:cBhvr>
                                        <p:cTn id="41" dur="200" fill="hold">
                                          <p:stCondLst>
                                            <p:cond delay="600"/>
                                          </p:stCondLst>
                                        </p:cTn>
                                        <p:tgtEl>
                                          <p:spTgt spid="590"/>
                                        </p:tgtEl>
                                        <p:attrNameLst>
                                          <p:attrName>r</p:attrName>
                                        </p:attrNameLst>
                                      </p:cBhvr>
                                    </p:animRot>
                                    <p:animRot by="120000">
                                      <p:cBhvr>
                                        <p:cTn id="42" dur="200" fill="hold">
                                          <p:stCondLst>
                                            <p:cond delay="800"/>
                                          </p:stCondLst>
                                        </p:cTn>
                                        <p:tgtEl>
                                          <p:spTgt spid="590"/>
                                        </p:tgtEl>
                                        <p:attrNameLst>
                                          <p:attrName>r</p:attrName>
                                        </p:attrNameLst>
                                      </p:cBhvr>
                                    </p:animRot>
                                  </p:childTnLst>
                                </p:cTn>
                              </p:par>
                              <p:par>
                                <p:cTn id="43" presetID="32" presetClass="emph" presetSubtype="0" fill="hold" nodeType="withEffect">
                                  <p:stCondLst>
                                    <p:cond delay="0"/>
                                  </p:stCondLst>
                                  <p:childTnLst>
                                    <p:animRot by="120000">
                                      <p:cBhvr>
                                        <p:cTn id="44" dur="100" fill="hold">
                                          <p:stCondLst>
                                            <p:cond delay="0"/>
                                          </p:stCondLst>
                                        </p:cTn>
                                        <p:tgtEl>
                                          <p:spTgt spid="620"/>
                                        </p:tgtEl>
                                        <p:attrNameLst>
                                          <p:attrName>r</p:attrName>
                                        </p:attrNameLst>
                                      </p:cBhvr>
                                    </p:animRot>
                                    <p:animRot by="-240000">
                                      <p:cBhvr>
                                        <p:cTn id="45" dur="200" fill="hold">
                                          <p:stCondLst>
                                            <p:cond delay="200"/>
                                          </p:stCondLst>
                                        </p:cTn>
                                        <p:tgtEl>
                                          <p:spTgt spid="620"/>
                                        </p:tgtEl>
                                        <p:attrNameLst>
                                          <p:attrName>r</p:attrName>
                                        </p:attrNameLst>
                                      </p:cBhvr>
                                    </p:animRot>
                                    <p:animRot by="240000">
                                      <p:cBhvr>
                                        <p:cTn id="46" dur="200" fill="hold">
                                          <p:stCondLst>
                                            <p:cond delay="400"/>
                                          </p:stCondLst>
                                        </p:cTn>
                                        <p:tgtEl>
                                          <p:spTgt spid="620"/>
                                        </p:tgtEl>
                                        <p:attrNameLst>
                                          <p:attrName>r</p:attrName>
                                        </p:attrNameLst>
                                      </p:cBhvr>
                                    </p:animRot>
                                    <p:animRot by="-240000">
                                      <p:cBhvr>
                                        <p:cTn id="47" dur="200" fill="hold">
                                          <p:stCondLst>
                                            <p:cond delay="600"/>
                                          </p:stCondLst>
                                        </p:cTn>
                                        <p:tgtEl>
                                          <p:spTgt spid="620"/>
                                        </p:tgtEl>
                                        <p:attrNameLst>
                                          <p:attrName>r</p:attrName>
                                        </p:attrNameLst>
                                      </p:cBhvr>
                                    </p:animRot>
                                    <p:animRot by="120000">
                                      <p:cBhvr>
                                        <p:cTn id="48" dur="200" fill="hold">
                                          <p:stCondLst>
                                            <p:cond delay="800"/>
                                          </p:stCondLst>
                                        </p:cTn>
                                        <p:tgtEl>
                                          <p:spTgt spid="620"/>
                                        </p:tgtEl>
                                        <p:attrNameLst>
                                          <p:attrName>r</p:attrName>
                                        </p:attrNameLst>
                                      </p:cBhvr>
                                    </p:animRot>
                                  </p:childTnLst>
                                </p:cTn>
                              </p:par>
                              <p:par>
                                <p:cTn id="49" presetID="32" presetClass="emph" presetSubtype="0" fill="hold" nodeType="withEffect">
                                  <p:stCondLst>
                                    <p:cond delay="0"/>
                                  </p:stCondLst>
                                  <p:childTnLst>
                                    <p:animRot by="120000">
                                      <p:cBhvr>
                                        <p:cTn id="50" dur="100" fill="hold">
                                          <p:stCondLst>
                                            <p:cond delay="0"/>
                                          </p:stCondLst>
                                        </p:cTn>
                                        <p:tgtEl>
                                          <p:spTgt spid="650"/>
                                        </p:tgtEl>
                                        <p:attrNameLst>
                                          <p:attrName>r</p:attrName>
                                        </p:attrNameLst>
                                      </p:cBhvr>
                                    </p:animRot>
                                    <p:animRot by="-240000">
                                      <p:cBhvr>
                                        <p:cTn id="51" dur="200" fill="hold">
                                          <p:stCondLst>
                                            <p:cond delay="200"/>
                                          </p:stCondLst>
                                        </p:cTn>
                                        <p:tgtEl>
                                          <p:spTgt spid="650"/>
                                        </p:tgtEl>
                                        <p:attrNameLst>
                                          <p:attrName>r</p:attrName>
                                        </p:attrNameLst>
                                      </p:cBhvr>
                                    </p:animRot>
                                    <p:animRot by="240000">
                                      <p:cBhvr>
                                        <p:cTn id="52" dur="200" fill="hold">
                                          <p:stCondLst>
                                            <p:cond delay="400"/>
                                          </p:stCondLst>
                                        </p:cTn>
                                        <p:tgtEl>
                                          <p:spTgt spid="650"/>
                                        </p:tgtEl>
                                        <p:attrNameLst>
                                          <p:attrName>r</p:attrName>
                                        </p:attrNameLst>
                                      </p:cBhvr>
                                    </p:animRot>
                                    <p:animRot by="-240000">
                                      <p:cBhvr>
                                        <p:cTn id="53" dur="200" fill="hold">
                                          <p:stCondLst>
                                            <p:cond delay="600"/>
                                          </p:stCondLst>
                                        </p:cTn>
                                        <p:tgtEl>
                                          <p:spTgt spid="650"/>
                                        </p:tgtEl>
                                        <p:attrNameLst>
                                          <p:attrName>r</p:attrName>
                                        </p:attrNameLst>
                                      </p:cBhvr>
                                    </p:animRot>
                                    <p:animRot by="120000">
                                      <p:cBhvr>
                                        <p:cTn id="54" dur="200" fill="hold">
                                          <p:stCondLst>
                                            <p:cond delay="800"/>
                                          </p:stCondLst>
                                        </p:cTn>
                                        <p:tgtEl>
                                          <p:spTgt spid="650"/>
                                        </p:tgtEl>
                                        <p:attrNameLst>
                                          <p:attrName>r</p:attrName>
                                        </p:attrNameLst>
                                      </p:cBhvr>
                                    </p:animRo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671">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iterate type="lt">
                                    <p:tmAbs val="0"/>
                                  </p:iterate>
                                  <p:childTnLst>
                                    <p:set>
                                      <p:cBhvr>
                                        <p:cTn id="58" dur="1" fill="hold">
                                          <p:stCondLst>
                                            <p:cond delay="0"/>
                                          </p:stCondLst>
                                        </p:cTn>
                                        <p:tgtEl>
                                          <p:spTgt spid="671">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2" presetClass="emph" presetSubtype="0" fill="hold" nodeType="clickEffect">
                                  <p:stCondLst>
                                    <p:cond delay="0"/>
                                  </p:stCondLst>
                                  <p:childTnLst>
                                    <p:animRot by="120000">
                                      <p:cBhvr>
                                        <p:cTn id="62" dur="100" fill="hold">
                                          <p:stCondLst>
                                            <p:cond delay="0"/>
                                          </p:stCondLst>
                                        </p:cTn>
                                        <p:tgtEl>
                                          <p:spTgt spid="458"/>
                                        </p:tgtEl>
                                        <p:attrNameLst>
                                          <p:attrName>r</p:attrName>
                                        </p:attrNameLst>
                                      </p:cBhvr>
                                    </p:animRot>
                                    <p:animRot by="-240000">
                                      <p:cBhvr>
                                        <p:cTn id="63" dur="200" fill="hold">
                                          <p:stCondLst>
                                            <p:cond delay="200"/>
                                          </p:stCondLst>
                                        </p:cTn>
                                        <p:tgtEl>
                                          <p:spTgt spid="458"/>
                                        </p:tgtEl>
                                        <p:attrNameLst>
                                          <p:attrName>r</p:attrName>
                                        </p:attrNameLst>
                                      </p:cBhvr>
                                    </p:animRot>
                                    <p:animRot by="240000">
                                      <p:cBhvr>
                                        <p:cTn id="64" dur="200" fill="hold">
                                          <p:stCondLst>
                                            <p:cond delay="400"/>
                                          </p:stCondLst>
                                        </p:cTn>
                                        <p:tgtEl>
                                          <p:spTgt spid="458"/>
                                        </p:tgtEl>
                                        <p:attrNameLst>
                                          <p:attrName>r</p:attrName>
                                        </p:attrNameLst>
                                      </p:cBhvr>
                                    </p:animRot>
                                    <p:animRot by="-240000">
                                      <p:cBhvr>
                                        <p:cTn id="65" dur="200" fill="hold">
                                          <p:stCondLst>
                                            <p:cond delay="600"/>
                                          </p:stCondLst>
                                        </p:cTn>
                                        <p:tgtEl>
                                          <p:spTgt spid="458"/>
                                        </p:tgtEl>
                                        <p:attrNameLst>
                                          <p:attrName>r</p:attrName>
                                        </p:attrNameLst>
                                      </p:cBhvr>
                                    </p:animRot>
                                    <p:animRot by="120000">
                                      <p:cBhvr>
                                        <p:cTn id="66" dur="200" fill="hold">
                                          <p:stCondLst>
                                            <p:cond delay="800"/>
                                          </p:stCondLst>
                                        </p:cTn>
                                        <p:tgtEl>
                                          <p:spTgt spid="458"/>
                                        </p:tgtEl>
                                        <p:attrNameLst>
                                          <p:attrName>r</p:attrName>
                                        </p:attrNameLst>
                                      </p:cBhvr>
                                    </p:animRot>
                                  </p:childTnLst>
                                </p:cTn>
                              </p:par>
                              <p:par>
                                <p:cTn id="67" presetID="1" presetClass="entr" presetSubtype="0" fill="hold" nodeType="withEffect">
                                  <p:stCondLst>
                                    <p:cond delay="0"/>
                                  </p:stCondLst>
                                  <p:iterate type="lt">
                                    <p:tmAbs val="0"/>
                                  </p:iterate>
                                  <p:childTnLst>
                                    <p:set>
                                      <p:cBhvr>
                                        <p:cTn id="68" dur="1" fill="hold">
                                          <p:stCondLst>
                                            <p:cond delay="0"/>
                                          </p:stCondLst>
                                        </p:cTn>
                                        <p:tgtEl>
                                          <p:spTgt spid="671">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864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Diagrams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200400" y="4008502"/>
            <a:ext cx="1752600" cy="834853"/>
          </a:xfrm>
          <a:prstGeom prst="rect">
            <a:avLst/>
          </a:prstGeom>
        </p:spPr>
      </p:pic>
    </p:spTree>
    <p:extLst>
      <p:ext uri="{BB962C8B-B14F-4D97-AF65-F5344CB8AC3E}">
        <p14:creationId xmlns:p14="http://schemas.microsoft.com/office/powerpoint/2010/main" val="17104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adugi" panose="020B0502040204020203" pitchFamily="34" charset="0"/>
            </a:endParaRPr>
          </a:p>
        </p:txBody>
      </p:sp>
      <p:sp>
        <p:nvSpPr>
          <p:cNvPr id="3" name="Content Placeholder 2"/>
          <p:cNvSpPr>
            <a:spLocks noGrp="1"/>
          </p:cNvSpPr>
          <p:nvPr>
            <p:ph idx="1"/>
          </p:nvPr>
        </p:nvSpPr>
        <p:spPr/>
        <p:txBody>
          <a:bodyPr/>
          <a:lstStyle/>
          <a:p>
            <a:endParaRPr lang="en-US" dirty="0"/>
          </a:p>
        </p:txBody>
      </p:sp>
      <p:sp>
        <p:nvSpPr>
          <p:cNvPr id="4" name="Trapezoid 3"/>
          <p:cNvSpPr/>
          <p:nvPr/>
        </p:nvSpPr>
        <p:spPr>
          <a:xfrm rot="10800000">
            <a:off x="4238672"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413798" y="3181226"/>
            <a:ext cx="1019831" cy="707886"/>
          </a:xfrm>
          <a:prstGeom prst="rect">
            <a:avLst/>
          </a:prstGeom>
          <a:noFill/>
        </p:spPr>
        <p:txBody>
          <a:bodyPr wrap="none" rtlCol="0">
            <a:spAutoFit/>
          </a:bodyPr>
          <a:lstStyle/>
          <a:p>
            <a:r>
              <a:rPr lang="en-US" sz="4000" dirty="0" smtClean="0"/>
              <a:t>Add</a:t>
            </a:r>
            <a:endParaRPr lang="en-US" sz="4000" dirty="0"/>
          </a:p>
        </p:txBody>
      </p:sp>
      <p:sp>
        <p:nvSpPr>
          <p:cNvPr id="6" name="Trapezoid 5"/>
          <p:cNvSpPr/>
          <p:nvPr/>
        </p:nvSpPr>
        <p:spPr>
          <a:xfrm rot="10800000">
            <a:off x="5907201" y="3158219"/>
            <a:ext cx="1313602"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6100647" y="3176886"/>
            <a:ext cx="958917" cy="707886"/>
          </a:xfrm>
          <a:prstGeom prst="rect">
            <a:avLst/>
          </a:prstGeom>
          <a:noFill/>
        </p:spPr>
        <p:txBody>
          <a:bodyPr wrap="none" rtlCol="0">
            <a:spAutoFit/>
          </a:bodyPr>
          <a:lstStyle/>
          <a:p>
            <a:r>
              <a:rPr lang="en-US" sz="4000" dirty="0" smtClean="0"/>
              <a:t>Sub</a:t>
            </a:r>
            <a:endParaRPr lang="en-US" sz="4000" dirty="0"/>
          </a:p>
        </p:txBody>
      </p:sp>
      <p:cxnSp>
        <p:nvCxnSpPr>
          <p:cNvPr id="8" name="Straight Arrow Connector 7"/>
          <p:cNvCxnSpPr/>
          <p:nvPr/>
        </p:nvCxnSpPr>
        <p:spPr>
          <a:xfrm flipH="1">
            <a:off x="5190030" y="2697364"/>
            <a:ext cx="961895" cy="39299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203248" y="2709407"/>
            <a:ext cx="553236"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989031" y="2692617"/>
            <a:ext cx="1257538" cy="39774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672985" y="2709407"/>
            <a:ext cx="293953" cy="380954"/>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616592" y="2135917"/>
            <a:ext cx="1978234" cy="707886"/>
          </a:xfrm>
          <a:prstGeom prst="rect">
            <a:avLst/>
          </a:prstGeom>
          <a:solidFill>
            <a:schemeClr val="accent1"/>
          </a:solidFill>
        </p:spPr>
        <p:txBody>
          <a:bodyPr wrap="none" rtlCol="0">
            <a:spAutoFit/>
          </a:bodyPr>
          <a:lstStyle/>
          <a:p>
            <a:r>
              <a:rPr lang="en-US" sz="4000" dirty="0" smtClean="0"/>
              <a:t>constant</a:t>
            </a:r>
            <a:endParaRPr lang="en-US" sz="4000" dirty="0"/>
          </a:p>
        </p:txBody>
      </p:sp>
      <p:sp>
        <p:nvSpPr>
          <p:cNvPr id="13" name="TextBox 12"/>
          <p:cNvSpPr txBox="1"/>
          <p:nvPr/>
        </p:nvSpPr>
        <p:spPr>
          <a:xfrm>
            <a:off x="4799859" y="215763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14" name="Straight Arrow Connector 13"/>
          <p:cNvCxnSpPr>
            <a:stCxn id="4" idx="0"/>
          </p:cNvCxnSpPr>
          <p:nvPr/>
        </p:nvCxnSpPr>
        <p:spPr>
          <a:xfrm>
            <a:off x="4895473" y="3881922"/>
            <a:ext cx="311870" cy="40562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34669" y="3899872"/>
            <a:ext cx="445197" cy="384277"/>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4399324" y="4299247"/>
            <a:ext cx="2660239" cy="723703"/>
          </a:xfrm>
          <a:prstGeom prst="trapezoid">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4513625" y="4306436"/>
            <a:ext cx="2502416" cy="707886"/>
          </a:xfrm>
          <a:prstGeom prst="rect">
            <a:avLst/>
          </a:prstGeom>
          <a:noFill/>
        </p:spPr>
        <p:txBody>
          <a:bodyPr wrap="none" rtlCol="0">
            <a:spAutoFit/>
          </a:bodyPr>
          <a:lstStyle/>
          <a:p>
            <a:r>
              <a:rPr lang="en-US" sz="4000" dirty="0" smtClean="0"/>
              <a:t>2-to-1 Mux</a:t>
            </a:r>
          </a:p>
        </p:txBody>
      </p:sp>
      <p:cxnSp>
        <p:nvCxnSpPr>
          <p:cNvPr id="18" name="Straight Arrow Connector 17"/>
          <p:cNvCxnSpPr/>
          <p:nvPr/>
        </p:nvCxnSpPr>
        <p:spPr>
          <a:xfrm>
            <a:off x="5661328" y="4985841"/>
            <a:ext cx="5248" cy="608806"/>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67235" y="5297326"/>
            <a:ext cx="407484" cy="707886"/>
          </a:xfrm>
          <a:prstGeom prst="rect">
            <a:avLst/>
          </a:prstGeom>
          <a:solidFill>
            <a:srgbClr val="FF0000"/>
          </a:solidFill>
        </p:spPr>
        <p:txBody>
          <a:bodyPr wrap="none" rtlCol="0">
            <a:spAutoFit/>
          </a:bodyPr>
          <a:lstStyle/>
          <a:p>
            <a:r>
              <a:rPr lang="en-US" sz="4000" dirty="0" smtClean="0"/>
              <a:t>x</a:t>
            </a:r>
            <a:endParaRPr lang="en-US" sz="4000" dirty="0"/>
          </a:p>
        </p:txBody>
      </p:sp>
      <p:cxnSp>
        <p:nvCxnSpPr>
          <p:cNvPr id="20" name="Straight Arrow Connector 19"/>
          <p:cNvCxnSpPr>
            <a:endCxn id="16" idx="3"/>
          </p:cNvCxnSpPr>
          <p:nvPr/>
        </p:nvCxnSpPr>
        <p:spPr>
          <a:xfrm>
            <a:off x="4132730" y="4660379"/>
            <a:ext cx="357057" cy="719"/>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28900" y="4268811"/>
            <a:ext cx="1529586" cy="707886"/>
          </a:xfrm>
          <a:prstGeom prst="rect">
            <a:avLst/>
          </a:prstGeom>
          <a:solidFill>
            <a:schemeClr val="accent1"/>
          </a:solidFill>
        </p:spPr>
        <p:txBody>
          <a:bodyPr wrap="none" rtlCol="0">
            <a:spAutoFit/>
          </a:bodyPr>
          <a:lstStyle/>
          <a:p>
            <a:r>
              <a:rPr lang="en-US" sz="4000" dirty="0" smtClean="0"/>
              <a:t>choice</a:t>
            </a:r>
            <a:endParaRPr lang="en-US" sz="4000" dirty="0"/>
          </a:p>
        </p:txBody>
      </p:sp>
    </p:spTree>
    <p:extLst>
      <p:ext uri="{BB962C8B-B14F-4D97-AF65-F5344CB8AC3E}">
        <p14:creationId xmlns:p14="http://schemas.microsoft.com/office/powerpoint/2010/main" val="2217968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12" grpId="0" animBg="1"/>
      <p:bldP spid="13" grpId="0" animBg="1"/>
      <p:bldP spid="16" grpId="0" animBg="1"/>
      <p:bldP spid="17" grpId="0"/>
      <p:bldP spid="19" grpId="0" animBg="1"/>
      <p:bldP spid="21"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222504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8200" y="4800600"/>
            <a:ext cx="10515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line-rate</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(e.g., routing, ACL, tunnels)</a:t>
            </a:r>
          </a:p>
          <a:p>
            <a:endParaRPr lang="en-US" dirty="0">
              <a:latin typeface="Gadugi" panose="020B0502040204020203" pitchFamily="34" charset="0"/>
            </a:endParaRPr>
          </a:p>
          <a:p>
            <a:pPr marL="0" indent="0">
              <a:buNone/>
            </a:pPr>
            <a:r>
              <a:rPr lang="en-US" dirty="0">
                <a:latin typeface="Gadugi" panose="020B0502040204020203" pitchFamily="34" charset="0"/>
              </a:rPr>
              <a:t>Need to process 1 </a:t>
            </a:r>
            <a:r>
              <a:rPr lang="en-US" dirty="0" smtClean="0">
                <a:latin typeface="Gadugi" panose="020B0502040204020203" pitchFamily="34" charset="0"/>
              </a:rPr>
              <a:t>billion </a:t>
            </a:r>
            <a:r>
              <a:rPr lang="en-US" dirty="0">
                <a:latin typeface="Gadugi" panose="020B0502040204020203" pitchFamily="34" charset="0"/>
              </a:rPr>
              <a:t>packets per </a:t>
            </a:r>
            <a:r>
              <a:rPr lang="en-US" dirty="0" smtClean="0">
                <a:latin typeface="Gadugi" panose="020B0502040204020203" pitchFamily="34" charset="0"/>
              </a:rPr>
              <a:t>second, 10 ops per packet</a:t>
            </a:r>
            <a:endParaRPr lang="en-US" dirty="0">
              <a:latin typeface="Gadugi" panose="020B0502040204020203" pitchFamily="34" charset="0"/>
            </a:endParaRPr>
          </a:p>
          <a:p>
            <a:endParaRPr lang="en-US" dirty="0">
              <a:latin typeface="Gadugi" panose="020B0502040204020203" pitchFamily="34" charset="0"/>
            </a:endParaRPr>
          </a:p>
        </p:txBody>
      </p:sp>
    </p:spTree>
    <p:extLst>
      <p:ext uri="{BB962C8B-B14F-4D97-AF65-F5344CB8AC3E}">
        <p14:creationId xmlns:p14="http://schemas.microsoft.com/office/powerpoint/2010/main" val="72078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0.3|5.7|11.5|7.7"/>
</p:tagLst>
</file>

<file path=ppt/tags/tag10.xml><?xml version="1.0" encoding="utf-8"?>
<p:tagLst xmlns:a="http://schemas.openxmlformats.org/drawingml/2006/main" xmlns:r="http://schemas.openxmlformats.org/officeDocument/2006/relationships" xmlns:p="http://schemas.openxmlformats.org/presentationml/2006/main">
  <p:tag name="TIMING" val="|11.4"/>
</p:tagLst>
</file>

<file path=ppt/tags/tag11.xml><?xml version="1.0" encoding="utf-8"?>
<p:tagLst xmlns:a="http://schemas.openxmlformats.org/drawingml/2006/main" xmlns:r="http://schemas.openxmlformats.org/officeDocument/2006/relationships" xmlns:p="http://schemas.openxmlformats.org/presentationml/2006/main">
  <p:tag name="TIMING" val="|26.6"/>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40.3|5.7|11.5|7.7"/>
</p:tagLst>
</file>

<file path=ppt/tags/tag3.xml><?xml version="1.0" encoding="utf-8"?>
<p:tagLst xmlns:a="http://schemas.openxmlformats.org/drawingml/2006/main" xmlns:r="http://schemas.openxmlformats.org/officeDocument/2006/relationships" xmlns:p="http://schemas.openxmlformats.org/presentationml/2006/main">
  <p:tag name="TIMING" val="|40.3|5.7|11.5|7.7"/>
</p:tagLst>
</file>

<file path=ppt/tags/tag4.xml><?xml version="1.0" encoding="utf-8"?>
<p:tagLst xmlns:a="http://schemas.openxmlformats.org/drawingml/2006/main" xmlns:r="http://schemas.openxmlformats.org/officeDocument/2006/relationships" xmlns:p="http://schemas.openxmlformats.org/presentationml/2006/main">
  <p:tag name="TIMING" val="|9.7|1.5|21.8|11.4|8.5|9.8"/>
</p:tagLst>
</file>

<file path=ppt/tags/tag5.xml><?xml version="1.0" encoding="utf-8"?>
<p:tagLst xmlns:a="http://schemas.openxmlformats.org/drawingml/2006/main" xmlns:r="http://schemas.openxmlformats.org/officeDocument/2006/relationships" xmlns:p="http://schemas.openxmlformats.org/presentationml/2006/main">
  <p:tag name="TIMING" val="|24.1|4.2|13.7|9.2"/>
</p:tagLst>
</file>

<file path=ppt/tags/tag6.xml><?xml version="1.0" encoding="utf-8"?>
<p:tagLst xmlns:a="http://schemas.openxmlformats.org/drawingml/2006/main" xmlns:r="http://schemas.openxmlformats.org/officeDocument/2006/relationships" xmlns:p="http://schemas.openxmlformats.org/presentationml/2006/main">
  <p:tag name="TIMING" val="|3.7|4.2|6.2|5.5|24.1"/>
</p:tagLst>
</file>

<file path=ppt/tags/tag7.xml><?xml version="1.0" encoding="utf-8"?>
<p:tagLst xmlns:a="http://schemas.openxmlformats.org/drawingml/2006/main" xmlns:r="http://schemas.openxmlformats.org/officeDocument/2006/relationships" xmlns:p="http://schemas.openxmlformats.org/presentationml/2006/main">
  <p:tag name="TIMING" val="|12.8|10.5|15.3"/>
</p:tagLst>
</file>

<file path=ppt/tags/tag8.xml><?xml version="1.0" encoding="utf-8"?>
<p:tagLst xmlns:a="http://schemas.openxmlformats.org/drawingml/2006/main" xmlns:r="http://schemas.openxmlformats.org/officeDocument/2006/relationships" xmlns:p="http://schemas.openxmlformats.org/presentationml/2006/main">
  <p:tag name="TIMING" val="|6.4"/>
</p:tagLst>
</file>

<file path=ppt/tags/tag9.xml><?xml version="1.0" encoding="utf-8"?>
<p:tagLst xmlns:a="http://schemas.openxmlformats.org/drawingml/2006/main" xmlns:r="http://schemas.openxmlformats.org/officeDocument/2006/relationships" xmlns:p="http://schemas.openxmlformats.org/presentationml/2006/main">
  <p:tag name="TIMING" val="|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7396</TotalTime>
  <Words>10056</Words>
  <Application>Microsoft Office PowerPoint</Application>
  <PresentationFormat>Widescreen</PresentationFormat>
  <Paragraphs>2031</Paragraphs>
  <Slides>90</Slides>
  <Notes>75</Notes>
  <HiddenSlides>11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Gadugi</vt:lpstr>
      <vt:lpstr>Seravek</vt:lpstr>
      <vt:lpstr>Wingdings</vt:lpstr>
      <vt:lpstr>Office Theme</vt:lpstr>
      <vt:lpstr>Programming Line-Rate Routers</vt:lpstr>
      <vt:lpstr>Joint work with</vt:lpstr>
      <vt:lpstr>Traditional networking</vt:lpstr>
      <vt:lpstr>Why is the traditional view insufficient?</vt:lpstr>
      <vt:lpstr>The quest for programmable routers</vt:lpstr>
      <vt:lpstr>The quest for programmable routers</vt:lpstr>
      <vt:lpstr>The vision: programmability at line-rate</vt:lpstr>
      <vt:lpstr>This Talk</vt:lpstr>
      <vt:lpstr>Performance requirements at line-rate</vt:lpstr>
      <vt:lpstr>Single processor architecture</vt:lpstr>
      <vt:lpstr>Packet-parallel architecture</vt:lpstr>
      <vt:lpstr>Packet-parallel architecture</vt:lpstr>
      <vt:lpstr>Function-parallel or pipelined architecture</vt:lpstr>
      <vt:lpstr>A machine model for line-rate routers</vt:lpstr>
      <vt:lpstr>A machine model for line-rate routers</vt:lpstr>
      <vt:lpstr>A machine model for line-rate routers</vt:lpstr>
      <vt:lpstr>A machine model for line-rate routers</vt:lpstr>
      <vt:lpstr>Stateless vs. stateful atoms</vt:lpstr>
      <vt:lpstr>This Talk</vt:lpstr>
      <vt:lpstr>Packet transactions</vt:lpstr>
      <vt:lpstr>Programming with packet transactions</vt:lpstr>
      <vt:lpstr>The compiler</vt:lpstr>
      <vt:lpstr>Preprocessing</vt:lpstr>
      <vt:lpstr>Code Pipelining</vt:lpstr>
      <vt:lpstr>Code Pipelining</vt:lpstr>
      <vt:lpstr>Code Pipelining</vt:lpstr>
      <vt:lpstr>Code Pipelining</vt:lpstr>
      <vt:lpstr>Code Pipelining</vt:lpstr>
      <vt:lpstr>Code Pipelining</vt:lpstr>
      <vt:lpstr>Instruction mapping</vt:lpstr>
      <vt:lpstr>Instruction mapping: example</vt:lpstr>
      <vt:lpstr>Evaluation</vt:lpstr>
      <vt:lpstr>Expressiveness of packet transactions</vt:lpstr>
      <vt:lpstr>Expressiveness of packet transactions</vt:lpstr>
      <vt:lpstr>Designing programmable routers</vt:lpstr>
      <vt:lpstr>Atoms used in targets</vt:lpstr>
      <vt:lpstr>Atoms used in targets</vt:lpstr>
      <vt:lpstr>Atoms used in targets</vt:lpstr>
      <vt:lpstr>Compiling packet transactions</vt:lpstr>
      <vt:lpstr>This Talk</vt:lpstr>
      <vt:lpstr>Why is programmable scheduling hard?</vt:lpstr>
      <vt:lpstr>What does the scheduler do?</vt:lpstr>
      <vt:lpstr>The Push-In First-Out Queue</vt:lpstr>
      <vt:lpstr>A programmable scheduler</vt:lpstr>
      <vt:lpstr>A programmable scheduler</vt:lpstr>
      <vt:lpstr>Weighted Fair Queuing</vt:lpstr>
      <vt:lpstr>Token bucket shaping</vt:lpstr>
      <vt:lpstr>pFabric (SRPT)</vt:lpstr>
      <vt:lpstr>pFabric (SRPT)</vt:lpstr>
      <vt:lpstr>Beyond a single PIFO</vt:lpstr>
      <vt:lpstr>Tree of PIFOs</vt:lpstr>
      <vt:lpstr>Expressiveness of PIFOs</vt:lpstr>
      <vt:lpstr>PIFO in hardware</vt:lpstr>
      <vt:lpstr>A PIFO block</vt:lpstr>
      <vt:lpstr>Hardware feasibility</vt:lpstr>
      <vt:lpstr>Looking forward</vt:lpstr>
      <vt:lpstr>Backup slides</vt:lpstr>
      <vt:lpstr>Proposal: scheduling in P4</vt:lpstr>
      <vt:lpstr>Proposal: scheduling in P4</vt:lpstr>
      <vt:lpstr>The SKETCH algorithm</vt:lpstr>
      <vt:lpstr>Hardware feasibility of PIFOs</vt:lpstr>
      <vt:lpstr>Other future work</vt:lpstr>
      <vt:lpstr>Instruction mapping: bin packing</vt:lpstr>
      <vt:lpstr>Composing PIFOs: min. rate guarantees</vt:lpstr>
      <vt:lpstr>Traffic Shaping</vt:lpstr>
      <vt:lpstr>LSTF</vt:lpstr>
      <vt:lpstr>Packet transactions: conclusion</vt:lpstr>
      <vt:lpstr>The PIFO abstraction in one slide</vt:lpstr>
      <vt:lpstr>Motivating packet transactions</vt:lpstr>
      <vt:lpstr>Language constraints on Domino</vt:lpstr>
      <vt:lpstr>Static Single-Assignment</vt:lpstr>
      <vt:lpstr>Expression Flattening</vt:lpstr>
      <vt:lpstr>Instruction mapping: results</vt:lpstr>
      <vt:lpstr>Generating P4 code</vt:lpstr>
      <vt:lpstr>Relationship to prior compiler techniques</vt:lpstr>
      <vt:lpstr>PIFO in hardware: HotNets version</vt:lpstr>
      <vt:lpstr>Branch Removal</vt:lpstr>
      <vt:lpstr>Handling State Variables</vt:lpstr>
      <vt:lpstr>Instruction mapping: the SKETCH algorithm</vt:lpstr>
      <vt:lpstr>FAQ</vt:lpstr>
      <vt:lpstr>Code Pipelining</vt:lpstr>
      <vt:lpstr>Code Pipelining</vt:lpstr>
      <vt:lpstr>Code Pipelining</vt:lpstr>
      <vt:lpstr>Programming with Packet Transactions</vt:lpstr>
      <vt:lpstr>The Domino compiler</vt:lpstr>
      <vt:lpstr>Diagrams</vt:lpstr>
      <vt:lpstr>PowerPoint Presentation</vt:lpstr>
      <vt:lpstr>The quest for programmability</vt:lpstr>
      <vt:lpstr>The quest for programmability</vt:lpstr>
      <vt:lpstr>Compiler targets: diagram</vt:lpstr>
    </vt:vector>
  </TitlesOfParts>
  <Company>MIT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anirudh</cp:lastModifiedBy>
  <cp:revision>2671</cp:revision>
  <dcterms:created xsi:type="dcterms:W3CDTF">2015-11-20T07:11:46Z</dcterms:created>
  <dcterms:modified xsi:type="dcterms:W3CDTF">2016-05-31T01:21:38Z</dcterms:modified>
</cp:coreProperties>
</file>