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918400" cy="21945600"/>
  <p:notesSz cx="23317200" cy="32461200"/>
  <p:custDataLst>
    <p:tags r:id="rId3"/>
  </p:custDataLst>
  <p:defaultTextStyle>
    <a:defPPr>
      <a:defRPr lang="en-US"/>
    </a:defPPr>
    <a:lvl1pPr marL="0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90044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80088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70132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60176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50220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40264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30309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20353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60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4" d="100"/>
          <a:sy n="24" d="100"/>
        </p:scale>
        <p:origin x="684" y="66"/>
      </p:cViewPr>
      <p:guideLst>
        <p:guide orient="horz" pos="6960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6817366"/>
            <a:ext cx="27980640" cy="470408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2435840"/>
            <a:ext cx="2304288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2078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415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623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831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0390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246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4547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662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581AD-2B9E-4695-84CD-BB129D18CC42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8AE0-62DB-48E4-B81C-299BAAB31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02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5361927"/>
            <a:ext cx="19751040" cy="1813563"/>
          </a:xfrm>
        </p:spPr>
        <p:txBody>
          <a:bodyPr anchor="b"/>
          <a:lstStyle>
            <a:lvl1pPr algn="l">
              <a:defRPr sz="525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1960881"/>
            <a:ext cx="19751040" cy="13167360"/>
          </a:xfrm>
        </p:spPr>
        <p:txBody>
          <a:bodyPr/>
          <a:lstStyle>
            <a:lvl1pPr marL="0" indent="0">
              <a:buNone/>
              <a:defRPr sz="8436"/>
            </a:lvl1pPr>
            <a:lvl2pPr marL="1207818" indent="0">
              <a:buNone/>
              <a:defRPr sz="7396"/>
            </a:lvl2pPr>
            <a:lvl3pPr marL="2415637" indent="0">
              <a:buNone/>
              <a:defRPr sz="6356"/>
            </a:lvl3pPr>
            <a:lvl4pPr marL="3623455" indent="0">
              <a:buNone/>
              <a:defRPr sz="5258"/>
            </a:lvl4pPr>
            <a:lvl5pPr marL="4831275" indent="0">
              <a:buNone/>
              <a:defRPr sz="5258"/>
            </a:lvl5pPr>
            <a:lvl6pPr marL="6039092" indent="0">
              <a:buNone/>
              <a:defRPr sz="5258"/>
            </a:lvl6pPr>
            <a:lvl7pPr marL="7246910" indent="0">
              <a:buNone/>
              <a:defRPr sz="5258"/>
            </a:lvl7pPr>
            <a:lvl8pPr marL="8454730" indent="0">
              <a:buNone/>
              <a:defRPr sz="5258"/>
            </a:lvl8pPr>
            <a:lvl9pPr marL="9662547" indent="0">
              <a:buNone/>
              <a:defRPr sz="525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17175484"/>
            <a:ext cx="19751040" cy="2575558"/>
          </a:xfrm>
        </p:spPr>
        <p:txBody>
          <a:bodyPr/>
          <a:lstStyle>
            <a:lvl1pPr marL="0" indent="0">
              <a:buNone/>
              <a:defRPr sz="3698"/>
            </a:lvl1pPr>
            <a:lvl2pPr marL="1207818" indent="0">
              <a:buNone/>
              <a:defRPr sz="3178"/>
            </a:lvl2pPr>
            <a:lvl3pPr marL="2415637" indent="0">
              <a:buNone/>
              <a:defRPr sz="2658"/>
            </a:lvl3pPr>
            <a:lvl4pPr marL="3623455" indent="0">
              <a:buNone/>
              <a:defRPr sz="2369"/>
            </a:lvl4pPr>
            <a:lvl5pPr marL="4831275" indent="0">
              <a:buNone/>
              <a:defRPr sz="2369"/>
            </a:lvl5pPr>
            <a:lvl6pPr marL="6039092" indent="0">
              <a:buNone/>
              <a:defRPr sz="2369"/>
            </a:lvl6pPr>
            <a:lvl7pPr marL="7246910" indent="0">
              <a:buNone/>
              <a:defRPr sz="2369"/>
            </a:lvl7pPr>
            <a:lvl8pPr marL="8454730" indent="0">
              <a:buNone/>
              <a:defRPr sz="2369"/>
            </a:lvl8pPr>
            <a:lvl9pPr marL="9662547" indent="0">
              <a:buNone/>
              <a:defRPr sz="236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581AD-2B9E-4695-84CD-BB129D18CC42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8AE0-62DB-48E4-B81C-299BAAB31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5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581AD-2B9E-4695-84CD-BB129D18CC42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8AE0-62DB-48E4-B81C-299BAAB31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41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878847"/>
            <a:ext cx="7406640" cy="187248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878847"/>
            <a:ext cx="21671280" cy="1872488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581AD-2B9E-4695-84CD-BB129D18CC42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8AE0-62DB-48E4-B81C-299BAAB31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32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22402800" y="2367213"/>
            <a:ext cx="9601200" cy="4800600"/>
          </a:xfrm>
          <a:prstGeom prst="round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 userDrawn="1"/>
        </p:nvSpPr>
        <p:spPr>
          <a:xfrm>
            <a:off x="22402800" y="16230600"/>
            <a:ext cx="9601200" cy="4800600"/>
          </a:xfrm>
          <a:prstGeom prst="round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22434884" y="9322969"/>
            <a:ext cx="9601200" cy="4800600"/>
          </a:xfrm>
          <a:prstGeom prst="round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 userDrawn="1"/>
        </p:nvSpPr>
        <p:spPr>
          <a:xfrm>
            <a:off x="838200" y="2319087"/>
            <a:ext cx="9601200" cy="4800600"/>
          </a:xfrm>
          <a:prstGeom prst="round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838200" y="16182474"/>
            <a:ext cx="9601200" cy="4800600"/>
          </a:xfrm>
          <a:prstGeom prst="round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 userDrawn="1"/>
        </p:nvSpPr>
        <p:spPr>
          <a:xfrm>
            <a:off x="870284" y="9274843"/>
            <a:ext cx="9601200" cy="4800600"/>
          </a:xfrm>
          <a:prstGeom prst="round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 userDrawn="1"/>
        </p:nvSpPr>
        <p:spPr>
          <a:xfrm>
            <a:off x="11620500" y="2367213"/>
            <a:ext cx="9601200" cy="4800600"/>
          </a:xfrm>
          <a:prstGeom prst="round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 userDrawn="1"/>
        </p:nvSpPr>
        <p:spPr>
          <a:xfrm>
            <a:off x="11620500" y="16230600"/>
            <a:ext cx="9601200" cy="4800600"/>
          </a:xfrm>
          <a:prstGeom prst="round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 userDrawn="1"/>
        </p:nvSpPr>
        <p:spPr>
          <a:xfrm>
            <a:off x="11652584" y="9322969"/>
            <a:ext cx="9601200" cy="4800600"/>
          </a:xfrm>
          <a:prstGeom prst="round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itle 41"/>
          <p:cNvSpPr>
            <a:spLocks noGrp="1"/>
          </p:cNvSpPr>
          <p:nvPr>
            <p:ph type="title" hasCustomPrompt="1"/>
          </p:nvPr>
        </p:nvSpPr>
        <p:spPr>
          <a:xfrm>
            <a:off x="1639904" y="492041"/>
            <a:ext cx="29626560" cy="72715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8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581AD-2B9E-4695-84CD-BB129D18CC42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8AE0-62DB-48E4-B81C-299BAAB31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59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6" y="14102081"/>
            <a:ext cx="27980640" cy="4358640"/>
          </a:xfrm>
        </p:spPr>
        <p:txBody>
          <a:bodyPr anchor="t"/>
          <a:lstStyle>
            <a:lvl1pPr algn="l">
              <a:defRPr sz="10577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6" y="9301486"/>
            <a:ext cx="27980640" cy="4800598"/>
          </a:xfrm>
        </p:spPr>
        <p:txBody>
          <a:bodyPr anchor="b"/>
          <a:lstStyle>
            <a:lvl1pPr marL="0" indent="0">
              <a:buNone/>
              <a:defRPr sz="5258">
                <a:solidFill>
                  <a:schemeClr val="tx1">
                    <a:tint val="75000"/>
                  </a:schemeClr>
                </a:solidFill>
              </a:defRPr>
            </a:lvl1pPr>
            <a:lvl2pPr marL="1207818" indent="0">
              <a:buNone/>
              <a:defRPr sz="4738">
                <a:solidFill>
                  <a:schemeClr val="tx1">
                    <a:tint val="75000"/>
                  </a:schemeClr>
                </a:solidFill>
              </a:defRPr>
            </a:lvl2pPr>
            <a:lvl3pPr marL="2415637" indent="0">
              <a:buNone/>
              <a:defRPr sz="4218">
                <a:solidFill>
                  <a:schemeClr val="tx1">
                    <a:tint val="75000"/>
                  </a:schemeClr>
                </a:solidFill>
              </a:defRPr>
            </a:lvl3pPr>
            <a:lvl4pPr marL="3623455" indent="0">
              <a:buNone/>
              <a:defRPr sz="3698">
                <a:solidFill>
                  <a:schemeClr val="tx1">
                    <a:tint val="75000"/>
                  </a:schemeClr>
                </a:solidFill>
              </a:defRPr>
            </a:lvl4pPr>
            <a:lvl5pPr marL="4831275" indent="0">
              <a:buNone/>
              <a:defRPr sz="3698">
                <a:solidFill>
                  <a:schemeClr val="tx1">
                    <a:tint val="75000"/>
                  </a:schemeClr>
                </a:solidFill>
              </a:defRPr>
            </a:lvl5pPr>
            <a:lvl6pPr marL="6039092" indent="0">
              <a:buNone/>
              <a:defRPr sz="3698">
                <a:solidFill>
                  <a:schemeClr val="tx1">
                    <a:tint val="75000"/>
                  </a:schemeClr>
                </a:solidFill>
              </a:defRPr>
            </a:lvl6pPr>
            <a:lvl7pPr marL="7246910" indent="0">
              <a:buNone/>
              <a:defRPr sz="3698">
                <a:solidFill>
                  <a:schemeClr val="tx1">
                    <a:tint val="75000"/>
                  </a:schemeClr>
                </a:solidFill>
              </a:defRPr>
            </a:lvl7pPr>
            <a:lvl8pPr marL="8454730" indent="0">
              <a:buNone/>
              <a:defRPr sz="3698">
                <a:solidFill>
                  <a:schemeClr val="tx1">
                    <a:tint val="75000"/>
                  </a:schemeClr>
                </a:solidFill>
              </a:defRPr>
            </a:lvl8pPr>
            <a:lvl9pPr marL="9662547" indent="0">
              <a:buNone/>
              <a:defRPr sz="36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581AD-2B9E-4695-84CD-BB129D18CC42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8AE0-62DB-48E4-B81C-299BAAB31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22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5120646"/>
            <a:ext cx="14538960" cy="14483081"/>
          </a:xfrm>
        </p:spPr>
        <p:txBody>
          <a:bodyPr/>
          <a:lstStyle>
            <a:lvl1pPr>
              <a:defRPr sz="7396"/>
            </a:lvl1pPr>
            <a:lvl2pPr>
              <a:defRPr sz="6356"/>
            </a:lvl2pPr>
            <a:lvl3pPr>
              <a:defRPr sz="5258"/>
            </a:lvl3pPr>
            <a:lvl4pPr>
              <a:defRPr sz="4738"/>
            </a:lvl4pPr>
            <a:lvl5pPr>
              <a:defRPr sz="4738"/>
            </a:lvl5pPr>
            <a:lvl6pPr>
              <a:defRPr sz="4738"/>
            </a:lvl6pPr>
            <a:lvl7pPr>
              <a:defRPr sz="4738"/>
            </a:lvl7pPr>
            <a:lvl8pPr>
              <a:defRPr sz="4738"/>
            </a:lvl8pPr>
            <a:lvl9pPr>
              <a:defRPr sz="473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5120646"/>
            <a:ext cx="14538960" cy="14483081"/>
          </a:xfrm>
        </p:spPr>
        <p:txBody>
          <a:bodyPr/>
          <a:lstStyle>
            <a:lvl1pPr>
              <a:defRPr sz="7396"/>
            </a:lvl1pPr>
            <a:lvl2pPr>
              <a:defRPr sz="6356"/>
            </a:lvl2pPr>
            <a:lvl3pPr>
              <a:defRPr sz="5258"/>
            </a:lvl3pPr>
            <a:lvl4pPr>
              <a:defRPr sz="4738"/>
            </a:lvl4pPr>
            <a:lvl5pPr>
              <a:defRPr sz="4738"/>
            </a:lvl5pPr>
            <a:lvl6pPr>
              <a:defRPr sz="4738"/>
            </a:lvl6pPr>
            <a:lvl7pPr>
              <a:defRPr sz="4738"/>
            </a:lvl7pPr>
            <a:lvl8pPr>
              <a:defRPr sz="4738"/>
            </a:lvl8pPr>
            <a:lvl9pPr>
              <a:defRPr sz="473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581AD-2B9E-4695-84CD-BB129D18CC42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8AE0-62DB-48E4-B81C-299BAAB31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78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37" y="4912366"/>
            <a:ext cx="14544677" cy="2047239"/>
          </a:xfrm>
        </p:spPr>
        <p:txBody>
          <a:bodyPr anchor="b"/>
          <a:lstStyle>
            <a:lvl1pPr marL="0" indent="0">
              <a:buNone/>
              <a:defRPr sz="6356" b="1"/>
            </a:lvl1pPr>
            <a:lvl2pPr marL="1207818" indent="0">
              <a:buNone/>
              <a:defRPr sz="5258" b="1"/>
            </a:lvl2pPr>
            <a:lvl3pPr marL="2415637" indent="0">
              <a:buNone/>
              <a:defRPr sz="4738" b="1"/>
            </a:lvl3pPr>
            <a:lvl4pPr marL="3623455" indent="0">
              <a:buNone/>
              <a:defRPr sz="4218" b="1"/>
            </a:lvl4pPr>
            <a:lvl5pPr marL="4831275" indent="0">
              <a:buNone/>
              <a:defRPr sz="4218" b="1"/>
            </a:lvl5pPr>
            <a:lvl6pPr marL="6039092" indent="0">
              <a:buNone/>
              <a:defRPr sz="4218" b="1"/>
            </a:lvl6pPr>
            <a:lvl7pPr marL="7246910" indent="0">
              <a:buNone/>
              <a:defRPr sz="4218" b="1"/>
            </a:lvl7pPr>
            <a:lvl8pPr marL="8454730" indent="0">
              <a:buNone/>
              <a:defRPr sz="4218" b="1"/>
            </a:lvl8pPr>
            <a:lvl9pPr marL="9662547" indent="0">
              <a:buNone/>
              <a:defRPr sz="421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37" y="6959603"/>
            <a:ext cx="14544677" cy="12644121"/>
          </a:xfrm>
        </p:spPr>
        <p:txBody>
          <a:bodyPr/>
          <a:lstStyle>
            <a:lvl1pPr>
              <a:defRPr sz="6356"/>
            </a:lvl1pPr>
            <a:lvl2pPr>
              <a:defRPr sz="5258"/>
            </a:lvl2pPr>
            <a:lvl3pPr>
              <a:defRPr sz="4738"/>
            </a:lvl3pPr>
            <a:lvl4pPr>
              <a:defRPr sz="4218"/>
            </a:lvl4pPr>
            <a:lvl5pPr>
              <a:defRPr sz="4218"/>
            </a:lvl5pPr>
            <a:lvl6pPr>
              <a:defRPr sz="4218"/>
            </a:lvl6pPr>
            <a:lvl7pPr>
              <a:defRPr sz="4218"/>
            </a:lvl7pPr>
            <a:lvl8pPr>
              <a:defRPr sz="4218"/>
            </a:lvl8pPr>
            <a:lvl9pPr>
              <a:defRPr sz="421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4912366"/>
            <a:ext cx="14550390" cy="2047239"/>
          </a:xfrm>
        </p:spPr>
        <p:txBody>
          <a:bodyPr anchor="b"/>
          <a:lstStyle>
            <a:lvl1pPr marL="0" indent="0">
              <a:buNone/>
              <a:defRPr sz="6356" b="1"/>
            </a:lvl1pPr>
            <a:lvl2pPr marL="1207818" indent="0">
              <a:buNone/>
              <a:defRPr sz="5258" b="1"/>
            </a:lvl2pPr>
            <a:lvl3pPr marL="2415637" indent="0">
              <a:buNone/>
              <a:defRPr sz="4738" b="1"/>
            </a:lvl3pPr>
            <a:lvl4pPr marL="3623455" indent="0">
              <a:buNone/>
              <a:defRPr sz="4218" b="1"/>
            </a:lvl4pPr>
            <a:lvl5pPr marL="4831275" indent="0">
              <a:buNone/>
              <a:defRPr sz="4218" b="1"/>
            </a:lvl5pPr>
            <a:lvl6pPr marL="6039092" indent="0">
              <a:buNone/>
              <a:defRPr sz="4218" b="1"/>
            </a:lvl6pPr>
            <a:lvl7pPr marL="7246910" indent="0">
              <a:buNone/>
              <a:defRPr sz="4218" b="1"/>
            </a:lvl7pPr>
            <a:lvl8pPr marL="8454730" indent="0">
              <a:buNone/>
              <a:defRPr sz="4218" b="1"/>
            </a:lvl8pPr>
            <a:lvl9pPr marL="9662547" indent="0">
              <a:buNone/>
              <a:defRPr sz="421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6959603"/>
            <a:ext cx="14550390" cy="12644121"/>
          </a:xfrm>
        </p:spPr>
        <p:txBody>
          <a:bodyPr/>
          <a:lstStyle>
            <a:lvl1pPr>
              <a:defRPr sz="6356"/>
            </a:lvl1pPr>
            <a:lvl2pPr>
              <a:defRPr sz="5258"/>
            </a:lvl2pPr>
            <a:lvl3pPr>
              <a:defRPr sz="4738"/>
            </a:lvl3pPr>
            <a:lvl4pPr>
              <a:defRPr sz="4218"/>
            </a:lvl4pPr>
            <a:lvl5pPr>
              <a:defRPr sz="4218"/>
            </a:lvl5pPr>
            <a:lvl6pPr>
              <a:defRPr sz="4218"/>
            </a:lvl6pPr>
            <a:lvl7pPr>
              <a:defRPr sz="4218"/>
            </a:lvl7pPr>
            <a:lvl8pPr>
              <a:defRPr sz="4218"/>
            </a:lvl8pPr>
            <a:lvl9pPr>
              <a:defRPr sz="421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581AD-2B9E-4695-84CD-BB129D18CC42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8AE0-62DB-48E4-B81C-299BAAB31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41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581AD-2B9E-4695-84CD-BB129D18CC42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8AE0-62DB-48E4-B81C-299BAAB31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96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581AD-2B9E-4695-84CD-BB129D18CC42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8AE0-62DB-48E4-B81C-299BAAB31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7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43" y="873759"/>
            <a:ext cx="10829927" cy="3718560"/>
          </a:xfrm>
        </p:spPr>
        <p:txBody>
          <a:bodyPr anchor="b"/>
          <a:lstStyle>
            <a:lvl1pPr algn="l">
              <a:defRPr sz="525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873768"/>
            <a:ext cx="18402300" cy="18729963"/>
          </a:xfrm>
        </p:spPr>
        <p:txBody>
          <a:bodyPr/>
          <a:lstStyle>
            <a:lvl1pPr>
              <a:defRPr sz="8436"/>
            </a:lvl1pPr>
            <a:lvl2pPr>
              <a:defRPr sz="7396"/>
            </a:lvl2pPr>
            <a:lvl3pPr>
              <a:defRPr sz="6356"/>
            </a:lvl3pPr>
            <a:lvl4pPr>
              <a:defRPr sz="5258"/>
            </a:lvl4pPr>
            <a:lvl5pPr>
              <a:defRPr sz="5258"/>
            </a:lvl5pPr>
            <a:lvl6pPr>
              <a:defRPr sz="5258"/>
            </a:lvl6pPr>
            <a:lvl7pPr>
              <a:defRPr sz="5258"/>
            </a:lvl7pPr>
            <a:lvl8pPr>
              <a:defRPr sz="5258"/>
            </a:lvl8pPr>
            <a:lvl9pPr>
              <a:defRPr sz="525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43" y="4592328"/>
            <a:ext cx="10829927" cy="15011403"/>
          </a:xfrm>
        </p:spPr>
        <p:txBody>
          <a:bodyPr/>
          <a:lstStyle>
            <a:lvl1pPr marL="0" indent="0">
              <a:buNone/>
              <a:defRPr sz="3698"/>
            </a:lvl1pPr>
            <a:lvl2pPr marL="1207818" indent="0">
              <a:buNone/>
              <a:defRPr sz="3178"/>
            </a:lvl2pPr>
            <a:lvl3pPr marL="2415637" indent="0">
              <a:buNone/>
              <a:defRPr sz="2658"/>
            </a:lvl3pPr>
            <a:lvl4pPr marL="3623455" indent="0">
              <a:buNone/>
              <a:defRPr sz="2369"/>
            </a:lvl4pPr>
            <a:lvl5pPr marL="4831275" indent="0">
              <a:buNone/>
              <a:defRPr sz="2369"/>
            </a:lvl5pPr>
            <a:lvl6pPr marL="6039092" indent="0">
              <a:buNone/>
              <a:defRPr sz="2369"/>
            </a:lvl6pPr>
            <a:lvl7pPr marL="7246910" indent="0">
              <a:buNone/>
              <a:defRPr sz="2369"/>
            </a:lvl7pPr>
            <a:lvl8pPr marL="8454730" indent="0">
              <a:buNone/>
              <a:defRPr sz="2369"/>
            </a:lvl8pPr>
            <a:lvl9pPr marL="9662547" indent="0">
              <a:buNone/>
              <a:defRPr sz="236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581AD-2B9E-4695-84CD-BB129D18CC42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8AE0-62DB-48E4-B81C-299BAAB31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18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2173571479"/>
              </p:ext>
            </p:extLst>
          </p:nvPr>
        </p:nvGraphicFramePr>
        <p:xfrm>
          <a:off x="2404" y="681"/>
          <a:ext cx="2381" cy="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" name="think-cell Slide" r:id="rId16" imgW="270" imgH="270" progId="TCLayout.ActiveDocument.1">
                  <p:embed/>
                </p:oleObj>
              </mc:Choice>
              <mc:Fallback>
                <p:oleObj name="think-cell Slide" r:id="rId1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404" y="681"/>
                        <a:ext cx="2381" cy="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878841"/>
            <a:ext cx="29626560" cy="3657600"/>
          </a:xfrm>
          <a:prstGeom prst="rect">
            <a:avLst/>
          </a:prstGeom>
        </p:spPr>
        <p:txBody>
          <a:bodyPr vert="horz" lIns="418009" tIns="209004" rIns="418009" bIns="20900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5120646"/>
            <a:ext cx="29626560" cy="14483081"/>
          </a:xfrm>
          <a:prstGeom prst="rect">
            <a:avLst/>
          </a:prstGeom>
        </p:spPr>
        <p:txBody>
          <a:bodyPr vert="horz" lIns="418009" tIns="209004" rIns="418009" bIns="20900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0340325"/>
            <a:ext cx="7680960" cy="1168401"/>
          </a:xfrm>
          <a:prstGeom prst="rect">
            <a:avLst/>
          </a:prstGeom>
        </p:spPr>
        <p:txBody>
          <a:bodyPr vert="horz" lIns="418009" tIns="209004" rIns="418009" bIns="209004" rtlCol="0" anchor="ctr"/>
          <a:lstStyle>
            <a:lvl1pPr algn="l">
              <a:defRPr sz="31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581AD-2B9E-4695-84CD-BB129D18CC42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0340325"/>
            <a:ext cx="10424160" cy="1168401"/>
          </a:xfrm>
          <a:prstGeom prst="rect">
            <a:avLst/>
          </a:prstGeom>
        </p:spPr>
        <p:txBody>
          <a:bodyPr vert="horz" lIns="418009" tIns="209004" rIns="418009" bIns="209004" rtlCol="0" anchor="ctr"/>
          <a:lstStyle>
            <a:lvl1pPr algn="ctr">
              <a:defRPr sz="31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0340325"/>
            <a:ext cx="7680960" cy="1168401"/>
          </a:xfrm>
          <a:prstGeom prst="rect">
            <a:avLst/>
          </a:prstGeom>
        </p:spPr>
        <p:txBody>
          <a:bodyPr vert="horz" lIns="418009" tIns="209004" rIns="418009" bIns="209004" rtlCol="0" anchor="ctr"/>
          <a:lstStyle>
            <a:lvl1pPr algn="r">
              <a:defRPr sz="31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58AE0-62DB-48E4-B81C-299BAAB31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31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2415637" rtl="0" eaLnBrk="1" latinLnBrk="0" hangingPunct="1">
        <a:spcBef>
          <a:spcPct val="0"/>
        </a:spcBef>
        <a:buNone/>
        <a:defRPr sz="116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5865" indent="-905865" algn="l" defTabSz="2415637" rtl="0" eaLnBrk="1" latinLnBrk="0" hangingPunct="1">
        <a:spcBef>
          <a:spcPct val="20000"/>
        </a:spcBef>
        <a:buFont typeface="Arial" panose="020B0604020202020204" pitchFamily="34" charset="0"/>
        <a:buChar char="•"/>
        <a:defRPr sz="8436" kern="1200">
          <a:solidFill>
            <a:schemeClr val="tx1"/>
          </a:solidFill>
          <a:latin typeface="+mn-lt"/>
          <a:ea typeface="+mn-ea"/>
          <a:cs typeface="+mn-cs"/>
        </a:defRPr>
      </a:lvl1pPr>
      <a:lvl2pPr marL="1962704" indent="-754887" algn="l" defTabSz="2415637" rtl="0" eaLnBrk="1" latinLnBrk="0" hangingPunct="1">
        <a:spcBef>
          <a:spcPct val="20000"/>
        </a:spcBef>
        <a:buFont typeface="Arial" panose="020B0604020202020204" pitchFamily="34" charset="0"/>
        <a:buChar char="–"/>
        <a:defRPr sz="7396" kern="1200">
          <a:solidFill>
            <a:schemeClr val="tx1"/>
          </a:solidFill>
          <a:latin typeface="+mn-lt"/>
          <a:ea typeface="+mn-ea"/>
          <a:cs typeface="+mn-cs"/>
        </a:defRPr>
      </a:lvl2pPr>
      <a:lvl3pPr marL="3019547" indent="-603910" algn="l" defTabSz="2415637" rtl="0" eaLnBrk="1" latinLnBrk="0" hangingPunct="1">
        <a:spcBef>
          <a:spcPct val="20000"/>
        </a:spcBef>
        <a:buFont typeface="Arial" panose="020B0604020202020204" pitchFamily="34" charset="0"/>
        <a:buChar char="•"/>
        <a:defRPr sz="6356" kern="1200">
          <a:solidFill>
            <a:schemeClr val="tx1"/>
          </a:solidFill>
          <a:latin typeface="+mn-lt"/>
          <a:ea typeface="+mn-ea"/>
          <a:cs typeface="+mn-cs"/>
        </a:defRPr>
      </a:lvl3pPr>
      <a:lvl4pPr marL="4227367" indent="-603910" algn="l" defTabSz="2415637" rtl="0" eaLnBrk="1" latinLnBrk="0" hangingPunct="1">
        <a:spcBef>
          <a:spcPct val="20000"/>
        </a:spcBef>
        <a:buFont typeface="Arial" panose="020B0604020202020204" pitchFamily="34" charset="0"/>
        <a:buChar char="–"/>
        <a:defRPr sz="5258" kern="1200">
          <a:solidFill>
            <a:schemeClr val="tx1"/>
          </a:solidFill>
          <a:latin typeface="+mn-lt"/>
          <a:ea typeface="+mn-ea"/>
          <a:cs typeface="+mn-cs"/>
        </a:defRPr>
      </a:lvl4pPr>
      <a:lvl5pPr marL="5435184" indent="-603910" algn="l" defTabSz="2415637" rtl="0" eaLnBrk="1" latinLnBrk="0" hangingPunct="1">
        <a:spcBef>
          <a:spcPct val="20000"/>
        </a:spcBef>
        <a:buFont typeface="Arial" panose="020B0604020202020204" pitchFamily="34" charset="0"/>
        <a:buChar char="»"/>
        <a:defRPr sz="5258" kern="1200">
          <a:solidFill>
            <a:schemeClr val="tx1"/>
          </a:solidFill>
          <a:latin typeface="+mn-lt"/>
          <a:ea typeface="+mn-ea"/>
          <a:cs typeface="+mn-cs"/>
        </a:defRPr>
      </a:lvl5pPr>
      <a:lvl6pPr marL="6643001" indent="-603910" algn="l" defTabSz="2415637" rtl="0" eaLnBrk="1" latinLnBrk="0" hangingPunct="1">
        <a:spcBef>
          <a:spcPct val="20000"/>
        </a:spcBef>
        <a:buFont typeface="Arial" panose="020B0604020202020204" pitchFamily="34" charset="0"/>
        <a:buChar char="•"/>
        <a:defRPr sz="5258" kern="1200">
          <a:solidFill>
            <a:schemeClr val="tx1"/>
          </a:solidFill>
          <a:latin typeface="+mn-lt"/>
          <a:ea typeface="+mn-ea"/>
          <a:cs typeface="+mn-cs"/>
        </a:defRPr>
      </a:lvl6pPr>
      <a:lvl7pPr marL="7850820" indent="-603910" algn="l" defTabSz="2415637" rtl="0" eaLnBrk="1" latinLnBrk="0" hangingPunct="1">
        <a:spcBef>
          <a:spcPct val="20000"/>
        </a:spcBef>
        <a:buFont typeface="Arial" panose="020B0604020202020204" pitchFamily="34" charset="0"/>
        <a:buChar char="•"/>
        <a:defRPr sz="5258" kern="1200">
          <a:solidFill>
            <a:schemeClr val="tx1"/>
          </a:solidFill>
          <a:latin typeface="+mn-lt"/>
          <a:ea typeface="+mn-ea"/>
          <a:cs typeface="+mn-cs"/>
        </a:defRPr>
      </a:lvl7pPr>
      <a:lvl8pPr marL="9058639" indent="-603910" algn="l" defTabSz="2415637" rtl="0" eaLnBrk="1" latinLnBrk="0" hangingPunct="1">
        <a:spcBef>
          <a:spcPct val="20000"/>
        </a:spcBef>
        <a:buFont typeface="Arial" panose="020B0604020202020204" pitchFamily="34" charset="0"/>
        <a:buChar char="•"/>
        <a:defRPr sz="5258" kern="1200">
          <a:solidFill>
            <a:schemeClr val="tx1"/>
          </a:solidFill>
          <a:latin typeface="+mn-lt"/>
          <a:ea typeface="+mn-ea"/>
          <a:cs typeface="+mn-cs"/>
        </a:defRPr>
      </a:lvl8pPr>
      <a:lvl9pPr marL="10266459" indent="-603910" algn="l" defTabSz="2415637" rtl="0" eaLnBrk="1" latinLnBrk="0" hangingPunct="1">
        <a:spcBef>
          <a:spcPct val="20000"/>
        </a:spcBef>
        <a:buFont typeface="Arial" panose="020B0604020202020204" pitchFamily="34" charset="0"/>
        <a:buChar char="•"/>
        <a:defRPr sz="52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15637" rtl="0" eaLnBrk="1" latinLnBrk="0" hangingPunct="1">
        <a:defRPr sz="4738" kern="1200">
          <a:solidFill>
            <a:schemeClr val="tx1"/>
          </a:solidFill>
          <a:latin typeface="+mn-lt"/>
          <a:ea typeface="+mn-ea"/>
          <a:cs typeface="+mn-cs"/>
        </a:defRPr>
      </a:lvl1pPr>
      <a:lvl2pPr marL="1207818" algn="l" defTabSz="2415637" rtl="0" eaLnBrk="1" latinLnBrk="0" hangingPunct="1">
        <a:defRPr sz="4738" kern="1200">
          <a:solidFill>
            <a:schemeClr val="tx1"/>
          </a:solidFill>
          <a:latin typeface="+mn-lt"/>
          <a:ea typeface="+mn-ea"/>
          <a:cs typeface="+mn-cs"/>
        </a:defRPr>
      </a:lvl2pPr>
      <a:lvl3pPr marL="2415637" algn="l" defTabSz="2415637" rtl="0" eaLnBrk="1" latinLnBrk="0" hangingPunct="1">
        <a:defRPr sz="4738" kern="1200">
          <a:solidFill>
            <a:schemeClr val="tx1"/>
          </a:solidFill>
          <a:latin typeface="+mn-lt"/>
          <a:ea typeface="+mn-ea"/>
          <a:cs typeface="+mn-cs"/>
        </a:defRPr>
      </a:lvl3pPr>
      <a:lvl4pPr marL="3623455" algn="l" defTabSz="2415637" rtl="0" eaLnBrk="1" latinLnBrk="0" hangingPunct="1">
        <a:defRPr sz="4738" kern="1200">
          <a:solidFill>
            <a:schemeClr val="tx1"/>
          </a:solidFill>
          <a:latin typeface="+mn-lt"/>
          <a:ea typeface="+mn-ea"/>
          <a:cs typeface="+mn-cs"/>
        </a:defRPr>
      </a:lvl4pPr>
      <a:lvl5pPr marL="4831275" algn="l" defTabSz="2415637" rtl="0" eaLnBrk="1" latinLnBrk="0" hangingPunct="1">
        <a:defRPr sz="4738" kern="1200">
          <a:solidFill>
            <a:schemeClr val="tx1"/>
          </a:solidFill>
          <a:latin typeface="+mn-lt"/>
          <a:ea typeface="+mn-ea"/>
          <a:cs typeface="+mn-cs"/>
        </a:defRPr>
      </a:lvl5pPr>
      <a:lvl6pPr marL="6039092" algn="l" defTabSz="2415637" rtl="0" eaLnBrk="1" latinLnBrk="0" hangingPunct="1">
        <a:defRPr sz="4738" kern="1200">
          <a:solidFill>
            <a:schemeClr val="tx1"/>
          </a:solidFill>
          <a:latin typeface="+mn-lt"/>
          <a:ea typeface="+mn-ea"/>
          <a:cs typeface="+mn-cs"/>
        </a:defRPr>
      </a:lvl6pPr>
      <a:lvl7pPr marL="7246910" algn="l" defTabSz="2415637" rtl="0" eaLnBrk="1" latinLnBrk="0" hangingPunct="1">
        <a:defRPr sz="4738" kern="1200">
          <a:solidFill>
            <a:schemeClr val="tx1"/>
          </a:solidFill>
          <a:latin typeface="+mn-lt"/>
          <a:ea typeface="+mn-ea"/>
          <a:cs typeface="+mn-cs"/>
        </a:defRPr>
      </a:lvl7pPr>
      <a:lvl8pPr marL="8454730" algn="l" defTabSz="2415637" rtl="0" eaLnBrk="1" latinLnBrk="0" hangingPunct="1">
        <a:defRPr sz="4738" kern="1200">
          <a:solidFill>
            <a:schemeClr val="tx1"/>
          </a:solidFill>
          <a:latin typeface="+mn-lt"/>
          <a:ea typeface="+mn-ea"/>
          <a:cs typeface="+mn-cs"/>
        </a:defRPr>
      </a:lvl8pPr>
      <a:lvl9pPr marL="9662547" algn="l" defTabSz="2415637" rtl="0" eaLnBrk="1" latinLnBrk="0" hangingPunct="1">
        <a:defRPr sz="47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470861" y="355261"/>
            <a:ext cx="20700667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Abstractions for programming line-rate switches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315" y="2876685"/>
            <a:ext cx="3844684" cy="93503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5842" y="2876684"/>
            <a:ext cx="3051588" cy="102514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9932" y="2638630"/>
            <a:ext cx="3365668" cy="147617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4731" y="2863388"/>
            <a:ext cx="2679868" cy="74405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6986" y="2591802"/>
            <a:ext cx="2412413" cy="1891949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994890" y="5181233"/>
            <a:ext cx="10051622" cy="2831929"/>
          </a:xfrm>
          <a:prstGeom prst="round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1091816" y="5946904"/>
            <a:ext cx="8592553" cy="2500306"/>
          </a:xfrm>
          <a:prstGeom prst="rect">
            <a:avLst/>
          </a:prstGeom>
        </p:spPr>
        <p:txBody>
          <a:bodyPr vert="horz" lIns="362274" tIns="181137" rIns="362274" bIns="181137" rtlCol="0">
            <a:noAutofit/>
          </a:bodyPr>
          <a:lstStyle>
            <a:lvl1pPr marL="0" indent="0" algn="ctr" defTabSz="4180088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090044" indent="0" algn="ctr" defTabSz="4180088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180088" indent="0" algn="ctr" defTabSz="4180088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270132" indent="0" algn="ctr" defTabSz="4180088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360176" indent="0" algn="ctr" defTabSz="4180088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450220" indent="0" algn="ctr" defTabSz="4180088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540264" indent="0" algn="ctr" defTabSz="4180088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630309" indent="0" algn="ctr" defTabSz="4180088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720353" indent="0" algn="ctr" defTabSz="4180088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239" indent="-396239" algn="l">
              <a:buFont typeface="Arial" panose="020B0604020202020204" pitchFamily="34" charset="0"/>
              <a:buChar char="•"/>
            </a:pPr>
            <a:r>
              <a:rPr lang="en-US" sz="2427" dirty="0" smtClean="0">
                <a:solidFill>
                  <a:schemeClr val="tx1"/>
                </a:solidFill>
                <a:latin typeface="Gadugi"/>
              </a:rPr>
              <a:t>Programming: </a:t>
            </a:r>
            <a:r>
              <a:rPr lang="en-US" sz="2427" dirty="0">
                <a:solidFill>
                  <a:schemeClr val="tx1"/>
                </a:solidFill>
                <a:latin typeface="Gadugi"/>
              </a:rPr>
              <a:t>Can </a:t>
            </a:r>
            <a:r>
              <a:rPr lang="en-US" sz="2427" dirty="0" smtClean="0">
                <a:solidFill>
                  <a:schemeClr val="tx1"/>
                </a:solidFill>
                <a:latin typeface="Gadugi"/>
              </a:rPr>
              <a:t>we i</a:t>
            </a:r>
            <a:r>
              <a:rPr lang="en-US" sz="2427" dirty="0" smtClean="0">
                <a:solidFill>
                  <a:schemeClr val="tx1"/>
                </a:solidFill>
                <a:latin typeface="Gadugi"/>
              </a:rPr>
              <a:t>mplement</a:t>
            </a:r>
            <a:r>
              <a:rPr lang="en-US" sz="2427" dirty="0" smtClean="0">
                <a:solidFill>
                  <a:schemeClr val="tx1"/>
                </a:solidFill>
                <a:latin typeface="Gadugi"/>
              </a:rPr>
              <a:t> </a:t>
            </a:r>
            <a:r>
              <a:rPr lang="en-US" sz="2427" dirty="0">
                <a:solidFill>
                  <a:schemeClr val="tx1"/>
                </a:solidFill>
                <a:latin typeface="Gadugi"/>
              </a:rPr>
              <a:t>a </a:t>
            </a:r>
            <a:r>
              <a:rPr lang="en-US" sz="2427" dirty="0" smtClean="0">
                <a:solidFill>
                  <a:schemeClr val="tx1"/>
                </a:solidFill>
                <a:latin typeface="Gadugi"/>
              </a:rPr>
              <a:t>new algorithm</a:t>
            </a:r>
            <a:r>
              <a:rPr lang="en-US" sz="2427" dirty="0">
                <a:solidFill>
                  <a:schemeClr val="tx1"/>
                </a:solidFill>
                <a:latin typeface="Gadugi"/>
              </a:rPr>
              <a:t>?</a:t>
            </a:r>
          </a:p>
          <a:p>
            <a:pPr marL="396239" indent="-396239" algn="l">
              <a:buFont typeface="Arial" panose="020B0604020202020204" pitchFamily="34" charset="0"/>
              <a:buChar char="•"/>
            </a:pPr>
            <a:r>
              <a:rPr lang="en-US" sz="2427" dirty="0" smtClean="0">
                <a:solidFill>
                  <a:schemeClr val="tx1"/>
                </a:solidFill>
                <a:latin typeface="Gadugi"/>
              </a:rPr>
              <a:t>Line rate</a:t>
            </a:r>
            <a:r>
              <a:rPr lang="en-US" sz="2427" dirty="0">
                <a:solidFill>
                  <a:schemeClr val="tx1"/>
                </a:solidFill>
                <a:latin typeface="Gadugi"/>
              </a:rPr>
              <a:t>: Highest </a:t>
            </a:r>
            <a:r>
              <a:rPr lang="en-US" sz="2427" dirty="0" smtClean="0">
                <a:solidFill>
                  <a:schemeClr val="tx1"/>
                </a:solidFill>
                <a:latin typeface="Gadugi"/>
              </a:rPr>
              <a:t>wire speed supported </a:t>
            </a:r>
            <a:r>
              <a:rPr lang="en-US" sz="2427" dirty="0">
                <a:solidFill>
                  <a:schemeClr val="tx1"/>
                </a:solidFill>
                <a:latin typeface="Gadugi"/>
              </a:rPr>
              <a:t>by </a:t>
            </a:r>
            <a:r>
              <a:rPr lang="en-US" sz="2427" dirty="0" smtClean="0">
                <a:solidFill>
                  <a:schemeClr val="tx1"/>
                </a:solidFill>
                <a:latin typeface="Gadugi"/>
              </a:rPr>
              <a:t>a standard</a:t>
            </a:r>
          </a:p>
          <a:p>
            <a:pPr marL="396239" indent="-396239" algn="l">
              <a:buFont typeface="Arial" panose="020B0604020202020204" pitchFamily="34" charset="0"/>
              <a:buChar char="•"/>
            </a:pPr>
            <a:r>
              <a:rPr lang="en-US" sz="2427" dirty="0" smtClean="0">
                <a:solidFill>
                  <a:schemeClr val="tx1"/>
                </a:solidFill>
                <a:latin typeface="Gadugi"/>
              </a:rPr>
              <a:t>E.g., Can we program </a:t>
            </a:r>
            <a:r>
              <a:rPr lang="en-US" sz="2427" dirty="0" err="1" smtClean="0">
                <a:solidFill>
                  <a:schemeClr val="tx1"/>
                </a:solidFill>
                <a:latin typeface="Gadugi"/>
              </a:rPr>
              <a:t>CoDel</a:t>
            </a:r>
            <a:r>
              <a:rPr lang="en-US" sz="2427" dirty="0" smtClean="0">
                <a:solidFill>
                  <a:schemeClr val="tx1"/>
                </a:solidFill>
                <a:latin typeface="Gadugi"/>
              </a:rPr>
              <a:t> into a 10G/100G switch?</a:t>
            </a:r>
            <a:endParaRPr lang="en-US" sz="2427" dirty="0">
              <a:solidFill>
                <a:schemeClr val="tx1"/>
              </a:solidFill>
              <a:latin typeface="Gadugi"/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1488185" y="5021248"/>
            <a:ext cx="7736305" cy="1148821"/>
          </a:xfrm>
          <a:prstGeom prst="rect">
            <a:avLst/>
          </a:prstGeom>
        </p:spPr>
        <p:txBody>
          <a:bodyPr vert="horz" lIns="79248" tIns="39624" rIns="79248" bIns="39624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Gadug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sz="2773" b="1" dirty="0"/>
              <a:t>Programming </a:t>
            </a:r>
            <a:r>
              <a:rPr lang="en-US" sz="2773" b="1" dirty="0" smtClean="0"/>
              <a:t>switch</a:t>
            </a:r>
            <a:r>
              <a:rPr lang="en-US" sz="2773" b="1" dirty="0" smtClean="0"/>
              <a:t> data planes at </a:t>
            </a:r>
            <a:r>
              <a:rPr lang="en-US" sz="2773" b="1" dirty="0"/>
              <a:t>line rate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990600" y="9082923"/>
            <a:ext cx="10055912" cy="2895600"/>
          </a:xfrm>
          <a:prstGeom prst="round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1055770" y="9909560"/>
            <a:ext cx="10439335" cy="2500306"/>
          </a:xfrm>
          <a:prstGeom prst="rect">
            <a:avLst/>
          </a:prstGeom>
        </p:spPr>
        <p:txBody>
          <a:bodyPr vert="horz" lIns="362274" tIns="181137" rIns="362274" bIns="181137" rtlCol="0">
            <a:noAutofit/>
          </a:bodyPr>
          <a:lstStyle>
            <a:lvl1pPr marL="0" indent="0" algn="ctr" defTabSz="4180088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090044" indent="0" algn="ctr" defTabSz="4180088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180088" indent="0" algn="ctr" defTabSz="4180088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270132" indent="0" algn="ctr" defTabSz="4180088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360176" indent="0" algn="ctr" defTabSz="4180088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450220" indent="0" algn="ctr" defTabSz="4180088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540264" indent="0" algn="ctr" defTabSz="4180088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630309" indent="0" algn="ctr" defTabSz="4180088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720353" indent="0" algn="ctr" defTabSz="4180088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239" indent="-396239" algn="l">
              <a:buFont typeface="Arial" panose="020B0604020202020204" pitchFamily="34" charset="0"/>
              <a:buChar char="•"/>
            </a:pPr>
            <a:r>
              <a:rPr lang="en-US" sz="2427" dirty="0" smtClean="0">
                <a:solidFill>
                  <a:schemeClr val="tx1"/>
                </a:solidFill>
                <a:latin typeface="Gadugi"/>
              </a:rPr>
              <a:t>Active Networks: security concerns</a:t>
            </a:r>
          </a:p>
          <a:p>
            <a:pPr marL="396239" indent="-396239" algn="l">
              <a:buFont typeface="Arial" panose="020B0604020202020204" pitchFamily="34" charset="0"/>
              <a:buChar char="•"/>
            </a:pPr>
            <a:r>
              <a:rPr lang="en-US" sz="2427" dirty="0" smtClean="0">
                <a:solidFill>
                  <a:schemeClr val="tx1"/>
                </a:solidFill>
                <a:latin typeface="Gadugi"/>
              </a:rPr>
              <a:t>x86</a:t>
            </a:r>
            <a:r>
              <a:rPr lang="en-US" sz="2427" dirty="0" smtClean="0">
                <a:solidFill>
                  <a:schemeClr val="tx1"/>
                </a:solidFill>
                <a:latin typeface="Gadugi"/>
              </a:rPr>
              <a:t> routers: very flexible, but slower than line rate</a:t>
            </a:r>
          </a:p>
          <a:p>
            <a:pPr marL="396239" indent="-396239" algn="l">
              <a:buFont typeface="Arial" panose="020B0604020202020204" pitchFamily="34" charset="0"/>
              <a:buChar char="•"/>
            </a:pPr>
            <a:r>
              <a:rPr lang="en-US" sz="2427" dirty="0" smtClean="0">
                <a:solidFill>
                  <a:schemeClr val="tx1"/>
                </a:solidFill>
                <a:latin typeface="Gadugi"/>
              </a:rPr>
              <a:t>NPUs/FPGAs: clunky programming model, still slower than line rate</a:t>
            </a:r>
            <a:endParaRPr lang="en-US" sz="2427" dirty="0">
              <a:solidFill>
                <a:schemeClr val="tx1"/>
              </a:solidFill>
              <a:latin typeface="Gadugi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1483895" y="9082923"/>
            <a:ext cx="7859807" cy="1148821"/>
          </a:xfrm>
          <a:prstGeom prst="rect">
            <a:avLst/>
          </a:prstGeom>
        </p:spPr>
        <p:txBody>
          <a:bodyPr vert="horz" lIns="79248" tIns="39624" rIns="79248" bIns="39624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Gadug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sz="2773" b="1" dirty="0" smtClean="0"/>
              <a:t>The history of programmable switches</a:t>
            </a:r>
            <a:endParaRPr lang="en-US" sz="2773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975099" y="13022198"/>
            <a:ext cx="10101887" cy="3985525"/>
          </a:xfrm>
          <a:prstGeom prst="round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1015451" y="13824636"/>
            <a:ext cx="9666648" cy="2500306"/>
          </a:xfrm>
          <a:prstGeom prst="rect">
            <a:avLst/>
          </a:prstGeom>
        </p:spPr>
        <p:txBody>
          <a:bodyPr vert="horz" lIns="362274" tIns="181137" rIns="362274" bIns="181137" rtlCol="0">
            <a:noAutofit/>
          </a:bodyPr>
          <a:lstStyle>
            <a:lvl1pPr marL="0" indent="0" algn="ctr" defTabSz="4180088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090044" indent="0" algn="ctr" defTabSz="4180088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180088" indent="0" algn="ctr" defTabSz="4180088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270132" indent="0" algn="ctr" defTabSz="4180088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360176" indent="0" algn="ctr" defTabSz="4180088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450220" indent="0" algn="ctr" defTabSz="4180088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540264" indent="0" algn="ctr" defTabSz="4180088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630309" indent="0" algn="ctr" defTabSz="4180088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720353" indent="0" algn="ctr" defTabSz="4180088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27" dirty="0" smtClean="0">
                <a:solidFill>
                  <a:schemeClr val="tx1"/>
                </a:solidFill>
                <a:latin typeface="Gadugi"/>
              </a:rPr>
              <a:t>    Programmable parsing, match-action (RMT, </a:t>
            </a:r>
            <a:r>
              <a:rPr lang="en-US" sz="2427" dirty="0" err="1" smtClean="0">
                <a:solidFill>
                  <a:schemeClr val="tx1"/>
                </a:solidFill>
                <a:latin typeface="Gadugi"/>
              </a:rPr>
              <a:t>FlexPipe</a:t>
            </a:r>
            <a:r>
              <a:rPr lang="en-US" sz="2427" dirty="0" smtClean="0">
                <a:solidFill>
                  <a:schemeClr val="tx1"/>
                </a:solidFill>
                <a:latin typeface="Gadugi"/>
              </a:rPr>
              <a:t>, </a:t>
            </a:r>
            <a:r>
              <a:rPr lang="en-US" sz="2427" dirty="0" err="1" smtClean="0">
                <a:solidFill>
                  <a:schemeClr val="tx1"/>
                </a:solidFill>
                <a:latin typeface="Gadugi"/>
              </a:rPr>
              <a:t>Xpliant</a:t>
            </a:r>
            <a:r>
              <a:rPr lang="en-US" sz="2427" dirty="0" smtClean="0">
                <a:solidFill>
                  <a:schemeClr val="tx1"/>
                </a:solidFill>
                <a:latin typeface="Gadugi"/>
              </a:rPr>
              <a:t>)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1633710" y="13022199"/>
            <a:ext cx="7736305" cy="1148821"/>
          </a:xfrm>
          <a:prstGeom prst="rect">
            <a:avLst/>
          </a:prstGeom>
        </p:spPr>
        <p:txBody>
          <a:bodyPr vert="horz" lIns="79248" tIns="39624" rIns="79248" bIns="39624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Gadug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sz="2773" b="1" dirty="0" smtClean="0"/>
              <a:t>Line-rate programmability</a:t>
            </a:r>
            <a:endParaRPr lang="en-US" sz="2773" b="1" dirty="0"/>
          </a:p>
        </p:txBody>
      </p:sp>
      <p:sp>
        <p:nvSpPr>
          <p:cNvPr id="33" name="Rounded Rectangle 32"/>
          <p:cNvSpPr/>
          <p:nvPr/>
        </p:nvSpPr>
        <p:spPr>
          <a:xfrm>
            <a:off x="5118795" y="14878231"/>
            <a:ext cx="747353" cy="1803247"/>
          </a:xfrm>
          <a:prstGeom prst="roundRect">
            <a:avLst>
              <a:gd name="adj" fmla="val 14381"/>
            </a:avLst>
          </a:prstGeom>
          <a:solidFill>
            <a:sysClr val="window" lastClr="FFFFFF"/>
          </a:solidFill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792477">
              <a:defRPr/>
            </a:pPr>
            <a:endParaRPr lang="en-US" sz="1560" kern="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834039" y="15154022"/>
            <a:ext cx="166195" cy="1259615"/>
            <a:chOff x="446634" y="3634489"/>
            <a:chExt cx="541103" cy="1352758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446634" y="3634489"/>
              <a:ext cx="541103" cy="0"/>
            </a:xfrm>
            <a:prstGeom prst="line">
              <a:avLst/>
            </a:prstGeom>
            <a:noFill/>
            <a:ln w="381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>
            <a:xfrm>
              <a:off x="446634" y="3724673"/>
              <a:ext cx="541103" cy="0"/>
            </a:xfrm>
            <a:prstGeom prst="line">
              <a:avLst/>
            </a:prstGeom>
            <a:noFill/>
            <a:ln w="381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>
            <a:xfrm flipV="1">
              <a:off x="446634" y="3634489"/>
              <a:ext cx="0" cy="90184"/>
            </a:xfrm>
            <a:prstGeom prst="line">
              <a:avLst/>
            </a:prstGeom>
            <a:noFill/>
            <a:ln w="381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38" name="Straight Connector 37"/>
            <p:cNvCxnSpPr/>
            <p:nvPr/>
          </p:nvCxnSpPr>
          <p:spPr>
            <a:xfrm>
              <a:off x="446634" y="3814857"/>
              <a:ext cx="541103" cy="0"/>
            </a:xfrm>
            <a:prstGeom prst="line">
              <a:avLst/>
            </a:prstGeom>
            <a:noFill/>
            <a:ln w="381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>
            <a:xfrm>
              <a:off x="446634" y="3905041"/>
              <a:ext cx="541103" cy="0"/>
            </a:xfrm>
            <a:prstGeom prst="line">
              <a:avLst/>
            </a:prstGeom>
            <a:noFill/>
            <a:ln w="381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>
            <a:xfrm flipV="1">
              <a:off x="446634" y="3814857"/>
              <a:ext cx="0" cy="90184"/>
            </a:xfrm>
            <a:prstGeom prst="line">
              <a:avLst/>
            </a:prstGeom>
            <a:noFill/>
            <a:ln w="381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>
            <a:xfrm>
              <a:off x="446634" y="3995225"/>
              <a:ext cx="541103" cy="0"/>
            </a:xfrm>
            <a:prstGeom prst="line">
              <a:avLst/>
            </a:prstGeom>
            <a:noFill/>
            <a:ln w="381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42" name="Straight Connector 41"/>
            <p:cNvCxnSpPr/>
            <p:nvPr/>
          </p:nvCxnSpPr>
          <p:spPr>
            <a:xfrm>
              <a:off x="446634" y="4085409"/>
              <a:ext cx="541103" cy="0"/>
            </a:xfrm>
            <a:prstGeom prst="line">
              <a:avLst/>
            </a:prstGeom>
            <a:noFill/>
            <a:ln w="381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>
            <a:xfrm flipV="1">
              <a:off x="446634" y="3995225"/>
              <a:ext cx="0" cy="90184"/>
            </a:xfrm>
            <a:prstGeom prst="line">
              <a:avLst/>
            </a:prstGeom>
            <a:noFill/>
            <a:ln w="381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44" name="Straight Connector 43"/>
            <p:cNvCxnSpPr/>
            <p:nvPr/>
          </p:nvCxnSpPr>
          <p:spPr>
            <a:xfrm>
              <a:off x="446634" y="4175592"/>
              <a:ext cx="541103" cy="0"/>
            </a:xfrm>
            <a:prstGeom prst="line">
              <a:avLst/>
            </a:prstGeom>
            <a:noFill/>
            <a:ln w="381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>
            <a:xfrm>
              <a:off x="446634" y="4265776"/>
              <a:ext cx="541103" cy="0"/>
            </a:xfrm>
            <a:prstGeom prst="line">
              <a:avLst/>
            </a:prstGeom>
            <a:noFill/>
            <a:ln w="381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>
            <a:xfrm flipV="1">
              <a:off x="446634" y="4175592"/>
              <a:ext cx="0" cy="90184"/>
            </a:xfrm>
            <a:prstGeom prst="line">
              <a:avLst/>
            </a:prstGeom>
            <a:noFill/>
            <a:ln w="381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>
            <a:xfrm>
              <a:off x="446634" y="4355960"/>
              <a:ext cx="541103" cy="0"/>
            </a:xfrm>
            <a:prstGeom prst="line">
              <a:avLst/>
            </a:prstGeom>
            <a:noFill/>
            <a:ln w="381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>
            <a:xfrm>
              <a:off x="446634" y="4446144"/>
              <a:ext cx="541103" cy="0"/>
            </a:xfrm>
            <a:prstGeom prst="line">
              <a:avLst/>
            </a:prstGeom>
            <a:noFill/>
            <a:ln w="381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>
            <a:xfrm flipV="1">
              <a:off x="446634" y="4355960"/>
              <a:ext cx="0" cy="90184"/>
            </a:xfrm>
            <a:prstGeom prst="line">
              <a:avLst/>
            </a:prstGeom>
            <a:noFill/>
            <a:ln w="381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>
            <a:xfrm>
              <a:off x="446634" y="4536328"/>
              <a:ext cx="541103" cy="0"/>
            </a:xfrm>
            <a:prstGeom prst="line">
              <a:avLst/>
            </a:prstGeom>
            <a:noFill/>
            <a:ln w="381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>
            <a:xfrm>
              <a:off x="446634" y="4626512"/>
              <a:ext cx="541103" cy="0"/>
            </a:xfrm>
            <a:prstGeom prst="line">
              <a:avLst/>
            </a:prstGeom>
            <a:noFill/>
            <a:ln w="381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>
            <a:xfrm flipV="1">
              <a:off x="446634" y="4536328"/>
              <a:ext cx="0" cy="90184"/>
            </a:xfrm>
            <a:prstGeom prst="line">
              <a:avLst/>
            </a:prstGeom>
            <a:noFill/>
            <a:ln w="381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>
            <a:xfrm>
              <a:off x="446634" y="4716696"/>
              <a:ext cx="541103" cy="0"/>
            </a:xfrm>
            <a:prstGeom prst="line">
              <a:avLst/>
            </a:prstGeom>
            <a:noFill/>
            <a:ln w="381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54" name="Straight Connector 53"/>
            <p:cNvCxnSpPr/>
            <p:nvPr/>
          </p:nvCxnSpPr>
          <p:spPr>
            <a:xfrm>
              <a:off x="446634" y="4806880"/>
              <a:ext cx="541103" cy="0"/>
            </a:xfrm>
            <a:prstGeom prst="line">
              <a:avLst/>
            </a:prstGeom>
            <a:noFill/>
            <a:ln w="381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>
            <a:xfrm flipV="1">
              <a:off x="446634" y="4716696"/>
              <a:ext cx="0" cy="90184"/>
            </a:xfrm>
            <a:prstGeom prst="line">
              <a:avLst/>
            </a:prstGeom>
            <a:noFill/>
            <a:ln w="381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>
            <a:xfrm>
              <a:off x="446634" y="4897063"/>
              <a:ext cx="541103" cy="0"/>
            </a:xfrm>
            <a:prstGeom prst="line">
              <a:avLst/>
            </a:prstGeom>
            <a:noFill/>
            <a:ln w="381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>
            <a:xfrm>
              <a:off x="446634" y="4987247"/>
              <a:ext cx="541103" cy="0"/>
            </a:xfrm>
            <a:prstGeom prst="line">
              <a:avLst/>
            </a:prstGeom>
            <a:noFill/>
            <a:ln w="381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>
            <a:xfrm flipV="1">
              <a:off x="446634" y="4897063"/>
              <a:ext cx="0" cy="90184"/>
            </a:xfrm>
            <a:prstGeom prst="line">
              <a:avLst/>
            </a:prstGeom>
            <a:noFill/>
            <a:ln w="381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</p:grpSp>
      <p:sp>
        <p:nvSpPr>
          <p:cNvPr id="59" name="Rounded Rectangle 58"/>
          <p:cNvSpPr/>
          <p:nvPr/>
        </p:nvSpPr>
        <p:spPr>
          <a:xfrm>
            <a:off x="2000233" y="14832357"/>
            <a:ext cx="365052" cy="1915160"/>
          </a:xfrm>
          <a:prstGeom prst="roundRect">
            <a:avLst>
              <a:gd name="adj" fmla="val 14381"/>
            </a:avLst>
          </a:prstGeom>
          <a:solidFill>
            <a:sysClr val="window" lastClr="FFFFFF"/>
          </a:solidFill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792477">
              <a:defRPr/>
            </a:pPr>
            <a:endParaRPr lang="en-US" sz="156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823681" y="14567824"/>
            <a:ext cx="702436" cy="332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92477">
              <a:defRPr/>
            </a:pPr>
            <a:r>
              <a:rPr lang="en-US" sz="1560" kern="0" dirty="0">
                <a:solidFill>
                  <a:prstClr val="black"/>
                </a:solidFill>
              </a:rPr>
              <a:t>Parser</a:t>
            </a:r>
          </a:p>
        </p:txBody>
      </p:sp>
      <p:cxnSp>
        <p:nvCxnSpPr>
          <p:cNvPr id="61" name="Straight Arrow Connector 60"/>
          <p:cNvCxnSpPr>
            <a:stCxn id="59" idx="3"/>
            <a:endCxn id="62" idx="1"/>
          </p:cNvCxnSpPr>
          <p:nvPr/>
        </p:nvCxnSpPr>
        <p:spPr>
          <a:xfrm>
            <a:off x="2365292" y="15789938"/>
            <a:ext cx="201889" cy="523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2" name="Rounded Rectangle 61"/>
          <p:cNvSpPr/>
          <p:nvPr/>
        </p:nvSpPr>
        <p:spPr>
          <a:xfrm>
            <a:off x="2567174" y="14888838"/>
            <a:ext cx="2243110" cy="1803247"/>
          </a:xfrm>
          <a:prstGeom prst="roundRect">
            <a:avLst>
              <a:gd name="adj" fmla="val 14381"/>
            </a:avLst>
          </a:prstGeom>
          <a:solidFill>
            <a:sysClr val="window" lastClr="FFFFFF"/>
          </a:solidFill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792477">
              <a:defRPr/>
            </a:pPr>
            <a:endParaRPr lang="en-US" sz="156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934693" y="14566314"/>
            <a:ext cx="1459054" cy="332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92477">
              <a:defRPr/>
            </a:pPr>
            <a:r>
              <a:rPr lang="en-US" sz="1560" kern="0" dirty="0">
                <a:solidFill>
                  <a:prstClr val="black"/>
                </a:solidFill>
              </a:rPr>
              <a:t>Ingress Pipeline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694404" y="14956910"/>
            <a:ext cx="779381" cy="332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92477">
              <a:defRPr/>
            </a:pPr>
            <a:r>
              <a:rPr lang="en-US" sz="1560" kern="0" dirty="0">
                <a:solidFill>
                  <a:prstClr val="black"/>
                </a:solidFill>
              </a:rPr>
              <a:t>Stage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638561" y="15219679"/>
            <a:ext cx="534121" cy="252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92477">
              <a:defRPr/>
            </a:pPr>
            <a:r>
              <a:rPr lang="en-US" sz="1040" kern="0" dirty="0">
                <a:solidFill>
                  <a:prstClr val="black"/>
                </a:solidFill>
              </a:rPr>
              <a:t>Match</a:t>
            </a:r>
          </a:p>
        </p:txBody>
      </p:sp>
      <p:sp>
        <p:nvSpPr>
          <p:cNvPr id="66" name="Oval 65"/>
          <p:cNvSpPr/>
          <p:nvPr/>
        </p:nvSpPr>
        <p:spPr>
          <a:xfrm>
            <a:off x="3508471" y="15461785"/>
            <a:ext cx="66892" cy="66892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792477">
              <a:defRPr/>
            </a:pPr>
            <a:endParaRPr lang="en-US" sz="156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3631075" y="15461785"/>
            <a:ext cx="66892" cy="66892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792477">
              <a:defRPr/>
            </a:pPr>
            <a:endParaRPr lang="en-US" sz="156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3748896" y="15461785"/>
            <a:ext cx="66892" cy="66892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792477">
              <a:defRPr/>
            </a:pPr>
            <a:endParaRPr lang="en-US" sz="156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3506807" y="16230212"/>
            <a:ext cx="66892" cy="66892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792477">
              <a:defRPr/>
            </a:pPr>
            <a:endParaRPr lang="en-US" sz="156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3629410" y="16230212"/>
            <a:ext cx="66892" cy="66892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792477">
              <a:defRPr/>
            </a:pPr>
            <a:endParaRPr lang="en-US" sz="156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3747232" y="16230212"/>
            <a:ext cx="66892" cy="66892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792477">
              <a:defRPr/>
            </a:pPr>
            <a:endParaRPr lang="en-US" sz="156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2673378" y="14981880"/>
            <a:ext cx="812211" cy="1454412"/>
          </a:xfrm>
          <a:prstGeom prst="round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792477">
              <a:defRPr/>
            </a:pPr>
            <a:endParaRPr lang="en-US" sz="156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3844449" y="14981884"/>
            <a:ext cx="812987" cy="1435438"/>
          </a:xfrm>
          <a:prstGeom prst="round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792477">
              <a:defRPr/>
            </a:pPr>
            <a:endParaRPr lang="en-US" sz="1560" kern="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5228378" y="14985977"/>
            <a:ext cx="509426" cy="284434"/>
            <a:chOff x="931333" y="903111"/>
            <a:chExt cx="1495778" cy="313268"/>
          </a:xfrm>
        </p:grpSpPr>
        <p:cxnSp>
          <p:nvCxnSpPr>
            <p:cNvPr id="75" name="Straight Connector 74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76" name="Straight Connector 75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77" name="Straight Connector 76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78" name="Group 77"/>
          <p:cNvGrpSpPr/>
          <p:nvPr/>
        </p:nvGrpSpPr>
        <p:grpSpPr>
          <a:xfrm>
            <a:off x="5228378" y="15448771"/>
            <a:ext cx="509426" cy="284434"/>
            <a:chOff x="931333" y="903111"/>
            <a:chExt cx="1495778" cy="313268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80" name="Straight Connector 79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81" name="Straight Connector 80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82" name="Group 81"/>
          <p:cNvGrpSpPr/>
          <p:nvPr/>
        </p:nvGrpSpPr>
        <p:grpSpPr>
          <a:xfrm>
            <a:off x="5228378" y="15900178"/>
            <a:ext cx="509426" cy="284434"/>
            <a:chOff x="931333" y="903111"/>
            <a:chExt cx="1495778" cy="313268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86" name="Group 85"/>
          <p:cNvGrpSpPr/>
          <p:nvPr/>
        </p:nvGrpSpPr>
        <p:grpSpPr>
          <a:xfrm>
            <a:off x="5228378" y="16342148"/>
            <a:ext cx="509426" cy="284434"/>
            <a:chOff x="931333" y="903111"/>
            <a:chExt cx="1495778" cy="313268"/>
          </a:xfrm>
        </p:grpSpPr>
        <p:cxnSp>
          <p:nvCxnSpPr>
            <p:cNvPr id="87" name="Straight Connector 86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89" name="Straight Connector 88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90" name="Rectangle 89"/>
          <p:cNvSpPr/>
          <p:nvPr/>
        </p:nvSpPr>
        <p:spPr>
          <a:xfrm>
            <a:off x="5620726" y="14997572"/>
            <a:ext cx="106070" cy="264397"/>
          </a:xfrm>
          <a:prstGeom prst="rect">
            <a:avLst/>
          </a:prstGeom>
          <a:solidFill>
            <a:srgbClr val="ED7D31">
              <a:lumMod val="40000"/>
              <a:lumOff val="60000"/>
            </a:srgbClr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792477">
              <a:defRPr/>
            </a:pPr>
            <a:endParaRPr lang="en-US" sz="156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507580" y="14996585"/>
            <a:ext cx="106070" cy="264397"/>
          </a:xfrm>
          <a:prstGeom prst="rect">
            <a:avLst/>
          </a:prstGeom>
          <a:solidFill>
            <a:srgbClr val="ED7D31">
              <a:lumMod val="40000"/>
              <a:lumOff val="60000"/>
            </a:srgbClr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792477">
              <a:defRPr/>
            </a:pPr>
            <a:endParaRPr lang="en-US" sz="156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5620726" y="15460562"/>
            <a:ext cx="106070" cy="264397"/>
          </a:xfrm>
          <a:prstGeom prst="rect">
            <a:avLst/>
          </a:prstGeom>
          <a:solidFill>
            <a:srgbClr val="E7E6E6">
              <a:lumMod val="90000"/>
            </a:srgbClr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792477">
              <a:defRPr/>
            </a:pPr>
            <a:endParaRPr lang="en-US" sz="156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507580" y="15459579"/>
            <a:ext cx="106070" cy="264397"/>
          </a:xfrm>
          <a:prstGeom prst="rect">
            <a:avLst/>
          </a:prstGeom>
          <a:solidFill>
            <a:srgbClr val="E7E6E6">
              <a:lumMod val="90000"/>
            </a:srgbClr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792477">
              <a:defRPr/>
            </a:pPr>
            <a:endParaRPr lang="en-US" sz="156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5393263" y="15459579"/>
            <a:ext cx="106070" cy="264397"/>
          </a:xfrm>
          <a:prstGeom prst="rect">
            <a:avLst/>
          </a:prstGeom>
          <a:solidFill>
            <a:srgbClr val="E7E6E6">
              <a:lumMod val="90000"/>
            </a:srgbClr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792477">
              <a:defRPr/>
            </a:pPr>
            <a:endParaRPr lang="en-US" sz="156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620726" y="15910438"/>
            <a:ext cx="106070" cy="264397"/>
          </a:xfrm>
          <a:prstGeom prst="rect">
            <a:avLst/>
          </a:prstGeom>
          <a:solidFill>
            <a:srgbClr val="70AD47">
              <a:lumMod val="60000"/>
              <a:lumOff val="40000"/>
            </a:srgbClr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792477">
              <a:defRPr/>
            </a:pPr>
            <a:endParaRPr lang="en-US" sz="156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507580" y="15909452"/>
            <a:ext cx="106070" cy="264397"/>
          </a:xfrm>
          <a:prstGeom prst="rect">
            <a:avLst/>
          </a:prstGeom>
          <a:solidFill>
            <a:srgbClr val="70AD47">
              <a:lumMod val="60000"/>
              <a:lumOff val="40000"/>
            </a:srgbClr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792477">
              <a:defRPr/>
            </a:pPr>
            <a:endParaRPr lang="en-US" sz="156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620726" y="16352563"/>
            <a:ext cx="106070" cy="264397"/>
          </a:xfrm>
          <a:prstGeom prst="rect">
            <a:avLst/>
          </a:prstGeom>
          <a:solidFill>
            <a:srgbClr val="FFC000">
              <a:lumMod val="60000"/>
              <a:lumOff val="40000"/>
            </a:srgbClr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792477">
              <a:defRPr/>
            </a:pPr>
            <a:endParaRPr lang="en-US" sz="1560" kern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4810290" y="15781249"/>
            <a:ext cx="287294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9" name="TextBox 98"/>
          <p:cNvSpPr txBox="1"/>
          <p:nvPr/>
        </p:nvSpPr>
        <p:spPr>
          <a:xfrm>
            <a:off x="5001503" y="14574320"/>
            <a:ext cx="994183" cy="332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92477">
              <a:defRPr/>
            </a:pPr>
            <a:r>
              <a:rPr lang="en-US" sz="1560" kern="0" dirty="0">
                <a:solidFill>
                  <a:prstClr val="black"/>
                </a:solidFill>
              </a:rPr>
              <a:t>Scheduler</a:t>
            </a:r>
          </a:p>
        </p:txBody>
      </p:sp>
      <p:sp>
        <p:nvSpPr>
          <p:cNvPr id="100" name="Rounded Rectangle 99"/>
          <p:cNvSpPr/>
          <p:nvPr/>
        </p:nvSpPr>
        <p:spPr>
          <a:xfrm>
            <a:off x="6248010" y="14878231"/>
            <a:ext cx="2243110" cy="1803247"/>
          </a:xfrm>
          <a:prstGeom prst="roundRect">
            <a:avLst>
              <a:gd name="adj" fmla="val 14381"/>
            </a:avLst>
          </a:prstGeom>
          <a:solidFill>
            <a:sysClr val="window" lastClr="FFFFFF"/>
          </a:solidFill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792477">
              <a:defRPr/>
            </a:pPr>
            <a:endParaRPr lang="en-US" sz="1560" kern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5929794" y="15769245"/>
            <a:ext cx="287294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102" name="Group 101"/>
          <p:cNvGrpSpPr/>
          <p:nvPr/>
        </p:nvGrpSpPr>
        <p:grpSpPr>
          <a:xfrm>
            <a:off x="9165745" y="15138145"/>
            <a:ext cx="186499" cy="1272879"/>
            <a:chOff x="8602898" y="3644471"/>
            <a:chExt cx="541103" cy="1352758"/>
          </a:xfrm>
        </p:grpSpPr>
        <p:cxnSp>
          <p:nvCxnSpPr>
            <p:cNvPr id="103" name="Straight Connector 102"/>
            <p:cNvCxnSpPr/>
            <p:nvPr/>
          </p:nvCxnSpPr>
          <p:spPr>
            <a:xfrm>
              <a:off x="8602898" y="3644471"/>
              <a:ext cx="541103" cy="0"/>
            </a:xfrm>
            <a:prstGeom prst="line">
              <a:avLst/>
            </a:prstGeom>
            <a:noFill/>
            <a:ln w="381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04" name="Straight Connector 103"/>
            <p:cNvCxnSpPr/>
            <p:nvPr/>
          </p:nvCxnSpPr>
          <p:spPr>
            <a:xfrm>
              <a:off x="8602898" y="3734655"/>
              <a:ext cx="541103" cy="0"/>
            </a:xfrm>
            <a:prstGeom prst="line">
              <a:avLst/>
            </a:prstGeom>
            <a:noFill/>
            <a:ln w="381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05" name="Straight Connector 104"/>
            <p:cNvCxnSpPr/>
            <p:nvPr/>
          </p:nvCxnSpPr>
          <p:spPr>
            <a:xfrm flipV="1">
              <a:off x="9138980" y="3644471"/>
              <a:ext cx="0" cy="90184"/>
            </a:xfrm>
            <a:prstGeom prst="line">
              <a:avLst/>
            </a:prstGeom>
            <a:noFill/>
            <a:ln w="381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06" name="Straight Connector 105"/>
            <p:cNvCxnSpPr/>
            <p:nvPr/>
          </p:nvCxnSpPr>
          <p:spPr>
            <a:xfrm>
              <a:off x="8602898" y="3824839"/>
              <a:ext cx="541103" cy="0"/>
            </a:xfrm>
            <a:prstGeom prst="line">
              <a:avLst/>
            </a:prstGeom>
            <a:noFill/>
            <a:ln w="381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07" name="Straight Connector 106"/>
            <p:cNvCxnSpPr/>
            <p:nvPr/>
          </p:nvCxnSpPr>
          <p:spPr>
            <a:xfrm>
              <a:off x="8602898" y="3915023"/>
              <a:ext cx="541103" cy="0"/>
            </a:xfrm>
            <a:prstGeom prst="line">
              <a:avLst/>
            </a:prstGeom>
            <a:noFill/>
            <a:ln w="381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08" name="Straight Connector 107"/>
            <p:cNvCxnSpPr/>
            <p:nvPr/>
          </p:nvCxnSpPr>
          <p:spPr>
            <a:xfrm flipV="1">
              <a:off x="9138980" y="3824839"/>
              <a:ext cx="0" cy="90184"/>
            </a:xfrm>
            <a:prstGeom prst="line">
              <a:avLst/>
            </a:prstGeom>
            <a:noFill/>
            <a:ln w="381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09" name="Straight Connector 108"/>
            <p:cNvCxnSpPr/>
            <p:nvPr/>
          </p:nvCxnSpPr>
          <p:spPr>
            <a:xfrm>
              <a:off x="8602898" y="4005206"/>
              <a:ext cx="541103" cy="0"/>
            </a:xfrm>
            <a:prstGeom prst="line">
              <a:avLst/>
            </a:prstGeom>
            <a:noFill/>
            <a:ln w="381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10" name="Straight Connector 109"/>
            <p:cNvCxnSpPr/>
            <p:nvPr/>
          </p:nvCxnSpPr>
          <p:spPr>
            <a:xfrm>
              <a:off x="8602898" y="4095390"/>
              <a:ext cx="541103" cy="0"/>
            </a:xfrm>
            <a:prstGeom prst="line">
              <a:avLst/>
            </a:prstGeom>
            <a:noFill/>
            <a:ln w="381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11" name="Straight Connector 110"/>
            <p:cNvCxnSpPr/>
            <p:nvPr/>
          </p:nvCxnSpPr>
          <p:spPr>
            <a:xfrm flipV="1">
              <a:off x="9138980" y="4005206"/>
              <a:ext cx="0" cy="90184"/>
            </a:xfrm>
            <a:prstGeom prst="line">
              <a:avLst/>
            </a:prstGeom>
            <a:noFill/>
            <a:ln w="381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12" name="Straight Connector 111"/>
            <p:cNvCxnSpPr/>
            <p:nvPr/>
          </p:nvCxnSpPr>
          <p:spPr>
            <a:xfrm>
              <a:off x="8602898" y="4185574"/>
              <a:ext cx="541103" cy="0"/>
            </a:xfrm>
            <a:prstGeom prst="line">
              <a:avLst/>
            </a:prstGeom>
            <a:noFill/>
            <a:ln w="381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13" name="Straight Connector 112"/>
            <p:cNvCxnSpPr/>
            <p:nvPr/>
          </p:nvCxnSpPr>
          <p:spPr>
            <a:xfrm>
              <a:off x="8602898" y="4275758"/>
              <a:ext cx="541103" cy="0"/>
            </a:xfrm>
            <a:prstGeom prst="line">
              <a:avLst/>
            </a:prstGeom>
            <a:noFill/>
            <a:ln w="381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14" name="Straight Connector 113"/>
            <p:cNvCxnSpPr/>
            <p:nvPr/>
          </p:nvCxnSpPr>
          <p:spPr>
            <a:xfrm flipV="1">
              <a:off x="9138980" y="4185574"/>
              <a:ext cx="0" cy="90184"/>
            </a:xfrm>
            <a:prstGeom prst="line">
              <a:avLst/>
            </a:prstGeom>
            <a:noFill/>
            <a:ln w="381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15" name="Straight Connector 114"/>
            <p:cNvCxnSpPr/>
            <p:nvPr/>
          </p:nvCxnSpPr>
          <p:spPr>
            <a:xfrm>
              <a:off x="8602898" y="4365942"/>
              <a:ext cx="541103" cy="0"/>
            </a:xfrm>
            <a:prstGeom prst="line">
              <a:avLst/>
            </a:prstGeom>
            <a:noFill/>
            <a:ln w="381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16" name="Straight Connector 115"/>
            <p:cNvCxnSpPr/>
            <p:nvPr/>
          </p:nvCxnSpPr>
          <p:spPr>
            <a:xfrm>
              <a:off x="8602898" y="4456126"/>
              <a:ext cx="541103" cy="0"/>
            </a:xfrm>
            <a:prstGeom prst="line">
              <a:avLst/>
            </a:prstGeom>
            <a:noFill/>
            <a:ln w="381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17" name="Straight Connector 116"/>
            <p:cNvCxnSpPr/>
            <p:nvPr/>
          </p:nvCxnSpPr>
          <p:spPr>
            <a:xfrm flipV="1">
              <a:off x="9138980" y="4365942"/>
              <a:ext cx="0" cy="90184"/>
            </a:xfrm>
            <a:prstGeom prst="line">
              <a:avLst/>
            </a:prstGeom>
            <a:noFill/>
            <a:ln w="381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18" name="Straight Connector 117"/>
            <p:cNvCxnSpPr/>
            <p:nvPr/>
          </p:nvCxnSpPr>
          <p:spPr>
            <a:xfrm>
              <a:off x="8602898" y="4546310"/>
              <a:ext cx="541103" cy="0"/>
            </a:xfrm>
            <a:prstGeom prst="line">
              <a:avLst/>
            </a:prstGeom>
            <a:noFill/>
            <a:ln w="381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19" name="Straight Connector 118"/>
            <p:cNvCxnSpPr/>
            <p:nvPr/>
          </p:nvCxnSpPr>
          <p:spPr>
            <a:xfrm>
              <a:off x="8602898" y="4636494"/>
              <a:ext cx="541103" cy="0"/>
            </a:xfrm>
            <a:prstGeom prst="line">
              <a:avLst/>
            </a:prstGeom>
            <a:noFill/>
            <a:ln w="381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20" name="Straight Connector 119"/>
            <p:cNvCxnSpPr/>
            <p:nvPr/>
          </p:nvCxnSpPr>
          <p:spPr>
            <a:xfrm flipV="1">
              <a:off x="9138980" y="4546310"/>
              <a:ext cx="0" cy="90184"/>
            </a:xfrm>
            <a:prstGeom prst="line">
              <a:avLst/>
            </a:prstGeom>
            <a:noFill/>
            <a:ln w="381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21" name="Straight Connector 120"/>
            <p:cNvCxnSpPr/>
            <p:nvPr/>
          </p:nvCxnSpPr>
          <p:spPr>
            <a:xfrm>
              <a:off x="8602898" y="4726677"/>
              <a:ext cx="541103" cy="0"/>
            </a:xfrm>
            <a:prstGeom prst="line">
              <a:avLst/>
            </a:prstGeom>
            <a:noFill/>
            <a:ln w="381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22" name="Straight Connector 121"/>
            <p:cNvCxnSpPr/>
            <p:nvPr/>
          </p:nvCxnSpPr>
          <p:spPr>
            <a:xfrm>
              <a:off x="8602898" y="4816861"/>
              <a:ext cx="541103" cy="0"/>
            </a:xfrm>
            <a:prstGeom prst="line">
              <a:avLst/>
            </a:prstGeom>
            <a:noFill/>
            <a:ln w="381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23" name="Straight Connector 122"/>
            <p:cNvCxnSpPr/>
            <p:nvPr/>
          </p:nvCxnSpPr>
          <p:spPr>
            <a:xfrm flipV="1">
              <a:off x="9138980" y="4726677"/>
              <a:ext cx="0" cy="90184"/>
            </a:xfrm>
            <a:prstGeom prst="line">
              <a:avLst/>
            </a:prstGeom>
            <a:noFill/>
            <a:ln w="381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24" name="Straight Connector 123"/>
            <p:cNvCxnSpPr/>
            <p:nvPr/>
          </p:nvCxnSpPr>
          <p:spPr>
            <a:xfrm>
              <a:off x="8602898" y="4907045"/>
              <a:ext cx="541103" cy="0"/>
            </a:xfrm>
            <a:prstGeom prst="line">
              <a:avLst/>
            </a:prstGeom>
            <a:noFill/>
            <a:ln w="381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25" name="Straight Connector 124"/>
            <p:cNvCxnSpPr/>
            <p:nvPr/>
          </p:nvCxnSpPr>
          <p:spPr>
            <a:xfrm>
              <a:off x="8602898" y="4997229"/>
              <a:ext cx="541103" cy="0"/>
            </a:xfrm>
            <a:prstGeom prst="line">
              <a:avLst/>
            </a:prstGeom>
            <a:noFill/>
            <a:ln w="381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26" name="Straight Connector 125"/>
            <p:cNvCxnSpPr/>
            <p:nvPr/>
          </p:nvCxnSpPr>
          <p:spPr>
            <a:xfrm flipV="1">
              <a:off x="9138980" y="4907045"/>
              <a:ext cx="0" cy="90184"/>
            </a:xfrm>
            <a:prstGeom prst="line">
              <a:avLst/>
            </a:prstGeom>
            <a:noFill/>
            <a:ln w="381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</p:grpSp>
      <p:sp>
        <p:nvSpPr>
          <p:cNvPr id="127" name="Rounded Rectangle 126"/>
          <p:cNvSpPr/>
          <p:nvPr/>
        </p:nvSpPr>
        <p:spPr>
          <a:xfrm>
            <a:off x="8830176" y="14993696"/>
            <a:ext cx="330842" cy="1612315"/>
          </a:xfrm>
          <a:prstGeom prst="roundRect">
            <a:avLst>
              <a:gd name="adj" fmla="val 14381"/>
            </a:avLst>
          </a:prstGeom>
          <a:solidFill>
            <a:sysClr val="window" lastClr="FFFFFF"/>
          </a:solidFill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792477">
              <a:defRPr/>
            </a:pPr>
            <a:endParaRPr lang="en-US" sz="1560" kern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8522857" y="15769245"/>
            <a:ext cx="287294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9" name="TextBox 128"/>
          <p:cNvSpPr txBox="1"/>
          <p:nvPr/>
        </p:nvSpPr>
        <p:spPr>
          <a:xfrm>
            <a:off x="8520341" y="14574323"/>
            <a:ext cx="928459" cy="332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92477">
              <a:defRPr/>
            </a:pPr>
            <a:r>
              <a:rPr lang="en-US" sz="1560" kern="0" dirty="0" err="1">
                <a:solidFill>
                  <a:prstClr val="black"/>
                </a:solidFill>
              </a:rPr>
              <a:t>Deparser</a:t>
            </a:r>
            <a:endParaRPr lang="en-US" sz="1560" kern="0" dirty="0">
              <a:solidFill>
                <a:prstClr val="black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6738306" y="14567822"/>
            <a:ext cx="1401346" cy="332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92477">
              <a:defRPr/>
            </a:pPr>
            <a:r>
              <a:rPr lang="en-US" sz="1560" kern="0" dirty="0">
                <a:solidFill>
                  <a:prstClr val="black"/>
                </a:solidFill>
              </a:rPr>
              <a:t>Egress Pipeline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012402" y="15219679"/>
            <a:ext cx="534121" cy="252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92477">
              <a:defRPr/>
            </a:pPr>
            <a:r>
              <a:rPr lang="en-US" sz="1040" kern="0" dirty="0">
                <a:solidFill>
                  <a:prstClr val="black"/>
                </a:solidFill>
              </a:rPr>
              <a:t>Action</a:t>
            </a:r>
          </a:p>
        </p:txBody>
      </p:sp>
      <p:grpSp>
        <p:nvGrpSpPr>
          <p:cNvPr id="132" name="Group 131"/>
          <p:cNvGrpSpPr/>
          <p:nvPr/>
        </p:nvGrpSpPr>
        <p:grpSpPr>
          <a:xfrm>
            <a:off x="2706703" y="15270411"/>
            <a:ext cx="738127" cy="138193"/>
            <a:chOff x="1133169" y="3629639"/>
            <a:chExt cx="851685" cy="587483"/>
          </a:xfrm>
        </p:grpSpPr>
        <p:sp>
          <p:nvSpPr>
            <p:cNvPr id="133" name="Rectangle 132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92477">
                <a:defRPr/>
              </a:pPr>
              <a:endParaRPr lang="en-US" sz="156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134" name="Straight Connector 133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</p:grpSp>
      <p:sp>
        <p:nvSpPr>
          <p:cNvPr id="135" name="TextBox 134"/>
          <p:cNvSpPr txBox="1"/>
          <p:nvPr/>
        </p:nvSpPr>
        <p:spPr>
          <a:xfrm>
            <a:off x="2638975" y="15459743"/>
            <a:ext cx="534121" cy="252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92477">
              <a:defRPr/>
            </a:pPr>
            <a:r>
              <a:rPr lang="en-US" sz="1040" kern="0" dirty="0">
                <a:solidFill>
                  <a:prstClr val="black"/>
                </a:solidFill>
              </a:rPr>
              <a:t>Match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3012816" y="15459743"/>
            <a:ext cx="534121" cy="252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92477">
              <a:defRPr/>
            </a:pPr>
            <a:r>
              <a:rPr lang="en-US" sz="1040" kern="0" dirty="0">
                <a:solidFill>
                  <a:prstClr val="black"/>
                </a:solidFill>
              </a:rPr>
              <a:t>Action</a:t>
            </a:r>
          </a:p>
        </p:txBody>
      </p:sp>
      <p:grpSp>
        <p:nvGrpSpPr>
          <p:cNvPr id="137" name="Group 136"/>
          <p:cNvGrpSpPr/>
          <p:nvPr/>
        </p:nvGrpSpPr>
        <p:grpSpPr>
          <a:xfrm>
            <a:off x="2707116" y="15510477"/>
            <a:ext cx="738127" cy="138193"/>
            <a:chOff x="1133169" y="3629639"/>
            <a:chExt cx="851685" cy="587483"/>
          </a:xfrm>
        </p:grpSpPr>
        <p:sp>
          <p:nvSpPr>
            <p:cNvPr id="138" name="Rectangle 137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92477">
                <a:defRPr/>
              </a:pPr>
              <a:endParaRPr lang="en-US" sz="156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139" name="Straight Connector 138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</p:grpSp>
      <p:sp>
        <p:nvSpPr>
          <p:cNvPr id="140" name="TextBox 139"/>
          <p:cNvSpPr txBox="1"/>
          <p:nvPr/>
        </p:nvSpPr>
        <p:spPr>
          <a:xfrm>
            <a:off x="2640269" y="16120143"/>
            <a:ext cx="534121" cy="252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92477">
              <a:defRPr/>
            </a:pPr>
            <a:r>
              <a:rPr lang="en-US" sz="1040" kern="0" dirty="0">
                <a:solidFill>
                  <a:prstClr val="black"/>
                </a:solidFill>
              </a:rPr>
              <a:t>Match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3014110" y="16120143"/>
            <a:ext cx="534121" cy="252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92477">
              <a:defRPr/>
            </a:pPr>
            <a:r>
              <a:rPr lang="en-US" sz="1040" kern="0" dirty="0">
                <a:solidFill>
                  <a:prstClr val="black"/>
                </a:solidFill>
              </a:rPr>
              <a:t>Action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2708411" y="16170877"/>
            <a:ext cx="738127" cy="138193"/>
            <a:chOff x="1133169" y="3629639"/>
            <a:chExt cx="851685" cy="587483"/>
          </a:xfrm>
        </p:grpSpPr>
        <p:sp>
          <p:nvSpPr>
            <p:cNvPr id="143" name="Rectangle 142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92477">
                <a:defRPr/>
              </a:pPr>
              <a:endParaRPr lang="en-US" sz="156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144" name="Straight Connector 143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</p:grpSp>
      <p:sp>
        <p:nvSpPr>
          <p:cNvPr id="145" name="Oval 144"/>
          <p:cNvSpPr/>
          <p:nvPr/>
        </p:nvSpPr>
        <p:spPr>
          <a:xfrm>
            <a:off x="3044569" y="15723051"/>
            <a:ext cx="66892" cy="66892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792477">
              <a:defRPr/>
            </a:pPr>
            <a:endParaRPr lang="en-US" sz="156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6" name="Oval 145"/>
          <p:cNvSpPr/>
          <p:nvPr/>
        </p:nvSpPr>
        <p:spPr>
          <a:xfrm>
            <a:off x="3044569" y="15855131"/>
            <a:ext cx="66892" cy="66892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792477">
              <a:defRPr/>
            </a:pPr>
            <a:endParaRPr lang="en-US" sz="156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7" name="Oval 146"/>
          <p:cNvSpPr/>
          <p:nvPr/>
        </p:nvSpPr>
        <p:spPr>
          <a:xfrm>
            <a:off x="3044569" y="15987211"/>
            <a:ext cx="66892" cy="66892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792477">
              <a:defRPr/>
            </a:pPr>
            <a:endParaRPr lang="en-US" sz="156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3850663" y="14957061"/>
            <a:ext cx="808235" cy="332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92477">
              <a:defRPr/>
            </a:pPr>
            <a:r>
              <a:rPr lang="en-US" sz="1560" kern="0" dirty="0">
                <a:solidFill>
                  <a:prstClr val="black"/>
                </a:solidFill>
              </a:rPr>
              <a:t>Stage N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3810733" y="15219828"/>
            <a:ext cx="534121" cy="252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92477">
              <a:defRPr/>
            </a:pPr>
            <a:r>
              <a:rPr lang="en-US" sz="1040" kern="0" dirty="0">
                <a:solidFill>
                  <a:prstClr val="black"/>
                </a:solidFill>
              </a:rPr>
              <a:t>Match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4184575" y="15219828"/>
            <a:ext cx="534121" cy="252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92477">
              <a:defRPr/>
            </a:pPr>
            <a:r>
              <a:rPr lang="en-US" sz="1040" kern="0" dirty="0">
                <a:solidFill>
                  <a:prstClr val="black"/>
                </a:solidFill>
              </a:rPr>
              <a:t>Action</a:t>
            </a:r>
          </a:p>
        </p:txBody>
      </p:sp>
      <p:grpSp>
        <p:nvGrpSpPr>
          <p:cNvPr id="151" name="Group 150"/>
          <p:cNvGrpSpPr/>
          <p:nvPr/>
        </p:nvGrpSpPr>
        <p:grpSpPr>
          <a:xfrm>
            <a:off x="3878874" y="15270562"/>
            <a:ext cx="738127" cy="138193"/>
            <a:chOff x="1133169" y="3629639"/>
            <a:chExt cx="851685" cy="587483"/>
          </a:xfrm>
        </p:grpSpPr>
        <p:sp>
          <p:nvSpPr>
            <p:cNvPr id="152" name="Rectangle 151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92477">
                <a:defRPr/>
              </a:pPr>
              <a:endParaRPr lang="en-US" sz="156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153" name="Straight Connector 152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</p:grpSp>
      <p:sp>
        <p:nvSpPr>
          <p:cNvPr id="154" name="TextBox 153"/>
          <p:cNvSpPr txBox="1"/>
          <p:nvPr/>
        </p:nvSpPr>
        <p:spPr>
          <a:xfrm>
            <a:off x="3811147" y="15459894"/>
            <a:ext cx="534121" cy="252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92477">
              <a:defRPr/>
            </a:pPr>
            <a:r>
              <a:rPr lang="en-US" sz="1040" kern="0" dirty="0">
                <a:solidFill>
                  <a:prstClr val="black"/>
                </a:solidFill>
              </a:rPr>
              <a:t>Match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4184989" y="15459894"/>
            <a:ext cx="534121" cy="252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92477">
              <a:defRPr/>
            </a:pPr>
            <a:r>
              <a:rPr lang="en-US" sz="1040" kern="0" dirty="0">
                <a:solidFill>
                  <a:prstClr val="black"/>
                </a:solidFill>
              </a:rPr>
              <a:t>Action</a:t>
            </a:r>
          </a:p>
        </p:txBody>
      </p:sp>
      <p:grpSp>
        <p:nvGrpSpPr>
          <p:cNvPr id="156" name="Group 155"/>
          <p:cNvGrpSpPr/>
          <p:nvPr/>
        </p:nvGrpSpPr>
        <p:grpSpPr>
          <a:xfrm>
            <a:off x="3879289" y="15510628"/>
            <a:ext cx="738127" cy="138193"/>
            <a:chOff x="1133169" y="3629639"/>
            <a:chExt cx="851685" cy="587483"/>
          </a:xfrm>
        </p:grpSpPr>
        <p:sp>
          <p:nvSpPr>
            <p:cNvPr id="157" name="Rectangle 156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92477">
                <a:defRPr/>
              </a:pPr>
              <a:endParaRPr lang="en-US" sz="156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158" name="Straight Connector 157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</p:grpSp>
      <p:sp>
        <p:nvSpPr>
          <p:cNvPr id="159" name="TextBox 158"/>
          <p:cNvSpPr txBox="1"/>
          <p:nvPr/>
        </p:nvSpPr>
        <p:spPr>
          <a:xfrm>
            <a:off x="3812441" y="16120294"/>
            <a:ext cx="534121" cy="252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92477">
              <a:defRPr/>
            </a:pPr>
            <a:r>
              <a:rPr lang="en-US" sz="1040" kern="0" dirty="0">
                <a:solidFill>
                  <a:prstClr val="black"/>
                </a:solidFill>
              </a:rPr>
              <a:t>Match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4186282" y="16120294"/>
            <a:ext cx="534121" cy="252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92477">
              <a:defRPr/>
            </a:pPr>
            <a:r>
              <a:rPr lang="en-US" sz="1040" kern="0" dirty="0">
                <a:solidFill>
                  <a:prstClr val="black"/>
                </a:solidFill>
              </a:rPr>
              <a:t>Action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3880582" y="16171028"/>
            <a:ext cx="738127" cy="138193"/>
            <a:chOff x="1133169" y="3629639"/>
            <a:chExt cx="851685" cy="587483"/>
          </a:xfrm>
        </p:grpSpPr>
        <p:sp>
          <p:nvSpPr>
            <p:cNvPr id="162" name="Rectangle 161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92477">
                <a:defRPr/>
              </a:pPr>
              <a:endParaRPr lang="en-US" sz="156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163" name="Straight Connector 162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</p:grpSp>
      <p:sp>
        <p:nvSpPr>
          <p:cNvPr id="164" name="Oval 163"/>
          <p:cNvSpPr/>
          <p:nvPr/>
        </p:nvSpPr>
        <p:spPr>
          <a:xfrm>
            <a:off x="4216741" y="15723201"/>
            <a:ext cx="66892" cy="66892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792477">
              <a:defRPr/>
            </a:pPr>
            <a:endParaRPr lang="en-US" sz="156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4216741" y="15855281"/>
            <a:ext cx="66892" cy="66892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792477">
              <a:defRPr/>
            </a:pPr>
            <a:endParaRPr lang="en-US" sz="156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4216741" y="15987361"/>
            <a:ext cx="66892" cy="66892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792477">
              <a:defRPr/>
            </a:pPr>
            <a:endParaRPr lang="en-US" sz="156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6425664" y="14964439"/>
            <a:ext cx="779381" cy="332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92477">
              <a:defRPr/>
            </a:pPr>
            <a:r>
              <a:rPr lang="en-US" sz="1560" kern="0" dirty="0">
                <a:solidFill>
                  <a:prstClr val="black"/>
                </a:solidFill>
              </a:rPr>
              <a:t>Stage 1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6369821" y="15227207"/>
            <a:ext cx="534121" cy="252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92477">
              <a:defRPr/>
            </a:pPr>
            <a:r>
              <a:rPr lang="en-US" sz="1040" kern="0" dirty="0">
                <a:solidFill>
                  <a:prstClr val="black"/>
                </a:solidFill>
              </a:rPr>
              <a:t>Match</a:t>
            </a:r>
          </a:p>
        </p:txBody>
      </p:sp>
      <p:sp>
        <p:nvSpPr>
          <p:cNvPr id="169" name="Oval 168"/>
          <p:cNvSpPr/>
          <p:nvPr/>
        </p:nvSpPr>
        <p:spPr>
          <a:xfrm>
            <a:off x="7239731" y="15469315"/>
            <a:ext cx="66892" cy="66892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792477">
              <a:defRPr/>
            </a:pPr>
            <a:endParaRPr lang="en-US" sz="156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0" name="Oval 169"/>
          <p:cNvSpPr/>
          <p:nvPr/>
        </p:nvSpPr>
        <p:spPr>
          <a:xfrm>
            <a:off x="7362335" y="15469315"/>
            <a:ext cx="66892" cy="66892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792477">
              <a:defRPr/>
            </a:pPr>
            <a:endParaRPr lang="en-US" sz="156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1" name="Oval 170"/>
          <p:cNvSpPr/>
          <p:nvPr/>
        </p:nvSpPr>
        <p:spPr>
          <a:xfrm>
            <a:off x="7480156" y="15469315"/>
            <a:ext cx="66892" cy="66892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792477">
              <a:defRPr/>
            </a:pPr>
            <a:endParaRPr lang="en-US" sz="156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2" name="Oval 171"/>
          <p:cNvSpPr/>
          <p:nvPr/>
        </p:nvSpPr>
        <p:spPr>
          <a:xfrm>
            <a:off x="7238067" y="16237741"/>
            <a:ext cx="66892" cy="66892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792477">
              <a:defRPr/>
            </a:pPr>
            <a:endParaRPr lang="en-US" sz="156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3" name="Oval 172"/>
          <p:cNvSpPr/>
          <p:nvPr/>
        </p:nvSpPr>
        <p:spPr>
          <a:xfrm>
            <a:off x="7360670" y="16237741"/>
            <a:ext cx="66892" cy="66892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792477">
              <a:defRPr/>
            </a:pPr>
            <a:endParaRPr lang="en-US" sz="156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4" name="Oval 173"/>
          <p:cNvSpPr/>
          <p:nvPr/>
        </p:nvSpPr>
        <p:spPr>
          <a:xfrm>
            <a:off x="7478492" y="16237741"/>
            <a:ext cx="66892" cy="66892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792477">
              <a:defRPr/>
            </a:pPr>
            <a:endParaRPr lang="en-US" sz="156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5" name="Rounded Rectangle 174"/>
          <p:cNvSpPr/>
          <p:nvPr/>
        </p:nvSpPr>
        <p:spPr>
          <a:xfrm>
            <a:off x="6404638" y="14989409"/>
            <a:ext cx="812211" cy="1454412"/>
          </a:xfrm>
          <a:prstGeom prst="round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792477">
              <a:defRPr/>
            </a:pPr>
            <a:endParaRPr lang="en-US" sz="156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6" name="Rounded Rectangle 175"/>
          <p:cNvSpPr/>
          <p:nvPr/>
        </p:nvSpPr>
        <p:spPr>
          <a:xfrm>
            <a:off x="7575709" y="14989414"/>
            <a:ext cx="812987" cy="1435438"/>
          </a:xfrm>
          <a:prstGeom prst="round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792477">
              <a:defRPr/>
            </a:pPr>
            <a:endParaRPr lang="en-US" sz="156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6743662" y="15227207"/>
            <a:ext cx="534121" cy="252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92477">
              <a:defRPr/>
            </a:pPr>
            <a:r>
              <a:rPr lang="en-US" sz="1040" kern="0" dirty="0">
                <a:solidFill>
                  <a:prstClr val="black"/>
                </a:solidFill>
              </a:rPr>
              <a:t>Action</a:t>
            </a:r>
          </a:p>
        </p:txBody>
      </p:sp>
      <p:grpSp>
        <p:nvGrpSpPr>
          <p:cNvPr id="178" name="Group 177"/>
          <p:cNvGrpSpPr/>
          <p:nvPr/>
        </p:nvGrpSpPr>
        <p:grpSpPr>
          <a:xfrm>
            <a:off x="6437963" y="15277941"/>
            <a:ext cx="738127" cy="138193"/>
            <a:chOff x="1133169" y="3629639"/>
            <a:chExt cx="851685" cy="587483"/>
          </a:xfrm>
        </p:grpSpPr>
        <p:sp>
          <p:nvSpPr>
            <p:cNvPr id="179" name="Rectangle 178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92477">
                <a:defRPr/>
              </a:pPr>
              <a:endParaRPr lang="en-US" sz="156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180" name="Straight Connector 179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</p:grpSp>
      <p:sp>
        <p:nvSpPr>
          <p:cNvPr id="181" name="TextBox 180"/>
          <p:cNvSpPr txBox="1"/>
          <p:nvPr/>
        </p:nvSpPr>
        <p:spPr>
          <a:xfrm>
            <a:off x="6370235" y="15467274"/>
            <a:ext cx="534121" cy="252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92477">
              <a:defRPr/>
            </a:pPr>
            <a:r>
              <a:rPr lang="en-US" sz="1040" kern="0" dirty="0">
                <a:solidFill>
                  <a:prstClr val="black"/>
                </a:solidFill>
              </a:rPr>
              <a:t>Match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6744076" y="15467274"/>
            <a:ext cx="534121" cy="252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92477">
              <a:defRPr/>
            </a:pPr>
            <a:r>
              <a:rPr lang="en-US" sz="1040" kern="0" dirty="0">
                <a:solidFill>
                  <a:prstClr val="black"/>
                </a:solidFill>
              </a:rPr>
              <a:t>Action</a:t>
            </a:r>
          </a:p>
        </p:txBody>
      </p:sp>
      <p:grpSp>
        <p:nvGrpSpPr>
          <p:cNvPr id="183" name="Group 182"/>
          <p:cNvGrpSpPr/>
          <p:nvPr/>
        </p:nvGrpSpPr>
        <p:grpSpPr>
          <a:xfrm>
            <a:off x="6438376" y="15518007"/>
            <a:ext cx="738127" cy="138193"/>
            <a:chOff x="1133169" y="3629639"/>
            <a:chExt cx="851685" cy="587483"/>
          </a:xfrm>
        </p:grpSpPr>
        <p:sp>
          <p:nvSpPr>
            <p:cNvPr id="184" name="Rectangle 183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92477">
                <a:defRPr/>
              </a:pPr>
              <a:endParaRPr lang="en-US" sz="156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185" name="Straight Connector 184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</p:grpSp>
      <p:sp>
        <p:nvSpPr>
          <p:cNvPr id="186" name="TextBox 185"/>
          <p:cNvSpPr txBox="1"/>
          <p:nvPr/>
        </p:nvSpPr>
        <p:spPr>
          <a:xfrm>
            <a:off x="6371529" y="16127674"/>
            <a:ext cx="534121" cy="252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92477">
              <a:defRPr/>
            </a:pPr>
            <a:r>
              <a:rPr lang="en-US" sz="1040" kern="0" dirty="0">
                <a:solidFill>
                  <a:prstClr val="black"/>
                </a:solidFill>
              </a:rPr>
              <a:t>Match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6745370" y="16127674"/>
            <a:ext cx="534121" cy="252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92477">
              <a:defRPr/>
            </a:pPr>
            <a:r>
              <a:rPr lang="en-US" sz="1040" kern="0" dirty="0">
                <a:solidFill>
                  <a:prstClr val="black"/>
                </a:solidFill>
              </a:rPr>
              <a:t>Action</a:t>
            </a:r>
          </a:p>
        </p:txBody>
      </p:sp>
      <p:grpSp>
        <p:nvGrpSpPr>
          <p:cNvPr id="188" name="Group 187"/>
          <p:cNvGrpSpPr/>
          <p:nvPr/>
        </p:nvGrpSpPr>
        <p:grpSpPr>
          <a:xfrm>
            <a:off x="6439671" y="16178407"/>
            <a:ext cx="738127" cy="138193"/>
            <a:chOff x="1133169" y="3629639"/>
            <a:chExt cx="851685" cy="587483"/>
          </a:xfrm>
        </p:grpSpPr>
        <p:sp>
          <p:nvSpPr>
            <p:cNvPr id="189" name="Rectangle 188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92477">
                <a:defRPr/>
              </a:pPr>
              <a:endParaRPr lang="en-US" sz="156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190" name="Straight Connector 189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</p:grpSp>
      <p:sp>
        <p:nvSpPr>
          <p:cNvPr id="191" name="Oval 190"/>
          <p:cNvSpPr/>
          <p:nvPr/>
        </p:nvSpPr>
        <p:spPr>
          <a:xfrm>
            <a:off x="6775829" y="15730580"/>
            <a:ext cx="66892" cy="66892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792477">
              <a:defRPr/>
            </a:pPr>
            <a:endParaRPr lang="en-US" sz="156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2" name="Oval 191"/>
          <p:cNvSpPr/>
          <p:nvPr/>
        </p:nvSpPr>
        <p:spPr>
          <a:xfrm>
            <a:off x="6775829" y="15862660"/>
            <a:ext cx="66892" cy="66892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792477">
              <a:defRPr/>
            </a:pPr>
            <a:endParaRPr lang="en-US" sz="156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3" name="Oval 192"/>
          <p:cNvSpPr/>
          <p:nvPr/>
        </p:nvSpPr>
        <p:spPr>
          <a:xfrm>
            <a:off x="6775829" y="15994740"/>
            <a:ext cx="66892" cy="66892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792477">
              <a:defRPr/>
            </a:pPr>
            <a:endParaRPr lang="en-US" sz="156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7581923" y="14964590"/>
            <a:ext cx="808235" cy="332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92477">
              <a:defRPr/>
            </a:pPr>
            <a:r>
              <a:rPr lang="en-US" sz="1560" kern="0" dirty="0">
                <a:solidFill>
                  <a:prstClr val="black"/>
                </a:solidFill>
              </a:rPr>
              <a:t>Stage N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7541993" y="15227359"/>
            <a:ext cx="534121" cy="252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92477">
              <a:defRPr/>
            </a:pPr>
            <a:r>
              <a:rPr lang="en-US" sz="1040" kern="0" dirty="0">
                <a:solidFill>
                  <a:prstClr val="black"/>
                </a:solidFill>
              </a:rPr>
              <a:t>Match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7915835" y="15227359"/>
            <a:ext cx="534121" cy="252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92477">
              <a:defRPr/>
            </a:pPr>
            <a:r>
              <a:rPr lang="en-US" sz="1040" kern="0" dirty="0">
                <a:solidFill>
                  <a:prstClr val="black"/>
                </a:solidFill>
              </a:rPr>
              <a:t>Action</a:t>
            </a:r>
          </a:p>
        </p:txBody>
      </p:sp>
      <p:grpSp>
        <p:nvGrpSpPr>
          <p:cNvPr id="197" name="Group 196"/>
          <p:cNvGrpSpPr/>
          <p:nvPr/>
        </p:nvGrpSpPr>
        <p:grpSpPr>
          <a:xfrm>
            <a:off x="7610134" y="15278092"/>
            <a:ext cx="738127" cy="138193"/>
            <a:chOff x="1133169" y="3629639"/>
            <a:chExt cx="851685" cy="587483"/>
          </a:xfrm>
        </p:grpSpPr>
        <p:sp>
          <p:nvSpPr>
            <p:cNvPr id="198" name="Rectangle 197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92477">
                <a:defRPr/>
              </a:pPr>
              <a:endParaRPr lang="en-US" sz="156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199" name="Straight Connector 198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</p:grpSp>
      <p:sp>
        <p:nvSpPr>
          <p:cNvPr id="200" name="TextBox 199"/>
          <p:cNvSpPr txBox="1"/>
          <p:nvPr/>
        </p:nvSpPr>
        <p:spPr>
          <a:xfrm>
            <a:off x="7542407" y="15467425"/>
            <a:ext cx="534121" cy="252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92477">
              <a:defRPr/>
            </a:pPr>
            <a:r>
              <a:rPr lang="en-US" sz="1040" kern="0" dirty="0">
                <a:solidFill>
                  <a:prstClr val="black"/>
                </a:solidFill>
              </a:rPr>
              <a:t>Match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7916249" y="15467425"/>
            <a:ext cx="534121" cy="252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92477">
              <a:defRPr/>
            </a:pPr>
            <a:r>
              <a:rPr lang="en-US" sz="1040" kern="0" dirty="0">
                <a:solidFill>
                  <a:prstClr val="black"/>
                </a:solidFill>
              </a:rPr>
              <a:t>Action</a:t>
            </a:r>
          </a:p>
        </p:txBody>
      </p:sp>
      <p:grpSp>
        <p:nvGrpSpPr>
          <p:cNvPr id="202" name="Group 201"/>
          <p:cNvGrpSpPr/>
          <p:nvPr/>
        </p:nvGrpSpPr>
        <p:grpSpPr>
          <a:xfrm>
            <a:off x="7610549" y="15518158"/>
            <a:ext cx="738127" cy="138193"/>
            <a:chOff x="1133169" y="3629639"/>
            <a:chExt cx="851685" cy="587483"/>
          </a:xfrm>
        </p:grpSpPr>
        <p:sp>
          <p:nvSpPr>
            <p:cNvPr id="203" name="Rectangle 202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92477">
                <a:defRPr/>
              </a:pPr>
              <a:endParaRPr lang="en-US" sz="156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204" name="Straight Connector 203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</p:grpSp>
      <p:sp>
        <p:nvSpPr>
          <p:cNvPr id="205" name="TextBox 204"/>
          <p:cNvSpPr txBox="1"/>
          <p:nvPr/>
        </p:nvSpPr>
        <p:spPr>
          <a:xfrm>
            <a:off x="7543701" y="16127825"/>
            <a:ext cx="534121" cy="252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92477">
              <a:defRPr/>
            </a:pPr>
            <a:r>
              <a:rPr lang="en-US" sz="1040" kern="0" dirty="0">
                <a:solidFill>
                  <a:prstClr val="black"/>
                </a:solidFill>
              </a:rPr>
              <a:t>Match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7917542" y="16127825"/>
            <a:ext cx="534121" cy="252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92477">
              <a:defRPr/>
            </a:pPr>
            <a:r>
              <a:rPr lang="en-US" sz="1040" kern="0" dirty="0">
                <a:solidFill>
                  <a:prstClr val="black"/>
                </a:solidFill>
              </a:rPr>
              <a:t>Action</a:t>
            </a:r>
          </a:p>
        </p:txBody>
      </p:sp>
      <p:grpSp>
        <p:nvGrpSpPr>
          <p:cNvPr id="207" name="Group 206"/>
          <p:cNvGrpSpPr/>
          <p:nvPr/>
        </p:nvGrpSpPr>
        <p:grpSpPr>
          <a:xfrm>
            <a:off x="7611842" y="16178558"/>
            <a:ext cx="738127" cy="138193"/>
            <a:chOff x="1133169" y="3629639"/>
            <a:chExt cx="851685" cy="587483"/>
          </a:xfrm>
        </p:grpSpPr>
        <p:sp>
          <p:nvSpPr>
            <p:cNvPr id="208" name="Rectangle 207"/>
            <p:cNvSpPr/>
            <p:nvPr/>
          </p:nvSpPr>
          <p:spPr>
            <a:xfrm>
              <a:off x="1133169" y="3629640"/>
              <a:ext cx="851685" cy="582784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92477">
                <a:defRPr/>
              </a:pPr>
              <a:endParaRPr lang="en-US" sz="156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209" name="Straight Connector 208"/>
            <p:cNvCxnSpPr/>
            <p:nvPr/>
          </p:nvCxnSpPr>
          <p:spPr>
            <a:xfrm>
              <a:off x="1563238" y="3629639"/>
              <a:ext cx="0" cy="587483"/>
            </a:xfrm>
            <a:prstGeom prst="line">
              <a:avLst/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</p:grpSp>
      <p:sp>
        <p:nvSpPr>
          <p:cNvPr id="210" name="Oval 209"/>
          <p:cNvSpPr/>
          <p:nvPr/>
        </p:nvSpPr>
        <p:spPr>
          <a:xfrm>
            <a:off x="7948001" y="15730731"/>
            <a:ext cx="66892" cy="66892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792477">
              <a:defRPr/>
            </a:pPr>
            <a:endParaRPr lang="en-US" sz="156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1" name="Oval 210"/>
          <p:cNvSpPr/>
          <p:nvPr/>
        </p:nvSpPr>
        <p:spPr>
          <a:xfrm>
            <a:off x="7948001" y="15862811"/>
            <a:ext cx="66892" cy="66892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792477">
              <a:defRPr/>
            </a:pPr>
            <a:endParaRPr lang="en-US" sz="156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2" name="Oval 211"/>
          <p:cNvSpPr/>
          <p:nvPr/>
        </p:nvSpPr>
        <p:spPr>
          <a:xfrm>
            <a:off x="7948001" y="15994891"/>
            <a:ext cx="66892" cy="66892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792477">
              <a:defRPr/>
            </a:pPr>
            <a:endParaRPr lang="en-US" sz="156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3" name="Oval 212"/>
          <p:cNvSpPr/>
          <p:nvPr/>
        </p:nvSpPr>
        <p:spPr>
          <a:xfrm>
            <a:off x="2045263" y="15047526"/>
            <a:ext cx="289760" cy="286741"/>
          </a:xfrm>
          <a:prstGeom prst="ellips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792477">
              <a:defRPr/>
            </a:pPr>
            <a:endParaRPr lang="en-US" sz="1560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1981955" y="15020200"/>
            <a:ext cx="455574" cy="332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92477">
              <a:defRPr/>
            </a:pPr>
            <a:r>
              <a:rPr lang="en-US" sz="1560" kern="0" dirty="0">
                <a:solidFill>
                  <a:prstClr val="black"/>
                </a:solidFill>
              </a:rPr>
              <a:t>Eth</a:t>
            </a:r>
          </a:p>
        </p:txBody>
      </p:sp>
      <p:sp>
        <p:nvSpPr>
          <p:cNvPr id="215" name="Oval 214"/>
          <p:cNvSpPr/>
          <p:nvPr/>
        </p:nvSpPr>
        <p:spPr>
          <a:xfrm>
            <a:off x="2043865" y="15583354"/>
            <a:ext cx="289760" cy="286741"/>
          </a:xfrm>
          <a:prstGeom prst="ellips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792477">
              <a:defRPr/>
            </a:pPr>
            <a:endParaRPr lang="en-US" sz="1560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2039132" y="15558798"/>
            <a:ext cx="336952" cy="332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92477">
              <a:defRPr/>
            </a:pPr>
            <a:r>
              <a:rPr lang="en-US" sz="1560" kern="0" dirty="0">
                <a:solidFill>
                  <a:prstClr val="black"/>
                </a:solidFill>
              </a:rPr>
              <a:t>IP</a:t>
            </a:r>
          </a:p>
        </p:txBody>
      </p:sp>
      <p:sp>
        <p:nvSpPr>
          <p:cNvPr id="217" name="Oval 216"/>
          <p:cNvSpPr/>
          <p:nvPr/>
        </p:nvSpPr>
        <p:spPr>
          <a:xfrm>
            <a:off x="2038115" y="16109766"/>
            <a:ext cx="289760" cy="286741"/>
          </a:xfrm>
          <a:prstGeom prst="ellips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792477">
              <a:defRPr/>
            </a:pPr>
            <a:endParaRPr lang="en-US" sz="1560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1955082" y="16087118"/>
            <a:ext cx="492443" cy="332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92477">
              <a:defRPr/>
            </a:pPr>
            <a:r>
              <a:rPr lang="en-US" sz="1560" kern="0" dirty="0">
                <a:solidFill>
                  <a:prstClr val="black"/>
                </a:solidFill>
              </a:rPr>
              <a:t>TCP</a:t>
            </a:r>
          </a:p>
        </p:txBody>
      </p:sp>
      <p:cxnSp>
        <p:nvCxnSpPr>
          <p:cNvPr id="219" name="Straight Arrow Connector 218"/>
          <p:cNvCxnSpPr/>
          <p:nvPr/>
        </p:nvCxnSpPr>
        <p:spPr>
          <a:xfrm>
            <a:off x="2190394" y="15340078"/>
            <a:ext cx="0" cy="245053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20" name="Straight Arrow Connector 219"/>
          <p:cNvCxnSpPr>
            <a:endCxn id="218" idx="0"/>
          </p:cNvCxnSpPr>
          <p:nvPr/>
        </p:nvCxnSpPr>
        <p:spPr>
          <a:xfrm>
            <a:off x="2182995" y="15905473"/>
            <a:ext cx="18308" cy="181644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21" name="Rounded Rectangle 220"/>
          <p:cNvSpPr/>
          <p:nvPr/>
        </p:nvSpPr>
        <p:spPr>
          <a:xfrm>
            <a:off x="970600" y="18220131"/>
            <a:ext cx="10106386" cy="2543478"/>
          </a:xfrm>
          <a:prstGeom prst="round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Title 1"/>
          <p:cNvSpPr txBox="1">
            <a:spLocks/>
          </p:cNvSpPr>
          <p:nvPr/>
        </p:nvSpPr>
        <p:spPr>
          <a:xfrm>
            <a:off x="1629211" y="18220131"/>
            <a:ext cx="7736305" cy="1148821"/>
          </a:xfrm>
          <a:prstGeom prst="rect">
            <a:avLst/>
          </a:prstGeom>
        </p:spPr>
        <p:txBody>
          <a:bodyPr vert="horz" lIns="79248" tIns="39624" rIns="79248" bIns="39624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Gadug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sz="2773" b="1" dirty="0" smtClean="0"/>
              <a:t>Challenges with lin</a:t>
            </a:r>
            <a:r>
              <a:rPr lang="en-US" sz="2773" b="1" dirty="0" smtClean="0"/>
              <a:t>e-rate programming</a:t>
            </a:r>
            <a:endParaRPr lang="en-US" sz="2773" b="1" dirty="0"/>
          </a:p>
        </p:txBody>
      </p:sp>
      <p:sp>
        <p:nvSpPr>
          <p:cNvPr id="417" name="TextBox 416"/>
          <p:cNvSpPr txBox="1"/>
          <p:nvPr/>
        </p:nvSpPr>
        <p:spPr>
          <a:xfrm>
            <a:off x="1479954" y="19142388"/>
            <a:ext cx="9358652" cy="12141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30" dirty="0" smtClean="0">
                <a:latin typeface="Gadugi" panose="020B0502040204020203" pitchFamily="34" charset="0"/>
              </a:rPr>
              <a:t>Programming languages like P4 are too low level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30" dirty="0" smtClean="0">
                <a:latin typeface="Gadugi" panose="020B0502040204020203" pitchFamily="34" charset="0"/>
              </a:rPr>
              <a:t>No hardware support for </a:t>
            </a:r>
            <a:r>
              <a:rPr lang="en-US" sz="2430" b="1" dirty="0" err="1" smtClean="0">
                <a:latin typeface="Gadugi" panose="020B0502040204020203" pitchFamily="34" charset="0"/>
              </a:rPr>
              <a:t>stateful</a:t>
            </a:r>
            <a:r>
              <a:rPr lang="en-US" sz="2430" dirty="0" smtClean="0">
                <a:latin typeface="Gadugi" panose="020B0502040204020203" pitchFamily="34" charset="0"/>
              </a:rPr>
              <a:t> operations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30" dirty="0" smtClean="0">
                <a:latin typeface="Gadugi" panose="020B0502040204020203" pitchFamily="34" charset="0"/>
              </a:rPr>
              <a:t>Not clear how to program algorithms like RED/</a:t>
            </a:r>
            <a:r>
              <a:rPr lang="en-US" sz="2430" dirty="0" err="1" smtClean="0">
                <a:latin typeface="Gadugi" panose="020B0502040204020203" pitchFamily="34" charset="0"/>
              </a:rPr>
              <a:t>CoDel</a:t>
            </a:r>
            <a:r>
              <a:rPr lang="en-US" sz="2430" dirty="0" smtClean="0">
                <a:latin typeface="Gadugi" panose="020B0502040204020203" pitchFamily="34" charset="0"/>
              </a:rPr>
              <a:t> at line rate</a:t>
            </a:r>
          </a:p>
        </p:txBody>
      </p:sp>
      <p:sp>
        <p:nvSpPr>
          <p:cNvPr id="419" name="Rounded Rectangle 418"/>
          <p:cNvSpPr/>
          <p:nvPr/>
        </p:nvSpPr>
        <p:spPr>
          <a:xfrm>
            <a:off x="12319585" y="5181234"/>
            <a:ext cx="9384547" cy="2895600"/>
          </a:xfrm>
          <a:prstGeom prst="round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Title 1"/>
          <p:cNvSpPr txBox="1">
            <a:spLocks/>
          </p:cNvSpPr>
          <p:nvPr/>
        </p:nvSpPr>
        <p:spPr>
          <a:xfrm>
            <a:off x="12801600" y="4953000"/>
            <a:ext cx="7736305" cy="1268968"/>
          </a:xfrm>
          <a:prstGeom prst="rect">
            <a:avLst/>
          </a:prstGeom>
        </p:spPr>
        <p:txBody>
          <a:bodyPr vert="horz" lIns="79248" tIns="39624" rIns="79248" bIns="39624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Gadug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sz="2773" b="1" dirty="0" smtClean="0"/>
              <a:t>Two abstractions for line-rate programming</a:t>
            </a:r>
            <a:endParaRPr lang="en-US" sz="2773" b="1" dirty="0"/>
          </a:p>
        </p:txBody>
      </p:sp>
      <p:sp>
        <p:nvSpPr>
          <p:cNvPr id="421" name="TextBox 420"/>
          <p:cNvSpPr txBox="1"/>
          <p:nvPr/>
        </p:nvSpPr>
        <p:spPr>
          <a:xfrm>
            <a:off x="12828939" y="6103491"/>
            <a:ext cx="8818440" cy="1588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30" b="1" dirty="0" smtClean="0">
                <a:latin typeface="Gadugi" panose="020B0502040204020203" pitchFamily="34" charset="0"/>
              </a:rPr>
              <a:t>Packet transactions </a:t>
            </a:r>
            <a:r>
              <a:rPr lang="en-US" sz="2430" dirty="0" smtClean="0">
                <a:latin typeface="Gadugi" panose="020B0502040204020203" pitchFamily="34" charset="0"/>
              </a:rPr>
              <a:t>to program data-plane algorithms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30" b="1" dirty="0" smtClean="0">
                <a:latin typeface="Gadugi" panose="020B0502040204020203" pitchFamily="34" charset="0"/>
              </a:rPr>
              <a:t>Atoms</a:t>
            </a:r>
            <a:r>
              <a:rPr lang="en-US" sz="2430" dirty="0" smtClean="0">
                <a:latin typeface="Gadugi" panose="020B0502040204020203" pitchFamily="34" charset="0"/>
              </a:rPr>
              <a:t> to represent instruction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30" dirty="0" smtClean="0">
                <a:latin typeface="Gadugi" panose="020B0502040204020203" pitchFamily="34" charset="0"/>
              </a:rPr>
              <a:t>Compiler to translate between the two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30" dirty="0" smtClean="0">
                <a:latin typeface="Gadugi" panose="020B0502040204020203" pitchFamily="34" charset="0"/>
              </a:rPr>
              <a:t>All-or-nothing: </a:t>
            </a:r>
            <a:r>
              <a:rPr lang="en-US" sz="2430" dirty="0">
                <a:latin typeface="Gadugi" panose="020B0502040204020203" pitchFamily="34" charset="0"/>
              </a:rPr>
              <a:t>C</a:t>
            </a:r>
            <a:r>
              <a:rPr lang="en-US" sz="2430" dirty="0" smtClean="0">
                <a:latin typeface="Gadugi" panose="020B0502040204020203" pitchFamily="34" charset="0"/>
              </a:rPr>
              <a:t>ompiled code runs at line rate, else rejected</a:t>
            </a:r>
          </a:p>
        </p:txBody>
      </p:sp>
      <p:sp>
        <p:nvSpPr>
          <p:cNvPr id="422" name="Rounded Rectangle 421"/>
          <p:cNvSpPr/>
          <p:nvPr/>
        </p:nvSpPr>
        <p:spPr>
          <a:xfrm>
            <a:off x="12319587" y="8903470"/>
            <a:ext cx="9327792" cy="5532395"/>
          </a:xfrm>
          <a:prstGeom prst="round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6" name="Rounded Rectangle 675"/>
          <p:cNvSpPr/>
          <p:nvPr/>
        </p:nvSpPr>
        <p:spPr>
          <a:xfrm>
            <a:off x="13143254" y="10781657"/>
            <a:ext cx="419100" cy="2628900"/>
          </a:xfrm>
          <a:prstGeom prst="round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77" name="Straight Connector 676"/>
          <p:cNvCxnSpPr/>
          <p:nvPr/>
        </p:nvCxnSpPr>
        <p:spPr>
          <a:xfrm>
            <a:off x="13143254" y="10972157"/>
            <a:ext cx="419100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678" name="Straight Connector 677"/>
          <p:cNvCxnSpPr/>
          <p:nvPr/>
        </p:nvCxnSpPr>
        <p:spPr>
          <a:xfrm>
            <a:off x="13143254" y="11124557"/>
            <a:ext cx="419100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679" name="Straight Connector 678"/>
          <p:cNvCxnSpPr/>
          <p:nvPr/>
        </p:nvCxnSpPr>
        <p:spPr>
          <a:xfrm>
            <a:off x="13143254" y="11267840"/>
            <a:ext cx="419100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680" name="Straight Connector 679"/>
          <p:cNvCxnSpPr/>
          <p:nvPr/>
        </p:nvCxnSpPr>
        <p:spPr>
          <a:xfrm>
            <a:off x="13143254" y="11420240"/>
            <a:ext cx="419100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681" name="Straight Connector 680"/>
          <p:cNvCxnSpPr/>
          <p:nvPr/>
        </p:nvCxnSpPr>
        <p:spPr>
          <a:xfrm>
            <a:off x="13143254" y="11572640"/>
            <a:ext cx="419100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682" name="Straight Connector 681"/>
          <p:cNvCxnSpPr/>
          <p:nvPr/>
        </p:nvCxnSpPr>
        <p:spPr>
          <a:xfrm>
            <a:off x="13143254" y="11725040"/>
            <a:ext cx="419100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683" name="Straight Connector 682"/>
          <p:cNvCxnSpPr/>
          <p:nvPr/>
        </p:nvCxnSpPr>
        <p:spPr>
          <a:xfrm>
            <a:off x="13143254" y="11877440"/>
            <a:ext cx="419100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684" name="Straight Connector 683"/>
          <p:cNvCxnSpPr/>
          <p:nvPr/>
        </p:nvCxnSpPr>
        <p:spPr>
          <a:xfrm>
            <a:off x="13143254" y="12029840"/>
            <a:ext cx="419100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685" name="Straight Connector 684"/>
          <p:cNvCxnSpPr/>
          <p:nvPr/>
        </p:nvCxnSpPr>
        <p:spPr>
          <a:xfrm>
            <a:off x="13143254" y="12029840"/>
            <a:ext cx="419100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686" name="Straight Connector 685"/>
          <p:cNvCxnSpPr/>
          <p:nvPr/>
        </p:nvCxnSpPr>
        <p:spPr>
          <a:xfrm>
            <a:off x="13143254" y="12182240"/>
            <a:ext cx="419100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687" name="Straight Connector 686"/>
          <p:cNvCxnSpPr/>
          <p:nvPr/>
        </p:nvCxnSpPr>
        <p:spPr>
          <a:xfrm>
            <a:off x="13143254" y="12325523"/>
            <a:ext cx="419100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688" name="Straight Connector 687"/>
          <p:cNvCxnSpPr/>
          <p:nvPr/>
        </p:nvCxnSpPr>
        <p:spPr>
          <a:xfrm>
            <a:off x="13143254" y="12477923"/>
            <a:ext cx="419100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689" name="Straight Connector 688"/>
          <p:cNvCxnSpPr/>
          <p:nvPr/>
        </p:nvCxnSpPr>
        <p:spPr>
          <a:xfrm>
            <a:off x="13143254" y="12630323"/>
            <a:ext cx="419100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690" name="Straight Connector 689"/>
          <p:cNvCxnSpPr/>
          <p:nvPr/>
        </p:nvCxnSpPr>
        <p:spPr>
          <a:xfrm>
            <a:off x="13143254" y="12782723"/>
            <a:ext cx="419100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691" name="Straight Connector 690"/>
          <p:cNvCxnSpPr/>
          <p:nvPr/>
        </p:nvCxnSpPr>
        <p:spPr>
          <a:xfrm>
            <a:off x="13143254" y="12935123"/>
            <a:ext cx="419100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692" name="Straight Connector 691"/>
          <p:cNvCxnSpPr/>
          <p:nvPr/>
        </p:nvCxnSpPr>
        <p:spPr>
          <a:xfrm>
            <a:off x="13143254" y="13087523"/>
            <a:ext cx="419100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693" name="Straight Connector 692"/>
          <p:cNvCxnSpPr/>
          <p:nvPr/>
        </p:nvCxnSpPr>
        <p:spPr>
          <a:xfrm>
            <a:off x="13143254" y="13239923"/>
            <a:ext cx="419100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694" name="Rounded Rectangle 693"/>
          <p:cNvSpPr/>
          <p:nvPr/>
        </p:nvSpPr>
        <p:spPr>
          <a:xfrm>
            <a:off x="16767612" y="10781657"/>
            <a:ext cx="419100" cy="2628900"/>
          </a:xfrm>
          <a:prstGeom prst="round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95" name="Straight Connector 694"/>
          <p:cNvCxnSpPr/>
          <p:nvPr/>
        </p:nvCxnSpPr>
        <p:spPr>
          <a:xfrm>
            <a:off x="16767612" y="10972157"/>
            <a:ext cx="419100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696" name="Straight Connector 695"/>
          <p:cNvCxnSpPr/>
          <p:nvPr/>
        </p:nvCxnSpPr>
        <p:spPr>
          <a:xfrm>
            <a:off x="16767612" y="11124557"/>
            <a:ext cx="419100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697" name="Straight Connector 696"/>
          <p:cNvCxnSpPr/>
          <p:nvPr/>
        </p:nvCxnSpPr>
        <p:spPr>
          <a:xfrm>
            <a:off x="16767612" y="11267840"/>
            <a:ext cx="419100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698" name="Straight Connector 697"/>
          <p:cNvCxnSpPr/>
          <p:nvPr/>
        </p:nvCxnSpPr>
        <p:spPr>
          <a:xfrm>
            <a:off x="16767612" y="11420240"/>
            <a:ext cx="419100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699" name="Straight Connector 698"/>
          <p:cNvCxnSpPr/>
          <p:nvPr/>
        </p:nvCxnSpPr>
        <p:spPr>
          <a:xfrm>
            <a:off x="16767612" y="11572640"/>
            <a:ext cx="419100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700" name="Straight Connector 699"/>
          <p:cNvCxnSpPr/>
          <p:nvPr/>
        </p:nvCxnSpPr>
        <p:spPr>
          <a:xfrm>
            <a:off x="16767612" y="11725040"/>
            <a:ext cx="419100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701" name="Straight Connector 700"/>
          <p:cNvCxnSpPr/>
          <p:nvPr/>
        </p:nvCxnSpPr>
        <p:spPr>
          <a:xfrm>
            <a:off x="16767612" y="11877440"/>
            <a:ext cx="419100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702" name="Straight Connector 701"/>
          <p:cNvCxnSpPr/>
          <p:nvPr/>
        </p:nvCxnSpPr>
        <p:spPr>
          <a:xfrm>
            <a:off x="16767612" y="12029840"/>
            <a:ext cx="419100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703" name="Straight Connector 702"/>
          <p:cNvCxnSpPr/>
          <p:nvPr/>
        </p:nvCxnSpPr>
        <p:spPr>
          <a:xfrm>
            <a:off x="16767612" y="12029840"/>
            <a:ext cx="419100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704" name="Straight Connector 703"/>
          <p:cNvCxnSpPr/>
          <p:nvPr/>
        </p:nvCxnSpPr>
        <p:spPr>
          <a:xfrm>
            <a:off x="16767612" y="12182240"/>
            <a:ext cx="419100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705" name="Straight Connector 704"/>
          <p:cNvCxnSpPr/>
          <p:nvPr/>
        </p:nvCxnSpPr>
        <p:spPr>
          <a:xfrm>
            <a:off x="16767612" y="12325523"/>
            <a:ext cx="419100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706" name="Straight Connector 705"/>
          <p:cNvCxnSpPr/>
          <p:nvPr/>
        </p:nvCxnSpPr>
        <p:spPr>
          <a:xfrm>
            <a:off x="16767612" y="12477923"/>
            <a:ext cx="419100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707" name="Straight Connector 706"/>
          <p:cNvCxnSpPr/>
          <p:nvPr/>
        </p:nvCxnSpPr>
        <p:spPr>
          <a:xfrm>
            <a:off x="16767612" y="12630323"/>
            <a:ext cx="419100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708" name="Straight Connector 707"/>
          <p:cNvCxnSpPr/>
          <p:nvPr/>
        </p:nvCxnSpPr>
        <p:spPr>
          <a:xfrm>
            <a:off x="16767612" y="12782723"/>
            <a:ext cx="419100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709" name="Straight Connector 708"/>
          <p:cNvCxnSpPr/>
          <p:nvPr/>
        </p:nvCxnSpPr>
        <p:spPr>
          <a:xfrm>
            <a:off x="16767612" y="12935123"/>
            <a:ext cx="419100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710" name="Straight Connector 709"/>
          <p:cNvCxnSpPr/>
          <p:nvPr/>
        </p:nvCxnSpPr>
        <p:spPr>
          <a:xfrm>
            <a:off x="16767612" y="13087523"/>
            <a:ext cx="419100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711" name="Straight Connector 710"/>
          <p:cNvCxnSpPr/>
          <p:nvPr/>
        </p:nvCxnSpPr>
        <p:spPr>
          <a:xfrm>
            <a:off x="16767612" y="13239923"/>
            <a:ext cx="419100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712" name="Straight Arrow Connector 711"/>
          <p:cNvCxnSpPr>
            <a:stCxn id="676" idx="3"/>
          </p:cNvCxnSpPr>
          <p:nvPr/>
        </p:nvCxnSpPr>
        <p:spPr>
          <a:xfrm flipV="1">
            <a:off x="13562354" y="11761853"/>
            <a:ext cx="307861" cy="334254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13" name="Straight Arrow Connector 712"/>
          <p:cNvCxnSpPr/>
          <p:nvPr/>
        </p:nvCxnSpPr>
        <p:spPr>
          <a:xfrm>
            <a:off x="13562354" y="12129240"/>
            <a:ext cx="395178" cy="11616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30" name="Rounded Rectangle 729"/>
          <p:cNvSpPr/>
          <p:nvPr/>
        </p:nvSpPr>
        <p:spPr>
          <a:xfrm>
            <a:off x="14184822" y="12791399"/>
            <a:ext cx="2116015" cy="615783"/>
          </a:xfrm>
          <a:prstGeom prst="round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1" name="TextBox 730"/>
          <p:cNvSpPr txBox="1"/>
          <p:nvPr/>
        </p:nvSpPr>
        <p:spPr>
          <a:xfrm>
            <a:off x="14186696" y="12733050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prstClr val="black"/>
                </a:solidFill>
                <a:latin typeface="Gadugi" panose="020B0502040204020203" pitchFamily="34" charset="0"/>
              </a:rPr>
              <a:t>Atom</a:t>
            </a:r>
            <a:endParaRPr lang="en-US" sz="1800" b="1" dirty="0">
              <a:solidFill>
                <a:prstClr val="black"/>
              </a:solidFill>
              <a:latin typeface="Gadugi" panose="020B0502040204020203" pitchFamily="34" charset="0"/>
            </a:endParaRPr>
          </a:p>
        </p:txBody>
      </p:sp>
      <p:sp>
        <p:nvSpPr>
          <p:cNvPr id="732" name="Rounded Rectangle 731"/>
          <p:cNvSpPr/>
          <p:nvPr/>
        </p:nvSpPr>
        <p:spPr>
          <a:xfrm>
            <a:off x="14413422" y="13063906"/>
            <a:ext cx="685800" cy="305176"/>
          </a:xfrm>
          <a:prstGeom prst="roundRect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3" name="TextBox 732"/>
          <p:cNvSpPr txBox="1"/>
          <p:nvPr/>
        </p:nvSpPr>
        <p:spPr>
          <a:xfrm>
            <a:off x="14385066" y="1302162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prstClr val="black"/>
                </a:solidFill>
                <a:latin typeface="Gadugi" panose="020B0502040204020203" pitchFamily="34" charset="0"/>
              </a:rPr>
              <a:t>State</a:t>
            </a:r>
            <a:endParaRPr lang="en-US" sz="1800" b="1" dirty="0">
              <a:solidFill>
                <a:prstClr val="black"/>
              </a:solidFill>
              <a:latin typeface="Gadugi" panose="020B0502040204020203" pitchFamily="34" charset="0"/>
            </a:endParaRPr>
          </a:p>
        </p:txBody>
      </p:sp>
      <p:cxnSp>
        <p:nvCxnSpPr>
          <p:cNvPr id="734" name="Straight Arrow Connector 733"/>
          <p:cNvCxnSpPr/>
          <p:nvPr/>
        </p:nvCxnSpPr>
        <p:spPr>
          <a:xfrm>
            <a:off x="15127577" y="13193393"/>
            <a:ext cx="363765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35" name="Rounded Rectangle 734"/>
          <p:cNvSpPr/>
          <p:nvPr/>
        </p:nvSpPr>
        <p:spPr>
          <a:xfrm>
            <a:off x="15513688" y="13051009"/>
            <a:ext cx="685800" cy="305176"/>
          </a:xfrm>
          <a:prstGeom prst="roundRect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6" name="TextBox 735"/>
          <p:cNvSpPr txBox="1"/>
          <p:nvPr/>
        </p:nvSpPr>
        <p:spPr>
          <a:xfrm>
            <a:off x="15485332" y="13008727"/>
            <a:ext cx="739305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prstClr val="black"/>
                </a:solidFill>
                <a:latin typeface="Gadugi" panose="020B0502040204020203" pitchFamily="34" charset="0"/>
              </a:rPr>
              <a:t>Body</a:t>
            </a:r>
            <a:endParaRPr lang="en-US" sz="1800" b="1" dirty="0">
              <a:solidFill>
                <a:prstClr val="black"/>
              </a:solidFill>
              <a:latin typeface="Gadugi" panose="020B0502040204020203" pitchFamily="34" charset="0"/>
            </a:endParaRPr>
          </a:p>
        </p:txBody>
      </p:sp>
      <p:cxnSp>
        <p:nvCxnSpPr>
          <p:cNvPr id="737" name="Straight Arrow Connector 736"/>
          <p:cNvCxnSpPr/>
          <p:nvPr/>
        </p:nvCxnSpPr>
        <p:spPr>
          <a:xfrm flipH="1">
            <a:off x="15127577" y="13258433"/>
            <a:ext cx="328328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38" name="Oval 737"/>
          <p:cNvSpPr/>
          <p:nvPr/>
        </p:nvSpPr>
        <p:spPr>
          <a:xfrm>
            <a:off x="15195937" y="11986433"/>
            <a:ext cx="190500" cy="192432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9" name="Oval 738"/>
          <p:cNvSpPr/>
          <p:nvPr/>
        </p:nvSpPr>
        <p:spPr>
          <a:xfrm>
            <a:off x="15195937" y="12253133"/>
            <a:ext cx="190500" cy="192432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0" name="Oval 739"/>
          <p:cNvSpPr/>
          <p:nvPr/>
        </p:nvSpPr>
        <p:spPr>
          <a:xfrm>
            <a:off x="15195937" y="12519833"/>
            <a:ext cx="190500" cy="192432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41" name="Straight Arrow Connector 740"/>
          <p:cNvCxnSpPr/>
          <p:nvPr/>
        </p:nvCxnSpPr>
        <p:spPr>
          <a:xfrm>
            <a:off x="16453237" y="11487334"/>
            <a:ext cx="276989" cy="193803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42" name="Straight Arrow Connector 741"/>
          <p:cNvCxnSpPr/>
          <p:nvPr/>
        </p:nvCxnSpPr>
        <p:spPr>
          <a:xfrm>
            <a:off x="16504560" y="12120171"/>
            <a:ext cx="246536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61" name="Straight Arrow Connector 760"/>
          <p:cNvCxnSpPr/>
          <p:nvPr/>
        </p:nvCxnSpPr>
        <p:spPr>
          <a:xfrm flipV="1">
            <a:off x="17224812" y="11847364"/>
            <a:ext cx="350850" cy="257488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62" name="Straight Arrow Connector 761"/>
          <p:cNvCxnSpPr/>
          <p:nvPr/>
        </p:nvCxnSpPr>
        <p:spPr>
          <a:xfrm flipV="1">
            <a:off x="17224812" y="12120171"/>
            <a:ext cx="379733" cy="17813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92" name="Oval 791"/>
          <p:cNvSpPr/>
          <p:nvPr/>
        </p:nvSpPr>
        <p:spPr>
          <a:xfrm>
            <a:off x="20489126" y="11791390"/>
            <a:ext cx="190500" cy="192432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3" name="Oval 792"/>
          <p:cNvSpPr/>
          <p:nvPr/>
        </p:nvSpPr>
        <p:spPr>
          <a:xfrm>
            <a:off x="20764500" y="11786281"/>
            <a:ext cx="190500" cy="192432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4" name="Oval 793"/>
          <p:cNvSpPr/>
          <p:nvPr/>
        </p:nvSpPr>
        <p:spPr>
          <a:xfrm>
            <a:off x="21069300" y="11786091"/>
            <a:ext cx="190500" cy="192432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5" name="TextBox 794"/>
          <p:cNvSpPr txBox="1"/>
          <p:nvPr/>
        </p:nvSpPr>
        <p:spPr>
          <a:xfrm>
            <a:off x="12908095" y="10065276"/>
            <a:ext cx="1019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800" dirty="0" smtClean="0">
                <a:solidFill>
                  <a:prstClr val="black"/>
                </a:solidFill>
                <a:latin typeface="Gadugi" panose="020B0502040204020203" pitchFamily="34" charset="0"/>
              </a:rPr>
              <a:t>Packet</a:t>
            </a:r>
          </a:p>
          <a:p>
            <a:pPr defTabSz="914400"/>
            <a:r>
              <a:rPr lang="en-US" sz="1800" dirty="0" smtClean="0">
                <a:solidFill>
                  <a:prstClr val="black"/>
                </a:solidFill>
                <a:latin typeface="Gadugi" panose="020B0502040204020203" pitchFamily="34" charset="0"/>
              </a:rPr>
              <a:t>Headers</a:t>
            </a:r>
            <a:endParaRPr lang="en-US" sz="1800" dirty="0">
              <a:solidFill>
                <a:prstClr val="black"/>
              </a:solidFill>
              <a:latin typeface="Gadugi" panose="020B0502040204020203" pitchFamily="34" charset="0"/>
            </a:endParaRPr>
          </a:p>
        </p:txBody>
      </p:sp>
      <p:sp>
        <p:nvSpPr>
          <p:cNvPr id="796" name="TextBox 795"/>
          <p:cNvSpPr txBox="1"/>
          <p:nvPr/>
        </p:nvSpPr>
        <p:spPr>
          <a:xfrm>
            <a:off x="16547881" y="10058033"/>
            <a:ext cx="1019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800" dirty="0" smtClean="0">
                <a:solidFill>
                  <a:prstClr val="black"/>
                </a:solidFill>
                <a:latin typeface="Gadugi" panose="020B0502040204020203" pitchFamily="34" charset="0"/>
              </a:rPr>
              <a:t>Packet</a:t>
            </a:r>
          </a:p>
          <a:p>
            <a:pPr defTabSz="914400"/>
            <a:r>
              <a:rPr lang="en-US" sz="1800" dirty="0" smtClean="0">
                <a:solidFill>
                  <a:prstClr val="black"/>
                </a:solidFill>
                <a:latin typeface="Gadugi" panose="020B0502040204020203" pitchFamily="34" charset="0"/>
              </a:rPr>
              <a:t>Headers</a:t>
            </a:r>
            <a:endParaRPr lang="en-US" sz="1800" dirty="0">
              <a:solidFill>
                <a:prstClr val="black"/>
              </a:solidFill>
              <a:latin typeface="Gadugi" panose="020B0502040204020203" pitchFamily="34" charset="0"/>
            </a:endParaRPr>
          </a:p>
        </p:txBody>
      </p:sp>
      <p:sp>
        <p:nvSpPr>
          <p:cNvPr id="798" name="Rounded Rectangle 797"/>
          <p:cNvSpPr/>
          <p:nvPr/>
        </p:nvSpPr>
        <p:spPr>
          <a:xfrm>
            <a:off x="13994323" y="10227896"/>
            <a:ext cx="2463482" cy="3413702"/>
          </a:xfrm>
          <a:prstGeom prst="roundRect">
            <a:avLst/>
          </a:prstGeom>
          <a:noFill/>
          <a:ln w="5715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0" name="TextBox 799"/>
          <p:cNvSpPr txBox="1"/>
          <p:nvPr/>
        </p:nvSpPr>
        <p:spPr>
          <a:xfrm>
            <a:off x="14700637" y="13757523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800" dirty="0" smtClean="0">
                <a:solidFill>
                  <a:prstClr val="black"/>
                </a:solidFill>
                <a:latin typeface="Gadugi" panose="020B0502040204020203" pitchFamily="34" charset="0"/>
              </a:rPr>
              <a:t>Stage 1</a:t>
            </a:r>
            <a:endParaRPr lang="en-US" sz="1800" dirty="0">
              <a:solidFill>
                <a:prstClr val="black"/>
              </a:solidFill>
              <a:latin typeface="Gadugi" panose="020B0502040204020203" pitchFamily="34" charset="0"/>
            </a:endParaRPr>
          </a:p>
        </p:txBody>
      </p:sp>
      <p:sp>
        <p:nvSpPr>
          <p:cNvPr id="801" name="TextBox 800"/>
          <p:cNvSpPr txBox="1"/>
          <p:nvPr/>
        </p:nvSpPr>
        <p:spPr>
          <a:xfrm>
            <a:off x="18448817" y="13751331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800" dirty="0" smtClean="0">
                <a:solidFill>
                  <a:prstClr val="black"/>
                </a:solidFill>
                <a:latin typeface="Gadugi" panose="020B0502040204020203" pitchFamily="34" charset="0"/>
              </a:rPr>
              <a:t>Stage 2</a:t>
            </a:r>
            <a:endParaRPr lang="en-US" sz="1800" dirty="0">
              <a:solidFill>
                <a:prstClr val="black"/>
              </a:solidFill>
              <a:latin typeface="Gadugi" panose="020B0502040204020203" pitchFamily="34" charset="0"/>
            </a:endParaRPr>
          </a:p>
        </p:txBody>
      </p:sp>
      <p:sp>
        <p:nvSpPr>
          <p:cNvPr id="868" name="Title 1"/>
          <p:cNvSpPr txBox="1">
            <a:spLocks/>
          </p:cNvSpPr>
          <p:nvPr/>
        </p:nvSpPr>
        <p:spPr>
          <a:xfrm>
            <a:off x="13403232" y="8915033"/>
            <a:ext cx="7736305" cy="1148821"/>
          </a:xfrm>
          <a:prstGeom prst="rect">
            <a:avLst/>
          </a:prstGeom>
        </p:spPr>
        <p:txBody>
          <a:bodyPr vert="horz" lIns="79248" tIns="39624" rIns="79248" bIns="39624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Gadug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sz="2773" b="1" dirty="0" smtClean="0"/>
              <a:t>A machine model for line-rate switches</a:t>
            </a:r>
            <a:endParaRPr lang="en-US" sz="2773" b="1" dirty="0"/>
          </a:p>
        </p:txBody>
      </p:sp>
      <p:sp>
        <p:nvSpPr>
          <p:cNvPr id="869" name="Rounded Rectangle 868"/>
          <p:cNvSpPr/>
          <p:nvPr/>
        </p:nvSpPr>
        <p:spPr>
          <a:xfrm>
            <a:off x="12319586" y="14888839"/>
            <a:ext cx="9384546" cy="5865616"/>
          </a:xfrm>
          <a:prstGeom prst="round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0" name="Title 1"/>
          <p:cNvSpPr txBox="1">
            <a:spLocks/>
          </p:cNvSpPr>
          <p:nvPr/>
        </p:nvSpPr>
        <p:spPr>
          <a:xfrm>
            <a:off x="15056488" y="14707283"/>
            <a:ext cx="7736305" cy="1148821"/>
          </a:xfrm>
          <a:prstGeom prst="rect">
            <a:avLst/>
          </a:prstGeom>
        </p:spPr>
        <p:txBody>
          <a:bodyPr vert="horz" lIns="79248" tIns="39624" rIns="79248" bIns="39624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Gadug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sz="2773" b="1" dirty="0" smtClean="0"/>
              <a:t>Atom templates</a:t>
            </a:r>
            <a:endParaRPr lang="en-US" sz="2773" b="1" dirty="0"/>
          </a:p>
        </p:txBody>
      </p:sp>
      <p:sp>
        <p:nvSpPr>
          <p:cNvPr id="909" name="Rounded Rectangle 908"/>
          <p:cNvSpPr/>
          <p:nvPr/>
        </p:nvSpPr>
        <p:spPr>
          <a:xfrm>
            <a:off x="14143611" y="11279143"/>
            <a:ext cx="2116015" cy="615783"/>
          </a:xfrm>
          <a:prstGeom prst="round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0" name="TextBox 909"/>
          <p:cNvSpPr txBox="1"/>
          <p:nvPr/>
        </p:nvSpPr>
        <p:spPr>
          <a:xfrm>
            <a:off x="14145485" y="11220794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prstClr val="black"/>
                </a:solidFill>
                <a:latin typeface="Gadugi" panose="020B0502040204020203" pitchFamily="34" charset="0"/>
              </a:rPr>
              <a:t>Atom</a:t>
            </a:r>
            <a:endParaRPr lang="en-US" sz="1800" b="1" dirty="0">
              <a:solidFill>
                <a:prstClr val="black"/>
              </a:solidFill>
              <a:latin typeface="Gadugi" panose="020B0502040204020203" pitchFamily="34" charset="0"/>
            </a:endParaRPr>
          </a:p>
        </p:txBody>
      </p:sp>
      <p:sp>
        <p:nvSpPr>
          <p:cNvPr id="911" name="Rounded Rectangle 910"/>
          <p:cNvSpPr/>
          <p:nvPr/>
        </p:nvSpPr>
        <p:spPr>
          <a:xfrm>
            <a:off x="14372211" y="11551650"/>
            <a:ext cx="685800" cy="305176"/>
          </a:xfrm>
          <a:prstGeom prst="roundRect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2" name="TextBox 911"/>
          <p:cNvSpPr txBox="1"/>
          <p:nvPr/>
        </p:nvSpPr>
        <p:spPr>
          <a:xfrm>
            <a:off x="14343855" y="11509368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prstClr val="black"/>
                </a:solidFill>
                <a:latin typeface="Gadugi" panose="020B0502040204020203" pitchFamily="34" charset="0"/>
              </a:rPr>
              <a:t>State</a:t>
            </a:r>
            <a:endParaRPr lang="en-US" sz="1800" b="1" dirty="0">
              <a:solidFill>
                <a:prstClr val="black"/>
              </a:solidFill>
              <a:latin typeface="Gadugi" panose="020B0502040204020203" pitchFamily="34" charset="0"/>
            </a:endParaRPr>
          </a:p>
        </p:txBody>
      </p:sp>
      <p:cxnSp>
        <p:nvCxnSpPr>
          <p:cNvPr id="913" name="Straight Arrow Connector 912"/>
          <p:cNvCxnSpPr/>
          <p:nvPr/>
        </p:nvCxnSpPr>
        <p:spPr>
          <a:xfrm>
            <a:off x="15086366" y="11681137"/>
            <a:ext cx="363765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14" name="Rounded Rectangle 913"/>
          <p:cNvSpPr/>
          <p:nvPr/>
        </p:nvSpPr>
        <p:spPr>
          <a:xfrm>
            <a:off x="15472477" y="11538753"/>
            <a:ext cx="685800" cy="305176"/>
          </a:xfrm>
          <a:prstGeom prst="roundRect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5" name="TextBox 914"/>
          <p:cNvSpPr txBox="1"/>
          <p:nvPr/>
        </p:nvSpPr>
        <p:spPr>
          <a:xfrm>
            <a:off x="15444121" y="11496471"/>
            <a:ext cx="739305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prstClr val="black"/>
                </a:solidFill>
                <a:latin typeface="Gadugi" panose="020B0502040204020203" pitchFamily="34" charset="0"/>
              </a:rPr>
              <a:t>Body</a:t>
            </a:r>
            <a:endParaRPr lang="en-US" sz="1800" b="1" dirty="0">
              <a:solidFill>
                <a:prstClr val="black"/>
              </a:solidFill>
              <a:latin typeface="Gadugi" panose="020B0502040204020203" pitchFamily="34" charset="0"/>
            </a:endParaRPr>
          </a:p>
        </p:txBody>
      </p:sp>
      <p:cxnSp>
        <p:nvCxnSpPr>
          <p:cNvPr id="916" name="Straight Arrow Connector 915"/>
          <p:cNvCxnSpPr/>
          <p:nvPr/>
        </p:nvCxnSpPr>
        <p:spPr>
          <a:xfrm flipH="1">
            <a:off x="15086366" y="11746177"/>
            <a:ext cx="328328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17" name="Rounded Rectangle 916"/>
          <p:cNvSpPr/>
          <p:nvPr/>
        </p:nvSpPr>
        <p:spPr>
          <a:xfrm>
            <a:off x="14183424" y="10468474"/>
            <a:ext cx="2116015" cy="615783"/>
          </a:xfrm>
          <a:prstGeom prst="round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8" name="TextBox 917"/>
          <p:cNvSpPr txBox="1"/>
          <p:nvPr/>
        </p:nvSpPr>
        <p:spPr>
          <a:xfrm>
            <a:off x="14185298" y="10410125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prstClr val="black"/>
                </a:solidFill>
                <a:latin typeface="Gadugi" panose="020B0502040204020203" pitchFamily="34" charset="0"/>
              </a:rPr>
              <a:t>Atom</a:t>
            </a:r>
            <a:endParaRPr lang="en-US" sz="1800" b="1" dirty="0">
              <a:solidFill>
                <a:prstClr val="black"/>
              </a:solidFill>
              <a:latin typeface="Gadugi" panose="020B0502040204020203" pitchFamily="34" charset="0"/>
            </a:endParaRPr>
          </a:p>
        </p:txBody>
      </p:sp>
      <p:sp>
        <p:nvSpPr>
          <p:cNvPr id="919" name="Rounded Rectangle 918"/>
          <p:cNvSpPr/>
          <p:nvPr/>
        </p:nvSpPr>
        <p:spPr>
          <a:xfrm>
            <a:off x="14412024" y="10740981"/>
            <a:ext cx="685800" cy="305176"/>
          </a:xfrm>
          <a:prstGeom prst="roundRect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0" name="TextBox 919"/>
          <p:cNvSpPr txBox="1"/>
          <p:nvPr/>
        </p:nvSpPr>
        <p:spPr>
          <a:xfrm>
            <a:off x="14383668" y="10698699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prstClr val="black"/>
                </a:solidFill>
                <a:latin typeface="Gadugi" panose="020B0502040204020203" pitchFamily="34" charset="0"/>
              </a:rPr>
              <a:t>State</a:t>
            </a:r>
            <a:endParaRPr lang="en-US" sz="1800" b="1" dirty="0">
              <a:solidFill>
                <a:prstClr val="black"/>
              </a:solidFill>
              <a:latin typeface="Gadugi" panose="020B0502040204020203" pitchFamily="34" charset="0"/>
            </a:endParaRPr>
          </a:p>
        </p:txBody>
      </p:sp>
      <p:cxnSp>
        <p:nvCxnSpPr>
          <p:cNvPr id="921" name="Straight Arrow Connector 920"/>
          <p:cNvCxnSpPr/>
          <p:nvPr/>
        </p:nvCxnSpPr>
        <p:spPr>
          <a:xfrm>
            <a:off x="15126179" y="10870468"/>
            <a:ext cx="363765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22" name="Rounded Rectangle 921"/>
          <p:cNvSpPr/>
          <p:nvPr/>
        </p:nvSpPr>
        <p:spPr>
          <a:xfrm>
            <a:off x="15512290" y="10728084"/>
            <a:ext cx="685800" cy="305176"/>
          </a:xfrm>
          <a:prstGeom prst="roundRect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3" name="TextBox 922"/>
          <p:cNvSpPr txBox="1"/>
          <p:nvPr/>
        </p:nvSpPr>
        <p:spPr>
          <a:xfrm>
            <a:off x="15483934" y="10685802"/>
            <a:ext cx="739305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prstClr val="black"/>
                </a:solidFill>
                <a:latin typeface="Gadugi" panose="020B0502040204020203" pitchFamily="34" charset="0"/>
              </a:rPr>
              <a:t>Body</a:t>
            </a:r>
            <a:endParaRPr lang="en-US" sz="1800" b="1" dirty="0">
              <a:solidFill>
                <a:prstClr val="black"/>
              </a:solidFill>
              <a:latin typeface="Gadugi" panose="020B0502040204020203" pitchFamily="34" charset="0"/>
            </a:endParaRPr>
          </a:p>
        </p:txBody>
      </p:sp>
      <p:cxnSp>
        <p:nvCxnSpPr>
          <p:cNvPr id="924" name="Straight Arrow Connector 923"/>
          <p:cNvCxnSpPr/>
          <p:nvPr/>
        </p:nvCxnSpPr>
        <p:spPr>
          <a:xfrm flipH="1">
            <a:off x="15126179" y="10935508"/>
            <a:ext cx="328328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25" name="Rounded Rectangle 924"/>
          <p:cNvSpPr/>
          <p:nvPr/>
        </p:nvSpPr>
        <p:spPr>
          <a:xfrm>
            <a:off x="17875954" y="12797325"/>
            <a:ext cx="2116015" cy="615783"/>
          </a:xfrm>
          <a:prstGeom prst="round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6" name="TextBox 925"/>
          <p:cNvSpPr txBox="1"/>
          <p:nvPr/>
        </p:nvSpPr>
        <p:spPr>
          <a:xfrm>
            <a:off x="17877828" y="12738976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prstClr val="black"/>
                </a:solidFill>
                <a:latin typeface="Gadugi" panose="020B0502040204020203" pitchFamily="34" charset="0"/>
              </a:rPr>
              <a:t>Atom</a:t>
            </a:r>
            <a:endParaRPr lang="en-US" sz="1800" b="1" dirty="0">
              <a:solidFill>
                <a:prstClr val="black"/>
              </a:solidFill>
              <a:latin typeface="Gadugi" panose="020B0502040204020203" pitchFamily="34" charset="0"/>
            </a:endParaRPr>
          </a:p>
        </p:txBody>
      </p:sp>
      <p:sp>
        <p:nvSpPr>
          <p:cNvPr id="927" name="Rounded Rectangle 926"/>
          <p:cNvSpPr/>
          <p:nvPr/>
        </p:nvSpPr>
        <p:spPr>
          <a:xfrm>
            <a:off x="18104554" y="13069832"/>
            <a:ext cx="685800" cy="305176"/>
          </a:xfrm>
          <a:prstGeom prst="roundRect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8" name="TextBox 927"/>
          <p:cNvSpPr txBox="1"/>
          <p:nvPr/>
        </p:nvSpPr>
        <p:spPr>
          <a:xfrm>
            <a:off x="18076198" y="1302755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prstClr val="black"/>
                </a:solidFill>
                <a:latin typeface="Gadugi" panose="020B0502040204020203" pitchFamily="34" charset="0"/>
              </a:rPr>
              <a:t>State</a:t>
            </a:r>
            <a:endParaRPr lang="en-US" sz="1800" b="1" dirty="0">
              <a:solidFill>
                <a:prstClr val="black"/>
              </a:solidFill>
              <a:latin typeface="Gadugi" panose="020B0502040204020203" pitchFamily="34" charset="0"/>
            </a:endParaRPr>
          </a:p>
        </p:txBody>
      </p:sp>
      <p:cxnSp>
        <p:nvCxnSpPr>
          <p:cNvPr id="929" name="Straight Arrow Connector 928"/>
          <p:cNvCxnSpPr/>
          <p:nvPr/>
        </p:nvCxnSpPr>
        <p:spPr>
          <a:xfrm>
            <a:off x="18818709" y="13199319"/>
            <a:ext cx="363765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30" name="Rounded Rectangle 929"/>
          <p:cNvSpPr/>
          <p:nvPr/>
        </p:nvSpPr>
        <p:spPr>
          <a:xfrm>
            <a:off x="19204820" y="13056935"/>
            <a:ext cx="685800" cy="305176"/>
          </a:xfrm>
          <a:prstGeom prst="roundRect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1" name="TextBox 930"/>
          <p:cNvSpPr txBox="1"/>
          <p:nvPr/>
        </p:nvSpPr>
        <p:spPr>
          <a:xfrm>
            <a:off x="19176464" y="13014653"/>
            <a:ext cx="739305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prstClr val="black"/>
                </a:solidFill>
                <a:latin typeface="Gadugi" panose="020B0502040204020203" pitchFamily="34" charset="0"/>
              </a:rPr>
              <a:t>Body</a:t>
            </a:r>
            <a:endParaRPr lang="en-US" sz="1800" b="1" dirty="0">
              <a:solidFill>
                <a:prstClr val="black"/>
              </a:solidFill>
              <a:latin typeface="Gadugi" panose="020B0502040204020203" pitchFamily="34" charset="0"/>
            </a:endParaRPr>
          </a:p>
        </p:txBody>
      </p:sp>
      <p:cxnSp>
        <p:nvCxnSpPr>
          <p:cNvPr id="932" name="Straight Arrow Connector 931"/>
          <p:cNvCxnSpPr/>
          <p:nvPr/>
        </p:nvCxnSpPr>
        <p:spPr>
          <a:xfrm flipH="1">
            <a:off x="18818709" y="13264359"/>
            <a:ext cx="328328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33" name="Oval 932"/>
          <p:cNvSpPr/>
          <p:nvPr/>
        </p:nvSpPr>
        <p:spPr>
          <a:xfrm>
            <a:off x="18887069" y="11992359"/>
            <a:ext cx="190500" cy="192432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4" name="Oval 933"/>
          <p:cNvSpPr/>
          <p:nvPr/>
        </p:nvSpPr>
        <p:spPr>
          <a:xfrm>
            <a:off x="18887069" y="12259059"/>
            <a:ext cx="190500" cy="192432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5" name="Oval 934"/>
          <p:cNvSpPr/>
          <p:nvPr/>
        </p:nvSpPr>
        <p:spPr>
          <a:xfrm>
            <a:off x="18887069" y="12525759"/>
            <a:ext cx="190500" cy="192432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6" name="Rounded Rectangle 935"/>
          <p:cNvSpPr/>
          <p:nvPr/>
        </p:nvSpPr>
        <p:spPr>
          <a:xfrm>
            <a:off x="17685455" y="10233822"/>
            <a:ext cx="2463482" cy="3413702"/>
          </a:xfrm>
          <a:prstGeom prst="roundRect">
            <a:avLst/>
          </a:prstGeom>
          <a:noFill/>
          <a:ln w="5715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7" name="Rounded Rectangle 936"/>
          <p:cNvSpPr/>
          <p:nvPr/>
        </p:nvSpPr>
        <p:spPr>
          <a:xfrm>
            <a:off x="17834743" y="11285069"/>
            <a:ext cx="2116015" cy="615783"/>
          </a:xfrm>
          <a:prstGeom prst="round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8" name="TextBox 937"/>
          <p:cNvSpPr txBox="1"/>
          <p:nvPr/>
        </p:nvSpPr>
        <p:spPr>
          <a:xfrm>
            <a:off x="17836617" y="11226720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prstClr val="black"/>
                </a:solidFill>
                <a:latin typeface="Gadugi" panose="020B0502040204020203" pitchFamily="34" charset="0"/>
              </a:rPr>
              <a:t>Atom</a:t>
            </a:r>
            <a:endParaRPr lang="en-US" sz="1800" b="1" dirty="0">
              <a:solidFill>
                <a:prstClr val="black"/>
              </a:solidFill>
              <a:latin typeface="Gadugi" panose="020B0502040204020203" pitchFamily="34" charset="0"/>
            </a:endParaRPr>
          </a:p>
        </p:txBody>
      </p:sp>
      <p:sp>
        <p:nvSpPr>
          <p:cNvPr id="939" name="Rounded Rectangle 938"/>
          <p:cNvSpPr/>
          <p:nvPr/>
        </p:nvSpPr>
        <p:spPr>
          <a:xfrm>
            <a:off x="18063343" y="11557576"/>
            <a:ext cx="685800" cy="305176"/>
          </a:xfrm>
          <a:prstGeom prst="roundRect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0" name="TextBox 939"/>
          <p:cNvSpPr txBox="1"/>
          <p:nvPr/>
        </p:nvSpPr>
        <p:spPr>
          <a:xfrm>
            <a:off x="18034987" y="1151529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prstClr val="black"/>
                </a:solidFill>
                <a:latin typeface="Gadugi" panose="020B0502040204020203" pitchFamily="34" charset="0"/>
              </a:rPr>
              <a:t>State</a:t>
            </a:r>
            <a:endParaRPr lang="en-US" sz="1800" b="1" dirty="0">
              <a:solidFill>
                <a:prstClr val="black"/>
              </a:solidFill>
              <a:latin typeface="Gadugi" panose="020B0502040204020203" pitchFamily="34" charset="0"/>
            </a:endParaRPr>
          </a:p>
        </p:txBody>
      </p:sp>
      <p:cxnSp>
        <p:nvCxnSpPr>
          <p:cNvPr id="941" name="Straight Arrow Connector 940"/>
          <p:cNvCxnSpPr/>
          <p:nvPr/>
        </p:nvCxnSpPr>
        <p:spPr>
          <a:xfrm>
            <a:off x="18777498" y="11687063"/>
            <a:ext cx="363765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42" name="Rounded Rectangle 941"/>
          <p:cNvSpPr/>
          <p:nvPr/>
        </p:nvSpPr>
        <p:spPr>
          <a:xfrm>
            <a:off x="19163609" y="11544679"/>
            <a:ext cx="685800" cy="305176"/>
          </a:xfrm>
          <a:prstGeom prst="roundRect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3" name="TextBox 942"/>
          <p:cNvSpPr txBox="1"/>
          <p:nvPr/>
        </p:nvSpPr>
        <p:spPr>
          <a:xfrm>
            <a:off x="19135253" y="11502397"/>
            <a:ext cx="739305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prstClr val="black"/>
                </a:solidFill>
                <a:latin typeface="Gadugi" panose="020B0502040204020203" pitchFamily="34" charset="0"/>
              </a:rPr>
              <a:t>Body</a:t>
            </a:r>
            <a:endParaRPr lang="en-US" sz="1800" b="1" dirty="0">
              <a:solidFill>
                <a:prstClr val="black"/>
              </a:solidFill>
              <a:latin typeface="Gadugi" panose="020B0502040204020203" pitchFamily="34" charset="0"/>
            </a:endParaRPr>
          </a:p>
        </p:txBody>
      </p:sp>
      <p:cxnSp>
        <p:nvCxnSpPr>
          <p:cNvPr id="944" name="Straight Arrow Connector 943"/>
          <p:cNvCxnSpPr/>
          <p:nvPr/>
        </p:nvCxnSpPr>
        <p:spPr>
          <a:xfrm flipH="1">
            <a:off x="18777498" y="11752103"/>
            <a:ext cx="328328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45" name="Rounded Rectangle 944"/>
          <p:cNvSpPr/>
          <p:nvPr/>
        </p:nvSpPr>
        <p:spPr>
          <a:xfrm>
            <a:off x="17874556" y="10474400"/>
            <a:ext cx="2116015" cy="615783"/>
          </a:xfrm>
          <a:prstGeom prst="round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6" name="TextBox 945"/>
          <p:cNvSpPr txBox="1"/>
          <p:nvPr/>
        </p:nvSpPr>
        <p:spPr>
          <a:xfrm>
            <a:off x="17876430" y="10416051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prstClr val="black"/>
                </a:solidFill>
                <a:latin typeface="Gadugi" panose="020B0502040204020203" pitchFamily="34" charset="0"/>
              </a:rPr>
              <a:t>Atom</a:t>
            </a:r>
            <a:endParaRPr lang="en-US" sz="1800" b="1" dirty="0">
              <a:solidFill>
                <a:prstClr val="black"/>
              </a:solidFill>
              <a:latin typeface="Gadugi" panose="020B0502040204020203" pitchFamily="34" charset="0"/>
            </a:endParaRPr>
          </a:p>
        </p:txBody>
      </p:sp>
      <p:sp>
        <p:nvSpPr>
          <p:cNvPr id="947" name="Rounded Rectangle 946"/>
          <p:cNvSpPr/>
          <p:nvPr/>
        </p:nvSpPr>
        <p:spPr>
          <a:xfrm>
            <a:off x="18103156" y="10746907"/>
            <a:ext cx="685800" cy="305176"/>
          </a:xfrm>
          <a:prstGeom prst="roundRect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8" name="TextBox 947"/>
          <p:cNvSpPr txBox="1"/>
          <p:nvPr/>
        </p:nvSpPr>
        <p:spPr>
          <a:xfrm>
            <a:off x="18074800" y="10704625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prstClr val="black"/>
                </a:solidFill>
                <a:latin typeface="Gadugi" panose="020B0502040204020203" pitchFamily="34" charset="0"/>
              </a:rPr>
              <a:t>State</a:t>
            </a:r>
            <a:endParaRPr lang="en-US" sz="1800" b="1" dirty="0">
              <a:solidFill>
                <a:prstClr val="black"/>
              </a:solidFill>
              <a:latin typeface="Gadugi" panose="020B0502040204020203" pitchFamily="34" charset="0"/>
            </a:endParaRPr>
          </a:p>
        </p:txBody>
      </p:sp>
      <p:cxnSp>
        <p:nvCxnSpPr>
          <p:cNvPr id="949" name="Straight Arrow Connector 948"/>
          <p:cNvCxnSpPr/>
          <p:nvPr/>
        </p:nvCxnSpPr>
        <p:spPr>
          <a:xfrm>
            <a:off x="18817311" y="10876394"/>
            <a:ext cx="363765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50" name="Rounded Rectangle 949"/>
          <p:cNvSpPr/>
          <p:nvPr/>
        </p:nvSpPr>
        <p:spPr>
          <a:xfrm>
            <a:off x="19203422" y="10734010"/>
            <a:ext cx="685800" cy="305176"/>
          </a:xfrm>
          <a:prstGeom prst="roundRect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1" name="TextBox 950"/>
          <p:cNvSpPr txBox="1"/>
          <p:nvPr/>
        </p:nvSpPr>
        <p:spPr>
          <a:xfrm>
            <a:off x="19175066" y="10691728"/>
            <a:ext cx="739305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sz="1800" b="1" dirty="0" smtClean="0">
                <a:solidFill>
                  <a:prstClr val="black"/>
                </a:solidFill>
                <a:latin typeface="Gadugi" panose="020B0502040204020203" pitchFamily="34" charset="0"/>
              </a:rPr>
              <a:t>Body</a:t>
            </a:r>
            <a:endParaRPr lang="en-US" sz="1800" b="1" dirty="0">
              <a:solidFill>
                <a:prstClr val="black"/>
              </a:solidFill>
              <a:latin typeface="Gadugi" panose="020B0502040204020203" pitchFamily="34" charset="0"/>
            </a:endParaRPr>
          </a:p>
        </p:txBody>
      </p:sp>
      <p:cxnSp>
        <p:nvCxnSpPr>
          <p:cNvPr id="952" name="Straight Arrow Connector 951"/>
          <p:cNvCxnSpPr/>
          <p:nvPr/>
        </p:nvCxnSpPr>
        <p:spPr>
          <a:xfrm flipH="1">
            <a:off x="18817311" y="10941434"/>
            <a:ext cx="328328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56" name="Straight Arrow Connector 955"/>
          <p:cNvCxnSpPr/>
          <p:nvPr/>
        </p:nvCxnSpPr>
        <p:spPr>
          <a:xfrm>
            <a:off x="20155878" y="11429633"/>
            <a:ext cx="276989" cy="193803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57" name="Straight Arrow Connector 956"/>
          <p:cNvCxnSpPr/>
          <p:nvPr/>
        </p:nvCxnSpPr>
        <p:spPr>
          <a:xfrm>
            <a:off x="20207201" y="12062470"/>
            <a:ext cx="246536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15" name="TextBox 1014"/>
          <p:cNvSpPr txBox="1"/>
          <p:nvPr/>
        </p:nvSpPr>
        <p:spPr>
          <a:xfrm>
            <a:off x="12986453" y="15552434"/>
            <a:ext cx="7213834" cy="1588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30" dirty="0" smtClean="0">
                <a:latin typeface="Gadugi" panose="020B0502040204020203" pitchFamily="34" charset="0"/>
              </a:rPr>
              <a:t>Specifies atom behavior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30" dirty="0" smtClean="0">
                <a:latin typeface="Gadugi" panose="020B0502040204020203" pitchFamily="34" charset="0"/>
              </a:rPr>
              <a:t>Fixed parts and tunable 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30" dirty="0" smtClean="0">
                <a:latin typeface="Gadugi" panose="020B0502040204020203" pitchFamily="34" charset="0"/>
              </a:rPr>
              <a:t>Must sustain line rate processing of packets</a:t>
            </a:r>
          </a:p>
          <a:p>
            <a:r>
              <a:rPr lang="en-US" sz="2430" dirty="0" smtClean="0">
                <a:latin typeface="Gadugi" panose="020B0502040204020203" pitchFamily="34" charset="0"/>
              </a:rPr>
              <a:t>    (10 G * 64 ports  = 1 GHz at smallest packet size)</a:t>
            </a:r>
            <a:endParaRPr lang="en-US" sz="2430" dirty="0">
              <a:latin typeface="Gadugi" panose="020B0502040204020203" pitchFamily="34" charset="0"/>
            </a:endParaRPr>
          </a:p>
        </p:txBody>
      </p:sp>
      <p:sp>
        <p:nvSpPr>
          <p:cNvPr id="1016" name="Trapezoid 1015"/>
          <p:cNvSpPr/>
          <p:nvPr/>
        </p:nvSpPr>
        <p:spPr>
          <a:xfrm rot="10800000">
            <a:off x="14166880" y="17916616"/>
            <a:ext cx="1313602" cy="723703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7" name="TextBox 1016"/>
          <p:cNvSpPr txBox="1"/>
          <p:nvPr/>
        </p:nvSpPr>
        <p:spPr>
          <a:xfrm>
            <a:off x="14342006" y="17939623"/>
            <a:ext cx="10198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Add</a:t>
            </a:r>
            <a:endParaRPr lang="en-US" sz="4000" dirty="0"/>
          </a:p>
        </p:txBody>
      </p:sp>
      <p:sp>
        <p:nvSpPr>
          <p:cNvPr id="1018" name="Trapezoid 1017"/>
          <p:cNvSpPr/>
          <p:nvPr/>
        </p:nvSpPr>
        <p:spPr>
          <a:xfrm rot="10800000">
            <a:off x="15835409" y="17916616"/>
            <a:ext cx="1313602" cy="723703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9" name="TextBox 1018"/>
          <p:cNvSpPr txBox="1"/>
          <p:nvPr/>
        </p:nvSpPr>
        <p:spPr>
          <a:xfrm>
            <a:off x="16028855" y="17935283"/>
            <a:ext cx="9589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Sub</a:t>
            </a:r>
            <a:endParaRPr lang="en-US" sz="4000" dirty="0"/>
          </a:p>
        </p:txBody>
      </p:sp>
      <p:cxnSp>
        <p:nvCxnSpPr>
          <p:cNvPr id="1040" name="Straight Arrow Connector 1039"/>
          <p:cNvCxnSpPr/>
          <p:nvPr/>
        </p:nvCxnSpPr>
        <p:spPr>
          <a:xfrm flipH="1">
            <a:off x="15118238" y="17455761"/>
            <a:ext cx="961895" cy="39299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Straight Arrow Connector 1041"/>
          <p:cNvCxnSpPr/>
          <p:nvPr/>
        </p:nvCxnSpPr>
        <p:spPr>
          <a:xfrm>
            <a:off x="16131456" y="17467804"/>
            <a:ext cx="553236" cy="38095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Arrow Connector 1044"/>
          <p:cNvCxnSpPr/>
          <p:nvPr/>
        </p:nvCxnSpPr>
        <p:spPr>
          <a:xfrm>
            <a:off x="14917239" y="17451014"/>
            <a:ext cx="1257538" cy="39774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Straight Arrow Connector 1048"/>
          <p:cNvCxnSpPr/>
          <p:nvPr/>
        </p:nvCxnSpPr>
        <p:spPr>
          <a:xfrm flipH="1">
            <a:off x="14601193" y="17467804"/>
            <a:ext cx="293953" cy="38095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4" name="TextBox 1053"/>
          <p:cNvSpPr txBox="1"/>
          <p:nvPr/>
        </p:nvSpPr>
        <p:spPr>
          <a:xfrm>
            <a:off x="15544800" y="16894314"/>
            <a:ext cx="19782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constant</a:t>
            </a:r>
            <a:endParaRPr lang="en-US" sz="4000" dirty="0"/>
          </a:p>
        </p:txBody>
      </p:sp>
      <p:sp>
        <p:nvSpPr>
          <p:cNvPr id="1055" name="TextBox 1054"/>
          <p:cNvSpPr txBox="1"/>
          <p:nvPr/>
        </p:nvSpPr>
        <p:spPr>
          <a:xfrm>
            <a:off x="14728067" y="16916033"/>
            <a:ext cx="4074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x</a:t>
            </a:r>
            <a:endParaRPr lang="en-US" sz="4000" dirty="0"/>
          </a:p>
        </p:txBody>
      </p:sp>
      <p:cxnSp>
        <p:nvCxnSpPr>
          <p:cNvPr id="1056" name="Straight Arrow Connector 1055"/>
          <p:cNvCxnSpPr>
            <a:stCxn id="1016" idx="0"/>
          </p:cNvCxnSpPr>
          <p:nvPr/>
        </p:nvCxnSpPr>
        <p:spPr>
          <a:xfrm>
            <a:off x="14823681" y="18640319"/>
            <a:ext cx="311870" cy="40562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Straight Arrow Connector 1058"/>
          <p:cNvCxnSpPr/>
          <p:nvPr/>
        </p:nvCxnSpPr>
        <p:spPr>
          <a:xfrm flipH="1">
            <a:off x="15962877" y="18658269"/>
            <a:ext cx="445197" cy="3842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2" name="Trapezoid 1061"/>
          <p:cNvSpPr/>
          <p:nvPr/>
        </p:nvSpPr>
        <p:spPr>
          <a:xfrm rot="10800000">
            <a:off x="14327532" y="19057644"/>
            <a:ext cx="2660239" cy="723703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4" name="TextBox 1063"/>
          <p:cNvSpPr txBox="1"/>
          <p:nvPr/>
        </p:nvSpPr>
        <p:spPr>
          <a:xfrm>
            <a:off x="14441833" y="19064833"/>
            <a:ext cx="25024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2-to-1 Mux</a:t>
            </a:r>
          </a:p>
        </p:txBody>
      </p:sp>
      <p:cxnSp>
        <p:nvCxnSpPr>
          <p:cNvPr id="1065" name="Straight Arrow Connector 1064"/>
          <p:cNvCxnSpPr/>
          <p:nvPr/>
        </p:nvCxnSpPr>
        <p:spPr>
          <a:xfrm>
            <a:off x="15589536" y="19744238"/>
            <a:ext cx="5248" cy="60880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8" name="TextBox 1067"/>
          <p:cNvSpPr txBox="1"/>
          <p:nvPr/>
        </p:nvSpPr>
        <p:spPr>
          <a:xfrm>
            <a:off x="15395443" y="20055723"/>
            <a:ext cx="4074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x</a:t>
            </a:r>
            <a:endParaRPr lang="en-US" sz="4000" dirty="0"/>
          </a:p>
        </p:txBody>
      </p:sp>
      <p:sp>
        <p:nvSpPr>
          <p:cNvPr id="1069" name="TextBox 1068"/>
          <p:cNvSpPr txBox="1"/>
          <p:nvPr/>
        </p:nvSpPr>
        <p:spPr>
          <a:xfrm>
            <a:off x="12599350" y="19042546"/>
            <a:ext cx="15295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choice</a:t>
            </a:r>
            <a:endParaRPr lang="en-US" sz="4000" dirty="0"/>
          </a:p>
        </p:txBody>
      </p:sp>
      <p:cxnSp>
        <p:nvCxnSpPr>
          <p:cNvPr id="1070" name="Straight Arrow Connector 1069"/>
          <p:cNvCxnSpPr>
            <a:endCxn id="1062" idx="3"/>
          </p:cNvCxnSpPr>
          <p:nvPr/>
        </p:nvCxnSpPr>
        <p:spPr>
          <a:xfrm>
            <a:off x="14060938" y="19418776"/>
            <a:ext cx="357057" cy="71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5" name="TextBox 1074"/>
          <p:cNvSpPr txBox="1"/>
          <p:nvPr/>
        </p:nvSpPr>
        <p:spPr>
          <a:xfrm>
            <a:off x="18058797" y="17521340"/>
            <a:ext cx="2820003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Gadugi" panose="020B0502040204020203" pitchFamily="34" charset="0"/>
              </a:rPr>
              <a:t>bool </a:t>
            </a:r>
            <a:r>
              <a:rPr lang="en-US" sz="2500" dirty="0">
                <a:latin typeface="Gadugi" panose="020B0502040204020203" pitchFamily="34" charset="0"/>
              </a:rPr>
              <a:t>choice = ??;</a:t>
            </a:r>
          </a:p>
          <a:p>
            <a:r>
              <a:rPr lang="en-US" sz="2500" dirty="0" err="1">
                <a:latin typeface="Gadugi" panose="020B0502040204020203" pitchFamily="34" charset="0"/>
              </a:rPr>
              <a:t>int</a:t>
            </a:r>
            <a:r>
              <a:rPr lang="en-US" sz="2500" dirty="0">
                <a:latin typeface="Gadugi" panose="020B0502040204020203" pitchFamily="34" charset="0"/>
              </a:rPr>
              <a:t> constant = ??;</a:t>
            </a:r>
          </a:p>
          <a:p>
            <a:r>
              <a:rPr lang="en-US" sz="2500" dirty="0">
                <a:latin typeface="Gadugi" panose="020B0502040204020203" pitchFamily="34" charset="0"/>
              </a:rPr>
              <a:t>if ( choice ) {</a:t>
            </a:r>
          </a:p>
          <a:p>
            <a:r>
              <a:rPr lang="en-US" sz="2500" dirty="0" smtClean="0">
                <a:latin typeface="Gadugi" panose="020B0502040204020203" pitchFamily="34" charset="0"/>
              </a:rPr>
              <a:t>  x </a:t>
            </a:r>
            <a:r>
              <a:rPr lang="en-US" sz="2500" dirty="0">
                <a:latin typeface="Gadugi" panose="020B0502040204020203" pitchFamily="34" charset="0"/>
              </a:rPr>
              <a:t>= x + constant ;</a:t>
            </a:r>
          </a:p>
          <a:p>
            <a:r>
              <a:rPr lang="en-US" sz="2500" dirty="0">
                <a:latin typeface="Gadugi" panose="020B0502040204020203" pitchFamily="34" charset="0"/>
              </a:rPr>
              <a:t>} else {</a:t>
            </a:r>
          </a:p>
          <a:p>
            <a:r>
              <a:rPr lang="en-US" sz="2500" dirty="0" smtClean="0">
                <a:latin typeface="Gadugi" panose="020B0502040204020203" pitchFamily="34" charset="0"/>
              </a:rPr>
              <a:t>  x </a:t>
            </a:r>
            <a:r>
              <a:rPr lang="en-US" sz="2500" dirty="0">
                <a:latin typeface="Gadugi" panose="020B0502040204020203" pitchFamily="34" charset="0"/>
              </a:rPr>
              <a:t>= x </a:t>
            </a:r>
            <a:r>
              <a:rPr lang="en-US" sz="2500" dirty="0" smtClean="0">
                <a:latin typeface="Gadugi" panose="020B0502040204020203" pitchFamily="34" charset="0"/>
              </a:rPr>
              <a:t> - </a:t>
            </a:r>
            <a:r>
              <a:rPr lang="en-US" sz="2500" dirty="0">
                <a:latin typeface="Gadugi" panose="020B0502040204020203" pitchFamily="34" charset="0"/>
              </a:rPr>
              <a:t>constant ;</a:t>
            </a:r>
          </a:p>
          <a:p>
            <a:r>
              <a:rPr lang="en-US" sz="2500" dirty="0">
                <a:latin typeface="Gadugi" panose="020B0502040204020203" pitchFamily="34" charset="0"/>
              </a:rPr>
              <a:t>}</a:t>
            </a:r>
          </a:p>
        </p:txBody>
      </p:sp>
      <p:sp>
        <p:nvSpPr>
          <p:cNvPr id="1076" name="Rounded Rectangle 1075"/>
          <p:cNvSpPr/>
          <p:nvPr/>
        </p:nvSpPr>
        <p:spPr>
          <a:xfrm>
            <a:off x="23164800" y="5181233"/>
            <a:ext cx="8610600" cy="3265976"/>
          </a:xfrm>
          <a:prstGeom prst="round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7" name="Title 1"/>
          <p:cNvSpPr txBox="1">
            <a:spLocks/>
          </p:cNvSpPr>
          <p:nvPr/>
        </p:nvSpPr>
        <p:spPr>
          <a:xfrm>
            <a:off x="23740728" y="4953000"/>
            <a:ext cx="7736305" cy="1268968"/>
          </a:xfrm>
          <a:prstGeom prst="rect">
            <a:avLst/>
          </a:prstGeom>
        </p:spPr>
        <p:txBody>
          <a:bodyPr vert="horz" lIns="79248" tIns="39624" rIns="79248" bIns="39624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Gadug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sz="2773" b="1" dirty="0" smtClean="0"/>
              <a:t>Packet Transactions</a:t>
            </a:r>
            <a:endParaRPr lang="en-US" sz="2773" b="1" dirty="0"/>
          </a:p>
        </p:txBody>
      </p:sp>
      <p:sp>
        <p:nvSpPr>
          <p:cNvPr id="1078" name="Content Placeholder 2"/>
          <p:cNvSpPr txBox="1">
            <a:spLocks/>
          </p:cNvSpPr>
          <p:nvPr/>
        </p:nvSpPr>
        <p:spPr>
          <a:xfrm>
            <a:off x="23680091" y="6121892"/>
            <a:ext cx="6835140" cy="2562431"/>
          </a:xfrm>
          <a:prstGeom prst="rect">
            <a:avLst/>
          </a:prstGeom>
        </p:spPr>
        <p:txBody>
          <a:bodyPr vert="horz" lIns="79248" tIns="39624" rIns="79248" bIns="39624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Gadugi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adugi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adugi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adugi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adugi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27" dirty="0">
                <a:solidFill>
                  <a:sysClr val="windowText" lastClr="000000"/>
                </a:solidFill>
              </a:rPr>
              <a:t>C</a:t>
            </a:r>
            <a:r>
              <a:rPr lang="en-US" sz="2427" dirty="0" smtClean="0">
                <a:solidFill>
                  <a:sysClr val="windowText" lastClr="000000"/>
                </a:solidFill>
              </a:rPr>
              <a:t>ode blocks that process one packet at a time</a:t>
            </a:r>
          </a:p>
          <a:p>
            <a:pPr>
              <a:defRPr/>
            </a:pPr>
            <a:r>
              <a:rPr lang="en-US" sz="2427" dirty="0" smtClean="0">
                <a:solidFill>
                  <a:sysClr val="windowText" lastClr="000000"/>
                </a:solidFill>
              </a:rPr>
              <a:t>Block written in a subset of C (Domino)</a:t>
            </a:r>
          </a:p>
          <a:p>
            <a:pPr>
              <a:defRPr/>
            </a:pPr>
            <a:r>
              <a:rPr lang="en-US" sz="2427" dirty="0" smtClean="0">
                <a:solidFill>
                  <a:sysClr val="windowText" lastClr="000000"/>
                </a:solidFill>
              </a:rPr>
              <a:t>One </a:t>
            </a:r>
            <a:r>
              <a:rPr lang="en-US" sz="2427" dirty="0">
                <a:solidFill>
                  <a:sysClr val="windowText" lastClr="000000"/>
                </a:solidFill>
              </a:rPr>
              <a:t>packet transaction per </a:t>
            </a:r>
            <a:r>
              <a:rPr lang="en-US" sz="2427" dirty="0" smtClean="0">
                <a:solidFill>
                  <a:sysClr val="windowText" lastClr="000000"/>
                </a:solidFill>
              </a:rPr>
              <a:t>pipeline</a:t>
            </a:r>
          </a:p>
          <a:p>
            <a:pPr>
              <a:defRPr/>
            </a:pPr>
            <a:r>
              <a:rPr lang="en-US" sz="2427" dirty="0" smtClean="0">
                <a:solidFill>
                  <a:sysClr val="windowText" lastClr="000000"/>
                </a:solidFill>
              </a:rPr>
              <a:t>No worries about concurrency</a:t>
            </a:r>
            <a:endParaRPr lang="en-US" sz="2427" dirty="0">
              <a:solidFill>
                <a:sysClr val="windowText" lastClr="000000"/>
              </a:solidFill>
            </a:endParaRPr>
          </a:p>
        </p:txBody>
      </p:sp>
      <p:sp>
        <p:nvSpPr>
          <p:cNvPr id="1079" name="Rounded Rectangle 1078"/>
          <p:cNvSpPr/>
          <p:nvPr/>
        </p:nvSpPr>
        <p:spPr>
          <a:xfrm>
            <a:off x="23186304" y="9004429"/>
            <a:ext cx="8610600" cy="6010531"/>
          </a:xfrm>
          <a:prstGeom prst="round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6" name="Title 1"/>
          <p:cNvSpPr txBox="1">
            <a:spLocks/>
          </p:cNvSpPr>
          <p:nvPr/>
        </p:nvSpPr>
        <p:spPr>
          <a:xfrm>
            <a:off x="23550147" y="8961354"/>
            <a:ext cx="8536702" cy="1148821"/>
          </a:xfrm>
          <a:prstGeom prst="rect">
            <a:avLst/>
          </a:prstGeom>
        </p:spPr>
        <p:txBody>
          <a:bodyPr vert="horz" lIns="79248" tIns="39624" rIns="79248" bIns="39624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adug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sz="2773" b="1" dirty="0">
                <a:solidFill>
                  <a:srgbClr val="C00000"/>
                </a:solidFill>
                <a:latin typeface="Gadugi"/>
              </a:rPr>
              <a:t>Programming with Packet Transactions</a:t>
            </a:r>
          </a:p>
        </p:txBody>
      </p:sp>
      <p:sp>
        <p:nvSpPr>
          <p:cNvPr id="1107" name="Text Placeholder 2"/>
          <p:cNvSpPr txBox="1">
            <a:spLocks/>
          </p:cNvSpPr>
          <p:nvPr/>
        </p:nvSpPr>
        <p:spPr>
          <a:xfrm>
            <a:off x="23818967" y="9656887"/>
            <a:ext cx="3352561" cy="714057"/>
          </a:xfrm>
          <a:prstGeom prst="rect">
            <a:avLst/>
          </a:prstGeom>
        </p:spPr>
        <p:txBody>
          <a:bodyPr vert="horz" lIns="79248" tIns="39624" rIns="79248" bIns="39624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Gadugi" panose="020B0502040204020203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80">
                <a:latin typeface="Gadugi"/>
              </a:rPr>
              <a:t>Domino</a:t>
            </a:r>
            <a:endParaRPr lang="en-US" sz="2080" dirty="0">
              <a:latin typeface="Gadugi"/>
            </a:endParaRPr>
          </a:p>
        </p:txBody>
      </p:sp>
      <p:sp>
        <p:nvSpPr>
          <p:cNvPr id="1108" name="Text Placeholder 7"/>
          <p:cNvSpPr txBox="1">
            <a:spLocks/>
          </p:cNvSpPr>
          <p:nvPr/>
        </p:nvSpPr>
        <p:spPr>
          <a:xfrm>
            <a:off x="27424106" y="9656887"/>
            <a:ext cx="3369072" cy="714057"/>
          </a:xfrm>
          <a:prstGeom prst="rect">
            <a:avLst/>
          </a:prstGeom>
        </p:spPr>
        <p:txBody>
          <a:bodyPr vert="horz" lIns="79248" tIns="39624" rIns="79248" bIns="39624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Gadugi" panose="020B0502040204020203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80" dirty="0" smtClean="0">
                <a:latin typeface="Gadugi"/>
              </a:rPr>
              <a:t>Atoms</a:t>
            </a:r>
            <a:endParaRPr lang="en-US" sz="3812" dirty="0">
              <a:solidFill>
                <a:srgbClr val="C00000"/>
              </a:solidFill>
              <a:latin typeface="Gadugi"/>
              <a:ea typeface="+mj-ea"/>
              <a:cs typeface="+mj-cs"/>
            </a:endParaRPr>
          </a:p>
        </p:txBody>
      </p:sp>
      <p:sp>
        <p:nvSpPr>
          <p:cNvPr id="1109" name="TextBox 1108"/>
          <p:cNvSpPr txBox="1"/>
          <p:nvPr/>
        </p:nvSpPr>
        <p:spPr>
          <a:xfrm>
            <a:off x="23476033" y="10454260"/>
            <a:ext cx="4384534" cy="4413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92477">
              <a:lnSpc>
                <a:spcPct val="120000"/>
              </a:lnSpc>
            </a:pPr>
            <a:r>
              <a:rPr lang="en-US" sz="1300" dirty="0">
                <a:solidFill>
                  <a:srgbClr val="ED7D31">
                    <a:lumMod val="75000"/>
                  </a:srgbClr>
                </a:solidFill>
                <a:latin typeface="Gadugi"/>
              </a:rPr>
              <a:t>#define</a:t>
            </a:r>
            <a:r>
              <a:rPr lang="en-US" sz="1300" dirty="0">
                <a:solidFill>
                  <a:prstClr val="black"/>
                </a:solidFill>
                <a:latin typeface="Gadugi"/>
              </a:rPr>
              <a:t> NUM_FLOWLETS 8000</a:t>
            </a:r>
          </a:p>
          <a:p>
            <a:pPr defTabSz="792477">
              <a:lnSpc>
                <a:spcPct val="120000"/>
              </a:lnSpc>
            </a:pPr>
            <a:r>
              <a:rPr lang="en-US" sz="1300" dirty="0">
                <a:solidFill>
                  <a:srgbClr val="ED7D31">
                    <a:lumMod val="75000"/>
                  </a:srgbClr>
                </a:solidFill>
                <a:latin typeface="Gadugi"/>
              </a:rPr>
              <a:t>#define </a:t>
            </a:r>
            <a:r>
              <a:rPr lang="en-US" sz="1300" dirty="0">
                <a:solidFill>
                  <a:prstClr val="black"/>
                </a:solidFill>
                <a:latin typeface="Gadugi"/>
              </a:rPr>
              <a:t>THRESHOLD    5</a:t>
            </a:r>
          </a:p>
          <a:p>
            <a:pPr defTabSz="792477">
              <a:lnSpc>
                <a:spcPct val="120000"/>
              </a:lnSpc>
            </a:pPr>
            <a:r>
              <a:rPr lang="en-US" sz="1300" dirty="0">
                <a:solidFill>
                  <a:srgbClr val="ED7D31">
                    <a:lumMod val="75000"/>
                  </a:srgbClr>
                </a:solidFill>
                <a:latin typeface="Gadugi"/>
              </a:rPr>
              <a:t>#define </a:t>
            </a:r>
            <a:r>
              <a:rPr lang="en-US" sz="1300" dirty="0">
                <a:solidFill>
                  <a:prstClr val="black"/>
                </a:solidFill>
                <a:latin typeface="Gadugi"/>
              </a:rPr>
              <a:t>NUM_HOPS     10</a:t>
            </a:r>
          </a:p>
          <a:p>
            <a:pPr defTabSz="792477">
              <a:lnSpc>
                <a:spcPct val="120000"/>
              </a:lnSpc>
            </a:pPr>
            <a:endParaRPr lang="en-US" sz="1300" dirty="0">
              <a:solidFill>
                <a:prstClr val="black"/>
              </a:solidFill>
              <a:latin typeface="Gadugi"/>
            </a:endParaRPr>
          </a:p>
          <a:p>
            <a:pPr defTabSz="792477">
              <a:lnSpc>
                <a:spcPct val="120000"/>
              </a:lnSpc>
            </a:pPr>
            <a:r>
              <a:rPr lang="en-US" sz="1300" dirty="0" err="1">
                <a:solidFill>
                  <a:srgbClr val="0070C0"/>
                </a:solidFill>
                <a:latin typeface="Gadugi"/>
              </a:rPr>
              <a:t>struct</a:t>
            </a:r>
            <a:r>
              <a:rPr lang="en-US" sz="1300" dirty="0">
                <a:solidFill>
                  <a:prstClr val="black"/>
                </a:solidFill>
                <a:latin typeface="Gadugi"/>
              </a:rPr>
              <a:t> Packet { </a:t>
            </a:r>
            <a:r>
              <a:rPr lang="en-US" sz="1300" dirty="0" err="1">
                <a:solidFill>
                  <a:srgbClr val="0070C0"/>
                </a:solidFill>
                <a:latin typeface="Gadugi"/>
              </a:rPr>
              <a:t>int</a:t>
            </a:r>
            <a:r>
              <a:rPr lang="en-US" sz="1300" dirty="0">
                <a:solidFill>
                  <a:srgbClr val="0070C0"/>
                </a:solidFill>
                <a:latin typeface="Gadugi"/>
              </a:rPr>
              <a:t> </a:t>
            </a:r>
            <a:r>
              <a:rPr lang="en-US" sz="1300" dirty="0">
                <a:solidFill>
                  <a:prstClr val="black"/>
                </a:solidFill>
                <a:latin typeface="Gadugi"/>
              </a:rPr>
              <a:t>sport; </a:t>
            </a:r>
            <a:r>
              <a:rPr lang="en-US" sz="1300" dirty="0" err="1">
                <a:solidFill>
                  <a:srgbClr val="0070C0"/>
                </a:solidFill>
                <a:latin typeface="Gadugi"/>
              </a:rPr>
              <a:t>int</a:t>
            </a:r>
            <a:r>
              <a:rPr lang="en-US" sz="1300" dirty="0">
                <a:solidFill>
                  <a:prstClr val="black"/>
                </a:solidFill>
                <a:latin typeface="Gadugi"/>
              </a:rPr>
              <a:t> </a:t>
            </a:r>
            <a:r>
              <a:rPr lang="en-US" sz="1300" dirty="0" err="1">
                <a:solidFill>
                  <a:prstClr val="black"/>
                </a:solidFill>
                <a:latin typeface="Gadugi"/>
              </a:rPr>
              <a:t>dport</a:t>
            </a:r>
            <a:r>
              <a:rPr lang="en-US" sz="1300" dirty="0">
                <a:solidFill>
                  <a:prstClr val="black"/>
                </a:solidFill>
                <a:latin typeface="Gadugi"/>
              </a:rPr>
              <a:t>; …};</a:t>
            </a:r>
          </a:p>
          <a:p>
            <a:pPr defTabSz="792477">
              <a:lnSpc>
                <a:spcPct val="120000"/>
              </a:lnSpc>
            </a:pPr>
            <a:r>
              <a:rPr lang="en-US" sz="1300" dirty="0" err="1">
                <a:solidFill>
                  <a:srgbClr val="0070C0"/>
                </a:solidFill>
                <a:latin typeface="Gadugi"/>
              </a:rPr>
              <a:t>int</a:t>
            </a:r>
            <a:r>
              <a:rPr lang="en-US" sz="1300" dirty="0">
                <a:solidFill>
                  <a:prstClr val="black"/>
                </a:solidFill>
                <a:latin typeface="Gadugi"/>
              </a:rPr>
              <a:t> </a:t>
            </a:r>
            <a:r>
              <a:rPr lang="en-US" sz="1300" dirty="0" err="1">
                <a:solidFill>
                  <a:prstClr val="black"/>
                </a:solidFill>
                <a:latin typeface="Gadugi"/>
              </a:rPr>
              <a:t>last_time</a:t>
            </a:r>
            <a:r>
              <a:rPr lang="en-US" sz="1300" dirty="0">
                <a:solidFill>
                  <a:prstClr val="black"/>
                </a:solidFill>
                <a:latin typeface="Gadugi"/>
              </a:rPr>
              <a:t> [NUM_FLOWLETS] = {0};</a:t>
            </a:r>
          </a:p>
          <a:p>
            <a:pPr defTabSz="792477">
              <a:lnSpc>
                <a:spcPct val="120000"/>
              </a:lnSpc>
            </a:pPr>
            <a:r>
              <a:rPr lang="en-US" sz="1300" dirty="0" err="1">
                <a:solidFill>
                  <a:srgbClr val="0070C0"/>
                </a:solidFill>
                <a:latin typeface="Gadugi"/>
              </a:rPr>
              <a:t>int</a:t>
            </a:r>
            <a:r>
              <a:rPr lang="en-US" sz="1300" dirty="0">
                <a:solidFill>
                  <a:prstClr val="black"/>
                </a:solidFill>
                <a:latin typeface="Gadugi"/>
              </a:rPr>
              <a:t> </a:t>
            </a:r>
            <a:r>
              <a:rPr lang="en-US" sz="1300" dirty="0" err="1">
                <a:solidFill>
                  <a:prstClr val="black"/>
                </a:solidFill>
                <a:latin typeface="Gadugi"/>
              </a:rPr>
              <a:t>saved_hop</a:t>
            </a:r>
            <a:r>
              <a:rPr lang="en-US" sz="1300" dirty="0">
                <a:solidFill>
                  <a:prstClr val="black"/>
                </a:solidFill>
                <a:latin typeface="Gadugi"/>
              </a:rPr>
              <a:t> [NUM_FLOWLETS] = {0};</a:t>
            </a:r>
          </a:p>
          <a:p>
            <a:pPr defTabSz="792477">
              <a:lnSpc>
                <a:spcPct val="120000"/>
              </a:lnSpc>
            </a:pPr>
            <a:endParaRPr lang="en-US" sz="1300" dirty="0">
              <a:solidFill>
                <a:prstClr val="black"/>
              </a:solidFill>
              <a:latin typeface="Gadugi"/>
            </a:endParaRPr>
          </a:p>
          <a:p>
            <a:pPr defTabSz="792477">
              <a:lnSpc>
                <a:spcPct val="120000"/>
              </a:lnSpc>
            </a:pPr>
            <a:r>
              <a:rPr lang="en-US" sz="1300" dirty="0">
                <a:solidFill>
                  <a:srgbClr val="0070C0"/>
                </a:solidFill>
                <a:latin typeface="Gadugi"/>
              </a:rPr>
              <a:t>void</a:t>
            </a:r>
            <a:r>
              <a:rPr lang="en-US" sz="1300" dirty="0">
                <a:solidFill>
                  <a:prstClr val="black"/>
                </a:solidFill>
                <a:latin typeface="Gadugi"/>
              </a:rPr>
              <a:t> </a:t>
            </a:r>
            <a:r>
              <a:rPr lang="en-US" sz="1300" dirty="0" err="1">
                <a:solidFill>
                  <a:prstClr val="black"/>
                </a:solidFill>
                <a:latin typeface="Gadugi"/>
              </a:rPr>
              <a:t>flowlet</a:t>
            </a:r>
            <a:r>
              <a:rPr lang="en-US" sz="1300" dirty="0">
                <a:solidFill>
                  <a:prstClr val="black"/>
                </a:solidFill>
                <a:latin typeface="Gadugi"/>
              </a:rPr>
              <a:t>(</a:t>
            </a:r>
            <a:r>
              <a:rPr lang="en-US" sz="1300" dirty="0" err="1">
                <a:solidFill>
                  <a:srgbClr val="0070C0"/>
                </a:solidFill>
                <a:latin typeface="Gadugi"/>
              </a:rPr>
              <a:t>struct</a:t>
            </a:r>
            <a:r>
              <a:rPr lang="en-US" sz="1300" dirty="0">
                <a:solidFill>
                  <a:prstClr val="black"/>
                </a:solidFill>
                <a:latin typeface="Gadugi"/>
              </a:rPr>
              <a:t> Packet </a:t>
            </a:r>
            <a:r>
              <a:rPr lang="en-US" sz="1300" dirty="0" err="1">
                <a:solidFill>
                  <a:prstClr val="black"/>
                </a:solidFill>
                <a:latin typeface="Gadugi"/>
              </a:rPr>
              <a:t>pkt</a:t>
            </a:r>
            <a:r>
              <a:rPr lang="en-US" sz="1300" dirty="0">
                <a:solidFill>
                  <a:prstClr val="black"/>
                </a:solidFill>
                <a:latin typeface="Gadugi"/>
              </a:rPr>
              <a:t>) {</a:t>
            </a:r>
          </a:p>
          <a:p>
            <a:pPr defTabSz="792477">
              <a:lnSpc>
                <a:spcPct val="120000"/>
              </a:lnSpc>
            </a:pPr>
            <a:r>
              <a:rPr lang="en-US" sz="1300" dirty="0">
                <a:solidFill>
                  <a:prstClr val="black"/>
                </a:solidFill>
                <a:latin typeface="Gadugi"/>
              </a:rPr>
              <a:t>  </a:t>
            </a:r>
            <a:r>
              <a:rPr lang="en-US" sz="1300" dirty="0" err="1">
                <a:solidFill>
                  <a:prstClr val="black"/>
                </a:solidFill>
                <a:latin typeface="Gadugi"/>
              </a:rPr>
              <a:t>pkt.new_hop</a:t>
            </a:r>
            <a:r>
              <a:rPr lang="en-US" sz="1300" dirty="0">
                <a:solidFill>
                  <a:prstClr val="black"/>
                </a:solidFill>
                <a:latin typeface="Gadugi"/>
              </a:rPr>
              <a:t> = hash3(</a:t>
            </a:r>
            <a:r>
              <a:rPr lang="en-US" sz="1300" dirty="0" err="1">
                <a:solidFill>
                  <a:prstClr val="black"/>
                </a:solidFill>
                <a:latin typeface="Gadugi"/>
              </a:rPr>
              <a:t>pkt.sport</a:t>
            </a:r>
            <a:r>
              <a:rPr lang="en-US" sz="1300" dirty="0">
                <a:solidFill>
                  <a:prstClr val="black"/>
                </a:solidFill>
                <a:latin typeface="Gadugi"/>
              </a:rPr>
              <a:t>, </a:t>
            </a:r>
            <a:r>
              <a:rPr lang="en-US" sz="1300" dirty="0" err="1">
                <a:solidFill>
                  <a:prstClr val="black"/>
                </a:solidFill>
                <a:latin typeface="Gadugi"/>
              </a:rPr>
              <a:t>pkt.dport</a:t>
            </a:r>
            <a:r>
              <a:rPr lang="en-US" sz="1300" dirty="0">
                <a:solidFill>
                  <a:prstClr val="black"/>
                </a:solidFill>
                <a:latin typeface="Gadugi"/>
              </a:rPr>
              <a:t>, </a:t>
            </a:r>
            <a:r>
              <a:rPr lang="en-US" sz="1300" dirty="0" err="1">
                <a:solidFill>
                  <a:prstClr val="black"/>
                </a:solidFill>
                <a:latin typeface="Gadugi"/>
              </a:rPr>
              <a:t>pkt.arrival</a:t>
            </a:r>
            <a:r>
              <a:rPr lang="en-US" sz="1300" dirty="0">
                <a:solidFill>
                  <a:prstClr val="black"/>
                </a:solidFill>
                <a:latin typeface="Gadugi"/>
              </a:rPr>
              <a:t>)</a:t>
            </a:r>
          </a:p>
          <a:p>
            <a:pPr defTabSz="792477">
              <a:lnSpc>
                <a:spcPct val="120000"/>
              </a:lnSpc>
            </a:pPr>
            <a:r>
              <a:rPr lang="en-US" sz="1300" dirty="0">
                <a:solidFill>
                  <a:prstClr val="black"/>
                </a:solidFill>
                <a:latin typeface="Gadugi"/>
              </a:rPr>
              <a:t>                              % NUM_HOPS;</a:t>
            </a:r>
          </a:p>
          <a:p>
            <a:pPr defTabSz="792477">
              <a:lnSpc>
                <a:spcPct val="120000"/>
              </a:lnSpc>
            </a:pPr>
            <a:r>
              <a:rPr lang="en-US" sz="1300" dirty="0">
                <a:solidFill>
                  <a:prstClr val="black"/>
                </a:solidFill>
                <a:latin typeface="Gadugi"/>
              </a:rPr>
              <a:t>  pkt.id  = hash2(</a:t>
            </a:r>
            <a:r>
              <a:rPr lang="en-US" sz="1300" dirty="0" err="1">
                <a:solidFill>
                  <a:prstClr val="black"/>
                </a:solidFill>
                <a:latin typeface="Gadugi"/>
              </a:rPr>
              <a:t>pkt.sport</a:t>
            </a:r>
            <a:r>
              <a:rPr lang="en-US" sz="1300" dirty="0">
                <a:solidFill>
                  <a:prstClr val="black"/>
                </a:solidFill>
                <a:latin typeface="Gadugi"/>
              </a:rPr>
              <a:t>, </a:t>
            </a:r>
            <a:r>
              <a:rPr lang="en-US" sz="1300" dirty="0" err="1">
                <a:solidFill>
                  <a:prstClr val="black"/>
                </a:solidFill>
                <a:latin typeface="Gadugi"/>
              </a:rPr>
              <a:t>pkt.dport</a:t>
            </a:r>
            <a:r>
              <a:rPr lang="en-US" sz="1300" dirty="0">
                <a:solidFill>
                  <a:prstClr val="black"/>
                </a:solidFill>
                <a:latin typeface="Gadugi"/>
              </a:rPr>
              <a:t>) % NUM_FLOWLETS;</a:t>
            </a:r>
          </a:p>
          <a:p>
            <a:pPr defTabSz="792477">
              <a:lnSpc>
                <a:spcPct val="120000"/>
              </a:lnSpc>
            </a:pPr>
            <a:r>
              <a:rPr lang="en-US" sz="1300" dirty="0">
                <a:solidFill>
                  <a:prstClr val="black"/>
                </a:solidFill>
                <a:latin typeface="Gadugi"/>
              </a:rPr>
              <a:t>  </a:t>
            </a:r>
            <a:r>
              <a:rPr lang="en-US" sz="1300" dirty="0">
                <a:solidFill>
                  <a:srgbClr val="00B050"/>
                </a:solidFill>
                <a:latin typeface="Gadugi"/>
              </a:rPr>
              <a:t>if</a:t>
            </a:r>
            <a:r>
              <a:rPr lang="en-US" sz="1300" dirty="0">
                <a:solidFill>
                  <a:prstClr val="black"/>
                </a:solidFill>
                <a:latin typeface="Gadugi"/>
              </a:rPr>
              <a:t> (</a:t>
            </a:r>
            <a:r>
              <a:rPr lang="en-US" sz="1300" dirty="0" err="1">
                <a:solidFill>
                  <a:prstClr val="black"/>
                </a:solidFill>
                <a:latin typeface="Gadugi"/>
              </a:rPr>
              <a:t>pkt.arrival</a:t>
            </a:r>
            <a:r>
              <a:rPr lang="en-US" sz="1300" dirty="0">
                <a:solidFill>
                  <a:prstClr val="black"/>
                </a:solidFill>
                <a:latin typeface="Gadugi"/>
              </a:rPr>
              <a:t> - </a:t>
            </a:r>
            <a:r>
              <a:rPr lang="en-US" sz="1300" dirty="0" err="1">
                <a:solidFill>
                  <a:prstClr val="black"/>
                </a:solidFill>
                <a:latin typeface="Gadugi"/>
              </a:rPr>
              <a:t>last_time</a:t>
            </a:r>
            <a:r>
              <a:rPr lang="en-US" sz="1300" dirty="0">
                <a:solidFill>
                  <a:prstClr val="black"/>
                </a:solidFill>
                <a:latin typeface="Gadugi"/>
              </a:rPr>
              <a:t>[pkt.id] &gt; THRESHOLD) {</a:t>
            </a:r>
          </a:p>
          <a:p>
            <a:pPr defTabSz="792477">
              <a:lnSpc>
                <a:spcPct val="120000"/>
              </a:lnSpc>
            </a:pPr>
            <a:r>
              <a:rPr lang="en-US" sz="1300" dirty="0">
                <a:solidFill>
                  <a:prstClr val="black"/>
                </a:solidFill>
                <a:latin typeface="Gadugi"/>
              </a:rPr>
              <a:t>    </a:t>
            </a:r>
            <a:r>
              <a:rPr lang="en-US" sz="1300" dirty="0" err="1">
                <a:solidFill>
                  <a:prstClr val="black"/>
                </a:solidFill>
                <a:latin typeface="Gadugi"/>
              </a:rPr>
              <a:t>saved_hop</a:t>
            </a:r>
            <a:r>
              <a:rPr lang="en-US" sz="1300" dirty="0">
                <a:solidFill>
                  <a:prstClr val="black"/>
                </a:solidFill>
                <a:latin typeface="Gadugi"/>
              </a:rPr>
              <a:t>[pkt.id] = </a:t>
            </a:r>
            <a:r>
              <a:rPr lang="en-US" sz="1300" dirty="0" err="1">
                <a:solidFill>
                  <a:prstClr val="black"/>
                </a:solidFill>
                <a:latin typeface="Gadugi"/>
              </a:rPr>
              <a:t>pkt.new_hop</a:t>
            </a:r>
            <a:r>
              <a:rPr lang="en-US" sz="1300" dirty="0">
                <a:solidFill>
                  <a:prstClr val="black"/>
                </a:solidFill>
                <a:latin typeface="Gadugi"/>
              </a:rPr>
              <a:t>;</a:t>
            </a:r>
          </a:p>
          <a:p>
            <a:pPr defTabSz="792477">
              <a:lnSpc>
                <a:spcPct val="120000"/>
              </a:lnSpc>
            </a:pPr>
            <a:r>
              <a:rPr lang="en-US" sz="1300" dirty="0">
                <a:solidFill>
                  <a:prstClr val="black"/>
                </a:solidFill>
                <a:latin typeface="Gadugi"/>
              </a:rPr>
              <a:t>  }</a:t>
            </a:r>
          </a:p>
          <a:p>
            <a:pPr defTabSz="792477">
              <a:lnSpc>
                <a:spcPct val="120000"/>
              </a:lnSpc>
            </a:pPr>
            <a:r>
              <a:rPr lang="en-US" sz="1300" dirty="0">
                <a:solidFill>
                  <a:prstClr val="black"/>
                </a:solidFill>
                <a:latin typeface="Gadugi"/>
              </a:rPr>
              <a:t>  </a:t>
            </a:r>
            <a:r>
              <a:rPr lang="en-US" sz="1300" dirty="0" err="1">
                <a:solidFill>
                  <a:prstClr val="black"/>
                </a:solidFill>
                <a:latin typeface="Gadugi"/>
              </a:rPr>
              <a:t>last_time</a:t>
            </a:r>
            <a:r>
              <a:rPr lang="en-US" sz="1300" dirty="0">
                <a:solidFill>
                  <a:prstClr val="black"/>
                </a:solidFill>
                <a:latin typeface="Gadugi"/>
              </a:rPr>
              <a:t>[pkt.id] = </a:t>
            </a:r>
            <a:r>
              <a:rPr lang="en-US" sz="1300" dirty="0" err="1">
                <a:solidFill>
                  <a:prstClr val="black"/>
                </a:solidFill>
                <a:latin typeface="Gadugi"/>
              </a:rPr>
              <a:t>pkt.arrival</a:t>
            </a:r>
            <a:r>
              <a:rPr lang="en-US" sz="1300" dirty="0">
                <a:solidFill>
                  <a:prstClr val="black"/>
                </a:solidFill>
                <a:latin typeface="Gadugi"/>
              </a:rPr>
              <a:t>;</a:t>
            </a:r>
          </a:p>
          <a:p>
            <a:pPr defTabSz="792477">
              <a:lnSpc>
                <a:spcPct val="120000"/>
              </a:lnSpc>
            </a:pPr>
            <a:r>
              <a:rPr lang="en-US" sz="1300" dirty="0">
                <a:solidFill>
                  <a:prstClr val="black"/>
                </a:solidFill>
                <a:latin typeface="Gadugi"/>
              </a:rPr>
              <a:t>  </a:t>
            </a:r>
            <a:r>
              <a:rPr lang="en-US" sz="1300" dirty="0" err="1">
                <a:solidFill>
                  <a:prstClr val="black"/>
                </a:solidFill>
                <a:latin typeface="Gadugi"/>
              </a:rPr>
              <a:t>pkt.next_hop</a:t>
            </a:r>
            <a:r>
              <a:rPr lang="en-US" sz="1300" dirty="0">
                <a:solidFill>
                  <a:prstClr val="black"/>
                </a:solidFill>
                <a:latin typeface="Gadugi"/>
              </a:rPr>
              <a:t> = </a:t>
            </a:r>
            <a:r>
              <a:rPr lang="en-US" sz="1300" dirty="0" err="1">
                <a:solidFill>
                  <a:prstClr val="black"/>
                </a:solidFill>
                <a:latin typeface="Gadugi"/>
              </a:rPr>
              <a:t>saved_hop</a:t>
            </a:r>
            <a:r>
              <a:rPr lang="en-US" sz="1300" dirty="0">
                <a:solidFill>
                  <a:prstClr val="black"/>
                </a:solidFill>
                <a:latin typeface="Gadugi"/>
              </a:rPr>
              <a:t>[pkt.id];</a:t>
            </a:r>
          </a:p>
          <a:p>
            <a:pPr defTabSz="792477">
              <a:lnSpc>
                <a:spcPct val="120000"/>
              </a:lnSpc>
            </a:pPr>
            <a:r>
              <a:rPr lang="en-US" sz="1300" dirty="0">
                <a:solidFill>
                  <a:prstClr val="black"/>
                </a:solidFill>
                <a:latin typeface="Gadugi"/>
              </a:rPr>
              <a:t>}</a:t>
            </a:r>
          </a:p>
        </p:txBody>
      </p:sp>
      <p:sp>
        <p:nvSpPr>
          <p:cNvPr id="1110" name="Right Arrow 1109"/>
          <p:cNvSpPr/>
          <p:nvPr/>
        </p:nvSpPr>
        <p:spPr>
          <a:xfrm>
            <a:off x="26727680" y="11752988"/>
            <a:ext cx="792480" cy="584730"/>
          </a:xfrm>
          <a:prstGeom prst="right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792477">
              <a:defRPr/>
            </a:pPr>
            <a:endParaRPr lang="en-US" sz="1560" kern="0">
              <a:solidFill>
                <a:prstClr val="white"/>
              </a:solidFill>
              <a:latin typeface="Gadugi"/>
            </a:endParaRPr>
          </a:p>
        </p:txBody>
      </p:sp>
      <p:grpSp>
        <p:nvGrpSpPr>
          <p:cNvPr id="1111" name="Group 1110"/>
          <p:cNvGrpSpPr/>
          <p:nvPr/>
        </p:nvGrpSpPr>
        <p:grpSpPr>
          <a:xfrm>
            <a:off x="27871155" y="9973525"/>
            <a:ext cx="3450340" cy="4775169"/>
            <a:chOff x="171733" y="958423"/>
            <a:chExt cx="3981162" cy="5509810"/>
          </a:xfrm>
        </p:grpSpPr>
        <p:grpSp>
          <p:nvGrpSpPr>
            <p:cNvPr id="1112" name="Group 1111"/>
            <p:cNvGrpSpPr/>
            <p:nvPr/>
          </p:nvGrpSpPr>
          <p:grpSpPr>
            <a:xfrm>
              <a:off x="1181103" y="958423"/>
              <a:ext cx="2971792" cy="5509810"/>
              <a:chOff x="1181103" y="958423"/>
              <a:chExt cx="2971792" cy="5509810"/>
            </a:xfrm>
          </p:grpSpPr>
          <p:sp>
            <p:nvSpPr>
              <p:cNvPr id="1119" name="Freeform 1118"/>
              <p:cNvSpPr/>
              <p:nvPr/>
            </p:nvSpPr>
            <p:spPr>
              <a:xfrm>
                <a:off x="1181103" y="958423"/>
                <a:ext cx="2971791" cy="927028"/>
              </a:xfrm>
              <a:custGeom>
                <a:avLst/>
                <a:gdLst>
                  <a:gd name="connsiteX0" fmla="*/ 0 w 2895603"/>
                  <a:gd name="connsiteY0" fmla="*/ 92703 h 927028"/>
                  <a:gd name="connsiteX1" fmla="*/ 92703 w 2895603"/>
                  <a:gd name="connsiteY1" fmla="*/ 0 h 927028"/>
                  <a:gd name="connsiteX2" fmla="*/ 2802900 w 2895603"/>
                  <a:gd name="connsiteY2" fmla="*/ 0 h 927028"/>
                  <a:gd name="connsiteX3" fmla="*/ 2895603 w 2895603"/>
                  <a:gd name="connsiteY3" fmla="*/ 92703 h 927028"/>
                  <a:gd name="connsiteX4" fmla="*/ 2895603 w 2895603"/>
                  <a:gd name="connsiteY4" fmla="*/ 834325 h 927028"/>
                  <a:gd name="connsiteX5" fmla="*/ 2802900 w 2895603"/>
                  <a:gd name="connsiteY5" fmla="*/ 927028 h 927028"/>
                  <a:gd name="connsiteX6" fmla="*/ 92703 w 2895603"/>
                  <a:gd name="connsiteY6" fmla="*/ 927028 h 927028"/>
                  <a:gd name="connsiteX7" fmla="*/ 0 w 2895603"/>
                  <a:gd name="connsiteY7" fmla="*/ 834325 h 927028"/>
                  <a:gd name="connsiteX8" fmla="*/ 0 w 2895603"/>
                  <a:gd name="connsiteY8" fmla="*/ 92703 h 927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95603" h="927028">
                    <a:moveTo>
                      <a:pt x="0" y="92703"/>
                    </a:moveTo>
                    <a:cubicBezTo>
                      <a:pt x="0" y="41505"/>
                      <a:pt x="41505" y="0"/>
                      <a:pt x="92703" y="0"/>
                    </a:cubicBezTo>
                    <a:lnTo>
                      <a:pt x="2802900" y="0"/>
                    </a:lnTo>
                    <a:cubicBezTo>
                      <a:pt x="2854098" y="0"/>
                      <a:pt x="2895603" y="41505"/>
                      <a:pt x="2895603" y="92703"/>
                    </a:cubicBezTo>
                    <a:lnTo>
                      <a:pt x="2895603" y="834325"/>
                    </a:lnTo>
                    <a:cubicBezTo>
                      <a:pt x="2895603" y="885523"/>
                      <a:pt x="2854098" y="927028"/>
                      <a:pt x="2802900" y="927028"/>
                    </a:cubicBezTo>
                    <a:lnTo>
                      <a:pt x="92703" y="927028"/>
                    </a:lnTo>
                    <a:cubicBezTo>
                      <a:pt x="41505" y="927028"/>
                      <a:pt x="0" y="885523"/>
                      <a:pt x="0" y="834325"/>
                    </a:cubicBezTo>
                    <a:lnTo>
                      <a:pt x="0" y="92703"/>
                    </a:lnTo>
                    <a:close/>
                  </a:path>
                </a:pathLst>
              </a:custGeom>
              <a:solidFill>
                <a:srgbClr val="5B9BD5">
                  <a:hueOff val="0"/>
                  <a:satOff val="0"/>
                  <a:lumOff val="0"/>
                  <a:alphaOff val="0"/>
                </a:srgbClr>
              </a:solidFill>
              <a:ln w="12700" cap="flat" cmpd="sng" algn="ctr">
                <a:solidFill>
                  <a:sysClr val="window" lastClr="FFFFFF">
                    <a:hueOff val="0"/>
                    <a:satOff val="0"/>
                    <a:lumOff val="0"/>
                    <a:alphaOff val="0"/>
                  </a:sys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69760" tIns="69760" rIns="69760" bIns="69760" numCol="1" spcCol="1270" anchor="ctr" anchorCtr="0">
                <a:noAutofit/>
              </a:bodyPr>
              <a:lstStyle/>
              <a:p>
                <a:pPr defTabSz="539325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1213" kern="0" dirty="0" err="1">
                    <a:solidFill>
                      <a:prstClr val="white"/>
                    </a:solidFill>
                    <a:latin typeface="Gadugi"/>
                  </a:rPr>
                  <a:t>pkt.new_hop</a:t>
                </a:r>
                <a:r>
                  <a:rPr lang="en-US" sz="1213" kern="0" dirty="0">
                    <a:solidFill>
                      <a:prstClr val="white"/>
                    </a:solidFill>
                    <a:latin typeface="Gadugi"/>
                  </a:rPr>
                  <a:t> = hash3(</a:t>
                </a:r>
                <a:r>
                  <a:rPr lang="en-US" sz="1213" kern="0" dirty="0" err="1">
                    <a:solidFill>
                      <a:prstClr val="white"/>
                    </a:solidFill>
                    <a:latin typeface="Gadugi"/>
                  </a:rPr>
                  <a:t>pkt.sport</a:t>
                </a:r>
                <a:r>
                  <a:rPr lang="en-US" sz="1213" kern="0" dirty="0">
                    <a:solidFill>
                      <a:prstClr val="white"/>
                    </a:solidFill>
                    <a:latin typeface="Gadugi"/>
                  </a:rPr>
                  <a:t>, 		          </a:t>
                </a:r>
                <a:r>
                  <a:rPr lang="en-US" sz="1213" kern="0" dirty="0" err="1">
                    <a:solidFill>
                      <a:prstClr val="white"/>
                    </a:solidFill>
                    <a:latin typeface="Gadugi"/>
                  </a:rPr>
                  <a:t>pkt.dport</a:t>
                </a:r>
                <a:r>
                  <a:rPr lang="en-US" sz="1213" kern="0" dirty="0">
                    <a:solidFill>
                      <a:prstClr val="white"/>
                    </a:solidFill>
                    <a:latin typeface="Gadugi"/>
                  </a:rPr>
                  <a:t>, 		          </a:t>
                </a:r>
                <a:r>
                  <a:rPr lang="en-US" sz="1213" kern="0" dirty="0" err="1">
                    <a:solidFill>
                      <a:prstClr val="white"/>
                    </a:solidFill>
                    <a:latin typeface="Gadugi"/>
                  </a:rPr>
                  <a:t>pkt.arrival</a:t>
                </a:r>
                <a:r>
                  <a:rPr lang="en-US" sz="1213" kern="0" dirty="0">
                    <a:solidFill>
                      <a:prstClr val="white"/>
                    </a:solidFill>
                    <a:latin typeface="Gadugi"/>
                  </a:rPr>
                  <a:t>)</a:t>
                </a:r>
              </a:p>
              <a:p>
                <a:pPr defTabSz="539325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1213" kern="0" dirty="0">
                    <a:solidFill>
                      <a:prstClr val="white"/>
                    </a:solidFill>
                    <a:latin typeface="Gadugi"/>
                  </a:rPr>
                  <a:t>	             %NUM_HOPS;</a:t>
                </a:r>
              </a:p>
            </p:txBody>
          </p:sp>
          <p:sp>
            <p:nvSpPr>
              <p:cNvPr id="1120" name="Freeform 1119"/>
              <p:cNvSpPr/>
              <p:nvPr/>
            </p:nvSpPr>
            <p:spPr>
              <a:xfrm rot="10800000" flipH="1">
                <a:off x="2489668" y="1921050"/>
                <a:ext cx="354663" cy="13089"/>
              </a:xfrm>
              <a:custGeom>
                <a:avLst/>
                <a:gdLst>
                  <a:gd name="connsiteX0" fmla="*/ 0 w 13089"/>
                  <a:gd name="connsiteY0" fmla="*/ 70933 h 354663"/>
                  <a:gd name="connsiteX1" fmla="*/ 6545 w 13089"/>
                  <a:gd name="connsiteY1" fmla="*/ 70933 h 354663"/>
                  <a:gd name="connsiteX2" fmla="*/ 6545 w 13089"/>
                  <a:gd name="connsiteY2" fmla="*/ 0 h 354663"/>
                  <a:gd name="connsiteX3" fmla="*/ 13089 w 13089"/>
                  <a:gd name="connsiteY3" fmla="*/ 177332 h 354663"/>
                  <a:gd name="connsiteX4" fmla="*/ 6545 w 13089"/>
                  <a:gd name="connsiteY4" fmla="*/ 354663 h 354663"/>
                  <a:gd name="connsiteX5" fmla="*/ 6545 w 13089"/>
                  <a:gd name="connsiteY5" fmla="*/ 283730 h 354663"/>
                  <a:gd name="connsiteX6" fmla="*/ 0 w 13089"/>
                  <a:gd name="connsiteY6" fmla="*/ 283730 h 354663"/>
                  <a:gd name="connsiteX7" fmla="*/ 0 w 13089"/>
                  <a:gd name="connsiteY7" fmla="*/ 70933 h 354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89" h="354663">
                    <a:moveTo>
                      <a:pt x="10471" y="14"/>
                    </a:moveTo>
                    <a:lnTo>
                      <a:pt x="10471" y="177345"/>
                    </a:lnTo>
                    <a:lnTo>
                      <a:pt x="13089" y="177345"/>
                    </a:lnTo>
                    <a:lnTo>
                      <a:pt x="6544" y="354649"/>
                    </a:lnTo>
                    <a:lnTo>
                      <a:pt x="0" y="177345"/>
                    </a:lnTo>
                    <a:lnTo>
                      <a:pt x="2618" y="177345"/>
                    </a:lnTo>
                    <a:lnTo>
                      <a:pt x="2618" y="14"/>
                    </a:lnTo>
                    <a:lnTo>
                      <a:pt x="10471" y="14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txBody>
              <a:bodyPr spcFirstLastPara="0" vert="horz" wrap="square" lIns="61474" tIns="3403" rIns="61477" bIns="0" numCol="1" spcCol="1270" anchor="ctr" anchorCtr="0">
                <a:noAutofit/>
              </a:bodyPr>
              <a:lstStyle/>
              <a:p>
                <a:pPr algn="ctr" defTabSz="462279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Gadugi"/>
                </a:endParaRPr>
              </a:p>
            </p:txBody>
          </p:sp>
          <p:sp>
            <p:nvSpPr>
              <p:cNvPr id="1121" name="Freeform 1120"/>
              <p:cNvSpPr/>
              <p:nvPr/>
            </p:nvSpPr>
            <p:spPr>
              <a:xfrm>
                <a:off x="1181103" y="1928794"/>
                <a:ext cx="2971792" cy="548119"/>
              </a:xfrm>
              <a:custGeom>
                <a:avLst/>
                <a:gdLst>
                  <a:gd name="connsiteX0" fmla="*/ 0 w 2971792"/>
                  <a:gd name="connsiteY0" fmla="*/ 54812 h 548119"/>
                  <a:gd name="connsiteX1" fmla="*/ 54812 w 2971792"/>
                  <a:gd name="connsiteY1" fmla="*/ 0 h 548119"/>
                  <a:gd name="connsiteX2" fmla="*/ 2916980 w 2971792"/>
                  <a:gd name="connsiteY2" fmla="*/ 0 h 548119"/>
                  <a:gd name="connsiteX3" fmla="*/ 2971792 w 2971792"/>
                  <a:gd name="connsiteY3" fmla="*/ 54812 h 548119"/>
                  <a:gd name="connsiteX4" fmla="*/ 2971792 w 2971792"/>
                  <a:gd name="connsiteY4" fmla="*/ 493307 h 548119"/>
                  <a:gd name="connsiteX5" fmla="*/ 2916980 w 2971792"/>
                  <a:gd name="connsiteY5" fmla="*/ 548119 h 548119"/>
                  <a:gd name="connsiteX6" fmla="*/ 54812 w 2971792"/>
                  <a:gd name="connsiteY6" fmla="*/ 548119 h 548119"/>
                  <a:gd name="connsiteX7" fmla="*/ 0 w 2971792"/>
                  <a:gd name="connsiteY7" fmla="*/ 493307 h 548119"/>
                  <a:gd name="connsiteX8" fmla="*/ 0 w 2971792"/>
                  <a:gd name="connsiteY8" fmla="*/ 54812 h 548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71792" h="548119">
                    <a:moveTo>
                      <a:pt x="0" y="54812"/>
                    </a:moveTo>
                    <a:cubicBezTo>
                      <a:pt x="0" y="24540"/>
                      <a:pt x="24540" y="0"/>
                      <a:pt x="54812" y="0"/>
                    </a:cubicBezTo>
                    <a:lnTo>
                      <a:pt x="2916980" y="0"/>
                    </a:lnTo>
                    <a:cubicBezTo>
                      <a:pt x="2947252" y="0"/>
                      <a:pt x="2971792" y="24540"/>
                      <a:pt x="2971792" y="54812"/>
                    </a:cubicBezTo>
                    <a:lnTo>
                      <a:pt x="2971792" y="493307"/>
                    </a:lnTo>
                    <a:cubicBezTo>
                      <a:pt x="2971792" y="523579"/>
                      <a:pt x="2947252" y="548119"/>
                      <a:pt x="2916980" y="548119"/>
                    </a:cubicBezTo>
                    <a:lnTo>
                      <a:pt x="54812" y="548119"/>
                    </a:lnTo>
                    <a:cubicBezTo>
                      <a:pt x="24540" y="548119"/>
                      <a:pt x="0" y="523579"/>
                      <a:pt x="0" y="493307"/>
                    </a:cubicBezTo>
                    <a:lnTo>
                      <a:pt x="0" y="54812"/>
                    </a:lnTo>
                    <a:close/>
                  </a:path>
                </a:pathLst>
              </a:custGeom>
              <a:solidFill>
                <a:srgbClr val="5B9BD5">
                  <a:hueOff val="0"/>
                  <a:satOff val="0"/>
                  <a:lumOff val="0"/>
                  <a:alphaOff val="0"/>
                </a:srgbClr>
              </a:solidFill>
              <a:ln w="12700" cap="flat" cmpd="sng" algn="ctr">
                <a:solidFill>
                  <a:sysClr val="window" lastClr="FFFFFF">
                    <a:hueOff val="0"/>
                    <a:satOff val="0"/>
                    <a:lumOff val="0"/>
                    <a:alphaOff val="0"/>
                  </a:sys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60141" tIns="60141" rIns="60141" bIns="60141" numCol="1" spcCol="1270" anchor="ctr" anchorCtr="0">
                <a:noAutofit/>
              </a:bodyPr>
              <a:lstStyle/>
              <a:p>
                <a:pPr defTabSz="539325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1213" kern="0" dirty="0">
                    <a:solidFill>
                      <a:prstClr val="white"/>
                    </a:solidFill>
                    <a:latin typeface="Gadugi"/>
                  </a:rPr>
                  <a:t>pkt.id = hash2(</a:t>
                </a:r>
                <a:r>
                  <a:rPr lang="en-US" sz="1213" kern="0" dirty="0" err="1">
                    <a:solidFill>
                      <a:prstClr val="white"/>
                    </a:solidFill>
                    <a:latin typeface="Gadugi"/>
                  </a:rPr>
                  <a:t>pkt.sport</a:t>
                </a:r>
                <a:r>
                  <a:rPr lang="en-US" sz="1213" kern="0" dirty="0">
                    <a:solidFill>
                      <a:prstClr val="white"/>
                    </a:solidFill>
                    <a:latin typeface="Gadugi"/>
                  </a:rPr>
                  <a:t>, </a:t>
                </a:r>
                <a:r>
                  <a:rPr lang="en-US" sz="1213" kern="0" dirty="0" err="1">
                    <a:solidFill>
                      <a:prstClr val="white"/>
                    </a:solidFill>
                    <a:latin typeface="Gadugi"/>
                  </a:rPr>
                  <a:t>pkt.dport</a:t>
                </a:r>
                <a:r>
                  <a:rPr lang="en-US" sz="1213" kern="0" dirty="0">
                    <a:solidFill>
                      <a:prstClr val="white"/>
                    </a:solidFill>
                    <a:latin typeface="Gadugi"/>
                  </a:rPr>
                  <a:t>)</a:t>
                </a:r>
              </a:p>
              <a:p>
                <a:pPr defTabSz="539325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1213" kern="0" dirty="0">
                    <a:solidFill>
                      <a:prstClr val="white"/>
                    </a:solidFill>
                    <a:latin typeface="Gadugi"/>
                  </a:rPr>
                  <a:t>              % NUM_FLOWLETS</a:t>
                </a:r>
              </a:p>
            </p:txBody>
          </p:sp>
          <p:sp>
            <p:nvSpPr>
              <p:cNvPr id="1122" name="Freeform 1121"/>
              <p:cNvSpPr/>
              <p:nvPr/>
            </p:nvSpPr>
            <p:spPr>
              <a:xfrm>
                <a:off x="1181103" y="2667786"/>
                <a:ext cx="2971791" cy="548119"/>
              </a:xfrm>
              <a:custGeom>
                <a:avLst/>
                <a:gdLst>
                  <a:gd name="connsiteX0" fmla="*/ 0 w 2628011"/>
                  <a:gd name="connsiteY0" fmla="*/ 54812 h 548119"/>
                  <a:gd name="connsiteX1" fmla="*/ 54812 w 2628011"/>
                  <a:gd name="connsiteY1" fmla="*/ 0 h 548119"/>
                  <a:gd name="connsiteX2" fmla="*/ 2573199 w 2628011"/>
                  <a:gd name="connsiteY2" fmla="*/ 0 h 548119"/>
                  <a:gd name="connsiteX3" fmla="*/ 2628011 w 2628011"/>
                  <a:gd name="connsiteY3" fmla="*/ 54812 h 548119"/>
                  <a:gd name="connsiteX4" fmla="*/ 2628011 w 2628011"/>
                  <a:gd name="connsiteY4" fmla="*/ 493307 h 548119"/>
                  <a:gd name="connsiteX5" fmla="*/ 2573199 w 2628011"/>
                  <a:gd name="connsiteY5" fmla="*/ 548119 h 548119"/>
                  <a:gd name="connsiteX6" fmla="*/ 54812 w 2628011"/>
                  <a:gd name="connsiteY6" fmla="*/ 548119 h 548119"/>
                  <a:gd name="connsiteX7" fmla="*/ 0 w 2628011"/>
                  <a:gd name="connsiteY7" fmla="*/ 493307 h 548119"/>
                  <a:gd name="connsiteX8" fmla="*/ 0 w 2628011"/>
                  <a:gd name="connsiteY8" fmla="*/ 54812 h 548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548119">
                    <a:moveTo>
                      <a:pt x="0" y="54812"/>
                    </a:moveTo>
                    <a:cubicBezTo>
                      <a:pt x="0" y="24540"/>
                      <a:pt x="24540" y="0"/>
                      <a:pt x="54812" y="0"/>
                    </a:cubicBezTo>
                    <a:lnTo>
                      <a:pt x="2573199" y="0"/>
                    </a:lnTo>
                    <a:cubicBezTo>
                      <a:pt x="2603471" y="0"/>
                      <a:pt x="2628011" y="24540"/>
                      <a:pt x="2628011" y="54812"/>
                    </a:cubicBezTo>
                    <a:lnTo>
                      <a:pt x="2628011" y="493307"/>
                    </a:lnTo>
                    <a:cubicBezTo>
                      <a:pt x="2628011" y="523579"/>
                      <a:pt x="2603471" y="548119"/>
                      <a:pt x="2573199" y="548119"/>
                    </a:cubicBezTo>
                    <a:lnTo>
                      <a:pt x="54812" y="548119"/>
                    </a:lnTo>
                    <a:cubicBezTo>
                      <a:pt x="24540" y="548119"/>
                      <a:pt x="0" y="523579"/>
                      <a:pt x="0" y="493307"/>
                    </a:cubicBezTo>
                    <a:lnTo>
                      <a:pt x="0" y="54812"/>
                    </a:lnTo>
                    <a:close/>
                  </a:path>
                </a:pathLst>
              </a:custGeom>
              <a:solidFill>
                <a:srgbClr val="5B9BD5">
                  <a:hueOff val="0"/>
                  <a:satOff val="0"/>
                  <a:lumOff val="0"/>
                  <a:alphaOff val="0"/>
                </a:srgbClr>
              </a:solidFill>
              <a:ln w="12700" cap="flat" cmpd="sng" algn="ctr">
                <a:solidFill>
                  <a:sysClr val="window" lastClr="FFFFFF">
                    <a:hueOff val="0"/>
                    <a:satOff val="0"/>
                    <a:lumOff val="0"/>
                    <a:alphaOff val="0"/>
                  </a:sys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60141" tIns="60141" rIns="60141" bIns="60141" numCol="1" spcCol="1270" anchor="ctr" anchorCtr="0">
                <a:noAutofit/>
              </a:bodyPr>
              <a:lstStyle/>
              <a:p>
                <a:pPr defTabSz="539325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1213" kern="0" dirty="0" err="1">
                    <a:solidFill>
                      <a:prstClr val="white"/>
                    </a:solidFill>
                    <a:latin typeface="Gadugi"/>
                  </a:rPr>
                  <a:t>pkt.last_time</a:t>
                </a:r>
                <a:r>
                  <a:rPr lang="en-US" sz="1213" kern="0" dirty="0">
                    <a:solidFill>
                      <a:prstClr val="white"/>
                    </a:solidFill>
                    <a:latin typeface="Gadugi"/>
                  </a:rPr>
                  <a:t> = </a:t>
                </a:r>
                <a:r>
                  <a:rPr lang="en-US" sz="1213" kern="0" dirty="0" err="1">
                    <a:solidFill>
                      <a:prstClr val="white"/>
                    </a:solidFill>
                    <a:latin typeface="Gadugi"/>
                  </a:rPr>
                  <a:t>last_time</a:t>
                </a:r>
                <a:r>
                  <a:rPr lang="en-US" sz="1213" kern="0" dirty="0">
                    <a:solidFill>
                      <a:prstClr val="white"/>
                    </a:solidFill>
                    <a:latin typeface="Gadugi"/>
                  </a:rPr>
                  <a:t>[pkt.id];</a:t>
                </a:r>
              </a:p>
              <a:p>
                <a:pPr defTabSz="539325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1213" kern="0" dirty="0" err="1">
                    <a:solidFill>
                      <a:prstClr val="white"/>
                    </a:solidFill>
                    <a:latin typeface="Gadugi"/>
                  </a:rPr>
                  <a:t>last_time</a:t>
                </a:r>
                <a:r>
                  <a:rPr lang="en-US" sz="1213" kern="0" dirty="0">
                    <a:solidFill>
                      <a:prstClr val="white"/>
                    </a:solidFill>
                    <a:latin typeface="Gadugi"/>
                  </a:rPr>
                  <a:t>[pkt.id] = </a:t>
                </a:r>
                <a:r>
                  <a:rPr lang="en-US" sz="1213" kern="0" dirty="0" err="1">
                    <a:solidFill>
                      <a:prstClr val="white"/>
                    </a:solidFill>
                    <a:latin typeface="Gadugi"/>
                  </a:rPr>
                  <a:t>pkt.arrival</a:t>
                </a:r>
                <a:r>
                  <a:rPr lang="en-US" sz="1213" kern="0" dirty="0">
                    <a:solidFill>
                      <a:prstClr val="white"/>
                    </a:solidFill>
                    <a:latin typeface="Gadugi"/>
                  </a:rPr>
                  <a:t>;</a:t>
                </a:r>
              </a:p>
            </p:txBody>
          </p:sp>
          <p:sp>
            <p:nvSpPr>
              <p:cNvPr id="1123" name="Freeform 1122"/>
              <p:cNvSpPr/>
              <p:nvPr/>
            </p:nvSpPr>
            <p:spPr>
              <a:xfrm>
                <a:off x="2543672" y="3225143"/>
                <a:ext cx="246654" cy="205545"/>
              </a:xfrm>
              <a:custGeom>
                <a:avLst/>
                <a:gdLst>
                  <a:gd name="connsiteX0" fmla="*/ 0 w 205544"/>
                  <a:gd name="connsiteY0" fmla="*/ 49331 h 246653"/>
                  <a:gd name="connsiteX1" fmla="*/ 102772 w 205544"/>
                  <a:gd name="connsiteY1" fmla="*/ 49331 h 246653"/>
                  <a:gd name="connsiteX2" fmla="*/ 102772 w 205544"/>
                  <a:gd name="connsiteY2" fmla="*/ 0 h 246653"/>
                  <a:gd name="connsiteX3" fmla="*/ 205544 w 205544"/>
                  <a:gd name="connsiteY3" fmla="*/ 123327 h 246653"/>
                  <a:gd name="connsiteX4" fmla="*/ 102772 w 205544"/>
                  <a:gd name="connsiteY4" fmla="*/ 246653 h 246653"/>
                  <a:gd name="connsiteX5" fmla="*/ 102772 w 205544"/>
                  <a:gd name="connsiteY5" fmla="*/ 197322 h 246653"/>
                  <a:gd name="connsiteX6" fmla="*/ 0 w 205544"/>
                  <a:gd name="connsiteY6" fmla="*/ 197322 h 246653"/>
                  <a:gd name="connsiteX7" fmla="*/ 0 w 205544"/>
                  <a:gd name="connsiteY7" fmla="*/ 49331 h 24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544" h="246653">
                    <a:moveTo>
                      <a:pt x="164435" y="1"/>
                    </a:moveTo>
                    <a:lnTo>
                      <a:pt x="164435" y="123327"/>
                    </a:lnTo>
                    <a:lnTo>
                      <a:pt x="205544" y="123326"/>
                    </a:lnTo>
                    <a:lnTo>
                      <a:pt x="102772" y="246652"/>
                    </a:lnTo>
                    <a:lnTo>
                      <a:pt x="0" y="123327"/>
                    </a:lnTo>
                    <a:lnTo>
                      <a:pt x="41109" y="123327"/>
                    </a:lnTo>
                    <a:lnTo>
                      <a:pt x="41109" y="1"/>
                    </a:lnTo>
                    <a:lnTo>
                      <a:pt x="164435" y="1"/>
                    </a:lnTo>
                    <a:close/>
                  </a:path>
                </a:pathLst>
              </a:custGeom>
              <a:solidFill>
                <a:srgbClr val="5B9BD5">
                  <a:tint val="60000"/>
                  <a:hueOff val="0"/>
                  <a:satOff val="0"/>
                  <a:lumOff val="0"/>
                  <a:alphaOff val="0"/>
                </a:srgbClr>
              </a:solidFill>
              <a:ln>
                <a:noFill/>
              </a:ln>
              <a:effectLst/>
            </p:spPr>
            <p:txBody>
              <a:bodyPr spcFirstLastPara="0" vert="horz" wrap="square" lIns="42754" tIns="1" rIns="42754" bIns="53441" numCol="1" spcCol="1270" anchor="ctr" anchorCtr="0">
                <a:noAutofit/>
              </a:bodyPr>
              <a:lstStyle/>
              <a:p>
                <a:pPr algn="ctr" defTabSz="462279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Gadugi"/>
                </a:endParaRPr>
              </a:p>
            </p:txBody>
          </p:sp>
          <p:sp>
            <p:nvSpPr>
              <p:cNvPr id="1124" name="Freeform 1123"/>
              <p:cNvSpPr/>
              <p:nvPr/>
            </p:nvSpPr>
            <p:spPr>
              <a:xfrm>
                <a:off x="1181103" y="3421801"/>
                <a:ext cx="2971792" cy="426299"/>
              </a:xfrm>
              <a:custGeom>
                <a:avLst/>
                <a:gdLst>
                  <a:gd name="connsiteX0" fmla="*/ 0 w 2628011"/>
                  <a:gd name="connsiteY0" fmla="*/ 54812 h 548119"/>
                  <a:gd name="connsiteX1" fmla="*/ 54812 w 2628011"/>
                  <a:gd name="connsiteY1" fmla="*/ 0 h 548119"/>
                  <a:gd name="connsiteX2" fmla="*/ 2573199 w 2628011"/>
                  <a:gd name="connsiteY2" fmla="*/ 0 h 548119"/>
                  <a:gd name="connsiteX3" fmla="*/ 2628011 w 2628011"/>
                  <a:gd name="connsiteY3" fmla="*/ 54812 h 548119"/>
                  <a:gd name="connsiteX4" fmla="*/ 2628011 w 2628011"/>
                  <a:gd name="connsiteY4" fmla="*/ 493307 h 548119"/>
                  <a:gd name="connsiteX5" fmla="*/ 2573199 w 2628011"/>
                  <a:gd name="connsiteY5" fmla="*/ 548119 h 548119"/>
                  <a:gd name="connsiteX6" fmla="*/ 54812 w 2628011"/>
                  <a:gd name="connsiteY6" fmla="*/ 548119 h 548119"/>
                  <a:gd name="connsiteX7" fmla="*/ 0 w 2628011"/>
                  <a:gd name="connsiteY7" fmla="*/ 493307 h 548119"/>
                  <a:gd name="connsiteX8" fmla="*/ 0 w 2628011"/>
                  <a:gd name="connsiteY8" fmla="*/ 54812 h 548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548119">
                    <a:moveTo>
                      <a:pt x="0" y="54812"/>
                    </a:moveTo>
                    <a:cubicBezTo>
                      <a:pt x="0" y="24540"/>
                      <a:pt x="24540" y="0"/>
                      <a:pt x="54812" y="0"/>
                    </a:cubicBezTo>
                    <a:lnTo>
                      <a:pt x="2573199" y="0"/>
                    </a:lnTo>
                    <a:cubicBezTo>
                      <a:pt x="2603471" y="0"/>
                      <a:pt x="2628011" y="24540"/>
                      <a:pt x="2628011" y="54812"/>
                    </a:cubicBezTo>
                    <a:lnTo>
                      <a:pt x="2628011" y="493307"/>
                    </a:lnTo>
                    <a:cubicBezTo>
                      <a:pt x="2628011" y="523579"/>
                      <a:pt x="2603471" y="548119"/>
                      <a:pt x="2573199" y="548119"/>
                    </a:cubicBezTo>
                    <a:lnTo>
                      <a:pt x="54812" y="548119"/>
                    </a:lnTo>
                    <a:cubicBezTo>
                      <a:pt x="24540" y="548119"/>
                      <a:pt x="0" y="523579"/>
                      <a:pt x="0" y="493307"/>
                    </a:cubicBezTo>
                    <a:lnTo>
                      <a:pt x="0" y="54812"/>
                    </a:lnTo>
                    <a:close/>
                  </a:path>
                </a:pathLst>
              </a:custGeom>
              <a:solidFill>
                <a:srgbClr val="5B9BD5">
                  <a:hueOff val="0"/>
                  <a:satOff val="0"/>
                  <a:lumOff val="0"/>
                  <a:alphaOff val="0"/>
                </a:srgbClr>
              </a:solidFill>
              <a:ln w="12700" cap="flat" cmpd="sng" algn="ctr">
                <a:solidFill>
                  <a:sysClr val="window" lastClr="FFFFFF">
                    <a:hueOff val="0"/>
                    <a:satOff val="0"/>
                    <a:lumOff val="0"/>
                    <a:alphaOff val="0"/>
                  </a:sys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60141" tIns="60141" rIns="60141" bIns="60141" numCol="1" spcCol="1270" anchor="ctr" anchorCtr="0">
                <a:noAutofit/>
              </a:bodyPr>
              <a:lstStyle/>
              <a:p>
                <a:pPr defTabSz="539325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1213" kern="0" dirty="0" err="1">
                    <a:solidFill>
                      <a:prstClr val="white"/>
                    </a:solidFill>
                    <a:latin typeface="Gadugi"/>
                  </a:rPr>
                  <a:t>pkt.tmp</a:t>
                </a:r>
                <a:r>
                  <a:rPr lang="en-US" sz="1213" kern="0" dirty="0">
                    <a:solidFill>
                      <a:prstClr val="white"/>
                    </a:solidFill>
                    <a:latin typeface="Gadugi"/>
                  </a:rPr>
                  <a:t> = </a:t>
                </a:r>
                <a:r>
                  <a:rPr lang="en-US" sz="1213" kern="0" dirty="0" err="1">
                    <a:solidFill>
                      <a:prstClr val="white"/>
                    </a:solidFill>
                    <a:latin typeface="Gadugi"/>
                  </a:rPr>
                  <a:t>pkt.arrival</a:t>
                </a:r>
                <a:r>
                  <a:rPr lang="en-US" sz="1213" kern="0" dirty="0">
                    <a:solidFill>
                      <a:prstClr val="white"/>
                    </a:solidFill>
                    <a:latin typeface="Gadugi"/>
                  </a:rPr>
                  <a:t> – </a:t>
                </a:r>
                <a:r>
                  <a:rPr lang="en-US" sz="1213" kern="0" dirty="0" err="1">
                    <a:solidFill>
                      <a:prstClr val="white"/>
                    </a:solidFill>
                    <a:latin typeface="Gadugi"/>
                  </a:rPr>
                  <a:t>pkt.last_time</a:t>
                </a:r>
                <a:r>
                  <a:rPr lang="en-US" sz="1213" kern="0" dirty="0">
                    <a:solidFill>
                      <a:prstClr val="white"/>
                    </a:solidFill>
                    <a:latin typeface="Gadugi"/>
                  </a:rPr>
                  <a:t>;</a:t>
                </a:r>
              </a:p>
            </p:txBody>
          </p:sp>
          <p:sp>
            <p:nvSpPr>
              <p:cNvPr id="1125" name="Freeform 1124"/>
              <p:cNvSpPr/>
              <p:nvPr/>
            </p:nvSpPr>
            <p:spPr>
              <a:xfrm>
                <a:off x="2543672" y="3847003"/>
                <a:ext cx="246654" cy="205545"/>
              </a:xfrm>
              <a:custGeom>
                <a:avLst/>
                <a:gdLst>
                  <a:gd name="connsiteX0" fmla="*/ 0 w 205544"/>
                  <a:gd name="connsiteY0" fmla="*/ 49331 h 246653"/>
                  <a:gd name="connsiteX1" fmla="*/ 102772 w 205544"/>
                  <a:gd name="connsiteY1" fmla="*/ 49331 h 246653"/>
                  <a:gd name="connsiteX2" fmla="*/ 102772 w 205544"/>
                  <a:gd name="connsiteY2" fmla="*/ 0 h 246653"/>
                  <a:gd name="connsiteX3" fmla="*/ 205544 w 205544"/>
                  <a:gd name="connsiteY3" fmla="*/ 123327 h 246653"/>
                  <a:gd name="connsiteX4" fmla="*/ 102772 w 205544"/>
                  <a:gd name="connsiteY4" fmla="*/ 246653 h 246653"/>
                  <a:gd name="connsiteX5" fmla="*/ 102772 w 205544"/>
                  <a:gd name="connsiteY5" fmla="*/ 197322 h 246653"/>
                  <a:gd name="connsiteX6" fmla="*/ 0 w 205544"/>
                  <a:gd name="connsiteY6" fmla="*/ 197322 h 246653"/>
                  <a:gd name="connsiteX7" fmla="*/ 0 w 205544"/>
                  <a:gd name="connsiteY7" fmla="*/ 49331 h 24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544" h="246653">
                    <a:moveTo>
                      <a:pt x="164435" y="1"/>
                    </a:moveTo>
                    <a:lnTo>
                      <a:pt x="164435" y="123327"/>
                    </a:lnTo>
                    <a:lnTo>
                      <a:pt x="205544" y="123326"/>
                    </a:lnTo>
                    <a:lnTo>
                      <a:pt x="102772" y="246652"/>
                    </a:lnTo>
                    <a:lnTo>
                      <a:pt x="0" y="123327"/>
                    </a:lnTo>
                    <a:lnTo>
                      <a:pt x="41109" y="123327"/>
                    </a:lnTo>
                    <a:lnTo>
                      <a:pt x="41109" y="1"/>
                    </a:lnTo>
                    <a:lnTo>
                      <a:pt x="164435" y="1"/>
                    </a:lnTo>
                    <a:close/>
                  </a:path>
                </a:pathLst>
              </a:custGeom>
              <a:solidFill>
                <a:srgbClr val="5B9BD5">
                  <a:tint val="60000"/>
                  <a:hueOff val="0"/>
                  <a:satOff val="0"/>
                  <a:lumOff val="0"/>
                  <a:alphaOff val="0"/>
                </a:srgbClr>
              </a:solidFill>
              <a:ln>
                <a:noFill/>
              </a:ln>
              <a:effectLst/>
            </p:spPr>
            <p:txBody>
              <a:bodyPr spcFirstLastPara="0" vert="horz" wrap="square" lIns="42754" tIns="1" rIns="42754" bIns="53441" numCol="1" spcCol="1270" anchor="ctr" anchorCtr="0">
                <a:noAutofit/>
              </a:bodyPr>
              <a:lstStyle/>
              <a:p>
                <a:pPr algn="ctr" defTabSz="462279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Gadugi"/>
                </a:endParaRPr>
              </a:p>
            </p:txBody>
          </p:sp>
          <p:sp>
            <p:nvSpPr>
              <p:cNvPr id="1126" name="Freeform 1125"/>
              <p:cNvSpPr/>
              <p:nvPr/>
            </p:nvSpPr>
            <p:spPr>
              <a:xfrm>
                <a:off x="1181103" y="4052548"/>
                <a:ext cx="2971791" cy="238771"/>
              </a:xfrm>
              <a:custGeom>
                <a:avLst/>
                <a:gdLst>
                  <a:gd name="connsiteX0" fmla="*/ 0 w 2628011"/>
                  <a:gd name="connsiteY0" fmla="*/ 23877 h 238771"/>
                  <a:gd name="connsiteX1" fmla="*/ 23877 w 2628011"/>
                  <a:gd name="connsiteY1" fmla="*/ 0 h 238771"/>
                  <a:gd name="connsiteX2" fmla="*/ 2604134 w 2628011"/>
                  <a:gd name="connsiteY2" fmla="*/ 0 h 238771"/>
                  <a:gd name="connsiteX3" fmla="*/ 2628011 w 2628011"/>
                  <a:gd name="connsiteY3" fmla="*/ 23877 h 238771"/>
                  <a:gd name="connsiteX4" fmla="*/ 2628011 w 2628011"/>
                  <a:gd name="connsiteY4" fmla="*/ 214894 h 238771"/>
                  <a:gd name="connsiteX5" fmla="*/ 2604134 w 2628011"/>
                  <a:gd name="connsiteY5" fmla="*/ 238771 h 238771"/>
                  <a:gd name="connsiteX6" fmla="*/ 23877 w 2628011"/>
                  <a:gd name="connsiteY6" fmla="*/ 238771 h 238771"/>
                  <a:gd name="connsiteX7" fmla="*/ 0 w 2628011"/>
                  <a:gd name="connsiteY7" fmla="*/ 214894 h 238771"/>
                  <a:gd name="connsiteX8" fmla="*/ 0 w 2628011"/>
                  <a:gd name="connsiteY8" fmla="*/ 23877 h 238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238771">
                    <a:moveTo>
                      <a:pt x="0" y="23877"/>
                    </a:moveTo>
                    <a:cubicBezTo>
                      <a:pt x="0" y="10690"/>
                      <a:pt x="10690" y="0"/>
                      <a:pt x="23877" y="0"/>
                    </a:cubicBezTo>
                    <a:lnTo>
                      <a:pt x="2604134" y="0"/>
                    </a:lnTo>
                    <a:cubicBezTo>
                      <a:pt x="2617321" y="0"/>
                      <a:pt x="2628011" y="10690"/>
                      <a:pt x="2628011" y="23877"/>
                    </a:cubicBezTo>
                    <a:lnTo>
                      <a:pt x="2628011" y="214894"/>
                    </a:lnTo>
                    <a:cubicBezTo>
                      <a:pt x="2628011" y="228081"/>
                      <a:pt x="2617321" y="238771"/>
                      <a:pt x="2604134" y="238771"/>
                    </a:cubicBezTo>
                    <a:lnTo>
                      <a:pt x="23877" y="238771"/>
                    </a:lnTo>
                    <a:cubicBezTo>
                      <a:pt x="10690" y="238771"/>
                      <a:pt x="0" y="228081"/>
                      <a:pt x="0" y="214894"/>
                    </a:cubicBezTo>
                    <a:lnTo>
                      <a:pt x="0" y="23877"/>
                    </a:lnTo>
                    <a:close/>
                  </a:path>
                </a:pathLst>
              </a:custGeom>
              <a:solidFill>
                <a:srgbClr val="5B9BD5">
                  <a:hueOff val="0"/>
                  <a:satOff val="0"/>
                  <a:lumOff val="0"/>
                  <a:alphaOff val="0"/>
                </a:srgbClr>
              </a:solidFill>
              <a:ln w="12700" cap="flat" cmpd="sng" algn="ctr">
                <a:solidFill>
                  <a:sysClr val="window" lastClr="FFFFFF">
                    <a:hueOff val="0"/>
                    <a:satOff val="0"/>
                    <a:lumOff val="0"/>
                    <a:alphaOff val="0"/>
                  </a:sys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52289" tIns="52289" rIns="52289" bIns="52289" numCol="1" spcCol="1270" anchor="ctr" anchorCtr="0">
                <a:noAutofit/>
              </a:bodyPr>
              <a:lstStyle/>
              <a:p>
                <a:pPr defTabSz="539325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1213" kern="0" dirty="0">
                    <a:solidFill>
                      <a:prstClr val="white"/>
                    </a:solidFill>
                    <a:latin typeface="Gadugi"/>
                  </a:rPr>
                  <a:t>pkt.tmp2 = </a:t>
                </a:r>
                <a:r>
                  <a:rPr lang="en-US" sz="1213" kern="0" dirty="0" err="1">
                    <a:solidFill>
                      <a:prstClr val="white"/>
                    </a:solidFill>
                    <a:latin typeface="Gadugi"/>
                  </a:rPr>
                  <a:t>pkt.tmp</a:t>
                </a:r>
                <a:r>
                  <a:rPr lang="en-US" sz="1213" kern="0" dirty="0">
                    <a:solidFill>
                      <a:prstClr val="white"/>
                    </a:solidFill>
                    <a:latin typeface="Gadugi"/>
                  </a:rPr>
                  <a:t> &gt; 5;</a:t>
                </a:r>
              </a:p>
            </p:txBody>
          </p:sp>
          <p:sp>
            <p:nvSpPr>
              <p:cNvPr id="1127" name="Freeform 1126"/>
              <p:cNvSpPr/>
              <p:nvPr/>
            </p:nvSpPr>
            <p:spPr>
              <a:xfrm>
                <a:off x="2543672" y="4291319"/>
                <a:ext cx="246654" cy="205545"/>
              </a:xfrm>
              <a:custGeom>
                <a:avLst/>
                <a:gdLst>
                  <a:gd name="connsiteX0" fmla="*/ 0 w 205544"/>
                  <a:gd name="connsiteY0" fmla="*/ 49331 h 246653"/>
                  <a:gd name="connsiteX1" fmla="*/ 102772 w 205544"/>
                  <a:gd name="connsiteY1" fmla="*/ 49331 h 246653"/>
                  <a:gd name="connsiteX2" fmla="*/ 102772 w 205544"/>
                  <a:gd name="connsiteY2" fmla="*/ 0 h 246653"/>
                  <a:gd name="connsiteX3" fmla="*/ 205544 w 205544"/>
                  <a:gd name="connsiteY3" fmla="*/ 123327 h 246653"/>
                  <a:gd name="connsiteX4" fmla="*/ 102772 w 205544"/>
                  <a:gd name="connsiteY4" fmla="*/ 246653 h 246653"/>
                  <a:gd name="connsiteX5" fmla="*/ 102772 w 205544"/>
                  <a:gd name="connsiteY5" fmla="*/ 197322 h 246653"/>
                  <a:gd name="connsiteX6" fmla="*/ 0 w 205544"/>
                  <a:gd name="connsiteY6" fmla="*/ 197322 h 246653"/>
                  <a:gd name="connsiteX7" fmla="*/ 0 w 205544"/>
                  <a:gd name="connsiteY7" fmla="*/ 49331 h 24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544" h="246653">
                    <a:moveTo>
                      <a:pt x="164435" y="1"/>
                    </a:moveTo>
                    <a:lnTo>
                      <a:pt x="164435" y="123327"/>
                    </a:lnTo>
                    <a:lnTo>
                      <a:pt x="205544" y="123326"/>
                    </a:lnTo>
                    <a:lnTo>
                      <a:pt x="102772" y="246652"/>
                    </a:lnTo>
                    <a:lnTo>
                      <a:pt x="0" y="123327"/>
                    </a:lnTo>
                    <a:lnTo>
                      <a:pt x="41109" y="123327"/>
                    </a:lnTo>
                    <a:lnTo>
                      <a:pt x="41109" y="1"/>
                    </a:lnTo>
                    <a:lnTo>
                      <a:pt x="164435" y="1"/>
                    </a:lnTo>
                    <a:close/>
                  </a:path>
                </a:pathLst>
              </a:custGeom>
              <a:solidFill>
                <a:srgbClr val="5B9BD5">
                  <a:tint val="60000"/>
                  <a:hueOff val="0"/>
                  <a:satOff val="0"/>
                  <a:lumOff val="0"/>
                  <a:alphaOff val="0"/>
                </a:srgbClr>
              </a:solidFill>
              <a:ln>
                <a:noFill/>
              </a:ln>
              <a:effectLst/>
            </p:spPr>
            <p:txBody>
              <a:bodyPr spcFirstLastPara="0" vert="horz" wrap="square" lIns="42754" tIns="1" rIns="42754" bIns="53441" numCol="1" spcCol="1270" anchor="ctr" anchorCtr="0">
                <a:noAutofit/>
              </a:bodyPr>
              <a:lstStyle/>
              <a:p>
                <a:pPr algn="ctr" defTabSz="462279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Gadugi"/>
                </a:endParaRPr>
              </a:p>
            </p:txBody>
          </p:sp>
          <p:sp>
            <p:nvSpPr>
              <p:cNvPr id="1128" name="Freeform 1127"/>
              <p:cNvSpPr/>
              <p:nvPr/>
            </p:nvSpPr>
            <p:spPr>
              <a:xfrm>
                <a:off x="1181104" y="4470776"/>
                <a:ext cx="2971790" cy="1038797"/>
              </a:xfrm>
              <a:custGeom>
                <a:avLst/>
                <a:gdLst>
                  <a:gd name="connsiteX0" fmla="*/ 0 w 2628011"/>
                  <a:gd name="connsiteY0" fmla="*/ 54812 h 548119"/>
                  <a:gd name="connsiteX1" fmla="*/ 54812 w 2628011"/>
                  <a:gd name="connsiteY1" fmla="*/ 0 h 548119"/>
                  <a:gd name="connsiteX2" fmla="*/ 2573199 w 2628011"/>
                  <a:gd name="connsiteY2" fmla="*/ 0 h 548119"/>
                  <a:gd name="connsiteX3" fmla="*/ 2628011 w 2628011"/>
                  <a:gd name="connsiteY3" fmla="*/ 54812 h 548119"/>
                  <a:gd name="connsiteX4" fmla="*/ 2628011 w 2628011"/>
                  <a:gd name="connsiteY4" fmla="*/ 493307 h 548119"/>
                  <a:gd name="connsiteX5" fmla="*/ 2573199 w 2628011"/>
                  <a:gd name="connsiteY5" fmla="*/ 548119 h 548119"/>
                  <a:gd name="connsiteX6" fmla="*/ 54812 w 2628011"/>
                  <a:gd name="connsiteY6" fmla="*/ 548119 h 548119"/>
                  <a:gd name="connsiteX7" fmla="*/ 0 w 2628011"/>
                  <a:gd name="connsiteY7" fmla="*/ 493307 h 548119"/>
                  <a:gd name="connsiteX8" fmla="*/ 0 w 2628011"/>
                  <a:gd name="connsiteY8" fmla="*/ 54812 h 548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548119">
                    <a:moveTo>
                      <a:pt x="0" y="54812"/>
                    </a:moveTo>
                    <a:cubicBezTo>
                      <a:pt x="0" y="24540"/>
                      <a:pt x="24540" y="0"/>
                      <a:pt x="54812" y="0"/>
                    </a:cubicBezTo>
                    <a:lnTo>
                      <a:pt x="2573199" y="0"/>
                    </a:lnTo>
                    <a:cubicBezTo>
                      <a:pt x="2603471" y="0"/>
                      <a:pt x="2628011" y="24540"/>
                      <a:pt x="2628011" y="54812"/>
                    </a:cubicBezTo>
                    <a:lnTo>
                      <a:pt x="2628011" y="493307"/>
                    </a:lnTo>
                    <a:cubicBezTo>
                      <a:pt x="2628011" y="523579"/>
                      <a:pt x="2603471" y="548119"/>
                      <a:pt x="2573199" y="548119"/>
                    </a:cubicBezTo>
                    <a:lnTo>
                      <a:pt x="54812" y="548119"/>
                    </a:lnTo>
                    <a:cubicBezTo>
                      <a:pt x="24540" y="548119"/>
                      <a:pt x="0" y="523579"/>
                      <a:pt x="0" y="493307"/>
                    </a:cubicBezTo>
                    <a:lnTo>
                      <a:pt x="0" y="54812"/>
                    </a:lnTo>
                    <a:close/>
                  </a:path>
                </a:pathLst>
              </a:custGeom>
              <a:solidFill>
                <a:srgbClr val="5B9BD5">
                  <a:hueOff val="0"/>
                  <a:satOff val="0"/>
                  <a:lumOff val="0"/>
                  <a:alphaOff val="0"/>
                </a:srgbClr>
              </a:solidFill>
              <a:ln w="12700" cap="flat" cmpd="sng" algn="ctr">
                <a:solidFill>
                  <a:sysClr val="window" lastClr="FFFFFF">
                    <a:hueOff val="0"/>
                    <a:satOff val="0"/>
                    <a:lumOff val="0"/>
                    <a:alphaOff val="0"/>
                  </a:sys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60141" tIns="60141" rIns="60141" bIns="60141" numCol="1" spcCol="1270" anchor="ctr" anchorCtr="0">
                <a:noAutofit/>
              </a:bodyPr>
              <a:lstStyle/>
              <a:p>
                <a:pPr defTabSz="539325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1213" kern="0" dirty="0" err="1">
                    <a:solidFill>
                      <a:prstClr val="white"/>
                    </a:solidFill>
                    <a:latin typeface="Gadugi"/>
                  </a:rPr>
                  <a:t>pkt.saved_hop</a:t>
                </a:r>
                <a:r>
                  <a:rPr lang="en-US" sz="1213" kern="0" dirty="0">
                    <a:solidFill>
                      <a:prstClr val="white"/>
                    </a:solidFill>
                    <a:latin typeface="Gadugi"/>
                  </a:rPr>
                  <a:t> = </a:t>
                </a:r>
                <a:r>
                  <a:rPr lang="en-US" sz="1213" kern="0" dirty="0" err="1">
                    <a:solidFill>
                      <a:prstClr val="white"/>
                    </a:solidFill>
                    <a:latin typeface="Gadugi"/>
                  </a:rPr>
                  <a:t>saved_hop</a:t>
                </a:r>
                <a:r>
                  <a:rPr lang="en-US" sz="1213" kern="0" dirty="0">
                    <a:solidFill>
                      <a:prstClr val="white"/>
                    </a:solidFill>
                    <a:latin typeface="Gadugi"/>
                  </a:rPr>
                  <a:t>[pkt.id];</a:t>
                </a:r>
              </a:p>
              <a:p>
                <a:pPr defTabSz="539325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1213" kern="0" dirty="0" err="1">
                    <a:solidFill>
                      <a:prstClr val="white"/>
                    </a:solidFill>
                    <a:latin typeface="Gadugi"/>
                  </a:rPr>
                  <a:t>saved_hop</a:t>
                </a:r>
                <a:r>
                  <a:rPr lang="en-US" sz="1213" kern="0" dirty="0">
                    <a:solidFill>
                      <a:prstClr val="white"/>
                    </a:solidFill>
                    <a:latin typeface="Gadugi"/>
                  </a:rPr>
                  <a:t>[pkt.id] = pkt.tmp2 ?</a:t>
                </a:r>
              </a:p>
              <a:p>
                <a:pPr marL="0" lvl="1" defTabSz="539325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defRPr/>
                </a:pPr>
                <a:r>
                  <a:rPr lang="en-US" sz="1213" kern="0" dirty="0">
                    <a:solidFill>
                      <a:prstClr val="white"/>
                    </a:solidFill>
                    <a:latin typeface="Gadugi"/>
                  </a:rPr>
                  <a:t>		       </a:t>
                </a:r>
                <a:r>
                  <a:rPr lang="en-US" sz="1213" kern="0" dirty="0" err="1">
                    <a:solidFill>
                      <a:prstClr val="white"/>
                    </a:solidFill>
                    <a:latin typeface="Gadugi"/>
                  </a:rPr>
                  <a:t>pkt.new_hop</a:t>
                </a:r>
                <a:r>
                  <a:rPr lang="en-US" sz="1213" kern="0" dirty="0">
                    <a:solidFill>
                      <a:prstClr val="white"/>
                    </a:solidFill>
                    <a:latin typeface="Gadugi"/>
                  </a:rPr>
                  <a:t> :</a:t>
                </a:r>
              </a:p>
              <a:p>
                <a:pPr marL="99060" lvl="2" defTabSz="539325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defRPr/>
                </a:pPr>
                <a:r>
                  <a:rPr lang="en-US" sz="1213" kern="0" dirty="0">
                    <a:solidFill>
                      <a:prstClr val="white"/>
                    </a:solidFill>
                    <a:latin typeface="Gadugi"/>
                  </a:rPr>
                  <a:t>		       </a:t>
                </a:r>
                <a:r>
                  <a:rPr lang="en-US" sz="1213" kern="0" dirty="0" err="1">
                    <a:solidFill>
                      <a:prstClr val="white"/>
                    </a:solidFill>
                    <a:latin typeface="Gadugi"/>
                  </a:rPr>
                  <a:t>pkt.saved_hop</a:t>
                </a:r>
                <a:r>
                  <a:rPr lang="en-US" sz="1213" kern="0" dirty="0">
                    <a:solidFill>
                      <a:prstClr val="white"/>
                    </a:solidFill>
                    <a:latin typeface="Gadugi"/>
                  </a:rPr>
                  <a:t>;</a:t>
                </a:r>
              </a:p>
            </p:txBody>
          </p:sp>
          <p:sp>
            <p:nvSpPr>
              <p:cNvPr id="1129" name="Freeform 1128"/>
              <p:cNvSpPr/>
              <p:nvPr/>
            </p:nvSpPr>
            <p:spPr>
              <a:xfrm>
                <a:off x="2543672" y="5509573"/>
                <a:ext cx="246654" cy="205545"/>
              </a:xfrm>
              <a:custGeom>
                <a:avLst/>
                <a:gdLst>
                  <a:gd name="connsiteX0" fmla="*/ 0 w 205544"/>
                  <a:gd name="connsiteY0" fmla="*/ 49331 h 246653"/>
                  <a:gd name="connsiteX1" fmla="*/ 102772 w 205544"/>
                  <a:gd name="connsiteY1" fmla="*/ 49331 h 246653"/>
                  <a:gd name="connsiteX2" fmla="*/ 102772 w 205544"/>
                  <a:gd name="connsiteY2" fmla="*/ 0 h 246653"/>
                  <a:gd name="connsiteX3" fmla="*/ 205544 w 205544"/>
                  <a:gd name="connsiteY3" fmla="*/ 123327 h 246653"/>
                  <a:gd name="connsiteX4" fmla="*/ 102772 w 205544"/>
                  <a:gd name="connsiteY4" fmla="*/ 246653 h 246653"/>
                  <a:gd name="connsiteX5" fmla="*/ 102772 w 205544"/>
                  <a:gd name="connsiteY5" fmla="*/ 197322 h 246653"/>
                  <a:gd name="connsiteX6" fmla="*/ 0 w 205544"/>
                  <a:gd name="connsiteY6" fmla="*/ 197322 h 246653"/>
                  <a:gd name="connsiteX7" fmla="*/ 0 w 205544"/>
                  <a:gd name="connsiteY7" fmla="*/ 49331 h 24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544" h="246653">
                    <a:moveTo>
                      <a:pt x="164435" y="1"/>
                    </a:moveTo>
                    <a:lnTo>
                      <a:pt x="164435" y="123327"/>
                    </a:lnTo>
                    <a:lnTo>
                      <a:pt x="205544" y="123326"/>
                    </a:lnTo>
                    <a:lnTo>
                      <a:pt x="102772" y="246652"/>
                    </a:lnTo>
                    <a:lnTo>
                      <a:pt x="0" y="123327"/>
                    </a:lnTo>
                    <a:lnTo>
                      <a:pt x="41109" y="123327"/>
                    </a:lnTo>
                    <a:lnTo>
                      <a:pt x="41109" y="1"/>
                    </a:lnTo>
                    <a:lnTo>
                      <a:pt x="164435" y="1"/>
                    </a:lnTo>
                    <a:close/>
                  </a:path>
                </a:pathLst>
              </a:custGeom>
              <a:solidFill>
                <a:srgbClr val="5B9BD5">
                  <a:tint val="60000"/>
                  <a:hueOff val="0"/>
                  <a:satOff val="0"/>
                  <a:lumOff val="0"/>
                  <a:alphaOff val="0"/>
                </a:srgbClr>
              </a:solidFill>
              <a:ln>
                <a:noFill/>
              </a:ln>
              <a:effectLst/>
            </p:spPr>
            <p:txBody>
              <a:bodyPr spcFirstLastPara="0" vert="horz" wrap="square" lIns="42754" tIns="1" rIns="42754" bIns="53441" numCol="1" spcCol="1270" anchor="ctr" anchorCtr="0">
                <a:noAutofit/>
              </a:bodyPr>
              <a:lstStyle/>
              <a:p>
                <a:pPr algn="ctr" defTabSz="462279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Gadugi"/>
                </a:endParaRPr>
              </a:p>
            </p:txBody>
          </p:sp>
          <p:sp>
            <p:nvSpPr>
              <p:cNvPr id="1130" name="Freeform 1129"/>
              <p:cNvSpPr/>
              <p:nvPr/>
            </p:nvSpPr>
            <p:spPr>
              <a:xfrm>
                <a:off x="1181103" y="5701471"/>
                <a:ext cx="2971792" cy="766762"/>
              </a:xfrm>
              <a:custGeom>
                <a:avLst/>
                <a:gdLst>
                  <a:gd name="connsiteX0" fmla="*/ 0 w 2705296"/>
                  <a:gd name="connsiteY0" fmla="*/ 54812 h 548119"/>
                  <a:gd name="connsiteX1" fmla="*/ 54812 w 2705296"/>
                  <a:gd name="connsiteY1" fmla="*/ 0 h 548119"/>
                  <a:gd name="connsiteX2" fmla="*/ 2650484 w 2705296"/>
                  <a:gd name="connsiteY2" fmla="*/ 0 h 548119"/>
                  <a:gd name="connsiteX3" fmla="*/ 2705296 w 2705296"/>
                  <a:gd name="connsiteY3" fmla="*/ 54812 h 548119"/>
                  <a:gd name="connsiteX4" fmla="*/ 2705296 w 2705296"/>
                  <a:gd name="connsiteY4" fmla="*/ 493307 h 548119"/>
                  <a:gd name="connsiteX5" fmla="*/ 2650484 w 2705296"/>
                  <a:gd name="connsiteY5" fmla="*/ 548119 h 548119"/>
                  <a:gd name="connsiteX6" fmla="*/ 54812 w 2705296"/>
                  <a:gd name="connsiteY6" fmla="*/ 548119 h 548119"/>
                  <a:gd name="connsiteX7" fmla="*/ 0 w 2705296"/>
                  <a:gd name="connsiteY7" fmla="*/ 493307 h 548119"/>
                  <a:gd name="connsiteX8" fmla="*/ 0 w 2705296"/>
                  <a:gd name="connsiteY8" fmla="*/ 54812 h 548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05296" h="548119">
                    <a:moveTo>
                      <a:pt x="0" y="54812"/>
                    </a:moveTo>
                    <a:cubicBezTo>
                      <a:pt x="0" y="24540"/>
                      <a:pt x="24540" y="0"/>
                      <a:pt x="54812" y="0"/>
                    </a:cubicBezTo>
                    <a:lnTo>
                      <a:pt x="2650484" y="0"/>
                    </a:lnTo>
                    <a:cubicBezTo>
                      <a:pt x="2680756" y="0"/>
                      <a:pt x="2705296" y="24540"/>
                      <a:pt x="2705296" y="54812"/>
                    </a:cubicBezTo>
                    <a:lnTo>
                      <a:pt x="2705296" y="493307"/>
                    </a:lnTo>
                    <a:cubicBezTo>
                      <a:pt x="2705296" y="523579"/>
                      <a:pt x="2680756" y="548119"/>
                      <a:pt x="2650484" y="548119"/>
                    </a:cubicBezTo>
                    <a:lnTo>
                      <a:pt x="54812" y="548119"/>
                    </a:lnTo>
                    <a:cubicBezTo>
                      <a:pt x="24540" y="548119"/>
                      <a:pt x="0" y="523579"/>
                      <a:pt x="0" y="493307"/>
                    </a:cubicBezTo>
                    <a:lnTo>
                      <a:pt x="0" y="54812"/>
                    </a:lnTo>
                    <a:close/>
                  </a:path>
                </a:pathLst>
              </a:custGeom>
              <a:solidFill>
                <a:srgbClr val="5B9BD5">
                  <a:hueOff val="0"/>
                  <a:satOff val="0"/>
                  <a:lumOff val="0"/>
                  <a:alphaOff val="0"/>
                </a:srgbClr>
              </a:solidFill>
              <a:ln w="12700" cap="flat" cmpd="sng" algn="ctr">
                <a:solidFill>
                  <a:sysClr val="window" lastClr="FFFFFF">
                    <a:hueOff val="0"/>
                    <a:satOff val="0"/>
                    <a:lumOff val="0"/>
                    <a:alphaOff val="0"/>
                  </a:sys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60141" tIns="60141" rIns="60141" bIns="60141" numCol="1" spcCol="1270" anchor="ctr" anchorCtr="0">
                <a:noAutofit/>
              </a:bodyPr>
              <a:lstStyle/>
              <a:p>
                <a:pPr defTabSz="539325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1213" kern="0" dirty="0" err="1">
                    <a:solidFill>
                      <a:prstClr val="white"/>
                    </a:solidFill>
                    <a:latin typeface="Gadugi"/>
                  </a:rPr>
                  <a:t>pkt.next_hop</a:t>
                </a:r>
                <a:r>
                  <a:rPr lang="en-US" sz="1213" kern="0" dirty="0">
                    <a:solidFill>
                      <a:prstClr val="white"/>
                    </a:solidFill>
                    <a:latin typeface="Gadugi"/>
                  </a:rPr>
                  <a:t> = pkt.tmp2 ?</a:t>
                </a:r>
              </a:p>
              <a:p>
                <a:pPr marL="0" lvl="1" defTabSz="539325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defRPr/>
                </a:pPr>
                <a:r>
                  <a:rPr lang="en-US" sz="1213" kern="0" dirty="0">
                    <a:solidFill>
                      <a:prstClr val="white"/>
                    </a:solidFill>
                    <a:latin typeface="Gadugi"/>
                  </a:rPr>
                  <a:t>		</a:t>
                </a:r>
                <a:r>
                  <a:rPr lang="en-US" sz="1213" kern="0" dirty="0" err="1">
                    <a:solidFill>
                      <a:prstClr val="white"/>
                    </a:solidFill>
                    <a:latin typeface="Gadugi"/>
                  </a:rPr>
                  <a:t>pkt.new_hop</a:t>
                </a:r>
                <a:r>
                  <a:rPr lang="en-US" sz="1213" kern="0" dirty="0">
                    <a:solidFill>
                      <a:prstClr val="white"/>
                    </a:solidFill>
                    <a:latin typeface="Gadugi"/>
                  </a:rPr>
                  <a:t> :</a:t>
                </a:r>
              </a:p>
              <a:p>
                <a:pPr marL="99060" lvl="2" defTabSz="539325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defRPr/>
                </a:pPr>
                <a:r>
                  <a:rPr lang="en-US" sz="1213" kern="0" dirty="0">
                    <a:solidFill>
                      <a:prstClr val="white"/>
                    </a:solidFill>
                    <a:latin typeface="Gadugi"/>
                  </a:rPr>
                  <a:t>		</a:t>
                </a:r>
                <a:r>
                  <a:rPr lang="en-US" sz="1213" kern="0" dirty="0" err="1">
                    <a:solidFill>
                      <a:prstClr val="white"/>
                    </a:solidFill>
                    <a:latin typeface="Gadugi"/>
                  </a:rPr>
                  <a:t>pkt.saved_hop</a:t>
                </a:r>
                <a:r>
                  <a:rPr lang="en-US" sz="1213" kern="0" dirty="0">
                    <a:solidFill>
                      <a:prstClr val="white"/>
                    </a:solidFill>
                    <a:latin typeface="Gadugi"/>
                  </a:rPr>
                  <a:t> ;</a:t>
                </a:r>
              </a:p>
            </p:txBody>
          </p:sp>
          <p:sp>
            <p:nvSpPr>
              <p:cNvPr id="1131" name="Freeform 1130"/>
              <p:cNvSpPr/>
              <p:nvPr/>
            </p:nvSpPr>
            <p:spPr>
              <a:xfrm>
                <a:off x="2543672" y="2476913"/>
                <a:ext cx="246654" cy="205545"/>
              </a:xfrm>
              <a:custGeom>
                <a:avLst/>
                <a:gdLst>
                  <a:gd name="connsiteX0" fmla="*/ 0 w 205544"/>
                  <a:gd name="connsiteY0" fmla="*/ 49331 h 246653"/>
                  <a:gd name="connsiteX1" fmla="*/ 102772 w 205544"/>
                  <a:gd name="connsiteY1" fmla="*/ 49331 h 246653"/>
                  <a:gd name="connsiteX2" fmla="*/ 102772 w 205544"/>
                  <a:gd name="connsiteY2" fmla="*/ 0 h 246653"/>
                  <a:gd name="connsiteX3" fmla="*/ 205544 w 205544"/>
                  <a:gd name="connsiteY3" fmla="*/ 123327 h 246653"/>
                  <a:gd name="connsiteX4" fmla="*/ 102772 w 205544"/>
                  <a:gd name="connsiteY4" fmla="*/ 246653 h 246653"/>
                  <a:gd name="connsiteX5" fmla="*/ 102772 w 205544"/>
                  <a:gd name="connsiteY5" fmla="*/ 197322 h 246653"/>
                  <a:gd name="connsiteX6" fmla="*/ 0 w 205544"/>
                  <a:gd name="connsiteY6" fmla="*/ 197322 h 246653"/>
                  <a:gd name="connsiteX7" fmla="*/ 0 w 205544"/>
                  <a:gd name="connsiteY7" fmla="*/ 49331 h 24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544" h="246653">
                    <a:moveTo>
                      <a:pt x="164435" y="1"/>
                    </a:moveTo>
                    <a:lnTo>
                      <a:pt x="164435" y="123327"/>
                    </a:lnTo>
                    <a:lnTo>
                      <a:pt x="205544" y="123326"/>
                    </a:lnTo>
                    <a:lnTo>
                      <a:pt x="102772" y="246652"/>
                    </a:lnTo>
                    <a:lnTo>
                      <a:pt x="0" y="123327"/>
                    </a:lnTo>
                    <a:lnTo>
                      <a:pt x="41109" y="123327"/>
                    </a:lnTo>
                    <a:lnTo>
                      <a:pt x="41109" y="1"/>
                    </a:lnTo>
                    <a:lnTo>
                      <a:pt x="164435" y="1"/>
                    </a:lnTo>
                    <a:close/>
                  </a:path>
                </a:pathLst>
              </a:custGeom>
              <a:solidFill>
                <a:srgbClr val="5B9BD5">
                  <a:tint val="60000"/>
                  <a:hueOff val="0"/>
                  <a:satOff val="0"/>
                  <a:lumOff val="0"/>
                  <a:alphaOff val="0"/>
                </a:srgbClr>
              </a:solidFill>
              <a:ln>
                <a:noFill/>
              </a:ln>
              <a:effectLst/>
            </p:spPr>
            <p:txBody>
              <a:bodyPr spcFirstLastPara="0" vert="horz" wrap="square" lIns="42754" tIns="1" rIns="42754" bIns="53441" numCol="1" spcCol="1270" anchor="ctr" anchorCtr="0">
                <a:noAutofit/>
              </a:bodyPr>
              <a:lstStyle/>
              <a:p>
                <a:pPr algn="ctr" defTabSz="462279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Gadugi"/>
                </a:endParaRPr>
              </a:p>
            </p:txBody>
          </p:sp>
        </p:grpSp>
        <p:sp>
          <p:nvSpPr>
            <p:cNvPr id="1113" name="TextBox 1112"/>
            <p:cNvSpPr txBox="1"/>
            <p:nvPr/>
          </p:nvSpPr>
          <p:spPr>
            <a:xfrm>
              <a:off x="171734" y="1241581"/>
              <a:ext cx="890037" cy="352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792477">
                <a:defRPr/>
              </a:pPr>
              <a:r>
                <a:rPr lang="en-US" sz="1387" kern="0" dirty="0">
                  <a:solidFill>
                    <a:prstClr val="black"/>
                  </a:solidFill>
                  <a:latin typeface="Gadugi"/>
                </a:rPr>
                <a:t>Stage 1</a:t>
              </a:r>
            </a:p>
          </p:txBody>
        </p:sp>
        <p:sp>
          <p:nvSpPr>
            <p:cNvPr id="1114" name="TextBox 1113"/>
            <p:cNvSpPr txBox="1"/>
            <p:nvPr/>
          </p:nvSpPr>
          <p:spPr>
            <a:xfrm>
              <a:off x="183106" y="2667786"/>
              <a:ext cx="890037" cy="352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792477">
                <a:defRPr/>
              </a:pPr>
              <a:r>
                <a:rPr lang="en-US" sz="1387" kern="0" dirty="0">
                  <a:solidFill>
                    <a:prstClr val="black"/>
                  </a:solidFill>
                  <a:latin typeface="Gadugi"/>
                </a:rPr>
                <a:t>Stage 2</a:t>
              </a:r>
            </a:p>
          </p:txBody>
        </p:sp>
        <p:sp>
          <p:nvSpPr>
            <p:cNvPr id="1115" name="TextBox 1114"/>
            <p:cNvSpPr txBox="1"/>
            <p:nvPr/>
          </p:nvSpPr>
          <p:spPr>
            <a:xfrm>
              <a:off x="171734" y="3465673"/>
              <a:ext cx="890037" cy="352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792477">
                <a:defRPr/>
              </a:pPr>
              <a:r>
                <a:rPr lang="en-US" sz="1387" kern="0" dirty="0">
                  <a:solidFill>
                    <a:prstClr val="black"/>
                  </a:solidFill>
                  <a:latin typeface="Gadugi"/>
                </a:rPr>
                <a:t>Stage 3</a:t>
              </a:r>
            </a:p>
          </p:txBody>
        </p:sp>
        <p:sp>
          <p:nvSpPr>
            <p:cNvPr id="1116" name="TextBox 1115"/>
            <p:cNvSpPr txBox="1"/>
            <p:nvPr/>
          </p:nvSpPr>
          <p:spPr>
            <a:xfrm>
              <a:off x="171734" y="4002655"/>
              <a:ext cx="890037" cy="352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792477">
                <a:defRPr/>
              </a:pPr>
              <a:r>
                <a:rPr lang="en-US" sz="1387" kern="0" dirty="0">
                  <a:solidFill>
                    <a:prstClr val="black"/>
                  </a:solidFill>
                  <a:latin typeface="Gadugi"/>
                </a:rPr>
                <a:t>Stage 4</a:t>
              </a:r>
            </a:p>
          </p:txBody>
        </p:sp>
        <p:sp>
          <p:nvSpPr>
            <p:cNvPr id="1117" name="TextBox 1116"/>
            <p:cNvSpPr txBox="1"/>
            <p:nvPr/>
          </p:nvSpPr>
          <p:spPr>
            <a:xfrm>
              <a:off x="171734" y="5701471"/>
              <a:ext cx="890037" cy="352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792477">
                <a:defRPr/>
              </a:pPr>
              <a:r>
                <a:rPr lang="en-US" sz="1387" kern="0" dirty="0">
                  <a:solidFill>
                    <a:prstClr val="black"/>
                  </a:solidFill>
                  <a:latin typeface="Gadugi"/>
                </a:rPr>
                <a:t>Stage 6</a:t>
              </a:r>
            </a:p>
          </p:txBody>
        </p:sp>
        <p:sp>
          <p:nvSpPr>
            <p:cNvPr id="1118" name="TextBox 1117"/>
            <p:cNvSpPr txBox="1"/>
            <p:nvPr/>
          </p:nvSpPr>
          <p:spPr>
            <a:xfrm>
              <a:off x="171733" y="4495845"/>
              <a:ext cx="890037" cy="352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792477">
                <a:defRPr/>
              </a:pPr>
              <a:r>
                <a:rPr lang="en-US" sz="1387" kern="0" dirty="0">
                  <a:solidFill>
                    <a:prstClr val="black"/>
                  </a:solidFill>
                  <a:latin typeface="Gadugi"/>
                </a:rPr>
                <a:t>Stage 5</a:t>
              </a:r>
            </a:p>
          </p:txBody>
        </p:sp>
      </p:grpSp>
      <p:sp>
        <p:nvSpPr>
          <p:cNvPr id="1132" name="Rounded Rectangle 1131"/>
          <p:cNvSpPr/>
          <p:nvPr/>
        </p:nvSpPr>
        <p:spPr>
          <a:xfrm>
            <a:off x="23186304" y="15851329"/>
            <a:ext cx="8610600" cy="4903125"/>
          </a:xfrm>
          <a:prstGeom prst="round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5" name="Title 1"/>
          <p:cNvSpPr txBox="1">
            <a:spLocks/>
          </p:cNvSpPr>
          <p:nvPr/>
        </p:nvSpPr>
        <p:spPr>
          <a:xfrm>
            <a:off x="23702547" y="15630302"/>
            <a:ext cx="8536702" cy="1148821"/>
          </a:xfrm>
          <a:prstGeom prst="rect">
            <a:avLst/>
          </a:prstGeom>
        </p:spPr>
        <p:txBody>
          <a:bodyPr vert="horz" lIns="79248" tIns="39624" rIns="79248" bIns="39624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adug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sz="2773" b="1" dirty="0" smtClean="0">
                <a:solidFill>
                  <a:srgbClr val="C00000"/>
                </a:solidFill>
                <a:latin typeface="Gadugi"/>
              </a:rPr>
              <a:t>Other results</a:t>
            </a:r>
            <a:endParaRPr lang="en-US" sz="2773" b="1" dirty="0">
              <a:solidFill>
                <a:srgbClr val="C00000"/>
              </a:solidFill>
              <a:latin typeface="Gadugi"/>
            </a:endParaRPr>
          </a:p>
        </p:txBody>
      </p:sp>
      <p:sp>
        <p:nvSpPr>
          <p:cNvPr id="1136" name="TextBox 1135"/>
          <p:cNvSpPr txBox="1"/>
          <p:nvPr/>
        </p:nvSpPr>
        <p:spPr>
          <a:xfrm>
            <a:off x="23561707" y="16578850"/>
            <a:ext cx="7984878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Gadugi" panose="020B0502040204020203" pitchFamily="34" charset="0"/>
              </a:rPr>
              <a:t>Create machines  with different atoms, e.g.,</a:t>
            </a:r>
          </a:p>
          <a:p>
            <a:r>
              <a:rPr lang="en-US" sz="2400" dirty="0">
                <a:latin typeface="Gadugi" panose="020B0502040204020203" pitchFamily="34" charset="0"/>
              </a:rPr>
              <a:t> </a:t>
            </a:r>
            <a:r>
              <a:rPr lang="en-US" sz="2400" dirty="0" smtClean="0">
                <a:latin typeface="Gadugi" panose="020B0502040204020203" pitchFamily="34" charset="0"/>
              </a:rPr>
              <a:t>   simple writes, read-add-write,  conditional updates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Gadug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Gadugi" panose="020B0502040204020203" pitchFamily="34" charset="0"/>
              </a:rPr>
              <a:t>Write atom templates as digital circuits, synthesize to</a:t>
            </a:r>
          </a:p>
          <a:p>
            <a:r>
              <a:rPr lang="en-US" sz="2400" dirty="0" smtClean="0">
                <a:latin typeface="Gadugi" panose="020B0502040204020203" pitchFamily="34" charset="0"/>
              </a:rPr>
              <a:t>    32-nm transistor library, estimate chip area at 1 GHz.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Gadug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Gadugi" panose="020B0502040204020203" pitchFamily="34" charset="0"/>
              </a:rPr>
              <a:t>Compile Domino programs to different machines</a:t>
            </a:r>
          </a:p>
          <a:p>
            <a:r>
              <a:rPr lang="en-US" sz="2400" dirty="0" smtClean="0">
                <a:latin typeface="Gadugi" panose="020B0502040204020203" pitchFamily="34" charset="0"/>
              </a:rPr>
              <a:t>    to see if they can run at line rate.</a:t>
            </a:r>
          </a:p>
          <a:p>
            <a:endParaRPr lang="en-US" sz="2400" dirty="0" smtClean="0">
              <a:latin typeface="Gadug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adugi" panose="020B0502040204020203" pitchFamily="34" charset="0"/>
              </a:rPr>
              <a:t>Details at arxiv.org/abs/1512.05023</a:t>
            </a:r>
          </a:p>
          <a:p>
            <a:endParaRPr lang="en-US" sz="2400" dirty="0" smtClean="0">
              <a:latin typeface="Gadugi" panose="020B0502040204020203" pitchFamily="34" charset="0"/>
            </a:endParaRPr>
          </a:p>
          <a:p>
            <a:endParaRPr lang="en-US" sz="2400" dirty="0" smtClean="0">
              <a:latin typeface="Gadugi" panose="020B0502040204020203" pitchFamily="34" charset="0"/>
            </a:endParaRPr>
          </a:p>
          <a:p>
            <a:endParaRPr lang="en-US" sz="2400" dirty="0">
              <a:latin typeface="Gadug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Gadug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Gadug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Gadugi" panose="020B0502040204020203" pitchFamily="34" charset="0"/>
            </a:endParaRPr>
          </a:p>
        </p:txBody>
      </p:sp>
      <p:sp>
        <p:nvSpPr>
          <p:cNvPr id="1138" name="TextBox 1137"/>
          <p:cNvSpPr txBox="1"/>
          <p:nvPr/>
        </p:nvSpPr>
        <p:spPr>
          <a:xfrm>
            <a:off x="1981200" y="1781429"/>
            <a:ext cx="28804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Anirudh </a:t>
            </a:r>
            <a:r>
              <a:rPr lang="en-US" sz="3600" dirty="0" err="1" smtClean="0"/>
              <a:t>Sivaraman</a:t>
            </a:r>
            <a:r>
              <a:rPr lang="en-US" sz="3600" dirty="0" smtClean="0"/>
              <a:t>, Mihai </a:t>
            </a:r>
            <a:r>
              <a:rPr lang="en-US" sz="3600" dirty="0" err="1" smtClean="0"/>
              <a:t>Budiu</a:t>
            </a:r>
            <a:r>
              <a:rPr lang="en-US" sz="3600" dirty="0" smtClean="0"/>
              <a:t>, Alvin Cheung, </a:t>
            </a:r>
            <a:r>
              <a:rPr lang="en-US" sz="3600" dirty="0" err="1" smtClean="0"/>
              <a:t>Changhoon</a:t>
            </a:r>
            <a:r>
              <a:rPr lang="en-US" sz="3600" dirty="0" smtClean="0"/>
              <a:t> Kim, Steve Licking, George Varghese, Hari </a:t>
            </a:r>
            <a:r>
              <a:rPr lang="en-US" sz="3600" dirty="0" err="1" smtClean="0"/>
              <a:t>Balakrishnan</a:t>
            </a:r>
            <a:r>
              <a:rPr lang="en-US" sz="3600" dirty="0" smtClean="0"/>
              <a:t>, Mohammad </a:t>
            </a:r>
            <a:r>
              <a:rPr lang="en-US" sz="3600" dirty="0" err="1" smtClean="0"/>
              <a:t>Alizadeh</a:t>
            </a:r>
            <a:r>
              <a:rPr lang="en-US" sz="3600" dirty="0" smtClean="0"/>
              <a:t>, Nick McKeown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5807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" grpId="0" animBg="1"/>
      <p:bldP spid="694" grpId="0" animBg="1"/>
      <p:bldP spid="730" grpId="0" animBg="1"/>
      <p:bldP spid="731" grpId="0"/>
      <p:bldP spid="732" grpId="0" animBg="1"/>
      <p:bldP spid="733" grpId="0"/>
      <p:bldP spid="735" grpId="0" animBg="1"/>
      <p:bldP spid="736" grpId="0" animBg="1"/>
      <p:bldP spid="738" grpId="0" animBg="1"/>
      <p:bldP spid="739" grpId="0" animBg="1"/>
      <p:bldP spid="740" grpId="0" animBg="1"/>
      <p:bldP spid="792" grpId="0" animBg="1"/>
      <p:bldP spid="793" grpId="0" animBg="1"/>
      <p:bldP spid="794" grpId="0" animBg="1"/>
      <p:bldP spid="795" grpId="0"/>
      <p:bldP spid="796" grpId="0"/>
      <p:bldP spid="798" grpId="0" animBg="1"/>
      <p:bldP spid="800" grpId="0"/>
      <p:bldP spid="801" grpId="0"/>
      <p:bldP spid="909" grpId="0" animBg="1"/>
      <p:bldP spid="910" grpId="0"/>
      <p:bldP spid="911" grpId="0" animBg="1"/>
      <p:bldP spid="912" grpId="0"/>
      <p:bldP spid="914" grpId="0" animBg="1"/>
      <p:bldP spid="915" grpId="0" animBg="1"/>
      <p:bldP spid="917" grpId="0" animBg="1"/>
      <p:bldP spid="918" grpId="0"/>
      <p:bldP spid="919" grpId="0" animBg="1"/>
      <p:bldP spid="920" grpId="0"/>
      <p:bldP spid="922" grpId="0" animBg="1"/>
      <p:bldP spid="923" grpId="0" animBg="1"/>
      <p:bldP spid="925" grpId="0" animBg="1"/>
      <p:bldP spid="926" grpId="0"/>
      <p:bldP spid="927" grpId="0" animBg="1"/>
      <p:bldP spid="928" grpId="0"/>
      <p:bldP spid="930" grpId="0" animBg="1"/>
      <p:bldP spid="931" grpId="0" animBg="1"/>
      <p:bldP spid="933" grpId="0" animBg="1"/>
      <p:bldP spid="934" grpId="0" animBg="1"/>
      <p:bldP spid="935" grpId="0" animBg="1"/>
      <p:bldP spid="936" grpId="0" animBg="1"/>
      <p:bldP spid="937" grpId="0" animBg="1"/>
      <p:bldP spid="938" grpId="0"/>
      <p:bldP spid="939" grpId="0" animBg="1"/>
      <p:bldP spid="940" grpId="0"/>
      <p:bldP spid="942" grpId="0" animBg="1"/>
      <p:bldP spid="943" grpId="0" animBg="1"/>
      <p:bldP spid="945" grpId="0" animBg="1"/>
      <p:bldP spid="946" grpId="0"/>
      <p:bldP spid="947" grpId="0" animBg="1"/>
      <p:bldP spid="948" grpId="0"/>
      <p:bldP spid="950" grpId="0" animBg="1"/>
      <p:bldP spid="95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</TotalTime>
  <Words>575</Words>
  <Application>Microsoft Office PowerPoint</Application>
  <PresentationFormat>Custom</PresentationFormat>
  <Paragraphs>163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Gadugi</vt:lpstr>
      <vt:lpstr>Office Theme</vt:lpstr>
      <vt:lpstr>think-cell Slide</vt:lpstr>
      <vt:lpstr>PowerPoint Presentation</vt:lpstr>
    </vt:vector>
  </TitlesOfParts>
  <Company>Abbott Laboratories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Transactions: Programming the Data Plane at Line Rate</dc:title>
  <dc:creator>Dondapati, Tejaswi</dc:creator>
  <cp:lastModifiedBy>anirudh</cp:lastModifiedBy>
  <cp:revision>271</cp:revision>
  <cp:lastPrinted>2015-11-18T19:46:51Z</cp:lastPrinted>
  <dcterms:created xsi:type="dcterms:W3CDTF">2015-11-18T16:41:48Z</dcterms:created>
  <dcterms:modified xsi:type="dcterms:W3CDTF">2016-02-01T16:23:09Z</dcterms:modified>
</cp:coreProperties>
</file>