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xml" ContentType="application/vnd.openxmlformats-officedocument.presentationml.tags+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tags/tag11.xml" ContentType="application/vnd.openxmlformats-officedocument.presentationml.tags+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7.xml" ContentType="application/vnd.openxmlformats-officedocument.presentationml.tags+xml"/>
  <Override PartName="/ppt/notesSlides/notesSlide37.xml" ContentType="application/vnd.openxmlformats-officedocument.presentationml.notesSlide+xml"/>
  <Override PartName="/ppt/tags/tag18.xml" ContentType="application/vnd.openxmlformats-officedocument.presentationml.tags+xml"/>
  <Override PartName="/ppt/notesSlides/notesSlide38.xml" ContentType="application/vnd.openxmlformats-officedocument.presentationml.notesSlide+xml"/>
  <Override PartName="/ppt/tags/tag1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tags/tag23.xml" ContentType="application/vnd.openxmlformats-officedocument.presentationml.tags+xml"/>
  <Override PartName="/ppt/notesSlides/notesSlide45.xml" ContentType="application/vnd.openxmlformats-officedocument.presentationml.notesSlide+xml"/>
  <Override PartName="/ppt/tags/tag24.xml" ContentType="application/vnd.openxmlformats-officedocument.presentationml.tags+xml"/>
  <Override PartName="/ppt/notesSlides/notesSlide46.xml" ContentType="application/vnd.openxmlformats-officedocument.presentationml.notesSlide+xml"/>
  <Override PartName="/ppt/tags/tag2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26.xml" ContentType="application/vnd.openxmlformats-officedocument.presentationml.tags+xml"/>
  <Override PartName="/ppt/notesSlides/notesSlide66.xml" ContentType="application/vnd.openxmlformats-officedocument.presentationml.notesSlide+xml"/>
  <Override PartName="/ppt/tags/tag27.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28.xml" ContentType="application/vnd.openxmlformats-officedocument.presentationml.tags+xml"/>
  <Override PartName="/ppt/notesSlides/notesSlide73.xml" ContentType="application/vnd.openxmlformats-officedocument.presentationml.notesSlide+xml"/>
  <Override PartName="/ppt/tags/tag29.xml" ContentType="application/vnd.openxmlformats-officedocument.presentationml.tags+xml"/>
  <Override PartName="/ppt/notesSlides/notesSlide74.xml" ContentType="application/vnd.openxmlformats-officedocument.presentationml.notesSlide+xml"/>
  <Override PartName="/ppt/tags/tag30.xml" ContentType="application/vnd.openxmlformats-officedocument.presentationml.tags+xml"/>
  <Override PartName="/ppt/notesSlides/notesSlide75.xml" ContentType="application/vnd.openxmlformats-officedocument.presentationml.notesSlide+xml"/>
  <Override PartName="/ppt/tags/tag31.xml" ContentType="application/vnd.openxmlformats-officedocument.presentationml.tags+xml"/>
  <Override PartName="/ppt/notesSlides/notesSlide76.xml" ContentType="application/vnd.openxmlformats-officedocument.presentationml.notesSlide+xml"/>
  <Override PartName="/ppt/tags/tag32.xml" ContentType="application/vnd.openxmlformats-officedocument.presentationml.tags+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01" r:id="rId16"/>
    <p:sldId id="567" r:id="rId17"/>
    <p:sldId id="517" r:id="rId18"/>
    <p:sldId id="516" r:id="rId19"/>
    <p:sldId id="586" r:id="rId20"/>
    <p:sldId id="631" r:id="rId21"/>
    <p:sldId id="547" r:id="rId22"/>
    <p:sldId id="548" r:id="rId23"/>
    <p:sldId id="549" r:id="rId24"/>
    <p:sldId id="550" r:id="rId25"/>
    <p:sldId id="551" r:id="rId26"/>
    <p:sldId id="552" r:id="rId27"/>
    <p:sldId id="553" r:id="rId28"/>
    <p:sldId id="554" r:id="rId29"/>
    <p:sldId id="580" r:id="rId30"/>
    <p:sldId id="581" r:id="rId31"/>
    <p:sldId id="561" r:id="rId32"/>
    <p:sldId id="632" r:id="rId33"/>
    <p:sldId id="625" r:id="rId34"/>
    <p:sldId id="605" r:id="rId35"/>
    <p:sldId id="606" r:id="rId36"/>
    <p:sldId id="607" r:id="rId37"/>
    <p:sldId id="608" r:id="rId38"/>
    <p:sldId id="609" r:id="rId39"/>
    <p:sldId id="610" r:id="rId40"/>
    <p:sldId id="611" r:id="rId41"/>
    <p:sldId id="612" r:id="rId42"/>
    <p:sldId id="613" r:id="rId43"/>
    <p:sldId id="614" r:id="rId44"/>
    <p:sldId id="615" r:id="rId45"/>
    <p:sldId id="616" r:id="rId46"/>
    <p:sldId id="617" r:id="rId47"/>
    <p:sldId id="618" r:id="rId48"/>
    <p:sldId id="619" r:id="rId49"/>
    <p:sldId id="621" r:id="rId50"/>
    <p:sldId id="622" r:id="rId51"/>
    <p:sldId id="624" r:id="rId52"/>
    <p:sldId id="358" r:id="rId53"/>
    <p:sldId id="582" r:id="rId54"/>
    <p:sldId id="585" r:id="rId55"/>
    <p:sldId id="633" r:id="rId56"/>
    <p:sldId id="627" r:id="rId57"/>
    <p:sldId id="628" r:id="rId58"/>
    <p:sldId id="626" r:id="rId59"/>
    <p:sldId id="602" r:id="rId60"/>
    <p:sldId id="588" r:id="rId61"/>
    <p:sldId id="589" r:id="rId62"/>
    <p:sldId id="590" r:id="rId63"/>
    <p:sldId id="591" r:id="rId64"/>
    <p:sldId id="592" r:id="rId65"/>
    <p:sldId id="593" r:id="rId66"/>
    <p:sldId id="594" r:id="rId67"/>
    <p:sldId id="595" r:id="rId68"/>
    <p:sldId id="596" r:id="rId69"/>
    <p:sldId id="544" r:id="rId70"/>
    <p:sldId id="583" r:id="rId71"/>
    <p:sldId id="584" r:id="rId72"/>
    <p:sldId id="350" r:id="rId73"/>
    <p:sldId id="578" r:id="rId74"/>
    <p:sldId id="572" r:id="rId75"/>
    <p:sldId id="573" r:id="rId76"/>
    <p:sldId id="574" r:id="rId77"/>
    <p:sldId id="569" r:id="rId78"/>
    <p:sldId id="570" r:id="rId79"/>
    <p:sldId id="571" r:id="rId80"/>
    <p:sldId id="540" r:id="rId81"/>
    <p:sldId id="541" r:id="rId82"/>
    <p:sldId id="508" r:id="rId83"/>
    <p:sldId id="526" r:id="rId84"/>
    <p:sldId id="514" r:id="rId85"/>
    <p:sldId id="507" r:id="rId86"/>
    <p:sldId id="509" r:id="rId87"/>
    <p:sldId id="510" r:id="rId88"/>
    <p:sldId id="464" r:id="rId89"/>
    <p:sldId id="465" r:id="rId90"/>
    <p:sldId id="375" r:id="rId91"/>
    <p:sldId id="299" r:id="rId92"/>
    <p:sldId id="357" r:id="rId93"/>
    <p:sldId id="305" r:id="rId94"/>
    <p:sldId id="306" r:id="rId95"/>
    <p:sldId id="301" r:id="rId96"/>
    <p:sldId id="271" r:id="rId97"/>
    <p:sldId id="326" r:id="rId98"/>
    <p:sldId id="327" r:id="rId99"/>
    <p:sldId id="272" r:id="rId100"/>
    <p:sldId id="374" r:id="rId101"/>
    <p:sldId id="468" r:id="rId102"/>
    <p:sldId id="332" r:id="rId103"/>
    <p:sldId id="370" r:id="rId104"/>
    <p:sldId id="371" r:id="rId105"/>
    <p:sldId id="335" r:id="rId106"/>
    <p:sldId id="372" r:id="rId107"/>
    <p:sldId id="373" r:id="rId108"/>
    <p:sldId id="307" r:id="rId109"/>
    <p:sldId id="467" r:id="rId110"/>
    <p:sldId id="458" r:id="rId111"/>
    <p:sldId id="459" r:id="rId112"/>
    <p:sldId id="460" r:id="rId113"/>
    <p:sldId id="461" r:id="rId114"/>
    <p:sldId id="462" r:id="rId115"/>
    <p:sldId id="466" r:id="rId116"/>
    <p:sldId id="463"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859" autoAdjust="0"/>
    <p:restoredTop sz="72230" autoAdjust="0"/>
  </p:normalViewPr>
  <p:slideViewPr>
    <p:cSldViewPr showGuides="1">
      <p:cViewPr varScale="1">
        <p:scale>
          <a:sx n="66" d="100"/>
          <a:sy n="66" d="100"/>
        </p:scale>
        <p:origin x="224" y="46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a:p>
            <a:r>
              <a:rPr lang="en-US" baseline="0" dirty="0"/>
              <a:t>Do we need a slide before this one?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42568864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Prettify the math here.</a:t>
            </a:r>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55</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68</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98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107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474819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2/13/18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2/13/18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3.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a:solidFill>
                  <a:srgbClr val="000000"/>
                </a:solidFill>
                <a:latin typeface="+mj-lt"/>
                <a:cs typeface="Seravek"/>
              </a:rPr>
              <a:t>Extracting</a:t>
            </a:r>
          </a:p>
          <a:p>
            <a:pPr algn="ctr"/>
            <a:r>
              <a:rPr lang="en-US" sz="2200" dirty="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a:latin typeface="+mj-lt"/>
                <a:cs typeface="Seravek"/>
              </a:rPr>
              <a:t>Output: Atoms</a:t>
            </a:r>
          </a:p>
          <a:p>
            <a:endParaRPr lang="en-US" sz="1000" dirty="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a:solidFill>
                  <a:srgbClr val="000000"/>
                </a:solidFill>
                <a:latin typeface="+mj-lt"/>
                <a:cs typeface="Seravek"/>
              </a:rPr>
              <a:t>Checking</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existing</a:t>
            </a:r>
          </a:p>
          <a:p>
            <a:pPr algn="ctr"/>
            <a:r>
              <a:rPr lang="en-US" sz="2200" dirty="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a:t> </a:t>
                  </a:r>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for routers</a:t>
            </a:r>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be fairly involved</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NestedIfs</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759865885"/>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BLUE</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2115166" y="6108226"/>
            <a:ext cx="8405443" cy="553998"/>
          </a:xfrm>
          <a:prstGeom prst="rect">
            <a:avLst/>
          </a:prstGeom>
          <a:noFill/>
        </p:spPr>
        <p:txBody>
          <a:bodyPr wrap="none" rtlCol="0">
            <a:spAutoFit/>
          </a:bodyPr>
          <a:lstStyle/>
          <a:p>
            <a:r>
              <a:rPr lang="en-US" sz="3000" dirty="0">
                <a:latin typeface="Gadugi" panose="020B0502040204020203" pitchFamily="34" charset="0"/>
              </a:rPr>
              <a:t>Simple routers; keep most functionality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53653" y="436841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DFCCE-7BFB-9F43-8A65-C6CBBDF8F088}" type="slidenum">
              <a:rPr lang="en-US" smtClean="0"/>
              <a:t>34</a:t>
            </a:fld>
            <a:endParaRPr lang="en-US"/>
          </a:p>
        </p:txBody>
      </p:sp>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a:xfrm>
            <a:off x="838200" y="365125"/>
            <a:ext cx="10515600" cy="1325563"/>
          </a:xfrm>
        </p:spPr>
        <p:txBody>
          <a:bodyPr/>
          <a:lstStyle/>
          <a:p>
            <a:r>
              <a:rPr lang="en-US" dirty="0"/>
              <a:t>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515600" cy="4351338"/>
          </a:xfrm>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r>
              <a:rPr lang="en-US" dirty="0"/>
              <a:t>But this isn’t sufficient: cache misses lead to non-determinism</a:t>
            </a:r>
          </a:p>
          <a:p>
            <a:endParaRPr lang="en-US" dirty="0"/>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7" name="Slide Number Placeholder 36"/>
          <p:cNvSpPr>
            <a:spLocks noGrp="1"/>
          </p:cNvSpPr>
          <p:nvPr>
            <p:ph type="sldNum" sz="quarter" idx="12"/>
          </p:nvPr>
        </p:nvSpPr>
        <p:spPr/>
        <p:txBody>
          <a:bodyPr/>
          <a:lstStyle/>
          <a:p>
            <a:fld id="{7ADDFCCE-7BFB-9F43-8A65-C6CBBDF8F088}" type="slidenum">
              <a:rPr lang="en-US" smtClean="0"/>
              <a:t>35</a:t>
            </a:fld>
            <a:endParaRPr lang="en-US"/>
          </a:p>
        </p:txBody>
      </p:sp>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 name="Slide Number Placeholder 2"/>
          <p:cNvSpPr>
            <a:spLocks noGrp="1"/>
          </p:cNvSpPr>
          <p:nvPr>
            <p:ph type="sldNum" sz="quarter" idx="12"/>
          </p:nvPr>
        </p:nvSpPr>
        <p:spPr/>
        <p:txBody>
          <a:bodyPr/>
          <a:lstStyle/>
          <a:p>
            <a:fld id="{7ADDFCCE-7BFB-9F43-8A65-C6CBBDF8F088}" type="slidenum">
              <a:rPr lang="en-US" smtClean="0"/>
              <a:t>37</a:t>
            </a:fld>
            <a:endParaRPr lang="en-US"/>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60513" y="2019032"/>
            <a:ext cx="11270974"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latencies stall packet pipeline.</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a:t>
            </a:r>
            <a:r>
              <a:rPr lang="en-US" dirty="0" err="1"/>
              <a:t>etc</a:t>
            </a:r>
            <a:endParaRPr lang="en-US" dirty="0"/>
          </a:p>
          <a:p>
            <a:r>
              <a:rPr lang="en-US" dirty="0"/>
              <a:t>Yet, routers are still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16" name="Slide Number Placeholder 15"/>
          <p:cNvSpPr>
            <a:spLocks noGrp="1"/>
          </p:cNvSpPr>
          <p:nvPr>
            <p:ph type="sldNum" sz="quarter" idx="12"/>
          </p:nvPr>
        </p:nvSpPr>
        <p:spPr/>
        <p:txBody>
          <a:bodyPr/>
          <a:lstStyle/>
          <a:p>
            <a:fld id="{7ADDFCCE-7BFB-9F43-8A65-C6CBBDF8F088}" type="slidenum">
              <a:rPr lang="en-US" smtClean="0"/>
              <a:t>43</a:t>
            </a:fld>
            <a:endParaRPr lang="en-US"/>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a:solidFill>
                  <a:srgbClr val="FF0000"/>
                </a:solidFill>
              </a:rPr>
              <a:t>K’,</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1010213"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3" name="Slide Number Placeholder 2"/>
          <p:cNvSpPr>
            <a:spLocks noGrp="1"/>
          </p:cNvSpPr>
          <p:nvPr>
            <p:ph type="sldNum" sz="quarter" idx="12"/>
          </p:nvPr>
        </p:nvSpPr>
        <p:spPr/>
        <p:txBody>
          <a:bodyPr/>
          <a:lstStyle/>
          <a:p>
            <a:fld id="{7ADDFCCE-7BFB-9F43-8A65-C6CBBDF8F088}" type="slidenum">
              <a:rPr lang="en-US" smtClean="0"/>
              <a:t>44</a:t>
            </a:fld>
            <a:endParaRPr lang="en-US"/>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
        <p:nvSpPr>
          <p:cNvPr id="3" name="Slide Number Placeholder 2"/>
          <p:cNvSpPr>
            <a:spLocks noGrp="1"/>
          </p:cNvSpPr>
          <p:nvPr>
            <p:ph type="sldNum" sz="quarter" idx="12"/>
          </p:nvPr>
        </p:nvSpPr>
        <p:spPr/>
        <p:txBody>
          <a:bodyPr/>
          <a:lstStyle/>
          <a:p>
            <a:fld id="{7ADDFCCE-7BFB-9F43-8A65-C6CBBDF8F088}" type="slidenum">
              <a:rPr lang="en-US" smtClean="0"/>
              <a:t>45</a:t>
            </a:fld>
            <a:endParaRPr lang="en-US"/>
          </a:p>
        </p:txBody>
      </p:sp>
    </p:spTree>
    <p:custDataLst>
      <p:tags r:id="rId1"/>
    </p:custDataLst>
    <p:extLst>
      <p:ext uri="{BB962C8B-B14F-4D97-AF65-F5344CB8AC3E}">
        <p14:creationId xmlns:p14="http://schemas.microsoft.com/office/powerpoint/2010/main" val="2958998304"/>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1325563"/>
          </a:xfrm>
        </p:spPr>
        <p:txBody>
          <a:bodyPr/>
          <a:lstStyle/>
          <a:p>
            <a:r>
              <a:rPr lang="en-US"/>
              <a:t>How about </a:t>
            </a:r>
            <a:r>
              <a:rPr lang="en-US" dirty="0"/>
              <a:t>value accuracy after evictions?</a:t>
            </a:r>
          </a:p>
        </p:txBody>
      </p:sp>
      <p:sp>
        <p:nvSpPr>
          <p:cNvPr id="3" name="Content Placeholder 2"/>
          <p:cNvSpPr>
            <a:spLocks noGrp="1"/>
          </p:cNvSpPr>
          <p:nvPr>
            <p:ph idx="1"/>
          </p:nvPr>
        </p:nvSpPr>
        <p:spPr>
          <a:xfrm>
            <a:off x="838200" y="1825625"/>
            <a:ext cx="10515600" cy="4863042"/>
          </a:xfrm>
        </p:spPr>
        <p:txBody>
          <a:bodyPr>
            <a:normAutofit fontScale="92500" lnSpcReduction="1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28333" y="1943327"/>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46</a:t>
            </a:fld>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1"/>
          </p:nvPr>
        </p:nvSpPr>
        <p:spPr>
          <a:xfrm>
            <a:off x="838200" y="2056592"/>
            <a:ext cx="10515600" cy="4801407"/>
          </a:xfrm>
        </p:spPr>
        <p:txBody>
          <a:bodyPr>
            <a:normAutofit fontScale="92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all associative statistics (min, max, product, set union, intersection, etc.)</a:t>
            </a:r>
          </a:p>
          <a:p>
            <a:endParaRPr lang="en-US" dirty="0"/>
          </a:p>
        </p:txBody>
      </p:sp>
      <p:sp>
        <p:nvSpPr>
          <p:cNvPr id="15" name="TextBox 14"/>
          <p:cNvSpPr txBox="1"/>
          <p:nvPr/>
        </p:nvSpPr>
        <p:spPr>
          <a:xfrm>
            <a:off x="4245824" y="1255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4893419" y="822361"/>
            <a:ext cx="462749" cy="280376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703406" y="1255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59601" y="835403"/>
            <a:ext cx="462748" cy="2777678"/>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101675" y="1175874"/>
            <a:ext cx="591596" cy="7383847"/>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373821" y="5163596"/>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47</a:t>
            </a:fld>
            <a:endParaRPr lang="en-US"/>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a:xfrm>
            <a:off x="838200" y="1841954"/>
            <a:ext cx="11002505" cy="4351338"/>
          </a:xfrm>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
        <p:nvSpPr>
          <p:cNvPr id="4" name="Slide Number Placeholder 3"/>
          <p:cNvSpPr>
            <a:spLocks noGrp="1"/>
          </p:cNvSpPr>
          <p:nvPr>
            <p:ph type="sldNum" sz="quarter" idx="12"/>
          </p:nvPr>
        </p:nvSpPr>
        <p:spPr/>
        <p:txBody>
          <a:bodyPr/>
          <a:lstStyle/>
          <a:p>
            <a:fld id="{7ADDFCCE-7BFB-9F43-8A65-C6CBBDF8F088}" type="slidenum">
              <a:rPr lang="en-US" smtClean="0"/>
              <a:t>48</a:t>
            </a:fld>
            <a:endParaRPr lang="en-US"/>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33" y="365125"/>
            <a:ext cx="11717867" cy="1325563"/>
          </a:xfrm>
        </p:spPr>
        <p:txBody>
          <a:bodyPr/>
          <a:lstStyle/>
          <a:p>
            <a:r>
              <a:rPr lang="en-US" dirty="0"/>
              <a:t>Linear-in-state: </a:t>
            </a:r>
            <a:r>
              <a:rPr lang="en-US" dirty="0" err="1"/>
              <a:t>Mergeable</a:t>
            </a:r>
            <a:r>
              <a:rPr lang="en-US" dirty="0"/>
              <a:t> w. small extra state </a:t>
            </a:r>
          </a:p>
        </p:txBody>
      </p:sp>
      <p:sp>
        <p:nvSpPr>
          <p:cNvPr id="3" name="Content Placeholder 2"/>
          <p:cNvSpPr>
            <a:spLocks noGrp="1"/>
          </p:cNvSpPr>
          <p:nvPr>
            <p:ph idx="1"/>
          </p:nvPr>
        </p:nvSpPr>
        <p:spPr>
          <a:xfrm>
            <a:off x="838199" y="1825625"/>
            <a:ext cx="10981267" cy="4896908"/>
          </a:xfrm>
        </p:spPr>
        <p:txBody>
          <a:bodyPr>
            <a:normAutofit/>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7ADDFCCE-7BFB-9F43-8A65-C6CBBDF8F088}" type="slidenum">
              <a:rPr lang="en-US" smtClean="0"/>
              <a:t>49</a:t>
            </a:fld>
            <a:endParaRPr lang="en-US"/>
          </a:p>
        </p:txBody>
      </p: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worse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p:sp>
        <p:nvSpPr>
          <p:cNvPr id="3" name="Content Placeholder 2"/>
          <p:cNvSpPr>
            <a:spLocks noGrp="1"/>
          </p:cNvSpPr>
          <p:nvPr>
            <p:ph idx="1"/>
          </p:nvPr>
        </p:nvSpPr>
        <p:spPr/>
        <p:txBody>
          <a:bodyPr>
            <a:normAutofit/>
          </a:bodyPr>
          <a:lstStyle/>
          <a:p>
            <a:r>
              <a:rPr lang="en-US" dirty="0">
                <a:latin typeface="+mj-lt"/>
              </a:rPr>
              <a:t>EWMA : </a:t>
            </a:r>
            <a:r>
              <a:rPr lang="en-US" dirty="0">
                <a:latin typeface="+mj-lt"/>
                <a:ea typeface="Consolas" charset="0"/>
                <a:cs typeface="Consolas" charset="0"/>
              </a:rPr>
              <a:t>S </a:t>
            </a:r>
            <a:r>
              <a:rPr lang="en-US" dirty="0">
                <a:latin typeface="+mj-lt"/>
                <a:ea typeface="Consolas" charset="0"/>
                <a:cs typeface="Consolas" charset="0"/>
                <a:sym typeface="Wingdings"/>
              </a:rPr>
              <a:t>=</a:t>
            </a:r>
            <a:r>
              <a:rPr lang="en-US" dirty="0">
                <a:latin typeface="+mj-lt"/>
                <a:ea typeface="Consolas" charset="0"/>
                <a:cs typeface="Consolas" charset="0"/>
              </a:rPr>
              <a:t> (1-</a:t>
            </a:r>
            <a:r>
              <a:rPr lang="en-US" sz="3200" dirty="0">
                <a:latin typeface="+mj-lt"/>
                <a:ea typeface="Ayuthaya" charset="-34"/>
                <a:cs typeface="Ayuthaya" charset="-34"/>
              </a:rPr>
              <a:t>⍺</a:t>
            </a:r>
            <a:r>
              <a:rPr lang="en-US" dirty="0">
                <a:latin typeface="+mj-lt"/>
                <a:ea typeface="Consolas" charset="0"/>
                <a:cs typeface="Consolas" charset="0"/>
              </a:rPr>
              <a:t>)*S + </a:t>
            </a:r>
            <a:r>
              <a:rPr lang="en-US" sz="3200" dirty="0">
                <a:latin typeface="+mj-lt"/>
                <a:ea typeface="Ayuthaya" charset="-34"/>
                <a:cs typeface="Ayuthaya" charset="-34"/>
              </a:rPr>
              <a:t>⍺</a:t>
            </a:r>
            <a:r>
              <a:rPr lang="en-US" dirty="0">
                <a:latin typeface="+mj-lt"/>
                <a:ea typeface="Consolas" charset="0"/>
                <a:cs typeface="Consolas" charset="0"/>
              </a:rPr>
              <a:t>*</a:t>
            </a:r>
            <a:r>
              <a:rPr lang="en-US" dirty="0" err="1">
                <a:latin typeface="+mj-lt"/>
                <a:ea typeface="Consolas" charset="0"/>
                <a:cs typeface="Consolas" charset="0"/>
              </a:rPr>
              <a:t>pkt.len</a:t>
            </a:r>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EWMA starts at I1/I2 and ends at F1/F2 after N packets, then:</a:t>
            </a:r>
          </a:p>
          <a:p>
            <a:pPr marL="457200" lvl="1" indent="0">
              <a:buNone/>
            </a:pPr>
            <a:r>
              <a:rPr lang="en-US" dirty="0">
                <a:latin typeface="+mj-lt"/>
                <a:ea typeface="Ayuthaya" charset="-34"/>
                <a:cs typeface="Consolas" charset="0"/>
              </a:rPr>
              <a:t>F1 – </a:t>
            </a:r>
            <a:r>
              <a:rPr lang="en-US" dirty="0"/>
              <a:t>(1-</a:t>
            </a:r>
            <a:r>
              <a:rPr lang="en-US" sz="2800" dirty="0">
                <a:latin typeface="Ayuthaya" charset="-34"/>
                <a:ea typeface="Ayuthaya" charset="-34"/>
                <a:cs typeface="Ayuthaya" charset="-34"/>
              </a:rPr>
              <a:t>⍺</a:t>
            </a:r>
            <a:r>
              <a:rPr lang="en-US" dirty="0"/>
              <a:t>)</a:t>
            </a:r>
            <a:r>
              <a:rPr lang="en-US" baseline="30000" dirty="0"/>
              <a:t>N</a:t>
            </a:r>
            <a:r>
              <a:rPr lang="en-US" dirty="0"/>
              <a:t> I1 = F2 – (1-</a:t>
            </a:r>
            <a:r>
              <a:rPr lang="en-US" dirty="0">
                <a:latin typeface="Ayuthaya" charset="-34"/>
                <a:ea typeface="Ayuthaya" charset="-34"/>
                <a:cs typeface="Ayuthaya" charset="-34"/>
              </a:rPr>
              <a:t>⍺</a:t>
            </a:r>
            <a:r>
              <a:rPr lang="en-US" dirty="0"/>
              <a:t>)</a:t>
            </a:r>
            <a:r>
              <a:rPr lang="en-US" baseline="30000" dirty="0"/>
              <a:t>N</a:t>
            </a:r>
            <a:r>
              <a:rPr lang="en-US" dirty="0"/>
              <a:t> I2 for any I1 and I2 and corresponding F1, F2.</a:t>
            </a:r>
          </a:p>
          <a:p>
            <a:pPr marL="457200" lvl="1" indent="0">
              <a:buNone/>
            </a:pPr>
            <a:r>
              <a:rPr lang="en-US" dirty="0">
                <a:latin typeface="+mj-lt"/>
                <a:ea typeface="Ayuthaya" charset="-34"/>
                <a:cs typeface="Consolas" charset="0"/>
              </a:rPr>
              <a:t>Implication: Can “rebase” an EWMA calculated from starting state I1 onto a new starting state using a simple operation: </a:t>
            </a:r>
            <a:r>
              <a:rPr lang="en-US" sz="2000" dirty="0">
                <a:ea typeface="Ayuthaya" charset="-34"/>
                <a:cs typeface="Consolas" charset="0"/>
              </a:rPr>
              <a:t>F1 – </a:t>
            </a:r>
            <a:r>
              <a:rPr lang="en-US" dirty="0"/>
              <a:t>(1-</a:t>
            </a:r>
            <a:r>
              <a:rPr lang="en-US" dirty="0">
                <a:latin typeface="Ayuthaya" charset="-34"/>
                <a:ea typeface="Ayuthaya" charset="-34"/>
                <a:cs typeface="Ayuthaya" charset="-34"/>
              </a:rPr>
              <a:t>⍺</a:t>
            </a:r>
            <a:r>
              <a:rPr lang="en-US" dirty="0"/>
              <a:t>)</a:t>
            </a:r>
            <a:r>
              <a:rPr lang="en-US" baseline="30000" dirty="0"/>
              <a:t>N</a:t>
            </a:r>
            <a:r>
              <a:rPr lang="en-US" dirty="0"/>
              <a:t> (I1 – I2)</a:t>
            </a:r>
            <a:endParaRPr lang="en-US" dirty="0">
              <a:latin typeface="+mj-lt"/>
              <a:ea typeface="Ayuthaya" charset="-34"/>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Mapping to our problem:</a:t>
            </a:r>
          </a:p>
          <a:p>
            <a:pPr lvl="1"/>
            <a:r>
              <a:rPr lang="en-US" dirty="0">
                <a:latin typeface="+mj-lt"/>
                <a:ea typeface="Ayuthaya" charset="-34"/>
                <a:cs typeface="Consolas" charset="0"/>
              </a:rPr>
              <a:t>TODO: Fill this up and clean up the </a:t>
            </a:r>
            <a:r>
              <a:rPr lang="en-US">
                <a:latin typeface="+mj-lt"/>
                <a:ea typeface="Ayuthaya" charset="-34"/>
                <a:cs typeface="Consolas" charset="0"/>
              </a:rPr>
              <a:t>math properly.</a:t>
            </a:r>
            <a:endParaRPr lang="en-US" dirty="0">
              <a:latin typeface="+mj-lt"/>
              <a:ea typeface="Ayuthaya" charset="-34"/>
              <a:cs typeface="Consolas" charset="0"/>
            </a:endParaRPr>
          </a:p>
        </p:txBody>
      </p:sp>
      <p:sp>
        <p:nvSpPr>
          <p:cNvPr id="5" name="TextBox 4"/>
          <p:cNvSpPr txBox="1"/>
          <p:nvPr/>
        </p:nvSpPr>
        <p:spPr>
          <a:xfrm>
            <a:off x="5715000" y="5893296"/>
            <a:ext cx="5015809" cy="954107"/>
          </a:xfrm>
          <a:prstGeom prst="rect">
            <a:avLst/>
          </a:prstGeom>
          <a:noFill/>
        </p:spPr>
        <p:txBody>
          <a:bodyPr wrap="square" rtlCol="0">
            <a:spAutoFit/>
          </a:bodyPr>
          <a:lstStyle/>
          <a:p>
            <a:pPr algn="ctr"/>
            <a:r>
              <a:rPr lang="en-US" sz="2800" dirty="0"/>
              <a:t>Small extra state</a:t>
            </a:r>
          </a:p>
          <a:p>
            <a:pPr algn="ctr"/>
            <a:r>
              <a:rPr lang="en-US" sz="2800" dirty="0"/>
              <a:t>N: # </a:t>
            </a:r>
            <a:r>
              <a:rPr lang="en-US" sz="2800" dirty="0" err="1"/>
              <a:t>pkts</a:t>
            </a:r>
            <a:r>
              <a:rPr lang="en-US" sz="2800" dirty="0"/>
              <a:t> processed by cache</a:t>
            </a:r>
          </a:p>
        </p:txBody>
      </p:sp>
      <p:sp>
        <p:nvSpPr>
          <p:cNvPr id="6" name="Slide Number Placeholder 5"/>
          <p:cNvSpPr>
            <a:spLocks noGrp="1"/>
          </p:cNvSpPr>
          <p:nvPr>
            <p:ph type="sldNum" sz="quarter" idx="12"/>
          </p:nvPr>
        </p:nvSpPr>
        <p:spPr/>
        <p:txBody>
          <a:bodyPr/>
          <a:lstStyle/>
          <a:p>
            <a:fld id="{7ADDFCCE-7BFB-9F43-8A65-C6CBBDF8F088}" type="slidenum">
              <a:rPr lang="en-US" smtClean="0"/>
              <a:t>50</a:t>
            </a:fld>
            <a:endParaRPr lang="en-US"/>
          </a:p>
        </p:txBody>
      </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order</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51</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 and future work</a:t>
            </a:r>
          </a:p>
        </p:txBody>
      </p:sp>
      <p:sp>
        <p:nvSpPr>
          <p:cNvPr id="3" name="Content Placeholder 2"/>
          <p:cNvSpPr>
            <a:spLocks noGrp="1"/>
          </p:cNvSpPr>
          <p:nvPr>
            <p:ph idx="1"/>
          </p:nvPr>
        </p:nvSpPr>
        <p:spPr/>
        <p:txBody>
          <a:bodyPr>
            <a:normAutofit lnSpcReduction="10000"/>
          </a:bodyPr>
          <a:lstStyle/>
          <a:p>
            <a:r>
              <a:rPr lang="en-US" dirty="0">
                <a:latin typeface="Gadugi" panose="020B0502040204020203" pitchFamily="34" charset="0"/>
              </a:rPr>
              <a:t>Packet transactions </a:t>
            </a:r>
            <a:r>
              <a:rPr lang="en-US" dirty="0"/>
              <a:t>now </a:t>
            </a:r>
            <a:r>
              <a:rPr lang="en-US" dirty="0">
                <a:latin typeface="Gadugi" panose="020B0502040204020203" pitchFamily="34" charset="0"/>
              </a:rPr>
              <a:t>in P4</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r>
              <a:rPr lang="en-US" dirty="0">
                <a:latin typeface="Gadugi" panose="020B0502040204020203" pitchFamily="34" charset="0"/>
              </a:rPr>
              <a:t>Future work:</a:t>
            </a:r>
          </a:p>
          <a:p>
            <a:pPr lvl="1"/>
            <a:r>
              <a:rPr lang="en-US" dirty="0"/>
              <a:t>Let’s assume</a:t>
            </a:r>
            <a:r>
              <a:rPr lang="en-US" dirty="0">
                <a:latin typeface="Gadugi" panose="020B0502040204020203" pitchFamily="34" charset="0"/>
              </a:rPr>
              <a:t> fast and programmable routers can be built</a:t>
            </a:r>
            <a:r>
              <a:rPr lang="en-US" dirty="0"/>
              <a:t>.</a:t>
            </a:r>
          </a:p>
          <a:p>
            <a:pPr lvl="1"/>
            <a:r>
              <a:rPr lang="en-US" dirty="0"/>
              <a:t>H</a:t>
            </a:r>
            <a:r>
              <a:rPr lang="en-US" dirty="0">
                <a:latin typeface="Gadugi" panose="020B0502040204020203" pitchFamily="34" charset="0"/>
              </a:rPr>
              <a:t>ow should we use them?</a:t>
            </a:r>
          </a:p>
          <a:p>
            <a:pPr lvl="1"/>
            <a:r>
              <a:rPr lang="en-US" dirty="0"/>
              <a:t>What stays on the end hosts and what should be moved into the network?</a:t>
            </a:r>
          </a:p>
          <a:p>
            <a:pPr lvl="1"/>
            <a:r>
              <a:rPr lang="en-US" dirty="0">
                <a:latin typeface="Gadugi" panose="020B0502040204020203" pitchFamily="34" charset="0"/>
              </a:rPr>
              <a:t>What are the costs and benefits of a network architecture with enhanced network functionality?</a:t>
            </a:r>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55</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78</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t>
            </a:r>
            <a:r>
              <a:rPr lang="en-US" sz="280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1.5"/>
</p:tagLst>
</file>

<file path=ppt/tags/tag21.xml><?xml version="1.0" encoding="utf-8"?>
<p:tagLst xmlns:a="http://schemas.openxmlformats.org/drawingml/2006/main" xmlns:r="http://schemas.openxmlformats.org/officeDocument/2006/relationships" xmlns:p="http://schemas.openxmlformats.org/presentationml/2006/main">
  <p:tag name="TIMING" val="|30.8|9|3.7"/>
</p:tagLst>
</file>

<file path=ppt/tags/tag22.xml><?xml version="1.0" encoding="utf-8"?>
<p:tagLst xmlns:a="http://schemas.openxmlformats.org/drawingml/2006/main" xmlns:r="http://schemas.openxmlformats.org/officeDocument/2006/relationships" xmlns:p="http://schemas.openxmlformats.org/presentationml/2006/main">
  <p:tag name="TIMING" val="|8.9|5.6|8.2|2.6|5.7"/>
</p:tagLst>
</file>

<file path=ppt/tags/tag23.xml><?xml version="1.0" encoding="utf-8"?>
<p:tagLst xmlns:a="http://schemas.openxmlformats.org/drawingml/2006/main" xmlns:r="http://schemas.openxmlformats.org/officeDocument/2006/relationships" xmlns:p="http://schemas.openxmlformats.org/presentationml/2006/main">
  <p:tag name="TIMING" val="|28.6"/>
</p:tagLst>
</file>

<file path=ppt/tags/tag24.xml><?xml version="1.0" encoding="utf-8"?>
<p:tagLst xmlns:a="http://schemas.openxmlformats.org/drawingml/2006/main" xmlns:r="http://schemas.openxmlformats.org/officeDocument/2006/relationships" xmlns:p="http://schemas.openxmlformats.org/presentationml/2006/main">
  <p:tag name="TIMING" val="|13.9|3.2|6.1"/>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7.xml><?xml version="1.0" encoding="utf-8"?>
<p:tagLst xmlns:a="http://schemas.openxmlformats.org/drawingml/2006/main" xmlns:r="http://schemas.openxmlformats.org/officeDocument/2006/relationships" xmlns:p="http://schemas.openxmlformats.org/presentationml/2006/main">
  <p:tag name="TIMING" val="|0.5|37.3|9.2"/>
</p:tagLst>
</file>

<file path=ppt/tags/tag28.xml><?xml version="1.0" encoding="utf-8"?>
<p:tagLst xmlns:a="http://schemas.openxmlformats.org/drawingml/2006/main" xmlns:r="http://schemas.openxmlformats.org/officeDocument/2006/relationships" xmlns:p="http://schemas.openxmlformats.org/presentationml/2006/main">
  <p:tag name="TIMING" val="|11.4"/>
</p:tagLst>
</file>

<file path=ppt/tags/tag29.xml><?xml version="1.0" encoding="utf-8"?>
<p:tagLst xmlns:a="http://schemas.openxmlformats.org/drawingml/2006/main" xmlns:r="http://schemas.openxmlformats.org/officeDocument/2006/relationships" xmlns:p="http://schemas.openxmlformats.org/presentationml/2006/main">
  <p:tag name="TIMING" val="|26.6"/>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1.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15385</TotalTime>
  <Words>12101</Words>
  <Application>Microsoft Macintosh PowerPoint</Application>
  <PresentationFormat>Widescreen</PresentationFormat>
  <Paragraphs>2134</Paragraphs>
  <Slides>116</Slides>
  <Notes>104</Notes>
  <HiddenSlides>29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116</vt:i4>
      </vt:variant>
    </vt:vector>
  </HeadingPairs>
  <TitlesOfParts>
    <vt:vector size="125" baseType="lpstr">
      <vt:lpstr>Arial</vt:lpstr>
      <vt:lpstr>Ayuthaya</vt:lpstr>
      <vt:lpstr>Calibri</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for routers</vt:lpstr>
      <vt:lpstr>Designing instruction sets: The stateless case</vt:lpstr>
      <vt:lpstr>Designing instruction sets: The stateful case</vt:lpstr>
      <vt:lpstr>Designing instruction sets: The stateful case</vt:lpstr>
      <vt:lpstr>Stateful atoms can be fairly involved</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Mergeable w. small extra state </vt:lpstr>
      <vt:lpstr>Intuition for linear-in-state</vt:lpstr>
      <vt:lpstr>Several useful linear-in-state statistics</vt:lpstr>
      <vt:lpstr>Broader impact and future work</vt:lpstr>
      <vt:lpstr>Co-authors</vt:lpstr>
      <vt:lpstr>Backup slides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6117</cp:revision>
  <dcterms:created xsi:type="dcterms:W3CDTF">2015-11-20T07:11:46Z</dcterms:created>
  <dcterms:modified xsi:type="dcterms:W3CDTF">2018-02-13T18:01:47Z</dcterms:modified>
</cp:coreProperties>
</file>