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tags/tag10.xml" ContentType="application/vnd.openxmlformats-officedocument.presentationml.tags+xml"/>
  <Override PartName="/ppt/notesSlides/notesSlide27.xml" ContentType="application/vnd.openxmlformats-officedocument.presentationml.notesSlide+xml"/>
  <Override PartName="/ppt/tags/tag11.xml" ContentType="application/vnd.openxmlformats-officedocument.presentationml.tags+xml"/>
  <Override PartName="/ppt/notesSlides/notesSlide28.xml" ContentType="application/vnd.openxmlformats-officedocument.presentationml.notesSlide+xml"/>
  <Override PartName="/ppt/tags/tag12.xml" ContentType="application/vnd.openxmlformats-officedocument.presentationml.tags+xml"/>
  <Override PartName="/ppt/notesSlides/notesSlide29.xml" ContentType="application/vnd.openxmlformats-officedocument.presentationml.notesSlide+xml"/>
  <Override PartName="/ppt/tags/tag13.xml" ContentType="application/vnd.openxmlformats-officedocument.presentationml.tags+xml"/>
  <Override PartName="/ppt/notesSlides/notesSlide30.xml" ContentType="application/vnd.openxmlformats-officedocument.presentationml.notesSlide+xml"/>
  <Override PartName="/ppt/tags/tag1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ppt/tags/tag20.xml" ContentType="application/vnd.openxmlformats-officedocument.presentationml.tags+xml"/>
  <Override PartName="/ppt/notesSlides/notesSlide41.xml" ContentType="application/vnd.openxmlformats-officedocument.presentationml.notesSlide+xml"/>
  <Override PartName="/ppt/tags/tag21.xml" ContentType="application/vnd.openxmlformats-officedocument.presentationml.tags+xml"/>
  <Override PartName="/ppt/notesSlides/notesSlide42.xml" ContentType="application/vnd.openxmlformats-officedocument.presentationml.notesSlide+xml"/>
  <Override PartName="/ppt/tags/tag22.xml" ContentType="application/vnd.openxmlformats-officedocument.presentationml.tags+xml"/>
  <Override PartName="/ppt/notesSlides/notesSlide43.xml" ContentType="application/vnd.openxmlformats-officedocument.presentationml.notesSlide+xml"/>
  <Override PartName="/ppt/tags/tag2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4.xml" ContentType="application/vnd.openxmlformats-officedocument.presentationml.tags+xml"/>
  <Override PartName="/ppt/notesSlides/notesSlide48.xml" ContentType="application/vnd.openxmlformats-officedocument.presentationml.notesSlide+xml"/>
  <Override PartName="/ppt/tags/tag2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6.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27.xml" ContentType="application/vnd.openxmlformats-officedocument.presentationml.tags+xml"/>
  <Override PartName="/ppt/notesSlides/notesSlide70.xml" ContentType="application/vnd.openxmlformats-officedocument.presentationml.notesSlide+xml"/>
  <Override PartName="/ppt/tags/tag28.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29.xml" ContentType="application/vnd.openxmlformats-officedocument.presentationml.tags+xml"/>
  <Override PartName="/ppt/notesSlides/notesSlide77.xml" ContentType="application/vnd.openxmlformats-officedocument.presentationml.notesSlide+xml"/>
  <Override PartName="/ppt/tags/tag30.xml" ContentType="application/vnd.openxmlformats-officedocument.presentationml.tags+xml"/>
  <Override PartName="/ppt/notesSlides/notesSlide78.xml" ContentType="application/vnd.openxmlformats-officedocument.presentationml.notesSlide+xml"/>
  <Override PartName="/ppt/tags/tag31.xml" ContentType="application/vnd.openxmlformats-officedocument.presentationml.tags+xml"/>
  <Override PartName="/ppt/notesSlides/notesSlide79.xml" ContentType="application/vnd.openxmlformats-officedocument.presentationml.notesSlide+xml"/>
  <Override PartName="/ppt/tags/tag32.xml" ContentType="application/vnd.openxmlformats-officedocument.presentationml.tags+xml"/>
  <Override PartName="/ppt/notesSlides/notesSlide80.xml" ContentType="application/vnd.openxmlformats-officedocument.presentationml.notesSlide+xml"/>
  <Override PartName="/ppt/tags/tag33.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256" r:id="rId2"/>
    <p:sldId id="315" r:id="rId3"/>
    <p:sldId id="316" r:id="rId4"/>
    <p:sldId id="529" r:id="rId5"/>
    <p:sldId id="319" r:id="rId6"/>
    <p:sldId id="527" r:id="rId7"/>
    <p:sldId id="630" r:id="rId8"/>
    <p:sldId id="638" r:id="rId9"/>
    <p:sldId id="545" r:id="rId10"/>
    <p:sldId id="524" r:id="rId11"/>
    <p:sldId id="504" r:id="rId12"/>
    <p:sldId id="597" r:id="rId13"/>
    <p:sldId id="598" r:id="rId14"/>
    <p:sldId id="599" r:id="rId15"/>
    <p:sldId id="600" r:id="rId16"/>
    <p:sldId id="636" r:id="rId17"/>
    <p:sldId id="567" r:id="rId18"/>
    <p:sldId id="517" r:id="rId19"/>
    <p:sldId id="516" r:id="rId20"/>
    <p:sldId id="586" r:id="rId21"/>
    <p:sldId id="631" r:id="rId22"/>
    <p:sldId id="547" r:id="rId23"/>
    <p:sldId id="548" r:id="rId24"/>
    <p:sldId id="549" r:id="rId25"/>
    <p:sldId id="552" r:id="rId26"/>
    <p:sldId id="553" r:id="rId27"/>
    <p:sldId id="554" r:id="rId28"/>
    <p:sldId id="580" r:id="rId29"/>
    <p:sldId id="581" r:id="rId30"/>
    <p:sldId id="561" r:id="rId31"/>
    <p:sldId id="632" r:id="rId32"/>
    <p:sldId id="625" r:id="rId33"/>
    <p:sldId id="605" r:id="rId34"/>
    <p:sldId id="608" r:id="rId35"/>
    <p:sldId id="609" r:id="rId36"/>
    <p:sldId id="610" r:id="rId37"/>
    <p:sldId id="611" r:id="rId38"/>
    <p:sldId id="612" r:id="rId39"/>
    <p:sldId id="613" r:id="rId40"/>
    <p:sldId id="614" r:id="rId41"/>
    <p:sldId id="615" r:id="rId42"/>
    <p:sldId id="617" r:id="rId43"/>
    <p:sldId id="618" r:id="rId44"/>
    <p:sldId id="619" r:id="rId45"/>
    <p:sldId id="621" r:id="rId46"/>
    <p:sldId id="622" r:id="rId47"/>
    <p:sldId id="634" r:id="rId48"/>
    <p:sldId id="624" r:id="rId49"/>
    <p:sldId id="635" r:id="rId50"/>
    <p:sldId id="582" r:id="rId51"/>
    <p:sldId id="585" r:id="rId52"/>
    <p:sldId id="606" r:id="rId53"/>
    <p:sldId id="607" r:id="rId54"/>
    <p:sldId id="358" r:id="rId55"/>
    <p:sldId id="601" r:id="rId56"/>
    <p:sldId id="550" r:id="rId57"/>
    <p:sldId id="551" r:id="rId58"/>
    <p:sldId id="637" r:id="rId59"/>
    <p:sldId id="633" r:id="rId60"/>
    <p:sldId id="627" r:id="rId61"/>
    <p:sldId id="628" r:id="rId62"/>
    <p:sldId id="626" r:id="rId63"/>
    <p:sldId id="602" r:id="rId64"/>
    <p:sldId id="588" r:id="rId65"/>
    <p:sldId id="589" r:id="rId66"/>
    <p:sldId id="590" r:id="rId67"/>
    <p:sldId id="591" r:id="rId68"/>
    <p:sldId id="592" r:id="rId69"/>
    <p:sldId id="593" r:id="rId70"/>
    <p:sldId id="594" r:id="rId71"/>
    <p:sldId id="595" r:id="rId72"/>
    <p:sldId id="596" r:id="rId73"/>
    <p:sldId id="544" r:id="rId74"/>
    <p:sldId id="583" r:id="rId75"/>
    <p:sldId id="584" r:id="rId76"/>
    <p:sldId id="350" r:id="rId77"/>
    <p:sldId id="578" r:id="rId78"/>
    <p:sldId id="572" r:id="rId79"/>
    <p:sldId id="573" r:id="rId80"/>
    <p:sldId id="574" r:id="rId81"/>
    <p:sldId id="569" r:id="rId82"/>
    <p:sldId id="570" r:id="rId83"/>
    <p:sldId id="571" r:id="rId84"/>
    <p:sldId id="540" r:id="rId85"/>
    <p:sldId id="541" r:id="rId86"/>
    <p:sldId id="508" r:id="rId87"/>
    <p:sldId id="526" r:id="rId88"/>
    <p:sldId id="514" r:id="rId89"/>
    <p:sldId id="507" r:id="rId90"/>
    <p:sldId id="509" r:id="rId91"/>
    <p:sldId id="510" r:id="rId92"/>
    <p:sldId id="464" r:id="rId93"/>
    <p:sldId id="465" r:id="rId94"/>
    <p:sldId id="375" r:id="rId95"/>
    <p:sldId id="299" r:id="rId96"/>
    <p:sldId id="357" r:id="rId97"/>
    <p:sldId id="305" r:id="rId98"/>
    <p:sldId id="306" r:id="rId99"/>
    <p:sldId id="301" r:id="rId100"/>
    <p:sldId id="271" r:id="rId101"/>
    <p:sldId id="326" r:id="rId102"/>
    <p:sldId id="327" r:id="rId103"/>
    <p:sldId id="272" r:id="rId104"/>
    <p:sldId id="374" r:id="rId105"/>
    <p:sldId id="468" r:id="rId106"/>
    <p:sldId id="332" r:id="rId107"/>
    <p:sldId id="370" r:id="rId108"/>
    <p:sldId id="371" r:id="rId109"/>
    <p:sldId id="335" r:id="rId110"/>
    <p:sldId id="372" r:id="rId111"/>
    <p:sldId id="373" r:id="rId112"/>
    <p:sldId id="307" r:id="rId113"/>
    <p:sldId id="467" r:id="rId114"/>
    <p:sldId id="458" r:id="rId115"/>
    <p:sldId id="459" r:id="rId116"/>
    <p:sldId id="460" r:id="rId117"/>
    <p:sldId id="461" r:id="rId118"/>
    <p:sldId id="462" r:id="rId119"/>
    <p:sldId id="466" r:id="rId120"/>
    <p:sldId id="463"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80" autoAdjust="0"/>
    <p:restoredTop sz="56934" autoAdjust="0"/>
  </p:normalViewPr>
  <p:slideViewPr>
    <p:cSldViewPr showGuides="1">
      <p:cViewPr varScale="1">
        <p:scale>
          <a:sx n="50" d="100"/>
          <a:sy n="50" d="100"/>
        </p:scale>
        <p:origin x="1600" y="168"/>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112</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118</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120</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778126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3812227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024014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32522960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821641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13250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31396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2361458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292948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1785848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2861398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30485617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940180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4044935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statistics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52</a:t>
            </a:fld>
            <a:endParaRPr lang="en-US"/>
          </a:p>
        </p:txBody>
      </p:sp>
    </p:spTree>
    <p:extLst>
      <p:ext uri="{BB962C8B-B14F-4D97-AF65-F5344CB8AC3E}">
        <p14:creationId xmlns:p14="http://schemas.microsoft.com/office/powerpoint/2010/main" val="25756929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statistics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53</a:t>
            </a:fld>
            <a:endParaRPr lang="en-US"/>
          </a:p>
        </p:txBody>
      </p:sp>
    </p:spTree>
    <p:extLst>
      <p:ext uri="{BB962C8B-B14F-4D97-AF65-F5344CB8AC3E}">
        <p14:creationId xmlns:p14="http://schemas.microsoft.com/office/powerpoint/2010/main" val="390979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393256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338879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578039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59</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Three ideas in Domino that span the hardware-software stack.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Atoms: a way to represent the instruction set of a programmable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Packet transactions: a high-level language construct to program such a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And a compiler to bridge this gap.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Together, they provide us with a framework to think about hardware and software support for programming stateful algorithms on line-rate routers. I’ll talk about atoms and packet transactions briefly but omit the compiler and quickly discuss some interesting findings based on </a:t>
            </a:r>
            <a:r>
              <a:rPr lang="en-US" baseline="0"/>
              <a:t>this framework.</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91</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98</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103</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105</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109</a:t>
            </a:fld>
            <a:endParaRPr lang="en-US"/>
          </a:p>
        </p:txBody>
      </p:sp>
    </p:spTree>
    <p:extLst>
      <p:ext uri="{BB962C8B-B14F-4D97-AF65-F5344CB8AC3E}">
        <p14:creationId xmlns:p14="http://schemas.microsoft.com/office/powerpoint/2010/main" val="51354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6/13/18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6/13/18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24.xml"/><Relationship Id="rId5" Type="http://schemas.openxmlformats.org/officeDocument/2006/relationships/image" Target="../media/image9.pn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statistics for each flow (e.g., exponentially weighted moving averages (EWMA))</a:t>
                </a:r>
              </a:p>
              <a:p>
                <a:pPr lvl="1"/>
                <a14:m>
                  <m:oMath xmlns:m="http://schemas.openxmlformats.org/officeDocument/2006/math">
                    <m:r>
                      <a:rPr lang="en-US" i="1" dirty="0">
                        <a:latin typeface="Cambria Math" panose="02040503050406030204" pitchFamily="18" charset="0"/>
                        <a:ea typeface="Consolas" charset="0"/>
                        <a:cs typeface="Consolas" charset="0"/>
                      </a:rPr>
                      <m:t>𝑆</m:t>
                    </m:r>
                    <m:r>
                      <a:rPr lang="en-US" i="1" dirty="0">
                        <a:latin typeface="Cambria Math" panose="02040503050406030204" pitchFamily="18" charset="0"/>
                        <a:ea typeface="Consolas" charset="0"/>
                        <a:cs typeface="Consolas" charset="0"/>
                      </a:rPr>
                      <m:t> = (1−⍺)∗</m:t>
                    </m:r>
                    <m:r>
                      <a:rPr lang="en-US" i="1" dirty="0">
                        <a:latin typeface="Cambria Math" panose="02040503050406030204" pitchFamily="18" charset="0"/>
                        <a:ea typeface="Consolas" charset="0"/>
                        <a:cs typeface="Consolas" charset="0"/>
                      </a:rPr>
                      <m:t>𝑆</m:t>
                    </m:r>
                    <m:r>
                      <a:rPr lang="en-US" i="1" dirty="0">
                        <a:latin typeface="Cambria Math" panose="02040503050406030204" pitchFamily="18" charset="0"/>
                        <a:ea typeface="Consolas" charset="0"/>
                        <a:cs typeface="Consolas" charset="0"/>
                      </a:rPr>
                      <m:t> + ⍺∗</m:t>
                    </m:r>
                    <m:r>
                      <a:rPr lang="en-US" i="1" dirty="0">
                        <a:latin typeface="Cambria Math" panose="02040503050406030204" pitchFamily="18" charset="0"/>
                        <a:ea typeface="Consolas" charset="0"/>
                        <a:cs typeface="Consolas" charset="0"/>
                      </a:rPr>
                      <m:t>𝑝𝑘𝑡</m:t>
                    </m:r>
                    <m:r>
                      <a:rPr lang="en-US" i="1" dirty="0">
                        <a:latin typeface="Cambria Math" panose="02040503050406030204" pitchFamily="18" charset="0"/>
                        <a:ea typeface="Consolas" charset="0"/>
                        <a:cs typeface="Consolas" charset="0"/>
                      </a:rPr>
                      <m:t>.</m:t>
                    </m:r>
                    <m:r>
                      <a:rPr lang="en-US" i="1" dirty="0">
                        <a:latin typeface="Cambria Math" panose="02040503050406030204" pitchFamily="18" charset="0"/>
                        <a:ea typeface="Consolas" charset="0"/>
                        <a:cs typeface="Consolas" charset="0"/>
                      </a:rPr>
                      <m:t>𝑙𝑎𝑡𝑒𝑛𝑐𝑦</m:t>
                    </m:r>
                  </m:oMath>
                </a14:m>
                <a:endParaRPr lang="en-US" dirty="0"/>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33F39AD3-368F-704F-A0C3-3F4CE573F4DD}"/>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r>
              <a:rPr lang="en-US" dirty="0"/>
              <a:t>Cache key-value store in SRAM; maintain authoritative copy in DRAM.</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45933336"/>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09784273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798606204"/>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42866062"/>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217335863"/>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403172069"/>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45413874"/>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152671985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625072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71521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467925"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180259" y="2608728"/>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233692" y="4073937"/>
            <a:ext cx="8258016" cy="954107"/>
          </a:xfrm>
          <a:prstGeom prst="rect">
            <a:avLst/>
          </a:prstGeom>
          <a:noFill/>
        </p:spPr>
        <p:txBody>
          <a:bodyPr wrap="square" rtlCol="0">
            <a:spAutoFit/>
          </a:bodyPr>
          <a:lstStyle/>
          <a:p>
            <a:pPr algn="ctr"/>
            <a:r>
              <a:rPr lang="en-US" sz="2800" dirty="0">
                <a:solidFill>
                  <a:srgbClr val="A31E34"/>
                </a:solidFill>
              </a:rPr>
              <a:t>Statistic computed over the</a:t>
            </a:r>
          </a:p>
          <a:p>
            <a:pPr algn="ctr"/>
            <a:r>
              <a:rPr lang="en-US" sz="2800" dirty="0">
                <a:solidFill>
                  <a:srgbClr val="A31E34"/>
                </a:solidFill>
              </a:rPr>
              <a:t> entire concatenated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015749320"/>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698214791"/>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943602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205"/>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4878621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74320364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48</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a:t>
            </a:r>
          </a:p>
          <a:p>
            <a:pPr lvl="1"/>
            <a:r>
              <a:rPr lang="en-US" dirty="0"/>
              <a:t>Network operators</a:t>
            </a:r>
          </a:p>
          <a:p>
            <a:r>
              <a:rPr lang="en-US" dirty="0"/>
              <a:t>Programmability 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51697371"/>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9123167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65834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215239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403187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59</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A253-1FAE-254C-9DCE-1B64D9B49411}"/>
              </a:ext>
            </a:extLst>
          </p:cNvPr>
          <p:cNvSpPr>
            <a:spLocks noGrp="1"/>
          </p:cNvSpPr>
          <p:nvPr>
            <p:ph type="title"/>
          </p:nvPr>
        </p:nvSpPr>
        <p:spPr/>
        <p:txBody>
          <a:bodyPr/>
          <a:lstStyle/>
          <a:p>
            <a:r>
              <a:rPr lang="en-US" dirty="0"/>
              <a:t>Domino: main ideas</a:t>
            </a:r>
          </a:p>
        </p:txBody>
      </p:sp>
      <p:sp>
        <p:nvSpPr>
          <p:cNvPr id="3" name="Content Placeholder 2">
            <a:extLst>
              <a:ext uri="{FF2B5EF4-FFF2-40B4-BE49-F238E27FC236}">
                <a16:creationId xmlns:a16="http://schemas.microsoft.com/office/drawing/2014/main" id="{D44A7197-AC90-F242-B84F-AF8F48A119A3}"/>
              </a:ext>
            </a:extLst>
          </p:cNvPr>
          <p:cNvSpPr>
            <a:spLocks noGrp="1"/>
          </p:cNvSpPr>
          <p:nvPr>
            <p:ph idx="1"/>
          </p:nvPr>
        </p:nvSpPr>
        <p:spPr/>
        <p:txBody>
          <a:bodyPr/>
          <a:lstStyle/>
          <a:p>
            <a:r>
              <a:rPr lang="en-US" dirty="0"/>
              <a:t>Atoms: A representation for a programmable line-rate router’s instruction set</a:t>
            </a:r>
          </a:p>
          <a:p>
            <a:endParaRPr lang="en-US" dirty="0"/>
          </a:p>
          <a:p>
            <a:r>
              <a:rPr lang="en-US" dirty="0"/>
              <a:t>Packet transactions: A high-level programming model for programming these routers</a:t>
            </a:r>
          </a:p>
          <a:p>
            <a:endParaRPr lang="en-US" dirty="0"/>
          </a:p>
          <a:p>
            <a:r>
              <a:rPr lang="en-US" dirty="0"/>
              <a:t>A compiler to go from packet transactions and atoms</a:t>
            </a:r>
          </a:p>
          <a:p>
            <a:endParaRPr lang="en-US" dirty="0"/>
          </a:p>
          <a:p>
            <a:r>
              <a:rPr lang="en-US" dirty="0"/>
              <a:t>Using the compiler to iteratively design a good instruction set</a:t>
            </a:r>
          </a:p>
        </p:txBody>
      </p:sp>
    </p:spTree>
    <p:extLst>
      <p:ext uri="{BB962C8B-B14F-4D97-AF65-F5344CB8AC3E}">
        <p14:creationId xmlns:p14="http://schemas.microsoft.com/office/powerpoint/2010/main" val="212598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82</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2.2|1.8|6|1.4"/>
</p:tagLst>
</file>

<file path=ppt/tags/tag15.xml><?xml version="1.0" encoding="utf-8"?>
<p:tagLst xmlns:a="http://schemas.openxmlformats.org/drawingml/2006/main" xmlns:r="http://schemas.openxmlformats.org/officeDocument/2006/relationships" xmlns:p="http://schemas.openxmlformats.org/presentationml/2006/main">
  <p:tag name="TIMING" val="|1.8"/>
</p:tagLst>
</file>

<file path=ppt/tags/tag16.xml><?xml version="1.0" encoding="utf-8"?>
<p:tagLst xmlns:a="http://schemas.openxmlformats.org/drawingml/2006/main" xmlns:r="http://schemas.openxmlformats.org/officeDocument/2006/relationships" xmlns:p="http://schemas.openxmlformats.org/presentationml/2006/main">
  <p:tag name="TIMING" val="|4.3"/>
</p:tagLst>
</file>

<file path=ppt/tags/tag17.xml><?xml version="1.0" encoding="utf-8"?>
<p:tagLst xmlns:a="http://schemas.openxmlformats.org/drawingml/2006/main" xmlns:r="http://schemas.openxmlformats.org/officeDocument/2006/relationships" xmlns:p="http://schemas.openxmlformats.org/presentationml/2006/main">
  <p:tag name="TIMING" val="|6.7"/>
</p:tagLst>
</file>

<file path=ppt/tags/tag18.xml><?xml version="1.0" encoding="utf-8"?>
<p:tagLst xmlns:a="http://schemas.openxmlformats.org/drawingml/2006/main" xmlns:r="http://schemas.openxmlformats.org/officeDocument/2006/relationships" xmlns:p="http://schemas.openxmlformats.org/presentationml/2006/main">
  <p:tag name="TIMING" val="|30.8|9|3.7"/>
</p:tagLst>
</file>

<file path=ppt/tags/tag19.xml><?xml version="1.0" encoding="utf-8"?>
<p:tagLst xmlns:a="http://schemas.openxmlformats.org/drawingml/2006/main" xmlns:r="http://schemas.openxmlformats.org/officeDocument/2006/relationships" xmlns:p="http://schemas.openxmlformats.org/presentationml/2006/main">
  <p:tag name="TIMING" val="|8.9|5.6|8.2|2.6|5.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28.6"/>
</p:tagLst>
</file>

<file path=ppt/tags/tag21.xml><?xml version="1.0" encoding="utf-8"?>
<p:tagLst xmlns:a="http://schemas.openxmlformats.org/drawingml/2006/main" xmlns:r="http://schemas.openxmlformats.org/officeDocument/2006/relationships" xmlns:p="http://schemas.openxmlformats.org/presentationml/2006/main">
  <p:tag name="TIMING" val="|13.9|3.2|6.1"/>
</p:tagLst>
</file>

<file path=ppt/tags/tag22.xml><?xml version="1.0" encoding="utf-8"?>
<p:tagLst xmlns:a="http://schemas.openxmlformats.org/drawingml/2006/main" xmlns:r="http://schemas.openxmlformats.org/officeDocument/2006/relationships" xmlns:p="http://schemas.openxmlformats.org/presentationml/2006/main">
  <p:tag name="TIMING" val="|17.4|4.8"/>
</p:tagLst>
</file>

<file path=ppt/tags/tag23.xml><?xml version="1.0" encoding="utf-8"?>
<p:tagLst xmlns:a="http://schemas.openxmlformats.org/drawingml/2006/main" xmlns:r="http://schemas.openxmlformats.org/officeDocument/2006/relationships" xmlns:p="http://schemas.openxmlformats.org/presentationml/2006/main">
  <p:tag name="TIMING" val="|17.4|4.8"/>
</p:tagLst>
</file>

<file path=ppt/tags/tag24.xml><?xml version="1.0" encoding="utf-8"?>
<p:tagLst xmlns:a="http://schemas.openxmlformats.org/drawingml/2006/main" xmlns:r="http://schemas.openxmlformats.org/officeDocument/2006/relationships" xmlns:p="http://schemas.openxmlformats.org/presentationml/2006/main">
  <p:tag name="TIMING" val="|0.9|5.6|7.9"/>
</p:tagLst>
</file>

<file path=ppt/tags/tag25.xml><?xml version="1.0" encoding="utf-8"?>
<p:tagLst xmlns:a="http://schemas.openxmlformats.org/drawingml/2006/main" xmlns:r="http://schemas.openxmlformats.org/officeDocument/2006/relationships" xmlns:p="http://schemas.openxmlformats.org/presentationml/2006/main">
  <p:tag name="TIMING" val="|8.2|3.3|10.7"/>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15833</TotalTime>
  <Words>14250</Words>
  <Application>Microsoft Macintosh PowerPoint</Application>
  <PresentationFormat>Widescreen</PresentationFormat>
  <Paragraphs>2215</Paragraphs>
  <Slides>120</Slides>
  <Notes>108</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120</vt:i4>
      </vt:variant>
    </vt:vector>
  </HeadingPairs>
  <TitlesOfParts>
    <vt:vector size="130"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Domino: main ideas</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Outlook and future work</vt:lpstr>
      <vt:lpstr>Co-authors</vt:lpstr>
      <vt:lpstr>Backup slides</vt:lpstr>
      <vt:lpstr>Caching</vt:lpstr>
      <vt:lpstr>Caching</vt:lpstr>
      <vt:lpstr>Broader impact</vt:lpstr>
      <vt:lpstr>Stateful atoms can get hairy quickly</vt:lpstr>
      <vt:lpstr>Schedulers in routers today</vt:lpstr>
      <vt:lpstr>A strawman programmable scheduler</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6343</cp:revision>
  <dcterms:created xsi:type="dcterms:W3CDTF">2015-11-20T07:11:46Z</dcterms:created>
  <dcterms:modified xsi:type="dcterms:W3CDTF">2018-06-14T00:23:51Z</dcterms:modified>
</cp:coreProperties>
</file>