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tags/tag1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tags/tag15.xml" ContentType="application/vnd.openxmlformats-officedocument.presentationml.tags+xml"/>
  <Override PartName="/ppt/notesSlides/notesSlide29.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tags/tag17.xml" ContentType="application/vnd.openxmlformats-officedocument.presentationml.tags+xml"/>
  <Override PartName="/ppt/notesSlides/notesSlide31.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9.xml" ContentType="application/vnd.openxmlformats-officedocument.presentationml.tags+xml"/>
  <Override PartName="/ppt/notesSlides/notesSlide34.xml" ContentType="application/vnd.openxmlformats-officedocument.presentationml.notesSlide+xml"/>
  <Override PartName="/ppt/tags/tag20.xml" ContentType="application/vnd.openxmlformats-officedocument.presentationml.tags+xml"/>
  <Override PartName="/ppt/notesSlides/notesSlide35.xml" ContentType="application/vnd.openxmlformats-officedocument.presentationml.notesSlide+xml"/>
  <Override PartName="/ppt/tags/tag21.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66" r:id="rId18"/>
    <p:sldId id="567" r:id="rId19"/>
    <p:sldId id="605" r:id="rId20"/>
    <p:sldId id="608" r:id="rId21"/>
    <p:sldId id="609" r:id="rId22"/>
    <p:sldId id="610" r:id="rId23"/>
    <p:sldId id="611" r:id="rId24"/>
    <p:sldId id="612" r:id="rId25"/>
    <p:sldId id="613" r:id="rId26"/>
    <p:sldId id="614" r:id="rId27"/>
    <p:sldId id="615" r:id="rId28"/>
    <p:sldId id="617" r:id="rId29"/>
    <p:sldId id="618" r:id="rId30"/>
    <p:sldId id="619" r:id="rId31"/>
    <p:sldId id="621" r:id="rId32"/>
    <p:sldId id="622" r:id="rId33"/>
    <p:sldId id="634" r:id="rId34"/>
    <p:sldId id="624" r:id="rId35"/>
    <p:sldId id="305" r:id="rId36"/>
    <p:sldId id="580" r:id="rId37"/>
    <p:sldId id="347" r:id="rId38"/>
    <p:sldId id="500" r:id="rId39"/>
    <p:sldId id="501" r:id="rId40"/>
    <p:sldId id="5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4"/>
    <p:restoredTop sz="63869"/>
  </p:normalViewPr>
  <p:slideViewPr>
    <p:cSldViewPr snapToGrid="0" snapToObjects="1">
      <p:cViewPr varScale="1">
        <p:scale>
          <a:sx n="57" d="100"/>
          <a:sy n="57" d="100"/>
        </p:scale>
        <p:origin x="188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7/8/18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This is joint work with many excellent collaborators. In particular, I want to mention the lead author on this work, Srinivas Narayana.</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and maintain 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a function that tells you what per-sub-stream state to maintain and how to update it when a new packet arrives. Here, the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function is different now and we use the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1921291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2251208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155879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4165394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3055367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3217026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1298857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3954136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1598310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a:p>
            <a:endParaRPr lang="en-US" dirty="0"/>
          </a:p>
          <a:p>
            <a:r>
              <a:rPr lang="en-US" dirty="0"/>
              <a:t>TODO: Diagram for </a:t>
            </a:r>
            <a:r>
              <a:rPr lang="en-US" dirty="0" err="1"/>
              <a:t>V_back</a:t>
            </a:r>
            <a:r>
              <a:rPr lang="en-US" dirty="0"/>
              <a:t> and </a:t>
            </a:r>
            <a:r>
              <a:rPr lang="en-US" dirty="0" err="1"/>
              <a:t>V_cache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3300278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165306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2199483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2056802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a:p>
            <a:endParaRPr lang="en-US" dirty="0"/>
          </a:p>
          <a:p>
            <a:endParaRPr lang="en-US" dirty="0"/>
          </a:p>
          <a:p>
            <a:r>
              <a:rPr lang="en-US" dirty="0"/>
              <a:t>TODO: Diagram for </a:t>
            </a:r>
            <a:r>
              <a:rPr lang="en-US" dirty="0" err="1"/>
              <a:t>V_back</a:t>
            </a:r>
            <a:r>
              <a:rPr lang="en-US" dirty="0"/>
              <a:t> and </a:t>
            </a:r>
            <a:r>
              <a:rPr lang="en-US" dirty="0" err="1"/>
              <a:t>V</a:t>
            </a:r>
            <a:r>
              <a:rPr lang="en-US" err="1"/>
              <a:t>_</a:t>
            </a:r>
            <a:r>
              <a:rPr lang="en-US"/>
              <a:t>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07923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25955554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42695508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3299793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6422399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1066101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some packet processing to execute the queries. They stream out the resulting data to collection servers. The operator can then inspect these results and refine their query if required. When I get to the evaluation, we’ll see how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of tuples as inputs and produce streams of tuples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7/8/18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7/8/18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7/8/18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7/8/18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2.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2.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4" y="4950384"/>
            <a:ext cx="11238271" cy="1764217"/>
          </a:xfrm>
        </p:spPr>
        <p:txBody>
          <a:bodyPr>
            <a:normAutofit/>
          </a:bodyPr>
          <a:lstStyle/>
          <a:p>
            <a:r>
              <a:rPr lang="en-US" sz="3200" dirty="0"/>
              <a:t>Joint work with </a:t>
            </a:r>
            <a:r>
              <a:rPr lang="en-US" sz="3200" b="1" dirty="0"/>
              <a:t>Srinivas Narayana,</a:t>
            </a:r>
            <a:r>
              <a:rPr lang="en-US" sz="3600" b="1" dirty="0"/>
              <a:t> </a:t>
            </a:r>
            <a:r>
              <a:rPr lang="en-US" sz="3200" dirty="0" err="1"/>
              <a:t>Vikram</a:t>
            </a:r>
            <a:r>
              <a:rPr lang="en-US" sz="3200" dirty="0"/>
              <a:t> Nathan, </a:t>
            </a:r>
            <a:r>
              <a:rPr lang="en-US" sz="3200" dirty="0" err="1"/>
              <a:t>Prateesh</a:t>
            </a:r>
            <a:r>
              <a:rPr lang="en-US" sz="3200" dirty="0"/>
              <a:t> Goyal, Venkat </a:t>
            </a:r>
            <a:r>
              <a:rPr lang="en-US" sz="3200" dirty="0" err="1"/>
              <a:t>Arun</a:t>
            </a:r>
            <a:r>
              <a:rPr lang="en-US" sz="3200" dirty="0"/>
              <a:t>, Mohammad Alizadeh, Vimal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49" y="3327913"/>
            <a:ext cx="5092700" cy="1070702"/>
          </a:xfrm>
          <a:prstGeom prst="rect">
            <a:avLst/>
          </a:prstGeom>
        </p:spPr>
      </p:pic>
      <p:sp>
        <p:nvSpPr>
          <p:cNvPr id="4" name="Rectangle 3">
            <a:extLst>
              <a:ext uri="{FF2B5EF4-FFF2-40B4-BE49-F238E27FC236}">
                <a16:creationId xmlns:a16="http://schemas.microsoft.com/office/drawing/2014/main" id="{2A900F76-5DBB-2D46-AC15-59FF11BB1F05}"/>
              </a:ext>
            </a:extLst>
          </p:cNvPr>
          <p:cNvSpPr/>
          <p:nvPr/>
        </p:nvSpPr>
        <p:spPr>
          <a:xfrm>
            <a:off x="4261202" y="2693713"/>
            <a:ext cx="3669594" cy="584775"/>
          </a:xfrm>
          <a:prstGeom prst="rect">
            <a:avLst/>
          </a:prstGeom>
        </p:spPr>
        <p:txBody>
          <a:bodyPr wrap="none">
            <a:spAutoFit/>
          </a:bodyPr>
          <a:lstStyle/>
          <a:p>
            <a:r>
              <a:rPr lang="en-US" sz="3200" dirty="0"/>
              <a:t>Anirudh Sivaraman</a:t>
            </a:r>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Functional operators</a:t>
            </a:r>
          </a:p>
        </p:txBody>
      </p:sp>
      <p:grpSp>
        <p:nvGrpSpPr>
          <p:cNvPr id="4" name="Group 3"/>
          <p:cNvGrpSpPr/>
          <p:nvPr/>
        </p:nvGrpSpPr>
        <p:grpSpPr>
          <a:xfrm>
            <a:off x="1821575" y="3303398"/>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2463340"/>
            <a:ext cx="1716745" cy="725911"/>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a:xfrm>
            <a:off x="8610600" y="6356350"/>
            <a:ext cx="2743200" cy="365125"/>
          </a:xfrm>
        </p:spPr>
        <p:txBody>
          <a:bodyPr/>
          <a:lstStyle/>
          <a:p>
            <a:fld id="{7ADDFCCE-7BFB-9F43-8A65-C6CBBDF8F088}" type="slidenum">
              <a:rPr lang="en-US" smtClean="0"/>
              <a:t>10</a:t>
            </a:fld>
            <a:endParaRPr lang="en-US"/>
          </a:p>
        </p:txBody>
      </p:sp>
      <p:sp>
        <p:nvSpPr>
          <p:cNvPr id="15" name="Down Arrow 14">
            <a:extLst>
              <a:ext uri="{FF2B5EF4-FFF2-40B4-BE49-F238E27FC236}">
                <a16:creationId xmlns:a16="http://schemas.microsoft.com/office/drawing/2014/main" id="{EE666E19-EE9F-CC41-86E0-74292640F6E4}"/>
              </a:ext>
            </a:extLst>
          </p:cNvPr>
          <p:cNvSpPr/>
          <p:nvPr/>
        </p:nvSpPr>
        <p:spPr>
          <a:xfrm>
            <a:off x="5237627" y="4274282"/>
            <a:ext cx="1716745" cy="720659"/>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824FD55-6178-5F4E-902E-B6978CFAF166}"/>
              </a:ext>
            </a:extLst>
          </p:cNvPr>
          <p:cNvSpPr txBox="1"/>
          <p:nvPr/>
        </p:nvSpPr>
        <p:spPr>
          <a:xfrm>
            <a:off x="5176515" y="1677259"/>
            <a:ext cx="1838965" cy="707886"/>
          </a:xfrm>
          <a:prstGeom prst="rect">
            <a:avLst/>
          </a:prstGeom>
          <a:noFill/>
        </p:spPr>
        <p:txBody>
          <a:bodyPr wrap="none" rtlCol="0">
            <a:spAutoFit/>
          </a:bodyPr>
          <a:lstStyle/>
          <a:p>
            <a:r>
              <a:rPr lang="en-US" sz="4000" dirty="0"/>
              <a:t>Stream</a:t>
            </a:r>
          </a:p>
        </p:txBody>
      </p:sp>
      <p:sp>
        <p:nvSpPr>
          <p:cNvPr id="24" name="TextBox 23">
            <a:extLst>
              <a:ext uri="{FF2B5EF4-FFF2-40B4-BE49-F238E27FC236}">
                <a16:creationId xmlns:a16="http://schemas.microsoft.com/office/drawing/2014/main" id="{BA4665E4-0883-6646-B6B7-D3EF0F7649F2}"/>
              </a:ext>
            </a:extLst>
          </p:cNvPr>
          <p:cNvSpPr txBox="1"/>
          <p:nvPr/>
        </p:nvSpPr>
        <p:spPr>
          <a:xfrm>
            <a:off x="5176516" y="5131779"/>
            <a:ext cx="1838965" cy="707886"/>
          </a:xfrm>
          <a:prstGeom prst="rect">
            <a:avLst/>
          </a:prstGeom>
          <a:noFill/>
        </p:spPr>
        <p:txBody>
          <a:bodyPr wrap="none" rtlCol="0">
            <a:spAutoFit/>
          </a:bodyPr>
          <a:lstStyle/>
          <a:p>
            <a:r>
              <a:rPr lang="en-US" sz="4000" dirty="0"/>
              <a:t>Stream</a:t>
            </a:r>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5" grpId="0" animBg="1"/>
      <p:bldP spid="8"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(P,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def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cxnSp>
        <p:nvCxnSpPr>
          <p:cNvPr id="7" name="Straight Arrow Connector 6">
            <a:extLst>
              <a:ext uri="{FF2B5EF4-FFF2-40B4-BE49-F238E27FC236}">
                <a16:creationId xmlns:a16="http://schemas.microsoft.com/office/drawing/2014/main" id="{79F8185C-1BAA-0D4B-8DEE-563F4226BD37}"/>
              </a:ext>
            </a:extLst>
          </p:cNvPr>
          <p:cNvCxnSpPr>
            <a:cxnSpLocks/>
          </p:cNvCxnSpPr>
          <p:nvPr/>
        </p:nvCxnSpPr>
        <p:spPr>
          <a:xfrm flipH="1">
            <a:off x="3122341" y="2207941"/>
            <a:ext cx="4638908" cy="825191"/>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P:=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
        <p:nvSpPr>
          <p:cNvPr id="19" name="Oval 18">
            <a:extLst>
              <a:ext uri="{FF2B5EF4-FFF2-40B4-BE49-F238E27FC236}">
                <a16:creationId xmlns:a16="http://schemas.microsoft.com/office/drawing/2014/main" id="{54A18775-B0F0-F743-B351-5195A239B725}"/>
              </a:ext>
            </a:extLst>
          </p:cNvPr>
          <p:cNvSpPr/>
          <p:nvPr/>
        </p:nvSpPr>
        <p:spPr>
          <a:xfrm>
            <a:off x="2426711" y="1579640"/>
            <a:ext cx="3807181"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5C4F86C-2166-2047-8CA3-69175F54D6E4}"/>
              </a:ext>
            </a:extLst>
          </p:cNvPr>
          <p:cNvSpPr txBox="1"/>
          <p:nvPr/>
        </p:nvSpPr>
        <p:spPr>
          <a:xfrm>
            <a:off x="1509067" y="2810516"/>
            <a:ext cx="3504464" cy="523220"/>
          </a:xfrm>
          <a:prstGeom prst="rect">
            <a:avLst/>
          </a:prstGeom>
          <a:noFill/>
        </p:spPr>
        <p:txBody>
          <a:bodyPr wrap="square" rtlCol="0">
            <a:spAutoFit/>
          </a:bodyPr>
          <a:lstStyle/>
          <a:p>
            <a:pPr algn="ctr"/>
            <a:r>
              <a:rPr lang="en-US" sz="2800" dirty="0"/>
              <a:t>Part of the packet</a:t>
            </a:r>
            <a:endParaRPr lang="en-US" sz="2000" dirty="0"/>
          </a:p>
        </p:txBody>
      </p:sp>
      <p:grpSp>
        <p:nvGrpSpPr>
          <p:cNvPr id="3" name="Group 2">
            <a:extLst>
              <a:ext uri="{FF2B5EF4-FFF2-40B4-BE49-F238E27FC236}">
                <a16:creationId xmlns:a16="http://schemas.microsoft.com/office/drawing/2014/main" id="{AAEC4E06-A858-DD4C-9964-584651BF6D5E}"/>
              </a:ext>
            </a:extLst>
          </p:cNvPr>
          <p:cNvGrpSpPr/>
          <p:nvPr/>
        </p:nvGrpSpPr>
        <p:grpSpPr>
          <a:xfrm>
            <a:off x="8192350" y="4343860"/>
            <a:ext cx="2348759" cy="874596"/>
            <a:chOff x="8328421" y="4482054"/>
            <a:chExt cx="2348759" cy="874596"/>
          </a:xfrm>
        </p:grpSpPr>
        <p:sp>
          <p:nvSpPr>
            <p:cNvPr id="26" name="Rounded Rectangle 25">
              <a:extLst>
                <a:ext uri="{FF2B5EF4-FFF2-40B4-BE49-F238E27FC236}">
                  <a16:creationId xmlns:a16="http://schemas.microsoft.com/office/drawing/2014/main" id="{43D20B74-91DC-5A4B-BD31-9924A0720549}"/>
                </a:ext>
              </a:extLst>
            </p:cNvPr>
            <p:cNvSpPr/>
            <p:nvPr/>
          </p:nvSpPr>
          <p:spPr>
            <a:xfrm>
              <a:off x="8328421" y="44820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34A5DD6-C41D-3745-9446-CD76BA64ED20}"/>
                </a:ext>
              </a:extLst>
            </p:cNvPr>
            <p:cNvSpPr txBox="1"/>
            <p:nvPr/>
          </p:nvSpPr>
          <p:spPr>
            <a:xfrm>
              <a:off x="8489622" y="46384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gr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P spid="19" grpId="1"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(P,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Compute &amp; update values </a:t>
            </a:r>
            <a:r>
              <a:rPr lang="is-IS" dirty="0"/>
              <a:t>at switch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17</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standard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a:xfrm>
            <a:off x="838200" y="1825625"/>
            <a:ext cx="10959790" cy="4351338"/>
          </a:xfrm>
        </p:spPr>
        <p:txBody>
          <a:bodyPr>
            <a:normAutofit/>
          </a:bodyPr>
          <a:lstStyle/>
          <a:p>
            <a:r>
              <a:rPr lang="en-US" dirty="0"/>
              <a:t>Structure </a:t>
            </a:r>
            <a:r>
              <a:rPr lang="en-US" dirty="0" err="1"/>
              <a:t>groupby</a:t>
            </a:r>
            <a:r>
              <a:rPr lang="en-US" dirty="0"/>
              <a:t> as key-value store</a:t>
            </a:r>
          </a:p>
          <a:p>
            <a:endParaRPr lang="en-US" dirty="0"/>
          </a:p>
          <a:p>
            <a:r>
              <a:rPr lang="en-US" dirty="0"/>
              <a:t>Key=</a:t>
            </a:r>
            <a:r>
              <a:rPr lang="en-US" dirty="0" err="1"/>
              <a:t>groupby</a:t>
            </a:r>
            <a:r>
              <a:rPr lang="en-US" dirty="0"/>
              <a:t> partition (e.g., 5-tuple)</a:t>
            </a:r>
          </a:p>
          <a:p>
            <a:endParaRPr lang="en-US" dirty="0"/>
          </a:p>
          <a:p>
            <a:r>
              <a:rPr lang="en-US" dirty="0"/>
              <a:t>Value=state being tracked (e.g., count)</a:t>
            </a:r>
          </a:p>
          <a:p>
            <a:endParaRPr lang="en-US" dirty="0"/>
          </a:p>
          <a:p>
            <a:r>
              <a:rPr lang="en-US" dirty="0"/>
              <a:t>Cache key-value store in SRAM; maintain backing store in DRAM.</a:t>
            </a:r>
          </a:p>
          <a:p>
            <a:endParaRPr lang="en-US" dirty="0"/>
          </a:p>
          <a:p>
            <a:endParaRPr lang="en-US" dirty="0"/>
          </a:p>
        </p:txBody>
      </p:sp>
    </p:spTree>
    <p:extLst>
      <p:ext uri="{BB962C8B-B14F-4D97-AF65-F5344CB8AC3E}">
        <p14:creationId xmlns:p14="http://schemas.microsoft.com/office/powerpoint/2010/main" val="521330179"/>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p>
          <a:p>
            <a:pPr algn="ctr"/>
            <a:r>
              <a:rPr lang="en-US" sz="2400" dirty="0"/>
              <a:t>KV stores can do </a:t>
            </a:r>
            <a:r>
              <a:rPr lang="en-US" sz="2400" dirty="0">
                <a:solidFill>
                  <a:srgbClr val="A31E34"/>
                </a:solidFill>
              </a:rPr>
              <a:t>100K-1M/</a:t>
            </a:r>
            <a:r>
              <a:rPr lang="en-US" sz="2400" dirty="0"/>
              <a:t>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7" name="Picture 25">
            <a:extLst>
              <a:ext uri="{FF2B5EF4-FFF2-40B4-BE49-F238E27FC236}">
                <a16:creationId xmlns:a16="http://schemas.microsoft.com/office/drawing/2014/main" id="{A0C26053-C3EB-1C4F-8977-8922D859DA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417406322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0" name="Picture 25">
            <a:extLst>
              <a:ext uri="{FF2B5EF4-FFF2-40B4-BE49-F238E27FC236}">
                <a16:creationId xmlns:a16="http://schemas.microsoft.com/office/drawing/2014/main" id="{C599B286-96C5-9846-8822-C0D7903FC7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5205599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25">
            <a:extLst>
              <a:ext uri="{FF2B5EF4-FFF2-40B4-BE49-F238E27FC236}">
                <a16:creationId xmlns:a16="http://schemas.microsoft.com/office/drawing/2014/main" id="{127063D3-0184-B242-A613-EF0C8E06E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45393062"/>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76360"/>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41334808"/>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a:t>
            </a:r>
            <a:r>
              <a:rPr lang="en-US" sz="2800" dirty="0" err="1"/>
              <a:t>,</a:t>
            </a:r>
            <a:r>
              <a:rPr lang="en-US" sz="2800" dirty="0" err="1">
                <a:solidFill>
                  <a:srgbClr val="FF0000"/>
                </a:solidFill>
              </a:rPr>
              <a: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39" name="TextBox 3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40612521"/>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15494241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Tree>
    <p:extLst>
      <p:ext uri="{BB962C8B-B14F-4D97-AF65-F5344CB8AC3E}">
        <p14:creationId xmlns:p14="http://schemas.microsoft.com/office/powerpoint/2010/main" val="93157159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state update function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1977070"/>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342900" y="1898268"/>
            <a:ext cx="11849100" cy="4959732"/>
          </a:xfrm>
        </p:spPr>
        <p:txBody>
          <a:bodyPr>
            <a:normAutofit fontScale="850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associative operations: min, max, product, union, intersection, etc.)</a:t>
            </a:r>
          </a:p>
          <a:p>
            <a:endParaRPr lang="en-US" dirty="0"/>
          </a:p>
        </p:txBody>
      </p:sp>
      <p:sp>
        <p:nvSpPr>
          <p:cNvPr id="15" name="TextBox 14"/>
          <p:cNvSpPr txBox="1"/>
          <p:nvPr/>
        </p:nvSpPr>
        <p:spPr>
          <a:xfrm>
            <a:off x="7571203" y="1161718"/>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393619"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582223" y="1170581"/>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224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20" name="Right Brace 19"/>
          <p:cNvSpPr/>
          <p:nvPr/>
        </p:nvSpPr>
        <p:spPr>
          <a:xfrm rot="5400000">
            <a:off x="6394651" y="2713159"/>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48084" y="4199721"/>
            <a:ext cx="8258016" cy="1569660"/>
          </a:xfrm>
          <a:prstGeom prst="rect">
            <a:avLst/>
          </a:prstGeom>
          <a:noFill/>
        </p:spPr>
        <p:txBody>
          <a:bodyPr wrap="square" rtlCol="0">
            <a:spAutoFit/>
          </a:bodyPr>
          <a:lstStyle/>
          <a:p>
            <a:pPr algn="ctr"/>
            <a:r>
              <a:rPr lang="en-US" sz="2800" dirty="0">
                <a:solidFill>
                  <a:srgbClr val="A31E34"/>
                </a:solidFill>
              </a:rPr>
              <a:t>State computed over the</a:t>
            </a:r>
          </a:p>
          <a:p>
            <a:pPr algn="ctr"/>
            <a:r>
              <a:rPr lang="en-US" sz="2800" dirty="0">
                <a:solidFill>
                  <a:srgbClr val="A31E34"/>
                </a:solidFill>
              </a:rPr>
              <a:t> entire concatenated packet sequence</a:t>
            </a:r>
          </a:p>
          <a:p>
            <a:pPr algn="ctr"/>
            <a:r>
              <a:rPr lang="en-US" sz="2800" dirty="0">
                <a:solidFill>
                  <a:srgbClr val="A31E34"/>
                </a:solidFill>
              </a:rPr>
              <a:t>(before and after </a:t>
            </a:r>
            <a:r>
              <a:rPr lang="en-US" sz="2800" dirty="0" err="1">
                <a:solidFill>
                  <a:srgbClr val="A31E34"/>
                </a:solidFill>
              </a:rPr>
              <a:t>S</a:t>
            </a:r>
            <a:r>
              <a:rPr lang="en-US" sz="2800" baseline="-25000" dirty="0" err="1">
                <a:solidFill>
                  <a:srgbClr val="A31E34"/>
                </a:solidFill>
              </a:rPr>
              <a:t>back</a:t>
            </a:r>
            <a:r>
              <a:rPr lang="en-US" sz="2800" dirty="0">
                <a:solidFill>
                  <a:srgbClr val="A31E34"/>
                </a:solidFill>
              </a:rPr>
              <a:t> was written)</a:t>
            </a:r>
          </a:p>
          <a:p>
            <a:pPr algn="ct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3604849271"/>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associativity</a:t>
            </a:r>
          </a:p>
        </p:txBody>
      </p:sp>
      <p:sp>
        <p:nvSpPr>
          <p:cNvPr id="3" name="Content Placeholder 2"/>
          <p:cNvSpPr>
            <a:spLocks noGrp="1"/>
          </p:cNvSpPr>
          <p:nvPr>
            <p:ph idx="1"/>
          </p:nvPr>
        </p:nvSpPr>
        <p:spPr/>
        <p:txBody>
          <a:bodyPr/>
          <a:lstStyle/>
          <a:p>
            <a:r>
              <a:rPr lang="en-US" dirty="0"/>
              <a:t>Can merge any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3458829764"/>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fontScale="92500"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endParaRPr lang="en-US" dirty="0"/>
          </a:p>
          <a:p>
            <a:pPr marL="0" indent="0">
              <a:buNone/>
            </a:pPr>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a:t>
            </a:r>
            <a:r>
              <a:rPr lang="en-US" sz="2800" dirty="0" err="1"/>
              <a:t>groupby</a:t>
            </a:r>
            <a:endParaRPr lang="en-US" sz="2800" dirty="0"/>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358491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49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85502" y="4022214"/>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075614122"/>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b="0" i="1" dirty="0" smtClean="0">
                          <a:latin typeface="Cambria Math" panose="02040503050406030204" pitchFamily="18" charset="0"/>
                        </a:rPr>
                        <m:t>𝑆</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m:t>
                      </m:r>
                      <m:r>
                        <a:rPr lang="en-US" sz="2800" b="0" i="1" dirty="0" smtClean="0">
                          <a:latin typeface="Cambria Math" panose="02040503050406030204" pitchFamily="18" charset="0"/>
                        </a:rPr>
                        <m:t>𝑆</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96135022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34</a:t>
            </a:fld>
            <a:endParaRPr lang="en-US"/>
          </a:p>
        </p:txBody>
      </p:sp>
    </p:spTree>
    <p:extLst>
      <p:ext uri="{BB962C8B-B14F-4D97-AF65-F5344CB8AC3E}">
        <p14:creationId xmlns:p14="http://schemas.microsoft.com/office/powerpoint/2010/main" val="135099557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cache</a:t>
            </a:r>
            <a:endParaRPr lang="en-US" sz="2800" baseline="-25000" dirty="0"/>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64684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36</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3281887673"/>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3873332105"/>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020908"/>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switch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40</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843973"/>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Turn Arrow 11">
            <a:extLst>
              <a:ext uri="{FF2B5EF4-FFF2-40B4-BE49-F238E27FC236}">
                <a16:creationId xmlns:a16="http://schemas.microsoft.com/office/drawing/2014/main" id="{49E0B08E-DF37-1840-89A2-39B3AB2E2FAC}"/>
              </a:ext>
            </a:extLst>
          </p:cNvPr>
          <p:cNvSpPr/>
          <p:nvPr/>
        </p:nvSpPr>
        <p:spPr>
          <a:xfrm rot="16200000" flipV="1">
            <a:off x="9726723" y="3934450"/>
            <a:ext cx="2903955" cy="967503"/>
          </a:xfrm>
          <a:prstGeom prst="uturnArrow">
            <a:avLst>
              <a:gd name="adj1" fmla="val 25000"/>
              <a:gd name="adj2" fmla="val 25000"/>
              <a:gd name="adj3" fmla="val 25000"/>
              <a:gd name="adj4" fmla="val 43750"/>
              <a:gd name="adj5" fmla="val 100000"/>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Streams</a:t>
            </a:r>
          </a:p>
        </p:txBody>
      </p:sp>
      <p:sp>
        <p:nvSpPr>
          <p:cNvPr id="3" name="Content Placeholder 2"/>
          <p:cNvSpPr>
            <a:spLocks noGrp="1"/>
          </p:cNvSpPr>
          <p:nvPr>
            <p:ph idx="1"/>
          </p:nvPr>
        </p:nvSpPr>
        <p:spPr>
          <a:xfrm>
            <a:off x="838200" y="1825625"/>
            <a:ext cx="10515600" cy="4351338"/>
          </a:xfrm>
        </p:spPr>
        <p:txBody>
          <a:bodyPr/>
          <a:lstStyle/>
          <a:p>
            <a:pPr marL="0" indent="0" algn="ctr">
              <a:buNone/>
            </a:pPr>
            <a:r>
              <a:rPr lang="en-US" dirty="0"/>
              <a:t>Core language construct: streams of tuples</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INPUT PACKET STREAM (P):= </a:t>
            </a:r>
          </a:p>
          <a:p>
            <a:pPr marL="457200" lvl="1" indent="0" algn="ctr">
              <a:buNone/>
            </a:pPr>
            <a:r>
              <a:rPr lang="en-US" sz="2800" dirty="0">
                <a:latin typeface="Ayuthaya" charset="-34"/>
                <a:ea typeface="Ayuthaya" charset="-34"/>
                <a:cs typeface="Ayuthaya" charset="-34"/>
              </a:rPr>
              <a:t>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1220620" y="4926814"/>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3510171" y="492499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781962" y="4924988"/>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9060105" y="4924987"/>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545738" y="2821099"/>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6078685" y="2997777"/>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524835" y="299777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523926" y="4258633"/>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673190" y="4274131"/>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679697" y="4228991"/>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565458" y="3888134"/>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1.8"/>
</p:tagLst>
</file>

<file path=ppt/tags/tag11.xml><?xml version="1.0" encoding="utf-8"?>
<p:tagLst xmlns:a="http://schemas.openxmlformats.org/drawingml/2006/main" xmlns:r="http://schemas.openxmlformats.org/officeDocument/2006/relationships" xmlns:p="http://schemas.openxmlformats.org/presentationml/2006/main">
  <p:tag name="TIMING" val="|4.3"/>
</p:tagLst>
</file>

<file path=ppt/tags/tag12.xml><?xml version="1.0" encoding="utf-8"?>
<p:tagLst xmlns:a="http://schemas.openxmlformats.org/drawingml/2006/main" xmlns:r="http://schemas.openxmlformats.org/officeDocument/2006/relationships" xmlns:p="http://schemas.openxmlformats.org/presentationml/2006/main">
  <p:tag name="TIMING" val="|6.7"/>
</p:tagLst>
</file>

<file path=ppt/tags/tag13.xml><?xml version="1.0" encoding="utf-8"?>
<p:tagLst xmlns:a="http://schemas.openxmlformats.org/drawingml/2006/main" xmlns:r="http://schemas.openxmlformats.org/officeDocument/2006/relationships" xmlns:p="http://schemas.openxmlformats.org/presentationml/2006/main">
  <p:tag name="TIMING" val="|30.8|9|3.7"/>
</p:tagLst>
</file>

<file path=ppt/tags/tag14.xml><?xml version="1.0" encoding="utf-8"?>
<p:tagLst xmlns:a="http://schemas.openxmlformats.org/drawingml/2006/main" xmlns:r="http://schemas.openxmlformats.org/officeDocument/2006/relationships" xmlns:p="http://schemas.openxmlformats.org/presentationml/2006/main">
  <p:tag name="TIMING" val="|8.9|5.6|8.2|2.6|5.7"/>
</p:tagLst>
</file>

<file path=ppt/tags/tag15.xml><?xml version="1.0" encoding="utf-8"?>
<p:tagLst xmlns:a="http://schemas.openxmlformats.org/drawingml/2006/main" xmlns:r="http://schemas.openxmlformats.org/officeDocument/2006/relationships" xmlns:p="http://schemas.openxmlformats.org/presentationml/2006/main">
  <p:tag name="TIMING" val="|28.6"/>
</p:tagLst>
</file>

<file path=ppt/tags/tag16.xml><?xml version="1.0" encoding="utf-8"?>
<p:tagLst xmlns:a="http://schemas.openxmlformats.org/drawingml/2006/main" xmlns:r="http://schemas.openxmlformats.org/officeDocument/2006/relationships" xmlns:p="http://schemas.openxmlformats.org/presentationml/2006/main">
  <p:tag name="TIMING" val="|13.9|3.2|6.1"/>
</p:tagLst>
</file>

<file path=ppt/tags/tag17.xml><?xml version="1.0" encoding="utf-8"?>
<p:tagLst xmlns:a="http://schemas.openxmlformats.org/drawingml/2006/main" xmlns:r="http://schemas.openxmlformats.org/officeDocument/2006/relationships" xmlns:p="http://schemas.openxmlformats.org/presentationml/2006/main">
  <p:tag name="TIMING" val="|17.4|4.8"/>
</p:tagLst>
</file>

<file path=ppt/tags/tag18.xml><?xml version="1.0" encoding="utf-8"?>
<p:tagLst xmlns:a="http://schemas.openxmlformats.org/drawingml/2006/main" xmlns:r="http://schemas.openxmlformats.org/officeDocument/2006/relationships" xmlns:p="http://schemas.openxmlformats.org/presentationml/2006/main">
  <p:tag name="TIMING" val="|17.4|4.8"/>
</p:tagLst>
</file>

<file path=ppt/tags/tag19.xml><?xml version="1.0" encoding="utf-8"?>
<p:tagLst xmlns:a="http://schemas.openxmlformats.org/drawingml/2006/main" xmlns:r="http://schemas.openxmlformats.org/officeDocument/2006/relationships" xmlns:p="http://schemas.openxmlformats.org/presentationml/2006/main">
  <p:tag name="TIMING" val="|27.8|3.9|10.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6.7"/>
</p:tagLst>
</file>

<file path=ppt/tags/tag21.xml><?xml version="1.0" encoding="utf-8"?>
<p:tagLst xmlns:a="http://schemas.openxmlformats.org/drawingml/2006/main" xmlns:r="http://schemas.openxmlformats.org/officeDocument/2006/relationships" xmlns:p="http://schemas.openxmlformats.org/presentationml/2006/main">
  <p:tag name="TIMING" val="|3.6|38"/>
</p:tagLst>
</file>

<file path=ppt/tags/tag22.xml><?xml version="1.0" encoding="utf-8"?>
<p:tagLst xmlns:a="http://schemas.openxmlformats.org/drawingml/2006/main" xmlns:r="http://schemas.openxmlformats.org/officeDocument/2006/relationships" xmlns:p="http://schemas.openxmlformats.org/presentationml/2006/main">
  <p:tag name="TIMING" val="|2.5"/>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2.2|1.8|6|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22577</TotalTime>
  <Words>5158</Words>
  <Application>Microsoft Macintosh PowerPoint</Application>
  <PresentationFormat>Widescreen</PresentationFormat>
  <Paragraphs>474</Paragraphs>
  <Slides>40</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Streams</vt:lpstr>
      <vt:lpstr>Marple: Functional operators</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groupby</vt:lpstr>
      <vt:lpstr>PowerPoint Presentation</vt:lpstr>
      <vt:lpstr>The standard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associativity</vt:lpstr>
      <vt:lpstr>Linear-in-state: Small extra state </vt:lpstr>
      <vt:lpstr>Intuition for linear-in-state</vt:lpstr>
      <vt:lpstr>Intuition for linear-in-state</vt:lpstr>
      <vt:lpstr>Several useful linear-in-state statistics</vt:lpstr>
      <vt:lpstr>Summary</vt:lpstr>
      <vt:lpstr>Evaluation: Cache eviction rate</vt:lpstr>
      <vt:lpstr>Eviction processing at backing store</vt:lpstr>
      <vt:lpstr>Eviction ratio vs. Cache size</vt:lpstr>
      <vt:lpstr>Eviction ratio vs. Cache size</vt:lpstr>
      <vt:lpstr>Eviction ratio  Eviction rate</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4165</cp:revision>
  <cp:lastPrinted>2017-03-14T20:27:47Z</cp:lastPrinted>
  <dcterms:created xsi:type="dcterms:W3CDTF">2016-08-11T15:35:38Z</dcterms:created>
  <dcterms:modified xsi:type="dcterms:W3CDTF">2018-07-09T01:30:13Z</dcterms:modified>
</cp:coreProperties>
</file>