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419" r:id="rId3"/>
    <p:sldId id="420" r:id="rId4"/>
    <p:sldId id="433" r:id="rId5"/>
    <p:sldId id="435" r:id="rId6"/>
    <p:sldId id="429" r:id="rId7"/>
    <p:sldId id="423" r:id="rId8"/>
    <p:sldId id="424" r:id="rId9"/>
    <p:sldId id="425" r:id="rId10"/>
    <p:sldId id="426" r:id="rId11"/>
    <p:sldId id="427" r:id="rId12"/>
    <p:sldId id="436" r:id="rId13"/>
    <p:sldId id="437" r:id="rId14"/>
    <p:sldId id="451" r:id="rId15"/>
    <p:sldId id="450" r:id="rId16"/>
    <p:sldId id="430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337" r:id="rId26"/>
    <p:sldId id="428" r:id="rId27"/>
    <p:sldId id="341" r:id="rId28"/>
    <p:sldId id="446" r:id="rId29"/>
    <p:sldId id="443" r:id="rId30"/>
    <p:sldId id="445" r:id="rId31"/>
    <p:sldId id="444" r:id="rId32"/>
    <p:sldId id="448" r:id="rId33"/>
    <p:sldId id="447" r:id="rId34"/>
    <p:sldId id="358" r:id="rId35"/>
    <p:sldId id="350" r:id="rId36"/>
    <p:sldId id="449" r:id="rId37"/>
    <p:sldId id="438" r:id="rId38"/>
    <p:sldId id="431" r:id="rId39"/>
    <p:sldId id="308" r:id="rId40"/>
    <p:sldId id="262" r:id="rId41"/>
    <p:sldId id="300" r:id="rId42"/>
    <p:sldId id="375" r:id="rId43"/>
    <p:sldId id="272" r:id="rId44"/>
    <p:sldId id="305" r:id="rId45"/>
    <p:sldId id="306" r:id="rId46"/>
    <p:sldId id="271" r:id="rId47"/>
    <p:sldId id="299" r:id="rId48"/>
    <p:sldId id="326" r:id="rId49"/>
    <p:sldId id="327" r:id="rId50"/>
    <p:sldId id="37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9" autoAdjust="0"/>
    <p:restoredTop sz="79572" autoAdjust="0"/>
  </p:normalViewPr>
  <p:slideViewPr>
    <p:cSldViewPr showGuides="1">
      <p:cViewPr>
        <p:scale>
          <a:sx n="68" d="100"/>
          <a:sy n="68" d="100"/>
        </p:scale>
        <p:origin x="1800" y="1736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26087920"/>
        <c:axId val="-2119795504"/>
      </c:lineChart>
      <c:catAx>
        <c:axId val="-212608792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795504"/>
        <c:crosses val="autoZero"/>
        <c:auto val="1"/>
        <c:lblAlgn val="ctr"/>
        <c:lblOffset val="100"/>
        <c:noMultiLvlLbl val="0"/>
      </c:catAx>
      <c:valAx>
        <c:axId val="-2119795504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6087920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 smtClean="0"/>
          </a:p>
          <a:p>
            <a:r>
              <a:rPr lang="en-US" dirty="0" smtClean="0"/>
              <a:t>Atomic processing: Stress</a:t>
            </a:r>
            <a:r>
              <a:rPr lang="en-US" baseline="0" dirty="0" smtClean="0"/>
              <a:t> this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“Let me explain what atomic processing means. I am considering two types of operations: stateless and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dependencies between packets =&gt; easy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Dependencies between packets and 1 GHz clock frequency =&gt; need atomic increment in h/w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Mohammad: At the very end update the 3-stage pipeline with a single atomic unit in the switch.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 slide after this and say that “Because of this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atoms can look like very complicated circuits”.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is to show that you’re forced to design</a:t>
            </a:r>
            <a:r>
              <a:rPr lang="en-US" baseline="0" dirty="0" smtClean="0"/>
              <a:t> these complicated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instructions.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stateless case, it’s pretty straightforward what you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NG: Spend some time explaining the intuition behind strongly connected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/>
              </a:rPr>
              <a:t>Stress that we use program synthesis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06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5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Katrina, Ravi: Say what actions these switches provide</a:t>
            </a:r>
            <a:r>
              <a:rPr lang="en-US" baseline="0" dirty="0" smtClean="0"/>
              <a:t>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TODO: The contrast of the match-action </a:t>
            </a:r>
            <a:r>
              <a:rPr lang="en-US" baseline="0" smtClean="0"/>
              <a:t>stage against the white background may not be visible if the projector is bad.</a:t>
            </a:r>
            <a:endParaRPr lang="en-US" baseline="0" dirty="0" smtClean="0"/>
          </a:p>
          <a:p>
            <a:pPr lvl="1" algn="l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3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2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4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 instead of saying “there’s one important conceptual distinction I would like to make”.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89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eb.mit.edu/domino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0212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6449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5299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5448300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5638800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381500"/>
            <a:ext cx="1644129" cy="12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Mul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Straight Arrow Connector 563"/>
          <p:cNvCxnSpPr>
            <a:stCxn id="31" idx="3"/>
          </p:cNvCxnSpPr>
          <p:nvPr/>
        </p:nvCxnSpPr>
        <p:spPr>
          <a:xfrm>
            <a:off x="4724400" y="4352925"/>
            <a:ext cx="28765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 smtClean="0"/>
              <a:t>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0" y="3505200"/>
            <a:ext cx="2286000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=</a:t>
            </a:r>
          </a:p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pkt.f1 + pkt.f2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67520" y="1722772"/>
            <a:ext cx="917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Stateless operation: pkt.f4 </a:t>
            </a:r>
            <a:r>
              <a:rPr lang="en-US" sz="2800" dirty="0">
                <a:latin typeface="Gadugi" panose="020B0502040204020203" pitchFamily="34" charset="0"/>
              </a:rPr>
              <a:t>= pkt.f1 + pkt.f2 – pkt.f3</a:t>
            </a:r>
          </a:p>
        </p:txBody>
      </p:sp>
      <p:sp>
        <p:nvSpPr>
          <p:cNvPr id="478" name="Rounded Rectangle 477"/>
          <p:cNvSpPr/>
          <p:nvPr/>
        </p:nvSpPr>
        <p:spPr>
          <a:xfrm>
            <a:off x="7557081" y="3486150"/>
            <a:ext cx="2463219" cy="1695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adugi" panose="020B0502040204020203" pitchFamily="34" charset="0"/>
              </a:rPr>
              <a:t>pkt.f4 = </a:t>
            </a:r>
          </a:p>
          <a:p>
            <a:pPr algn="ctr"/>
            <a:r>
              <a:rPr lang="en-US" sz="2400" dirty="0" err="1" smtClean="0">
                <a:latin typeface="Gadugi" panose="020B0502040204020203" pitchFamily="34" charset="0"/>
              </a:rPr>
              <a:t>pkt.tmp</a:t>
            </a:r>
            <a:r>
              <a:rPr lang="en-US" sz="2400" dirty="0" smtClean="0">
                <a:latin typeface="Gadugi" panose="020B0502040204020203" pitchFamily="34" charset="0"/>
              </a:rPr>
              <a:t> - pkt.f3</a:t>
            </a:r>
            <a:endParaRPr lang="en-US" sz="2400" dirty="0"/>
          </a:p>
        </p:txBody>
      </p:sp>
      <p:grpSp>
        <p:nvGrpSpPr>
          <p:cNvPr id="569" name="Group 568"/>
          <p:cNvGrpSpPr/>
          <p:nvPr/>
        </p:nvGrpSpPr>
        <p:grpSpPr>
          <a:xfrm>
            <a:off x="10401300" y="2607218"/>
            <a:ext cx="1943100" cy="3906053"/>
            <a:chOff x="10401300" y="2607218"/>
            <a:chExt cx="1943100" cy="3906053"/>
          </a:xfrm>
        </p:grpSpPr>
        <p:sp>
          <p:nvSpPr>
            <p:cNvPr id="509" name="Rectangle 508"/>
            <p:cNvSpPr/>
            <p:nvPr/>
          </p:nvSpPr>
          <p:spPr>
            <a:xfrm>
              <a:off x="106489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109347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109347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109347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10401300" y="4610100"/>
              <a:ext cx="1943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f4 </a:t>
              </a:r>
              <a:r>
                <a:rPr lang="en-US" sz="2800" smtClean="0">
                  <a:latin typeface="Gadugi" panose="020B0502040204020203" pitchFamily="34" charset="0"/>
                </a:rPr>
                <a:t>= </a:t>
              </a:r>
            </a:p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r>
                <a:rPr lang="en-US" sz="2800" dirty="0" smtClean="0">
                  <a:latin typeface="Gadugi" panose="020B0502040204020203" pitchFamily="34" charset="0"/>
                </a:rPr>
                <a:t> – f3</a:t>
              </a:r>
              <a:endParaRPr lang="en-US" dirty="0"/>
            </a:p>
          </p:txBody>
        </p:sp>
        <p:cxnSp>
          <p:nvCxnSpPr>
            <p:cNvPr id="517" name="Straight Connector 516"/>
            <p:cNvCxnSpPr/>
            <p:nvPr/>
          </p:nvCxnSpPr>
          <p:spPr>
            <a:xfrm>
              <a:off x="106489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Rectangle 517"/>
            <p:cNvSpPr/>
            <p:nvPr/>
          </p:nvSpPr>
          <p:spPr>
            <a:xfrm>
              <a:off x="105537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22" name="Straight Connector 521"/>
            <p:cNvCxnSpPr/>
            <p:nvPr/>
          </p:nvCxnSpPr>
          <p:spPr>
            <a:xfrm>
              <a:off x="106489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06489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06489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5372100" y="2607218"/>
            <a:ext cx="1485900" cy="3906053"/>
            <a:chOff x="5372100" y="2607218"/>
            <a:chExt cx="1485900" cy="3906053"/>
          </a:xfrm>
        </p:grpSpPr>
        <p:sp>
          <p:nvSpPr>
            <p:cNvPr id="526" name="Rectangle 525"/>
            <p:cNvSpPr/>
            <p:nvPr/>
          </p:nvSpPr>
          <p:spPr>
            <a:xfrm>
              <a:off x="5467350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5753100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5753100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753100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5734050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31" name="Straight Connector 530"/>
            <p:cNvCxnSpPr/>
            <p:nvPr/>
          </p:nvCxnSpPr>
          <p:spPr>
            <a:xfrm>
              <a:off x="5467350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531"/>
            <p:cNvSpPr/>
            <p:nvPr/>
          </p:nvSpPr>
          <p:spPr>
            <a:xfrm>
              <a:off x="5372100" y="5559164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r>
                <a:rPr lang="en-US" sz="2800" dirty="0" smtClean="0">
                  <a:latin typeface="Gadugi" panose="020B0502040204020203" pitchFamily="34" charset="0"/>
                </a:rPr>
                <a:t> = f1 + f2</a:t>
              </a:r>
              <a:endParaRPr lang="en-US" dirty="0"/>
            </a:p>
          </p:txBody>
        </p:sp>
        <p:cxnSp>
          <p:nvCxnSpPr>
            <p:cNvPr id="533" name="Straight Connector 532"/>
            <p:cNvCxnSpPr/>
            <p:nvPr/>
          </p:nvCxnSpPr>
          <p:spPr>
            <a:xfrm>
              <a:off x="5467350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5467350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5467350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67" name="Group 566"/>
          <p:cNvGrpSpPr/>
          <p:nvPr/>
        </p:nvGrpSpPr>
        <p:grpSpPr>
          <a:xfrm>
            <a:off x="295275" y="2607218"/>
            <a:ext cx="1485900" cy="3906053"/>
            <a:chOff x="295275" y="2607218"/>
            <a:chExt cx="1485900" cy="3906053"/>
          </a:xfrm>
        </p:grpSpPr>
        <p:sp>
          <p:nvSpPr>
            <p:cNvPr id="547" name="Rectangle 546"/>
            <p:cNvSpPr/>
            <p:nvPr/>
          </p:nvSpPr>
          <p:spPr>
            <a:xfrm>
              <a:off x="390525" y="2607218"/>
              <a:ext cx="1390650" cy="3906053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676275" y="2659155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f1</a:t>
              </a:r>
              <a:endParaRPr lang="en-US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676275" y="3284069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f2</a:t>
              </a:r>
              <a:endParaRPr lang="en-US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676275" y="4010680"/>
              <a:ext cx="8001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f3</a:t>
              </a:r>
              <a:endParaRPr lang="en-US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7225" y="4590261"/>
              <a:ext cx="8572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smtClean="0">
                  <a:latin typeface="Gadugi" panose="020B0502040204020203" pitchFamily="34" charset="0"/>
                </a:rPr>
                <a:t>f4</a:t>
              </a:r>
              <a:endParaRPr lang="en-US" sz="2800" dirty="0" smtClean="0">
                <a:latin typeface="Gadugi" panose="020B0502040204020203" pitchFamily="34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>
              <a:off x="390525" y="3293019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angle 552"/>
            <p:cNvSpPr/>
            <p:nvPr/>
          </p:nvSpPr>
          <p:spPr>
            <a:xfrm>
              <a:off x="295275" y="5559164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  <p:cxnSp>
          <p:nvCxnSpPr>
            <p:cNvPr id="554" name="Straight Connector 553"/>
            <p:cNvCxnSpPr/>
            <p:nvPr/>
          </p:nvCxnSpPr>
          <p:spPr>
            <a:xfrm>
              <a:off x="390525" y="3889667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>
              <a:off x="390525" y="449268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390525" y="5600700"/>
              <a:ext cx="1390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8" name="Straight Arrow Connector 557"/>
          <p:cNvCxnSpPr>
            <a:endCxn id="31" idx="1"/>
          </p:cNvCxnSpPr>
          <p:nvPr/>
        </p:nvCxnSpPr>
        <p:spPr>
          <a:xfrm flipV="1">
            <a:off x="1781175" y="4352925"/>
            <a:ext cx="65722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/>
          <p:nvPr/>
        </p:nvCxnSpPr>
        <p:spPr>
          <a:xfrm>
            <a:off x="9963150" y="4352925"/>
            <a:ext cx="74295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4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89666"/>
            <a:ext cx="10546188" cy="834735"/>
            <a:chOff x="1295400" y="3889666"/>
            <a:chExt cx="10546188" cy="834735"/>
          </a:xfrm>
        </p:grpSpPr>
        <p:cxnSp>
          <p:nvCxnSpPr>
            <p:cNvPr id="564" name="Straight Arrow Connector 563"/>
            <p:cNvCxnSpPr>
              <a:stCxn id="31" idx="3"/>
              <a:endCxn id="478" idx="1"/>
            </p:cNvCxnSpPr>
            <p:nvPr/>
          </p:nvCxnSpPr>
          <p:spPr>
            <a:xfrm>
              <a:off x="4419600" y="4307034"/>
              <a:ext cx="16764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438400" y="3889667"/>
              <a:ext cx="1981200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= x</a:t>
              </a:r>
              <a:endParaRPr lang="en-US" sz="2400" dirty="0"/>
            </a:p>
          </p:txBody>
        </p:sp>
        <p:sp>
          <p:nvSpPr>
            <p:cNvPr id="478" name="Rounded Rectangle 477"/>
            <p:cNvSpPr/>
            <p:nvPr/>
          </p:nvSpPr>
          <p:spPr>
            <a:xfrm>
              <a:off x="6096000" y="3889667"/>
              <a:ext cx="1840335" cy="83473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r>
                <a:rPr lang="en-US" sz="2400" dirty="0" smtClean="0">
                  <a:latin typeface="Gadugi" panose="020B0502040204020203" pitchFamily="34" charset="0"/>
                </a:rPr>
                <a:t> ++</a:t>
              </a:r>
              <a:endParaRPr lang="en-US" sz="24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31" idx="1"/>
            </p:cNvCxnSpPr>
            <p:nvPr/>
          </p:nvCxnSpPr>
          <p:spPr>
            <a:xfrm>
              <a:off x="1295400" y="4307033"/>
              <a:ext cx="114300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>
              <a:stCxn id="478" idx="3"/>
              <a:endCxn id="44" idx="1"/>
            </p:cNvCxnSpPr>
            <p:nvPr/>
          </p:nvCxnSpPr>
          <p:spPr>
            <a:xfrm>
              <a:off x="7936335" y="4307034"/>
              <a:ext cx="1512463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9448798" y="3889666"/>
              <a:ext cx="1905002" cy="8347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Gadugi" panose="020B0502040204020203" pitchFamily="34" charset="0"/>
                </a:rPr>
                <a:t>x</a:t>
              </a:r>
              <a:r>
                <a:rPr lang="en-US" sz="2400" dirty="0" smtClean="0">
                  <a:latin typeface="Gadugi" panose="020B0502040204020203" pitchFamily="34" charset="0"/>
                </a:rPr>
                <a:t> = </a:t>
              </a:r>
              <a:r>
                <a:rPr lang="en-US" sz="2400" dirty="0" err="1" smtClean="0">
                  <a:latin typeface="Gadugi" panose="020B0502040204020203" pitchFamily="34" charset="0"/>
                </a:rPr>
                <a:t>pkt.tmp</a:t>
              </a:r>
              <a:endParaRPr lang="en-US" sz="2400" dirty="0"/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>
            <a:xfrm>
              <a:off x="11353800" y="4307034"/>
              <a:ext cx="487788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69602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0"/>
          </p:cNvCxnSpPr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467"/>
          <p:cNvGrpSpPr/>
          <p:nvPr/>
        </p:nvGrpSpPr>
        <p:grpSpPr>
          <a:xfrm>
            <a:off x="4318580" y="3706485"/>
            <a:ext cx="1485900" cy="1201096"/>
            <a:chOff x="4318580" y="3706485"/>
            <a:chExt cx="1485900" cy="1201096"/>
          </a:xfrm>
        </p:grpSpPr>
        <p:grpSp>
          <p:nvGrpSpPr>
            <p:cNvPr id="95" name="Group 94"/>
            <p:cNvGrpSpPr/>
            <p:nvPr/>
          </p:nvGrpSpPr>
          <p:grpSpPr>
            <a:xfrm>
              <a:off x="4648199" y="3706485"/>
              <a:ext cx="876300" cy="1201096"/>
              <a:chOff x="390525" y="3291585"/>
              <a:chExt cx="1390650" cy="12010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/>
            <p:cNvSpPr/>
            <p:nvPr/>
          </p:nvSpPr>
          <p:spPr>
            <a:xfrm>
              <a:off x="431858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7829820" y="3706485"/>
            <a:ext cx="1485900" cy="1201096"/>
            <a:chOff x="7829820" y="3706485"/>
            <a:chExt cx="1485900" cy="1201096"/>
          </a:xfrm>
        </p:grpSpPr>
        <p:grpSp>
          <p:nvGrpSpPr>
            <p:cNvPr id="110" name="Group 109"/>
            <p:cNvGrpSpPr/>
            <p:nvPr/>
          </p:nvGrpSpPr>
          <p:grpSpPr>
            <a:xfrm>
              <a:off x="8134620" y="3706485"/>
              <a:ext cx="876300" cy="1201096"/>
              <a:chOff x="390525" y="3291585"/>
              <a:chExt cx="1390650" cy="1201096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7829820" y="3829979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2875" y="5461316"/>
            <a:ext cx="1485900" cy="1201096"/>
            <a:chOff x="142875" y="5461316"/>
            <a:chExt cx="1485900" cy="1201096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42875" y="5800971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4318580" y="5461316"/>
            <a:ext cx="1485900" cy="1201096"/>
            <a:chOff x="4318580" y="5461316"/>
            <a:chExt cx="1485900" cy="12010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48199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tangle 141"/>
            <p:cNvSpPr/>
            <p:nvPr/>
          </p:nvSpPr>
          <p:spPr>
            <a:xfrm>
              <a:off x="431858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0</a:t>
              </a:r>
              <a:endParaRPr lang="en-US" dirty="0"/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7829820" y="5461316"/>
            <a:ext cx="1485900" cy="1201096"/>
            <a:chOff x="7829820" y="5461316"/>
            <a:chExt cx="1485900" cy="1201096"/>
          </a:xfrm>
        </p:grpSpPr>
        <p:grpSp>
          <p:nvGrpSpPr>
            <p:cNvPr id="143" name="Group 142"/>
            <p:cNvGrpSpPr/>
            <p:nvPr/>
          </p:nvGrpSpPr>
          <p:grpSpPr>
            <a:xfrm>
              <a:off x="8134620" y="5461316"/>
              <a:ext cx="876300" cy="1201096"/>
              <a:chOff x="390525" y="3291585"/>
              <a:chExt cx="1390650" cy="1201096"/>
            </a:xfrm>
            <a:solidFill>
              <a:schemeClr val="accent6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>
            <a:xfrm>
              <a:off x="7829820" y="5584810"/>
              <a:ext cx="1485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>
                  <a:latin typeface="Gadugi" panose="020B0502040204020203" pitchFamily="34" charset="0"/>
                </a:rPr>
                <a:t>t</a:t>
              </a:r>
              <a:r>
                <a:rPr lang="en-US" sz="2800" dirty="0" err="1" smtClean="0">
                  <a:latin typeface="Gadugi" panose="020B0502040204020203" pitchFamily="34" charset="0"/>
                </a:rPr>
                <a:t>mp</a:t>
              </a:r>
              <a:endParaRPr lang="en-US" sz="2800" dirty="0" smtClean="0">
                <a:latin typeface="Gadugi" panose="020B0502040204020203" pitchFamily="34" charset="0"/>
              </a:endParaRPr>
            </a:p>
            <a:p>
              <a:pPr algn="ctr"/>
              <a:r>
                <a:rPr lang="en-US" sz="2800" dirty="0" smtClean="0">
                  <a:latin typeface="Gadugi" panose="020B0502040204020203" pitchFamily="34" charset="0"/>
                </a:rPr>
                <a:t>= 1</a:t>
              </a:r>
              <a:endParaRPr lang="en-US" dirty="0"/>
            </a:p>
          </p:txBody>
        </p:sp>
      </p:grpSp>
      <p:sp>
        <p:nvSpPr>
          <p:cNvPr id="466" name="Rectangle 465"/>
          <p:cNvSpPr/>
          <p:nvPr/>
        </p:nvSpPr>
        <p:spPr>
          <a:xfrm>
            <a:off x="6227295" y="2575530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 </a:t>
            </a:r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27295" y="2576026"/>
            <a:ext cx="1152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</a:t>
            </a:r>
            <a:r>
              <a:rPr lang="en-US" sz="3200">
                <a:solidFill>
                  <a:schemeClr val="bg1"/>
                </a:solidFill>
              </a:rPr>
              <a:t>= </a:t>
            </a:r>
            <a:r>
              <a:rPr lang="en-US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8648700" y="1676400"/>
            <a:ext cx="35433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X should be 2,</a:t>
            </a:r>
          </a:p>
          <a:p>
            <a:pPr algn="ctr"/>
            <a:r>
              <a:rPr lang="en-US" sz="4000" dirty="0" smtClean="0"/>
              <a:t>not 1!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 build="allAtOnce" animBg="1"/>
      <p:bldP spid="466" grpId="0"/>
      <p:bldP spid="157" grpId="1"/>
      <p:bldP spid="157" grpId="2"/>
      <p:bldP spid="1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831" y="1707023"/>
            <a:ext cx="5561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latin typeface="Gadugi" panose="020B0502040204020203" pitchFamily="34" charset="0"/>
              </a:rPr>
              <a:t>     </a:t>
            </a:r>
            <a:r>
              <a:rPr lang="en-US" sz="2800" dirty="0" err="1" smtClean="0">
                <a:latin typeface="Gadugi" panose="020B0502040204020203" pitchFamily="34" charset="0"/>
              </a:rPr>
              <a:t>Stateful</a:t>
            </a:r>
            <a:r>
              <a:rPr lang="en-US" sz="2800" dirty="0" smtClean="0">
                <a:latin typeface="Gadugi" panose="020B0502040204020203" pitchFamily="34" charset="0"/>
              </a:rPr>
              <a:t> operation: x = x + 1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7143750" y="773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3" name="Group 472"/>
          <p:cNvGrpSpPr/>
          <p:nvPr/>
        </p:nvGrpSpPr>
        <p:grpSpPr>
          <a:xfrm>
            <a:off x="1295400" y="3848100"/>
            <a:ext cx="10546188" cy="832104"/>
            <a:chOff x="1295400" y="3848100"/>
            <a:chExt cx="10546188" cy="832104"/>
          </a:xfrm>
        </p:grpSpPr>
        <p:sp>
          <p:nvSpPr>
            <p:cNvPr id="478" name="Rounded Rectangle 477"/>
            <p:cNvSpPr/>
            <p:nvPr/>
          </p:nvSpPr>
          <p:spPr>
            <a:xfrm>
              <a:off x="3009900" y="3848100"/>
              <a:ext cx="7810500" cy="83210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Gadugi" panose="020B0502040204020203" pitchFamily="34" charset="0"/>
                </a:rPr>
                <a:t>X++</a:t>
              </a:r>
              <a:endParaRPr lang="en-US" sz="3200" dirty="0"/>
            </a:p>
          </p:txBody>
        </p:sp>
        <p:cxnSp>
          <p:nvCxnSpPr>
            <p:cNvPr id="558" name="Straight Arrow Connector 557"/>
            <p:cNvCxnSpPr>
              <a:stCxn id="547" idx="3"/>
              <a:endCxn id="478" idx="1"/>
            </p:cNvCxnSpPr>
            <p:nvPr/>
          </p:nvCxnSpPr>
          <p:spPr>
            <a:xfrm flipV="1">
              <a:off x="1295400" y="4264152"/>
              <a:ext cx="171450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78" idx="3"/>
            </p:cNvCxnSpPr>
            <p:nvPr/>
          </p:nvCxnSpPr>
          <p:spPr>
            <a:xfrm>
              <a:off x="10820400" y="4264152"/>
              <a:ext cx="1021188" cy="131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2508832" y="2389248"/>
            <a:ext cx="8589806" cy="902336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67" name="Group 466"/>
          <p:cNvGrpSpPr/>
          <p:nvPr/>
        </p:nvGrpSpPr>
        <p:grpSpPr>
          <a:xfrm>
            <a:off x="142875" y="3706485"/>
            <a:ext cx="1485900" cy="1201096"/>
            <a:chOff x="142875" y="3706485"/>
            <a:chExt cx="1485900" cy="1201096"/>
          </a:xfrm>
        </p:grpSpPr>
        <p:grpSp>
          <p:nvGrpSpPr>
            <p:cNvPr id="567" name="Group 566"/>
            <p:cNvGrpSpPr/>
            <p:nvPr/>
          </p:nvGrpSpPr>
          <p:grpSpPr>
            <a:xfrm>
              <a:off x="419100" y="3706485"/>
              <a:ext cx="876300" cy="1201096"/>
              <a:chOff x="390525" y="3291585"/>
              <a:chExt cx="1390650" cy="1201096"/>
            </a:xfrm>
          </p:grpSpPr>
          <p:sp>
            <p:nvSpPr>
              <p:cNvPr id="547" name="Rectangle 546"/>
              <p:cNvSpPr/>
              <p:nvPr/>
            </p:nvSpPr>
            <p:spPr>
              <a:xfrm>
                <a:off x="390525" y="3291585"/>
                <a:ext cx="1390650" cy="1201096"/>
              </a:xfrm>
              <a:prstGeom prst="rect">
                <a:avLst/>
              </a:prstGeom>
              <a:solidFill>
                <a:srgbClr val="FF7E77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552" name="Straight Connector 551"/>
              <p:cNvCxnSpPr/>
              <p:nvPr/>
            </p:nvCxnSpPr>
            <p:spPr>
              <a:xfrm>
                <a:off x="390525" y="3293019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90525" y="449268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142875" y="4046140"/>
              <a:ext cx="14859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err="1" smtClean="0">
                  <a:latin typeface="Gadugi" panose="020B0502040204020203" pitchFamily="34" charset="0"/>
                </a:rPr>
                <a:t>tmp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3350112"/>
            <a:ext cx="0" cy="574188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0266477" y="3271182"/>
            <a:ext cx="0" cy="618484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angle 465"/>
          <p:cNvSpPr/>
          <p:nvPr/>
        </p:nvSpPr>
        <p:spPr>
          <a:xfrm>
            <a:off x="6590374" y="2575530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Cannot pipeline, need atomic increment in h/w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13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tateful</a:t>
            </a:r>
            <a:r>
              <a:rPr lang="en-US" dirty="0" smtClean="0"/>
              <a:t> atoms can be fairly involved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16046" y="1485900"/>
            <a:ext cx="8759908" cy="5219700"/>
            <a:chOff x="2784391" y="1485900"/>
            <a:chExt cx="8759908" cy="5219700"/>
          </a:xfrm>
        </p:grpSpPr>
        <p:pic>
          <p:nvPicPr>
            <p:cNvPr id="8" name="Picture 7" descr="nested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391" y="1485900"/>
              <a:ext cx="4549599" cy="52197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077200" y="2133600"/>
              <a:ext cx="3467099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u="sng" dirty="0" smtClean="0">
                  <a:latin typeface="Gadugi" charset="0"/>
                  <a:ea typeface="Gadugi" charset="0"/>
                  <a:cs typeface="Gadugi" charset="0"/>
                </a:rPr>
                <a:t>Nested-If-Else:</a:t>
              </a:r>
            </a:p>
            <a:p>
              <a:pPr algn="ctr"/>
              <a:endParaRPr lang="en-US" sz="2200" b="1" u="sng" dirty="0" smtClean="0">
                <a:latin typeface="Gadugi" charset="0"/>
                <a:ea typeface="Gadugi" charset="0"/>
                <a:cs typeface="Gadugi" charset="0"/>
              </a:endParaRPr>
            </a:p>
            <a:p>
              <a:pPr algn="ctr"/>
              <a:r>
                <a:rPr lang="en-US" sz="2200" b="1" dirty="0" smtClean="0">
                  <a:latin typeface="Gadugi" charset="0"/>
                  <a:ea typeface="Gadugi" charset="0"/>
                  <a:cs typeface="Gadugi" charset="0"/>
                </a:rPr>
                <a:t>Update state in one of four ways based on four predicates.</a:t>
              </a:r>
            </a:p>
            <a:p>
              <a:pPr algn="ctr"/>
              <a:endParaRPr lang="en-US" sz="2200" b="1" dirty="0" smtClean="0">
                <a:latin typeface="Gadugi" charset="0"/>
                <a:ea typeface="Gadugi" charset="0"/>
                <a:cs typeface="Gadugi" charset="0"/>
              </a:endParaRPr>
            </a:p>
            <a:p>
              <a:pPr algn="ctr"/>
              <a:r>
                <a:rPr lang="en-US" sz="2200" b="1" dirty="0" smtClean="0">
                  <a:latin typeface="Gadugi" charset="0"/>
                  <a:ea typeface="Gadugi" charset="0"/>
                  <a:cs typeface="Gadugi" charset="0"/>
                </a:rPr>
                <a:t>Each  predicate can itself depend on the state.</a:t>
              </a:r>
              <a:endParaRPr lang="en-US" sz="1000" dirty="0">
                <a:latin typeface="Gadugi" charset="0"/>
                <a:ea typeface="Gadugi" charset="0"/>
                <a:cs typeface="Gadugi" charset="0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5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14478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</a:t>
            </a:r>
            <a:r>
              <a:rPr lang="en-US" sz="2400" dirty="0" err="1" smtClean="0">
                <a:latin typeface="+mj-lt"/>
                <a:cs typeface="Seravek"/>
              </a:rPr>
              <a:t>Mul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73490"/>
              </p:ext>
            </p:extLst>
          </p:nvPr>
        </p:nvGraphicFramePr>
        <p:xfrm>
          <a:off x="1562100" y="990600"/>
          <a:ext cx="3320595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57471"/>
              </p:ext>
            </p:extLst>
          </p:nvPr>
        </p:nvGraphicFramePr>
        <p:xfrm>
          <a:off x="1562100" y="990600"/>
          <a:ext cx="6259981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2937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2" y="1942996"/>
            <a:chExt cx="11557242" cy="3906895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2" y="1942996"/>
              <a:ext cx="11557242" cy="3906895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1" y="2628903"/>
              <a:ext cx="4305299" cy="190501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1" y="2286004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4" y="2617231"/>
              <a:ext cx="2895599" cy="190501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66747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  <p:sp>
        <p:nvSpPr>
          <p:cNvPr id="25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60" name="Title 1"/>
          <p:cNvSpPr>
            <a:spLocks noGrp="1"/>
          </p:cNvSpPr>
          <p:nvPr>
            <p:ph type="title"/>
          </p:nvPr>
        </p:nvSpPr>
        <p:spPr>
          <a:xfrm>
            <a:off x="983195" y="248933"/>
            <a:ext cx="10515600" cy="1325563"/>
          </a:xfrm>
        </p:spPr>
        <p:txBody>
          <a:bodyPr/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7669513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562100" y="990600"/>
          <a:ext cx="9410700" cy="458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29"/>
                <a:gridCol w="717966"/>
                <a:gridCol w="2939386"/>
                <a:gridCol w="1409532"/>
                <a:gridCol w="1741187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 (max 10)</a:t>
                      </a:r>
                      <a:endParaRPr lang="en-US" dirty="0" smtClean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few hundred atom instances are sufficient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0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77855"/>
              </p:ext>
            </p:extLst>
          </p:nvPr>
        </p:nvGraphicFramePr>
        <p:xfrm>
          <a:off x="990600" y="2209800"/>
          <a:ext cx="7886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3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0497"/>
              </p:ext>
            </p:extLst>
          </p:nvPr>
        </p:nvGraphicFramePr>
        <p:xfrm>
          <a:off x="990600" y="2209800"/>
          <a:ext cx="106298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441"/>
                <a:gridCol w="3762759"/>
                <a:gridCol w="1714500"/>
                <a:gridCol w="2743199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 area</a:t>
                      </a:r>
                    </a:p>
                    <a:p>
                      <a:r>
                        <a:rPr lang="en-US" sz="1600" dirty="0" smtClean="0"/>
                        <a:t>(micro m^2)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rea for 300 atoms relative to 200 mm^2 chip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250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431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791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985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1522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3597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5997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Modest cost to programmability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270" y="1173222"/>
            <a:ext cx="107612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All atoms meet timing at 1 </a:t>
            </a:r>
            <a:r>
              <a:rPr lang="en-US" sz="2800" dirty="0" smtClean="0"/>
              <a:t>GHz in a 32 nm library.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They occupy modest additional area relative to a switching chip.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Our work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2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way to program data-plane algorithms today</a:t>
            </a:r>
          </a:p>
          <a:p>
            <a:pPr lvl="1"/>
            <a:r>
              <a:rPr lang="en-US" dirty="0" smtClean="0"/>
              <a:t>Very limited hardware support for </a:t>
            </a:r>
            <a:r>
              <a:rPr lang="en-US" dirty="0" err="1" smtClean="0"/>
              <a:t>stateful</a:t>
            </a:r>
            <a:r>
              <a:rPr lang="en-US" dirty="0" smtClean="0"/>
              <a:t> operations (counters).</a:t>
            </a:r>
          </a:p>
          <a:p>
            <a:pPr lvl="1"/>
            <a:r>
              <a:rPr lang="en-US" dirty="0" smtClean="0"/>
              <a:t>Very low-level programming languages (P4, POF).</a:t>
            </a:r>
          </a:p>
          <a:p>
            <a:pPr lvl="1"/>
            <a:endParaRPr lang="en-US" dirty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Can we program data-plane algorithms in a high-level language?</a:t>
            </a:r>
          </a:p>
          <a:p>
            <a:pPr lvl="1"/>
            <a:r>
              <a:rPr lang="en-US" dirty="0" smtClean="0"/>
              <a:t>Can we design a </a:t>
            </a:r>
            <a:r>
              <a:rPr lang="en-US" dirty="0" err="1" smtClean="0"/>
              <a:t>stateful</a:t>
            </a:r>
            <a:r>
              <a:rPr lang="en-US" dirty="0" smtClean="0"/>
              <a:t> instruction set for these algorithms?</a:t>
            </a:r>
          </a:p>
        </p:txBody>
      </p:sp>
    </p:spTree>
    <p:extLst>
      <p:ext uri="{BB962C8B-B14F-4D97-AF65-F5344CB8AC3E}">
        <p14:creationId xmlns:p14="http://schemas.microsoft.com/office/powerpoint/2010/main" val="14335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Packet transaction: High-level abstraction for data-plane algorithms</a:t>
            </a:r>
          </a:p>
          <a:p>
            <a:pPr lvl="1"/>
            <a:r>
              <a:rPr lang="en-US" dirty="0" smtClean="0"/>
              <a:t>Examples of several algorithms as packet transactions</a:t>
            </a:r>
          </a:p>
          <a:p>
            <a:pPr lvl="1"/>
            <a:endParaRPr lang="en-US" dirty="0"/>
          </a:p>
          <a:p>
            <a:r>
              <a:rPr lang="en-US" dirty="0" smtClean="0"/>
              <a:t>Atoms: A representation for switch instruction sets</a:t>
            </a:r>
          </a:p>
          <a:p>
            <a:pPr lvl="1"/>
            <a:r>
              <a:rPr lang="en-US" dirty="0" smtClean="0"/>
              <a:t>Seven concrete </a:t>
            </a:r>
            <a:r>
              <a:rPr lang="en-US" dirty="0" err="1" smtClean="0"/>
              <a:t>stateful</a:t>
            </a:r>
            <a:r>
              <a:rPr lang="en-US" dirty="0" smtClean="0"/>
              <a:t> instructions</a:t>
            </a:r>
          </a:p>
          <a:p>
            <a:pPr lvl="1"/>
            <a:endParaRPr lang="en-US" dirty="0"/>
          </a:p>
          <a:p>
            <a:r>
              <a:rPr lang="en-US" dirty="0" smtClean="0"/>
              <a:t>Compiler from packet transactions to atoms</a:t>
            </a:r>
          </a:p>
          <a:p>
            <a:pPr lvl="1"/>
            <a:r>
              <a:rPr lang="en-US" dirty="0" smtClean="0"/>
              <a:t>Allows us to iteratively design switch instruction sets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block 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8471</TotalTime>
  <Words>4055</Words>
  <Application>Microsoft Macintosh PowerPoint</Application>
  <PresentationFormat>Widescreen</PresentationFormat>
  <Paragraphs>951</Paragraphs>
  <Slides>50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Motivation</vt:lpstr>
      <vt:lpstr>Contributions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operations</vt:lpstr>
      <vt:lpstr>Stateless vs. stateful operations</vt:lpstr>
      <vt:lpstr>Stateless vs. stateful operations</vt:lpstr>
      <vt:lpstr>Stateful atoms can be fairly involved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Compilation results</vt:lpstr>
      <vt:lpstr>Compilation results</vt:lpstr>
      <vt:lpstr>Compilation results</vt:lpstr>
      <vt:lpstr>PowerPoint Presentation</vt:lpstr>
      <vt:lpstr>PowerPoint Presentation</vt:lpstr>
      <vt:lpstr>Conclusion</vt:lpstr>
      <vt:lpstr>Backup slides</vt:lpstr>
      <vt:lpstr>Our work</vt:lpstr>
      <vt:lpstr>Stateless vs. stateful atoms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3223</cp:revision>
  <dcterms:created xsi:type="dcterms:W3CDTF">2015-11-20T07:11:46Z</dcterms:created>
  <dcterms:modified xsi:type="dcterms:W3CDTF">2016-08-20T19:09:21Z</dcterms:modified>
</cp:coreProperties>
</file>