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0"/>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aggregate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You can use counters and approximate data structures like sketches, but they are tuned for volume statistics like link utilization and number of packets from a specific flow. They don’t effectively generalize beyond such statistics.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statistics operation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statistics over the first sequence of packets (prior to eviction) and computed the statistics over the second sequence of the packets (after the eviction) and then merged them, it is equivalent to computing the statistics over the entire packet sequence.</a:t>
            </a:r>
          </a:p>
          <a:p>
            <a:endParaRPr lang="en-US" dirty="0"/>
          </a:p>
          <a:p>
            <a:r>
              <a:rPr lang="en-US" dirty="0"/>
              <a:t>Let’s take a simple example. If g is a counter, the merge is a simple addition. You can probably see that this is easily generalizable to other associative statistics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g by storing the entire sequence of packets in the cache, sending this sequence of packets to the backing store upon eviction, and merging by simply replaying the statistic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statistics function itself? More precisely, we want the extra state to have size similar to the statistic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aggregation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statistics.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filtering and aggregation to execute the queries. They stream out the resulting data to collection servers. The operator can then inspect these results and refine their query if required. When I get to the evaluation, we’ll see how using the switch for filtering and aggregation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636295"/>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5" y="3580817"/>
            <a:ext cx="11238271" cy="1764217"/>
          </a:xfrm>
        </p:spPr>
        <p:txBody>
          <a:bodyPr>
            <a:normAutofit/>
          </a:bodyPr>
          <a:lstStyle/>
          <a:p>
            <a:r>
              <a:rPr lang="en-US" sz="3200" dirty="0"/>
              <a:t>Srinivas Narayana</a:t>
            </a:r>
            <a:r>
              <a:rPr lang="en-US" sz="3200" b="1" dirty="0"/>
              <a:t>,</a:t>
            </a:r>
            <a:r>
              <a:rPr lang="en-US" sz="3600" b="1" dirty="0"/>
              <a:t> </a:t>
            </a:r>
            <a:r>
              <a:rPr lang="en-US" sz="3200" b="1" dirty="0" err="1"/>
              <a:t>Anirudh</a:t>
            </a:r>
            <a:r>
              <a:rPr lang="en-US" sz="3200" b="1" dirty="0"/>
              <a:t> </a:t>
            </a:r>
            <a:r>
              <a:rPr lang="en-US" sz="3200" b="1" dirty="0" err="1"/>
              <a:t>Sivaraman</a:t>
            </a:r>
            <a:r>
              <a:rPr lang="en-US" sz="3200" dirty="0"/>
              <a:t>, </a:t>
            </a:r>
            <a:r>
              <a:rPr lang="en-US" sz="3200" dirty="0" err="1"/>
              <a:t>Vikram</a:t>
            </a:r>
            <a:r>
              <a:rPr lang="en-US" sz="3200" dirty="0"/>
              <a:t> Nathan, </a:t>
            </a:r>
            <a:r>
              <a:rPr lang="en-US" sz="3200" dirty="0" err="1"/>
              <a:t>Prateesh</a:t>
            </a:r>
            <a:r>
              <a:rPr lang="en-US" sz="3200" dirty="0"/>
              <a:t> Goyal, </a:t>
            </a:r>
            <a:r>
              <a:rPr lang="en-US" sz="3200" dirty="0" err="1"/>
              <a:t>Venkat</a:t>
            </a:r>
            <a:r>
              <a:rPr lang="en-US" sz="3200" dirty="0"/>
              <a:t> </a:t>
            </a:r>
            <a:r>
              <a:rPr lang="en-US" sz="3200" dirty="0" err="1"/>
              <a:t>Arun</a:t>
            </a:r>
            <a:r>
              <a:rPr lang="en-US" sz="3200" dirty="0"/>
              <a:t>, Mohammad </a:t>
            </a:r>
            <a:r>
              <a:rPr lang="en-US" sz="3200" dirty="0" err="1"/>
              <a:t>Alizadeh</a:t>
            </a:r>
            <a:r>
              <a:rPr lang="en-US" sz="3200" dirty="0"/>
              <a:t>, </a:t>
            </a:r>
            <a:r>
              <a:rPr lang="en-US" sz="3200" dirty="0" err="1"/>
              <a:t>Vimal</a:t>
            </a:r>
            <a:r>
              <a:rPr lang="en-US" sz="3200" dirty="0"/>
              <a:t> </a:t>
            </a:r>
            <a:r>
              <a:rPr lang="en-US" sz="3200" dirty="0" err="1"/>
              <a:t>Jeyakumar</a:t>
            </a:r>
            <a:r>
              <a:rPr lang="en-US" sz="3200" dirty="0"/>
              <a:t>, and </a:t>
            </a:r>
            <a:r>
              <a:rPr lang="en-US" sz="3200" dirty="0" err="1"/>
              <a:t>Changhoon</a:t>
            </a:r>
            <a:r>
              <a:rPr lang="en-US" sz="3200" dirty="0"/>
              <a:t> Kim</a:t>
            </a:r>
          </a:p>
        </p:txBody>
      </p:sp>
      <p:sp>
        <p:nvSpPr>
          <p:cNvPr id="4" name="Subtitle 2">
            <a:extLst>
              <a:ext uri="{FF2B5EF4-FFF2-40B4-BE49-F238E27FC236}">
                <a16:creationId xmlns:a16="http://schemas.microsoft.com/office/drawing/2014/main" id="{4ACCBFFC-FE3A-1B40-9908-225227B200C6}"/>
              </a:ext>
            </a:extLst>
          </p:cNvPr>
          <p:cNvSpPr txBox="1">
            <a:spLocks/>
          </p:cNvSpPr>
          <p:nvPr/>
        </p:nvSpPr>
        <p:spPr>
          <a:xfrm>
            <a:off x="1030317" y="6392480"/>
            <a:ext cx="10131366" cy="6429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200" dirty="0"/>
              <a:t>Slides courtesy Srinivas Narayana</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5150914"/>
            <a:ext cx="5092700" cy="1070702"/>
          </a:xfrm>
          <a:prstGeom prst="rect">
            <a:avLst/>
          </a:prstGeom>
        </p:spPr>
      </p:pic>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
        <p:nvSpPr>
          <p:cNvPr id="10" name="Down Arrow 9"/>
          <p:cNvSpPr/>
          <p:nvPr/>
        </p:nvSpPr>
        <p:spPr>
          <a:xfrm rot="5400000">
            <a:off x="8795815" y="2037422"/>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5400000">
            <a:off x="7731786" y="2586037"/>
            <a:ext cx="548615" cy="1209013"/>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endParaRPr lang="en-US" sz="2400" dirty="0"/>
          </a:p>
          <a:p>
            <a:pPr algn="ctr"/>
            <a:r>
              <a:rPr lang="en-US" sz="2400" dirty="0"/>
              <a:t>COTS: </a:t>
            </a:r>
            <a:r>
              <a:rPr lang="en-US" sz="2400" dirty="0">
                <a:solidFill>
                  <a:srgbClr val="A31E34"/>
                </a:solidFill>
              </a:rPr>
              <a:t>100K-1M</a:t>
            </a:r>
            <a:r>
              <a:rPr lang="en-US" sz="2400" dirty="0"/>
              <a:t> recs/s/core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61"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490858"/>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2" name="TextBox 61"/>
          <p:cNvSpPr txBox="1"/>
          <p:nvPr/>
        </p:nvSpPr>
        <p:spPr>
          <a:xfrm>
            <a:off x="8784625" y="3455408"/>
            <a:ext cx="3391332" cy="400110"/>
          </a:xfrm>
          <a:prstGeom prst="rect">
            <a:avLst/>
          </a:prstGeom>
          <a:noFill/>
        </p:spPr>
        <p:txBody>
          <a:bodyPr wrap="square" rtlCol="0">
            <a:spAutoFit/>
          </a:bodyPr>
          <a:lstStyle/>
          <a:p>
            <a:r>
              <a:rPr lang="en-US" sz="2000" dirty="0"/>
              <a:t>Counters &amp; Sketches</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62299" y="3922125"/>
            <a:ext cx="305244" cy="514457"/>
          </a:xfrm>
          <a:prstGeom prst="rect">
            <a:avLst/>
          </a:prstGeom>
        </p:spPr>
      </p:pic>
      <p:sp>
        <p:nvSpPr>
          <p:cNvPr id="63" name="TextBox 62"/>
          <p:cNvSpPr txBox="1"/>
          <p:nvPr/>
        </p:nvSpPr>
        <p:spPr>
          <a:xfrm>
            <a:off x="8767370" y="3943714"/>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85000" lnSpcReduction="10000"/>
          </a:bodyPr>
          <a:lstStyle/>
          <a:p>
            <a:r>
              <a:rPr lang="en-US" dirty="0"/>
              <a:t>How do we merge evicted statistics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22373</TotalTime>
  <Words>5630</Words>
  <Application>Microsoft Macintosh PowerPoint</Application>
  <PresentationFormat>Widescreen</PresentationFormat>
  <Paragraphs>513</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Small extra state </vt:lpstr>
      <vt:lpstr>Intuition for linear-in-state</vt:lpstr>
      <vt:lpstr>Intuition for linear-in-state</vt:lpstr>
      <vt:lpstr>Microburst computation is linear-in-state</vt:lpstr>
      <vt:lpstr>Several useful linear-in-state statistics</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4039</cp:revision>
  <cp:lastPrinted>2017-03-14T20:27:47Z</cp:lastPrinted>
  <dcterms:created xsi:type="dcterms:W3CDTF">2016-08-11T15:35:38Z</dcterms:created>
  <dcterms:modified xsi:type="dcterms:W3CDTF">2018-05-16T03:11:15Z</dcterms:modified>
</cp:coreProperties>
</file>