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6.xml" ContentType="application/vnd.openxmlformats-officedocument.presentationml.tags+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tags/tag8.xml" ContentType="application/vnd.openxmlformats-officedocument.presentationml.tags+xml"/>
  <Override PartName="/ppt/notesSlides/notesSlide27.xml" ContentType="application/vnd.openxmlformats-officedocument.presentationml.notesSlide+xml"/>
  <Override PartName="/ppt/tags/tag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0.xml" ContentType="application/vnd.openxmlformats-officedocument.presentationml.tags+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tags/tag12.xml" ContentType="application/vnd.openxmlformats-officedocument.presentationml.tags+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ppt/tags/tag14.xml" ContentType="application/vnd.openxmlformats-officedocument.presentationml.tags+xml"/>
  <Override PartName="/ppt/notesSlides/notesSlide34.xml" ContentType="application/vnd.openxmlformats-officedocument.presentationml.notesSlide+xml"/>
  <Override PartName="/ppt/tags/tag15.xml" ContentType="application/vnd.openxmlformats-officedocument.presentationml.tags+xml"/>
  <Override PartName="/ppt/notesSlides/notesSlide35.xml" ContentType="application/vnd.openxmlformats-officedocument.presentationml.notesSlide+xml"/>
  <Override PartName="/ppt/tags/tag16.xml" ContentType="application/vnd.openxmlformats-officedocument.presentationml.tags+xml"/>
  <Override PartName="/ppt/notesSlides/notesSlide36.xml" ContentType="application/vnd.openxmlformats-officedocument.presentationml.notesSlide+xml"/>
  <Override PartName="/ppt/tags/tag17.xml" ContentType="application/vnd.openxmlformats-officedocument.presentationml.tags+xml"/>
  <Override PartName="/ppt/notesSlides/notesSlide37.xml" ContentType="application/vnd.openxmlformats-officedocument.presentationml.notesSlide+xml"/>
  <Override PartName="/ppt/tags/tag18.xml" ContentType="application/vnd.openxmlformats-officedocument.presentationml.tags+xml"/>
  <Override PartName="/ppt/notesSlides/notesSlide38.xml" ContentType="application/vnd.openxmlformats-officedocument.presentationml.notesSlide+xml"/>
  <Override PartName="/ppt/tags/tag19.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20.xml" ContentType="application/vnd.openxmlformats-officedocument.presentationml.tags+xml"/>
  <Override PartName="/ppt/notesSlides/notesSlide41.xml" ContentType="application/vnd.openxmlformats-officedocument.presentationml.notesSlide+xml"/>
  <Override PartName="/ppt/tags/tag21.xml" ContentType="application/vnd.openxmlformats-officedocument.presentationml.tags+xml"/>
  <Override PartName="/ppt/notesSlides/notesSlide42.xml" ContentType="application/vnd.openxmlformats-officedocument.presentationml.notesSlide+xml"/>
  <Override PartName="/ppt/tags/tag22.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93" r:id="rId3"/>
    <p:sldId id="315" r:id="rId4"/>
    <p:sldId id="316" r:id="rId5"/>
    <p:sldId id="354" r:id="rId6"/>
    <p:sldId id="319" r:id="rId7"/>
    <p:sldId id="320" r:id="rId8"/>
    <p:sldId id="480" r:id="rId9"/>
    <p:sldId id="399" r:id="rId10"/>
    <p:sldId id="482" r:id="rId11"/>
    <p:sldId id="481" r:id="rId12"/>
    <p:sldId id="420" r:id="rId13"/>
    <p:sldId id="421" r:id="rId14"/>
    <p:sldId id="422" r:id="rId15"/>
    <p:sldId id="423" r:id="rId16"/>
    <p:sldId id="424" r:id="rId17"/>
    <p:sldId id="429" r:id="rId18"/>
    <p:sldId id="470" r:id="rId19"/>
    <p:sldId id="471" r:id="rId20"/>
    <p:sldId id="472" r:id="rId21"/>
    <p:sldId id="473" r:id="rId22"/>
    <p:sldId id="474" r:id="rId23"/>
    <p:sldId id="475" r:id="rId24"/>
    <p:sldId id="483" r:id="rId25"/>
    <p:sldId id="432" r:id="rId26"/>
    <p:sldId id="484" r:id="rId27"/>
    <p:sldId id="478" r:id="rId28"/>
    <p:sldId id="438" r:id="rId29"/>
    <p:sldId id="439" r:id="rId30"/>
    <p:sldId id="440" r:id="rId31"/>
    <p:sldId id="441" r:id="rId32"/>
    <p:sldId id="442" r:id="rId33"/>
    <p:sldId id="443" r:id="rId34"/>
    <p:sldId id="444" r:id="rId35"/>
    <p:sldId id="445" r:id="rId36"/>
    <p:sldId id="446" r:id="rId37"/>
    <p:sldId id="447" r:id="rId38"/>
    <p:sldId id="448" r:id="rId39"/>
    <p:sldId id="469" r:id="rId40"/>
    <p:sldId id="449" r:id="rId41"/>
    <p:sldId id="450" r:id="rId42"/>
    <p:sldId id="451" r:id="rId43"/>
    <p:sldId id="452" r:id="rId44"/>
    <p:sldId id="453" r:id="rId45"/>
    <p:sldId id="358" r:id="rId46"/>
    <p:sldId id="350" r:id="rId47"/>
    <p:sldId id="464" r:id="rId48"/>
    <p:sldId id="465" r:id="rId49"/>
    <p:sldId id="375" r:id="rId50"/>
    <p:sldId id="299" r:id="rId51"/>
    <p:sldId id="357" r:id="rId52"/>
    <p:sldId id="305" r:id="rId53"/>
    <p:sldId id="306" r:id="rId54"/>
    <p:sldId id="301" r:id="rId55"/>
    <p:sldId id="271" r:id="rId56"/>
    <p:sldId id="326" r:id="rId57"/>
    <p:sldId id="327" r:id="rId58"/>
    <p:sldId id="272" r:id="rId59"/>
    <p:sldId id="374" r:id="rId60"/>
    <p:sldId id="468" r:id="rId61"/>
    <p:sldId id="332" r:id="rId62"/>
    <p:sldId id="370" r:id="rId63"/>
    <p:sldId id="371" r:id="rId64"/>
    <p:sldId id="335" r:id="rId65"/>
    <p:sldId id="372" r:id="rId66"/>
    <p:sldId id="373" r:id="rId67"/>
    <p:sldId id="307" r:id="rId68"/>
    <p:sldId id="467" r:id="rId69"/>
    <p:sldId id="458" r:id="rId70"/>
    <p:sldId id="459" r:id="rId71"/>
    <p:sldId id="460" r:id="rId72"/>
    <p:sldId id="461" r:id="rId73"/>
    <p:sldId id="462" r:id="rId74"/>
    <p:sldId id="466" r:id="rId75"/>
    <p:sldId id="463"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71" autoAdjust="0"/>
    <p:restoredTop sz="73201" autoAdjust="0"/>
  </p:normalViewPr>
  <p:slideViewPr>
    <p:cSldViewPr showGuides="1">
      <p:cViewPr varScale="1">
        <p:scale>
          <a:sx n="63" d="100"/>
          <a:sy n="63" d="100"/>
        </p:scale>
        <p:origin x="2168" y="176"/>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heme" Target="theme/theme1.xml"/><Relationship Id="rId81"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presProps" Target="presProps.xml"/><Relationship Id="rId79" Type="http://schemas.openxmlformats.org/officeDocument/2006/relationships/viewProps" Target="view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smtClean="0"/>
              <a:t>Single-Chip</a:t>
            </a:r>
            <a:r>
              <a:rPr lang="en-US" baseline="0" dirty="0" smtClean="0"/>
              <a:t> Aggregate Switching Capacity</a:t>
            </a:r>
            <a:endParaRPr lang="en-US" dirty="0"/>
          </a:p>
        </c:rich>
      </c:tx>
      <c:layout>
        <c:manualLayout>
          <c:xMode val="edge"/>
          <c:yMode val="edge"/>
          <c:x val="0.281648998822144"/>
          <c:y val="0.048780487804878"/>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Hardware switch</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Sheet1!$C$2:$C$10</c:f>
              <c:numCache>
                <c:formatCode>General</c:formatCode>
                <c:ptCount val="9"/>
                <c:pt idx="0">
                  <c:v>32.0</c:v>
                </c:pt>
                <c:pt idx="3">
                  <c:v>80.0</c:v>
                </c:pt>
                <c:pt idx="4">
                  <c:v>240.0</c:v>
                </c:pt>
                <c:pt idx="6">
                  <c:v>640.0</c:v>
                </c:pt>
                <c:pt idx="7">
                  <c:v>1280.0</c:v>
                </c:pt>
                <c:pt idx="8">
                  <c:v>3200.0</c:v>
                </c:pt>
              </c:numCache>
            </c:numRef>
          </c:val>
          <c:smooth val="0"/>
        </c:ser>
        <c:ser>
          <c:idx val="0"/>
          <c:order val="1"/>
          <c:tx>
            <c:strRef>
              <c:f>Sheet1!$B$1</c:f>
              <c:strCache>
                <c:ptCount val="1"/>
                <c:pt idx="0">
                  <c:v>Software switch</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8"/>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Sheet1!$A$2:$A$10</c:f>
              <c:numCache>
                <c:formatCode>General</c:formatCode>
                <c:ptCount val="9"/>
                <c:pt idx="0">
                  <c:v>1999.0</c:v>
                </c:pt>
                <c:pt idx="1">
                  <c:v>2000.0</c:v>
                </c:pt>
                <c:pt idx="2">
                  <c:v>2002.0</c:v>
                </c:pt>
                <c:pt idx="3">
                  <c:v>2004.0</c:v>
                </c:pt>
                <c:pt idx="4">
                  <c:v>2007.0</c:v>
                </c:pt>
                <c:pt idx="5">
                  <c:v>2009.0</c:v>
                </c:pt>
                <c:pt idx="6">
                  <c:v>2010.0</c:v>
                </c:pt>
                <c:pt idx="7">
                  <c:v>2012.0</c:v>
                </c:pt>
                <c:pt idx="8">
                  <c:v>2014.0</c:v>
                </c:pt>
              </c:numCache>
            </c:numRef>
          </c:cat>
          <c:val>
            <c:numRef>
              <c:f>Sheet1!$B$2:$B$10</c:f>
              <c:numCache>
                <c:formatCode>General</c:formatCode>
                <c:ptCount val="9"/>
                <c:pt idx="0">
                  <c:v>0.1</c:v>
                </c:pt>
                <c:pt idx="1">
                  <c:v>0.17</c:v>
                </c:pt>
                <c:pt idx="2">
                  <c:v>4.0</c:v>
                </c:pt>
                <c:pt idx="5">
                  <c:v>35.0</c:v>
                </c:pt>
                <c:pt idx="6">
                  <c:v>40.0</c:v>
                </c:pt>
                <c:pt idx="8">
                  <c:v>100.0</c:v>
                </c:pt>
              </c:numCache>
            </c:numRef>
          </c:val>
          <c:smooth val="0"/>
        </c:ser>
        <c:dLbls>
          <c:dLblPos val="t"/>
          <c:showLegendKey val="0"/>
          <c:showVal val="1"/>
          <c:showCatName val="0"/>
          <c:showSerName val="0"/>
          <c:showPercent val="0"/>
          <c:showBubbleSize val="0"/>
        </c:dLbls>
        <c:marker val="1"/>
        <c:smooth val="0"/>
        <c:axId val="-922716352"/>
        <c:axId val="-922387376"/>
      </c:lineChart>
      <c:catAx>
        <c:axId val="-922716352"/>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922387376"/>
        <c:crosses val="autoZero"/>
        <c:auto val="1"/>
        <c:lblAlgn val="ctr"/>
        <c:lblOffset val="100"/>
        <c:noMultiLvlLbl val="0"/>
      </c:catAx>
      <c:valAx>
        <c:axId val="-922387376"/>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922716352"/>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941867376"/>
        <c:axId val="-950747616"/>
      </c:scatterChart>
      <c:valAx>
        <c:axId val="-941867376"/>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50747616"/>
        <c:crosses val="autoZero"/>
        <c:crossBetween val="midCat"/>
      </c:valAx>
      <c:valAx>
        <c:axId val="-950747616"/>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4186737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11</a:t>
            </a:fld>
            <a:endParaRPr lang="en-US"/>
          </a:p>
        </p:txBody>
      </p:sp>
    </p:spTree>
    <p:extLst>
      <p:ext uri="{BB962C8B-B14F-4D97-AF65-F5344CB8AC3E}">
        <p14:creationId xmlns:p14="http://schemas.microsoft.com/office/powerpoint/2010/main" val="780090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481887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Emphasize difference between atoms and instructions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a:t>
            </a:r>
            <a:r>
              <a:rPr lang="en-US" baseline="0" dirty="0" smtClean="0"/>
              <a:t>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NG: Spend some time explaining the intuition behind strongly connected components.</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switches. Software switches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0577887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5755628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9835484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5485747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p>
          <a:p>
            <a:endParaRPr lang="en-US" baseline="0" dirty="0" smtClean="0"/>
          </a:p>
          <a:p>
            <a:endParaRPr lang="en-US" baseline="0" dirty="0" smtClean="0"/>
          </a:p>
          <a:p>
            <a:r>
              <a:rPr lang="en-US" baseline="0" smtClean="0"/>
              <a:t>Flesh out more future work.</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switch,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switch: William Yeager (ships in the night switch),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66</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67</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69</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307174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3081590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1/31/17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1/31/17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1/31/17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1/31/17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image" Target="../media/image4.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chart" Target="../charts/char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Switches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algorithms</a:t>
            </a:r>
            <a:endParaRPr lang="en-US" dirty="0"/>
          </a:p>
        </p:txBody>
      </p:sp>
      <p:sp>
        <p:nvSpPr>
          <p:cNvPr id="3" name="Content Placeholder 2"/>
          <p:cNvSpPr>
            <a:spLocks noGrp="1"/>
          </p:cNvSpPr>
          <p:nvPr>
            <p:ph idx="1"/>
          </p:nvPr>
        </p:nvSpPr>
        <p:spPr/>
        <p:txBody>
          <a:bodyPr/>
          <a:lstStyle/>
          <a:p>
            <a:r>
              <a:rPr lang="en-US" dirty="0" smtClean="0"/>
              <a:t>Many examples:</a:t>
            </a:r>
          </a:p>
          <a:p>
            <a:pPr lvl="1"/>
            <a:r>
              <a:rPr lang="en-US" dirty="0" smtClean="0"/>
              <a:t>load balancing</a:t>
            </a:r>
          </a:p>
          <a:p>
            <a:pPr lvl="1"/>
            <a:r>
              <a:rPr lang="en-US" dirty="0" smtClean="0"/>
              <a:t>network-assisted congestion control</a:t>
            </a:r>
          </a:p>
          <a:p>
            <a:pPr lvl="1"/>
            <a:r>
              <a:rPr lang="en-US" dirty="0" smtClean="0"/>
              <a:t>queue management</a:t>
            </a:r>
          </a:p>
          <a:p>
            <a:pPr lvl="1"/>
            <a:r>
              <a:rPr lang="en-US" dirty="0" smtClean="0"/>
              <a:t>bloom filters</a:t>
            </a:r>
          </a:p>
          <a:p>
            <a:pPr lvl="1"/>
            <a:r>
              <a:rPr lang="en-US" dirty="0" smtClean="0"/>
              <a:t>sketching algorithms</a:t>
            </a:r>
            <a:endParaRPr lang="en-US" dirty="0"/>
          </a:p>
          <a:p>
            <a:r>
              <a:rPr lang="en-US" dirty="0" smtClean="0"/>
              <a:t>Recurring motif: frequently manipulate state ~a billion times per second for a switch with 1 </a:t>
            </a:r>
            <a:r>
              <a:rPr lang="en-US" dirty="0" err="1" smtClean="0"/>
              <a:t>Tbit</a:t>
            </a:r>
            <a:r>
              <a:rPr lang="en-US" dirty="0" smtClean="0"/>
              <a:t>/s </a:t>
            </a:r>
          </a:p>
          <a:p>
            <a:r>
              <a:rPr lang="en-US" dirty="0" smtClean="0"/>
              <a:t>What primitives do we need for such algorithms?</a:t>
            </a:r>
          </a:p>
          <a:p>
            <a:endParaRPr lang="en-US" dirty="0"/>
          </a:p>
          <a:p>
            <a:endParaRPr lang="en-US" dirty="0"/>
          </a:p>
        </p:txBody>
      </p:sp>
    </p:spTree>
    <p:extLst>
      <p:ext uri="{BB962C8B-B14F-4D97-AF65-F5344CB8AC3E}">
        <p14:creationId xmlns:p14="http://schemas.microsoft.com/office/powerpoint/2010/main" val="1050647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458700" cy="3962400"/>
          </a:xfrm>
        </p:spPr>
        <p:txBody>
          <a:bodyPr>
            <a:normAutofit lnSpcReduction="10000"/>
          </a:bodyPr>
          <a:lstStyle/>
          <a:p>
            <a:pPr lvl="1"/>
            <a:r>
              <a:rPr lang="en-US" sz="2800" dirty="0" smtClean="0"/>
              <a:t>x86 optimizes average case for general programs:</a:t>
            </a:r>
          </a:p>
          <a:p>
            <a:pPr lvl="2"/>
            <a:r>
              <a:rPr lang="en-US" sz="2400" dirty="0" smtClean="0"/>
              <a:t>Caches</a:t>
            </a:r>
          </a:p>
          <a:p>
            <a:pPr lvl="2"/>
            <a:r>
              <a:rPr lang="en-US" sz="2400" dirty="0" smtClean="0"/>
              <a:t>Speculation</a:t>
            </a:r>
          </a:p>
          <a:p>
            <a:pPr lvl="2"/>
            <a:r>
              <a:rPr lang="en-US" sz="2400" dirty="0"/>
              <a:t>V</a:t>
            </a:r>
            <a:r>
              <a:rPr lang="en-US" sz="2400" dirty="0" smtClean="0"/>
              <a:t>ariable instruction latency</a:t>
            </a:r>
          </a:p>
          <a:p>
            <a:pPr lvl="2"/>
            <a:r>
              <a:rPr lang="en-US" sz="2400" dirty="0" smtClean="0">
                <a:latin typeface="Gadugi" panose="020B0502040204020203" pitchFamily="34" charset="0"/>
              </a:rPr>
              <a:t>Shared memory is easy to program, hard to reason about</a:t>
            </a:r>
          </a:p>
          <a:p>
            <a:pPr lvl="1"/>
            <a:endParaRPr lang="en-US" sz="2800" dirty="0">
              <a:latin typeface="Gadugi" panose="020B0502040204020203" pitchFamily="34" charset="0"/>
            </a:endParaRPr>
          </a:p>
          <a:p>
            <a:pPr lvl="1"/>
            <a:r>
              <a:rPr lang="en-US" sz="2800" dirty="0" smtClean="0"/>
              <a:t>Routers </a:t>
            </a:r>
            <a:r>
              <a:rPr lang="en-US" sz="2800" dirty="0" smtClean="0"/>
              <a:t>demand</a:t>
            </a:r>
            <a:r>
              <a:rPr lang="en-US" sz="2800" dirty="0" smtClean="0"/>
              <a:t> </a:t>
            </a:r>
            <a:r>
              <a:rPr lang="en-US" sz="2800" dirty="0" smtClean="0"/>
              <a:t>worst case for specific programs:</a:t>
            </a:r>
          </a:p>
          <a:p>
            <a:pPr lvl="2"/>
            <a:r>
              <a:rPr lang="en-US" sz="2400" dirty="0" smtClean="0"/>
              <a:t>Large</a:t>
            </a:r>
            <a:r>
              <a:rPr lang="en-US" sz="2400" dirty="0" smtClean="0"/>
              <a:t> </a:t>
            </a:r>
            <a:r>
              <a:rPr lang="en-US" sz="2400" dirty="0" smtClean="0"/>
              <a:t>amounts of inter- and intra-packet parallelism</a:t>
            </a:r>
          </a:p>
          <a:p>
            <a:pPr lvl="2"/>
            <a:r>
              <a:rPr lang="en-US" sz="2400" dirty="0" smtClean="0"/>
              <a:t>No </a:t>
            </a:r>
            <a:r>
              <a:rPr lang="en-US" sz="2400" dirty="0" smtClean="0"/>
              <a:t>caches, shared memory, speculation </a:t>
            </a:r>
            <a:r>
              <a:rPr lang="en-US" sz="2400" dirty="0" smtClean="0"/>
              <a:t>and associated </a:t>
            </a:r>
            <a:r>
              <a:rPr lang="en-US" sz="2400" dirty="0" smtClean="0"/>
              <a:t>non-determinism</a:t>
            </a:r>
          </a:p>
          <a:p>
            <a:pPr lvl="2"/>
            <a:r>
              <a:rPr lang="en-US" sz="2400" dirty="0" smtClean="0"/>
              <a:t>Every instruction has the same latency; supports same throughput</a:t>
            </a:r>
            <a:endParaRPr lang="en-US" sz="24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Strawman: Why not use x86?</a:t>
            </a:r>
            <a:endParaRPr lang="en-US" dirty="0"/>
          </a:p>
        </p:txBody>
      </p:sp>
    </p:spTree>
    <p:custDataLst>
      <p:tags r:id="rId1"/>
    </p:custDataLst>
    <p:extLst>
      <p:ext uri="{BB962C8B-B14F-4D97-AF65-F5344CB8AC3E}">
        <p14:creationId xmlns:p14="http://schemas.microsoft.com/office/powerpoint/2010/main" val="18850839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a:t>
            </a:r>
            <a:r>
              <a:rPr lang="en-US" dirty="0" smtClean="0"/>
              <a:t>routers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12</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routers</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a:t>
            </a:r>
            <a:r>
              <a:rPr lang="en-US" dirty="0" smtClean="0"/>
              <a:t>routers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a:t>
            </a:r>
            <a:r>
              <a:rPr lang="en-US" dirty="0" smtClean="0"/>
              <a:t>routers</a:t>
            </a:r>
            <a:endParaRPr lang="en-US" dirty="0"/>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a:t>
            </a:r>
            <a:r>
              <a:rPr lang="en-US" dirty="0" smtClean="0"/>
              <a:t>routers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16</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a:t>
            </a:r>
            <a:r>
              <a:rPr lang="en-US" sz="4000" dirty="0" smtClean="0"/>
              <a:t>router’s </a:t>
            </a:r>
            <a:r>
              <a:rPr lang="en-US" sz="4000" dirty="0" smtClean="0"/>
              <a:t>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0"/>
                                        </p:tgtEl>
                                        <p:attrNameLst>
                                          <p:attrName>style.visibility</p:attrName>
                                        </p:attrNameLst>
                                      </p:cBhvr>
                                      <p:to>
                                        <p:strVal val="visible"/>
                                      </p:to>
                                    </p:set>
                                    <p:animEffect transition="in" filter="wipe(left)">
                                      <p:cBhvr>
                                        <p:cTn id="7" dur="500"/>
                                        <p:tgtEl>
                                          <p:spTgt spid="2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Extract atoms from algorithms</a:t>
            </a:r>
            <a:endParaRPr lang="en-US" dirty="0">
              <a:latin typeface="+mj-lt"/>
            </a:endParaRPr>
          </a:p>
        </p:txBody>
      </p:sp>
      <p:sp>
        <p:nvSpPr>
          <p:cNvPr id="14" name="TextBox 13"/>
          <p:cNvSpPr txBox="1"/>
          <p:nvPr/>
        </p:nvSpPr>
        <p:spPr>
          <a:xfrm>
            <a:off x="6711158" y="1777424"/>
            <a:ext cx="3956842" cy="584775"/>
          </a:xfrm>
          <a:prstGeom prst="rect">
            <a:avLst/>
          </a:prstGeom>
          <a:noFill/>
        </p:spPr>
        <p:txBody>
          <a:bodyPr wrap="square" rtlCol="0">
            <a:spAutoFit/>
          </a:bodyPr>
          <a:lstStyle/>
          <a:p>
            <a:pPr algn="ctr"/>
            <a:r>
              <a:rPr lang="en-US" sz="2200" b="1" u="sng" dirty="0" smtClean="0">
                <a:latin typeface="+mj-lt"/>
                <a:cs typeface="Seravek"/>
              </a:rPr>
              <a:t>Output: Pipeline of atoms</a:t>
            </a:r>
            <a:endParaRPr lang="en-US" sz="2200" b="1" u="sng" dirty="0" smtClean="0">
              <a:latin typeface="+mj-lt"/>
              <a:cs typeface="Seravek"/>
            </a:endParaRPr>
          </a:p>
          <a:p>
            <a:endParaRPr lang="en-US" sz="1000" dirty="0" smtClean="0">
              <a:latin typeface="+mj-lt"/>
              <a:cs typeface="Seravek"/>
            </a:endParaRPr>
          </a:p>
        </p:txBody>
      </p:sp>
      <p:grpSp>
        <p:nvGrpSpPr>
          <p:cNvPr id="168" name="Group 167"/>
          <p:cNvGrpSpPr/>
          <p:nvPr/>
        </p:nvGrpSpPr>
        <p:grpSpPr>
          <a:xfrm>
            <a:off x="4876800" y="2428567"/>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67" name="TextBox 166"/>
          <p:cNvSpPr txBox="1"/>
          <p:nvPr/>
        </p:nvSpPr>
        <p:spPr>
          <a:xfrm>
            <a:off x="-762000" y="1790700"/>
            <a:ext cx="6052342" cy="584775"/>
          </a:xfrm>
          <a:prstGeom prst="rect">
            <a:avLst/>
          </a:prstGeom>
          <a:noFill/>
        </p:spPr>
        <p:txBody>
          <a:bodyPr wrap="square" rtlCol="0">
            <a:spAutoFit/>
          </a:bodyPr>
          <a:lstStyle/>
          <a:p>
            <a:pPr algn="ctr"/>
            <a:r>
              <a:rPr lang="en-US" sz="2200" b="1" u="sng" dirty="0" smtClean="0">
                <a:latin typeface="+mj-lt"/>
                <a:cs typeface="Seravek"/>
              </a:rPr>
              <a:t>Input: Algorithm as </a:t>
            </a:r>
            <a:r>
              <a:rPr lang="en-US" sz="2200" b="1" u="sng" smtClean="0">
                <a:latin typeface="+mj-lt"/>
                <a:cs typeface="Seravek"/>
              </a:rPr>
              <a:t>a transaction</a:t>
            </a:r>
            <a:endParaRPr lang="en-US" sz="1000" dirty="0">
              <a:latin typeface="+mj-lt"/>
              <a:cs typeface="Seravek"/>
            </a:endParaRPr>
          </a:p>
          <a:p>
            <a:endParaRPr lang="en-US" sz="1000" dirty="0" smtClean="0">
              <a:latin typeface="+mj-lt"/>
              <a:cs typeface="Seravek"/>
            </a:endParaRPr>
          </a:p>
        </p:txBody>
      </p:sp>
      <p:grpSp>
        <p:nvGrpSpPr>
          <p:cNvPr id="181" name="Group 180"/>
          <p:cNvGrpSpPr/>
          <p:nvPr/>
        </p:nvGrpSpPr>
        <p:grpSpPr>
          <a:xfrm>
            <a:off x="3352800" y="3886200"/>
            <a:ext cx="1600200" cy="811887"/>
            <a:chOff x="37719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7719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grpSp>
        <p:nvGrpSpPr>
          <p:cNvPr id="3" name="Group 2"/>
          <p:cNvGrpSpPr/>
          <p:nvPr/>
        </p:nvGrpSpPr>
        <p:grpSpPr>
          <a:xfrm>
            <a:off x="3429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Transaction to atom </a:t>
            </a:r>
            <a:r>
              <a:rPr lang="en-US" dirty="0" smtClean="0">
                <a:latin typeface="+mj-lt"/>
              </a:rPr>
              <a:t>pipeline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Transaction to atom pipeline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to atom </a:t>
            </a:r>
            <a:r>
              <a:rPr lang="en-US" dirty="0"/>
              <a:t>pipeline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Transaction to atom pipeline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to atom pipeline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to atom pipeline</a:t>
            </a:r>
            <a:endParaRPr lang="en-US" dirty="0">
              <a:latin typeface="+mj-lt"/>
            </a:endParaRPr>
          </a:p>
        </p:txBody>
      </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Demo: extract primitives from algorithms</a:t>
            </a:r>
            <a:endParaRPr lang="en-US" dirty="0">
              <a:latin typeface="+mj-lt"/>
            </a:endParaRPr>
          </a:p>
        </p:txBody>
      </p:sp>
      <p:sp>
        <p:nvSpPr>
          <p:cNvPr id="14" name="TextBox 13"/>
          <p:cNvSpPr txBox="1"/>
          <p:nvPr/>
        </p:nvSpPr>
        <p:spPr>
          <a:xfrm>
            <a:off x="6711158" y="1777424"/>
            <a:ext cx="3956842" cy="584775"/>
          </a:xfrm>
          <a:prstGeom prst="rect">
            <a:avLst/>
          </a:prstGeom>
          <a:noFill/>
        </p:spPr>
        <p:txBody>
          <a:bodyPr wrap="square" rtlCol="0">
            <a:spAutoFit/>
          </a:bodyPr>
          <a:lstStyle/>
          <a:p>
            <a:pPr algn="ctr"/>
            <a:r>
              <a:rPr lang="en-US" sz="2200" b="1" u="sng" dirty="0" smtClean="0">
                <a:latin typeface="+mj-lt"/>
                <a:cs typeface="Seravek"/>
              </a:rPr>
              <a:t>Output: Pipeline of atoms</a:t>
            </a:r>
            <a:endParaRPr lang="en-US" sz="2200" b="1" u="sng" dirty="0" smtClean="0">
              <a:latin typeface="+mj-lt"/>
              <a:cs typeface="Seravek"/>
            </a:endParaRPr>
          </a:p>
          <a:p>
            <a:endParaRPr lang="en-US" sz="1000" dirty="0" smtClean="0">
              <a:latin typeface="+mj-lt"/>
              <a:cs typeface="Seravek"/>
            </a:endParaRPr>
          </a:p>
        </p:txBody>
      </p:sp>
      <p:grpSp>
        <p:nvGrpSpPr>
          <p:cNvPr id="168" name="Group 167"/>
          <p:cNvGrpSpPr/>
          <p:nvPr/>
        </p:nvGrpSpPr>
        <p:grpSpPr>
          <a:xfrm>
            <a:off x="4876800" y="2428567"/>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67" name="TextBox 166"/>
          <p:cNvSpPr txBox="1"/>
          <p:nvPr/>
        </p:nvSpPr>
        <p:spPr>
          <a:xfrm>
            <a:off x="-800100" y="1790700"/>
            <a:ext cx="6052342" cy="584775"/>
          </a:xfrm>
          <a:prstGeom prst="rect">
            <a:avLst/>
          </a:prstGeom>
          <a:noFill/>
        </p:spPr>
        <p:txBody>
          <a:bodyPr wrap="square" rtlCol="0">
            <a:spAutoFit/>
          </a:bodyPr>
          <a:lstStyle/>
          <a:p>
            <a:pPr algn="ctr"/>
            <a:r>
              <a:rPr lang="en-US" sz="2200" b="1" u="sng" dirty="0" smtClean="0">
                <a:latin typeface="+mj-lt"/>
                <a:cs typeface="Seravek"/>
              </a:rPr>
              <a:t>Input: Algorithm as </a:t>
            </a:r>
            <a:r>
              <a:rPr lang="en-US" sz="2200" b="1" u="sng" smtClean="0">
                <a:latin typeface="+mj-lt"/>
                <a:cs typeface="Seravek"/>
              </a:rPr>
              <a:t>a transaction</a:t>
            </a:r>
            <a:endParaRPr lang="en-US" sz="1000" dirty="0">
              <a:latin typeface="+mj-lt"/>
              <a:cs typeface="Seravek"/>
            </a:endParaRPr>
          </a:p>
          <a:p>
            <a:endParaRPr lang="en-US" sz="1000" dirty="0" smtClean="0">
              <a:latin typeface="+mj-lt"/>
              <a:cs typeface="Seravek"/>
            </a:endParaRPr>
          </a:p>
        </p:txBody>
      </p:sp>
      <p:grpSp>
        <p:nvGrpSpPr>
          <p:cNvPr id="181" name="Group 180"/>
          <p:cNvGrpSpPr/>
          <p:nvPr/>
        </p:nvGrpSpPr>
        <p:grpSpPr>
          <a:xfrm>
            <a:off x="3352800" y="3886200"/>
            <a:ext cx="1600200" cy="811887"/>
            <a:chOff x="37719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7719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grpSp>
        <p:nvGrpSpPr>
          <p:cNvPr id="3" name="Group 2"/>
          <p:cNvGrpSpPr/>
          <p:nvPr/>
        </p:nvGrpSpPr>
        <p:grpSpPr>
          <a:xfrm>
            <a:off x="3429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34232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900274932"/>
              </p:ext>
            </p:extLst>
          </p:nvPr>
        </p:nvGraphicFramePr>
        <p:xfrm>
          <a:off x="266700" y="1485900"/>
          <a:ext cx="11544299" cy="438912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Primitive</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only if</a:t>
                      </a:r>
                    </a:p>
                    <a:p>
                      <a:r>
                        <a:rPr lang="en-US" sz="2000" dirty="0" smtClean="0">
                          <a:latin typeface="Gadugi" panose="020B0502040204020203" pitchFamily="34" charset="0"/>
                        </a:rPr>
                        <a:t>condition is true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a:t>
                      </a:r>
                      <a:r>
                        <a:rPr lang="en-US" sz="2000" dirty="0" smtClean="0">
                          <a:latin typeface="Gadugi" panose="020B0502040204020203" pitchFamily="34" charset="0"/>
                        </a:rPr>
                        <a:t>mutually dependent state </a:t>
                      </a:r>
                      <a:r>
                        <a:rPr lang="en-US" sz="2000" dirty="0" smtClean="0">
                          <a:latin typeface="Gadugi" panose="020B0502040204020203" pitchFamily="34" charset="0"/>
                        </a:rPr>
                        <a:t>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primitives</a:t>
            </a:r>
            <a:endParaRPr lang="en-US" dirty="0"/>
          </a:p>
        </p:txBody>
      </p:sp>
      <p:sp>
        <p:nvSpPr>
          <p:cNvPr id="8" name="Rounded Rectangle 7"/>
          <p:cNvSpPr/>
          <p:nvPr/>
        </p:nvSpPr>
        <p:spPr>
          <a:xfrm>
            <a:off x="660400" y="59817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458700" cy="3962400"/>
          </a:xfrm>
        </p:spPr>
        <p:txBody>
          <a:bodyPr>
            <a:normAutofit/>
          </a:bodyPr>
          <a:lstStyle/>
          <a:p>
            <a:pPr lvl="1"/>
            <a:r>
              <a:rPr lang="en-US" sz="2800" dirty="0" err="1" smtClean="0"/>
              <a:t>Stateful</a:t>
            </a:r>
            <a:r>
              <a:rPr lang="en-US" sz="2800" dirty="0" smtClean="0"/>
              <a:t> algorithms: load balancing, queue management</a:t>
            </a:r>
          </a:p>
          <a:p>
            <a:pPr lvl="1"/>
            <a:endParaRPr lang="en-US" sz="2800" dirty="0"/>
          </a:p>
          <a:p>
            <a:pPr lvl="1"/>
            <a:r>
              <a:rPr lang="en-US" sz="2800" dirty="0" smtClean="0"/>
              <a:t>Scheduling: Fair Queueing, FIFO, priorities, etc.</a:t>
            </a:r>
          </a:p>
          <a:p>
            <a:pPr lvl="1"/>
            <a:endParaRPr lang="en-US" sz="2800" dirty="0"/>
          </a:p>
          <a:p>
            <a:pPr lvl="1"/>
            <a:r>
              <a:rPr lang="en-US" sz="2800" dirty="0" smtClean="0"/>
              <a:t>Measurement: Packet latencies, traffic volumes, etc.</a:t>
            </a:r>
            <a:endParaRPr lang="en-US" sz="2800" dirty="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 </a:t>
            </a:r>
            <a:r>
              <a:rPr lang="en-US" dirty="0" smtClean="0"/>
              <a:t>RISC </a:t>
            </a:r>
            <a:r>
              <a:rPr lang="en-US" dirty="0" smtClean="0"/>
              <a:t>for routers</a:t>
            </a:r>
            <a:endParaRPr lang="en-US" dirty="0"/>
          </a:p>
        </p:txBody>
      </p:sp>
    </p:spTree>
    <p:custDataLst>
      <p:tags r:id="rId1"/>
    </p:custDataLst>
    <p:extLst>
      <p:ext uri="{BB962C8B-B14F-4D97-AF65-F5344CB8AC3E}">
        <p14:creationId xmlns:p14="http://schemas.microsoft.com/office/powerpoint/2010/main" val="37453740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iterate type="lt">
                                    <p:tmAbs val="0"/>
                                  </p:iterate>
                                  <p:childTnLst>
                                    <p:set>
                                      <p:cBhvr>
                                        <p:cTn id="8" dur="1" fill="hold">
                                          <p:stCondLst>
                                            <p:cond delay="0"/>
                                          </p:stCondLst>
                                        </p:cTn>
                                        <p:tgtEl>
                                          <p:spTgt spid="6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iterate type="lt">
                                    <p:tmAbs val="0"/>
                                  </p:iterate>
                                  <p:childTnLst>
                                    <p:set>
                                      <p:cBhvr>
                                        <p:cTn id="10"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Motivating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Multiple tenants with bandwidth guarantees: Fair Queuing</a:t>
            </a:r>
          </a:p>
          <a:p>
            <a:pPr lvl="1"/>
            <a:r>
              <a:rPr lang="en-US" dirty="0" smtClean="0"/>
              <a:t>Single tenant with RPC workload: Shortest Remaining Processing Time</a:t>
            </a:r>
          </a:p>
          <a:p>
            <a:pPr lvl="1"/>
            <a:endParaRPr lang="en-US" dirty="0"/>
          </a:p>
          <a:p>
            <a:r>
              <a:rPr lang="en-US" dirty="0" smtClean="0"/>
              <a:t>Today’s schedulers are very rigid</a:t>
            </a:r>
          </a:p>
          <a:p>
            <a:pPr lvl="1"/>
            <a:r>
              <a:rPr lang="en-US" dirty="0" smtClean="0"/>
              <a:t>Some combination of DRR + coarse priorities</a:t>
            </a:r>
          </a:p>
          <a:p>
            <a:pPr lvl="1"/>
            <a:r>
              <a:rPr lang="en-US" dirty="0" smtClean="0"/>
              <a:t>Can tune coefficients, but not algorithm itself</a:t>
            </a:r>
          </a:p>
        </p:txBody>
      </p:sp>
    </p:spTree>
    <p:custDataLst>
      <p:tags r:id="rId1"/>
    </p:custDataLst>
    <p:extLst>
      <p:ext uri="{BB962C8B-B14F-4D97-AF65-F5344CB8AC3E}">
        <p14:creationId xmlns:p14="http://schemas.microsoft.com/office/powerpoint/2010/main" val="9160360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621819" cy="553998"/>
          </a:xfrm>
          <a:prstGeom prst="rect">
            <a:avLst/>
          </a:prstGeom>
          <a:noFill/>
        </p:spPr>
        <p:txBody>
          <a:bodyPr wrap="none" rtlCol="0">
            <a:spAutoFit/>
          </a:bodyPr>
          <a:lstStyle/>
          <a:p>
            <a:r>
              <a:rPr lang="en-US" sz="3000" dirty="0" smtClean="0">
                <a:latin typeface="Gadugi" panose="020B0502040204020203" pitchFamily="34" charset="0"/>
              </a:rPr>
              <a:t>Fixed (simple) switches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37</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63437924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problem with fixed switches</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34700" cy="4351338"/>
          </a:xfrm>
        </p:spPr>
        <p:txBody>
          <a:bodyPr>
            <a:normAutofit fontScale="92500" lnSpcReduction="20000"/>
          </a:bodyPr>
          <a:lstStyle/>
          <a:p>
            <a:r>
              <a:rPr lang="en-US" dirty="0" smtClean="0"/>
              <a:t>All evolution has to happen at the end hosts</a:t>
            </a:r>
            <a:endParaRPr lang="en-US" dirty="0" smtClean="0">
              <a:latin typeface="Gadugi" panose="020B0502040204020203" pitchFamily="34" charset="0"/>
            </a:endParaRPr>
          </a:p>
          <a:p>
            <a:endParaRPr lang="en-US" dirty="0"/>
          </a:p>
          <a:p>
            <a:r>
              <a:rPr lang="en-US" dirty="0"/>
              <a:t>E</a:t>
            </a:r>
            <a:r>
              <a:rPr lang="en-US" dirty="0" smtClean="0">
                <a:latin typeface="Gadugi" panose="020B0502040204020203" pitchFamily="34" charset="0"/>
              </a:rPr>
              <a:t>nd hosts can’t see </a:t>
            </a:r>
            <a:r>
              <a:rPr lang="en-US" dirty="0" smtClean="0"/>
              <a:t>deep into the network, resulting in sub-optimal</a:t>
            </a:r>
            <a:endParaRPr lang="en-US" dirty="0" smtClean="0">
              <a:latin typeface="Gadugi" panose="020B0502040204020203" pitchFamily="34" charset="0"/>
            </a:endParaRPr>
          </a:p>
          <a:p>
            <a:pPr lvl="1"/>
            <a:r>
              <a:rPr lang="en-US" dirty="0" smtClean="0"/>
              <a:t>Load balancing</a:t>
            </a:r>
          </a:p>
          <a:p>
            <a:pPr lvl="1"/>
            <a:r>
              <a:rPr lang="en-US" dirty="0" smtClean="0"/>
              <a:t>Scheduling</a:t>
            </a:r>
          </a:p>
          <a:p>
            <a:pPr lvl="1"/>
            <a:r>
              <a:rPr lang="en-US" dirty="0" smtClean="0"/>
              <a:t>Measurement </a:t>
            </a:r>
            <a:r>
              <a:rPr lang="is-IS" dirty="0" smtClean="0"/>
              <a:t>…</a:t>
            </a:r>
            <a:endParaRPr lang="en-US" dirty="0" smtClean="0"/>
          </a:p>
          <a:p>
            <a:endParaRPr lang="en-US" dirty="0" smtClean="0"/>
          </a:p>
          <a:p>
            <a:r>
              <a:rPr lang="en-US" dirty="0" smtClean="0"/>
              <a:t>Maybe add the bare minimum to switches?</a:t>
            </a:r>
          </a:p>
          <a:p>
            <a:pPr lvl="1"/>
            <a:r>
              <a:rPr lang="en-US" dirty="0" smtClean="0"/>
              <a:t>Unclear what this is; moving target (7000 RFCs and counting)</a:t>
            </a:r>
          </a:p>
          <a:p>
            <a:endParaRPr lang="en-US" dirty="0" smtClean="0"/>
          </a:p>
          <a:p>
            <a:r>
              <a:rPr lang="en-US" dirty="0" smtClean="0"/>
              <a:t>The fix: Provide primitives, not solutions (</a:t>
            </a:r>
            <a:r>
              <a:rPr lang="en-US" dirty="0" err="1" smtClean="0"/>
              <a:t>Wulf</a:t>
            </a:r>
            <a:r>
              <a:rPr lang="en-US" dirty="0" smtClean="0"/>
              <a:t>, 1981)</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mc:Choice xmlns:p14="http://schemas.microsoft.com/office/powerpoint/2010/main" Requires="p14">
      <p:transition spd="slow" p14:dur="2000" advTm="31718"/>
    </mc:Choice>
    <mc:Fallback>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a bank of FIFOs, used commonly to buffer data</a:t>
            </a:r>
          </a:p>
          <a:p>
            <a:endParaRPr lang="en-US" dirty="0"/>
          </a:p>
          <a:p>
            <a:r>
              <a:rPr lang="en-US" dirty="0" smtClean="0"/>
              <a:t>Flow scheduler for 1K flows meets timing at 1 GHz on  a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a:t>
            </a:r>
            <a:r>
              <a:rPr lang="en-US" dirty="0"/>
              <a:t>a</a:t>
            </a:r>
            <a:r>
              <a:rPr lang="en-US" dirty="0" smtClean="0"/>
              <a:t>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needs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programming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switches built out of minicomputers</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 / Motorola 68000</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switches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2075236218"/>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0" y="5791200"/>
            <a:ext cx="121920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switches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7" dur="500"/>
                                        <p:tgtEl>
                                          <p:spTgt spid="9">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Performance of fastest, fixed-function switches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switches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switches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High-speed programmability today</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Quite some momentum in the last few years:</a:t>
            </a:r>
            <a:endParaRPr lang="en-US" dirty="0" smtClean="0">
              <a:latin typeface="Gadugi" panose="020B0502040204020203" pitchFamily="34" charset="0"/>
            </a:endParaRPr>
          </a:p>
          <a:p>
            <a:pPr lvl="1"/>
            <a:r>
              <a:rPr lang="en-US" dirty="0" smtClean="0"/>
              <a:t>Barefoot Tofino, Intel </a:t>
            </a:r>
            <a:r>
              <a:rPr lang="en-US" dirty="0" err="1" smtClean="0"/>
              <a:t>FlexPipe</a:t>
            </a:r>
            <a:r>
              <a:rPr lang="en-US" dirty="0" smtClean="0"/>
              <a:t>, Cavium </a:t>
            </a:r>
            <a:r>
              <a:rPr lang="en-US" dirty="0" err="1" smtClean="0"/>
              <a:t>Xpliant</a:t>
            </a:r>
            <a:r>
              <a:rPr lang="en-US" dirty="0" smtClean="0"/>
              <a:t>, </a:t>
            </a:r>
          </a:p>
          <a:p>
            <a:pPr lvl="1"/>
            <a:r>
              <a:rPr lang="en-US" dirty="0" smtClean="0">
                <a:latin typeface="Gadugi" panose="020B0502040204020203" pitchFamily="34" charset="0"/>
              </a:rPr>
              <a:t>Languages like P4, POF</a:t>
            </a:r>
          </a:p>
          <a:p>
            <a:endParaRPr lang="en-US" dirty="0" smtClean="0"/>
          </a:p>
          <a:p>
            <a:r>
              <a:rPr lang="en-US" dirty="0" smtClean="0"/>
              <a:t>What </a:t>
            </a:r>
            <a:r>
              <a:rPr lang="en-US" dirty="0" smtClean="0"/>
              <a:t>programmability do they provide?</a:t>
            </a:r>
          </a:p>
          <a:p>
            <a:pPr lvl="1"/>
            <a:r>
              <a:rPr lang="en-US" dirty="0" smtClean="0"/>
              <a:t>Can recognize new protocol formats</a:t>
            </a:r>
          </a:p>
          <a:p>
            <a:pPr lvl="1"/>
            <a:r>
              <a:rPr lang="en-US" dirty="0" smtClean="0"/>
              <a:t>Stateless header processing for tunneling, access control, </a:t>
            </a:r>
            <a:r>
              <a:rPr lang="en-US" dirty="0" smtClean="0"/>
              <a:t>basic counters etc.</a:t>
            </a:r>
            <a:endParaRPr lang="en-US" dirty="0" smtClean="0"/>
          </a:p>
          <a:p>
            <a:pPr lvl="1"/>
            <a:r>
              <a:rPr lang="en-US" dirty="0" smtClean="0"/>
              <a:t>Achieving feature </a:t>
            </a:r>
            <a:r>
              <a:rPr lang="en-US" dirty="0" smtClean="0"/>
              <a:t>parity with existing </a:t>
            </a:r>
            <a:r>
              <a:rPr lang="en-US" dirty="0" smtClean="0"/>
              <a:t>switches</a:t>
            </a:r>
            <a:endParaRPr lang="en-US" dirty="0"/>
          </a:p>
        </p:txBody>
      </p:sp>
    </p:spTree>
    <p:extLst>
      <p:ext uri="{BB962C8B-B14F-4D97-AF65-F5344CB8AC3E}">
        <p14:creationId xmlns:p14="http://schemas.microsoft.com/office/powerpoint/2010/main" val="178289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458700" cy="3962400"/>
          </a:xfrm>
        </p:spPr>
        <p:txBody>
          <a:bodyPr>
            <a:normAutofit/>
          </a:bodyPr>
          <a:lstStyle/>
          <a:p>
            <a:pPr lvl="1"/>
            <a:r>
              <a:rPr lang="en-US" sz="2800" dirty="0" err="1" smtClean="0"/>
              <a:t>Stateful</a:t>
            </a:r>
            <a:r>
              <a:rPr lang="en-US" sz="2800" dirty="0" smtClean="0"/>
              <a:t> algorithms: load balancing, queue management</a:t>
            </a:r>
          </a:p>
          <a:p>
            <a:pPr lvl="1"/>
            <a:endParaRPr lang="en-US" sz="2800" dirty="0"/>
          </a:p>
          <a:p>
            <a:pPr lvl="1"/>
            <a:r>
              <a:rPr lang="en-US" sz="2800" dirty="0" smtClean="0"/>
              <a:t>Scheduling: Fair Queueing, FIFO, priorities, etc.</a:t>
            </a:r>
          </a:p>
          <a:p>
            <a:pPr lvl="1"/>
            <a:endParaRPr lang="en-US" sz="2800" dirty="0"/>
          </a:p>
          <a:p>
            <a:pPr lvl="1"/>
            <a:r>
              <a:rPr lang="en-US" sz="2800" dirty="0" smtClean="0"/>
              <a:t>Measurement: Packet latencies, traffic volumes, etc.</a:t>
            </a:r>
            <a:endParaRPr lang="en-US" sz="2800" dirty="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 </a:t>
            </a:r>
            <a:r>
              <a:rPr lang="en-US" dirty="0" smtClean="0"/>
              <a:t>RISC for </a:t>
            </a:r>
            <a:r>
              <a:rPr lang="en-US" dirty="0" smtClean="0"/>
              <a:t>routers</a:t>
            </a:r>
            <a:endParaRPr lang="en-US" dirty="0"/>
          </a:p>
        </p:txBody>
      </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iterate type="lt">
                                    <p:tmAbs val="0"/>
                                  </p:iterate>
                                  <p:childTnLst>
                                    <p:set>
                                      <p:cBhvr>
                                        <p:cTn id="8" dur="1" fill="hold">
                                          <p:stCondLst>
                                            <p:cond delay="0"/>
                                          </p:stCondLst>
                                        </p:cTn>
                                        <p:tgtEl>
                                          <p:spTgt spid="6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iterate type="lt">
                                    <p:tmAbs val="0"/>
                                  </p:iterate>
                                  <p:childTnLst>
                                    <p:set>
                                      <p:cBhvr>
                                        <p:cTn id="10"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24.1|4.2|13.7|9.2"/>
</p:tagLst>
</file>

<file path=ppt/tags/tag11.xml><?xml version="1.0" encoding="utf-8"?>
<p:tagLst xmlns:a="http://schemas.openxmlformats.org/drawingml/2006/main" xmlns:r="http://schemas.openxmlformats.org/officeDocument/2006/relationships" xmlns:p="http://schemas.openxmlformats.org/presentationml/2006/main">
  <p:tag name="TIMING" val="|3.7|4.2|6.2|5.5|24.1"/>
</p:tagLst>
</file>

<file path=ppt/tags/tag12.xml><?xml version="1.0" encoding="utf-8"?>
<p:tagLst xmlns:a="http://schemas.openxmlformats.org/drawingml/2006/main" xmlns:r="http://schemas.openxmlformats.org/officeDocument/2006/relationships" xmlns:p="http://schemas.openxmlformats.org/presentationml/2006/main">
  <p:tag name="TIMING" val="|12.8|10.5|15.3"/>
</p:tagLst>
</file>

<file path=ppt/tags/tag13.xml><?xml version="1.0" encoding="utf-8"?>
<p:tagLst xmlns:a="http://schemas.openxmlformats.org/drawingml/2006/main" xmlns:r="http://schemas.openxmlformats.org/officeDocument/2006/relationships" xmlns:p="http://schemas.openxmlformats.org/presentationml/2006/main">
  <p:tag name="TIMING" val="|6.4"/>
</p:tagLst>
</file>

<file path=ppt/tags/tag14.xml><?xml version="1.0" encoding="utf-8"?>
<p:tagLst xmlns:a="http://schemas.openxmlformats.org/drawingml/2006/main" xmlns:r="http://schemas.openxmlformats.org/officeDocument/2006/relationships" xmlns:p="http://schemas.openxmlformats.org/presentationml/2006/main">
  <p:tag name="TIMING" val="|5.8"/>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9.xml><?xml version="1.0" encoding="utf-8"?>
<p:tagLst xmlns:a="http://schemas.openxmlformats.org/drawingml/2006/main" xmlns:r="http://schemas.openxmlformats.org/officeDocument/2006/relationships" xmlns:p="http://schemas.openxmlformats.org/presentationml/2006/main">
  <p:tag name="TIMING" val="|0.5|37.3|9.2"/>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20.xml><?xml version="1.0" encoding="utf-8"?>
<p:tagLst xmlns:a="http://schemas.openxmlformats.org/drawingml/2006/main" xmlns:r="http://schemas.openxmlformats.org/officeDocument/2006/relationships" xmlns:p="http://schemas.openxmlformats.org/presentationml/2006/main">
  <p:tag name="TIMING" val="|12.8|37|10.9"/>
</p:tagLst>
</file>

<file path=ppt/tags/tag21.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2.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4.8|8.8"/>
</p:tagLst>
</file>

<file path=ppt/tags/tag4.xml><?xml version="1.0" encoding="utf-8"?>
<p:tagLst xmlns:a="http://schemas.openxmlformats.org/drawingml/2006/main" xmlns:r="http://schemas.openxmlformats.org/officeDocument/2006/relationships" xmlns:p="http://schemas.openxmlformats.org/presentationml/2006/main">
  <p:tag name="TIMING" val="|19.6|1|15.9"/>
</p:tagLst>
</file>

<file path=ppt/tags/tag5.xml><?xml version="1.0" encoding="utf-8"?>
<p:tagLst xmlns:a="http://schemas.openxmlformats.org/drawingml/2006/main" xmlns:r="http://schemas.openxmlformats.org/officeDocument/2006/relationships" xmlns:p="http://schemas.openxmlformats.org/presentationml/2006/main">
  <p:tag name="TIMING" val="|39.8|31.7|24.2"/>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6.7|39.3|36.5"/>
</p:tagLst>
</file>

<file path=ppt/tags/tag9.xml><?xml version="1.0" encoding="utf-8"?>
<p:tagLst xmlns:a="http://schemas.openxmlformats.org/drawingml/2006/main" xmlns:r="http://schemas.openxmlformats.org/officeDocument/2006/relationships" xmlns:p="http://schemas.openxmlformats.org/presentationml/2006/main">
  <p:tag name="TIMING" val="|9.7|1.5|21.8|11.4|8.5|9.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9424</TotalTime>
  <Words>9743</Words>
  <Application>Microsoft Macintosh PowerPoint</Application>
  <PresentationFormat>Widescreen</PresentationFormat>
  <Paragraphs>1495</Paragraphs>
  <Slides>75</Slides>
  <Notes>65</Notes>
  <HiddenSlides>17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Calibri</vt:lpstr>
      <vt:lpstr>Gadugi</vt:lpstr>
      <vt:lpstr>Seravek</vt:lpstr>
      <vt:lpstr>Wingdings</vt:lpstr>
      <vt:lpstr>Arial</vt:lpstr>
      <vt:lpstr>Office Theme</vt:lpstr>
      <vt:lpstr>Programming Line-Rate Switches</vt:lpstr>
      <vt:lpstr>Joint work with</vt:lpstr>
      <vt:lpstr>Traditional networking</vt:lpstr>
      <vt:lpstr>The problem with fixed switches</vt:lpstr>
      <vt:lpstr>The quest for programmable switches</vt:lpstr>
      <vt:lpstr>The quest for programmable switches</vt:lpstr>
      <vt:lpstr>The vision: programmability at line rate</vt:lpstr>
      <vt:lpstr>High-speed programmability today</vt:lpstr>
      <vt:lpstr>This Talk</vt:lpstr>
      <vt:lpstr>Stateful algorithms</vt:lpstr>
      <vt:lpstr>This Talk</vt:lpstr>
      <vt:lpstr>A machine model for line-rate routers</vt:lpstr>
      <vt:lpstr>A machine model for line-rate routers</vt:lpstr>
      <vt:lpstr>A machine model for line-rate routers</vt:lpstr>
      <vt:lpstr>A machine model for line-rate routers</vt:lpstr>
      <vt:lpstr>A machine model for line-rate routers</vt:lpstr>
      <vt:lpstr>Extract atoms from algorithms</vt:lpstr>
      <vt:lpstr>Transaction to atom pipeline</vt:lpstr>
      <vt:lpstr>Transaction to atom pipeline</vt:lpstr>
      <vt:lpstr>Transaction to atom pipeline</vt:lpstr>
      <vt:lpstr>Transaction to atom pipeline</vt:lpstr>
      <vt:lpstr>Transaction to atom pipeline</vt:lpstr>
      <vt:lpstr>Transaction to atom pipeline</vt:lpstr>
      <vt:lpstr>Demo: extract primitives from algorithms</vt:lpstr>
      <vt:lpstr>A catalog of reusable primitives</vt:lpstr>
      <vt:lpstr>This Talk</vt:lpstr>
      <vt:lpstr>Motivating programmable scheduling</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Beyond a single PIFO</vt:lpstr>
      <vt:lpstr>Tree of PIFOs</vt:lpstr>
      <vt:lpstr>Expressiveness of PIFOs</vt:lpstr>
      <vt:lpstr>PIFO in hardware</vt:lpstr>
      <vt:lpstr>A single PIFO block</vt:lpstr>
      <vt:lpstr>Hardware feasibility</vt:lpstr>
      <vt:lpstr>A blueprint for programmable switches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3223</cp:revision>
  <dcterms:created xsi:type="dcterms:W3CDTF">2015-11-20T07:11:46Z</dcterms:created>
  <dcterms:modified xsi:type="dcterms:W3CDTF">2017-01-31T19:31:57Z</dcterms:modified>
</cp:coreProperties>
</file>