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6.xml" ContentType="application/vnd.openxmlformats-officedocument.presentationml.tags+xml"/>
  <Override PartName="/ppt/notesSlides/notesSlide35.xml" ContentType="application/vnd.openxmlformats-officedocument.presentationml.notesSlide+xml"/>
  <Override PartName="/ppt/tags/tag7.xml" ContentType="application/vnd.openxmlformats-officedocument.presentationml.tags+xml"/>
  <Override PartName="/ppt/notesSlides/notesSlide36.xml" ContentType="application/vnd.openxmlformats-officedocument.presentationml.notesSlide+xml"/>
  <Override PartName="/ppt/tags/tag8.xml" ContentType="application/vnd.openxmlformats-officedocument.presentationml.tags+xml"/>
  <Override PartName="/ppt/notesSlides/notesSlide37.xml" ContentType="application/vnd.openxmlformats-officedocument.presentationml.notesSlide+xml"/>
  <Override PartName="/ppt/tags/tag9.xml" ContentType="application/vnd.openxmlformats-officedocument.presentationml.tags+xml"/>
  <Override PartName="/ppt/notesSlides/notesSlide38.xml" ContentType="application/vnd.openxmlformats-officedocument.presentationml.notesSlide+xml"/>
  <Override PartName="/ppt/tags/tag10.xml" ContentType="application/vnd.openxmlformats-officedocument.presentationml.tags+xml"/>
  <Override PartName="/ppt/notesSlides/notesSlide39.xml" ContentType="application/vnd.openxmlformats-officedocument.presentationml.notesSlide+xml"/>
  <Override PartName="/ppt/tags/tag11.xml" ContentType="application/vnd.openxmlformats-officedocument.presentationml.tags+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tags/tag14.xml" ContentType="application/vnd.openxmlformats-officedocument.presentationml.tags+xml"/>
  <Override PartName="/ppt/notesSlides/notesSlide43.xml" ContentType="application/vnd.openxmlformats-officedocument.presentationml.notesSlide+xml"/>
  <Override PartName="/ppt/tags/tag15.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67" r:id="rId25"/>
    <p:sldId id="517" r:id="rId26"/>
    <p:sldId id="516" r:id="rId27"/>
    <p:sldId id="537" r:id="rId28"/>
    <p:sldId id="538" r:id="rId29"/>
    <p:sldId id="546" r:id="rId30"/>
    <p:sldId id="547" r:id="rId31"/>
    <p:sldId id="548" r:id="rId32"/>
    <p:sldId id="549" r:id="rId33"/>
    <p:sldId id="550" r:id="rId34"/>
    <p:sldId id="551" r:id="rId35"/>
    <p:sldId id="552" r:id="rId36"/>
    <p:sldId id="553" r:id="rId37"/>
    <p:sldId id="554" r:id="rId38"/>
    <p:sldId id="555" r:id="rId39"/>
    <p:sldId id="556" r:id="rId40"/>
    <p:sldId id="557" r:id="rId41"/>
    <p:sldId id="558" r:id="rId42"/>
    <p:sldId id="559" r:id="rId43"/>
    <p:sldId id="560" r:id="rId44"/>
    <p:sldId id="561" r:id="rId45"/>
    <p:sldId id="565" r:id="rId46"/>
    <p:sldId id="566" r:id="rId47"/>
    <p:sldId id="358" r:id="rId48"/>
    <p:sldId id="544" r:id="rId49"/>
    <p:sldId id="350" r:id="rId50"/>
    <p:sldId id="540" r:id="rId51"/>
    <p:sldId id="541" r:id="rId52"/>
    <p:sldId id="508" r:id="rId53"/>
    <p:sldId id="526" r:id="rId54"/>
    <p:sldId id="514" r:id="rId55"/>
    <p:sldId id="507" r:id="rId56"/>
    <p:sldId id="509" r:id="rId57"/>
    <p:sldId id="510" r:id="rId58"/>
    <p:sldId id="464" r:id="rId59"/>
    <p:sldId id="465" r:id="rId60"/>
    <p:sldId id="375" r:id="rId61"/>
    <p:sldId id="299" r:id="rId62"/>
    <p:sldId id="357" r:id="rId63"/>
    <p:sldId id="305" r:id="rId64"/>
    <p:sldId id="306" r:id="rId65"/>
    <p:sldId id="301" r:id="rId66"/>
    <p:sldId id="271" r:id="rId67"/>
    <p:sldId id="326" r:id="rId68"/>
    <p:sldId id="327" r:id="rId69"/>
    <p:sldId id="272" r:id="rId70"/>
    <p:sldId id="374" r:id="rId71"/>
    <p:sldId id="468" r:id="rId72"/>
    <p:sldId id="332" r:id="rId73"/>
    <p:sldId id="370" r:id="rId74"/>
    <p:sldId id="371" r:id="rId75"/>
    <p:sldId id="335" r:id="rId76"/>
    <p:sldId id="372" r:id="rId77"/>
    <p:sldId id="373" r:id="rId78"/>
    <p:sldId id="307" r:id="rId79"/>
    <p:sldId id="467" r:id="rId80"/>
    <p:sldId id="458" r:id="rId81"/>
    <p:sldId id="459" r:id="rId82"/>
    <p:sldId id="460" r:id="rId83"/>
    <p:sldId id="461" r:id="rId84"/>
    <p:sldId id="462" r:id="rId85"/>
    <p:sldId id="466" r:id="rId86"/>
    <p:sldId id="463"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6" autoAdjust="0"/>
    <p:restoredTop sz="52846" autoAdjust="0"/>
  </p:normalViewPr>
  <p:slideViewPr>
    <p:cSldViewPr showGuides="1">
      <p:cViewPr>
        <p:scale>
          <a:sx n="95" d="100"/>
          <a:sy n="95" d="100"/>
        </p:scale>
        <p:origin x="1200" y="144"/>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349773744"/>
        <c:axId val="1349645520"/>
      </c:lineChart>
      <c:catAx>
        <c:axId val="1349773744"/>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349645520"/>
        <c:crosses val="autoZero"/>
        <c:auto val="1"/>
        <c:lblAlgn val="ctr"/>
        <c:lblOffset val="100"/>
        <c:noMultiLvlLbl val="0"/>
      </c:catAx>
      <c:valAx>
        <c:axId val="1349645520"/>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349773744"/>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292147248"/>
        <c:axId val="1261624144"/>
      </c:scatterChart>
      <c:valAx>
        <c:axId val="1292147248"/>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61624144"/>
        <c:crosses val="autoZero"/>
        <c:crossBetween val="midCat"/>
      </c:valAx>
      <c:valAx>
        <c:axId val="1261624144"/>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9214724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a:t>
            </a:r>
            <a:r>
              <a:rPr lang="en-US" sz="1200" baseline="0" dirty="0" smtClean="0"/>
              <a:t>consider an </a:t>
            </a:r>
            <a:r>
              <a:rPr lang="en-US" sz="1200" baseline="0" dirty="0" smtClean="0"/>
              <a:t>example of a streaming algorithm, which I’ll call the packet sampler. Say </a:t>
            </a:r>
            <a:r>
              <a:rPr lang="en-US" sz="1200" baseline="0" dirty="0" smtClean="0"/>
              <a:t>you want to sample the </a:t>
            </a:r>
            <a:r>
              <a:rPr lang="en-US" sz="1200" baseline="0" dirty="0" smtClean="0"/>
              <a:t>source IP address of every 10th </a:t>
            </a:r>
            <a:r>
              <a:rPr lang="en-US" sz="1200" baseline="0" dirty="0" smtClean="0"/>
              <a:t>packet </a:t>
            </a:r>
            <a:r>
              <a:rPr lang="en-US" sz="1200" baseline="0" dirty="0" smtClean="0"/>
              <a:t>going through </a:t>
            </a:r>
            <a:r>
              <a:rPr lang="en-US" sz="1200" baseline="0" dirty="0" smtClean="0"/>
              <a:t>a </a:t>
            </a:r>
            <a:r>
              <a:rPr lang="en-US" sz="1200" baseline="0" dirty="0" smtClean="0"/>
              <a:t>router. Here’s </a:t>
            </a:r>
            <a:r>
              <a:rPr lang="en-US" sz="1200" baseline="0" dirty="0" smtClean="0"/>
              <a:t>what the code looks like: I have highlighted router state in red. you count from 0 – 9 and then sample every 10</a:t>
            </a:r>
            <a:r>
              <a:rPr lang="en-US" sz="1200" baseline="30000" dirty="0" smtClean="0"/>
              <a:t>th</a:t>
            </a:r>
            <a:r>
              <a:rPr lang="en-US" sz="1200" baseline="0" dirty="0" smtClean="0"/>
              <a:t> packet, resetting the count to 0</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a:t>
            </a:r>
            <a:r>
              <a:rPr lang="en-US" sz="1200" baseline="0" dirty="0" smtClean="0"/>
              <a:t>router handles 1 packet every clock </a:t>
            </a:r>
            <a:r>
              <a:rPr lang="en-US" sz="1200" baseline="0" dirty="0" smtClean="0"/>
              <a:t>cycle </a:t>
            </a:r>
            <a:r>
              <a:rPr lang="en-US" sz="1200" baseline="0" dirty="0" smtClean="0"/>
              <a:t>regardless of what features you </a:t>
            </a:r>
            <a:r>
              <a:rPr lang="en-US" sz="1200" baseline="0" dirty="0" smtClean="0"/>
              <a:t>enable. We would like the same guarantee regardless of what algorithm you program into the router. </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a:t>
            </a:r>
            <a:r>
              <a:rPr lang="en-US" sz="1200" baseline="0" dirty="0" smtClean="0"/>
              <a:t>is the concept of an atom, which </a:t>
            </a:r>
            <a:r>
              <a:rPr lang="en-US" sz="1200" baseline="0" dirty="0" smtClean="0"/>
              <a:t>are </a:t>
            </a:r>
            <a:r>
              <a:rPr lang="en-US" sz="1200" baseline="0" dirty="0" smtClean="0"/>
              <a:t>high-speed hardware </a:t>
            </a:r>
            <a:r>
              <a:rPr lang="en-US" sz="1200" baseline="0" dirty="0" smtClean="0"/>
              <a:t>primitives that we can embed into the router pipeline’s stages in place of fixed functionality. Atoms modify </a:t>
            </a:r>
            <a:r>
              <a:rPr lang="en-US" sz="1200" baseline="0" dirty="0" smtClean="0"/>
              <a:t>headers and/or </a:t>
            </a:r>
            <a:r>
              <a:rPr lang="en-US" sz="1200" baseline="0" dirty="0" smtClean="0"/>
              <a:t>state, and execute atomically: any state updated by an atom is visible to the next packet arriving at that stage a clock cycle. All </a:t>
            </a:r>
            <a:r>
              <a:rPr lang="en-US" sz="1200" baseline="0" dirty="0" smtClean="0"/>
              <a:t>atoms in a router support 1 packet per cycle, unlike say x86 instructions that have variable throughput depending on instruction</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a:t>
            </a:r>
            <a:r>
              <a:rPr lang="en-US" sz="1200" baseline="0" dirty="0" smtClean="0"/>
              <a:t>go from high-level descriptions of algorithms to atoms. This compiler serves two purposes. In the design phase, we use this compiler to extract atoms from </a:t>
            </a:r>
            <a:r>
              <a:rPr lang="en-US" sz="1200" baseline="0" dirty="0" smtClean="0"/>
              <a:t>algorithms in a way that the atoms allow not just those, but </a:t>
            </a:r>
            <a:r>
              <a:rPr lang="en-US" sz="1200" baseline="0" dirty="0" smtClean="0"/>
              <a:t>hopefully other </a:t>
            </a:r>
            <a:r>
              <a:rPr lang="en-US" sz="1200" baseline="0" dirty="0" smtClean="0"/>
              <a:t>algorithms to be programmed</a:t>
            </a:r>
            <a:r>
              <a:rPr lang="en-US" sz="1200" baseline="0" dirty="0" smtClean="0"/>
              <a:t>.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a:t>
            </a:r>
            <a:r>
              <a:rPr lang="en-US" baseline="0" smtClean="0"/>
              <a:t>the scheduler.</a:t>
            </a:r>
            <a:endParaRPr lang="en-US"/>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REHEARSE: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a:t>
            </a:r>
            <a:r>
              <a:rPr lang="en-US" sz="1200" baseline="0" dirty="0" smtClean="0"/>
              <a:t> solution is to only provide those instructions that exactly have a throughput of 1 packet per cycle and exclude all instructions that don’t. We call such an instruction an atom to denote an atomic unit of header and/or state manipulation provided by the hardware. More precisely, an atom consists of some local memory like before and an action unit, which is a very specific circuit with a few configurable parameters that acts on this local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one toy example of such a circuit. When these atom circuits are synthesized to logic gates we ensure that the circuit can sustain a new packet once every clock cycle. Now in practice you would have multiple such atoms acting in parallel on a packet at it goes through a pipeline stage so long as each atom respects the 1 packet per cycle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Clearly, there are instructions that can only run at throughputs lower than 1 packet per cycle. An example is an instruction that reads some state maybe does something complicated on it and writes this result back. What do we do if a program needs such an </a:t>
            </a:r>
            <a:r>
              <a:rPr lang="en-US" sz="1200" baseline="0" dirty="0" smtClean="0"/>
              <a:t>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a:t>
            </a:r>
            <a:r>
              <a:rPr lang="en-US" sz="1200" baseline="0" dirty="0" smtClean="0"/>
              <a:t>: Maybe show packets marching in lock step.</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forwarding.</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8481359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4932865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1534688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So to conclude by now you are convinced that high-performance networking needs </a:t>
            </a:r>
            <a:r>
              <a:rPr lang="en-US" baseline="0" dirty="0" err="1" smtClean="0"/>
              <a:t>speciailzied</a:t>
            </a:r>
            <a:r>
              <a:rPr lang="en-US" baseline="0" dirty="0" smtClean="0"/>
              <a:t> hardware. But specialization conflicts with flexibility. If you specialize too much your hardware becomes obsolete tomorrow, if you specialize too little, it doesn’t give you good performance. This is now increasingly true because the slowing down of Moore’s law means that you can no longer just bank on the free lunch of x86 processors getting faster.</a:t>
            </a:r>
          </a:p>
          <a:p>
            <a:pPr marL="228600" indent="-228600">
              <a:buAutoNum type="arabicPeriod"/>
            </a:pPr>
            <a:endParaRPr lang="en-US" baseline="0" dirty="0" smtClean="0"/>
          </a:p>
          <a:p>
            <a:pPr marL="228600" indent="-228600">
              <a:buAutoNum type="arabicPeriod"/>
            </a:pPr>
            <a:r>
              <a:rPr lang="en-US" baseline="0" dirty="0" smtClean="0"/>
              <a:t>My solution to these problems is to tailor primitives to restricted classes of router functionality such as atoms for streaming </a:t>
            </a:r>
            <a:r>
              <a:rPr lang="en-US" baseline="0" dirty="0" err="1" smtClean="0"/>
              <a:t>algos</a:t>
            </a:r>
            <a:r>
              <a:rPr lang="en-US" baseline="0" dirty="0" smtClean="0"/>
              <a:t> and PIFOs for scheduling.</a:t>
            </a:r>
          </a:p>
          <a:p>
            <a:pPr marL="228600" indent="-228600">
              <a:buAutoNum type="arabicPeriod"/>
            </a:pPr>
            <a:endParaRPr lang="en-US" baseline="0" dirty="0" smtClean="0"/>
          </a:p>
          <a:p>
            <a:pPr marL="228600" indent="-228600">
              <a:buAutoNum type="arabicPeriod"/>
            </a:pPr>
            <a:r>
              <a:rPr lang="en-US" baseline="0" dirty="0" smtClean="0"/>
              <a:t>Beyond the papers, there’s been broader community and industry interest in these ideas. Working with the P4 design group, we introduced the idea of packet transactions into P4, an emerging language to program networking hardware. There has also been industry interest, particularly from Xilinx on implementing PIFOs in their FPGA hardware, and from Barefoot in Domino’s compilation techniques.</a:t>
            </a:r>
          </a:p>
          <a:p>
            <a:pPr marL="228600" indent="-228600">
              <a:buAutoNum type="arabicPeriod"/>
            </a:pPr>
            <a:endParaRPr lang="en-US" baseline="0" dirty="0" smtClean="0"/>
          </a:p>
          <a:p>
            <a:pPr marL="228600" indent="-228600">
              <a:buAutoNum type="arabicPeriod"/>
            </a:pPr>
            <a:r>
              <a:rPr lang="en-US" baseline="0" dirty="0" smtClean="0"/>
              <a:t>//More generally, I think this kind of restricted programmability is of use to other domains beyond networking as the stalling of transistor scaling causes us to do this oxymoronic //thing of specializing hardware and making it flexible at the same time. In future work, I hope to apply the same kind of thinking to other high-performance systems beyond //networking, such as machine learning and video encoding.</a:t>
            </a:r>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Eliminating performance cliffs in a router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In summary, depending on the problem, end point approaches can either be inaccurate or leave considerable performance on the table.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a:t>
            </a:r>
            <a:r>
              <a:rPr lang="en-US" baseline="0" dirty="0" smtClean="0"/>
              <a:t>year. The first </a:t>
            </a:r>
            <a:r>
              <a:rPr lang="en-US" baseline="0" dirty="0" smtClean="0"/>
              <a:t>project looks at programming streaming algorithms. These are algorithms that process </a:t>
            </a:r>
            <a:r>
              <a:rPr lang="en-US" baseline="0" dirty="0" smtClean="0"/>
              <a:t>a stream </a:t>
            </a:r>
            <a:r>
              <a:rPr lang="en-US" baseline="0" dirty="0" smtClean="0"/>
              <a:t>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r>
              <a:rPr lang="en-US" baseline="0" dirty="0" smtClean="0"/>
              <a: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for network measurement such as sketching algorithms and managing 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2021684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2/16/17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chart" Target="../charts/char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t>
            </a:r>
            <a:r>
              <a:rPr lang="en-US" dirty="0" smtClean="0"/>
              <a:t>algorithms</a:t>
            </a:r>
            <a:endParaRPr lang="en-US" dirty="0"/>
          </a:p>
        </p:txBody>
      </p:sp>
      <p:sp>
        <p:nvSpPr>
          <p:cNvPr id="3" name="Content Placeholder 2"/>
          <p:cNvSpPr>
            <a:spLocks noGrp="1"/>
          </p:cNvSpPr>
          <p:nvPr>
            <p:ph idx="1"/>
          </p:nvPr>
        </p:nvSpPr>
        <p:spPr/>
        <p:txBody>
          <a:bodyPr>
            <a:normAutofit/>
          </a:bodyPr>
          <a:lstStyle/>
          <a:p>
            <a:r>
              <a:rPr lang="en-US" dirty="0" smtClean="0"/>
              <a:t>E.g</a:t>
            </a:r>
            <a:r>
              <a:rPr lang="en-US" dirty="0" smtClean="0"/>
              <a:t>., packet sampler:</a:t>
            </a:r>
            <a:endParaRPr lang="en-US" dirty="0" smtClean="0"/>
          </a:p>
          <a:p>
            <a:r>
              <a:rPr lang="en-US" dirty="0"/>
              <a:t>A</a:t>
            </a:r>
            <a:r>
              <a:rPr lang="en-US" dirty="0" smtClean="0"/>
              <a:t>lgorithms spend many </a:t>
            </a:r>
            <a:r>
              <a:rPr lang="en-US" dirty="0" smtClean="0"/>
              <a:t>clock cycles per </a:t>
            </a:r>
            <a:r>
              <a:rPr lang="en-US" dirty="0" smtClean="0"/>
              <a:t>packet</a:t>
            </a:r>
          </a:p>
          <a:p>
            <a:r>
              <a:rPr lang="en-US" dirty="0" smtClean="0"/>
              <a:t>But, routers </a:t>
            </a:r>
            <a:r>
              <a:rPr lang="en-US" dirty="0" smtClean="0"/>
              <a:t>handle </a:t>
            </a:r>
            <a:r>
              <a:rPr lang="en-US" dirty="0"/>
              <a:t>1 </a:t>
            </a:r>
            <a:r>
              <a:rPr lang="en-US" dirty="0" smtClean="0"/>
              <a:t>packet/cycle</a:t>
            </a:r>
          </a:p>
          <a:p>
            <a:r>
              <a:rPr lang="en-US" dirty="0" smtClean="0"/>
              <a:t>Pipelining bridges this gap</a:t>
            </a:r>
          </a:p>
          <a:p>
            <a:pPr lvl="1"/>
            <a:r>
              <a:rPr lang="en-US" sz="2800" dirty="0" smtClean="0"/>
              <a:t>Atoms: primitives to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648700" y="1638300"/>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608386" y="3424851"/>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533400" y="30136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289262" y="12192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0938468" y="34248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0820400"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grpSp>
        <p:nvGrpSpPr>
          <p:cNvPr id="85" name="Group 84"/>
          <p:cNvGrpSpPr/>
          <p:nvPr/>
        </p:nvGrpSpPr>
        <p:grpSpPr>
          <a:xfrm>
            <a:off x="737719" y="1524001"/>
            <a:ext cx="916049" cy="3613296"/>
            <a:chOff x="737719" y="1524001"/>
            <a:chExt cx="916049" cy="3613296"/>
          </a:xfrm>
        </p:grpSpPr>
        <p:sp>
          <p:nvSpPr>
            <p:cNvPr id="24" name="Rectangle 23"/>
            <p:cNvSpPr/>
            <p:nvPr/>
          </p:nvSpPr>
          <p:spPr>
            <a:xfrm>
              <a:off x="1042518" y="1920327"/>
              <a:ext cx="326001"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5" name="TextBox 24"/>
            <p:cNvSpPr txBox="1"/>
            <p:nvPr/>
          </p:nvSpPr>
          <p:spPr>
            <a:xfrm>
              <a:off x="737719" y="1524001"/>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grpSp>
        <p:nvGrpSpPr>
          <p:cNvPr id="31" name="Group 30"/>
          <p:cNvGrpSpPr/>
          <p:nvPr/>
        </p:nvGrpSpPr>
        <p:grpSpPr>
          <a:xfrm>
            <a:off x="4265905" y="2436450"/>
            <a:ext cx="515971" cy="2169799"/>
            <a:chOff x="8534400" y="1981200"/>
            <a:chExt cx="595991" cy="2163589"/>
          </a:xfrm>
        </p:grpSpPr>
        <p:cxnSp>
          <p:nvCxnSpPr>
            <p:cNvPr id="69" name="Straight Connector 6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6290102" y="1927712"/>
            <a:ext cx="1230395" cy="3209586"/>
            <a:chOff x="6400800" y="2362200"/>
            <a:chExt cx="1181100" cy="3200400"/>
          </a:xfrm>
        </p:grpSpPr>
        <p:sp>
          <p:nvSpPr>
            <p:cNvPr id="52" name="Rectangle 51"/>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3" name="Group 65"/>
            <p:cNvGrpSpPr/>
            <p:nvPr/>
          </p:nvGrpSpPr>
          <p:grpSpPr>
            <a:xfrm>
              <a:off x="6749312" y="3009900"/>
              <a:ext cx="527788" cy="298464"/>
              <a:chOff x="7660968" y="1751777"/>
              <a:chExt cx="1040580" cy="450645"/>
            </a:xfrm>
          </p:grpSpPr>
          <p:sp>
            <p:nvSpPr>
              <p:cNvPr id="66" name="Freeform 6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4" name="Group 70"/>
            <p:cNvGrpSpPr/>
            <p:nvPr/>
          </p:nvGrpSpPr>
          <p:grpSpPr>
            <a:xfrm>
              <a:off x="6749312" y="3511536"/>
              <a:ext cx="527788" cy="298464"/>
              <a:chOff x="7660968" y="1751777"/>
              <a:chExt cx="1040580" cy="450645"/>
            </a:xfrm>
          </p:grpSpPr>
          <p:sp>
            <p:nvSpPr>
              <p:cNvPr id="63" name="Freeform 6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65"/>
            <p:cNvGrpSpPr/>
            <p:nvPr/>
          </p:nvGrpSpPr>
          <p:grpSpPr>
            <a:xfrm>
              <a:off x="6749312" y="4006836"/>
              <a:ext cx="527788" cy="298464"/>
              <a:chOff x="7660968" y="1751777"/>
              <a:chExt cx="1040580" cy="450645"/>
            </a:xfrm>
          </p:grpSpPr>
          <p:sp>
            <p:nvSpPr>
              <p:cNvPr id="60" name="Freeform 5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70"/>
            <p:cNvGrpSpPr/>
            <p:nvPr/>
          </p:nvGrpSpPr>
          <p:grpSpPr>
            <a:xfrm>
              <a:off x="6749312" y="4502136"/>
              <a:ext cx="527788" cy="298464"/>
              <a:chOff x="7660968" y="1751777"/>
              <a:chExt cx="1040580" cy="450645"/>
            </a:xfrm>
          </p:grpSpPr>
          <p:sp>
            <p:nvSpPr>
              <p:cNvPr id="57" name="Freeform 5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8" name="Group 37"/>
          <p:cNvGrpSpPr/>
          <p:nvPr/>
        </p:nvGrpSpPr>
        <p:grpSpPr>
          <a:xfrm>
            <a:off x="8989036" y="2436450"/>
            <a:ext cx="515971" cy="2169799"/>
            <a:chOff x="8534400" y="1981200"/>
            <a:chExt cx="595991" cy="2163589"/>
          </a:xfrm>
        </p:grpSpPr>
        <p:cxnSp>
          <p:nvCxnSpPr>
            <p:cNvPr id="39" name="Straight Connector 3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513413" y="2130627"/>
            <a:ext cx="1305987" cy="3127174"/>
            <a:chOff x="1513413" y="2130627"/>
            <a:chExt cx="1305987" cy="3127174"/>
          </a:xfrm>
        </p:grpSpPr>
        <p:sp>
          <p:nvSpPr>
            <p:cNvPr id="23" name="Rectangle 22"/>
            <p:cNvSpPr/>
            <p:nvPr/>
          </p:nvSpPr>
          <p:spPr>
            <a:xfrm>
              <a:off x="1604220"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05" name="Group 104"/>
            <p:cNvGrpSpPr/>
            <p:nvPr/>
          </p:nvGrpSpPr>
          <p:grpSpPr>
            <a:xfrm>
              <a:off x="1513413" y="2133600"/>
              <a:ext cx="1305987" cy="2819400"/>
              <a:chOff x="1742013" y="2971800"/>
              <a:chExt cx="1305987" cy="2819400"/>
            </a:xfrm>
          </p:grpSpPr>
          <p:sp>
            <p:nvSpPr>
              <p:cNvPr id="107" name="Rectangle 10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1917329"/>
                <a:chOff x="1905000" y="3378571"/>
                <a:chExt cx="981004" cy="1917329"/>
              </a:xfrm>
            </p:grpSpPr>
            <p:grpSp>
              <p:nvGrpSpPr>
                <p:cNvPr id="110" name="Group 109"/>
                <p:cNvGrpSpPr/>
                <p:nvPr/>
              </p:nvGrpSpPr>
              <p:grpSpPr>
                <a:xfrm>
                  <a:off x="1905000" y="3378571"/>
                  <a:ext cx="981004" cy="234942"/>
                  <a:chOff x="3717645" y="1687844"/>
                  <a:chExt cx="981004" cy="234942"/>
                </a:xfrm>
              </p:grpSpPr>
              <p:sp>
                <p:nvSpPr>
                  <p:cNvPr id="131" name="Rectangle 1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3" name="Straight Connector 132"/>
                  <p:cNvCxnSpPr>
                    <a:stCxn id="196" idx="3"/>
                    <a:endCxn id="1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1905000" y="3709142"/>
                  <a:ext cx="981004" cy="234942"/>
                  <a:chOff x="3717645" y="1687844"/>
                  <a:chExt cx="981004" cy="234942"/>
                </a:xfrm>
              </p:grpSpPr>
              <p:sp>
                <p:nvSpPr>
                  <p:cNvPr id="128" name="Rectangle 1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a:stCxn id="202" idx="3"/>
                    <a:endCxn id="2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4038600"/>
                  <a:ext cx="981004" cy="234942"/>
                  <a:chOff x="3717645" y="1687844"/>
                  <a:chExt cx="981004" cy="234942"/>
                </a:xfrm>
              </p:grpSpPr>
              <p:sp>
                <p:nvSpPr>
                  <p:cNvPr id="125" name="Rectangle 1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381500"/>
                  <a:ext cx="981004" cy="234942"/>
                  <a:chOff x="3717645" y="1687844"/>
                  <a:chExt cx="981004" cy="234942"/>
                </a:xfrm>
              </p:grpSpPr>
              <p:sp>
                <p:nvSpPr>
                  <p:cNvPr id="122" name="Rectangle 1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712071"/>
                  <a:ext cx="981004" cy="234942"/>
                  <a:chOff x="3717645" y="1687844"/>
                  <a:chExt cx="981004" cy="234942"/>
                </a:xfrm>
              </p:grpSpPr>
              <p:sp>
                <p:nvSpPr>
                  <p:cNvPr id="119" name="Rectangle 1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5060958"/>
                  <a:ext cx="981004" cy="234942"/>
                  <a:chOff x="3717645" y="1687844"/>
                  <a:chExt cx="981004" cy="234942"/>
                </a:xfrm>
              </p:grpSpPr>
              <p:sp>
                <p:nvSpPr>
                  <p:cNvPr id="116" name="Rectangle 1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09" name="TextBox 10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6" name="TextBox 105"/>
            <p:cNvSpPr txBox="1"/>
            <p:nvPr/>
          </p:nvSpPr>
          <p:spPr>
            <a:xfrm>
              <a:off x="1740022" y="4887409"/>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83" name="Group 82"/>
          <p:cNvGrpSpPr/>
          <p:nvPr/>
        </p:nvGrpSpPr>
        <p:grpSpPr>
          <a:xfrm>
            <a:off x="2947520" y="2133601"/>
            <a:ext cx="1313752" cy="3124200"/>
            <a:chOff x="2947520" y="2133601"/>
            <a:chExt cx="1313752" cy="3124200"/>
          </a:xfrm>
        </p:grpSpPr>
        <p:sp>
          <p:nvSpPr>
            <p:cNvPr id="22" name="Rectangle 21"/>
            <p:cNvSpPr/>
            <p:nvPr/>
          </p:nvSpPr>
          <p:spPr>
            <a:xfrm>
              <a:off x="303306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35" name="Group 134"/>
            <p:cNvGrpSpPr/>
            <p:nvPr/>
          </p:nvGrpSpPr>
          <p:grpSpPr>
            <a:xfrm>
              <a:off x="2947520" y="2133601"/>
              <a:ext cx="1313752" cy="2819400"/>
              <a:chOff x="1742013" y="2971800"/>
              <a:chExt cx="1305987" cy="2819400"/>
            </a:xfrm>
          </p:grpSpPr>
          <p:sp>
            <p:nvSpPr>
              <p:cNvPr id="137" name="Rectangle 13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8" name="Group 137"/>
              <p:cNvGrpSpPr/>
              <p:nvPr/>
            </p:nvGrpSpPr>
            <p:grpSpPr>
              <a:xfrm>
                <a:off x="1889935" y="3530971"/>
                <a:ext cx="981004" cy="1917329"/>
                <a:chOff x="1905000" y="3378571"/>
                <a:chExt cx="981004" cy="1917329"/>
              </a:xfrm>
            </p:grpSpPr>
            <p:grpSp>
              <p:nvGrpSpPr>
                <p:cNvPr id="140" name="Group 139"/>
                <p:cNvGrpSpPr/>
                <p:nvPr/>
              </p:nvGrpSpPr>
              <p:grpSpPr>
                <a:xfrm>
                  <a:off x="1905000" y="3378571"/>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1905000" y="3709142"/>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4038600"/>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381500"/>
                  <a:ext cx="981004" cy="234942"/>
                  <a:chOff x="3717645" y="1687844"/>
                  <a:chExt cx="981004" cy="234942"/>
                </a:xfrm>
              </p:grpSpPr>
              <p:sp>
                <p:nvSpPr>
                  <p:cNvPr id="152" name="Rectangle 1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712071"/>
                  <a:ext cx="981004" cy="234942"/>
                  <a:chOff x="3717645" y="1687844"/>
                  <a:chExt cx="981004" cy="234942"/>
                </a:xfrm>
              </p:grpSpPr>
              <p:sp>
                <p:nvSpPr>
                  <p:cNvPr id="149" name="Rectangle 1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5060958"/>
                  <a:ext cx="981004" cy="234942"/>
                  <a:chOff x="3717645" y="1687844"/>
                  <a:chExt cx="981004" cy="234942"/>
                </a:xfrm>
              </p:grpSpPr>
              <p:sp>
                <p:nvSpPr>
                  <p:cNvPr id="146" name="Rectangle 1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9" name="TextBox 13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6" name="TextBox 135"/>
            <p:cNvSpPr txBox="1"/>
            <p:nvPr/>
          </p:nvSpPr>
          <p:spPr>
            <a:xfrm>
              <a:off x="3154577" y="4887409"/>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82" name="Group 81"/>
          <p:cNvGrpSpPr/>
          <p:nvPr/>
        </p:nvGrpSpPr>
        <p:grpSpPr>
          <a:xfrm>
            <a:off x="4727575" y="2124798"/>
            <a:ext cx="1500474" cy="3131943"/>
            <a:chOff x="4727575" y="2124798"/>
            <a:chExt cx="1500474" cy="3131943"/>
          </a:xfrm>
        </p:grpSpPr>
        <p:cxnSp>
          <p:nvCxnSpPr>
            <p:cNvPr id="26" name="Straight Connector 25"/>
            <p:cNvCxnSpPr/>
            <p:nvPr/>
          </p:nvCxnSpPr>
          <p:spPr>
            <a:xfrm>
              <a:off x="5824387"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824387"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824387"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824387"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819124"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5" name="Group 164"/>
            <p:cNvGrpSpPr/>
            <p:nvPr/>
          </p:nvGrpSpPr>
          <p:grpSpPr>
            <a:xfrm>
              <a:off x="4727575" y="2125724"/>
              <a:ext cx="1313752" cy="2819400"/>
              <a:chOff x="1742013" y="2971800"/>
              <a:chExt cx="1305987" cy="2819400"/>
            </a:xfrm>
          </p:grpSpPr>
          <p:sp>
            <p:nvSpPr>
              <p:cNvPr id="167" name="Rectangle 16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8" name="Group 167"/>
              <p:cNvGrpSpPr/>
              <p:nvPr/>
            </p:nvGrpSpPr>
            <p:grpSpPr>
              <a:xfrm>
                <a:off x="1889935" y="3530971"/>
                <a:ext cx="981004" cy="1917329"/>
                <a:chOff x="1905000" y="3378571"/>
                <a:chExt cx="981004" cy="1917329"/>
              </a:xfrm>
            </p:grpSpPr>
            <p:grpSp>
              <p:nvGrpSpPr>
                <p:cNvPr id="170" name="Group 169"/>
                <p:cNvGrpSpPr/>
                <p:nvPr/>
              </p:nvGrpSpPr>
              <p:grpSpPr>
                <a:xfrm>
                  <a:off x="1905000" y="3378571"/>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1" name="Group 170"/>
                <p:cNvGrpSpPr/>
                <p:nvPr/>
              </p:nvGrpSpPr>
              <p:grpSpPr>
                <a:xfrm>
                  <a:off x="1905000" y="3709142"/>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712071"/>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5060958"/>
                  <a:ext cx="981004" cy="234942"/>
                  <a:chOff x="3717645" y="1687844"/>
                  <a:chExt cx="981004" cy="234942"/>
                </a:xfrm>
              </p:grpSpPr>
              <p:sp>
                <p:nvSpPr>
                  <p:cNvPr id="176" name="Rectangle 1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9" name="TextBox 16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6" name="TextBox 165"/>
            <p:cNvSpPr txBox="1"/>
            <p:nvPr/>
          </p:nvSpPr>
          <p:spPr>
            <a:xfrm>
              <a:off x="4861254"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grpSp>
        <p:nvGrpSpPr>
          <p:cNvPr id="35" name="Group 34"/>
          <p:cNvGrpSpPr/>
          <p:nvPr/>
        </p:nvGrpSpPr>
        <p:grpSpPr>
          <a:xfrm>
            <a:off x="7671920" y="2133601"/>
            <a:ext cx="1317109" cy="3124200"/>
            <a:chOff x="7671920" y="2133601"/>
            <a:chExt cx="1317109" cy="3124200"/>
          </a:xfrm>
        </p:grpSpPr>
        <p:sp>
          <p:nvSpPr>
            <p:cNvPr id="36" name="Rectangle 35"/>
            <p:cNvSpPr/>
            <p:nvPr/>
          </p:nvSpPr>
          <p:spPr>
            <a:xfrm>
              <a:off x="7756198"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95" name="Group 194"/>
            <p:cNvGrpSpPr/>
            <p:nvPr/>
          </p:nvGrpSpPr>
          <p:grpSpPr>
            <a:xfrm>
              <a:off x="7671920" y="2133601"/>
              <a:ext cx="1313752" cy="2832100"/>
              <a:chOff x="1742013" y="2971800"/>
              <a:chExt cx="1305987" cy="2832100"/>
            </a:xfrm>
          </p:grpSpPr>
          <p:sp>
            <p:nvSpPr>
              <p:cNvPr id="197" name="Rectangle 196"/>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8" name="Group 197"/>
              <p:cNvGrpSpPr/>
              <p:nvPr/>
            </p:nvGrpSpPr>
            <p:grpSpPr>
              <a:xfrm>
                <a:off x="1889935" y="3530971"/>
                <a:ext cx="981004" cy="1917329"/>
                <a:chOff x="1905000" y="3378571"/>
                <a:chExt cx="981004" cy="1917329"/>
              </a:xfrm>
            </p:grpSpPr>
            <p:grpSp>
              <p:nvGrpSpPr>
                <p:cNvPr id="200" name="Group 199"/>
                <p:cNvGrpSpPr/>
                <p:nvPr/>
              </p:nvGrpSpPr>
              <p:grpSpPr>
                <a:xfrm>
                  <a:off x="1905000" y="3378571"/>
                  <a:ext cx="981004" cy="234942"/>
                  <a:chOff x="3717645" y="1687844"/>
                  <a:chExt cx="981004" cy="234942"/>
                </a:xfrm>
              </p:grpSpPr>
              <p:sp>
                <p:nvSpPr>
                  <p:cNvPr id="221" name="Rectangle 22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905000" y="3709142"/>
                  <a:ext cx="981004" cy="234942"/>
                  <a:chOff x="3717645" y="1687844"/>
                  <a:chExt cx="981004" cy="234942"/>
                </a:xfrm>
              </p:grpSpPr>
              <p:sp>
                <p:nvSpPr>
                  <p:cNvPr id="218" name="Rectangle 2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4038600"/>
                  <a:ext cx="981004" cy="234942"/>
                  <a:chOff x="3717645" y="1687844"/>
                  <a:chExt cx="981004" cy="234942"/>
                </a:xfrm>
              </p:grpSpPr>
              <p:sp>
                <p:nvSpPr>
                  <p:cNvPr id="215" name="Rectangle 21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381500"/>
                  <a:ext cx="981004" cy="234942"/>
                  <a:chOff x="3717645" y="1687844"/>
                  <a:chExt cx="981004" cy="234942"/>
                </a:xfrm>
              </p:grpSpPr>
              <p:sp>
                <p:nvSpPr>
                  <p:cNvPr id="212" name="Rectangle 2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712071"/>
                  <a:ext cx="981004" cy="234942"/>
                  <a:chOff x="3717645" y="1687844"/>
                  <a:chExt cx="981004" cy="234942"/>
                </a:xfrm>
              </p:grpSpPr>
              <p:sp>
                <p:nvSpPr>
                  <p:cNvPr id="209" name="Rectangle 2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5060958"/>
                  <a:ext cx="981004" cy="234942"/>
                  <a:chOff x="3717645" y="1687844"/>
                  <a:chExt cx="981004" cy="234942"/>
                </a:xfrm>
              </p:grpSpPr>
              <p:sp>
                <p:nvSpPr>
                  <p:cNvPr id="206" name="Rectangle 2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9" name="TextBox 19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6" name="TextBox 195"/>
            <p:cNvSpPr txBox="1"/>
            <p:nvPr/>
          </p:nvSpPr>
          <p:spPr>
            <a:xfrm>
              <a:off x="7877705" y="4887409"/>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89" name="Group 88"/>
          <p:cNvGrpSpPr/>
          <p:nvPr/>
        </p:nvGrpSpPr>
        <p:grpSpPr>
          <a:xfrm>
            <a:off x="7715764" y="1551486"/>
            <a:ext cx="3016453" cy="534921"/>
            <a:chOff x="7715764" y="1551486"/>
            <a:chExt cx="3016453" cy="534921"/>
          </a:xfrm>
        </p:grpSpPr>
        <p:grpSp>
          <p:nvGrpSpPr>
            <p:cNvPr id="86" name="Group 85"/>
            <p:cNvGrpSpPr/>
            <p:nvPr/>
          </p:nvGrpSpPr>
          <p:grpSpPr>
            <a:xfrm>
              <a:off x="7715764" y="1551486"/>
              <a:ext cx="3016452" cy="534921"/>
              <a:chOff x="7715764" y="1551486"/>
              <a:chExt cx="3016452" cy="534921"/>
            </a:xfrm>
          </p:grpSpPr>
          <p:cxnSp>
            <p:nvCxnSpPr>
              <p:cNvPr id="10" name="Straight Connector 9"/>
              <p:cNvCxnSpPr/>
              <p:nvPr/>
            </p:nvCxnSpPr>
            <p:spPr>
              <a:xfrm>
                <a:off x="7715764"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715764" y="1995811"/>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350804" y="1551486"/>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cxnSp>
          <p:nvCxnSpPr>
            <p:cNvPr id="11" name="Straight Connector 10"/>
            <p:cNvCxnSpPr/>
            <p:nvPr/>
          </p:nvCxnSpPr>
          <p:spPr>
            <a:xfrm>
              <a:off x="10732217"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9458756" y="2120900"/>
            <a:ext cx="1313752" cy="3135841"/>
            <a:chOff x="9458756" y="2120900"/>
            <a:chExt cx="1313752" cy="3135841"/>
          </a:xfrm>
        </p:grpSpPr>
        <p:sp>
          <p:nvSpPr>
            <p:cNvPr id="37" name="Rectangle 36"/>
            <p:cNvSpPr/>
            <p:nvPr/>
          </p:nvSpPr>
          <p:spPr>
            <a:xfrm>
              <a:off x="9542255"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225" name="Group 224"/>
            <p:cNvGrpSpPr/>
            <p:nvPr/>
          </p:nvGrpSpPr>
          <p:grpSpPr>
            <a:xfrm>
              <a:off x="9458756" y="2120900"/>
              <a:ext cx="1313752" cy="2827867"/>
              <a:chOff x="1742013" y="2971799"/>
              <a:chExt cx="1305987" cy="2827867"/>
            </a:xfrm>
          </p:grpSpPr>
          <p:sp>
            <p:nvSpPr>
              <p:cNvPr id="227" name="Rectangle 226"/>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8" name="Group 227"/>
              <p:cNvGrpSpPr/>
              <p:nvPr/>
            </p:nvGrpSpPr>
            <p:grpSpPr>
              <a:xfrm>
                <a:off x="1889935" y="3530971"/>
                <a:ext cx="981004" cy="1917329"/>
                <a:chOff x="1905000" y="3378571"/>
                <a:chExt cx="981004" cy="1917329"/>
              </a:xfrm>
            </p:grpSpPr>
            <p:grpSp>
              <p:nvGrpSpPr>
                <p:cNvPr id="230" name="Group 229"/>
                <p:cNvGrpSpPr/>
                <p:nvPr/>
              </p:nvGrpSpPr>
              <p:grpSpPr>
                <a:xfrm>
                  <a:off x="1905000" y="3378571"/>
                  <a:ext cx="981004" cy="234942"/>
                  <a:chOff x="3717645" y="1687844"/>
                  <a:chExt cx="981004" cy="234942"/>
                </a:xfrm>
              </p:grpSpPr>
              <p:sp>
                <p:nvSpPr>
                  <p:cNvPr id="251" name="Rectangle 2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1" name="Group 230"/>
                <p:cNvGrpSpPr/>
                <p:nvPr/>
              </p:nvGrpSpPr>
              <p:grpSpPr>
                <a:xfrm>
                  <a:off x="1905000" y="3709142"/>
                  <a:ext cx="981004" cy="234942"/>
                  <a:chOff x="3717645" y="1687844"/>
                  <a:chExt cx="981004" cy="234942"/>
                </a:xfrm>
              </p:grpSpPr>
              <p:sp>
                <p:nvSpPr>
                  <p:cNvPr id="248" name="Rectangle 2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4038600"/>
                  <a:ext cx="981004" cy="234942"/>
                  <a:chOff x="3717645" y="1687844"/>
                  <a:chExt cx="981004" cy="234942"/>
                </a:xfrm>
              </p:grpSpPr>
              <p:sp>
                <p:nvSpPr>
                  <p:cNvPr id="245" name="Rectangle 2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381500"/>
                  <a:ext cx="981004" cy="234942"/>
                  <a:chOff x="3717645" y="1687844"/>
                  <a:chExt cx="981004" cy="234942"/>
                </a:xfrm>
              </p:grpSpPr>
              <p:sp>
                <p:nvSpPr>
                  <p:cNvPr id="242" name="Rectangle 2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712071"/>
                  <a:ext cx="981004" cy="234942"/>
                  <a:chOff x="3717645" y="1687844"/>
                  <a:chExt cx="981004" cy="234942"/>
                </a:xfrm>
              </p:grpSpPr>
              <p:sp>
                <p:nvSpPr>
                  <p:cNvPr id="239" name="Rectangle 2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5060958"/>
                  <a:ext cx="981004" cy="234942"/>
                  <a:chOff x="3717645" y="1687844"/>
                  <a:chExt cx="981004" cy="234942"/>
                </a:xfrm>
              </p:grpSpPr>
              <p:sp>
                <p:nvSpPr>
                  <p:cNvPr id="236" name="Rectangle 2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29" name="TextBox 22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6" name="TextBox 225"/>
            <p:cNvSpPr txBox="1"/>
            <p:nvPr/>
          </p:nvSpPr>
          <p:spPr>
            <a:xfrm>
              <a:off x="9586782"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sp>
        <p:nvSpPr>
          <p:cNvPr id="257" name="Rounded Rectangle 256"/>
          <p:cNvSpPr/>
          <p:nvPr/>
        </p:nvSpPr>
        <p:spPr>
          <a:xfrm>
            <a:off x="1143000" y="52959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1104900" y="60198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 must constrain every stage’s action unit </a:t>
            </a:r>
            <a:endParaRPr lang="en-US" sz="2800" dirty="0">
              <a:latin typeface="Gadugi" charset="0"/>
              <a:ea typeface="Gadugi" charset="0"/>
              <a:cs typeface="Gadugi" charset="0"/>
            </a:endParaRPr>
          </a:p>
        </p:txBody>
      </p:sp>
      <p:sp>
        <p:nvSpPr>
          <p:cNvPr id="254" name="Right Arrow 253"/>
          <p:cNvSpPr/>
          <p:nvPr/>
        </p:nvSpPr>
        <p:spPr>
          <a:xfrm>
            <a:off x="13716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27432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43815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59817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7543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067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91" name="Group 90"/>
          <p:cNvGrpSpPr/>
          <p:nvPr/>
        </p:nvGrpSpPr>
        <p:grpSpPr>
          <a:xfrm>
            <a:off x="1524000" y="1563190"/>
            <a:ext cx="4495800" cy="532857"/>
            <a:chOff x="1524000" y="1563190"/>
            <a:chExt cx="4495800" cy="532857"/>
          </a:xfrm>
        </p:grpSpPr>
        <p:grpSp>
          <p:nvGrpSpPr>
            <p:cNvPr id="87" name="Group 86"/>
            <p:cNvGrpSpPr/>
            <p:nvPr/>
          </p:nvGrpSpPr>
          <p:grpSpPr>
            <a:xfrm>
              <a:off x="1527280" y="1563190"/>
              <a:ext cx="4484990" cy="444331"/>
              <a:chOff x="1527280" y="1563190"/>
              <a:chExt cx="4484990" cy="444331"/>
            </a:xfrm>
          </p:grpSpPr>
          <p:cxnSp>
            <p:nvCxnSpPr>
              <p:cNvPr id="15" name="Straight Connector 14"/>
              <p:cNvCxnSpPr/>
              <p:nvPr/>
            </p:nvCxnSpPr>
            <p:spPr>
              <a:xfrm flipH="1">
                <a:off x="1527280" y="2007521"/>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97367" y="1563190"/>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cxnSp>
          <p:nvCxnSpPr>
            <p:cNvPr id="264" name="Straight Connector 263"/>
            <p:cNvCxnSpPr/>
            <p:nvPr/>
          </p:nvCxnSpPr>
          <p:spPr>
            <a:xfrm>
              <a:off x="60198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15240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200"/>
                                  </p:stCondLst>
                                  <p:childTnLst>
                                    <p:set>
                                      <p:cBhvr>
                                        <p:cTn id="23" dur="1" fill="hold">
                                          <p:stCondLst>
                                            <p:cond delay="0"/>
                                          </p:stCondLst>
                                        </p:cTn>
                                        <p:tgtEl>
                                          <p:spTgt spid="255"/>
                                        </p:tgtEl>
                                        <p:attrNameLst>
                                          <p:attrName>style.visibility</p:attrName>
                                        </p:attrNameLst>
                                      </p:cBhvr>
                                      <p:to>
                                        <p:strVal val="visible"/>
                                      </p:to>
                                    </p:set>
                                  </p:childTnLst>
                                </p:cTn>
                              </p:par>
                            </p:childTnLst>
                          </p:cTn>
                        </p:par>
                        <p:par>
                          <p:cTn id="24" fill="hold">
                            <p:stCondLst>
                              <p:cond delay="200"/>
                            </p:stCondLst>
                            <p:childTnLst>
                              <p:par>
                                <p:cTn id="25" presetID="1" presetClass="entr" presetSubtype="0" fill="hold" nodeType="afterEffect">
                                  <p:stCondLst>
                                    <p:cond delay="200"/>
                                  </p:stCondLst>
                                  <p:childTnLst>
                                    <p:set>
                                      <p:cBhvr>
                                        <p:cTn id="26" dur="1" fill="hold">
                                          <p:stCondLst>
                                            <p:cond delay="0"/>
                                          </p:stCondLst>
                                        </p:cTn>
                                        <p:tgtEl>
                                          <p:spTgt spid="83"/>
                                        </p:tgtEl>
                                        <p:attrNameLst>
                                          <p:attrName>style.visibility</p:attrName>
                                        </p:attrNameLst>
                                      </p:cBhvr>
                                      <p:to>
                                        <p:strVal val="visible"/>
                                      </p:to>
                                    </p:set>
                                  </p:childTnLst>
                                </p:cTn>
                              </p:par>
                            </p:childTnLst>
                          </p:cTn>
                        </p:par>
                        <p:par>
                          <p:cTn id="27" fill="hold">
                            <p:stCondLst>
                              <p:cond delay="400"/>
                            </p:stCondLst>
                            <p:childTnLst>
                              <p:par>
                                <p:cTn id="28" presetID="1" presetClass="entr" presetSubtype="0" fill="hold" grpId="0" nodeType="afterEffect">
                                  <p:stCondLst>
                                    <p:cond delay="200"/>
                                  </p:stCondLst>
                                  <p:childTnLst>
                                    <p:set>
                                      <p:cBhvr>
                                        <p:cTn id="29" dur="1" fill="hold">
                                          <p:stCondLst>
                                            <p:cond delay="0"/>
                                          </p:stCondLst>
                                        </p:cTn>
                                        <p:tgtEl>
                                          <p:spTgt spid="258"/>
                                        </p:tgtEl>
                                        <p:attrNameLst>
                                          <p:attrName>style.visibility</p:attrName>
                                        </p:attrNameLst>
                                      </p:cBhvr>
                                      <p:to>
                                        <p:strVal val="visible"/>
                                      </p:to>
                                    </p:set>
                                  </p:childTnLst>
                                </p:cTn>
                              </p:par>
                            </p:childTnLst>
                          </p:cTn>
                        </p:par>
                        <p:par>
                          <p:cTn id="30" fill="hold">
                            <p:stCondLst>
                              <p:cond delay="600"/>
                            </p:stCondLst>
                            <p:childTnLst>
                              <p:par>
                                <p:cTn id="31" presetID="1" presetClass="entr" presetSubtype="0" fill="hold" nodeType="afterEffect">
                                  <p:stCondLst>
                                    <p:cond delay="200"/>
                                  </p:stCondLst>
                                  <p:childTnLst>
                                    <p:set>
                                      <p:cBhvr>
                                        <p:cTn id="32" dur="1" fill="hold">
                                          <p:stCondLst>
                                            <p:cond delay="0"/>
                                          </p:stCondLst>
                                        </p:cTn>
                                        <p:tgtEl>
                                          <p:spTgt spid="31"/>
                                        </p:tgtEl>
                                        <p:attrNameLst>
                                          <p:attrName>style.visibility</p:attrName>
                                        </p:attrNameLst>
                                      </p:cBhvr>
                                      <p:to>
                                        <p:strVal val="visible"/>
                                      </p:to>
                                    </p:set>
                                  </p:childTnLst>
                                </p:cTn>
                              </p:par>
                            </p:childTnLst>
                          </p:cTn>
                        </p:par>
                        <p:par>
                          <p:cTn id="33" fill="hold">
                            <p:stCondLst>
                              <p:cond delay="800"/>
                            </p:stCondLst>
                            <p:childTnLst>
                              <p:par>
                                <p:cTn id="34" presetID="1" presetClass="entr" presetSubtype="0" fill="hold" nodeType="afterEffect">
                                  <p:stCondLst>
                                    <p:cond delay="200"/>
                                  </p:stCondLst>
                                  <p:childTnLst>
                                    <p:set>
                                      <p:cBhvr>
                                        <p:cTn id="35" dur="1" fill="hold">
                                          <p:stCondLst>
                                            <p:cond delay="0"/>
                                          </p:stCondLst>
                                        </p:cTn>
                                        <p:tgtEl>
                                          <p:spTgt spid="8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6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200"/>
                                  </p:stCondLst>
                                  <p:childTnLst>
                                    <p:set>
                                      <p:cBhvr>
                                        <p:cTn id="54" dur="1" fill="hold">
                                          <p:stCondLst>
                                            <p:cond delay="0"/>
                                          </p:stCondLst>
                                        </p:cTn>
                                        <p:tgtEl>
                                          <p:spTgt spid="38"/>
                                        </p:tgtEl>
                                        <p:attrNameLst>
                                          <p:attrName>style.visibility</p:attrName>
                                        </p:attrNameLst>
                                      </p:cBhvr>
                                      <p:to>
                                        <p:strVal val="visible"/>
                                      </p:to>
                                    </p:set>
                                  </p:childTnLst>
                                </p:cTn>
                              </p:par>
                            </p:childTnLst>
                          </p:cTn>
                        </p:par>
                        <p:par>
                          <p:cTn id="55" fill="hold">
                            <p:stCondLst>
                              <p:cond delay="200"/>
                            </p:stCondLst>
                            <p:childTnLst>
                              <p:par>
                                <p:cTn id="56" presetID="1" presetClass="entr" presetSubtype="0" fill="hold" grpId="0" nodeType="afterEffect">
                                  <p:stCondLst>
                                    <p:cond delay="200"/>
                                  </p:stCondLst>
                                  <p:childTnLst>
                                    <p:set>
                                      <p:cBhvr>
                                        <p:cTn id="57" dur="1" fill="hold">
                                          <p:stCondLst>
                                            <p:cond delay="0"/>
                                          </p:stCondLst>
                                        </p:cTn>
                                        <p:tgtEl>
                                          <p:spTgt spid="262"/>
                                        </p:tgtEl>
                                        <p:attrNameLst>
                                          <p:attrName>style.visibility</p:attrName>
                                        </p:attrNameLst>
                                      </p:cBhvr>
                                      <p:to>
                                        <p:strVal val="visible"/>
                                      </p:to>
                                    </p:set>
                                  </p:childTnLst>
                                </p:cTn>
                              </p:par>
                            </p:childTnLst>
                          </p:cTn>
                        </p:par>
                        <p:par>
                          <p:cTn id="58" fill="hold">
                            <p:stCondLst>
                              <p:cond delay="400"/>
                            </p:stCondLst>
                            <p:childTnLst>
                              <p:par>
                                <p:cTn id="59" presetID="1" presetClass="entr" presetSubtype="0" fill="hold" nodeType="afterEffect">
                                  <p:stCondLst>
                                    <p:cond delay="0"/>
                                  </p:stCondLst>
                                  <p:childTnLst>
                                    <p:set>
                                      <p:cBhvr>
                                        <p:cTn id="60" dur="1" fill="hold">
                                          <p:stCondLst>
                                            <p:cond delay="0"/>
                                          </p:stCondLst>
                                        </p:cTn>
                                        <p:tgtEl>
                                          <p:spTgt spid="9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5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7" grpId="0" animBg="1"/>
      <p:bldP spid="259" grpId="0" animBg="1"/>
      <p:bldP spid="254" grpId="0" animBg="1"/>
      <p:bldP spid="255" grpId="0" animBg="1"/>
      <p:bldP spid="258" grpId="0" animBg="1"/>
      <p:bldP spid="260" grpId="0" animBg="1"/>
      <p:bldP spid="261" grpId="0" animBg="1"/>
      <p:bldP spid="2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533900" y="4191000"/>
            <a:ext cx="75057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smtClean="0">
                <a:ea typeface="Gadugi" charset="0"/>
                <a:cs typeface="Gadugi" charset="0"/>
              </a:rPr>
              <a:t>must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grpSp>
        <p:nvGrpSpPr>
          <p:cNvPr id="191" name="Group 190"/>
          <p:cNvGrpSpPr/>
          <p:nvPr/>
        </p:nvGrpSpPr>
        <p:grpSpPr>
          <a:xfrm>
            <a:off x="9982200" y="2514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134600" y="2667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287000" y="2819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439400" y="2971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591800" y="3124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smtClean="0">
                <a:latin typeface="+mj-lt"/>
              </a:rPr>
              <a:t>Code </a:t>
            </a:r>
            <a:r>
              <a:rPr lang="en-US" dirty="0" smtClean="0">
                <a:latin typeface="+mj-lt"/>
              </a:rPr>
              <a:t>pipelining: the algorithm</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smtClean="0"/>
              <a:t>Code </a:t>
            </a:r>
            <a:r>
              <a:rPr lang="en-US" dirty="0" smtClean="0"/>
              <a:t>pipelining: the algorithm</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 name="Rounded Rectangle 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5" name="Rectangle 4"/>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6" name="Rectangle 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7" name="TextBox 6"/>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9" name="TextBox 8"/>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0" name="Rectangle 9"/>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1" name="Rectangle 10"/>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2" name="Trapezoid 11"/>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3" name="TextBox 12"/>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14" name="Trapezoid 13"/>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5" name="TextBox 14"/>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16" name="Trapezoid 15"/>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7" name="TextBox 16"/>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18" name="Rectangle 17"/>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19" name="Straight Arrow Connector 18"/>
          <p:cNvCxnSpPr>
            <a:stCxn id="19"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2"/>
            <a:endCxn id="24"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1"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4"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6" idx="2"/>
            <a:endCxn id="27"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27" name="Straight Arrow Connector 26"/>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full throughput</a:t>
            </a:r>
            <a:endParaRPr lang="en-US" sz="4000" dirty="0"/>
          </a:p>
        </p:txBody>
      </p:sp>
      <p:sp>
        <p:nvSpPr>
          <p:cNvPr id="29" name="Rounded Rectangle 2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9" grpId="0"/>
      <p:bldP spid="26" grpId="0" animBg="1"/>
      <p:bldP spid="26" grpId="1"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28173018"/>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32011540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84718657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7268601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485662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Hardware and software for programmable routers</a:t>
            </a:r>
          </a:p>
          <a:p>
            <a:pPr lvl="1"/>
            <a:r>
              <a:rPr lang="en-US" dirty="0"/>
              <a:t>P</a:t>
            </a:r>
            <a:r>
              <a:rPr lang="en-US" dirty="0" smtClean="0"/>
              <a:t>rimitives for network measurement, host networking, etc.</a:t>
            </a:r>
          </a:p>
          <a:p>
            <a:pPr lvl="1"/>
            <a:r>
              <a:rPr lang="en-US" smtClean="0"/>
              <a:t>Eliminating performance cliffs in programmable pipelines</a:t>
            </a:r>
            <a:endParaRPr lang="en-US" dirty="0"/>
          </a:p>
          <a:p>
            <a:endParaRPr lang="en-US" dirty="0"/>
          </a:p>
          <a:p>
            <a:r>
              <a:rPr lang="en-US" dirty="0" smtClean="0"/>
              <a:t>Specialized systems</a:t>
            </a:r>
          </a:p>
          <a:p>
            <a:pPr lvl="1"/>
            <a:r>
              <a:rPr lang="en-US" dirty="0" smtClean="0"/>
              <a:t>Balancing hardware specialization and software programmability</a:t>
            </a:r>
          </a:p>
          <a:p>
            <a:pPr lvl="1"/>
            <a:r>
              <a:rPr lang="en-US" dirty="0" smtClean="0"/>
              <a:t>Designing and programming a cluster of accelerators and cores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71600"/>
            <a:ext cx="5105400" cy="3684085"/>
            <a:chOff x="673100" y="1873103"/>
            <a:chExt cx="5181289"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8"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51054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hardware primitives for high-speed execution of streaming algorithms</a:t>
            </a:r>
          </a:p>
          <a:p>
            <a:pPr lvl="2"/>
            <a:r>
              <a:rPr lang="en-US" sz="2400" dirty="0"/>
              <a:t>A </a:t>
            </a:r>
            <a:r>
              <a:rPr lang="en-US" sz="2400" dirty="0" smtClean="0"/>
              <a:t>compiler to</a:t>
            </a:r>
          </a:p>
          <a:p>
            <a:pPr lvl="3"/>
            <a:r>
              <a:rPr lang="en-US" sz="2400" dirty="0" smtClean="0"/>
              <a:t>Extract </a:t>
            </a:r>
            <a:r>
              <a:rPr lang="en-US" sz="2400" dirty="0"/>
              <a:t>these primitives from a corpus of </a:t>
            </a:r>
            <a:r>
              <a:rPr lang="en-US" sz="2400" dirty="0" smtClean="0"/>
              <a:t>algorithms</a:t>
            </a:r>
          </a:p>
          <a:p>
            <a:pPr lvl="3"/>
            <a:r>
              <a:rPr lang="en-US" sz="2400" dirty="0" smtClean="0"/>
              <a:t>Check if a set of primitives can support a new algorithm</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67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lt">
                                    <p:tmAbs val="0"/>
                                  </p:iterate>
                                  <p:childTnLst>
                                    <p:set>
                                      <p:cBhvr>
                                        <p:cTn id="30" dur="1" fill="hold">
                                          <p:stCondLst>
                                            <p:cond delay="0"/>
                                          </p:stCondLst>
                                        </p:cTn>
                                        <p:tgtEl>
                                          <p:spTgt spid="67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13191</TotalTime>
  <Words>13287</Words>
  <Application>Microsoft Macintosh PowerPoint</Application>
  <PresentationFormat>Widescreen</PresentationFormat>
  <Paragraphs>1823</Paragraphs>
  <Slides>86</Slides>
  <Notes>77</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Calibri</vt:lpstr>
      <vt:lpstr>Gadugi</vt:lpstr>
      <vt:lpstr>Seravek</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the algorithm</vt:lpstr>
      <vt:lpstr>Code pipelining: the algorithm</vt:lpstr>
      <vt:lpstr>Code pipelining: the algorithm</vt:lpstr>
      <vt:lpstr>Code pipelining: the algorithm</vt:lpstr>
      <vt:lpstr>Code pipelining: the algorithm</vt:lpstr>
      <vt:lpstr>Code pipelining: the algorithm</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5580</cp:revision>
  <dcterms:created xsi:type="dcterms:W3CDTF">2015-11-20T07:11:46Z</dcterms:created>
  <dcterms:modified xsi:type="dcterms:W3CDTF">2017-02-17T04:44:25Z</dcterms:modified>
</cp:coreProperties>
</file>