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15" r:id="rId3"/>
    <p:sldId id="316" r:id="rId4"/>
    <p:sldId id="529" r:id="rId5"/>
    <p:sldId id="527" r:id="rId6"/>
    <p:sldId id="358" r:id="rId7"/>
    <p:sldId id="635" r:id="rId8"/>
    <p:sldId id="638" r:id="rId9"/>
    <p:sldId id="63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 userDrawn="1">
          <p15:clr>
            <a:srgbClr val="A4A3A4"/>
          </p15:clr>
        </p15:guide>
        <p15:guide id="2" pos="49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59" autoAdjust="0"/>
    <p:restoredTop sz="56934" autoAdjust="0"/>
  </p:normalViewPr>
  <p:slideViewPr>
    <p:cSldViewPr showGuides="1">
      <p:cViewPr varScale="1">
        <p:scale>
          <a:sx n="50" d="100"/>
          <a:sy n="50" d="100"/>
        </p:scale>
        <p:origin x="1592" y="168"/>
      </p:cViewPr>
      <p:guideLst>
        <p:guide orient="horz" pos="192"/>
        <p:guide pos="4944"/>
      </p:guideLst>
    </p:cSldViewPr>
  </p:slideViewPr>
  <p:outlineViewPr>
    <p:cViewPr>
      <p:scale>
        <a:sx n="33" d="100"/>
        <a:sy n="33" d="100"/>
      </p:scale>
      <p:origin x="0" y="-257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I’ll start with some motivation for fast and programmable networks and then talk </a:t>
            </a:r>
            <a:r>
              <a:rPr lang="en-US"/>
              <a:t>about my past</a:t>
            </a:r>
            <a:r>
              <a:rPr lang="en-US" dirty="0"/>
              <a:t>, current, and future work in this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03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Fixed-function routers are great because they let you evolve one part of the network alone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But, we seem to demand much more, and there’s no consensus as to what should be in a router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But, routers are fixed-function, so even though they support some of these demands, they can’t cater to everyone’s requirements.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Now </a:t>
            </a:r>
            <a:r>
              <a:rPr lang="en-US" baseline="0" dirty="0" err="1"/>
              <a:t>bc</a:t>
            </a:r>
            <a:r>
              <a:rPr lang="en-US" baseline="0" dirty="0"/>
              <a:t> there’s no </a:t>
            </a:r>
            <a:r>
              <a:rPr lang="en-US" baseline="0" dirty="0" err="1"/>
              <a:t>consensue</a:t>
            </a:r>
            <a:r>
              <a:rPr lang="en-US" baseline="0" dirty="0"/>
              <a:t> and routers are fixed function, rate of innovation is </a:t>
            </a:r>
            <a:r>
              <a:rPr lang="is-IS" baseline="0" dirty="0"/>
              <a:t>…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65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One of the reasons very little has gotten into routers is there is a belief that if you have a fast router it won’t be programmable. Much of my work has been about how to have the best of both worlds.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8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I’ll discuss two pieces of work: Domino to run on the pipelines and PIFO to run on the scheduler.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29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Skip </a:t>
            </a:r>
            <a:r>
              <a:rPr lang="en-US" baseline="0"/>
              <a:t>if required.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64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3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2900" y="411819"/>
            <a:ext cx="11506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dugi" panose="020B0502040204020203" pitchFamily="34" charset="0"/>
              </a:rPr>
              <a:t>Fast and programmable</a:t>
            </a:r>
            <a:br>
              <a:rPr lang="en-US" dirty="0">
                <a:latin typeface="Gadugi" panose="020B0502040204020203" pitchFamily="34" charset="0"/>
              </a:rPr>
            </a:br>
            <a:r>
              <a:rPr lang="en-US" dirty="0">
                <a:latin typeface="Gadugi" panose="020B0502040204020203" pitchFamily="34" charset="0"/>
              </a:rPr>
              <a:t>network infrastructure</a:t>
            </a:r>
            <a:br>
              <a:rPr lang="en-US" dirty="0">
                <a:latin typeface="Gadugi" panose="020B0502040204020203" pitchFamily="34" charset="0"/>
              </a:rPr>
            </a:br>
            <a:r>
              <a:rPr lang="en-US" dirty="0"/>
              <a:t>for future wireless communications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Gadugi" panose="020B0502040204020203" pitchFamily="34" charset="0"/>
              </a:rPr>
              <a:t>Anirudh </a:t>
            </a:r>
            <a:r>
              <a:rPr lang="en-US" sz="4000" b="1" dirty="0" err="1">
                <a:latin typeface="Gadugi" panose="020B0502040204020203" pitchFamily="34" charset="0"/>
              </a:rPr>
              <a:t>Sivaraman</a:t>
            </a:r>
            <a:endParaRPr lang="en-US" sz="4000" dirty="0">
              <a:latin typeface="Gadug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38877" y="5269486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462793" y="-1937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0" y="4724400"/>
            <a:ext cx="5092700" cy="107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2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dugi" panose="020B0502040204020203" pitchFamily="34" charset="0"/>
              </a:rPr>
              <a:t>Traditional network 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68" y="3318858"/>
            <a:ext cx="1104992" cy="11049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464" y="3318858"/>
            <a:ext cx="1371516" cy="85948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69661" y="3623750"/>
            <a:ext cx="1378439" cy="80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68" y="4671454"/>
            <a:ext cx="1104992" cy="110499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2469661" y="4632009"/>
            <a:ext cx="1530839" cy="4465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69660" y="2667575"/>
            <a:ext cx="1759440" cy="1640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234" y="2023366"/>
            <a:ext cx="1104992" cy="11049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630" y="3318857"/>
            <a:ext cx="1371516" cy="859483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5821228" y="3623658"/>
            <a:ext cx="1106039" cy="1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250" y="3318858"/>
            <a:ext cx="1104992" cy="1104992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H="1">
            <a:off x="9020923" y="3623566"/>
            <a:ext cx="970894" cy="102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250" y="4671454"/>
            <a:ext cx="1104992" cy="1104992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9020923" y="4433888"/>
            <a:ext cx="808877" cy="4750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839200" y="2363247"/>
            <a:ext cx="1160979" cy="2126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816" y="2023366"/>
            <a:ext cx="1104992" cy="110499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678797" y="6108226"/>
            <a:ext cx="89386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Simple network; most functionality resides on end hosts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30" y="4539516"/>
            <a:ext cx="1371516" cy="85948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998" y="2047543"/>
            <a:ext cx="1371516" cy="859483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5217432" y="4023754"/>
            <a:ext cx="739830" cy="6082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563845" y="4023753"/>
            <a:ext cx="620538" cy="6082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193591" y="2575862"/>
            <a:ext cx="774978" cy="85541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63845" y="2631712"/>
            <a:ext cx="834454" cy="7669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loud 32"/>
          <p:cNvSpPr/>
          <p:nvPr/>
        </p:nvSpPr>
        <p:spPr>
          <a:xfrm>
            <a:off x="3848100" y="1752600"/>
            <a:ext cx="5172823" cy="4271450"/>
          </a:xfrm>
          <a:prstGeom prst="cloud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6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dugi" panose="020B0502040204020203" pitchFamily="34" charset="0"/>
              </a:rPr>
              <a:t>But, today’s reality is very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34700" cy="4879976"/>
          </a:xfrm>
        </p:spPr>
        <p:txBody>
          <a:bodyPr>
            <a:normAutofit/>
          </a:bodyPr>
          <a:lstStyle/>
          <a:p>
            <a:r>
              <a:rPr lang="en-US" dirty="0"/>
              <a:t>Demanding more from our network’s routers: ACLs, tunnels, measurement, etc.</a:t>
            </a:r>
          </a:p>
          <a:p>
            <a:r>
              <a:rPr lang="en-US" dirty="0"/>
              <a:t>Yet, the fastest routers have historically been fixed-function</a:t>
            </a:r>
          </a:p>
          <a:p>
            <a:r>
              <a:rPr lang="en-US" dirty="0"/>
              <a:t>Rate of innovation exceeds our ability to get things into routers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8200" y="3657600"/>
            <a:ext cx="10896600" cy="1790700"/>
            <a:chOff x="838200" y="3390900"/>
            <a:chExt cx="10896600" cy="1790700"/>
          </a:xfrm>
        </p:grpSpPr>
        <p:grpSp>
          <p:nvGrpSpPr>
            <p:cNvPr id="5" name="Group 4"/>
            <p:cNvGrpSpPr/>
            <p:nvPr/>
          </p:nvGrpSpPr>
          <p:grpSpPr>
            <a:xfrm>
              <a:off x="838200" y="3390900"/>
              <a:ext cx="10896600" cy="1790700"/>
              <a:chOff x="838200" y="3390900"/>
              <a:chExt cx="10896600" cy="1790700"/>
            </a:xfrm>
          </p:grpSpPr>
          <p:cxnSp>
            <p:nvCxnSpPr>
              <p:cNvPr id="104" name="Straight Arrow Connector 103"/>
              <p:cNvCxnSpPr/>
              <p:nvPr/>
            </p:nvCxnSpPr>
            <p:spPr>
              <a:xfrm flipV="1">
                <a:off x="838200" y="3810000"/>
                <a:ext cx="10896600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1638300" y="3390900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1980s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695700" y="3390900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1990s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6096000" y="3390900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2000s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9304039" y="3390900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2010s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2019300" y="3962400"/>
                <a:ext cx="688009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WFQ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333500" y="4812268"/>
                <a:ext cx="1401346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VirtualClock</a:t>
                </a:r>
                <a:endParaRPr lang="en-US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3133441" y="4381500"/>
                <a:ext cx="737702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CSFQ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771900" y="3962400"/>
                <a:ext cx="715260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STFQ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402323" y="4812268"/>
                <a:ext cx="1505540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Bloom Filters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085941" y="4381500"/>
                <a:ext cx="622286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DRR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133441" y="3962400"/>
                <a:ext cx="601447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RED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402323" y="3962400"/>
                <a:ext cx="651140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AVQ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402323" y="4381500"/>
                <a:ext cx="593432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XCP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6407488" y="3962400"/>
                <a:ext cx="595035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RCP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9591659" y="4381500"/>
                <a:ext cx="800219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CoDel</a:t>
                </a:r>
                <a:endParaRPr lang="en-US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9591659" y="3962400"/>
                <a:ext cx="816249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DeTail</a:t>
                </a:r>
                <a:endParaRPr lang="en-US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8465839" y="4381500"/>
                <a:ext cx="881973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DCTCP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8465839" y="4812268"/>
                <a:ext cx="724878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HULL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8465839" y="3962400"/>
                <a:ext cx="696024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SRPT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9591659" y="4812268"/>
                <a:ext cx="492443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PIE</a:t>
                </a:r>
                <a:endParaRPr lang="en-US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133441" y="4812268"/>
                <a:ext cx="888385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IntServ</a:t>
                </a:r>
                <a:endParaRPr lang="en-US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4085941" y="4812268"/>
                <a:ext cx="981359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DiffServ</a:t>
                </a:r>
                <a:endParaRPr lang="en-US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7078723" y="4812268"/>
                <a:ext cx="617477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ECN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7078723" y="3962400"/>
                <a:ext cx="1007007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Flowlets</a:t>
                </a:r>
                <a:endParaRPr lang="en-US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10523239" y="4381500"/>
                <a:ext cx="651140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PDQ</a:t>
                </a:r>
                <a:endParaRPr lang="en-US" dirty="0"/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 flipV="1">
                <a:off x="2933700" y="3695700"/>
                <a:ext cx="0" cy="27432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V="1">
                <a:off x="5334000" y="3695700"/>
                <a:ext cx="0" cy="27432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V="1">
                <a:off x="8313439" y="3695700"/>
                <a:ext cx="0" cy="27432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11247139" y="3695700"/>
                <a:ext cx="0" cy="27432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530947" y="3962400"/>
                <a:ext cx="764953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HPFQ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515600" y="3962400"/>
                <a:ext cx="569387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FCP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6343060" y="4381500"/>
              <a:ext cx="1545616" cy="369332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Heavy Hitters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01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today’s reality is very different</a:t>
            </a:r>
            <a:endParaRPr lang="en-US" dirty="0">
              <a:latin typeface="Gadug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38200" y="3657600"/>
            <a:ext cx="10896600" cy="1790700"/>
            <a:chOff x="838200" y="3390900"/>
            <a:chExt cx="10896600" cy="1790700"/>
          </a:xfrm>
        </p:grpSpPr>
        <p:cxnSp>
          <p:nvCxnSpPr>
            <p:cNvPr id="256" name="Straight Arrow Connector 255"/>
            <p:cNvCxnSpPr/>
            <p:nvPr/>
          </p:nvCxnSpPr>
          <p:spPr>
            <a:xfrm flipV="1">
              <a:off x="838200" y="3810000"/>
              <a:ext cx="108966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/>
            <p:cNvSpPr txBox="1"/>
            <p:nvPr/>
          </p:nvSpPr>
          <p:spPr>
            <a:xfrm>
              <a:off x="1638300" y="3390900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1980s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3695700" y="3390900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1990s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6096000" y="3390900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2000s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9304039" y="3390900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2010s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019300" y="3962400"/>
              <a:ext cx="688009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WFQ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333500" y="4812268"/>
              <a:ext cx="1401346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VirtualClock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3133441" y="4381500"/>
              <a:ext cx="737702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CSFQ</a:t>
              </a: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771900" y="3962400"/>
              <a:ext cx="715260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STFQ</a:t>
              </a: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5402323" y="4812268"/>
              <a:ext cx="1505540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Bloom Filters</a:t>
              </a: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085941" y="4381500"/>
              <a:ext cx="622286" cy="369332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DRR</a:t>
              </a: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133441" y="3962400"/>
              <a:ext cx="601447" cy="369332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RED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5402323" y="3962400"/>
              <a:ext cx="651140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AVQ</a:t>
              </a: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5402323" y="4381500"/>
              <a:ext cx="593432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XCP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6407488" y="3962400"/>
              <a:ext cx="595035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RCP</a:t>
              </a: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9591659" y="4381500"/>
              <a:ext cx="800219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CoDel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9591659" y="3962400"/>
              <a:ext cx="816249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DeTail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8465839" y="4381500"/>
              <a:ext cx="881973" cy="369332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DCTCP</a:t>
              </a: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8465839" y="4812268"/>
              <a:ext cx="724878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HULL</a:t>
              </a: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8465839" y="3962400"/>
              <a:ext cx="696024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SRPT</a:t>
              </a: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9591659" y="4812268"/>
              <a:ext cx="492443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PIE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3133441" y="4812268"/>
              <a:ext cx="888385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IntServ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4085941" y="4812268"/>
              <a:ext cx="981359" cy="369332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DiffServ</a:t>
              </a:r>
              <a:endParaRPr lang="en-US" dirty="0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7078723" y="4812268"/>
              <a:ext cx="617477" cy="369332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ECN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7078723" y="3962400"/>
              <a:ext cx="1007007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Flowlets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10523239" y="4381500"/>
              <a:ext cx="651140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PDQ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82" name="Straight Connector 281"/>
            <p:cNvCxnSpPr/>
            <p:nvPr/>
          </p:nvCxnSpPr>
          <p:spPr>
            <a:xfrm flipV="1">
              <a:off x="2933700" y="3695700"/>
              <a:ext cx="0" cy="27432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V="1">
              <a:off x="5334000" y="3695700"/>
              <a:ext cx="0" cy="27432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V="1">
              <a:off x="8313439" y="3695700"/>
              <a:ext cx="0" cy="27432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flipV="1">
              <a:off x="11247139" y="3695700"/>
              <a:ext cx="0" cy="27432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TextBox 285"/>
            <p:cNvSpPr txBox="1"/>
            <p:nvPr/>
          </p:nvSpPr>
          <p:spPr>
            <a:xfrm>
              <a:off x="4530947" y="3962400"/>
              <a:ext cx="764953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HPFQ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10515600" y="3962400"/>
              <a:ext cx="569387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FCP</a:t>
              </a: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6343060" y="4381500"/>
              <a:ext cx="1545616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Heavy Hitters</a:t>
              </a:r>
            </a:p>
          </p:txBody>
        </p:sp>
      </p:grp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13DDFD1C-94EC-2B47-84D4-B504044A9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34700" cy="4879976"/>
          </a:xfrm>
        </p:spPr>
        <p:txBody>
          <a:bodyPr>
            <a:normAutofit/>
          </a:bodyPr>
          <a:lstStyle/>
          <a:p>
            <a:r>
              <a:rPr lang="en-US" dirty="0"/>
              <a:t>Demanding more from our network’s routers: ACLs, tunnels, measurement, etc.</a:t>
            </a:r>
          </a:p>
          <a:p>
            <a:r>
              <a:rPr lang="en-US" dirty="0"/>
              <a:t>Yet, the fastest routers have historically been fixed-function</a:t>
            </a:r>
          </a:p>
          <a:p>
            <a:r>
              <a:rPr lang="en-US" dirty="0"/>
              <a:t>Rate of innovation exceeds our ability to get things into routers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1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projects: </a:t>
            </a:r>
            <a:r>
              <a:rPr lang="en-US" dirty="0" err="1"/>
              <a:t>performance+programmability</a:t>
            </a:r>
            <a:endParaRPr lang="en-US" dirty="0"/>
          </a:p>
        </p:txBody>
      </p:sp>
      <p:sp>
        <p:nvSpPr>
          <p:cNvPr id="192" name="Content Placeholder 2"/>
          <p:cNvSpPr>
            <a:spLocks noGrp="1"/>
          </p:cNvSpPr>
          <p:nvPr>
            <p:ph idx="1"/>
          </p:nvPr>
        </p:nvSpPr>
        <p:spPr>
          <a:xfrm>
            <a:off x="180848" y="1518647"/>
            <a:ext cx="5495712" cy="4036190"/>
          </a:xfrm>
        </p:spPr>
        <p:txBody>
          <a:bodyPr>
            <a:noAutofit/>
          </a:bodyPr>
          <a:lstStyle/>
          <a:p>
            <a:r>
              <a:rPr lang="en-US" sz="2400" dirty="0"/>
              <a:t>Domino (SIGCOMM ‘16):</a:t>
            </a:r>
          </a:p>
          <a:p>
            <a:pPr marL="0" indent="0">
              <a:buNone/>
            </a:pPr>
            <a:r>
              <a:rPr lang="en-US" sz="2400" dirty="0"/>
              <a:t>    programming streaming</a:t>
            </a:r>
          </a:p>
          <a:p>
            <a:pPr marL="0" indent="0">
              <a:buNone/>
            </a:pPr>
            <a:r>
              <a:rPr lang="en-US" sz="2400" dirty="0"/>
              <a:t>    algorithms</a:t>
            </a:r>
          </a:p>
          <a:p>
            <a:r>
              <a:rPr lang="en-US" sz="2400" dirty="0"/>
              <a:t>PIFO (SIGCOMM ‘16):</a:t>
            </a:r>
          </a:p>
          <a:p>
            <a:pPr marL="0" indent="0">
              <a:buNone/>
            </a:pPr>
            <a:r>
              <a:rPr lang="en-US" sz="2400" dirty="0"/>
              <a:t>    programming scheduling</a:t>
            </a:r>
          </a:p>
          <a:p>
            <a:pPr marL="0" indent="0">
              <a:buNone/>
            </a:pPr>
            <a:r>
              <a:rPr lang="en-US" sz="2400" dirty="0"/>
              <a:t>    algorithms</a:t>
            </a:r>
          </a:p>
          <a:p>
            <a:r>
              <a:rPr lang="en-US" sz="2400" dirty="0" err="1"/>
              <a:t>Marple</a:t>
            </a:r>
            <a:r>
              <a:rPr lang="en-US" sz="2400" dirty="0"/>
              <a:t> (SIGCOMM ‘17):</a:t>
            </a:r>
          </a:p>
          <a:p>
            <a:pPr marL="0" indent="0">
              <a:buNone/>
            </a:pPr>
            <a:r>
              <a:rPr lang="en-US" sz="2400" dirty="0"/>
              <a:t>    programmable and scalable</a:t>
            </a:r>
          </a:p>
          <a:p>
            <a:pPr marL="0" indent="0">
              <a:buNone/>
            </a:pPr>
            <a:r>
              <a:rPr lang="en-US" sz="2400" dirty="0"/>
              <a:t>    measurement</a:t>
            </a:r>
          </a:p>
        </p:txBody>
      </p:sp>
      <p:sp>
        <p:nvSpPr>
          <p:cNvPr id="193" name="Rounded Rectangle 192"/>
          <p:cNvSpPr/>
          <p:nvPr/>
        </p:nvSpPr>
        <p:spPr>
          <a:xfrm>
            <a:off x="114300" y="6019800"/>
            <a:ext cx="12001500" cy="723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Gadugi" charset="0"/>
                <a:ea typeface="Gadugi" charset="0"/>
                <a:cs typeface="Gadugi" charset="0"/>
              </a:rPr>
              <a:t>Performance+programmability</a:t>
            </a:r>
            <a:r>
              <a:rPr lang="en-US" sz="2800" dirty="0">
                <a:latin typeface="Gadugi" charset="0"/>
                <a:ea typeface="Gadugi" charset="0"/>
                <a:cs typeface="Gadugi" charset="0"/>
              </a:rPr>
              <a:t> for important classes of router functions</a:t>
            </a:r>
          </a:p>
        </p:txBody>
      </p:sp>
      <p:sp>
        <p:nvSpPr>
          <p:cNvPr id="658" name="Rounded Rectangle 657"/>
          <p:cNvSpPr/>
          <p:nvPr/>
        </p:nvSpPr>
        <p:spPr>
          <a:xfrm>
            <a:off x="4381500" y="2057400"/>
            <a:ext cx="2705100" cy="30099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Rounded Rectangle 658"/>
          <p:cNvSpPr/>
          <p:nvPr/>
        </p:nvSpPr>
        <p:spPr>
          <a:xfrm>
            <a:off x="9220200" y="2057400"/>
            <a:ext cx="2667000" cy="30099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95800" y="2057400"/>
            <a:ext cx="7362551" cy="2857500"/>
            <a:chOff x="4495800" y="2057400"/>
            <a:chExt cx="7362551" cy="2857500"/>
          </a:xfrm>
        </p:grpSpPr>
        <p:cxnSp>
          <p:nvCxnSpPr>
            <p:cNvPr id="498" name="Straight Connector 497"/>
            <p:cNvCxnSpPr/>
            <p:nvPr/>
          </p:nvCxnSpPr>
          <p:spPr>
            <a:xfrm flipV="1">
              <a:off x="5923047" y="3865123"/>
              <a:ext cx="811946" cy="0"/>
            </a:xfrm>
            <a:prstGeom prst="line">
              <a:avLst/>
            </a:prstGeom>
            <a:ln w="8890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/>
            <p:cNvCxnSpPr>
              <a:stCxn id="647" idx="3"/>
            </p:cNvCxnSpPr>
            <p:nvPr/>
          </p:nvCxnSpPr>
          <p:spPr>
            <a:xfrm>
              <a:off x="5026945" y="3684982"/>
              <a:ext cx="33644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0" name="TextBox 499"/>
            <p:cNvSpPr txBox="1"/>
            <p:nvPr/>
          </p:nvSpPr>
          <p:spPr>
            <a:xfrm>
              <a:off x="7320100" y="2057400"/>
              <a:ext cx="1785800" cy="374409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>
                  <a:latin typeface="Gadugi" charset="0"/>
                  <a:ea typeface="Gadugi" charset="0"/>
                  <a:cs typeface="Gadugi" charset="0"/>
                </a:rPr>
                <a:t>Scheduler</a:t>
              </a: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4525736" y="2573057"/>
              <a:ext cx="501209" cy="22238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502" name="Straight Connector 501"/>
            <p:cNvCxnSpPr/>
            <p:nvPr/>
          </p:nvCxnSpPr>
          <p:spPr>
            <a:xfrm>
              <a:off x="6597831" y="2950414"/>
              <a:ext cx="46709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/>
            <p:nvPr/>
          </p:nvCxnSpPr>
          <p:spPr>
            <a:xfrm>
              <a:off x="6597831" y="4438316"/>
              <a:ext cx="46709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/>
            <p:nvPr/>
          </p:nvCxnSpPr>
          <p:spPr>
            <a:xfrm>
              <a:off x="6597831" y="3479598"/>
              <a:ext cx="46709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>
              <a:off x="6597831" y="3894343"/>
              <a:ext cx="46709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6" name="Group 505"/>
            <p:cNvGrpSpPr/>
            <p:nvPr/>
          </p:nvGrpSpPr>
          <p:grpSpPr>
            <a:xfrm>
              <a:off x="7658100" y="2485417"/>
              <a:ext cx="1028700" cy="2429483"/>
              <a:chOff x="6328244" y="2415536"/>
              <a:chExt cx="1181100" cy="3077267"/>
            </a:xfrm>
          </p:grpSpPr>
          <p:sp>
            <p:nvSpPr>
              <p:cNvPr id="507" name="Rectangle 506"/>
              <p:cNvSpPr/>
              <p:nvPr/>
            </p:nvSpPr>
            <p:spPr>
              <a:xfrm>
                <a:off x="6328244" y="2415536"/>
                <a:ext cx="1181100" cy="3077267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508" name="Group 65"/>
              <p:cNvGrpSpPr/>
              <p:nvPr/>
            </p:nvGrpSpPr>
            <p:grpSpPr>
              <a:xfrm>
                <a:off x="6749312" y="3009900"/>
                <a:ext cx="527788" cy="298464"/>
                <a:chOff x="7660968" y="1751777"/>
                <a:chExt cx="1040580" cy="450645"/>
              </a:xfrm>
            </p:grpSpPr>
            <p:sp>
              <p:nvSpPr>
                <p:cNvPr id="521" name="Freeform 520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522" name="Straight Connector 521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Straight Connector 522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9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18" name="Freeform 517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519" name="Straight Connector 518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0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15" name="Freeform 514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516" name="Straight Connector 515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1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12" name="Freeform 511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513" name="Straight Connector 512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4" name="Group 523"/>
            <p:cNvGrpSpPr/>
            <p:nvPr/>
          </p:nvGrpSpPr>
          <p:grpSpPr>
            <a:xfrm>
              <a:off x="4495800" y="2245468"/>
              <a:ext cx="2542902" cy="307232"/>
              <a:chOff x="1866900" y="2628900"/>
              <a:chExt cx="4419600" cy="190500"/>
            </a:xfrm>
          </p:grpSpPr>
          <p:cxnSp>
            <p:nvCxnSpPr>
              <p:cNvPr id="525" name="Straight Connector 524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8" name="TextBox 527"/>
            <p:cNvSpPr txBox="1"/>
            <p:nvPr/>
          </p:nvSpPr>
          <p:spPr>
            <a:xfrm>
              <a:off x="4760722" y="2095500"/>
              <a:ext cx="2315088" cy="374409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>
                  <a:latin typeface="Gadugi" charset="0"/>
                  <a:ea typeface="Gadugi" charset="0"/>
                  <a:cs typeface="Gadugi" charset="0"/>
                </a:rPr>
                <a:t>Ingress pipeline</a:t>
              </a:r>
            </a:p>
          </p:txBody>
        </p:sp>
        <p:grpSp>
          <p:nvGrpSpPr>
            <p:cNvPr id="529" name="Group 528"/>
            <p:cNvGrpSpPr/>
            <p:nvPr/>
          </p:nvGrpSpPr>
          <p:grpSpPr>
            <a:xfrm>
              <a:off x="4525736" y="2755360"/>
              <a:ext cx="460100" cy="1858540"/>
              <a:chOff x="2578040" y="3378571"/>
              <a:chExt cx="307964" cy="1914158"/>
            </a:xfrm>
          </p:grpSpPr>
          <p:grpSp>
            <p:nvGrpSpPr>
              <p:cNvPr id="530" name="Group 529"/>
              <p:cNvGrpSpPr/>
              <p:nvPr/>
            </p:nvGrpSpPr>
            <p:grpSpPr>
              <a:xfrm>
                <a:off x="2578040" y="3378571"/>
                <a:ext cx="307964" cy="231771"/>
                <a:chOff x="4390685" y="1687844"/>
                <a:chExt cx="307964" cy="231771"/>
              </a:xfrm>
            </p:grpSpPr>
            <p:sp>
              <p:nvSpPr>
                <p:cNvPr id="546" name="Trapezoid 54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47" name="Straight Connector 54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1" name="Group 530"/>
              <p:cNvGrpSpPr/>
              <p:nvPr/>
            </p:nvGrpSpPr>
            <p:grpSpPr>
              <a:xfrm>
                <a:off x="2578040" y="3709142"/>
                <a:ext cx="307964" cy="231771"/>
                <a:chOff x="4390685" y="1687844"/>
                <a:chExt cx="307964" cy="231771"/>
              </a:xfrm>
            </p:grpSpPr>
            <p:sp>
              <p:nvSpPr>
                <p:cNvPr id="544" name="Trapezoid 543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45" name="Straight Connector 544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2" name="Group 531"/>
              <p:cNvGrpSpPr/>
              <p:nvPr/>
            </p:nvGrpSpPr>
            <p:grpSpPr>
              <a:xfrm>
                <a:off x="2578040" y="4038600"/>
                <a:ext cx="307964" cy="231771"/>
                <a:chOff x="4390685" y="1687844"/>
                <a:chExt cx="307964" cy="231771"/>
              </a:xfrm>
            </p:grpSpPr>
            <p:sp>
              <p:nvSpPr>
                <p:cNvPr id="542" name="Trapezoid 541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43" name="Straight Connector 542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3" name="Group 532"/>
              <p:cNvGrpSpPr/>
              <p:nvPr/>
            </p:nvGrpSpPr>
            <p:grpSpPr>
              <a:xfrm>
                <a:off x="2578040" y="4381500"/>
                <a:ext cx="307964" cy="231771"/>
                <a:chOff x="4390685" y="1687844"/>
                <a:chExt cx="307964" cy="231771"/>
              </a:xfrm>
            </p:grpSpPr>
            <p:sp>
              <p:nvSpPr>
                <p:cNvPr id="540" name="Trapezoid 539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41" name="Straight Connector 540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4" name="Group 533"/>
              <p:cNvGrpSpPr/>
              <p:nvPr/>
            </p:nvGrpSpPr>
            <p:grpSpPr>
              <a:xfrm>
                <a:off x="2578040" y="4712071"/>
                <a:ext cx="307964" cy="231771"/>
                <a:chOff x="4390685" y="1687844"/>
                <a:chExt cx="307964" cy="231771"/>
              </a:xfrm>
            </p:grpSpPr>
            <p:sp>
              <p:nvSpPr>
                <p:cNvPr id="538" name="Trapezoid 537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39" name="Straight Connector 538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5" name="Group 534"/>
              <p:cNvGrpSpPr/>
              <p:nvPr/>
            </p:nvGrpSpPr>
            <p:grpSpPr>
              <a:xfrm>
                <a:off x="2578040" y="5060958"/>
                <a:ext cx="307964" cy="231771"/>
                <a:chOff x="4390685" y="1687844"/>
                <a:chExt cx="307964" cy="231771"/>
              </a:xfrm>
            </p:grpSpPr>
            <p:sp>
              <p:nvSpPr>
                <p:cNvPr id="536" name="Trapezoid 53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37" name="Straight Connector 53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8" name="Rectangle 547"/>
            <p:cNvSpPr/>
            <p:nvPr/>
          </p:nvSpPr>
          <p:spPr>
            <a:xfrm>
              <a:off x="5363391" y="2573057"/>
              <a:ext cx="501209" cy="22238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549" name="Group 548"/>
            <p:cNvGrpSpPr/>
            <p:nvPr/>
          </p:nvGrpSpPr>
          <p:grpSpPr>
            <a:xfrm>
              <a:off x="5363391" y="2755360"/>
              <a:ext cx="460100" cy="1858540"/>
              <a:chOff x="2578040" y="3378571"/>
              <a:chExt cx="307964" cy="1914158"/>
            </a:xfrm>
          </p:grpSpPr>
          <p:grpSp>
            <p:nvGrpSpPr>
              <p:cNvPr id="550" name="Group 549"/>
              <p:cNvGrpSpPr/>
              <p:nvPr/>
            </p:nvGrpSpPr>
            <p:grpSpPr>
              <a:xfrm>
                <a:off x="2578040" y="3378571"/>
                <a:ext cx="307964" cy="231771"/>
                <a:chOff x="4390685" y="1687844"/>
                <a:chExt cx="307964" cy="231771"/>
              </a:xfrm>
            </p:grpSpPr>
            <p:sp>
              <p:nvSpPr>
                <p:cNvPr id="566" name="Trapezoid 56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67" name="Straight Connector 56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1" name="Group 550"/>
              <p:cNvGrpSpPr/>
              <p:nvPr/>
            </p:nvGrpSpPr>
            <p:grpSpPr>
              <a:xfrm>
                <a:off x="2578040" y="3709142"/>
                <a:ext cx="307964" cy="231771"/>
                <a:chOff x="4390685" y="1687844"/>
                <a:chExt cx="307964" cy="231771"/>
              </a:xfrm>
            </p:grpSpPr>
            <p:sp>
              <p:nvSpPr>
                <p:cNvPr id="564" name="Trapezoid 563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65" name="Straight Connector 564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2" name="Group 551"/>
              <p:cNvGrpSpPr/>
              <p:nvPr/>
            </p:nvGrpSpPr>
            <p:grpSpPr>
              <a:xfrm>
                <a:off x="2578040" y="4038600"/>
                <a:ext cx="307964" cy="231771"/>
                <a:chOff x="4390685" y="1687844"/>
                <a:chExt cx="307964" cy="231771"/>
              </a:xfrm>
            </p:grpSpPr>
            <p:sp>
              <p:nvSpPr>
                <p:cNvPr id="562" name="Trapezoid 561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63" name="Straight Connector 562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3" name="Group 552"/>
              <p:cNvGrpSpPr/>
              <p:nvPr/>
            </p:nvGrpSpPr>
            <p:grpSpPr>
              <a:xfrm>
                <a:off x="2578040" y="4381500"/>
                <a:ext cx="307964" cy="231771"/>
                <a:chOff x="4390685" y="1687844"/>
                <a:chExt cx="307964" cy="231771"/>
              </a:xfrm>
            </p:grpSpPr>
            <p:sp>
              <p:nvSpPr>
                <p:cNvPr id="560" name="Trapezoid 559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61" name="Straight Connector 560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4" name="Group 553"/>
              <p:cNvGrpSpPr/>
              <p:nvPr/>
            </p:nvGrpSpPr>
            <p:grpSpPr>
              <a:xfrm>
                <a:off x="2578040" y="4712071"/>
                <a:ext cx="307964" cy="231771"/>
                <a:chOff x="4390685" y="1687844"/>
                <a:chExt cx="307964" cy="231771"/>
              </a:xfrm>
            </p:grpSpPr>
            <p:sp>
              <p:nvSpPr>
                <p:cNvPr id="558" name="Trapezoid 557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59" name="Straight Connector 558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5" name="Group 554"/>
              <p:cNvGrpSpPr/>
              <p:nvPr/>
            </p:nvGrpSpPr>
            <p:grpSpPr>
              <a:xfrm>
                <a:off x="2578040" y="5060958"/>
                <a:ext cx="307964" cy="231771"/>
                <a:chOff x="4390685" y="1687844"/>
                <a:chExt cx="307964" cy="231771"/>
              </a:xfrm>
            </p:grpSpPr>
            <p:sp>
              <p:nvSpPr>
                <p:cNvPr id="556" name="Trapezoid 55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57" name="Straight Connector 55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8" name="Rectangle 567"/>
            <p:cNvSpPr/>
            <p:nvPr/>
          </p:nvSpPr>
          <p:spPr>
            <a:xfrm>
              <a:off x="6465569" y="2573057"/>
              <a:ext cx="501209" cy="22238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569" name="Group 568"/>
            <p:cNvGrpSpPr/>
            <p:nvPr/>
          </p:nvGrpSpPr>
          <p:grpSpPr>
            <a:xfrm>
              <a:off x="6465569" y="2755360"/>
              <a:ext cx="460100" cy="1858540"/>
              <a:chOff x="2578040" y="3378571"/>
              <a:chExt cx="307964" cy="1914158"/>
            </a:xfrm>
          </p:grpSpPr>
          <p:grpSp>
            <p:nvGrpSpPr>
              <p:cNvPr id="570" name="Group 569"/>
              <p:cNvGrpSpPr/>
              <p:nvPr/>
            </p:nvGrpSpPr>
            <p:grpSpPr>
              <a:xfrm>
                <a:off x="2578040" y="3378571"/>
                <a:ext cx="307964" cy="231771"/>
                <a:chOff x="4390685" y="1687844"/>
                <a:chExt cx="307964" cy="231771"/>
              </a:xfrm>
            </p:grpSpPr>
            <p:sp>
              <p:nvSpPr>
                <p:cNvPr id="586" name="Trapezoid 58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87" name="Straight Connector 58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1" name="Group 570"/>
              <p:cNvGrpSpPr/>
              <p:nvPr/>
            </p:nvGrpSpPr>
            <p:grpSpPr>
              <a:xfrm>
                <a:off x="2578040" y="3709142"/>
                <a:ext cx="307964" cy="231771"/>
                <a:chOff x="4390685" y="1687844"/>
                <a:chExt cx="307964" cy="231771"/>
              </a:xfrm>
            </p:grpSpPr>
            <p:sp>
              <p:nvSpPr>
                <p:cNvPr id="584" name="Trapezoid 583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85" name="Straight Connector 584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2" name="Group 571"/>
              <p:cNvGrpSpPr/>
              <p:nvPr/>
            </p:nvGrpSpPr>
            <p:grpSpPr>
              <a:xfrm>
                <a:off x="2578040" y="4038600"/>
                <a:ext cx="307964" cy="231771"/>
                <a:chOff x="4390685" y="1687844"/>
                <a:chExt cx="307964" cy="231771"/>
              </a:xfrm>
            </p:grpSpPr>
            <p:sp>
              <p:nvSpPr>
                <p:cNvPr id="582" name="Trapezoid 581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83" name="Straight Connector 582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3" name="Group 572"/>
              <p:cNvGrpSpPr/>
              <p:nvPr/>
            </p:nvGrpSpPr>
            <p:grpSpPr>
              <a:xfrm>
                <a:off x="2578040" y="4381500"/>
                <a:ext cx="307964" cy="231771"/>
                <a:chOff x="4390685" y="1687844"/>
                <a:chExt cx="307964" cy="231771"/>
              </a:xfrm>
            </p:grpSpPr>
            <p:sp>
              <p:nvSpPr>
                <p:cNvPr id="580" name="Trapezoid 579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81" name="Straight Connector 580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4" name="Group 573"/>
              <p:cNvGrpSpPr/>
              <p:nvPr/>
            </p:nvGrpSpPr>
            <p:grpSpPr>
              <a:xfrm>
                <a:off x="2578040" y="4712071"/>
                <a:ext cx="307964" cy="231771"/>
                <a:chOff x="4390685" y="1687844"/>
                <a:chExt cx="307964" cy="231771"/>
              </a:xfrm>
            </p:grpSpPr>
            <p:sp>
              <p:nvSpPr>
                <p:cNvPr id="578" name="Trapezoid 577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79" name="Straight Connector 578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5" name="Group 574"/>
              <p:cNvGrpSpPr/>
              <p:nvPr/>
            </p:nvGrpSpPr>
            <p:grpSpPr>
              <a:xfrm>
                <a:off x="2578040" y="5060958"/>
                <a:ext cx="307964" cy="231771"/>
                <a:chOff x="4390685" y="1687844"/>
                <a:chExt cx="307964" cy="231771"/>
              </a:xfrm>
            </p:grpSpPr>
            <p:sp>
              <p:nvSpPr>
                <p:cNvPr id="576" name="Trapezoid 57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77" name="Straight Connector 57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8" name="Rectangle 587"/>
            <p:cNvSpPr/>
            <p:nvPr/>
          </p:nvSpPr>
          <p:spPr>
            <a:xfrm>
              <a:off x="9319162" y="2601070"/>
              <a:ext cx="501209" cy="22238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589" name="Straight Connector 588"/>
            <p:cNvCxnSpPr/>
            <p:nvPr/>
          </p:nvCxnSpPr>
          <p:spPr>
            <a:xfrm>
              <a:off x="11391258" y="2978427"/>
              <a:ext cx="46709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/>
            <p:cNvCxnSpPr/>
            <p:nvPr/>
          </p:nvCxnSpPr>
          <p:spPr>
            <a:xfrm>
              <a:off x="11391258" y="4466329"/>
              <a:ext cx="46709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/>
            <p:cNvCxnSpPr/>
            <p:nvPr/>
          </p:nvCxnSpPr>
          <p:spPr>
            <a:xfrm>
              <a:off x="11391258" y="3507611"/>
              <a:ext cx="46709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/>
            <p:cNvCxnSpPr/>
            <p:nvPr/>
          </p:nvCxnSpPr>
          <p:spPr>
            <a:xfrm>
              <a:off x="11391258" y="3922356"/>
              <a:ext cx="46709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/>
            <p:cNvCxnSpPr/>
            <p:nvPr/>
          </p:nvCxnSpPr>
          <p:spPr>
            <a:xfrm flipV="1">
              <a:off x="10744200" y="3895117"/>
              <a:ext cx="811946" cy="0"/>
            </a:xfrm>
            <a:prstGeom prst="line">
              <a:avLst/>
            </a:prstGeom>
            <a:ln w="8890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4" name="Group 593"/>
            <p:cNvGrpSpPr/>
            <p:nvPr/>
          </p:nvGrpSpPr>
          <p:grpSpPr>
            <a:xfrm>
              <a:off x="9296400" y="2247900"/>
              <a:ext cx="2438400" cy="327581"/>
              <a:chOff x="1866900" y="2628900"/>
              <a:chExt cx="4419600" cy="190500"/>
            </a:xfrm>
          </p:grpSpPr>
          <p:cxnSp>
            <p:nvCxnSpPr>
              <p:cNvPr id="595" name="Straight Connector 594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8" name="TextBox 597"/>
            <p:cNvSpPr txBox="1"/>
            <p:nvPr/>
          </p:nvSpPr>
          <p:spPr>
            <a:xfrm>
              <a:off x="9525000" y="2095500"/>
              <a:ext cx="2223328" cy="374409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>
                  <a:latin typeface="Gadugi" charset="0"/>
                  <a:ea typeface="Gadugi" charset="0"/>
                  <a:cs typeface="Gadugi" charset="0"/>
                </a:rPr>
                <a:t>Egress pipeline</a:t>
              </a:r>
            </a:p>
          </p:txBody>
        </p:sp>
        <p:grpSp>
          <p:nvGrpSpPr>
            <p:cNvPr id="599" name="Group 598"/>
            <p:cNvGrpSpPr/>
            <p:nvPr/>
          </p:nvGrpSpPr>
          <p:grpSpPr>
            <a:xfrm>
              <a:off x="9319162" y="2783373"/>
              <a:ext cx="460100" cy="1858540"/>
              <a:chOff x="2578040" y="3378571"/>
              <a:chExt cx="307964" cy="1914158"/>
            </a:xfrm>
          </p:grpSpPr>
          <p:grpSp>
            <p:nvGrpSpPr>
              <p:cNvPr id="600" name="Group 599"/>
              <p:cNvGrpSpPr/>
              <p:nvPr/>
            </p:nvGrpSpPr>
            <p:grpSpPr>
              <a:xfrm>
                <a:off x="2578040" y="3378571"/>
                <a:ext cx="307964" cy="231771"/>
                <a:chOff x="4390685" y="1687844"/>
                <a:chExt cx="307964" cy="231771"/>
              </a:xfrm>
            </p:grpSpPr>
            <p:sp>
              <p:nvSpPr>
                <p:cNvPr id="616" name="Trapezoid 61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17" name="Straight Connector 61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1" name="Group 600"/>
              <p:cNvGrpSpPr/>
              <p:nvPr/>
            </p:nvGrpSpPr>
            <p:grpSpPr>
              <a:xfrm>
                <a:off x="2578040" y="3709142"/>
                <a:ext cx="307964" cy="231771"/>
                <a:chOff x="4390685" y="1687844"/>
                <a:chExt cx="307964" cy="231771"/>
              </a:xfrm>
            </p:grpSpPr>
            <p:sp>
              <p:nvSpPr>
                <p:cNvPr id="614" name="Trapezoid 613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15" name="Straight Connector 614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2" name="Group 601"/>
              <p:cNvGrpSpPr/>
              <p:nvPr/>
            </p:nvGrpSpPr>
            <p:grpSpPr>
              <a:xfrm>
                <a:off x="2578040" y="4038600"/>
                <a:ext cx="307964" cy="231771"/>
                <a:chOff x="4390685" y="1687844"/>
                <a:chExt cx="307964" cy="231771"/>
              </a:xfrm>
            </p:grpSpPr>
            <p:sp>
              <p:nvSpPr>
                <p:cNvPr id="612" name="Trapezoid 611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13" name="Straight Connector 612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3" name="Group 602"/>
              <p:cNvGrpSpPr/>
              <p:nvPr/>
            </p:nvGrpSpPr>
            <p:grpSpPr>
              <a:xfrm>
                <a:off x="2578040" y="4381500"/>
                <a:ext cx="307964" cy="231771"/>
                <a:chOff x="4390685" y="1687844"/>
                <a:chExt cx="307964" cy="231771"/>
              </a:xfrm>
            </p:grpSpPr>
            <p:sp>
              <p:nvSpPr>
                <p:cNvPr id="610" name="Trapezoid 609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11" name="Straight Connector 610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4" name="Group 603"/>
              <p:cNvGrpSpPr/>
              <p:nvPr/>
            </p:nvGrpSpPr>
            <p:grpSpPr>
              <a:xfrm>
                <a:off x="2578040" y="4712071"/>
                <a:ext cx="307964" cy="231771"/>
                <a:chOff x="4390685" y="1687844"/>
                <a:chExt cx="307964" cy="231771"/>
              </a:xfrm>
            </p:grpSpPr>
            <p:sp>
              <p:nvSpPr>
                <p:cNvPr id="608" name="Trapezoid 607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09" name="Straight Connector 608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5" name="Group 604"/>
              <p:cNvGrpSpPr/>
              <p:nvPr/>
            </p:nvGrpSpPr>
            <p:grpSpPr>
              <a:xfrm>
                <a:off x="2578040" y="5060958"/>
                <a:ext cx="307964" cy="231771"/>
                <a:chOff x="4390685" y="1687844"/>
                <a:chExt cx="307964" cy="231771"/>
              </a:xfrm>
            </p:grpSpPr>
            <p:sp>
              <p:nvSpPr>
                <p:cNvPr id="606" name="Trapezoid 60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07" name="Straight Connector 60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18" name="Rectangle 617"/>
            <p:cNvSpPr/>
            <p:nvPr/>
          </p:nvSpPr>
          <p:spPr>
            <a:xfrm>
              <a:off x="10156818" y="2601070"/>
              <a:ext cx="501209" cy="22238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619" name="Group 618"/>
            <p:cNvGrpSpPr/>
            <p:nvPr/>
          </p:nvGrpSpPr>
          <p:grpSpPr>
            <a:xfrm>
              <a:off x="10156818" y="2783373"/>
              <a:ext cx="460100" cy="1858540"/>
              <a:chOff x="2578040" y="3378571"/>
              <a:chExt cx="307964" cy="1914158"/>
            </a:xfrm>
          </p:grpSpPr>
          <p:grpSp>
            <p:nvGrpSpPr>
              <p:cNvPr id="620" name="Group 619"/>
              <p:cNvGrpSpPr/>
              <p:nvPr/>
            </p:nvGrpSpPr>
            <p:grpSpPr>
              <a:xfrm>
                <a:off x="2578040" y="3378571"/>
                <a:ext cx="307964" cy="231771"/>
                <a:chOff x="4390685" y="1687844"/>
                <a:chExt cx="307964" cy="231771"/>
              </a:xfrm>
            </p:grpSpPr>
            <p:sp>
              <p:nvSpPr>
                <p:cNvPr id="636" name="Trapezoid 63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37" name="Straight Connector 63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1" name="Group 620"/>
              <p:cNvGrpSpPr/>
              <p:nvPr/>
            </p:nvGrpSpPr>
            <p:grpSpPr>
              <a:xfrm>
                <a:off x="2578040" y="3709142"/>
                <a:ext cx="307964" cy="231771"/>
                <a:chOff x="4390685" y="1687844"/>
                <a:chExt cx="307964" cy="231771"/>
              </a:xfrm>
            </p:grpSpPr>
            <p:sp>
              <p:nvSpPr>
                <p:cNvPr id="634" name="Trapezoid 633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35" name="Straight Connector 634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2" name="Group 621"/>
              <p:cNvGrpSpPr/>
              <p:nvPr/>
            </p:nvGrpSpPr>
            <p:grpSpPr>
              <a:xfrm>
                <a:off x="2578040" y="4038600"/>
                <a:ext cx="307964" cy="231771"/>
                <a:chOff x="4390685" y="1687844"/>
                <a:chExt cx="307964" cy="231771"/>
              </a:xfrm>
            </p:grpSpPr>
            <p:sp>
              <p:nvSpPr>
                <p:cNvPr id="632" name="Trapezoid 631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33" name="Straight Connector 632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3" name="Group 622"/>
              <p:cNvGrpSpPr/>
              <p:nvPr/>
            </p:nvGrpSpPr>
            <p:grpSpPr>
              <a:xfrm>
                <a:off x="2578040" y="4381500"/>
                <a:ext cx="307964" cy="231771"/>
                <a:chOff x="4390685" y="1687844"/>
                <a:chExt cx="307964" cy="231771"/>
              </a:xfrm>
            </p:grpSpPr>
            <p:sp>
              <p:nvSpPr>
                <p:cNvPr id="630" name="Trapezoid 629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31" name="Straight Connector 630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4" name="Group 623"/>
              <p:cNvGrpSpPr/>
              <p:nvPr/>
            </p:nvGrpSpPr>
            <p:grpSpPr>
              <a:xfrm>
                <a:off x="2578040" y="4712071"/>
                <a:ext cx="307964" cy="231771"/>
                <a:chOff x="4390685" y="1687844"/>
                <a:chExt cx="307964" cy="231771"/>
              </a:xfrm>
            </p:grpSpPr>
            <p:sp>
              <p:nvSpPr>
                <p:cNvPr id="628" name="Trapezoid 627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29" name="Straight Connector 628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5" name="Group 624"/>
              <p:cNvGrpSpPr/>
              <p:nvPr/>
            </p:nvGrpSpPr>
            <p:grpSpPr>
              <a:xfrm>
                <a:off x="2578040" y="5060958"/>
                <a:ext cx="307964" cy="231771"/>
                <a:chOff x="4390685" y="1687844"/>
                <a:chExt cx="307964" cy="231771"/>
              </a:xfrm>
            </p:grpSpPr>
            <p:sp>
              <p:nvSpPr>
                <p:cNvPr id="626" name="Trapezoid 62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27" name="Straight Connector 62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8" name="Rectangle 637"/>
            <p:cNvSpPr/>
            <p:nvPr/>
          </p:nvSpPr>
          <p:spPr>
            <a:xfrm>
              <a:off x="11258996" y="2601070"/>
              <a:ext cx="501209" cy="22238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639" name="Group 638"/>
            <p:cNvGrpSpPr/>
            <p:nvPr/>
          </p:nvGrpSpPr>
          <p:grpSpPr>
            <a:xfrm>
              <a:off x="11258996" y="2783373"/>
              <a:ext cx="460100" cy="1858540"/>
              <a:chOff x="2578040" y="3378571"/>
              <a:chExt cx="307964" cy="1914158"/>
            </a:xfrm>
          </p:grpSpPr>
          <p:grpSp>
            <p:nvGrpSpPr>
              <p:cNvPr id="640" name="Group 639"/>
              <p:cNvGrpSpPr/>
              <p:nvPr/>
            </p:nvGrpSpPr>
            <p:grpSpPr>
              <a:xfrm>
                <a:off x="2578040" y="3378571"/>
                <a:ext cx="307964" cy="231771"/>
                <a:chOff x="4390685" y="1687844"/>
                <a:chExt cx="307964" cy="231771"/>
              </a:xfrm>
            </p:grpSpPr>
            <p:sp>
              <p:nvSpPr>
                <p:cNvPr id="656" name="Trapezoid 65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57" name="Straight Connector 65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1" name="Group 640"/>
              <p:cNvGrpSpPr/>
              <p:nvPr/>
            </p:nvGrpSpPr>
            <p:grpSpPr>
              <a:xfrm>
                <a:off x="2578040" y="3709142"/>
                <a:ext cx="307964" cy="231771"/>
                <a:chOff x="4390685" y="1687844"/>
                <a:chExt cx="307964" cy="231771"/>
              </a:xfrm>
            </p:grpSpPr>
            <p:sp>
              <p:nvSpPr>
                <p:cNvPr id="654" name="Trapezoid 653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55" name="Straight Connector 654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2" name="Group 641"/>
              <p:cNvGrpSpPr/>
              <p:nvPr/>
            </p:nvGrpSpPr>
            <p:grpSpPr>
              <a:xfrm>
                <a:off x="2578040" y="4038600"/>
                <a:ext cx="307964" cy="231771"/>
                <a:chOff x="4390685" y="1687844"/>
                <a:chExt cx="307964" cy="231771"/>
              </a:xfrm>
            </p:grpSpPr>
            <p:sp>
              <p:nvSpPr>
                <p:cNvPr id="652" name="Trapezoid 651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53" name="Straight Connector 652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3" name="Group 642"/>
              <p:cNvGrpSpPr/>
              <p:nvPr/>
            </p:nvGrpSpPr>
            <p:grpSpPr>
              <a:xfrm>
                <a:off x="2578040" y="4381500"/>
                <a:ext cx="307964" cy="231771"/>
                <a:chOff x="4390685" y="1687844"/>
                <a:chExt cx="307964" cy="231771"/>
              </a:xfrm>
            </p:grpSpPr>
            <p:sp>
              <p:nvSpPr>
                <p:cNvPr id="650" name="Trapezoid 649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51" name="Straight Connector 650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4" name="Group 643"/>
              <p:cNvGrpSpPr/>
              <p:nvPr/>
            </p:nvGrpSpPr>
            <p:grpSpPr>
              <a:xfrm>
                <a:off x="2578040" y="4712071"/>
                <a:ext cx="307964" cy="231771"/>
                <a:chOff x="4390685" y="1687844"/>
                <a:chExt cx="307964" cy="231771"/>
              </a:xfrm>
            </p:grpSpPr>
            <p:sp>
              <p:nvSpPr>
                <p:cNvPr id="648" name="Trapezoid 647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49" name="Straight Connector 648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5" name="Group 644"/>
              <p:cNvGrpSpPr/>
              <p:nvPr/>
            </p:nvGrpSpPr>
            <p:grpSpPr>
              <a:xfrm>
                <a:off x="2578040" y="5060958"/>
                <a:ext cx="307964" cy="231771"/>
                <a:chOff x="4390685" y="1687844"/>
                <a:chExt cx="307964" cy="231771"/>
              </a:xfrm>
            </p:grpSpPr>
            <p:sp>
              <p:nvSpPr>
                <p:cNvPr id="646" name="Trapezoid 64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47" name="Straight Connector 64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60" name="Straight Arrow Connector 659"/>
            <p:cNvCxnSpPr/>
            <p:nvPr/>
          </p:nvCxnSpPr>
          <p:spPr>
            <a:xfrm>
              <a:off x="5864600" y="3684982"/>
              <a:ext cx="600969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Arrow Connector 660"/>
            <p:cNvCxnSpPr/>
            <p:nvPr/>
          </p:nvCxnSpPr>
          <p:spPr>
            <a:xfrm>
              <a:off x="9820371" y="3712995"/>
              <a:ext cx="33644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Arrow Connector 661"/>
            <p:cNvCxnSpPr/>
            <p:nvPr/>
          </p:nvCxnSpPr>
          <p:spPr>
            <a:xfrm>
              <a:off x="10658027" y="3712995"/>
              <a:ext cx="600969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3" name="Right Arrow 662"/>
            <p:cNvSpPr/>
            <p:nvPr/>
          </p:nvSpPr>
          <p:spPr>
            <a:xfrm>
              <a:off x="7200900" y="3467100"/>
              <a:ext cx="457200" cy="5410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Right Arrow 663"/>
            <p:cNvSpPr/>
            <p:nvPr/>
          </p:nvSpPr>
          <p:spPr>
            <a:xfrm>
              <a:off x="8724900" y="3429000"/>
              <a:ext cx="457200" cy="5410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5" name="Rounded Rectangle 664"/>
          <p:cNvSpPr/>
          <p:nvPr/>
        </p:nvSpPr>
        <p:spPr>
          <a:xfrm>
            <a:off x="7543800" y="2095500"/>
            <a:ext cx="1333500" cy="30099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18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67"/>
    </mc:Choice>
    <mc:Fallback xmlns="">
      <p:transition xmlns:p14="http://schemas.microsoft.com/office/powerpoint/2010/main" spd="slow" advTm="567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658" grpId="0" animBg="1"/>
      <p:bldP spid="658" grpId="1" animBg="1"/>
      <p:bldP spid="658" grpId="2" animBg="1"/>
      <p:bldP spid="659" grpId="0" animBg="1"/>
      <p:bldP spid="659" grpId="1" animBg="1"/>
      <p:bldP spid="659" grpId="2" animBg="1"/>
      <p:bldP spid="665" grpId="0" animBg="1"/>
      <p:bldP spid="66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dugi" panose="020B0502040204020203" pitchFamily="34" charset="0"/>
              </a:rPr>
              <a:t>Broader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</a:t>
            </a:r>
            <a:r>
              <a:rPr lang="en-US" dirty="0">
                <a:latin typeface="Gadugi" panose="020B0502040204020203" pitchFamily="34" charset="0"/>
              </a:rPr>
              <a:t> ideas from Domino/PIFO now in P4, an emerging language for programmable network devices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Industry interest in </a:t>
            </a:r>
            <a:r>
              <a:rPr lang="en-US" dirty="0">
                <a:latin typeface="Gadugi" panose="020B0502040204020203" pitchFamily="34" charset="0"/>
              </a:rPr>
              <a:t>Domino’s compiler techniques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7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E645-52B3-1F48-BEA3-9AEBC3B8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programmable networks  be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8752A-A428-C844-906D-D74FB81F4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Assume fast and programmable network equipment can be built.</a:t>
            </a:r>
          </a:p>
          <a:p>
            <a:r>
              <a:rPr lang="en-US" sz="3200" dirty="0"/>
              <a:t>How should we use them?</a:t>
            </a:r>
          </a:p>
          <a:p>
            <a:r>
              <a:rPr lang="en-US" sz="3200" dirty="0"/>
              <a:t>What stays on the end hosts and what should be moved into the network?</a:t>
            </a:r>
          </a:p>
          <a:p>
            <a:r>
              <a:rPr lang="en-US" sz="3200" dirty="0"/>
              <a:t>E.g., what’s the best location to implement </a:t>
            </a:r>
            <a:r>
              <a:rPr lang="en-US" sz="3200" dirty="0" err="1"/>
              <a:t>DoS</a:t>
            </a:r>
            <a:r>
              <a:rPr lang="en-US" sz="3200" dirty="0"/>
              <a:t> prevention/measurement/congestion control/load balancing/X?</a:t>
            </a:r>
          </a:p>
          <a:p>
            <a:r>
              <a:rPr lang="en-US" sz="3200" dirty="0"/>
              <a:t>Evaluate these choices using actual programmable network devices (e.g., </a:t>
            </a:r>
            <a:r>
              <a:rPr lang="en-US" sz="3200" dirty="0" err="1"/>
              <a:t>SmartNICs</a:t>
            </a:r>
            <a:r>
              <a:rPr lang="en-US" sz="3200" dirty="0"/>
              <a:t>, programmable access points, routers, middleboxes, etc.).</a:t>
            </a:r>
          </a:p>
        </p:txBody>
      </p:sp>
    </p:spTree>
    <p:extLst>
      <p:ext uri="{BB962C8B-B14F-4D97-AF65-F5344CB8AC3E}">
        <p14:creationId xmlns:p14="http://schemas.microsoft.com/office/powerpoint/2010/main" val="62025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C826-A71E-0941-BB10-25AECA24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Future: hardware and software for wireless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718A9-624E-ED42-A593-F3C1EF3B3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Physical-layer packet processing in both </a:t>
            </a:r>
            <a:r>
              <a:rPr lang="en-US" sz="3200" dirty="0" err="1"/>
              <a:t>WiFi</a:t>
            </a:r>
            <a:r>
              <a:rPr lang="en-US" sz="3200" dirty="0"/>
              <a:t> and cellular networks</a:t>
            </a:r>
          </a:p>
          <a:p>
            <a:pPr lvl="1"/>
            <a:r>
              <a:rPr lang="en-US" sz="2800" dirty="0"/>
              <a:t>Make signal processing programmable and efficient.</a:t>
            </a:r>
          </a:p>
          <a:p>
            <a:r>
              <a:rPr lang="en-US" sz="3200" dirty="0"/>
              <a:t>Use cases:</a:t>
            </a:r>
          </a:p>
          <a:p>
            <a:pPr lvl="1"/>
            <a:r>
              <a:rPr lang="en-US" dirty="0"/>
              <a:t>Beamforming</a:t>
            </a:r>
          </a:p>
          <a:p>
            <a:pPr lvl="1"/>
            <a:r>
              <a:rPr lang="en-US" dirty="0"/>
              <a:t>Bit-rate adaptation</a:t>
            </a:r>
          </a:p>
          <a:p>
            <a:pPr lvl="1"/>
            <a:r>
              <a:rPr lang="en-US" dirty="0"/>
              <a:t>Localization</a:t>
            </a:r>
          </a:p>
          <a:p>
            <a:pPr lvl="1"/>
            <a:r>
              <a:rPr lang="en-US" dirty="0"/>
              <a:t>Beam alignment</a:t>
            </a:r>
          </a:p>
          <a:p>
            <a:pPr lvl="1"/>
            <a:r>
              <a:rPr lang="en-US" dirty="0"/>
              <a:t>Spectrum sensing</a:t>
            </a:r>
          </a:p>
          <a:p>
            <a:pPr lvl="1"/>
            <a:r>
              <a:rPr lang="en-US" dirty="0"/>
              <a:t>Activity detection using </a:t>
            </a:r>
            <a:r>
              <a:rPr lang="en-US" dirty="0" err="1"/>
              <a:t>WiFi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0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E06F-62DF-0A4F-9228-DE916554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Future: hardware and software for wireless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4817-F5D6-504F-A641-4E4AA613C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hardware accelerators for emerging technologies (e.g., 5G)</a:t>
            </a:r>
          </a:p>
          <a:p>
            <a:pPr lvl="1"/>
            <a:r>
              <a:rPr lang="en-US" dirty="0"/>
              <a:t>Splitting the wireless stack between a host processor and an accelerator/FPGA</a:t>
            </a:r>
          </a:p>
          <a:p>
            <a:pPr lvl="1"/>
            <a:endParaRPr lang="en-US" dirty="0"/>
          </a:p>
          <a:p>
            <a:r>
              <a:rPr lang="en-US" dirty="0"/>
              <a:t>Programmability for the evolved packet 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4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3.4|1.1|12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15771</TotalTime>
  <Words>579</Words>
  <Application>Microsoft Macintosh PowerPoint</Application>
  <PresentationFormat>Widescreen</PresentationFormat>
  <Paragraphs>132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Gadugi</vt:lpstr>
      <vt:lpstr>Seravek</vt:lpstr>
      <vt:lpstr>Office Theme</vt:lpstr>
      <vt:lpstr>Fast and programmable network infrastructure for future wireless communications</vt:lpstr>
      <vt:lpstr>Traditional network architecture</vt:lpstr>
      <vt:lpstr>But, today’s reality is very different</vt:lpstr>
      <vt:lpstr>But, today’s reality is very different</vt:lpstr>
      <vt:lpstr>Prior projects: performance+programmability</vt:lpstr>
      <vt:lpstr>Broader impact</vt:lpstr>
      <vt:lpstr>How should programmable networks  be used?</vt:lpstr>
      <vt:lpstr>Future: hardware and software for wireless</vt:lpstr>
      <vt:lpstr>Future: hardware and software for wireless</vt:lpstr>
    </vt:vector>
  </TitlesOfParts>
  <Company>MIT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Anirudh Sivaraman</cp:lastModifiedBy>
  <cp:revision>6395</cp:revision>
  <dcterms:created xsi:type="dcterms:W3CDTF">2015-11-20T07:11:46Z</dcterms:created>
  <dcterms:modified xsi:type="dcterms:W3CDTF">2019-01-23T14:41:50Z</dcterms:modified>
</cp:coreProperties>
</file>