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56" r:id="rId2"/>
    <p:sldId id="329" r:id="rId3"/>
    <p:sldId id="303" r:id="rId4"/>
    <p:sldId id="284" r:id="rId5"/>
    <p:sldId id="283" r:id="rId6"/>
    <p:sldId id="321" r:id="rId7"/>
    <p:sldId id="302" r:id="rId8"/>
    <p:sldId id="322" r:id="rId9"/>
    <p:sldId id="304" r:id="rId10"/>
    <p:sldId id="310" r:id="rId11"/>
    <p:sldId id="323" r:id="rId12"/>
    <p:sldId id="305" r:id="rId13"/>
    <p:sldId id="306" r:id="rId14"/>
    <p:sldId id="307" r:id="rId15"/>
    <p:sldId id="308" r:id="rId16"/>
    <p:sldId id="309" r:id="rId17"/>
    <p:sldId id="258" r:id="rId18"/>
    <p:sldId id="259" r:id="rId19"/>
    <p:sldId id="313" r:id="rId20"/>
    <p:sldId id="265" r:id="rId21"/>
    <p:sldId id="266" r:id="rId22"/>
    <p:sldId id="267" r:id="rId23"/>
    <p:sldId id="268" r:id="rId24"/>
    <p:sldId id="269" r:id="rId25"/>
    <p:sldId id="271" r:id="rId26"/>
    <p:sldId id="311" r:id="rId27"/>
    <p:sldId id="272" r:id="rId28"/>
    <p:sldId id="275" r:id="rId29"/>
    <p:sldId id="276" r:id="rId30"/>
    <p:sldId id="277" r:id="rId31"/>
    <p:sldId id="328" r:id="rId32"/>
    <p:sldId id="324" r:id="rId33"/>
    <p:sldId id="312" r:id="rId34"/>
    <p:sldId id="287" r:id="rId35"/>
    <p:sldId id="288" r:id="rId36"/>
    <p:sldId id="325" r:id="rId37"/>
    <p:sldId id="326" r:id="rId38"/>
    <p:sldId id="327" r:id="rId39"/>
    <p:sldId id="314" r:id="rId40"/>
    <p:sldId id="301" r:id="rId41"/>
    <p:sldId id="29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226" autoAdjust="0"/>
  </p:normalViewPr>
  <p:slideViewPr>
    <p:cSldViewPr showGuides="1">
      <p:cViewPr varScale="1">
        <p:scale>
          <a:sx n="55" d="100"/>
          <a:sy n="55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Performance scaling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Software router</c:v>
                </c:pt>
              </c:strCache>
            </c:strRef>
          </c:tx>
          <c:spPr>
            <a:ln w="63500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9988885118929199E-2"/>
                  <c:y val="6.2562771983825094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SNAP</a:t>
                    </a:r>
                  </a:p>
                  <a:p>
                    <a:r>
                      <a:rPr lang="en-US"/>
                      <a:t>(Active Packets)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ACA-264B-9E90-84615553229E}"/>
                </c:ext>
              </c:extLst>
            </c:dLbl>
            <c:dLbl>
              <c:idx val="1"/>
              <c:layout>
                <c:manualLayout>
                  <c:x val="-1.31649331352155E-2"/>
                  <c:y val="6.8273659431002207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Click</a:t>
                    </a:r>
                  </a:p>
                  <a:p>
                    <a:r>
                      <a:rPr lang="en-US"/>
                      <a:t>(CPU)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ACA-264B-9E90-84615553229E}"/>
                </c:ext>
              </c:extLst>
            </c:dLbl>
            <c:dLbl>
              <c:idx val="2"/>
              <c:layout>
                <c:manualLayout>
                  <c:x val="-2.33544711071592E-2"/>
                  <c:y val="7.398454687817940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IXP 2400</a:t>
                    </a:r>
                  </a:p>
                  <a:p>
                    <a:r>
                      <a:rPr lang="en-US"/>
                      <a:t>(NPU)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ACA-264B-9E90-84615553229E}"/>
                </c:ext>
              </c:extLst>
            </c:dLbl>
            <c:dLbl>
              <c:idx val="5"/>
              <c:layout>
                <c:manualLayout>
                  <c:x val="-8.7908207195178403E-2"/>
                  <c:y val="7.7944973216260496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RouteBricks</a:t>
                    </a:r>
                  </a:p>
                  <a:p>
                    <a:r>
                      <a:rPr lang="en-US"/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CA-264B-9E90-84615553229E}"/>
                </c:ext>
              </c:extLst>
            </c:dLbl>
            <c:dLbl>
              <c:idx val="6"/>
              <c:layout>
                <c:manualLayout>
                  <c:x val="-7.8157904588392502E-2"/>
                  <c:y val="6.3678894869641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err="1"/>
                      <a:t>PacketShader</a:t>
                    </a:r>
                    <a:r>
                      <a:rPr lang="en-US" baseline="0" dirty="0"/>
                      <a:t> </a:t>
                    </a:r>
                  </a:p>
                  <a:p>
                    <a:pPr>
                      <a:defRPr sz="1400" b="1"/>
                    </a:pPr>
                    <a:r>
                      <a:rPr lang="en-US" baseline="0" dirty="0"/>
                      <a:t>(GPU)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6903303093452"/>
                      <c:h val="0.144369010154199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CACA-264B-9E90-84615553229E}"/>
                </c:ext>
              </c:extLst>
            </c:dLbl>
            <c:dLbl>
              <c:idx val="7"/>
              <c:layout>
                <c:manualLayout>
                  <c:x val="-3.41915626005613E-4"/>
                  <c:y val="7.5770795805976801E-2"/>
                </c:manualLayout>
              </c:layout>
              <c:tx>
                <c:rich>
                  <a:bodyPr/>
                  <a:lstStyle/>
                  <a:p>
                    <a:r>
                      <a:rPr lang="en-US" dirty="0" err="1"/>
                      <a:t>SoftNIC</a:t>
                    </a:r>
                    <a:endParaRPr lang="en-US" dirty="0"/>
                  </a:p>
                  <a:p>
                    <a:r>
                      <a:rPr lang="en-US" dirty="0"/>
                      <a:t>(multi-core)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ACA-264B-9E90-8461555322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</c:v>
                </c:pt>
                <c:pt idx="1">
                  <c:v>2000</c:v>
                </c:pt>
                <c:pt idx="2">
                  <c:v>2002</c:v>
                </c:pt>
                <c:pt idx="3">
                  <c:v>2004</c:v>
                </c:pt>
                <c:pt idx="4">
                  <c:v>2007</c:v>
                </c:pt>
                <c:pt idx="5">
                  <c:v>2009</c:v>
                </c:pt>
                <c:pt idx="6">
                  <c:v>2010</c:v>
                </c:pt>
                <c:pt idx="7">
                  <c:v>2014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</c:v>
                </c:pt>
                <c:pt idx="1">
                  <c:v>0.17</c:v>
                </c:pt>
                <c:pt idx="2">
                  <c:v>4</c:v>
                </c:pt>
                <c:pt idx="5">
                  <c:v>35</c:v>
                </c:pt>
                <c:pt idx="6">
                  <c:v>40</c:v>
                </c:pt>
                <c:pt idx="7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ACA-264B-9E90-84615553229E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Line-Rate router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Catalyst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ACA-264B-9E90-84615553229E}"/>
                </c:ext>
              </c:extLst>
            </c:dLbl>
            <c:dLbl>
              <c:idx val="3"/>
              <c:layout>
                <c:manualLayout>
                  <c:x val="-0.123236116866971"/>
                  <c:y val="-6.1520422605671102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Broadcom</a:t>
                    </a:r>
                  </a:p>
                  <a:p>
                    <a:r>
                      <a:rPr lang="en-US" dirty="0"/>
                      <a:t>5670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ACA-264B-9E90-84615553229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Scorpion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ACA-264B-9E90-84615553229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Trident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ACA-264B-9E90-84615553229E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dirty="0"/>
                      <a:t>Tomahawk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ACA-264B-9E90-8461555322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</c:v>
                </c:pt>
                <c:pt idx="1">
                  <c:v>2000</c:v>
                </c:pt>
                <c:pt idx="2">
                  <c:v>2002</c:v>
                </c:pt>
                <c:pt idx="3">
                  <c:v>2004</c:v>
                </c:pt>
                <c:pt idx="4">
                  <c:v>2007</c:v>
                </c:pt>
                <c:pt idx="5">
                  <c:v>2009</c:v>
                </c:pt>
                <c:pt idx="6">
                  <c:v>2010</c:v>
                </c:pt>
                <c:pt idx="7">
                  <c:v>2014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32</c:v>
                </c:pt>
                <c:pt idx="3">
                  <c:v>80</c:v>
                </c:pt>
                <c:pt idx="4">
                  <c:v>240</c:v>
                </c:pt>
                <c:pt idx="6">
                  <c:v>640</c:v>
                </c:pt>
                <c:pt idx="7">
                  <c:v>3200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CACA-264B-9E90-84615553229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68127744"/>
        <c:axId val="1283841760"/>
      </c:lineChart>
      <c:catAx>
        <c:axId val="1468127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3841760"/>
        <c:crosses val="autoZero"/>
        <c:auto val="1"/>
        <c:lblAlgn val="ctr"/>
        <c:lblOffset val="100"/>
        <c:noMultiLvlLbl val="0"/>
      </c:catAx>
      <c:valAx>
        <c:axId val="1283841760"/>
        <c:scaling>
          <c:logBase val="10"/>
          <c:orientation val="minMax"/>
          <c:min val="0.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Gbit</a:t>
                </a:r>
                <a:r>
                  <a:rPr lang="en-US" dirty="0"/>
                  <a:t>/s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12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B5B68-7703-4B2D-8923-97CC0DFF0515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64910-0912-401B-9F58-2B7602DC4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6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them that </a:t>
            </a:r>
            <a:r>
              <a:rPr lang="en-US" dirty="0" err="1"/>
              <a:t>OpenFlow</a:t>
            </a:r>
            <a:r>
              <a:rPr lang="en-US" dirty="0"/>
              <a:t> is based on match + action.</a:t>
            </a:r>
          </a:p>
          <a:p>
            <a:r>
              <a:rPr lang="en-US" dirty="0"/>
              <a:t>But it is restricted to a</a:t>
            </a:r>
            <a:r>
              <a:rPr lang="en-US" baseline="0" dirty="0"/>
              <a:t> specific set of headers, and nothing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42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37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Rhetorical</a:t>
            </a:r>
            <a:r>
              <a:rPr lang="en-US" baseline="0" dirty="0"/>
              <a:t> question: What is the problem with this architecture?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06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 result is a reduction</a:t>
            </a:r>
            <a:r>
              <a:rPr lang="en-US" baseline="0" dirty="0"/>
              <a:t> in die area.</a:t>
            </a:r>
            <a:endParaRPr lang="en-US" dirty="0"/>
          </a:p>
          <a:p>
            <a:endParaRPr lang="en-US" dirty="0"/>
          </a:p>
          <a:p>
            <a:r>
              <a:rPr lang="en-US" dirty="0"/>
              <a:t>TODO: Make sure to</a:t>
            </a:r>
            <a:r>
              <a:rPr lang="en-US" baseline="0" dirty="0"/>
              <a:t> mention that these are very, very restricted units and not general purpose processors.</a:t>
            </a:r>
          </a:p>
          <a:p>
            <a:r>
              <a:rPr lang="en-US" baseline="0" dirty="0"/>
              <a:t>The game is designing these atoms or primitives</a:t>
            </a:r>
          </a:p>
          <a:p>
            <a:endParaRPr lang="en-US" baseline="0" dirty="0"/>
          </a:p>
          <a:p>
            <a:r>
              <a:rPr lang="en-US" baseline="0" dirty="0"/>
              <a:t>TODO: Rambling a bit too much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46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so with this pipeline model, here’s what a fixed function switch looks like</a:t>
            </a:r>
          </a:p>
          <a:p>
            <a:r>
              <a:rPr lang="en-US" dirty="0"/>
              <a:t>Each table is hardwired</a:t>
            </a:r>
            <a:r>
              <a:rPr lang="en-US" baseline="0" dirty="0"/>
              <a:t> to a specific task.</a:t>
            </a:r>
          </a:p>
          <a:p>
            <a:r>
              <a:rPr lang="en-US" baseline="0" dirty="0"/>
              <a:t>If you want to size smaller or larger tables, you are out of luck.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4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Trade width and height flexibly within</a:t>
            </a:r>
            <a:r>
              <a:rPr lang="en-US" baseline="0" dirty="0"/>
              <a:t> the table.</a:t>
            </a:r>
          </a:p>
          <a:p>
            <a:endParaRPr lang="en-US" baseline="0" dirty="0"/>
          </a:p>
          <a:p>
            <a:r>
              <a:rPr lang="en-US" baseline="0" dirty="0"/>
              <a:t>Maybe show how different logical tables can share resources within and across stages.</a:t>
            </a:r>
          </a:p>
          <a:p>
            <a:r>
              <a:rPr lang="en-US" baseline="0" dirty="0"/>
              <a:t>Maybe use Nick’s slides to illustrate this.</a:t>
            </a:r>
          </a:p>
          <a:p>
            <a:r>
              <a:rPr lang="en-US" baseline="0" dirty="0"/>
              <a:t>Add some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08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all you really need to know about the paper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The rest is just how to make it run at 1 GHz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The idea that you can take different</a:t>
            </a:r>
            <a:r>
              <a:rPr lang="en-US" baseline="0" dirty="0">
                <a:sym typeface="Wingdings" panose="05000000000000000000" pitchFamily="2" charset="2"/>
              </a:rPr>
              <a:t> logical tables and split them across pipelines in a flexible 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29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</a:t>
            </a:r>
            <a:r>
              <a:rPr lang="en-US" baseline="0" dirty="0"/>
              <a:t>that it’s not very different from how grep works on Linux.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49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17C4F-F342-4E4F-BDF4-6D69381014F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5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make it possible to efficiently use multiple stages of match</a:t>
            </a:r>
            <a:r>
              <a:rPr lang="en-US" baseline="0" dirty="0"/>
              <a:t> </a:t>
            </a:r>
            <a:r>
              <a:rPr lang="en-US" dirty="0"/>
              <a:t>tables, it</a:t>
            </a:r>
            <a:r>
              <a:rPr lang="en-US" baseline="0" dirty="0"/>
              <a:t> is assumed that the RMT Model can be configured to map Logical Tables to the Physical Tables.</a:t>
            </a:r>
          </a:p>
          <a:p>
            <a:endParaRPr lang="en-US" baseline="0" dirty="0"/>
          </a:p>
          <a:p>
            <a:r>
              <a:rPr lang="en-US" baseline="0" dirty="0"/>
              <a:t>To create bigger tables, one table may traverse multiple stages.</a:t>
            </a:r>
          </a:p>
          <a:p>
            <a:r>
              <a:rPr lang="en-US" baseline="0" dirty="0"/>
              <a:t>To create many smaller tables, several tables can be packed into one stage.</a:t>
            </a:r>
          </a:p>
          <a:p>
            <a:r>
              <a:rPr lang="en-US" baseline="0" dirty="0"/>
              <a:t>To make the allocation even more flexible, the Action instructions and the Statistic could share the same table space. </a:t>
            </a:r>
          </a:p>
          <a:p>
            <a:r>
              <a:rPr lang="en-US" baseline="0" dirty="0"/>
              <a:t>This slide gives a crude representation of how the the Logical Tables could be mapped to the Physical Tables.</a:t>
            </a:r>
          </a:p>
          <a:p>
            <a:endParaRPr lang="en-US" baseline="0" dirty="0"/>
          </a:p>
          <a:p>
            <a:r>
              <a:rPr lang="en-US" baseline="0" dirty="0"/>
              <a:t>In practice, the control plane would need to create a Table Flow Graph (to accompany the Parse Graph) to decide how the Logical Tables are mapped. </a:t>
            </a:r>
          </a:p>
          <a:p>
            <a:endParaRPr lang="en-US" dirty="0"/>
          </a:p>
          <a:p>
            <a:r>
              <a:rPr lang="en-US" dirty="0"/>
              <a:t>The control plane</a:t>
            </a:r>
            <a:r>
              <a:rPr lang="en-US" baseline="0" dirty="0"/>
              <a:t> is assumed to know the number and size of the physical stages available. </a:t>
            </a:r>
          </a:p>
          <a:p>
            <a:r>
              <a:rPr lang="en-US" baseline="0" dirty="0"/>
              <a:t>There could be as few as 1 stage. A given switch might only allow Logical Tables to directly correspond to Physical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87B50-CBD5-6641-B9E0-7A5AF62DAEF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96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Action processing is assumed to be</a:t>
            </a:r>
            <a:r>
              <a:rPr lang="en-US" baseline="0" dirty="0"/>
              <a:t> available in each physical stage of the pipeline.</a:t>
            </a:r>
          </a:p>
          <a:p>
            <a:r>
              <a:rPr lang="en-US" baseline="0" dirty="0"/>
              <a:t>The headers are available along with the match result and metadata. Optional state could be available to the Action Processors.</a:t>
            </a:r>
          </a:p>
          <a:p>
            <a:endParaRPr lang="en-US" dirty="0"/>
          </a:p>
          <a:p>
            <a:r>
              <a:rPr lang="en-US" dirty="0"/>
              <a:t>There</a:t>
            </a:r>
            <a:r>
              <a:rPr lang="en-US" baseline="0" dirty="0"/>
              <a:t> are assumed to be some number of processors (could be 1, could be hundreds) to perform Actions on headers.</a:t>
            </a:r>
          </a:p>
          <a:p>
            <a:r>
              <a:rPr lang="en-US" baseline="0" dirty="0"/>
              <a:t>The Action instruction set is assumed to be protocol independent  (e.g. “insert these 8 bits starting at bit 19 of the 3</a:t>
            </a:r>
            <a:r>
              <a:rPr lang="en-US" baseline="30000" dirty="0"/>
              <a:t>rd</a:t>
            </a:r>
            <a:r>
              <a:rPr lang="en-US" baseline="0" dirty="0"/>
              <a:t> header”).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87B50-CBD5-6641-B9E0-7A5AF62DAEF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07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them that </a:t>
            </a:r>
            <a:r>
              <a:rPr lang="en-US" dirty="0" err="1"/>
              <a:t>OpenFlow</a:t>
            </a:r>
            <a:r>
              <a:rPr lang="en-US" dirty="0"/>
              <a:t> is based on match + action.</a:t>
            </a:r>
          </a:p>
          <a:p>
            <a:r>
              <a:rPr lang="en-US" dirty="0"/>
              <a:t>But it is restricted to a</a:t>
            </a:r>
            <a:r>
              <a:rPr lang="en-US" baseline="0" dirty="0"/>
              <a:t> specific set of headers, and nothing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62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Allows you to edit packet fields in parallel.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86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</a:t>
            </a:r>
            <a:r>
              <a:rPr lang="en-US" baseline="0" dirty="0"/>
              <a:t> P4 API: a new API between the control-plane and the data plane.</a:t>
            </a:r>
          </a:p>
          <a:p>
            <a:r>
              <a:rPr lang="en-US" baseline="0" dirty="0"/>
              <a:t>The data plane performs mostly stateless high-speed processing.</a:t>
            </a:r>
          </a:p>
          <a:p>
            <a:r>
              <a:rPr lang="en-US" baseline="0" dirty="0"/>
              <a:t>The data plane is lean and fast; most of the complexity is still in the control plane. P4 does not address this aspect.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46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P4 should be portable across a large spectrum of switch</a:t>
            </a:r>
            <a:r>
              <a:rPr lang="en-US" baseline="0" dirty="0"/>
              <a:t> implementations.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3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that this is a first step and things will get better.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92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74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The steady state of a network is well understood.</a:t>
            </a:r>
          </a:p>
          <a:p>
            <a:pPr lvl="1"/>
            <a:r>
              <a:rPr lang="en-US" dirty="0"/>
              <a:t>When things change, people have a hard time debugging, and would like instrumentation.</a:t>
            </a:r>
            <a:endParaRPr lang="en-US" baseline="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70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51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 early to say if this will be widely adopted or not.</a:t>
            </a:r>
          </a:p>
          <a:p>
            <a:r>
              <a:rPr lang="en-US" dirty="0"/>
              <a:t>Staid companies</a:t>
            </a:r>
            <a:r>
              <a:rPr lang="en-US" baseline="0" dirty="0"/>
              <a:t> such as AT&amp;T and CISCO showing up at the working group meetings.</a:t>
            </a:r>
          </a:p>
          <a:p>
            <a:endParaRPr lang="en-US" baseline="0" dirty="0"/>
          </a:p>
          <a:p>
            <a:r>
              <a:rPr lang="en-US" baseline="0" dirty="0"/>
              <a:t>Spend more time on these slides and less time on paper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49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Flesh this out a little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17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Pause for question: Why might you ever want to change your network’s switches?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43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Pause for question: Why might you ever want to change your network’s switches?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24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How would _you_ design a programmable router?</a:t>
            </a:r>
          </a:p>
          <a:p>
            <a:endParaRPr lang="en-US" baseline="0" dirty="0"/>
          </a:p>
          <a:p>
            <a:r>
              <a:rPr lang="en-US" baseline="0" dirty="0"/>
              <a:t>Mention that it is on log scale</a:t>
            </a:r>
          </a:p>
          <a:p>
            <a:r>
              <a:rPr lang="en-US" baseline="0" dirty="0"/>
              <a:t>Define line rate</a:t>
            </a:r>
          </a:p>
          <a:p>
            <a:r>
              <a:rPr lang="en-US" baseline="0" dirty="0"/>
              <a:t>Unpredictable performance examples: hardware </a:t>
            </a:r>
            <a:r>
              <a:rPr lang="en-US" baseline="0" dirty="0" err="1"/>
              <a:t>config</a:t>
            </a:r>
            <a:r>
              <a:rPr lang="en-US" baseline="0" dirty="0"/>
              <a:t> (number of cores, RAM size,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34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match-action?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use a pipeline?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73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match-action?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use a pipeline?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9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discuss the RMT model, let’s talk a bit about the switch architecture.</a:t>
            </a:r>
          </a:p>
          <a:p>
            <a:r>
              <a:rPr lang="en-US" dirty="0"/>
              <a:t>The paper doesn’t go into much detail about this</a:t>
            </a:r>
            <a:r>
              <a:rPr lang="en-US" baseline="0" dirty="0"/>
              <a:t> and assumes a switch is going to have a pipeline of match-action tables (fixed or not). Why is this a good architecture?</a:t>
            </a:r>
          </a:p>
          <a:p>
            <a:endParaRPr lang="en-US" dirty="0"/>
          </a:p>
          <a:p>
            <a:r>
              <a:rPr lang="en-US" dirty="0"/>
              <a:t>Q:</a:t>
            </a:r>
            <a:r>
              <a:rPr lang="en-US" baseline="0" dirty="0"/>
              <a:t> Why is a switch architected as a pipeline? Are there other architectures?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68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9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8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7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5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3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3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6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9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5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F2FE0-66D1-4517-A0FE-1ABC94B036F1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6900" y="1514475"/>
            <a:ext cx="8458200" cy="1790700"/>
          </a:xfrm>
        </p:spPr>
        <p:txBody>
          <a:bodyPr/>
          <a:lstStyle/>
          <a:p>
            <a:r>
              <a:rPr lang="en-US" dirty="0"/>
              <a:t>Programmable switches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courtesy of Patrick </a:t>
            </a:r>
            <a:r>
              <a:rPr lang="en-US" dirty="0" err="1"/>
              <a:t>Bosshart</a:t>
            </a:r>
            <a:r>
              <a:rPr lang="en-US" dirty="0"/>
              <a:t>, Nick McKeown, and Mihai </a:t>
            </a:r>
            <a:r>
              <a:rPr lang="en-US" dirty="0" err="1"/>
              <a:t>Budiu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12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3300" cy="1325563"/>
          </a:xfrm>
        </p:spPr>
        <p:txBody>
          <a:bodyPr/>
          <a:lstStyle/>
          <a:p>
            <a:r>
              <a:rPr lang="en-US" dirty="0"/>
              <a:t>The RMT model: programmability +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Performance: 640 </a:t>
            </a:r>
            <a:r>
              <a:rPr lang="en-US" dirty="0" err="1"/>
              <a:t>Gbit</a:t>
            </a:r>
            <a:r>
              <a:rPr lang="en-US" dirty="0"/>
              <a:t>/s (also called line rate), now 6.4 </a:t>
            </a:r>
            <a:r>
              <a:rPr lang="en-US" dirty="0" err="1"/>
              <a:t>Tbit</a:t>
            </a:r>
            <a:r>
              <a:rPr lang="en-US" dirty="0"/>
              <a:t>/s.</a:t>
            </a:r>
          </a:p>
          <a:p>
            <a:endParaRPr lang="en-US" dirty="0"/>
          </a:p>
          <a:p>
            <a:r>
              <a:rPr lang="en-US" dirty="0"/>
              <a:t>Programmability: New headers, new modifications to packet headers, flexibly size lookup tables, (limited) state modification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3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11163300" cy="1325563"/>
          </a:xfrm>
        </p:spPr>
        <p:txBody>
          <a:bodyPr/>
          <a:lstStyle/>
          <a:p>
            <a:r>
              <a:rPr lang="en-US" dirty="0"/>
              <a:t>The right architecture for a high-speed switch?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8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8200" y="4800600"/>
            <a:ext cx="10515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requirements at line-rate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 capacity ~ 1 </a:t>
            </a:r>
            <a:r>
              <a:rPr lang="en-US" dirty="0" err="1"/>
              <a:t>Tbit</a:t>
            </a:r>
            <a:r>
              <a:rPr lang="en-US" dirty="0"/>
              <a:t>/s</a:t>
            </a:r>
          </a:p>
          <a:p>
            <a:endParaRPr lang="en-US" dirty="0"/>
          </a:p>
          <a:p>
            <a:r>
              <a:rPr lang="en-US" dirty="0"/>
              <a:t>Packet size ~ 1000 bits</a:t>
            </a:r>
          </a:p>
          <a:p>
            <a:endParaRPr lang="en-US" dirty="0"/>
          </a:p>
          <a:p>
            <a:r>
              <a:rPr lang="en-US" dirty="0"/>
              <a:t>~10 operations per packet (e.g., routing, ACL, tunnels)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Need to process 1 billion packets per second, 10 ops per packet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2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processor architecture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14900" y="4152900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358509" y="17145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table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12249" y="23608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552423" y="20864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943600" y="23608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590869" y="2419369"/>
            <a:ext cx="851685" cy="159453"/>
            <a:chOff x="1133169" y="3629639"/>
            <a:chExt cx="851685" cy="587483"/>
          </a:xfrm>
        </p:grpSpPr>
        <p:sp>
          <p:nvSpPr>
            <p:cNvPr id="50" name="Rectangle 4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5512727" y="26378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44078" y="26378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591347" y="2696368"/>
            <a:ext cx="851685" cy="159453"/>
            <a:chOff x="1133169" y="3629639"/>
            <a:chExt cx="851685" cy="587483"/>
          </a:xfrm>
        </p:grpSpPr>
        <p:sp>
          <p:nvSpPr>
            <p:cNvPr id="55" name="Rectangle 5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5514220" y="33998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945571" y="33998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592840" y="3458368"/>
            <a:ext cx="851685" cy="159453"/>
            <a:chOff x="1133169" y="3629639"/>
            <a:chExt cx="851685" cy="587483"/>
          </a:xfrm>
        </p:grpSpPr>
        <p:sp>
          <p:nvSpPr>
            <p:cNvPr id="60" name="Rectangle 5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Oval 61"/>
          <p:cNvSpPr/>
          <p:nvPr/>
        </p:nvSpPr>
        <p:spPr>
          <a:xfrm>
            <a:off x="5980717" y="2941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980717" y="3094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980717" y="32464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244099" y="6403333"/>
            <a:ext cx="182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GHz processor</a:t>
            </a:r>
          </a:p>
        </p:txBody>
      </p:sp>
      <p:sp>
        <p:nvSpPr>
          <p:cNvPr id="72" name="Down Arrow 71"/>
          <p:cNvSpPr/>
          <p:nvPr/>
        </p:nvSpPr>
        <p:spPr>
          <a:xfrm>
            <a:off x="5750011" y="3823161"/>
            <a:ext cx="533400" cy="3847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3390900" y="5257800"/>
            <a:ext cx="12954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596395" y="4888468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057400" y="3238500"/>
            <a:ext cx="7429500" cy="10316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Gadugi" panose="020B0502040204020203" pitchFamily="34" charset="0"/>
              </a:rPr>
              <a:t>Can’t build a 10 GHz processor!</a:t>
            </a:r>
          </a:p>
        </p:txBody>
      </p:sp>
    </p:spTree>
    <p:extLst>
      <p:ext uri="{BB962C8B-B14F-4D97-AF65-F5344CB8AC3E}">
        <p14:creationId xmlns:p14="http://schemas.microsoft.com/office/powerpoint/2010/main" val="402422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Packet-parallel architecture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1320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58509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2249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552423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3600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590869" y="1885969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512727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4078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347" y="2162968"/>
            <a:ext cx="851685" cy="159453"/>
            <a:chOff x="1133169" y="3629639"/>
            <a:chExt cx="851685" cy="587483"/>
          </a:xfrm>
        </p:grpSpPr>
        <p:sp>
          <p:nvSpPr>
            <p:cNvPr id="16" name="Rectangle 15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514220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5571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92840" y="2924968"/>
            <a:ext cx="851685" cy="159453"/>
            <a:chOff x="1133169" y="3629639"/>
            <a:chExt cx="851685" cy="587483"/>
          </a:xfrm>
        </p:grpSpPr>
        <p:sp>
          <p:nvSpPr>
            <p:cNvPr id="21" name="Rectangle 2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5980717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80717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980717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4240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27" name="Down Arrow 26"/>
          <p:cNvSpPr/>
          <p:nvPr/>
        </p:nvSpPr>
        <p:spPr>
          <a:xfrm rot="18563448">
            <a:off x="6928299" y="2177959"/>
            <a:ext cx="533400" cy="167322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054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974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30" name="Down Arrow 29"/>
          <p:cNvSpPr/>
          <p:nvPr/>
        </p:nvSpPr>
        <p:spPr>
          <a:xfrm rot="4148830">
            <a:off x="3174974" y="533327"/>
            <a:ext cx="533400" cy="436403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02082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5002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33" name="Down Arrow 32"/>
          <p:cNvSpPr/>
          <p:nvPr/>
        </p:nvSpPr>
        <p:spPr>
          <a:xfrm rot="3539565">
            <a:off x="4422874" y="2229015"/>
            <a:ext cx="533400" cy="170766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955469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88389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37" name="Oval 36"/>
          <p:cNvSpPr/>
          <p:nvPr/>
        </p:nvSpPr>
        <p:spPr>
          <a:xfrm flipH="1" flipV="1">
            <a:off x="5548555" y="461540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flipH="1" flipV="1">
            <a:off x="6069646" y="4615402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flipH="1" flipV="1">
            <a:off x="6590299" y="4625879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 rot="17273253">
            <a:off x="8410790" y="416438"/>
            <a:ext cx="533400" cy="45431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endCxn id="32" idx="3"/>
          </p:cNvCxnSpPr>
          <p:nvPr/>
        </p:nvCxnSpPr>
        <p:spPr>
          <a:xfrm flipH="1" flipV="1">
            <a:off x="5053824" y="5996061"/>
            <a:ext cx="967114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41545" y="6457832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</a:t>
            </a:r>
          </a:p>
        </p:txBody>
      </p:sp>
      <p:cxnSp>
        <p:nvCxnSpPr>
          <p:cNvPr id="46" name="Straight Arrow Connector 45"/>
          <p:cNvCxnSpPr>
            <a:stCxn id="43" idx="1"/>
          </p:cNvCxnSpPr>
          <p:nvPr/>
        </p:nvCxnSpPr>
        <p:spPr>
          <a:xfrm flipH="1" flipV="1">
            <a:off x="2469358" y="6144436"/>
            <a:ext cx="3272187" cy="498062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26" idx="1"/>
          </p:cNvCxnSpPr>
          <p:nvPr/>
        </p:nvCxnSpPr>
        <p:spPr>
          <a:xfrm flipV="1">
            <a:off x="6379184" y="5996061"/>
            <a:ext cx="963219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3"/>
            <a:endCxn id="35" idx="1"/>
          </p:cNvCxnSpPr>
          <p:nvPr/>
        </p:nvCxnSpPr>
        <p:spPr>
          <a:xfrm flipV="1">
            <a:off x="6625954" y="5996061"/>
            <a:ext cx="3257939" cy="64643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143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Packet-parallel architecture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1320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16119" y="1203844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69859" y="1850175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10033" y="1575799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01210" y="185017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748479" y="1908713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670337" y="2127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01688" y="2127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48957" y="2185712"/>
            <a:ext cx="851685" cy="159453"/>
            <a:chOff x="1133169" y="3629639"/>
            <a:chExt cx="851685" cy="587483"/>
          </a:xfrm>
        </p:grpSpPr>
        <p:sp>
          <p:nvSpPr>
            <p:cNvPr id="16" name="Rectangle 15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671830" y="2889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03181" y="2889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750450" y="2947712"/>
            <a:ext cx="851685" cy="159453"/>
            <a:chOff x="1133169" y="3629639"/>
            <a:chExt cx="851685" cy="587483"/>
          </a:xfrm>
        </p:grpSpPr>
        <p:sp>
          <p:nvSpPr>
            <p:cNvPr id="21" name="Rectangle 2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4138327" y="24309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8327" y="25833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38327" y="27357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4240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8054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974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02082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5002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55469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88389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41545" y="6457832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</a:t>
            </a:r>
          </a:p>
        </p:txBody>
      </p:sp>
      <p:cxnSp>
        <p:nvCxnSpPr>
          <p:cNvPr id="46" name="Straight Arrow Connector 45"/>
          <p:cNvCxnSpPr>
            <a:stCxn id="43" idx="1"/>
          </p:cNvCxnSpPr>
          <p:nvPr/>
        </p:nvCxnSpPr>
        <p:spPr>
          <a:xfrm flipH="1" flipV="1">
            <a:off x="2469358" y="6144436"/>
            <a:ext cx="3272187" cy="498062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3"/>
            <a:endCxn id="35" idx="1"/>
          </p:cNvCxnSpPr>
          <p:nvPr/>
        </p:nvCxnSpPr>
        <p:spPr>
          <a:xfrm flipV="1">
            <a:off x="6625954" y="5996061"/>
            <a:ext cx="3257939" cy="64643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2343150" y="3538218"/>
            <a:ext cx="7429500" cy="10316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Gadugi" panose="020B0502040204020203" pitchFamily="34" charset="0"/>
              </a:rPr>
              <a:t>Memory replication increases die area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6300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table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30040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1070214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461391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108660" y="1885969"/>
            <a:ext cx="851685" cy="159453"/>
            <a:chOff x="1133169" y="3629639"/>
            <a:chExt cx="851685" cy="587483"/>
          </a:xfrm>
        </p:grpSpPr>
        <p:sp>
          <p:nvSpPr>
            <p:cNvPr id="54" name="Rectangle 53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1030518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461869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109138" y="2162968"/>
            <a:ext cx="851685" cy="159453"/>
            <a:chOff x="1133169" y="3629639"/>
            <a:chExt cx="851685" cy="587483"/>
          </a:xfrm>
        </p:grpSpPr>
        <p:sp>
          <p:nvSpPr>
            <p:cNvPr id="60" name="Rectangle 5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1032011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63362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631" y="2924968"/>
            <a:ext cx="851685" cy="159453"/>
            <a:chOff x="1133169" y="3629639"/>
            <a:chExt cx="851685" cy="587483"/>
          </a:xfrm>
        </p:grpSpPr>
        <p:sp>
          <p:nvSpPr>
            <p:cNvPr id="65" name="Rectangle 6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Oval 66"/>
          <p:cNvSpPr/>
          <p:nvPr/>
        </p:nvSpPr>
        <p:spPr>
          <a:xfrm>
            <a:off x="1498508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498508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498508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429500" y="1203844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table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583240" y="1850175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7623414" y="1575799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8014591" y="185017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7661860" y="1908713"/>
            <a:ext cx="851685" cy="159453"/>
            <a:chOff x="1133169" y="3629639"/>
            <a:chExt cx="851685" cy="587483"/>
          </a:xfrm>
        </p:grpSpPr>
        <p:sp>
          <p:nvSpPr>
            <p:cNvPr id="75" name="Rectangle 7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7583718" y="2127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015069" y="2127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7662338" y="2185712"/>
            <a:ext cx="851685" cy="159453"/>
            <a:chOff x="1133169" y="3629639"/>
            <a:chExt cx="851685" cy="587483"/>
          </a:xfrm>
        </p:grpSpPr>
        <p:sp>
          <p:nvSpPr>
            <p:cNvPr id="80" name="Rectangle 7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7585211" y="2889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16562" y="2889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7663831" y="2947712"/>
            <a:ext cx="851685" cy="159453"/>
            <a:chOff x="1133169" y="3629639"/>
            <a:chExt cx="851685" cy="587483"/>
          </a:xfrm>
        </p:grpSpPr>
        <p:sp>
          <p:nvSpPr>
            <p:cNvPr id="85" name="Rectangle 8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Oval 86"/>
          <p:cNvSpPr/>
          <p:nvPr/>
        </p:nvSpPr>
        <p:spPr>
          <a:xfrm>
            <a:off x="8051708" y="24309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8051708" y="25833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051708" y="27357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0069319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table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223059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10263233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0654410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10301679" y="1885969"/>
            <a:ext cx="851685" cy="159453"/>
            <a:chOff x="1133169" y="3629639"/>
            <a:chExt cx="851685" cy="587483"/>
          </a:xfrm>
        </p:grpSpPr>
        <p:sp>
          <p:nvSpPr>
            <p:cNvPr id="95" name="Rectangle 9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10223537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0654888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10302157" y="2162968"/>
            <a:ext cx="851685" cy="159453"/>
            <a:chOff x="1133169" y="3629639"/>
            <a:chExt cx="851685" cy="587483"/>
          </a:xfrm>
        </p:grpSpPr>
        <p:sp>
          <p:nvSpPr>
            <p:cNvPr id="100" name="Rectangle 9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10225030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656381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0303650" y="2924968"/>
            <a:ext cx="851685" cy="159453"/>
            <a:chOff x="1133169" y="3629639"/>
            <a:chExt cx="851685" cy="587483"/>
          </a:xfrm>
        </p:grpSpPr>
        <p:sp>
          <p:nvSpPr>
            <p:cNvPr id="105" name="Rectangle 10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Oval 106"/>
          <p:cNvSpPr/>
          <p:nvPr/>
        </p:nvSpPr>
        <p:spPr>
          <a:xfrm>
            <a:off x="10691527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0691527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0691527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Down Arrow 109"/>
          <p:cNvSpPr/>
          <p:nvPr/>
        </p:nvSpPr>
        <p:spPr>
          <a:xfrm rot="10800000" flipV="1">
            <a:off x="1267802" y="3264659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Down Arrow 110"/>
          <p:cNvSpPr/>
          <p:nvPr/>
        </p:nvSpPr>
        <p:spPr>
          <a:xfrm rot="10800000" flipV="1">
            <a:off x="3883884" y="3262241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own Arrow 111"/>
          <p:cNvSpPr/>
          <p:nvPr/>
        </p:nvSpPr>
        <p:spPr>
          <a:xfrm rot="10800000" flipV="1">
            <a:off x="7832891" y="3262019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Down Arrow 112"/>
          <p:cNvSpPr/>
          <p:nvPr/>
        </p:nvSpPr>
        <p:spPr>
          <a:xfrm rot="10800000" flipV="1">
            <a:off x="10477500" y="3231750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 flipH="1" flipV="1">
            <a:off x="5548555" y="461540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 flipH="1" flipV="1">
            <a:off x="6069646" y="4615402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 flipH="1" flipV="1">
            <a:off x="6590299" y="4625879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/>
          <p:nvPr/>
        </p:nvCxnSpPr>
        <p:spPr>
          <a:xfrm flipH="1" flipV="1">
            <a:off x="5053824" y="5996061"/>
            <a:ext cx="967114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6379184" y="5996061"/>
            <a:ext cx="963219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80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Function-parallel or pipelined architecture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6293" y="2444076"/>
            <a:ext cx="201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 lookup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89289" y="280910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29463" y="2809101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20640" y="280910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7909" y="2867639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462084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1 GHz circuit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2339894" y="3143429"/>
            <a:ext cx="533400" cy="40711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5574652" y="3156829"/>
            <a:ext cx="533400" cy="3984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 rot="5400000" flipV="1">
            <a:off x="3982211" y="3544123"/>
            <a:ext cx="533400" cy="998633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 rot="5400000" flipV="1">
            <a:off x="7298219" y="3532918"/>
            <a:ext cx="533400" cy="998633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850452" y="2444076"/>
            <a:ext cx="175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ACL lookup table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313448" y="280910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5353622" y="2809101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744799" y="280910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392068" y="2867639"/>
            <a:ext cx="851685" cy="159453"/>
            <a:chOff x="1133169" y="3629639"/>
            <a:chExt cx="851685" cy="587483"/>
          </a:xfrm>
        </p:grpSpPr>
        <p:sp>
          <p:nvSpPr>
            <p:cNvPr id="65" name="Rectangle 6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Down Arrow 66"/>
          <p:cNvSpPr/>
          <p:nvPr/>
        </p:nvSpPr>
        <p:spPr>
          <a:xfrm>
            <a:off x="10732968" y="3171416"/>
            <a:ext cx="533400" cy="3984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0008768" y="2458663"/>
            <a:ext cx="203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Tunnel lookup table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471764" y="2823688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0511938" y="2823688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903115" y="2823688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0550384" y="2882226"/>
            <a:ext cx="851685" cy="159453"/>
            <a:chOff x="1133169" y="3629639"/>
            <a:chExt cx="851685" cy="587483"/>
          </a:xfrm>
        </p:grpSpPr>
        <p:sp>
          <p:nvSpPr>
            <p:cNvPr id="73" name="Rectangle 72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/>
          <p:nvPr/>
        </p:nvCxnSpPr>
        <p:spPr>
          <a:xfrm>
            <a:off x="152400" y="4026932"/>
            <a:ext cx="12954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7895" y="3657600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</a:t>
            </a:r>
          </a:p>
        </p:txBody>
      </p:sp>
      <p:sp>
        <p:nvSpPr>
          <p:cNvPr id="41" name="Oval 40"/>
          <p:cNvSpPr/>
          <p:nvPr/>
        </p:nvSpPr>
        <p:spPr>
          <a:xfrm flipH="1" flipV="1">
            <a:off x="8066477" y="3900714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flipH="1" flipV="1">
            <a:off x="8587568" y="390071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flipH="1" flipV="1">
            <a:off x="9067800" y="3911190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5400000" flipV="1">
            <a:off x="9345128" y="3835942"/>
            <a:ext cx="533400" cy="43595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584034" y="3695700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14884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1 GHz circuit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740201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1 GHz circuit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910621" y="3706905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9982200" y="3706905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621079" y="3842266"/>
            <a:ext cx="14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Route lookup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035378" y="3858773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ACL lookup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170450" y="3858773"/>
            <a:ext cx="15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Tunnel lookup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5103514"/>
            <a:ext cx="82237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dugi" panose="020B0502040204020203" pitchFamily="34" charset="0"/>
              </a:rPr>
              <a:t>Factors out global state into per-stage local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dugi" panose="020B0502040204020203" pitchFamily="34" charset="0"/>
              </a:rPr>
              <a:t>Replaces full-blown processor with a circuit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dugi" panose="020B0502040204020203" pitchFamily="34" charset="0"/>
              </a:rPr>
              <a:t>But, needs careful circuit design to run at 1 GHz</a:t>
            </a:r>
          </a:p>
        </p:txBody>
      </p:sp>
    </p:spTree>
    <p:extLst>
      <p:ext uri="{BB962C8B-B14F-4D97-AF65-F5344CB8AC3E}">
        <p14:creationId xmlns:p14="http://schemas.microsoft.com/office/powerpoint/2010/main" val="371359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function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000" y="6875784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27036" y="2660880"/>
            <a:ext cx="310147" cy="3737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8" name="Group 42"/>
          <p:cNvGrpSpPr/>
          <p:nvPr/>
        </p:nvGrpSpPr>
        <p:grpSpPr>
          <a:xfrm>
            <a:off x="4111983" y="3586665"/>
            <a:ext cx="4320165" cy="1191330"/>
            <a:chOff x="1707458" y="1778000"/>
            <a:chExt cx="5547033" cy="1191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1707458" y="1778000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707458" y="1905818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707458" y="2033636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707458" y="2161454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707458" y="2289272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707458" y="2417090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707458" y="2544908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707458" y="2672726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707458" y="2800544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707458" y="2928362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/>
          <p:cNvCxnSpPr/>
          <p:nvPr/>
        </p:nvCxnSpPr>
        <p:spPr>
          <a:xfrm>
            <a:off x="4111982" y="6123681"/>
            <a:ext cx="4325226" cy="4096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3301263" y="4149288"/>
            <a:ext cx="596310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65"/>
          <p:cNvGrpSpPr/>
          <p:nvPr/>
        </p:nvGrpSpPr>
        <p:grpSpPr>
          <a:xfrm>
            <a:off x="8886352" y="3832542"/>
            <a:ext cx="497165" cy="296604"/>
            <a:chOff x="7660968" y="1751777"/>
            <a:chExt cx="1040580" cy="450645"/>
          </a:xfrm>
        </p:grpSpPr>
        <p:sp>
          <p:nvSpPr>
            <p:cNvPr id="65" name="Freeform 64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70"/>
          <p:cNvGrpSpPr/>
          <p:nvPr/>
        </p:nvGrpSpPr>
        <p:grpSpPr>
          <a:xfrm>
            <a:off x="8887021" y="4433945"/>
            <a:ext cx="497165" cy="296604"/>
            <a:chOff x="7660968" y="1751777"/>
            <a:chExt cx="1040580" cy="450645"/>
          </a:xfrm>
        </p:grpSpPr>
        <p:sp>
          <p:nvSpPr>
            <p:cNvPr id="62" name="Freeform 61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 rot="16200000">
            <a:off x="8059699" y="4686825"/>
            <a:ext cx="10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Deparser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48165" y="38891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55690" y="3278889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Queues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9524" y="6212919"/>
            <a:ext cx="525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9786129" y="4149288"/>
            <a:ext cx="562888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790225" y="38471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029468" y="2788443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ACL Stage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27852" y="2795438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L3 Stage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245853" y="2788443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L2 Stage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3984971" y="1297136"/>
            <a:ext cx="1406906" cy="4627536"/>
            <a:chOff x="1204029" y="1315613"/>
            <a:chExt cx="1406906" cy="4627536"/>
          </a:xfrm>
        </p:grpSpPr>
        <p:grpSp>
          <p:nvGrpSpPr>
            <p:cNvPr id="16" name="Group 33"/>
            <p:cNvGrpSpPr/>
            <p:nvPr/>
          </p:nvGrpSpPr>
          <p:grpSpPr>
            <a:xfrm>
              <a:off x="1467377" y="2799542"/>
              <a:ext cx="1030842" cy="3143607"/>
              <a:chOff x="1656349" y="3158022"/>
              <a:chExt cx="1260580" cy="1812695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656349" y="3158022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16200000">
                <a:off x="1951125" y="3814520"/>
                <a:ext cx="1353142" cy="2859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set L2D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855960" y="4757749"/>
                <a:ext cx="1060969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1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6200000">
                <a:off x="1394124" y="3763655"/>
                <a:ext cx="1254702" cy="45164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L2 Table</a:t>
                </a:r>
              </a:p>
            </p:txBody>
          </p:sp>
          <p:sp>
            <p:nvSpPr>
              <p:cNvPr id="61" name="Right Arrow 60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204029" y="1315613"/>
              <a:ext cx="1406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L2: 128k x 48</a:t>
              </a:r>
            </a:p>
            <a:p>
              <a:r>
                <a:rPr lang="en-US" dirty="0"/>
                <a:t>Exact match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391877" y="1429893"/>
            <a:ext cx="1506768" cy="4534130"/>
            <a:chOff x="2619692" y="1409020"/>
            <a:chExt cx="1506768" cy="4534130"/>
          </a:xfrm>
        </p:grpSpPr>
        <p:grpSp>
          <p:nvGrpSpPr>
            <p:cNvPr id="17" name="Group 75"/>
            <p:cNvGrpSpPr/>
            <p:nvPr/>
          </p:nvGrpSpPr>
          <p:grpSpPr>
            <a:xfrm>
              <a:off x="2855667" y="2769683"/>
              <a:ext cx="1030843" cy="3173467"/>
              <a:chOff x="1656349" y="3140804"/>
              <a:chExt cx="1260581" cy="1829913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656349" y="3140804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6200000">
                <a:off x="1939781" y="3803174"/>
                <a:ext cx="1375833" cy="28595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set L2D, </a:t>
                </a:r>
                <a:r>
                  <a:rPr lang="en-US" dirty="0" err="1">
                    <a:solidFill>
                      <a:srgbClr val="000000"/>
                    </a:solidFill>
                  </a:rPr>
                  <a:t>dec</a:t>
                </a:r>
                <a:r>
                  <a:rPr lang="en-US" dirty="0">
                    <a:solidFill>
                      <a:srgbClr val="000000"/>
                    </a:solidFill>
                  </a:rPr>
                  <a:t> TTL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855960" y="4757749"/>
                <a:ext cx="1060970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2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6200000">
                <a:off x="1695681" y="3731676"/>
                <a:ext cx="555322" cy="45164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L3 Table</a:t>
                </a:r>
              </a:p>
            </p:txBody>
          </p:sp>
          <p:sp>
            <p:nvSpPr>
              <p:cNvPr id="56" name="Right Arrow 55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2619692" y="1409020"/>
              <a:ext cx="15067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L3: 16k x 32</a:t>
              </a:r>
            </a:p>
            <a:p>
              <a:r>
                <a:rPr lang="en-US" dirty="0"/>
                <a:t>Longest prefix</a:t>
              </a:r>
            </a:p>
            <a:p>
              <a:r>
                <a:rPr lang="en-US" dirty="0"/>
                <a:t>match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029469" y="1783564"/>
            <a:ext cx="1552641" cy="4142111"/>
            <a:chOff x="4257283" y="1801038"/>
            <a:chExt cx="1552641" cy="4142111"/>
          </a:xfrm>
        </p:grpSpPr>
        <p:grpSp>
          <p:nvGrpSpPr>
            <p:cNvPr id="81" name="Group 75"/>
            <p:cNvGrpSpPr/>
            <p:nvPr/>
          </p:nvGrpSpPr>
          <p:grpSpPr>
            <a:xfrm>
              <a:off x="4257283" y="2799542"/>
              <a:ext cx="1030843" cy="3143607"/>
              <a:chOff x="1656348" y="3158022"/>
              <a:chExt cx="1260581" cy="1812695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656348" y="3158022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16200000">
                <a:off x="1951125" y="3814520"/>
                <a:ext cx="1353142" cy="285956"/>
              </a:xfrm>
              <a:prstGeom prst="rect">
                <a:avLst/>
              </a:prstGeom>
              <a:solidFill>
                <a:srgbClr val="D64B7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permit/deny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855960" y="4757749"/>
                <a:ext cx="1060969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3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 rot="16200000">
                <a:off x="1637672" y="3747443"/>
                <a:ext cx="671336" cy="451643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ACL Table</a:t>
                </a:r>
              </a:p>
            </p:txBody>
          </p:sp>
          <p:sp>
            <p:nvSpPr>
              <p:cNvPr id="86" name="Right Arrow 85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4257283" y="1801038"/>
              <a:ext cx="15526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ACL: 4k</a:t>
              </a:r>
            </a:p>
            <a:p>
              <a:r>
                <a:rPr lang="en-US" dirty="0"/>
                <a:t>Ternary match</a:t>
              </a:r>
            </a:p>
          </p:txBody>
        </p:sp>
      </p:grpSp>
      <p:sp>
        <p:nvSpPr>
          <p:cNvPr id="97" name="TextBox 96"/>
          <p:cNvSpPr txBox="1"/>
          <p:nvPr/>
        </p:nvSpPr>
        <p:spPr>
          <a:xfrm rot="16200000">
            <a:off x="2528064" y="4011209"/>
            <a:ext cx="1164242" cy="369332"/>
          </a:xfrm>
          <a:prstGeom prst="rect">
            <a:avLst/>
          </a:prstGeom>
          <a:solidFill>
            <a:srgbClr val="0000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97574" y="2660880"/>
            <a:ext cx="214409" cy="3737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3586916" y="4735999"/>
            <a:ext cx="78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Parser</a:t>
            </a:r>
          </a:p>
        </p:txBody>
      </p:sp>
    </p:spTree>
    <p:extLst>
      <p:ext uri="{BB962C8B-B14F-4D97-AF65-F5344CB8AC3E}">
        <p14:creationId xmlns:p14="http://schemas.microsoft.com/office/powerpoint/2010/main" val="125859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5748 0.00162 " pathEditMode="relative" ptsTypes="AA">
                                      <p:cBhvr>
                                        <p:cTn id="2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5" grpId="0" animBg="1"/>
      <p:bldP spid="96" grpId="0" animBg="1"/>
      <p:bldP spid="97" grpId="0" animBg="1"/>
      <p:bldP spid="9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flexibility to a fixed-function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Flexibility to:</a:t>
            </a:r>
          </a:p>
          <a:p>
            <a:pPr lvl="1"/>
            <a:r>
              <a:rPr lang="en-US" dirty="0"/>
              <a:t>Trade one memory dimension for another:</a:t>
            </a:r>
          </a:p>
          <a:p>
            <a:pPr lvl="2"/>
            <a:r>
              <a:rPr lang="en-US" dirty="0"/>
              <a:t>A narrower ACL table with more rules</a:t>
            </a:r>
          </a:p>
          <a:p>
            <a:pPr lvl="2"/>
            <a:r>
              <a:rPr lang="en-US" dirty="0"/>
              <a:t>A wider MAC address table with fewer rules.</a:t>
            </a:r>
          </a:p>
          <a:p>
            <a:pPr lvl="1"/>
            <a:r>
              <a:rPr lang="en-US" dirty="0"/>
              <a:t>Add a new table</a:t>
            </a:r>
          </a:p>
          <a:p>
            <a:pPr lvl="2"/>
            <a:r>
              <a:rPr lang="en-US" dirty="0"/>
              <a:t>Tunneling</a:t>
            </a:r>
          </a:p>
          <a:p>
            <a:pPr lvl="1"/>
            <a:r>
              <a:rPr lang="en-US" dirty="0"/>
              <a:t>Add a new header field</a:t>
            </a:r>
          </a:p>
          <a:p>
            <a:pPr lvl="2"/>
            <a:r>
              <a:rPr lang="en-US" dirty="0"/>
              <a:t>VXLAN</a:t>
            </a:r>
          </a:p>
          <a:p>
            <a:pPr lvl="1"/>
            <a:r>
              <a:rPr lang="en-US" dirty="0"/>
              <a:t>Add a different action</a:t>
            </a:r>
          </a:p>
          <a:p>
            <a:pPr lvl="2"/>
            <a:r>
              <a:rPr lang="en-US" dirty="0"/>
              <a:t>Compute RTT sums for RCP.</a:t>
            </a:r>
          </a:p>
          <a:p>
            <a:r>
              <a:rPr lang="en-US" dirty="0"/>
              <a:t>But, can’t do everything: regex, state machines, payload manipulation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2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RMT: Two simple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Programmable parser</a:t>
            </a:r>
          </a:p>
          <a:p>
            <a:endParaRPr lang="en-US" dirty="0"/>
          </a:p>
          <a:p>
            <a:r>
              <a:rPr lang="en-US" dirty="0"/>
              <a:t>Pipeline of match-action tables</a:t>
            </a:r>
          </a:p>
          <a:p>
            <a:pPr lvl="1"/>
            <a:r>
              <a:rPr lang="en-US" dirty="0"/>
              <a:t>Match on any parsed field</a:t>
            </a:r>
          </a:p>
          <a:p>
            <a:pPr lvl="1"/>
            <a:r>
              <a:rPr lang="en-US" dirty="0"/>
              <a:t>Actions combine packet-editing operations (pkt.f1 = pkt.f2 op pkt.f3) in parallel</a:t>
            </a:r>
          </a:p>
        </p:txBody>
      </p:sp>
    </p:spTree>
    <p:extLst>
      <p:ext uri="{BB962C8B-B14F-4D97-AF65-F5344CB8AC3E}">
        <p14:creationId xmlns:p14="http://schemas.microsoft.com/office/powerpoint/2010/main" val="125707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A36B-4F76-9A40-8E1F-9FD1B81A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81381-DF5C-494E-9E66-C6CE6D424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 metamorphosis: fast programmable match-action processing in hardware for SDN (SIGCOMM 2013)</a:t>
            </a:r>
          </a:p>
          <a:p>
            <a:r>
              <a:rPr lang="en-US" dirty="0"/>
              <a:t>P4: programming protocol-independent packet processors (SIGCOMM CCR 2014)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40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the RMT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graph</a:t>
            </a:r>
          </a:p>
          <a:p>
            <a:r>
              <a:rPr lang="en-US" dirty="0"/>
              <a:t>Table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76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Arbitrary Fields: The Parse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21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6" name="Alternate Process 5"/>
          <p:cNvSpPr/>
          <p:nvPr/>
        </p:nvSpPr>
        <p:spPr>
          <a:xfrm>
            <a:off x="6603835" y="3244363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IPV6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>
            <a:off x="5858543" y="2470453"/>
            <a:ext cx="1514102" cy="773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4320923" y="3857011"/>
            <a:ext cx="3051723" cy="196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4320922" y="3856555"/>
            <a:ext cx="0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0"/>
          </p:cNvCxnSpPr>
          <p:nvPr/>
        </p:nvCxnSpPr>
        <p:spPr>
          <a:xfrm>
            <a:off x="7314023" y="3857011"/>
            <a:ext cx="20727" cy="196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8" idx="0"/>
          </p:cNvCxnSpPr>
          <p:nvPr/>
        </p:nvCxnSpPr>
        <p:spPr>
          <a:xfrm>
            <a:off x="4320923" y="3856555"/>
            <a:ext cx="3013827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50871"/>
            <a:ext cx="6282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            IPV4                                   TC</a:t>
            </a:r>
            <a:r>
              <a:rPr lang="en-US" sz="2000" dirty="0"/>
              <a:t>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361523" y="1281649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</p:spTree>
    <p:extLst>
      <p:ext uri="{BB962C8B-B14F-4D97-AF65-F5344CB8AC3E}">
        <p14:creationId xmlns:p14="http://schemas.microsoft.com/office/powerpoint/2010/main" val="19946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Arbitrary Fields: The Parse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22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4320922" y="3856555"/>
            <a:ext cx="0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8" idx="0"/>
          </p:cNvCxnSpPr>
          <p:nvPr/>
        </p:nvCxnSpPr>
        <p:spPr>
          <a:xfrm>
            <a:off x="4320923" y="3856555"/>
            <a:ext cx="3013827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81649"/>
            <a:ext cx="62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            IPV4                                   TCP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361523" y="1281649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</p:spTree>
    <p:extLst>
      <p:ext uri="{BB962C8B-B14F-4D97-AF65-F5344CB8AC3E}">
        <p14:creationId xmlns:p14="http://schemas.microsoft.com/office/powerpoint/2010/main" val="460277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Arbitrary Fields: The Parse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23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81649"/>
            <a:ext cx="62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IPV4                    RCP                           TCP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855396" y="1266425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  <p:cxnSp>
        <p:nvCxnSpPr>
          <p:cNvPr id="19" name="Straight Arrow Connector 18"/>
          <p:cNvCxnSpPr>
            <a:stCxn id="22" idx="2"/>
          </p:cNvCxnSpPr>
          <p:nvPr/>
        </p:nvCxnSpPr>
        <p:spPr>
          <a:xfrm flipH="1">
            <a:off x="4320923" y="5162139"/>
            <a:ext cx="1537621" cy="657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2" idx="0"/>
          </p:cNvCxnSpPr>
          <p:nvPr/>
        </p:nvCxnSpPr>
        <p:spPr>
          <a:xfrm>
            <a:off x="4320923" y="3856554"/>
            <a:ext cx="1537621" cy="692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lternate Process 21"/>
          <p:cNvSpPr/>
          <p:nvPr/>
        </p:nvSpPr>
        <p:spPr>
          <a:xfrm>
            <a:off x="5089733" y="4549490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11925" y="5162139"/>
            <a:ext cx="1422825" cy="657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726078" y="1266425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067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Reconfigurable Match Tables:</a:t>
            </a:r>
            <a:br>
              <a:rPr lang="en-US" dirty="0"/>
            </a:br>
            <a:r>
              <a:rPr lang="en-US" dirty="0"/>
              <a:t>The Table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24</a:t>
            </a:fld>
            <a:endParaRPr lang="en-US"/>
          </a:p>
        </p:txBody>
      </p:sp>
      <p:cxnSp>
        <p:nvCxnSpPr>
          <p:cNvPr id="25" name="Straight Arrow Connector 24"/>
          <p:cNvCxnSpPr>
            <a:stCxn id="45" idx="5"/>
            <a:endCxn id="50" idx="1"/>
          </p:cNvCxnSpPr>
          <p:nvPr/>
        </p:nvCxnSpPr>
        <p:spPr>
          <a:xfrm>
            <a:off x="4704352" y="4270049"/>
            <a:ext cx="1012741" cy="638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45" idx="7"/>
          </p:cNvCxnSpPr>
          <p:nvPr/>
        </p:nvCxnSpPr>
        <p:spPr>
          <a:xfrm flipH="1">
            <a:off x="4704351" y="3097449"/>
            <a:ext cx="934832" cy="69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604784" y="1706466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599410" y="1835329"/>
            <a:ext cx="69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</a:t>
            </a:r>
          </a:p>
        </p:txBody>
      </p:sp>
      <p:sp>
        <p:nvSpPr>
          <p:cNvPr id="44" name="Oval 43"/>
          <p:cNvSpPr/>
          <p:nvPr/>
        </p:nvSpPr>
        <p:spPr>
          <a:xfrm>
            <a:off x="5616697" y="2715208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26787" y="3694446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617998" y="3752319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59016" y="3705051"/>
            <a:ext cx="1175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MAC</a:t>
            </a:r>
          </a:p>
          <a:p>
            <a:pPr algn="ctr"/>
            <a:r>
              <a:rPr lang="en-US" dirty="0"/>
              <a:t>FORWARD</a:t>
            </a:r>
          </a:p>
        </p:txBody>
      </p:sp>
      <p:cxnSp>
        <p:nvCxnSpPr>
          <p:cNvPr id="54" name="Straight Arrow Connector 53"/>
          <p:cNvCxnSpPr>
            <a:stCxn id="46" idx="4"/>
            <a:endCxn id="50" idx="0"/>
          </p:cNvCxnSpPr>
          <p:nvPr/>
        </p:nvCxnSpPr>
        <p:spPr>
          <a:xfrm>
            <a:off x="5956327" y="4426679"/>
            <a:ext cx="0" cy="383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4"/>
            <a:endCxn id="44" idx="0"/>
          </p:cNvCxnSpPr>
          <p:nvPr/>
        </p:nvCxnSpPr>
        <p:spPr>
          <a:xfrm>
            <a:off x="5943114" y="2380827"/>
            <a:ext cx="11913" cy="334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4"/>
            <a:endCxn id="46" idx="0"/>
          </p:cNvCxnSpPr>
          <p:nvPr/>
        </p:nvCxnSpPr>
        <p:spPr>
          <a:xfrm>
            <a:off x="5955027" y="3389568"/>
            <a:ext cx="1301" cy="362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06525" y="3904833"/>
            <a:ext cx="106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IPV4-DA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31998" y="2894478"/>
            <a:ext cx="124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ETHERTYPE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5639447" y="4807428"/>
            <a:ext cx="676658" cy="890970"/>
            <a:chOff x="7980085" y="5302416"/>
            <a:chExt cx="676658" cy="890970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8305005" y="6008195"/>
              <a:ext cx="12148" cy="1851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7980085" y="5302416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043430" y="5480075"/>
              <a:ext cx="55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RCP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617998" y="4810217"/>
            <a:ext cx="676658" cy="899880"/>
            <a:chOff x="6757658" y="4810217"/>
            <a:chExt cx="676658" cy="899880"/>
          </a:xfrm>
        </p:grpSpPr>
        <p:sp>
          <p:nvSpPr>
            <p:cNvPr id="50" name="Oval 49"/>
            <p:cNvSpPr/>
            <p:nvPr/>
          </p:nvSpPr>
          <p:spPr>
            <a:xfrm>
              <a:off x="6757658" y="4810217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26826" y="497091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ACL</a:t>
              </a:r>
            </a:p>
          </p:txBody>
        </p:sp>
        <p:cxnSp>
          <p:nvCxnSpPr>
            <p:cNvPr id="84" name="Straight Arrow Connector 83"/>
            <p:cNvCxnSpPr>
              <a:stCxn id="50" idx="4"/>
            </p:cNvCxnSpPr>
            <p:nvPr/>
          </p:nvCxnSpPr>
          <p:spPr>
            <a:xfrm>
              <a:off x="7095987" y="5484578"/>
              <a:ext cx="6889" cy="2255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6195562" y="3263811"/>
            <a:ext cx="1502284" cy="1645165"/>
            <a:chOff x="7335222" y="3263810"/>
            <a:chExt cx="1502284" cy="1645165"/>
          </a:xfrm>
        </p:grpSpPr>
        <p:sp>
          <p:nvSpPr>
            <p:cNvPr id="87" name="Oval 86"/>
            <p:cNvSpPr/>
            <p:nvPr/>
          </p:nvSpPr>
          <p:spPr>
            <a:xfrm>
              <a:off x="7980085" y="3764349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768612" y="3916864"/>
              <a:ext cx="1068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IPV6-DA</a:t>
              </a:r>
            </a:p>
          </p:txBody>
        </p:sp>
        <p:cxnSp>
          <p:nvCxnSpPr>
            <p:cNvPr id="89" name="Straight Arrow Connector 88"/>
            <p:cNvCxnSpPr>
              <a:endCxn id="50" idx="7"/>
            </p:cNvCxnSpPr>
            <p:nvPr/>
          </p:nvCxnSpPr>
          <p:spPr>
            <a:xfrm flipH="1">
              <a:off x="7335222" y="4374707"/>
              <a:ext cx="747273" cy="5342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endCxn id="87" idx="1"/>
            </p:cNvCxnSpPr>
            <p:nvPr/>
          </p:nvCxnSpPr>
          <p:spPr>
            <a:xfrm>
              <a:off x="7374090" y="3263810"/>
              <a:ext cx="705089" cy="5992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089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7431E-6 4.05043E-6 L 0.00365 0.1306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6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6632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the parser and match-action hardware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69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parser (Gibb et al. ANCS 2013)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machine + field extraction in each state (Ethernet, IP, etc.)</a:t>
            </a:r>
          </a:p>
          <a:p>
            <a:endParaRPr lang="en-US" dirty="0"/>
          </a:p>
          <a:p>
            <a:r>
              <a:rPr lang="en-US" dirty="0"/>
              <a:t>State machine implemented as a TCAM</a:t>
            </a:r>
          </a:p>
          <a:p>
            <a:endParaRPr lang="en-US" dirty="0"/>
          </a:p>
          <a:p>
            <a:r>
              <a:rPr lang="en-US" dirty="0"/>
              <a:t>Configure TCAM based on parse graph</a:t>
            </a:r>
          </a:p>
        </p:txBody>
      </p:sp>
    </p:spTree>
    <p:extLst>
      <p:ext uri="{BB962C8B-B14F-4D97-AF65-F5344CB8AC3E}">
        <p14:creationId xmlns:p14="http://schemas.microsoft.com/office/powerpoint/2010/main" val="169834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Match/Action Forwarding Model</a:t>
            </a:r>
            <a:endParaRPr lang="en-US" sz="3600" dirty="0">
              <a:solidFill>
                <a:srgbClr val="C0504D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27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59927" y="2087630"/>
            <a:ext cx="214409" cy="2938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401431" y="2070647"/>
            <a:ext cx="214409" cy="2938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1"/>
          <p:cNvGrpSpPr/>
          <p:nvPr/>
        </p:nvGrpSpPr>
        <p:grpSpPr>
          <a:xfrm>
            <a:off x="3674334" y="2289188"/>
            <a:ext cx="4727096" cy="2194968"/>
            <a:chOff x="1423522" y="3359581"/>
            <a:chExt cx="5509265" cy="2146698"/>
          </a:xfrm>
        </p:grpSpPr>
        <p:grpSp>
          <p:nvGrpSpPr>
            <p:cNvPr id="8" name="Group 42"/>
            <p:cNvGrpSpPr/>
            <p:nvPr/>
          </p:nvGrpSpPr>
          <p:grpSpPr>
            <a:xfrm>
              <a:off x="1423522" y="3359581"/>
              <a:ext cx="5502819" cy="1191330"/>
              <a:chOff x="1707458" y="1778000"/>
              <a:chExt cx="5547033" cy="1191330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1707458" y="177800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1707458" y="1916255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1707458" y="203363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1707458" y="216145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707458" y="228927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1707458" y="241709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707458" y="2544908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1707458" y="267272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1707458" y="280054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1707458" y="292836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/>
            <p:cNvCxnSpPr/>
            <p:nvPr/>
          </p:nvCxnSpPr>
          <p:spPr>
            <a:xfrm>
              <a:off x="1423522" y="5465311"/>
              <a:ext cx="5509265" cy="4096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 rot="16200000">
            <a:off x="2427713" y="336328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Programmable Parser</a:t>
            </a:r>
          </a:p>
        </p:txBody>
      </p:sp>
      <p:sp>
        <p:nvSpPr>
          <p:cNvPr id="58" name="Right Arrow 57"/>
          <p:cNvSpPr/>
          <p:nvPr/>
        </p:nvSpPr>
        <p:spPr>
          <a:xfrm>
            <a:off x="2863616" y="3330319"/>
            <a:ext cx="596310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65"/>
          <p:cNvGrpSpPr/>
          <p:nvPr/>
        </p:nvGrpSpPr>
        <p:grpSpPr>
          <a:xfrm>
            <a:off x="8767424" y="3066530"/>
            <a:ext cx="497165" cy="296604"/>
            <a:chOff x="7660968" y="1751777"/>
            <a:chExt cx="1040580" cy="450645"/>
          </a:xfrm>
        </p:grpSpPr>
        <p:sp>
          <p:nvSpPr>
            <p:cNvPr id="60" name="Freeform 59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70"/>
          <p:cNvGrpSpPr/>
          <p:nvPr/>
        </p:nvGrpSpPr>
        <p:grpSpPr>
          <a:xfrm>
            <a:off x="8768093" y="3667933"/>
            <a:ext cx="497165" cy="296604"/>
            <a:chOff x="7660968" y="1751777"/>
            <a:chExt cx="1040580" cy="450645"/>
          </a:xfrm>
        </p:grpSpPr>
        <p:sp>
          <p:nvSpPr>
            <p:cNvPr id="72" name="Freeform 71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 rot="16200000">
            <a:off x="7963068" y="3367066"/>
            <a:ext cx="10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Deparser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910518" y="30702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36762" y="2512877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Queues</a:t>
            </a:r>
          </a:p>
        </p:txBody>
      </p:sp>
      <p:grpSp>
        <p:nvGrpSpPr>
          <p:cNvPr id="12" name="Group 33"/>
          <p:cNvGrpSpPr/>
          <p:nvPr/>
        </p:nvGrpSpPr>
        <p:grpSpPr>
          <a:xfrm>
            <a:off x="3864729" y="2087631"/>
            <a:ext cx="1030842" cy="1969059"/>
            <a:chOff x="1656349" y="3158022"/>
            <a:chExt cx="1260580" cy="1969059"/>
          </a:xfrm>
        </p:grpSpPr>
        <p:sp>
          <p:nvSpPr>
            <p:cNvPr id="7" name="Rectangle 6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5960" y="4757749"/>
              <a:ext cx="1060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1307390" y="3731677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75"/>
          <p:cNvGrpSpPr/>
          <p:nvPr/>
        </p:nvGrpSpPr>
        <p:grpSpPr>
          <a:xfrm>
            <a:off x="5178465" y="2087631"/>
            <a:ext cx="1034534" cy="1969059"/>
            <a:chOff x="1656349" y="3158022"/>
            <a:chExt cx="1265095" cy="1969059"/>
          </a:xfrm>
        </p:grpSpPr>
        <p:sp>
          <p:nvSpPr>
            <p:cNvPr id="82" name="Rectangle 81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855960" y="4757749"/>
              <a:ext cx="1065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2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 rot="16200000">
              <a:off x="1307390" y="3731676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95" name="Right Arrow 94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17605" y="366793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761877" y="4484157"/>
            <a:ext cx="525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9474676" y="3330319"/>
            <a:ext cx="562888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478772" y="302821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grpSp>
        <p:nvGrpSpPr>
          <p:cNvPr id="79" name="Group 75"/>
          <p:cNvGrpSpPr/>
          <p:nvPr/>
        </p:nvGrpSpPr>
        <p:grpSpPr>
          <a:xfrm>
            <a:off x="6993949" y="2087631"/>
            <a:ext cx="1062902" cy="1969059"/>
            <a:chOff x="1656349" y="3158022"/>
            <a:chExt cx="1299785" cy="1969059"/>
          </a:xfrm>
        </p:grpSpPr>
        <p:sp>
          <p:nvSpPr>
            <p:cNvPr id="81" name="Rectangle 80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855960" y="4757749"/>
              <a:ext cx="1100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N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 rot="16200000">
              <a:off x="1307390" y="3731677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97" name="Right Arrow 96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83"/>
          <p:cNvSpPr/>
          <p:nvPr/>
        </p:nvSpPr>
        <p:spPr>
          <a:xfrm>
            <a:off x="3863921" y="2070647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172174" y="2066686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993949" y="2066686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</p:spTree>
    <p:extLst>
      <p:ext uri="{BB962C8B-B14F-4D97-AF65-F5344CB8AC3E}">
        <p14:creationId xmlns:p14="http://schemas.microsoft.com/office/powerpoint/2010/main" val="403338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  <p:bldP spid="8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785878" y="1581563"/>
            <a:ext cx="2289764" cy="4958914"/>
            <a:chOff x="2261878" y="1581563"/>
            <a:chExt cx="2289764" cy="4958914"/>
          </a:xfrm>
        </p:grpSpPr>
        <p:sp>
          <p:nvSpPr>
            <p:cNvPr id="4" name="Rectangle 3"/>
            <p:cNvSpPr/>
            <p:nvPr/>
          </p:nvSpPr>
          <p:spPr>
            <a:xfrm>
              <a:off x="3244245" y="1581563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44245" y="4137220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61878" y="2588774"/>
              <a:ext cx="751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TCAM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3013030" y="4154287"/>
              <a:ext cx="0" cy="23861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372650" y="5750495"/>
              <a:ext cx="65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640b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029576" y="1598630"/>
              <a:ext cx="0" cy="23861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56104" y="3459041"/>
              <a:ext cx="65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640b</a:t>
              </a:r>
            </a:p>
          </p:txBody>
        </p:sp>
      </p:grpSp>
      <p:grpSp>
        <p:nvGrpSpPr>
          <p:cNvPr id="116" name="Group 31"/>
          <p:cNvGrpSpPr/>
          <p:nvPr/>
        </p:nvGrpSpPr>
        <p:grpSpPr>
          <a:xfrm>
            <a:off x="4282557" y="2730889"/>
            <a:ext cx="4727096" cy="2194968"/>
            <a:chOff x="1423522" y="3359581"/>
            <a:chExt cx="5509265" cy="2146698"/>
          </a:xfrm>
        </p:grpSpPr>
        <p:grpSp>
          <p:nvGrpSpPr>
            <p:cNvPr id="117" name="Group 42"/>
            <p:cNvGrpSpPr/>
            <p:nvPr/>
          </p:nvGrpSpPr>
          <p:grpSpPr>
            <a:xfrm>
              <a:off x="1423522" y="3359581"/>
              <a:ext cx="5502819" cy="1191330"/>
              <a:chOff x="1707458" y="1778000"/>
              <a:chExt cx="5547033" cy="1191330"/>
            </a:xfrm>
          </p:grpSpPr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177800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1916255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03363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16145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28927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41709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707458" y="2544908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267272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707458" y="280054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1707458" y="292836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Arrow Connector 117"/>
            <p:cNvCxnSpPr/>
            <p:nvPr/>
          </p:nvCxnSpPr>
          <p:spPr>
            <a:xfrm>
              <a:off x="1423522" y="5465311"/>
              <a:ext cx="5509265" cy="4096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009654" y="952300"/>
            <a:ext cx="1307397" cy="5605245"/>
            <a:chOff x="6580305" y="947538"/>
            <a:chExt cx="1307397" cy="5605245"/>
          </a:xfrm>
        </p:grpSpPr>
        <p:sp>
          <p:nvSpPr>
            <p:cNvPr id="10" name="Rectangle 9"/>
            <p:cNvSpPr/>
            <p:nvPr/>
          </p:nvSpPr>
          <p:spPr>
            <a:xfrm>
              <a:off x="6580305" y="1593869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0305" y="4149526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23435" y="947538"/>
              <a:ext cx="977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</a:t>
              </a:r>
            </a:p>
            <a:p>
              <a:pPr algn="ctr"/>
              <a:r>
                <a:rPr lang="en-US" dirty="0"/>
                <a:t>Stage n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27655" y="942437"/>
            <a:ext cx="1307397" cy="5598041"/>
            <a:chOff x="2729838" y="954742"/>
            <a:chExt cx="1307397" cy="5598041"/>
          </a:xfrm>
        </p:grpSpPr>
        <p:sp>
          <p:nvSpPr>
            <p:cNvPr id="8" name="Rectangle 7"/>
            <p:cNvSpPr/>
            <p:nvPr/>
          </p:nvSpPr>
          <p:spPr>
            <a:xfrm>
              <a:off x="2729838" y="1593869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29838" y="4149526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35611" y="954742"/>
              <a:ext cx="977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</a:t>
              </a:r>
            </a:p>
            <a:p>
              <a:pPr algn="ctr"/>
              <a:r>
                <a:rPr lang="en-US" dirty="0"/>
                <a:t>Stage 2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768246" y="5581379"/>
            <a:ext cx="1307397" cy="95909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Logical Table 1</a:t>
            </a:r>
          </a:p>
          <a:p>
            <a:pPr algn="ctr"/>
            <a:r>
              <a:rPr lang="en-US" dirty="0" err="1">
                <a:solidFill>
                  <a:schemeClr val="accent2"/>
                </a:solidFill>
              </a:rPr>
              <a:t>Ethertype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27654" y="5345556"/>
            <a:ext cx="3352323" cy="11712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Logical Table 6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L2D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09654" y="4737041"/>
            <a:ext cx="1099087" cy="6085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8 UDP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68246" y="2776404"/>
            <a:ext cx="726071" cy="11710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VLAN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68245" y="1591054"/>
            <a:ext cx="3223526" cy="118238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3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IPV4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27654" y="2776404"/>
            <a:ext cx="3516538" cy="12146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5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IPV6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68245" y="4141613"/>
            <a:ext cx="3223526" cy="12039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4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L2S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009654" y="4154336"/>
            <a:ext cx="1099087" cy="58270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 7 TCP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29091" y="4484624"/>
            <a:ext cx="746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SRAM</a:t>
            </a:r>
          </a:p>
          <a:p>
            <a:r>
              <a:rPr lang="en-US" dirty="0"/>
              <a:t>HASH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23822" y="927011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Physical </a:t>
            </a:r>
          </a:p>
          <a:p>
            <a:pPr algn="ctr"/>
            <a:r>
              <a:rPr lang="en-US" dirty="0"/>
              <a:t>Stage 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991772" y="4051695"/>
            <a:ext cx="768449" cy="0"/>
          </a:xfrm>
          <a:prstGeom prst="line">
            <a:avLst/>
          </a:prstGeom>
          <a:ln w="571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1981200" y="-17363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RMT Logical to Physical Table Mapping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28</a:t>
            </a:fld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324468" y="1598630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994911" y="1878575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610629" y="28250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324468" y="28250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203033" y="2776403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65425" y="3731788"/>
            <a:ext cx="416243" cy="4054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203033" y="3745033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324468" y="4770615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2" name="Straight Arrow Connector 41"/>
          <p:cNvCxnSpPr>
            <a:endCxn id="34" idx="2"/>
          </p:cNvCxnSpPr>
          <p:nvPr/>
        </p:nvCxnSpPr>
        <p:spPr>
          <a:xfrm>
            <a:off x="2712850" y="1914936"/>
            <a:ext cx="282061" cy="171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1"/>
          </p:cNvCxnSpPr>
          <p:nvPr/>
        </p:nvCxnSpPr>
        <p:spPr>
          <a:xfrm>
            <a:off x="2640637" y="2000806"/>
            <a:ext cx="623353" cy="836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4"/>
            <a:endCxn id="36" idx="0"/>
          </p:cNvCxnSpPr>
          <p:nvPr/>
        </p:nvCxnSpPr>
        <p:spPr>
          <a:xfrm>
            <a:off x="2532589" y="2014832"/>
            <a:ext cx="0" cy="810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5" idx="0"/>
          </p:cNvCxnSpPr>
          <p:nvPr/>
        </p:nvCxnSpPr>
        <p:spPr>
          <a:xfrm flipH="1">
            <a:off x="1818750" y="1956790"/>
            <a:ext cx="565664" cy="868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6" idx="7"/>
          </p:cNvCxnSpPr>
          <p:nvPr/>
        </p:nvCxnSpPr>
        <p:spPr>
          <a:xfrm flipH="1">
            <a:off x="2679753" y="2271305"/>
            <a:ext cx="384746" cy="614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7" idx="0"/>
          </p:cNvCxnSpPr>
          <p:nvPr/>
        </p:nvCxnSpPr>
        <p:spPr>
          <a:xfrm>
            <a:off x="3268314" y="2300825"/>
            <a:ext cx="142840" cy="475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9" idx="0"/>
          </p:cNvCxnSpPr>
          <p:nvPr/>
        </p:nvCxnSpPr>
        <p:spPr>
          <a:xfrm flipH="1">
            <a:off x="3411154" y="3166659"/>
            <a:ext cx="9560" cy="578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8" idx="0"/>
          </p:cNvCxnSpPr>
          <p:nvPr/>
        </p:nvCxnSpPr>
        <p:spPr>
          <a:xfrm>
            <a:off x="2554966" y="3241280"/>
            <a:ext cx="18580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38" idx="7"/>
          </p:cNvCxnSpPr>
          <p:nvPr/>
        </p:nvCxnSpPr>
        <p:spPr>
          <a:xfrm flipH="1">
            <a:off x="2720710" y="3153414"/>
            <a:ext cx="564544" cy="637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39" idx="1"/>
          </p:cNvCxnSpPr>
          <p:nvPr/>
        </p:nvCxnSpPr>
        <p:spPr>
          <a:xfrm>
            <a:off x="2690949" y="3153692"/>
            <a:ext cx="573041" cy="652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9" idx="4"/>
            <a:endCxn id="40" idx="1"/>
          </p:cNvCxnSpPr>
          <p:nvPr/>
        </p:nvCxnSpPr>
        <p:spPr>
          <a:xfrm>
            <a:off x="1818750" y="4128032"/>
            <a:ext cx="566674" cy="703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40" idx="0"/>
          </p:cNvCxnSpPr>
          <p:nvPr/>
        </p:nvCxnSpPr>
        <p:spPr>
          <a:xfrm flipH="1">
            <a:off x="2532589" y="4147991"/>
            <a:ext cx="44560" cy="622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0" idx="7"/>
          </p:cNvCxnSpPr>
          <p:nvPr/>
        </p:nvCxnSpPr>
        <p:spPr>
          <a:xfrm flipH="1">
            <a:off x="2679754" y="4147990"/>
            <a:ext cx="633121" cy="683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2541880" y="1108122"/>
            <a:ext cx="13087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270010" y="481748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ACL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13636" y="376788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292950" y="3758699"/>
            <a:ext cx="53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566117" y="28428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L2S</a:t>
            </a:r>
          </a:p>
        </p:txBody>
      </p:sp>
      <p:sp>
        <p:nvSpPr>
          <p:cNvPr id="89" name="Oval 88"/>
          <p:cNvSpPr/>
          <p:nvPr/>
        </p:nvSpPr>
        <p:spPr>
          <a:xfrm>
            <a:off x="1610629" y="3711829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818750" y="3221321"/>
            <a:ext cx="18580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546881" y="374503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217986" y="2825078"/>
            <a:ext cx="61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55748" y="1623770"/>
            <a:ext cx="55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855409" y="1914935"/>
            <a:ext cx="69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19053" y="2773440"/>
            <a:ext cx="61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IPV6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2535336" y="5186817"/>
            <a:ext cx="13087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9037193" y="1573342"/>
            <a:ext cx="1285566" cy="119918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9 ACL</a:t>
            </a:r>
          </a:p>
        </p:txBody>
      </p:sp>
      <p:sp>
        <p:nvSpPr>
          <p:cNvPr id="101" name="Oval 100"/>
          <p:cNvSpPr/>
          <p:nvPr/>
        </p:nvSpPr>
        <p:spPr>
          <a:xfrm>
            <a:off x="2985350" y="1890573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314906" y="2823996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324467" y="1601062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314906" y="4770615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210951" y="3731788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365913" y="3708496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610628" y="3720082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610628" y="2812398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193471" y="2776403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1677878" y="5658062"/>
            <a:ext cx="1709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 Graph</a:t>
            </a:r>
          </a:p>
        </p:txBody>
      </p:sp>
      <p:grpSp>
        <p:nvGrpSpPr>
          <p:cNvPr id="75" name="Group 33"/>
          <p:cNvGrpSpPr/>
          <p:nvPr/>
        </p:nvGrpSpPr>
        <p:grpSpPr>
          <a:xfrm>
            <a:off x="4768246" y="1188224"/>
            <a:ext cx="1013401" cy="5533251"/>
            <a:chOff x="1656349" y="3158022"/>
            <a:chExt cx="1239252" cy="1614130"/>
          </a:xfrm>
        </p:grpSpPr>
        <p:sp>
          <p:nvSpPr>
            <p:cNvPr id="76" name="Rectangle 75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80" name="Right Arrow 79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33"/>
          <p:cNvGrpSpPr/>
          <p:nvPr/>
        </p:nvGrpSpPr>
        <p:grpSpPr>
          <a:xfrm>
            <a:off x="6310040" y="1188225"/>
            <a:ext cx="1013401" cy="5533251"/>
            <a:chOff x="1656349" y="3158022"/>
            <a:chExt cx="1239252" cy="1614130"/>
          </a:xfrm>
        </p:grpSpPr>
        <p:sp>
          <p:nvSpPr>
            <p:cNvPr id="84" name="Rectangle 83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99" name="Right Arrow 98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33"/>
          <p:cNvGrpSpPr/>
          <p:nvPr/>
        </p:nvGrpSpPr>
        <p:grpSpPr>
          <a:xfrm>
            <a:off x="9009654" y="1188225"/>
            <a:ext cx="1013401" cy="5533251"/>
            <a:chOff x="1656349" y="3158022"/>
            <a:chExt cx="1239252" cy="1614130"/>
          </a:xfrm>
        </p:grpSpPr>
        <p:sp>
          <p:nvSpPr>
            <p:cNvPr id="111" name="Rectangle 110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114" name="Right Arrow 113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78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  <p:bldP spid="22" grpId="0"/>
      <p:bldP spid="29" grpId="0"/>
      <p:bldP spid="98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>
            <a:off x="5220497" y="3453358"/>
            <a:ext cx="982353" cy="7449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519815" y="1753488"/>
            <a:ext cx="7377269" cy="4034789"/>
            <a:chOff x="-439688" y="1792937"/>
            <a:chExt cx="7377269" cy="4034786"/>
          </a:xfrm>
        </p:grpSpPr>
        <p:sp>
          <p:nvSpPr>
            <p:cNvPr id="4" name="Trapezoid 3"/>
            <p:cNvSpPr/>
            <p:nvPr/>
          </p:nvSpPr>
          <p:spPr>
            <a:xfrm rot="5400000">
              <a:off x="3530994" y="2211289"/>
              <a:ext cx="2390588" cy="1553883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3759594" y="2753219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640783" y="3756953"/>
              <a:ext cx="308563" cy="1713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702332" y="5080664"/>
              <a:ext cx="3361764" cy="747059"/>
            </a:xfrm>
            <a:prstGeom prst="rect">
              <a:avLst/>
            </a:prstGeom>
            <a:noFill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Instruction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46909" y="2651056"/>
              <a:ext cx="9420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ALU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4736747" y="3922718"/>
              <a:ext cx="10459" cy="1157945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-291296" y="5103351"/>
              <a:ext cx="1815747" cy="2687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-439688" y="4618999"/>
              <a:ext cx="1775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Match result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Processing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29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 rot="16200000">
            <a:off x="3771201" y="2560312"/>
            <a:ext cx="2256118" cy="6424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Header In</a:t>
            </a:r>
          </a:p>
        </p:txBody>
      </p:sp>
      <p:sp>
        <p:nvSpPr>
          <p:cNvPr id="19" name="Rectangle 18"/>
          <p:cNvSpPr/>
          <p:nvPr/>
        </p:nvSpPr>
        <p:spPr>
          <a:xfrm rot="16200000">
            <a:off x="4984428" y="1902901"/>
            <a:ext cx="941297" cy="642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Field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7720547" y="2560311"/>
            <a:ext cx="2256118" cy="6424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Header Out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4984428" y="3200235"/>
            <a:ext cx="941297" cy="642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Field</a:t>
            </a:r>
          </a:p>
        </p:txBody>
      </p:sp>
      <p:sp>
        <p:nvSpPr>
          <p:cNvPr id="18" name="Trapezoid 17"/>
          <p:cNvSpPr/>
          <p:nvPr/>
        </p:nvSpPr>
        <p:spPr>
          <a:xfrm rot="5400000">
            <a:off x="5838505" y="3534697"/>
            <a:ext cx="1126125" cy="397434"/>
          </a:xfrm>
          <a:prstGeom prst="trapezoid">
            <a:avLst>
              <a:gd name="adj" fmla="val 37500"/>
            </a:avLst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15367" y="4128157"/>
            <a:ext cx="187482" cy="1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15367" y="4128157"/>
            <a:ext cx="0" cy="559212"/>
          </a:xfrm>
          <a:prstGeom prst="line">
            <a:avLst/>
          </a:prstGeom>
          <a:ln w="38100" cmpd="sng"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75805" y="4687369"/>
            <a:ext cx="339563" cy="0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661834" y="4296477"/>
            <a:ext cx="1013970" cy="74706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72093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5503 -0.00208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-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5503 -0.0020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-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0.1618 4.07407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1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Motivation for programmable switches</a:t>
            </a:r>
          </a:p>
          <a:p>
            <a:endParaRPr lang="en-US" dirty="0"/>
          </a:p>
          <a:p>
            <a:r>
              <a:rPr lang="en-US" dirty="0"/>
              <a:t>Early attempts at programmability</a:t>
            </a:r>
          </a:p>
          <a:p>
            <a:endParaRPr lang="en-US" dirty="0"/>
          </a:p>
          <a:p>
            <a:r>
              <a:rPr lang="en-US" dirty="0"/>
              <a:t>Programmability without losing performance: The Reconfigurable Match-Action Table model</a:t>
            </a:r>
          </a:p>
          <a:p>
            <a:endParaRPr lang="en-US" dirty="0"/>
          </a:p>
          <a:p>
            <a:r>
              <a:rPr lang="en-US" dirty="0"/>
              <a:t>The P4 programming language</a:t>
            </a:r>
          </a:p>
          <a:p>
            <a:endParaRPr lang="en-US" dirty="0"/>
          </a:p>
          <a:p>
            <a:r>
              <a:rPr lang="en-US" dirty="0"/>
              <a:t>What’s happened since?</a:t>
            </a:r>
          </a:p>
        </p:txBody>
      </p:sp>
    </p:spTree>
    <p:extLst>
      <p:ext uri="{BB962C8B-B14F-4D97-AF65-F5344CB8AC3E}">
        <p14:creationId xmlns:p14="http://schemas.microsoft.com/office/powerpoint/2010/main" val="363881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4019357" y="1103716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8" name="Trapezoid 87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rapezoid 88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4579865" y="5050118"/>
            <a:ext cx="3361764" cy="747059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VLIW Instructions</a:t>
            </a:r>
          </a:p>
        </p:txBody>
      </p:sp>
      <p:cxnSp>
        <p:nvCxnSpPr>
          <p:cNvPr id="12" name="Straight Arrow Connector 11"/>
          <p:cNvCxnSpPr>
            <a:endCxn id="146" idx="3"/>
          </p:cNvCxnSpPr>
          <p:nvPr/>
        </p:nvCxnSpPr>
        <p:spPr>
          <a:xfrm flipV="1">
            <a:off x="6111251" y="3639295"/>
            <a:ext cx="0" cy="1410822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 flipV="1">
            <a:off x="2764119" y="5423648"/>
            <a:ext cx="1815747" cy="2687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29650" y="4934788"/>
            <a:ext cx="1775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Match result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676864" y="317963"/>
            <a:ext cx="7309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Modeled as Multiple VLIW CPUs per Stage 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4126934" y="1285998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Trapezoid 96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rapezoid 97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234511" y="1468280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" name="Trapezoid 103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rapezoid 104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342088" y="1650562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Trapezoid 110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Trapezoid 111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449665" y="1832844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8" name="Trapezoid 117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rapezoid 118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557242" y="2015126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5" name="Trapezoid 124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Trapezoid 125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664819" y="2197408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Trapezoid 131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Trapezoid 132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4772396" y="2379690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9" name="Trapezoid 138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rapezoid 139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Arrow Connector 140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4879973" y="2561972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6" name="Trapezoid 145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rapezoid 146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30</a:t>
            </a:fld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1943100" y="5943600"/>
            <a:ext cx="7886700" cy="7268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Gadugi" panose="020B0502040204020203" pitchFamily="34" charset="0"/>
              </a:rPr>
              <a:t>Obvious parallelism: 200 VLIWs per stage</a:t>
            </a:r>
            <a:endParaRPr lang="en-US" sz="30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8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Why are there 16 parsers but only one pipeline?</a:t>
            </a:r>
          </a:p>
          <a:p>
            <a:endParaRPr lang="en-US" dirty="0"/>
          </a:p>
          <a:p>
            <a:r>
              <a:rPr lang="en-US" dirty="0"/>
              <a:t>This switch supports 640 </a:t>
            </a:r>
            <a:r>
              <a:rPr lang="en-US" dirty="0" err="1"/>
              <a:t>Gbit</a:t>
            </a:r>
            <a:r>
              <a:rPr lang="en-US" dirty="0"/>
              <a:t>/s. Switches today support &gt; 1 </a:t>
            </a:r>
            <a:r>
              <a:rPr lang="en-US" dirty="0" err="1"/>
              <a:t>Tbit</a:t>
            </a:r>
            <a:r>
              <a:rPr lang="en-US" dirty="0"/>
              <a:t>/s.  How does this happen?</a:t>
            </a:r>
          </a:p>
          <a:p>
            <a:endParaRPr lang="en-US" dirty="0"/>
          </a:p>
          <a:p>
            <a:r>
              <a:rPr lang="en-US" dirty="0"/>
              <a:t>What do you think the chip’s die consists of?</a:t>
            </a:r>
          </a:p>
          <a:p>
            <a:endParaRPr lang="en-US" dirty="0"/>
          </a:p>
          <a:p>
            <a:r>
              <a:rPr lang="en-US" dirty="0"/>
              <a:t>How much do each of these components contribute?</a:t>
            </a:r>
          </a:p>
          <a:p>
            <a:endParaRPr lang="en-US" dirty="0"/>
          </a:p>
          <a:p>
            <a:r>
              <a:rPr lang="en-US"/>
              <a:t>What does RMT not let you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9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chip area</a:t>
            </a:r>
          </a:p>
        </p:txBody>
      </p:sp>
      <p:sp>
        <p:nvSpPr>
          <p:cNvPr id="4" name="Freeform 3"/>
          <p:cNvSpPr/>
          <p:nvPr/>
        </p:nvSpPr>
        <p:spPr>
          <a:xfrm>
            <a:off x="2476500" y="1600200"/>
            <a:ext cx="7535189" cy="3889161"/>
          </a:xfrm>
          <a:custGeom>
            <a:avLst/>
            <a:gdLst>
              <a:gd name="connsiteX0" fmla="*/ 9072 w 12056303"/>
              <a:gd name="connsiteY0" fmla="*/ 0 h 6222657"/>
              <a:gd name="connsiteX1" fmla="*/ 12056303 w 12056303"/>
              <a:gd name="connsiteY1" fmla="*/ 0 h 6222657"/>
              <a:gd name="connsiteX2" fmla="*/ 12056303 w 12056303"/>
              <a:gd name="connsiteY2" fmla="*/ 6204515 h 6222657"/>
              <a:gd name="connsiteX3" fmla="*/ 0 w 12056303"/>
              <a:gd name="connsiteY3" fmla="*/ 6222657 h 6222657"/>
              <a:gd name="connsiteX4" fmla="*/ 9072 w 12056303"/>
              <a:gd name="connsiteY4" fmla="*/ 0 h 622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56303" h="6222657">
                <a:moveTo>
                  <a:pt x="9072" y="0"/>
                </a:moveTo>
                <a:lnTo>
                  <a:pt x="12056303" y="0"/>
                </a:lnTo>
                <a:lnTo>
                  <a:pt x="12056303" y="6204515"/>
                </a:lnTo>
                <a:lnTo>
                  <a:pt x="0" y="6222657"/>
                </a:lnTo>
                <a:lnTo>
                  <a:pt x="9072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40% Serial I/O</a:t>
            </a:r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</p:txBody>
      </p:sp>
      <p:sp>
        <p:nvSpPr>
          <p:cNvPr id="5" name="Freeform 4"/>
          <p:cNvSpPr/>
          <p:nvPr/>
        </p:nvSpPr>
        <p:spPr>
          <a:xfrm>
            <a:off x="3423360" y="2376575"/>
            <a:ext cx="5647140" cy="2328967"/>
          </a:xfrm>
          <a:custGeom>
            <a:avLst/>
            <a:gdLst>
              <a:gd name="connsiteX0" fmla="*/ 9072 w 12056303"/>
              <a:gd name="connsiteY0" fmla="*/ 0 h 6222657"/>
              <a:gd name="connsiteX1" fmla="*/ 12056303 w 12056303"/>
              <a:gd name="connsiteY1" fmla="*/ 0 h 6222657"/>
              <a:gd name="connsiteX2" fmla="*/ 12056303 w 12056303"/>
              <a:gd name="connsiteY2" fmla="*/ 6204515 h 6222657"/>
              <a:gd name="connsiteX3" fmla="*/ 0 w 12056303"/>
              <a:gd name="connsiteY3" fmla="*/ 6222657 h 6222657"/>
              <a:gd name="connsiteX4" fmla="*/ 9072 w 12056303"/>
              <a:gd name="connsiteY4" fmla="*/ 0 h 622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56303" h="6222657">
                <a:moveTo>
                  <a:pt x="9072" y="0"/>
                </a:moveTo>
                <a:lnTo>
                  <a:pt x="12056303" y="0"/>
                </a:lnTo>
                <a:lnTo>
                  <a:pt x="12056303" y="6204515"/>
                </a:lnTo>
                <a:lnTo>
                  <a:pt x="0" y="6222657"/>
                </a:lnTo>
                <a:lnTo>
                  <a:pt x="9072" y="0"/>
                </a:lnTo>
                <a:close/>
              </a:path>
            </a:pathLst>
          </a:cu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ectangle 5"/>
          <p:cNvSpPr/>
          <p:nvPr/>
        </p:nvSpPr>
        <p:spPr>
          <a:xfrm>
            <a:off x="3423360" y="2378834"/>
            <a:ext cx="3764760" cy="2326708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40% Memory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7188120" y="2378834"/>
            <a:ext cx="1882380" cy="1175118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10% Wire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88120" y="3553951"/>
            <a:ext cx="1882380" cy="115384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10% Logic</a:t>
            </a:r>
          </a:p>
        </p:txBody>
      </p:sp>
      <p:sp>
        <p:nvSpPr>
          <p:cNvPr id="9" name="Rectangle 8"/>
          <p:cNvSpPr/>
          <p:nvPr/>
        </p:nvSpPr>
        <p:spPr>
          <a:xfrm>
            <a:off x="7188120" y="2378834"/>
            <a:ext cx="1882380" cy="117511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Wire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00900" y="3543300"/>
            <a:ext cx="1882380" cy="1153849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Logic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952500" y="55171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Programmability mostly affects logic, which is a small fraction of area.</a:t>
            </a:r>
          </a:p>
        </p:txBody>
      </p:sp>
    </p:spTree>
    <p:extLst>
      <p:ext uri="{BB962C8B-B14F-4D97-AF65-F5344CB8AC3E}">
        <p14:creationId xmlns:p14="http://schemas.microsoft.com/office/powerpoint/2010/main" val="36952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RMT: P4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RMT provides flexibility, but programming it is akin to x86 assembly</a:t>
            </a:r>
          </a:p>
          <a:p>
            <a:endParaRPr lang="en-US" dirty="0"/>
          </a:p>
          <a:p>
            <a:r>
              <a:rPr lang="en-US" dirty="0"/>
              <a:t>Concurrently, other programmable chips being developed: Intel </a:t>
            </a:r>
            <a:r>
              <a:rPr lang="en-US" dirty="0" err="1"/>
              <a:t>FlexPipe</a:t>
            </a:r>
            <a:r>
              <a:rPr lang="en-US" dirty="0"/>
              <a:t>, Cavium </a:t>
            </a:r>
            <a:r>
              <a:rPr lang="en-US" dirty="0" err="1"/>
              <a:t>Xpliant</a:t>
            </a:r>
            <a:r>
              <a:rPr lang="en-US" dirty="0"/>
              <a:t>, CORSA, …</a:t>
            </a:r>
          </a:p>
          <a:p>
            <a:endParaRPr lang="en-US" dirty="0"/>
          </a:p>
          <a:p>
            <a:r>
              <a:rPr lang="en-US" dirty="0"/>
              <a:t>Portable language to program these chips</a:t>
            </a:r>
          </a:p>
          <a:p>
            <a:endParaRPr lang="en-US" dirty="0"/>
          </a:p>
          <a:p>
            <a:r>
              <a:rPr lang="en-US" dirty="0"/>
              <a:t>SDN’s legacy: How do we retain control / data plane separation?</a:t>
            </a:r>
          </a:p>
        </p:txBody>
      </p:sp>
    </p:spTree>
    <p:extLst>
      <p:ext uri="{BB962C8B-B14F-4D97-AF65-F5344CB8AC3E}">
        <p14:creationId xmlns:p14="http://schemas.microsoft.com/office/powerpoint/2010/main" val="168091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502" y="1063230"/>
            <a:ext cx="8229600" cy="586610"/>
          </a:xfrm>
        </p:spPr>
        <p:txBody>
          <a:bodyPr>
            <a:normAutofit fontScale="90000"/>
          </a:bodyPr>
          <a:lstStyle/>
          <a:p>
            <a:r>
              <a:rPr lang="en-US" dirty="0"/>
              <a:t>P4 Scope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28503" y="1723104"/>
            <a:ext cx="8143723" cy="1748426"/>
            <a:chOff x="299977" y="1539295"/>
            <a:chExt cx="15661966" cy="3481173"/>
          </a:xfrm>
        </p:grpSpPr>
        <p:sp>
          <p:nvSpPr>
            <p:cNvPr id="4" name="Rectangle 3"/>
            <p:cNvSpPr/>
            <p:nvPr/>
          </p:nvSpPr>
          <p:spPr>
            <a:xfrm>
              <a:off x="7103649" y="1912796"/>
              <a:ext cx="4337285" cy="113774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Control plane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103649" y="3396082"/>
              <a:ext cx="4337285" cy="113774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Data plane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6642954" y="339608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6642954" y="3686844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6642954" y="397760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6642954" y="426837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1440934" y="337077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1440934" y="3661537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11440934" y="395230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1440934" y="4243064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8541810" y="3050542"/>
              <a:ext cx="438222" cy="3455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68811" y="1824312"/>
              <a:ext cx="4573250" cy="282329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509574" y="2555805"/>
              <a:ext cx="2503111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Control traffic</a:t>
              </a:r>
            </a:p>
          </p:txBody>
        </p:sp>
        <p:cxnSp>
          <p:nvCxnSpPr>
            <p:cNvPr id="28" name="Straight Arrow Connector 27"/>
            <p:cNvCxnSpPr>
              <a:stCxn id="61" idx="1"/>
              <a:endCxn id="15" idx="3"/>
            </p:cNvCxnSpPr>
            <p:nvPr/>
          </p:nvCxnSpPr>
          <p:spPr>
            <a:xfrm flipH="1">
              <a:off x="8980030" y="2404791"/>
              <a:ext cx="3540854" cy="818521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5" idx="1"/>
              <a:endCxn id="63" idx="7"/>
            </p:cNvCxnSpPr>
            <p:nvPr/>
          </p:nvCxnSpPr>
          <p:spPr>
            <a:xfrm flipH="1">
              <a:off x="10733147" y="2879162"/>
              <a:ext cx="1776426" cy="302085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3240197" y="3364917"/>
              <a:ext cx="1497351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Packets</a:t>
              </a:r>
              <a:endParaRPr lang="en-US" sz="2250" i="1" dirty="0"/>
            </a:p>
          </p:txBody>
        </p:sp>
        <p:cxnSp>
          <p:nvCxnSpPr>
            <p:cNvPr id="30" name="Straight Arrow Connector 29"/>
            <p:cNvCxnSpPr>
              <a:stCxn id="29" idx="1"/>
              <a:endCxn id="13" idx="3"/>
            </p:cNvCxnSpPr>
            <p:nvPr/>
          </p:nvCxnSpPr>
          <p:spPr>
            <a:xfrm flipH="1">
              <a:off x="11901629" y="3688274"/>
              <a:ext cx="1338569" cy="409408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1"/>
              <a:endCxn id="63" idx="6"/>
            </p:cNvCxnSpPr>
            <p:nvPr/>
          </p:nvCxnSpPr>
          <p:spPr>
            <a:xfrm flipH="1" flipV="1">
              <a:off x="10626381" y="3220678"/>
              <a:ext cx="2613816" cy="46759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2520884" y="2081433"/>
              <a:ext cx="2274855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Table mgmt.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1498" y="2494168"/>
              <a:ext cx="4603017" cy="853532"/>
            </a:xfrm>
            <a:prstGeom prst="rect">
              <a:avLst/>
            </a:prstGeom>
            <a:noFill/>
          </p:spPr>
          <p:txBody>
            <a:bodyPr wrap="square" lIns="81643" tIns="40821" rIns="81643" bIns="40821" rtlCol="0">
              <a:spAutoFit/>
            </a:bodyPr>
            <a:lstStyle/>
            <a:p>
              <a:r>
                <a:rPr lang="en-US" sz="2250" dirty="0"/>
                <a:t>Traditional switch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99977" y="1539295"/>
              <a:ext cx="15661966" cy="3481173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63" name="Up-Down Arrow 62"/>
            <p:cNvSpPr/>
            <p:nvPr/>
          </p:nvSpPr>
          <p:spPr>
            <a:xfrm>
              <a:off x="10306081" y="2960182"/>
              <a:ext cx="427067" cy="52099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28502" y="3662971"/>
            <a:ext cx="8149264" cy="1757455"/>
            <a:chOff x="347692" y="5314079"/>
            <a:chExt cx="15661967" cy="3481173"/>
          </a:xfrm>
        </p:grpSpPr>
        <p:sp>
          <p:nvSpPr>
            <p:cNvPr id="34" name="Rectangle 33"/>
            <p:cNvSpPr/>
            <p:nvPr/>
          </p:nvSpPr>
          <p:spPr>
            <a:xfrm>
              <a:off x="7114957" y="5916919"/>
              <a:ext cx="4337287" cy="1137747"/>
            </a:xfrm>
            <a:prstGeom prst="rect">
              <a:avLst/>
            </a:prstGeom>
            <a:solidFill>
              <a:schemeClr val="accent3">
                <a:tint val="50000"/>
                <a:satMod val="30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Control plane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114957" y="7400205"/>
              <a:ext cx="4337287" cy="1137747"/>
            </a:xfrm>
            <a:prstGeom prst="rect">
              <a:avLst/>
            </a:prstGeom>
            <a:ln>
              <a:prstDash val="sys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Data plane</a:t>
              </a:r>
            </a:p>
          </p:txBody>
        </p:sp>
        <p:sp>
          <p:nvSpPr>
            <p:cNvPr id="36" name="Right Arrow 35"/>
            <p:cNvSpPr/>
            <p:nvPr/>
          </p:nvSpPr>
          <p:spPr>
            <a:xfrm>
              <a:off x="6654262" y="740020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6654262" y="769096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6654262" y="7981732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6654262" y="827249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11452245" y="7374899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4" name="Right Arrow 43"/>
            <p:cNvSpPr/>
            <p:nvPr/>
          </p:nvSpPr>
          <p:spPr>
            <a:xfrm>
              <a:off x="11452245" y="766566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5" name="Right Arrow 44"/>
            <p:cNvSpPr/>
            <p:nvPr/>
          </p:nvSpPr>
          <p:spPr>
            <a:xfrm>
              <a:off x="11452245" y="795642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11452245" y="824718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8553117" y="7054666"/>
              <a:ext cx="809328" cy="3455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980119" y="5828436"/>
              <a:ext cx="4573252" cy="282329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441942" y="5690911"/>
              <a:ext cx="2436467" cy="711976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i="1" dirty="0"/>
                <a:t>P4 Program</a:t>
              </a:r>
            </a:p>
          </p:txBody>
        </p:sp>
        <p:cxnSp>
          <p:nvCxnSpPr>
            <p:cNvPr id="54" name="Straight Arrow Connector 53"/>
            <p:cNvCxnSpPr>
              <a:stCxn id="52" idx="1"/>
            </p:cNvCxnSpPr>
            <p:nvPr/>
          </p:nvCxnSpPr>
          <p:spPr>
            <a:xfrm flipH="1">
              <a:off x="7862565" y="6046899"/>
              <a:ext cx="4579377" cy="1068119"/>
            </a:xfrm>
            <a:prstGeom prst="straightConnector1">
              <a:avLst/>
            </a:prstGeom>
            <a:ln w="3810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Down Arrow 50"/>
            <p:cNvSpPr/>
            <p:nvPr/>
          </p:nvSpPr>
          <p:spPr>
            <a:xfrm>
              <a:off x="7446325" y="5690912"/>
              <a:ext cx="602284" cy="2000057"/>
            </a:xfrm>
            <a:prstGeom prst="downArrow">
              <a:avLst/>
            </a:prstGeom>
            <a:solidFill>
              <a:schemeClr val="accent2">
                <a:alpha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7692" y="6725168"/>
              <a:ext cx="4344463" cy="849147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2250" dirty="0"/>
                <a:t>P4-defined switch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347693" y="5314079"/>
              <a:ext cx="15661966" cy="3481173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74" name="Up-Down Arrow 73"/>
            <p:cNvSpPr/>
            <p:nvPr/>
          </p:nvSpPr>
          <p:spPr>
            <a:xfrm>
              <a:off x="10363480" y="6941173"/>
              <a:ext cx="427067" cy="52099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514718" y="6325620"/>
              <a:ext cx="3070002" cy="711976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i="1" dirty="0"/>
                <a:t>P4 table mgmt.</a:t>
              </a:r>
            </a:p>
          </p:txBody>
        </p:sp>
        <p:cxnSp>
          <p:nvCxnSpPr>
            <p:cNvPr id="79" name="Straight Arrow Connector 78"/>
            <p:cNvCxnSpPr>
              <a:stCxn id="77" idx="1"/>
            </p:cNvCxnSpPr>
            <p:nvPr/>
          </p:nvCxnSpPr>
          <p:spPr>
            <a:xfrm flipH="1">
              <a:off x="9157201" y="6681608"/>
              <a:ext cx="3357518" cy="517552"/>
            </a:xfrm>
            <a:prstGeom prst="straightConnector1">
              <a:avLst/>
            </a:prstGeom>
            <a:ln w="3810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2146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63230"/>
            <a:ext cx="8229600" cy="979355"/>
          </a:xfrm>
        </p:spPr>
        <p:txBody>
          <a:bodyPr>
            <a:normAutofit fontScale="90000"/>
          </a:bodyPr>
          <a:lstStyle/>
          <a:p>
            <a:r>
              <a:rPr lang="en-US" dirty="0"/>
              <a:t>Q: Which data plane?</a:t>
            </a:r>
            <a:br>
              <a:rPr lang="en-US" dirty="0"/>
            </a:br>
            <a:r>
              <a:rPr lang="en-US" dirty="0"/>
              <a:t>A: Any data plane!</a:t>
            </a:r>
          </a:p>
        </p:txBody>
      </p:sp>
      <p:sp>
        <p:nvSpPr>
          <p:cNvPr id="4" name="Rectangle 3"/>
          <p:cNvSpPr/>
          <p:nvPr/>
        </p:nvSpPr>
        <p:spPr>
          <a:xfrm>
            <a:off x="2758935" y="2641172"/>
            <a:ext cx="3860106" cy="10125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2869" dirty="0"/>
              <a:t>Control plane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8935" y="3961271"/>
            <a:ext cx="3860106" cy="10125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2869" dirty="0"/>
              <a:t>Data plane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348926" y="3961271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8" name="Right Arrow 7"/>
          <p:cNvSpPr/>
          <p:nvPr/>
        </p:nvSpPr>
        <p:spPr>
          <a:xfrm>
            <a:off x="2348926" y="4220045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9" name="Right Arrow 8"/>
          <p:cNvSpPr/>
          <p:nvPr/>
        </p:nvSpPr>
        <p:spPr>
          <a:xfrm>
            <a:off x="2348926" y="4478819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0" name="Right Arrow 9"/>
          <p:cNvSpPr/>
          <p:nvPr/>
        </p:nvSpPr>
        <p:spPr>
          <a:xfrm>
            <a:off x="2348926" y="4737593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1" name="Right Arrow 10"/>
          <p:cNvSpPr/>
          <p:nvPr/>
        </p:nvSpPr>
        <p:spPr>
          <a:xfrm>
            <a:off x="6619043" y="3938749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2" name="Right Arrow 11"/>
          <p:cNvSpPr/>
          <p:nvPr/>
        </p:nvSpPr>
        <p:spPr>
          <a:xfrm>
            <a:off x="6619043" y="4197522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3" name="Right Arrow 12"/>
          <p:cNvSpPr/>
          <p:nvPr/>
        </p:nvSpPr>
        <p:spPr>
          <a:xfrm>
            <a:off x="6619043" y="4456296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4" name="Right Arrow 13"/>
          <p:cNvSpPr/>
          <p:nvPr/>
        </p:nvSpPr>
        <p:spPr>
          <a:xfrm>
            <a:off x="6619043" y="4715071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5" name="Down Arrow 14"/>
          <p:cNvSpPr/>
          <p:nvPr/>
        </p:nvSpPr>
        <p:spPr>
          <a:xfrm>
            <a:off x="4038873" y="3653748"/>
            <a:ext cx="779943" cy="3075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1" name="Rectangle 20"/>
          <p:cNvSpPr/>
          <p:nvPr/>
        </p:nvSpPr>
        <p:spPr>
          <a:xfrm>
            <a:off x="2638934" y="2562425"/>
            <a:ext cx="4070111" cy="251268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2" name="Down Arrow 21"/>
          <p:cNvSpPr/>
          <p:nvPr/>
        </p:nvSpPr>
        <p:spPr>
          <a:xfrm>
            <a:off x="3053846" y="2483649"/>
            <a:ext cx="390010" cy="1736396"/>
          </a:xfrm>
          <a:prstGeom prst="downArrow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3" name="TextBox 2"/>
          <p:cNvSpPr txBox="1"/>
          <p:nvPr/>
        </p:nvSpPr>
        <p:spPr>
          <a:xfrm>
            <a:off x="7409655" y="2382175"/>
            <a:ext cx="3258347" cy="1398441"/>
          </a:xfrm>
          <a:prstGeom prst="rect">
            <a:avLst/>
          </a:prstGeom>
          <a:noFill/>
        </p:spPr>
        <p:txBody>
          <a:bodyPr wrap="square" lIns="81643" tIns="40821" rIns="81643" bIns="40821" rtlCol="0">
            <a:spAutoFit/>
          </a:bodyPr>
          <a:lstStyle/>
          <a:p>
            <a:r>
              <a:rPr lang="en-US" sz="2138" dirty="0"/>
              <a:t>Programmable switches</a:t>
            </a:r>
          </a:p>
          <a:p>
            <a:r>
              <a:rPr lang="en-US" sz="2138" dirty="0"/>
              <a:t>FPGA switches</a:t>
            </a:r>
          </a:p>
          <a:p>
            <a:r>
              <a:rPr lang="en-US" sz="2138" dirty="0"/>
              <a:t>Programmable NICs</a:t>
            </a:r>
          </a:p>
          <a:p>
            <a:r>
              <a:rPr lang="en-US" sz="2138" dirty="0"/>
              <a:t>Software switches</a:t>
            </a:r>
          </a:p>
        </p:txBody>
      </p:sp>
      <p:cxnSp>
        <p:nvCxnSpPr>
          <p:cNvPr id="18" name="Straight Arrow Connector 17"/>
          <p:cNvCxnSpPr>
            <a:stCxn id="34" idx="1"/>
          </p:cNvCxnSpPr>
          <p:nvPr/>
        </p:nvCxnSpPr>
        <p:spPr>
          <a:xfrm flipH="1" flipV="1">
            <a:off x="6709044" y="3169710"/>
            <a:ext cx="458081" cy="12676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 flipH="1">
            <a:off x="7167125" y="2483649"/>
            <a:ext cx="242529" cy="1625647"/>
          </a:xfrm>
          <a:prstGeom prst="rightBrace">
            <a:avLst>
              <a:gd name="adj1" fmla="val 31475"/>
              <a:gd name="adj2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3" name="Up-Down Arrow 22"/>
          <p:cNvSpPr/>
          <p:nvPr/>
        </p:nvSpPr>
        <p:spPr>
          <a:xfrm>
            <a:off x="5651561" y="3584098"/>
            <a:ext cx="401700" cy="4634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625732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 main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Abstractions for</a:t>
            </a:r>
          </a:p>
          <a:p>
            <a:pPr lvl="1"/>
            <a:r>
              <a:rPr lang="en-US" dirty="0"/>
              <a:t>Programmable parser: headers, parsers</a:t>
            </a:r>
          </a:p>
          <a:p>
            <a:pPr lvl="1"/>
            <a:r>
              <a:rPr lang="en-US" dirty="0"/>
              <a:t>Match-action: tables, actions</a:t>
            </a:r>
          </a:p>
          <a:p>
            <a:pPr lvl="1"/>
            <a:r>
              <a:rPr lang="en-US" dirty="0"/>
              <a:t>Chaining match-action tables: control flow</a:t>
            </a:r>
          </a:p>
          <a:p>
            <a:pPr lvl="1"/>
            <a:endParaRPr lang="en-US" dirty="0"/>
          </a:p>
          <a:p>
            <a:r>
              <a:rPr lang="en-US" dirty="0"/>
              <a:t>Fairly simple language. What do you think is missing?</a:t>
            </a:r>
          </a:p>
          <a:p>
            <a:pPr lvl="1"/>
            <a:r>
              <a:rPr lang="en-US" dirty="0"/>
              <a:t>No type system, modularity, libraries, etc.</a:t>
            </a:r>
          </a:p>
          <a:p>
            <a:endParaRPr lang="en-US" dirty="0"/>
          </a:p>
          <a:p>
            <a:r>
              <a:rPr lang="en-US" dirty="0"/>
              <a:t>Somewhat strange serial-parallel semantics. </a:t>
            </a:r>
            <a:r>
              <a:rPr lang="en-US"/>
              <a:t>Why?</a:t>
            </a:r>
            <a:endParaRPr lang="en-US" dirty="0"/>
          </a:p>
          <a:p>
            <a:pPr lvl="1"/>
            <a:r>
              <a:rPr lang="en-US" dirty="0"/>
              <a:t>Actions within a stage execute in parallel, stages execute in sequence</a:t>
            </a:r>
          </a:p>
        </p:txBody>
      </p:sp>
    </p:spTree>
    <p:extLst>
      <p:ext uri="{BB962C8B-B14F-4D97-AF65-F5344CB8AC3E}">
        <p14:creationId xmlns:p14="http://schemas.microsoft.com/office/powerpoint/2010/main" val="71532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on a programmable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care about programmability?</a:t>
            </a:r>
          </a:p>
          <a:p>
            <a:pPr lvl="1"/>
            <a:r>
              <a:rPr lang="en-US" dirty="0"/>
              <a:t>If you knew exactly what your switch had to do, you would build it.</a:t>
            </a:r>
          </a:p>
          <a:p>
            <a:pPr lvl="1"/>
            <a:r>
              <a:rPr lang="en-US" dirty="0"/>
              <a:t>But, the only constant is change.</a:t>
            </a:r>
          </a:p>
          <a:p>
            <a:pPr lvl="1"/>
            <a:r>
              <a:rPr lang="en-US" dirty="0"/>
              <a:t>(Hopefully) no more lengthy standard meetings for a new protocol.</a:t>
            </a:r>
          </a:p>
          <a:p>
            <a:pPr lvl="1"/>
            <a:r>
              <a:rPr lang="en-US" dirty="0"/>
              <a:t>Move beyond thinking about features to instructions.</a:t>
            </a:r>
          </a:p>
          <a:p>
            <a:pPr lvl="1"/>
            <a:r>
              <a:rPr lang="en-US" dirty="0"/>
              <a:t>Eliminate hardware bugs, everything is now software/firmware.</a:t>
            </a:r>
          </a:p>
          <a:p>
            <a:pPr lvl="1"/>
            <a:r>
              <a:rPr lang="en-US" dirty="0"/>
              <a:t>Attractive to switch vendors like CISCO/Arista</a:t>
            </a:r>
          </a:p>
          <a:p>
            <a:pPr lvl="2"/>
            <a:r>
              <a:rPr lang="en-US" dirty="0"/>
              <a:t>Hardware development is costly.</a:t>
            </a:r>
          </a:p>
          <a:p>
            <a:pPr lvl="2"/>
            <a:r>
              <a:rPr lang="en-US" dirty="0"/>
              <a:t>Can be moved out of the company.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9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active networks tried this is 1995, there was no pressing need</a:t>
            </a:r>
          </a:p>
          <a:p>
            <a:r>
              <a:rPr lang="en-US" dirty="0"/>
              <a:t>What’s the killer app today?</a:t>
            </a:r>
          </a:p>
          <a:p>
            <a:pPr lvl="1"/>
            <a:r>
              <a:rPr lang="en-US" dirty="0"/>
              <a:t>For SDN, it was network virtualization.</a:t>
            </a:r>
          </a:p>
          <a:p>
            <a:pPr lvl="1"/>
            <a:r>
              <a:rPr lang="en-US" dirty="0"/>
              <a:t>I think it’s measurement/visibility/troubleshooting for </a:t>
            </a:r>
            <a:r>
              <a:rPr lang="en-US" dirty="0" err="1"/>
              <a:t>prog</a:t>
            </a:r>
            <a:r>
              <a:rPr lang="en-US" dirty="0"/>
              <a:t>. switches</a:t>
            </a:r>
          </a:p>
          <a:p>
            <a:r>
              <a:rPr lang="en-US" dirty="0"/>
              <a:t>More far out: Maybe push the application into the network?</a:t>
            </a:r>
          </a:p>
          <a:p>
            <a:pPr lvl="1"/>
            <a:r>
              <a:rPr lang="en-US" dirty="0"/>
              <a:t>HTTP proxies?</a:t>
            </a:r>
          </a:p>
          <a:p>
            <a:pPr lvl="1"/>
            <a:r>
              <a:rPr lang="en-US" dirty="0"/>
              <a:t>Speculative </a:t>
            </a:r>
            <a:r>
              <a:rPr lang="en-US" dirty="0" err="1"/>
              <a:t>Paxos</a:t>
            </a:r>
            <a:r>
              <a:rPr lang="en-US" dirty="0"/>
              <a:t>, </a:t>
            </a:r>
            <a:r>
              <a:rPr lang="en-US" dirty="0" err="1"/>
              <a:t>NetPaxos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Like GPUs, maybe programmable switches will be used as application accelerators (e.g., </a:t>
            </a:r>
            <a:r>
              <a:rPr lang="en-US" dirty="0" err="1"/>
              <a:t>NetCache</a:t>
            </a:r>
            <a:r>
              <a:rPr lang="en-US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209483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happened since?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2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timescales in a network’s switches.</a:t>
            </a:r>
          </a:p>
          <a:p>
            <a:endParaRPr lang="en-US" dirty="0"/>
          </a:p>
          <a:p>
            <a:r>
              <a:rPr lang="en-US" dirty="0"/>
              <a:t>Data plane: packet-to-packet behavior of a switch, short timescales of a few ns</a:t>
            </a:r>
          </a:p>
          <a:p>
            <a:endParaRPr lang="en-US" dirty="0"/>
          </a:p>
          <a:p>
            <a:r>
              <a:rPr lang="en-US" dirty="0"/>
              <a:t>Control plane: Establishing routes for end-to-end connectivity, longer timescales of a few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3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around p4.org in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P4 reference software switch</a:t>
            </a:r>
          </a:p>
          <a:p>
            <a:endParaRPr lang="en-US" dirty="0"/>
          </a:p>
          <a:p>
            <a:r>
              <a:rPr lang="en-US" dirty="0"/>
              <a:t>P4 compiler</a:t>
            </a:r>
          </a:p>
          <a:p>
            <a:endParaRPr lang="en-US" dirty="0"/>
          </a:p>
          <a:p>
            <a:r>
              <a:rPr lang="en-US" dirty="0"/>
              <a:t>Workshops</a:t>
            </a:r>
          </a:p>
          <a:p>
            <a:endParaRPr lang="en-US" dirty="0"/>
          </a:p>
          <a:p>
            <a:r>
              <a:rPr lang="en-US" dirty="0"/>
              <a:t>Industry adoption (</a:t>
            </a:r>
            <a:r>
              <a:rPr lang="en-US" dirty="0" err="1"/>
              <a:t>Netronome</a:t>
            </a:r>
            <a:r>
              <a:rPr lang="en-US" dirty="0"/>
              <a:t>, Xilinx, Barefoot, CISCO, VMWare, …)</a:t>
            </a:r>
          </a:p>
          <a:p>
            <a:endParaRPr lang="en-US" dirty="0"/>
          </a:p>
          <a:p>
            <a:r>
              <a:rPr lang="en-US" dirty="0"/>
              <a:t>Culture shift: move towards open source</a:t>
            </a:r>
          </a:p>
        </p:txBody>
      </p:sp>
    </p:spTree>
    <p:extLst>
      <p:ext uri="{BB962C8B-B14F-4D97-AF65-F5344CB8AC3E}">
        <p14:creationId xmlns:p14="http://schemas.microsoft.com/office/powerpoint/2010/main" val="354326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research interest in academia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/>
              <a:t>P4 compilers (Jose et al.)</a:t>
            </a:r>
          </a:p>
          <a:p>
            <a:r>
              <a:rPr lang="en-US" sz="11200" dirty="0" err="1"/>
              <a:t>Stateful</a:t>
            </a:r>
            <a:r>
              <a:rPr lang="en-US" sz="11200" dirty="0"/>
              <a:t> algorithms (</a:t>
            </a:r>
            <a:r>
              <a:rPr lang="en-US" sz="11200" dirty="0" err="1"/>
              <a:t>Sivaraman</a:t>
            </a:r>
            <a:r>
              <a:rPr lang="en-US" sz="11200" dirty="0"/>
              <a:t> et al., Packet Transactions)</a:t>
            </a:r>
          </a:p>
          <a:p>
            <a:r>
              <a:rPr lang="en-US" sz="11200" dirty="0"/>
              <a:t>Higher-level languages (</a:t>
            </a:r>
            <a:r>
              <a:rPr lang="en-US" sz="11200" dirty="0" err="1"/>
              <a:t>Arashloo</a:t>
            </a:r>
            <a:r>
              <a:rPr lang="en-US" sz="11200" dirty="0"/>
              <a:t> et al., SNAP)</a:t>
            </a:r>
          </a:p>
          <a:p>
            <a:r>
              <a:rPr lang="en-US" sz="11200" dirty="0"/>
              <a:t>Programmable scheduling (</a:t>
            </a:r>
            <a:r>
              <a:rPr lang="en-US" sz="11200" dirty="0" err="1"/>
              <a:t>Sivaraman</a:t>
            </a:r>
            <a:r>
              <a:rPr lang="en-US" sz="11200" dirty="0"/>
              <a:t> et al., PIFO; Mittal et al., Universal </a:t>
            </a:r>
            <a:r>
              <a:rPr lang="en-US" sz="11200"/>
              <a:t>Packet Scheduling)</a:t>
            </a:r>
            <a:endParaRPr lang="en-US" sz="11200" dirty="0"/>
          </a:p>
          <a:p>
            <a:r>
              <a:rPr lang="en-US" sz="11200" dirty="0"/>
              <a:t>Protocol-independent software switches (</a:t>
            </a:r>
            <a:r>
              <a:rPr lang="en-US" sz="11200" dirty="0" err="1"/>
              <a:t>Shahbaz</a:t>
            </a:r>
            <a:r>
              <a:rPr lang="en-US" sz="11200" dirty="0"/>
              <a:t> et al., PISCES)</a:t>
            </a:r>
          </a:p>
          <a:p>
            <a:r>
              <a:rPr lang="en-US" sz="11200" dirty="0"/>
              <a:t>Programmable NICs (Kaufman et al., </a:t>
            </a:r>
            <a:r>
              <a:rPr lang="en-US" sz="11200" dirty="0" err="1"/>
              <a:t>FlexNIC</a:t>
            </a:r>
            <a:r>
              <a:rPr lang="en-US" sz="11200" dirty="0"/>
              <a:t>)</a:t>
            </a:r>
          </a:p>
          <a:p>
            <a:r>
              <a:rPr lang="en-US" sz="11200" dirty="0"/>
              <a:t>Network measurement (Li et al., </a:t>
            </a:r>
            <a:r>
              <a:rPr lang="en-US" sz="11200" dirty="0" err="1"/>
              <a:t>FlowRadar</a:t>
            </a:r>
            <a:r>
              <a:rPr lang="en-US" sz="11200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0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Defined Networking: What’s the idea?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3094" y="3009900"/>
            <a:ext cx="9285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Separate network control plane from data plane.</a:t>
            </a:r>
          </a:p>
        </p:txBody>
      </p:sp>
    </p:spTree>
    <p:extLst>
      <p:ext uri="{BB962C8B-B14F-4D97-AF65-F5344CB8AC3E}">
        <p14:creationId xmlns:p14="http://schemas.microsoft.com/office/powerpoint/2010/main" val="27543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consequences of SDN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 control plane out of the switch onto a server.</a:t>
            </a:r>
          </a:p>
          <a:p>
            <a:endParaRPr lang="en-US" dirty="0"/>
          </a:p>
          <a:p>
            <a:r>
              <a:rPr lang="en-US" dirty="0"/>
              <a:t>Well-defined API to data plane (</a:t>
            </a:r>
            <a:r>
              <a:rPr lang="en-US" dirty="0" err="1"/>
              <a:t>OpenFlow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Match on fixed headers, carry out fixed actions.</a:t>
            </a:r>
          </a:p>
          <a:p>
            <a:pPr lvl="1"/>
            <a:r>
              <a:rPr lang="en-US" dirty="0"/>
              <a:t>Which headers: Lowest common denominator (TCP, UDP, IP, etc.)</a:t>
            </a:r>
          </a:p>
          <a:p>
            <a:endParaRPr lang="en-US" dirty="0"/>
          </a:p>
          <a:p>
            <a:r>
              <a:rPr lang="en-US" dirty="0"/>
              <a:t>Write your own control program.</a:t>
            </a:r>
          </a:p>
          <a:p>
            <a:pPr lvl="1"/>
            <a:r>
              <a:rPr lang="en-US" dirty="0"/>
              <a:t>Traffic Engineering</a:t>
            </a:r>
          </a:p>
          <a:p>
            <a:pPr lvl="1"/>
            <a:r>
              <a:rPr lang="en-US" dirty="0"/>
              <a:t>Access Control Policies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network isn’t truly software-defined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else might you want to change in the network?</a:t>
            </a:r>
          </a:p>
          <a:p>
            <a:endParaRPr lang="en-US" dirty="0"/>
          </a:p>
          <a:p>
            <a:r>
              <a:rPr lang="en-US" dirty="0"/>
              <a:t>Think of some algorithms that require switch support.</a:t>
            </a:r>
          </a:p>
          <a:p>
            <a:endParaRPr lang="en-US" dirty="0"/>
          </a:p>
          <a:p>
            <a:r>
              <a:rPr lang="en-US" dirty="0"/>
              <a:t>RED, WFQ, PIE, XCP, RCP, DCTCP, </a:t>
            </a:r>
            <a:r>
              <a:rPr lang="is-IS" dirty="0"/>
              <a:t>…</a:t>
            </a:r>
          </a:p>
          <a:p>
            <a:endParaRPr lang="is-IS" dirty="0"/>
          </a:p>
          <a:p>
            <a:r>
              <a:rPr lang="is-IS" dirty="0"/>
              <a:t>Lot of performance left on the table.</a:t>
            </a:r>
          </a:p>
          <a:p>
            <a:endParaRPr lang="is-IS" dirty="0"/>
          </a:p>
          <a:p>
            <a:r>
              <a:rPr lang="is-IS" dirty="0"/>
              <a:t>What about new protocols like IPv6?</a:t>
            </a:r>
          </a:p>
        </p:txBody>
      </p:sp>
    </p:spTree>
    <p:extLst>
      <p:ext uri="{BB962C8B-B14F-4D97-AF65-F5344CB8AC3E}">
        <p14:creationId xmlns:p14="http://schemas.microsoft.com/office/powerpoint/2010/main" val="127710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solution: a programmable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switch however you like.</a:t>
            </a:r>
          </a:p>
          <a:p>
            <a:endParaRPr lang="en-US" dirty="0"/>
          </a:p>
          <a:p>
            <a:r>
              <a:rPr lang="en-US" dirty="0"/>
              <a:t>Each user “programs” their own algorithm.</a:t>
            </a:r>
          </a:p>
          <a:p>
            <a:endParaRPr lang="en-US" dirty="0"/>
          </a:p>
          <a:p>
            <a:r>
              <a:rPr lang="en-US" dirty="0"/>
              <a:t>Much like we program desktops, smartphones, etc.</a:t>
            </a:r>
          </a:p>
          <a:p>
            <a:endParaRPr lang="en-US" dirty="0"/>
          </a:p>
          <a:p>
            <a:r>
              <a:rPr lang="en-US" dirty="0"/>
              <a:t>Vision: make the network (control and data planes) as easy to program as a computer.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46657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attempts at programmable routers</a:t>
            </a:r>
          </a:p>
        </p:txBody>
      </p:sp>
      <p:graphicFrame>
        <p:nvGraphicFramePr>
          <p:cNvPr id="7" name="Chart 6"/>
          <p:cNvGraphicFramePr/>
          <p:nvPr>
            <p:extLst/>
          </p:nvPr>
        </p:nvGraphicFramePr>
        <p:xfrm>
          <a:off x="2051050" y="1257300"/>
          <a:ext cx="8235950" cy="3856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2296" y="5334000"/>
            <a:ext cx="1076448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Gadugi" panose="020B0502040204020203" pitchFamily="34" charset="0"/>
              </a:rPr>
              <a:t>10—100 x loss in performance relative to line-rate, fixed-function routers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Gadugi" panose="020B0502040204020203" pitchFamily="34" charset="0"/>
              </a:rPr>
              <a:t>Unpredictable performance (e.g., cache contention)</a:t>
            </a:r>
          </a:p>
        </p:txBody>
      </p:sp>
    </p:spTree>
    <p:extLst>
      <p:ext uri="{BB962C8B-B14F-4D97-AF65-F5344CB8AC3E}">
        <p14:creationId xmlns:p14="http://schemas.microsoft.com/office/powerpoint/2010/main" val="201826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747</TotalTime>
  <Words>2576</Words>
  <Application>Microsoft Macintosh PowerPoint</Application>
  <PresentationFormat>Widescreen</PresentationFormat>
  <Paragraphs>638</Paragraphs>
  <Slides>41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Gadugi</vt:lpstr>
      <vt:lpstr>Wingdings</vt:lpstr>
      <vt:lpstr>Office Theme</vt:lpstr>
      <vt:lpstr>Programmable switches</vt:lpstr>
      <vt:lpstr>Main references</vt:lpstr>
      <vt:lpstr>Outline</vt:lpstr>
      <vt:lpstr>Background</vt:lpstr>
      <vt:lpstr>Software Defined Networking: What’s the idea?</vt:lpstr>
      <vt:lpstr>The consequences of SDN</vt:lpstr>
      <vt:lpstr>The network isn’t truly software-defined</vt:lpstr>
      <vt:lpstr>The solution: a programmable switch</vt:lpstr>
      <vt:lpstr>Early attempts at programmable routers</vt:lpstr>
      <vt:lpstr>The RMT model: programmability + performance</vt:lpstr>
      <vt:lpstr>The right architecture for a high-speed switch?</vt:lpstr>
      <vt:lpstr>Performance requirements at line-rate</vt:lpstr>
      <vt:lpstr>Single processor architecture</vt:lpstr>
      <vt:lpstr>Packet-parallel architecture</vt:lpstr>
      <vt:lpstr>Packet-parallel architecture</vt:lpstr>
      <vt:lpstr>Function-parallel or pipelined architecture</vt:lpstr>
      <vt:lpstr>Fixed function switch</vt:lpstr>
      <vt:lpstr>Adding flexibility to a fixed-function switch</vt:lpstr>
      <vt:lpstr>RMT: Two simple ideas</vt:lpstr>
      <vt:lpstr>Configuring the RMT architecture</vt:lpstr>
      <vt:lpstr>Arbitrary Fields: The Parse Graph</vt:lpstr>
      <vt:lpstr>Arbitrary Fields: The Parse Graph</vt:lpstr>
      <vt:lpstr>Arbitrary Fields: The Parse Graph</vt:lpstr>
      <vt:lpstr>Reconfigurable Match Tables: The Table Graph</vt:lpstr>
      <vt:lpstr>How do the parser and match-action hardware work?</vt:lpstr>
      <vt:lpstr>Programmable parser (Gibb et al. ANCS 2013)</vt:lpstr>
      <vt:lpstr>Match/Action Forwarding Model</vt:lpstr>
      <vt:lpstr>RMT Logical to Physical Table Mapping</vt:lpstr>
      <vt:lpstr>Action Processing Model</vt:lpstr>
      <vt:lpstr>PowerPoint Presentation</vt:lpstr>
      <vt:lpstr>Questions</vt:lpstr>
      <vt:lpstr>Switch chip area</vt:lpstr>
      <vt:lpstr>Programming RMT: P4</vt:lpstr>
      <vt:lpstr>P4 Scope</vt:lpstr>
      <vt:lpstr>Q: Which data plane? A: Any data plane!</vt:lpstr>
      <vt:lpstr>P4 main ideas</vt:lpstr>
      <vt:lpstr>Reflections on a programmable switch</vt:lpstr>
      <vt:lpstr>Why now?</vt:lpstr>
      <vt:lpstr>What’s happened since?</vt:lpstr>
      <vt:lpstr>Momentum around p4.org in industry</vt:lpstr>
      <vt:lpstr>Growing research interest in academia</vt:lpstr>
    </vt:vector>
  </TitlesOfParts>
  <Company>MIT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Reconfigurable Match-Action Tables</dc:title>
  <dc:creator>anirudh</dc:creator>
  <cp:lastModifiedBy>Anirudh Sivaraman</cp:lastModifiedBy>
  <cp:revision>537</cp:revision>
  <cp:lastPrinted>2016-11-01T16:01:02Z</cp:lastPrinted>
  <dcterms:created xsi:type="dcterms:W3CDTF">2016-04-25T03:38:24Z</dcterms:created>
  <dcterms:modified xsi:type="dcterms:W3CDTF">2018-10-04T23:36:21Z</dcterms:modified>
</cp:coreProperties>
</file>