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9.xml" ContentType="application/vnd.openxmlformats-officedocument.presentationml.tags+xml"/>
  <Override PartName="/ppt/notesSlides/notesSlide37.xml" ContentType="application/vnd.openxmlformats-officedocument.presentationml.notesSlide+xml"/>
  <Override PartName="/ppt/tags/tag10.xml" ContentType="application/vnd.openxmlformats-officedocument.presentationml.tags+xml"/>
  <Override PartName="/ppt/notesSlides/notesSlide38.xml" ContentType="application/vnd.openxmlformats-officedocument.presentationml.notesSlide+xml"/>
  <Override PartName="/ppt/tags/tag11.xml" ContentType="application/vnd.openxmlformats-officedocument.presentationml.tags+xml"/>
  <Override PartName="/ppt/notesSlides/notesSlide39.xml" ContentType="application/vnd.openxmlformats-officedocument.presentationml.notesSlide+xml"/>
  <Override PartName="/ppt/tags/tag12.xml" ContentType="application/vnd.openxmlformats-officedocument.presentationml.tags+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41.xml" ContentType="application/vnd.openxmlformats-officedocument.presentationml.notesSlide+xml"/>
  <Override PartName="/ppt/tags/tag14.xml" ContentType="application/vnd.openxmlformats-officedocument.presentationml.tags+xml"/>
  <Override PartName="/ppt/notesSlides/notesSlide42.xml" ContentType="application/vnd.openxmlformats-officedocument.presentationml.notesSlide+xml"/>
  <Override PartName="/ppt/tags/tag15.xml" ContentType="application/vnd.openxmlformats-officedocument.presentationml.tags+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tags/tag17.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8.xml" ContentType="application/vnd.openxmlformats-officedocument.presentationml.tags+xml"/>
  <Override PartName="/ppt/notesSlides/notesSlide47.xml" ContentType="application/vnd.openxmlformats-officedocument.presentationml.notesSlide+xml"/>
  <Override PartName="/ppt/tags/tag19.xml" ContentType="application/vnd.openxmlformats-officedocument.presentationml.tags+xml"/>
  <Override PartName="/ppt/notesSlides/notesSlide48.xml" ContentType="application/vnd.openxmlformats-officedocument.presentationml.notesSlide+xml"/>
  <Override PartName="/ppt/tags/tag2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20" r:id="rId15"/>
    <p:sldId id="421" r:id="rId16"/>
    <p:sldId id="422" r:id="rId17"/>
    <p:sldId id="423" r:id="rId18"/>
    <p:sldId id="424" r:id="rId19"/>
    <p:sldId id="425" r:id="rId20"/>
    <p:sldId id="426" r:id="rId21"/>
    <p:sldId id="427" r:id="rId22"/>
    <p:sldId id="428" r:id="rId23"/>
    <p:sldId id="454" r:id="rId24"/>
    <p:sldId id="437" r:id="rId25"/>
    <p:sldId id="429" r:id="rId26"/>
    <p:sldId id="430" r:id="rId27"/>
    <p:sldId id="431" r:id="rId28"/>
    <p:sldId id="432" r:id="rId29"/>
    <p:sldId id="433" r:id="rId30"/>
    <p:sldId id="434" r:id="rId31"/>
    <p:sldId id="435" r:id="rId32"/>
    <p:sldId id="436" r:id="rId33"/>
    <p:sldId id="418"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358" r:id="rId51"/>
    <p:sldId id="350" r:id="rId52"/>
    <p:sldId id="396" r:id="rId53"/>
    <p:sldId id="397" r:id="rId54"/>
    <p:sldId id="375" r:id="rId55"/>
    <p:sldId id="357" r:id="rId56"/>
    <p:sldId id="289" r:id="rId57"/>
    <p:sldId id="300" r:id="rId58"/>
    <p:sldId id="363" r:id="rId59"/>
    <p:sldId id="364" r:id="rId60"/>
    <p:sldId id="365" r:id="rId61"/>
    <p:sldId id="273" r:id="rId62"/>
    <p:sldId id="287" r:id="rId63"/>
    <p:sldId id="259" r:id="rId64"/>
    <p:sldId id="262" r:id="rId65"/>
    <p:sldId id="305" r:id="rId66"/>
    <p:sldId id="306" r:id="rId67"/>
    <p:sldId id="301" r:id="rId68"/>
    <p:sldId id="271" r:id="rId69"/>
    <p:sldId id="299" r:id="rId70"/>
    <p:sldId id="288" r:id="rId71"/>
    <p:sldId id="326" r:id="rId72"/>
    <p:sldId id="327" r:id="rId73"/>
    <p:sldId id="272" r:id="rId74"/>
    <p:sldId id="374" r:id="rId75"/>
    <p:sldId id="332" r:id="rId76"/>
    <p:sldId id="370" r:id="rId77"/>
    <p:sldId id="371" r:id="rId78"/>
    <p:sldId id="335" r:id="rId79"/>
    <p:sldId id="336" r:id="rId80"/>
    <p:sldId id="353" r:id="rId81"/>
    <p:sldId id="352" r:id="rId82"/>
    <p:sldId id="372" r:id="rId83"/>
    <p:sldId id="373" r:id="rId84"/>
    <p:sldId id="307"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69" autoAdjust="0"/>
    <p:restoredTop sz="61621" autoAdjust="0"/>
  </p:normalViewPr>
  <p:slideViewPr>
    <p:cSldViewPr showGuides="1">
      <p:cViewPr varScale="1">
        <p:scale>
          <a:sx n="62" d="100"/>
          <a:sy n="62" d="100"/>
        </p:scale>
        <p:origin x="1032" y="192"/>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758520909268"/>
          <c:y val="0.0433265049185925"/>
          <c:w val="0.831771514426421"/>
          <c:h val="0.761818065424749"/>
        </c:manualLayout>
      </c:layout>
      <c:lineChart>
        <c:grouping val="standard"/>
        <c:varyColors val="0"/>
        <c:ser>
          <c:idx val="0"/>
          <c:order val="0"/>
          <c:tx>
            <c:strRef>
              <c:f>Sheet1!$B$1</c:f>
              <c:strCache>
                <c:ptCount val="1"/>
                <c:pt idx="0">
                  <c:v>Software router</c:v>
                </c:pt>
              </c:strCache>
            </c:strRef>
          </c:tx>
          <c:spPr>
            <a:ln w="63500" cap="rnd">
              <a:solidFill>
                <a:srgbClr val="0000FF"/>
              </a:solidFill>
              <a:round/>
            </a:ln>
            <a:effectLst/>
          </c:spPr>
          <c:marker>
            <c:symbol val="circle"/>
            <c:size val="10"/>
            <c:spPr>
              <a:solidFill>
                <a:srgbClr val="3366FF"/>
              </a:solidFill>
              <a:ln w="9525">
                <a:solidFill>
                  <a:schemeClr val="tx1"/>
                </a:solidFill>
              </a:ln>
              <a:effectLst/>
            </c:spPr>
          </c:marker>
          <c:dLbls>
            <c:dLbl>
              <c:idx val="0"/>
              <c:layout>
                <c:manualLayout>
                  <c:x val="-0.0599888851189292"/>
                  <c:y val="0.0625627719838251"/>
                </c:manualLayout>
              </c:layout>
              <c:tx>
                <c:rich>
                  <a:bodyPr/>
                  <a:lstStyle/>
                  <a:p>
                    <a:r>
                      <a:rPr lang="en-US" sz="1800" smtClean="0">
                        <a:solidFill>
                          <a:schemeClr val="bg2">
                            <a:lumMod val="50000"/>
                          </a:schemeClr>
                        </a:solidFill>
                      </a:rPr>
                      <a:t>SNAP</a:t>
                    </a:r>
                  </a:p>
                  <a:p>
                    <a:r>
                      <a:rPr lang="en-US" sz="1800" smtClean="0">
                        <a:solidFill>
                          <a:schemeClr val="bg2">
                            <a:lumMod val="50000"/>
                          </a:schemeClr>
                        </a:solidFill>
                      </a:rPr>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131649331352155"/>
                  <c:y val="0.0682736594310022"/>
                </c:manualLayout>
              </c:layout>
              <c:tx>
                <c:rich>
                  <a:bodyPr/>
                  <a:lstStyle/>
                  <a:p>
                    <a:r>
                      <a:rPr lang="en-US" sz="1800" smtClean="0">
                        <a:solidFill>
                          <a:schemeClr val="bg2">
                            <a:lumMod val="50000"/>
                          </a:schemeClr>
                        </a:solidFill>
                      </a:rPr>
                      <a:t>Click</a:t>
                    </a:r>
                  </a:p>
                  <a:p>
                    <a:r>
                      <a:rPr lang="en-US" sz="1800" smtClean="0">
                        <a:solidFill>
                          <a:schemeClr val="bg2">
                            <a:lumMod val="50000"/>
                          </a:schemeClr>
                        </a:solidFill>
                      </a:rPr>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233544711071592"/>
                  <c:y val="0.0739845468781794"/>
                </c:manualLayout>
              </c:layout>
              <c:tx>
                <c:rich>
                  <a:bodyPr/>
                  <a:lstStyle/>
                  <a:p>
                    <a:r>
                      <a:rPr lang="is-IS" sz="1800" smtClean="0">
                        <a:solidFill>
                          <a:schemeClr val="bg2">
                            <a:lumMod val="50000"/>
                          </a:schemeClr>
                        </a:solidFill>
                      </a:rPr>
                      <a:t>IXP 2400</a:t>
                    </a:r>
                  </a:p>
                  <a:p>
                    <a:r>
                      <a:rPr lang="is-IS" sz="1800" smtClean="0">
                        <a:solidFill>
                          <a:schemeClr val="bg2">
                            <a:lumMod val="50000"/>
                          </a:schemeClr>
                        </a:solidFill>
                      </a:rPr>
                      <a:t>(NPU)</a:t>
                    </a:r>
                    <a:endParaRPr lang="is-I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879082071951784"/>
                  <c:y val="0.0779449732162605"/>
                </c:manualLayout>
              </c:layout>
              <c:tx>
                <c:rich>
                  <a:bodyPr/>
                  <a:lstStyle/>
                  <a:p>
                    <a:r>
                      <a:rPr lang="en-US" sz="1800" smtClean="0">
                        <a:solidFill>
                          <a:schemeClr val="bg2">
                            <a:lumMod val="50000"/>
                          </a:schemeClr>
                        </a:solidFill>
                      </a:rPr>
                      <a:t>RouteBricks</a:t>
                    </a:r>
                  </a:p>
                  <a:p>
                    <a:r>
                      <a:rPr lang="en-US" sz="1800" smtClean="0">
                        <a:solidFill>
                          <a:schemeClr val="bg2">
                            <a:lumMod val="50000"/>
                          </a:schemeClr>
                        </a:solidFill>
                      </a:rPr>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781579045883925"/>
                  <c:y val="0.0636788948696414"/>
                </c:manualLayout>
              </c:layout>
              <c:tx>
                <c:rich>
                  <a:bodyPr/>
                  <a:lstStyle/>
                  <a:p>
                    <a:r>
                      <a:rPr lang="en-US" sz="1800">
                        <a:solidFill>
                          <a:schemeClr val="bg2">
                            <a:lumMod val="50000"/>
                          </a:schemeClr>
                        </a:solidFill>
                      </a:rPr>
                      <a:t>PacketShader </a:t>
                    </a:r>
                  </a:p>
                  <a:p>
                    <a:r>
                      <a:rPr lang="en-US" sz="1800">
                        <a:solidFill>
                          <a:schemeClr val="bg2">
                            <a:lumMod val="50000"/>
                          </a:schemeClr>
                        </a:solidFill>
                      </a:rPr>
                      <a:t>(GPU)</a:t>
                    </a:r>
                    <a:endParaRPr lang="en-US"/>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7"/>
              <c:layout>
                <c:manualLayout>
                  <c:x val="0.0"/>
                  <c:y val="0.0703508098073107"/>
                </c:manualLayout>
              </c:layout>
              <c:tx>
                <c:rich>
                  <a:bodyPr/>
                  <a:lstStyle/>
                  <a:p>
                    <a:r>
                      <a:rPr lang="en-US" sz="1800" dirty="0" err="1" smtClean="0">
                        <a:solidFill>
                          <a:schemeClr val="bg2">
                            <a:lumMod val="50000"/>
                          </a:schemeClr>
                        </a:solidFill>
                      </a:rPr>
                      <a:t>NetFPGA</a:t>
                    </a:r>
                    <a:r>
                      <a:rPr lang="en-US" sz="1800" dirty="0" smtClean="0">
                        <a:solidFill>
                          <a:schemeClr val="bg2">
                            <a:lumMod val="50000"/>
                          </a:schemeClr>
                        </a:solidFill>
                      </a:rPr>
                      <a:t>-SUME</a:t>
                    </a:r>
                  </a:p>
                  <a:p>
                    <a:r>
                      <a:rPr lang="en-US" sz="1800" dirty="0" smtClean="0">
                        <a:solidFill>
                          <a:schemeClr val="bg2">
                            <a:lumMod val="50000"/>
                          </a:schemeClr>
                        </a:solidFill>
                      </a:rPr>
                      <a:t>(FPGA)</a:t>
                    </a:r>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chemeClr val="bg2">
                        <a:lumMod val="50000"/>
                      </a:schemeClr>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Sheet1!$B$2:$B$9</c:f>
              <c:numCache>
                <c:formatCode>General</c:formatCode>
                <c:ptCount val="8"/>
                <c:pt idx="0">
                  <c:v>0.1</c:v>
                </c:pt>
                <c:pt idx="1">
                  <c:v>0.17</c:v>
                </c:pt>
                <c:pt idx="2">
                  <c:v>4.0</c:v>
                </c:pt>
                <c:pt idx="5">
                  <c:v>35.0</c:v>
                </c:pt>
                <c:pt idx="6">
                  <c:v>40.0</c:v>
                </c:pt>
                <c:pt idx="7">
                  <c:v>100.0</c:v>
                </c:pt>
              </c:numCache>
            </c:numRef>
          </c:val>
          <c:smooth val="0"/>
        </c:ser>
        <c:ser>
          <c:idx val="2"/>
          <c:order val="1"/>
          <c:tx>
            <c:strRef>
              <c:f>Sheet1!$C$1</c:f>
              <c:strCache>
                <c:ptCount val="1"/>
                <c:pt idx="0">
                  <c:v>Hardware router</c:v>
                </c:pt>
              </c:strCache>
            </c:strRef>
          </c:tx>
          <c:spPr>
            <a:ln w="63500" cap="rnd">
              <a:solidFill>
                <a:srgbClr val="99162D"/>
              </a:solidFill>
              <a:round/>
            </a:ln>
            <a:effectLst/>
          </c:spPr>
          <c:marker>
            <c:symbol val="square"/>
            <c:size val="10"/>
            <c:spPr>
              <a:solidFill>
                <a:srgbClr val="FF6666"/>
              </a:solidFill>
              <a:ln w="9525">
                <a:solidFill>
                  <a:schemeClr val="tx1"/>
                </a:solidFill>
              </a:ln>
              <a:effectLst/>
            </c:spPr>
          </c:marker>
          <c:dLbls>
            <c:dLbl>
              <c:idx val="0"/>
              <c:layout/>
              <c:tx>
                <c:rich>
                  <a:bodyPr/>
                  <a:lstStyle/>
                  <a:p>
                    <a:r>
                      <a:rPr lang="en-US" sz="1800" dirty="0" smtClean="0">
                        <a:solidFill>
                          <a:srgbClr val="767171"/>
                        </a:solidFill>
                      </a:rPr>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1"/>
                  <c:y val="-0.0615204226056711"/>
                </c:manualLayout>
              </c:layout>
              <c:tx>
                <c:rich>
                  <a:bodyPr/>
                  <a:lstStyle/>
                  <a:p>
                    <a:r>
                      <a:rPr lang="en-US" sz="1800" dirty="0" smtClean="0">
                        <a:solidFill>
                          <a:srgbClr val="767171"/>
                        </a:solidFill>
                      </a:rPr>
                      <a:t>Broadcom</a:t>
                    </a:r>
                  </a:p>
                  <a:p>
                    <a:r>
                      <a:rPr lang="en-US" sz="1800" dirty="0" smtClean="0">
                        <a:solidFill>
                          <a:srgbClr val="767171"/>
                        </a:solidFill>
                      </a:rPr>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z="1800" smtClean="0">
                        <a:solidFill>
                          <a:srgbClr val="767171"/>
                        </a:solidFill>
                      </a:rPr>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z="1800" smtClean="0">
                        <a:solidFill>
                          <a:srgbClr val="767171"/>
                        </a:solidFill>
                      </a:rPr>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sz="1800" dirty="0" smtClean="0">
                        <a:solidFill>
                          <a:srgbClr val="767171"/>
                        </a:solidFill>
                      </a:rPr>
                      <a:t>Tomahawk</a:t>
                    </a:r>
                    <a:endParaRPr lang="en-US" dirty="0" smtClean="0"/>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800">
                    <a:solidFill>
                      <a:srgbClr val="76717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1999.0</c:v>
                </c:pt>
                <c:pt idx="1">
                  <c:v>2000.0</c:v>
                </c:pt>
                <c:pt idx="2">
                  <c:v>2002.0</c:v>
                </c:pt>
                <c:pt idx="3">
                  <c:v>2004.0</c:v>
                </c:pt>
                <c:pt idx="4">
                  <c:v>2007.0</c:v>
                </c:pt>
                <c:pt idx="5">
                  <c:v>2009.0</c:v>
                </c:pt>
                <c:pt idx="6">
                  <c:v>2010.0</c:v>
                </c:pt>
                <c:pt idx="7">
                  <c:v>2014.0</c:v>
                </c:pt>
              </c:numCache>
            </c:numRef>
          </c:cat>
          <c:val>
            <c:numRef>
              <c:f>Sheet1!$C$2:$C$9</c:f>
              <c:numCache>
                <c:formatCode>General</c:formatCode>
                <c:ptCount val="8"/>
                <c:pt idx="0">
                  <c:v>32.0</c:v>
                </c:pt>
                <c:pt idx="3">
                  <c:v>80.0</c:v>
                </c:pt>
                <c:pt idx="4">
                  <c:v>240.0</c:v>
                </c:pt>
                <c:pt idx="6">
                  <c:v>640.0</c:v>
                </c:pt>
                <c:pt idx="7">
                  <c:v>3200.0</c:v>
                </c:pt>
              </c:numCache>
            </c:numRef>
          </c:val>
          <c:smooth val="0"/>
        </c:ser>
        <c:dLbls>
          <c:dLblPos val="t"/>
          <c:showLegendKey val="0"/>
          <c:showVal val="1"/>
          <c:showCatName val="0"/>
          <c:showSerName val="0"/>
          <c:showPercent val="0"/>
          <c:showBubbleSize val="0"/>
        </c:dLbls>
        <c:marker val="1"/>
        <c:smooth val="0"/>
        <c:axId val="-2131590080"/>
        <c:axId val="-2013184416"/>
      </c:lineChart>
      <c:catAx>
        <c:axId val="-2131590080"/>
        <c:scaling>
          <c:orientation val="minMax"/>
        </c:scaling>
        <c:delete val="0"/>
        <c:axPos val="b"/>
        <c:title>
          <c:tx>
            <c:rich>
              <a:bodyPr rot="0" vert="horz"/>
              <a:lstStyle/>
              <a:p>
                <a:pPr>
                  <a:defRPr sz="2000">
                    <a:latin typeface="Seravek"/>
                    <a:cs typeface="Seravek"/>
                  </a:defRPr>
                </a:pPr>
                <a:r>
                  <a:rPr lang="en-US" sz="2000">
                    <a:latin typeface="Seravek"/>
                    <a:cs typeface="Seravek"/>
                  </a:rPr>
                  <a:t>Year</a:t>
                </a:r>
              </a:p>
            </c:rich>
          </c:tx>
          <c:layout/>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2013184416"/>
        <c:crosses val="autoZero"/>
        <c:auto val="1"/>
        <c:lblAlgn val="ctr"/>
        <c:lblOffset val="100"/>
        <c:noMultiLvlLbl val="0"/>
      </c:catAx>
      <c:valAx>
        <c:axId val="-2013184416"/>
        <c:scaling>
          <c:logBase val="10.0"/>
          <c:orientation val="minMax"/>
          <c:min val="0.01"/>
        </c:scaling>
        <c:delete val="0"/>
        <c:axPos val="l"/>
        <c:title>
          <c:tx>
            <c:rich>
              <a:bodyPr rot="-5400000" vert="horz"/>
              <a:lstStyle/>
              <a:p>
                <a:pPr>
                  <a:defRPr sz="2000">
                    <a:latin typeface="Seravek"/>
                    <a:cs typeface="Seravek"/>
                  </a:defRPr>
                </a:pPr>
                <a:r>
                  <a:rPr lang="en-US" sz="2000">
                    <a:latin typeface="Seravek"/>
                    <a:cs typeface="Seravek"/>
                  </a:rPr>
                  <a:t>Gbit/s</a:t>
                </a:r>
              </a:p>
            </c:rich>
          </c:tx>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2131590080"/>
        <c:crosses val="autoZero"/>
        <c:crossBetween val="between"/>
      </c:valAx>
      <c:spPr>
        <a:noFill/>
        <a:ln>
          <a:solidFill>
            <a:schemeClr val="bg2">
              <a:lumMod val="90000"/>
            </a:schemeClr>
          </a:solidFill>
        </a:ln>
        <a:effectLst/>
      </c:spPr>
    </c:plotArea>
    <c:legend>
      <c:legendPos val="t"/>
      <c:layout>
        <c:manualLayout>
          <c:xMode val="edge"/>
          <c:yMode val="edge"/>
          <c:x val="0.711487306865601"/>
          <c:y val="0.59349593495935"/>
          <c:w val="0.288512693134399"/>
          <c:h val="0.185857712907838"/>
        </c:manualLayout>
      </c:layout>
      <c:overlay val="1"/>
      <c:spPr>
        <a:noFill/>
        <a:ln>
          <a:noFill/>
        </a:ln>
        <a:effectLst/>
      </c:spPr>
      <c:txPr>
        <a:bodyPr rot="0" vert="horz"/>
        <a:lstStyle/>
        <a:p>
          <a:pPr>
            <a:defRPr sz="2000"/>
          </a:pPr>
          <a:endParaRPr lang="en-US"/>
        </a:p>
      </c:txPr>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2012371808"/>
        <c:axId val="-2131695792"/>
      </c:scatterChart>
      <c:valAx>
        <c:axId val="-2012371808"/>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131695792"/>
        <c:crosses val="autoZero"/>
        <c:crossBetween val="midCat"/>
      </c:valAx>
      <c:valAx>
        <c:axId val="-213169579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1237180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10/1/16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the serial view provided by packet transactions is an</a:t>
            </a:r>
            <a:r>
              <a:rPr lang="en-US" baseline="0" dirty="0" smtClean="0"/>
              <a:t> illusion provided to the programmer. Under the hood, the switch is heavily pipelined and processes multiple packets concurrently. Let’s look at a switch in a little more detail.</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every stage of the pipeline has some match-action tables that process packets before handing it off. The match simply filters out packets and the actual packet processing happens in the action. So let’s focus on that alone.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14</a:t>
            </a:fld>
            <a:endParaRPr lang="en-US"/>
          </a:p>
        </p:txBody>
      </p:sp>
    </p:spTree>
    <p:extLst>
      <p:ext uri="{BB962C8B-B14F-4D97-AF65-F5344CB8AC3E}">
        <p14:creationId xmlns:p14="http://schemas.microsoft.com/office/powerpoint/2010/main" val="481887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action is carried out by an action unit, which is a digital circuit processing packet fields. Internally, an action unit can update some local state, such as a counter. All action units in a stage process a single packet in parallel, by having different action units touch disjoint portions of the packet.</a:t>
            </a:r>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1601382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steady state, each action unit processes the packet and hands it off to the next stage, so each stage is processing one packet at any instant. Typically, for switch pipelines today this translates to processing a packet every ns at each pipeline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633932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1720710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combination of an action unit + its internal local state we call an atom. It captures atomic units of computation provided natively by the switch hardware. By atomic, we mean that any updates to state local to the atom must be visible before the next packet is processed by that atom, i.e., within a 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There is one important restriction with state here. State is purely local to an atom. It is not shared between atoms within a stage or across stages. It can however be carried from one stage to the next by reading it into a packet field. This is because sharing state requires a multi-ported memory, which is hard.</a:t>
            </a:r>
          </a:p>
          <a:p>
            <a:endParaRPr lang="en-US" dirty="0" smtClean="0"/>
          </a:p>
          <a:p>
            <a:r>
              <a:rPr lang="en-US" dirty="0" smtClean="0"/>
              <a:t>What</a:t>
            </a:r>
            <a:r>
              <a:rPr lang="en-US" baseline="0" dirty="0" smtClean="0"/>
              <a:t> does one of these atoms look like? Here’s an atom we just made up that contains the state x and an action unit that either adds or multiplies a constant with x. Both constant and choice are parameters supplied by the programmer.</a:t>
            </a:r>
          </a:p>
          <a:p>
            <a:endParaRPr lang="en-US" baseline="0" dirty="0" smtClean="0"/>
          </a:p>
          <a:p>
            <a:r>
              <a:rPr lang="en-US" baseline="0" dirty="0" smtClean="0"/>
              <a:t>You can now create a switch pipeline with a grid of such atoms. If you specify an atom, along with how many atoms you want in a stage (pipeline width) and how many stages you want (pipeline depth), you have specified its instruction set.</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847865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 me dive a bit deeper into these atoms to show how the design process is different for atoms that do and do not modify persistent switch state. Let’s do this with some examples.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First, let’s look at the stateless op, f4 = f1 + f2 – f3., click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see what atoms for this operation look like. We can create two atoms in two different pipeline stages.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adds f1 and f2 and writes it to </a:t>
            </a:r>
            <a:r>
              <a:rPr lang="en-US" baseline="0" dirty="0" err="1" smtClean="0"/>
              <a:t>tmp</a:t>
            </a:r>
            <a:r>
              <a:rPr lang="en-US" baseline="0" dirty="0" smtClean="0"/>
              <a:t>. Click,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second subtracts f3 from </a:t>
            </a:r>
            <a:r>
              <a:rPr lang="en-US" baseline="0" dirty="0" err="1" smtClean="0"/>
              <a:t>tmp</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you can do this for more involved stateless operations by breaking it down into a sequence of pair-wise operations on packet fields.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as a switch designer, you can design stateless atoms that perform arithmetic on pairs of packet fields and many stateless operations can be composed out of these simpler pair-wise instructions, by the compiler.</a:t>
            </a:r>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51560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see if we can apply the same trick to a </a:t>
            </a:r>
            <a:r>
              <a:rPr lang="en-US" baseline="0" dirty="0" err="1" smtClean="0"/>
              <a:t>stateful</a:t>
            </a:r>
            <a:r>
              <a:rPr lang="en-US" baseline="0" dirty="0" smtClean="0"/>
              <a:t> operation. Let’s pick a counter. Now, one implementation is a 3-stage pipeline. The first stage reads the counter into packet field </a:t>
            </a:r>
            <a:r>
              <a:rPr lang="en-US" baseline="0" dirty="0" err="1" smtClean="0"/>
              <a:t>tmp</a:t>
            </a:r>
            <a:r>
              <a:rPr lang="en-US" baseline="0" dirty="0" smtClean="0"/>
              <a:t>, the second one increments </a:t>
            </a:r>
            <a:r>
              <a:rPr lang="en-US" baseline="0" dirty="0" err="1" smtClean="0"/>
              <a:t>tmp</a:t>
            </a:r>
            <a:r>
              <a:rPr lang="en-US" baseline="0" dirty="0" smtClean="0"/>
              <a:t>, and the last one writes back the incremented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doesn’t work, and I’ll show you why. Let’s say two packets red and green enter the pipeline in adjacent clock cycles 0 and 1. In cycle 1, Red picks up </a:t>
            </a:r>
            <a:r>
              <a:rPr lang="en-US" baseline="0" dirty="0" err="1" smtClean="0"/>
              <a:t>tmp</a:t>
            </a:r>
            <a:r>
              <a:rPr lang="en-US" baseline="0" dirty="0" smtClean="0"/>
              <a:t>=0, while Green just enters the pipeline.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in clock cycle 2, pink’s </a:t>
            </a:r>
            <a:r>
              <a:rPr lang="en-US" baseline="0" dirty="0" err="1" smtClean="0"/>
              <a:t>tmp</a:t>
            </a:r>
            <a:r>
              <a:rPr lang="en-US" baseline="0" dirty="0" smtClean="0"/>
              <a:t> becomes 1, while green’s </a:t>
            </a:r>
            <a:r>
              <a:rPr lang="en-US" baseline="0" dirty="0" err="1" smtClean="0"/>
              <a:t>tmp</a:t>
            </a:r>
            <a:r>
              <a:rPr lang="en-US" baseline="0" dirty="0" smtClean="0"/>
              <a:t> picks up the old value 0. Eventually green makes its way through the pipeline and updates x to 1, which is incorrect.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the counter isn’t atomic anymore. To guarantee atomicity, you need the hardware to support an increment, where conceptually the </a:t>
            </a:r>
            <a:r>
              <a:rPr lang="en-US" baseline="0" dirty="0" err="1" smtClean="0"/>
              <a:t>rmw</a:t>
            </a:r>
            <a:r>
              <a:rPr lang="en-US" baseline="0" dirty="0" smtClean="0"/>
              <a:t> all complete within a clock cycle.</a:t>
            </a:r>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449632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general, this is true of arbitrary read-modify-write operations, where the entire </a:t>
            </a:r>
            <a:r>
              <a:rPr lang="en-US" baseline="0" dirty="0" err="1" smtClean="0"/>
              <a:t>rmw</a:t>
            </a:r>
            <a:r>
              <a:rPr lang="en-US" baseline="0" dirty="0" smtClean="0"/>
              <a:t> must complete in a clock cycle to guarantee atomicity. Unlike a stateless operation, you can’t pipeline the operation easily.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this is true in general, and as your </a:t>
            </a:r>
            <a:r>
              <a:rPr lang="en-US" baseline="0" dirty="0" err="1" smtClean="0"/>
              <a:t>stateful</a:t>
            </a:r>
            <a:r>
              <a:rPr lang="en-US" baseline="0" dirty="0" smtClean="0"/>
              <a:t> operation grows more complicated, you will need to pack more and digital logic within a 1 clock cycle budget because there is no easy recipe to break it up into simpler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681158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particularly extreme instance of this problem,</a:t>
            </a:r>
            <a:r>
              <a:rPr lang="en-US" baseline="0" dirty="0" smtClean="0"/>
              <a:t> where this atom needs us to update a state variable in one of four ways based on four predicates that themselves depend on state.</a:t>
            </a:r>
          </a:p>
          <a:p>
            <a:endParaRPr lang="en-US" baseline="0" dirty="0" smtClean="0"/>
          </a:p>
          <a:p>
            <a:r>
              <a:rPr lang="en-US" baseline="0" dirty="0" smtClean="0"/>
              <a:t>As a result, these </a:t>
            </a:r>
            <a:r>
              <a:rPr lang="en-US" baseline="0" dirty="0" err="1" smtClean="0"/>
              <a:t>stateful</a:t>
            </a:r>
            <a:r>
              <a:rPr lang="en-US" baseline="0" dirty="0" smtClean="0"/>
              <a:t> atoms look very different from instructions for processors.</a:t>
            </a:r>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416706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23</a:t>
            </a:fld>
            <a:endParaRPr lang="en-US"/>
          </a:p>
        </p:txBody>
      </p:sp>
    </p:spTree>
    <p:extLst>
      <p:ext uri="{BB962C8B-B14F-4D97-AF65-F5344CB8AC3E}">
        <p14:creationId xmlns:p14="http://schemas.microsoft.com/office/powerpoint/2010/main" val="950409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l">
              <a:buFont typeface="Arial" charset="0"/>
              <a:buNone/>
            </a:pPr>
            <a:r>
              <a:rPr lang="en-US" baseline="0" dirty="0" smtClean="0">
                <a:sym typeface="Wingdings" panose="05000000000000000000" pitchFamily="2" charset="2"/>
              </a:rPr>
              <a:t>Let’s look at each in turn. So, what is a packet transaction?</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It’s a block of imperative code that captures an algorithm’s logic. More formally, when a packet comes in, a packet transaction is executed for the packet. It updates some packet fields and some state on the switch that persists across packets. Only after this transaction completes, do we move on to processing the next packet. So, there’s this illusion of processing a single packet at a time serially as though you have a really fast single-core processor.</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Let’s illustrate this with a simple example that samples the source address of every 10</a:t>
            </a:r>
            <a:r>
              <a:rPr lang="en-US" baseline="30000" dirty="0" smtClean="0">
                <a:sym typeface="Wingdings" panose="05000000000000000000" pitchFamily="2" charset="2"/>
              </a:rPr>
              <a:t>th</a:t>
            </a:r>
            <a:r>
              <a:rPr lang="en-US" baseline="0" dirty="0" smtClean="0">
                <a:sym typeface="Wingdings" panose="05000000000000000000" pitchFamily="2" charset="2"/>
              </a:rPr>
              <a:t> packet by writing into a sample field. Here, </a:t>
            </a:r>
            <a:r>
              <a:rPr lang="en-US" baseline="0" dirty="0" err="1" smtClean="0">
                <a:sym typeface="Wingdings" panose="05000000000000000000" pitchFamily="2" charset="2"/>
              </a:rPr>
              <a:t>pkt.sample</a:t>
            </a:r>
            <a:r>
              <a:rPr lang="en-US" baseline="0" dirty="0" smtClean="0">
                <a:sym typeface="Wingdings" panose="05000000000000000000" pitchFamily="2" charset="2"/>
              </a:rPr>
              <a:t> denotes a packet field, while count is some persistent state stored on the switch.</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[SPEED UP]</a:t>
            </a:r>
          </a:p>
          <a:p>
            <a:pPr marL="457200" lvl="1" indent="0" algn="l">
              <a:buFont typeface="Arial" charset="0"/>
              <a:buNone/>
            </a:pPr>
            <a:r>
              <a:rPr lang="en-US" baseline="0" dirty="0" smtClean="0">
                <a:sym typeface="Wingdings" panose="05000000000000000000" pitchFamily="2" charset="2"/>
              </a:rPr>
              <a:t>Now, let’s say p1 shows up. Count is 0. p1 is not sampled, count goes to 1. Similarly, with p2, it isn’t sampled and count goes to 2. Finally, when p10 arrives, it is sampled because count is 9, and count resets to 0.</a:t>
            </a:r>
          </a:p>
          <a:p>
            <a:pPr marL="457200" lvl="1" indent="0" algn="l">
              <a:buFont typeface="Arial" charset="0"/>
              <a:buNone/>
            </a:pPr>
            <a:endParaRPr lang="en-US" baseline="0" dirty="0" smtClean="0">
              <a:sym typeface="Wingdings" panose="05000000000000000000" pitchFamily="2" charset="2"/>
            </a:endParaRPr>
          </a:p>
          <a:p>
            <a:pPr marL="457200" lvl="1" indent="0" algn="l">
              <a:buFont typeface="Arial" charset="0"/>
              <a:buNone/>
            </a:pPr>
            <a:r>
              <a:rPr lang="en-US" baseline="0" dirty="0" smtClean="0">
                <a:sym typeface="Wingdings" panose="05000000000000000000" pitchFamily="2" charset="2"/>
              </a:rPr>
              <a:t>This model allows the programmer to easily specify the input/output behavior of the algorithm without worrying about details of the switch pipeline.</a:t>
            </a: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075679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we have spoken about a high-level abstraction, called packet transactions, and a low-level abstraction, called atoms. A compiler bridges these two abstractions. I’ll only briefly describe the compiler here; details are in the paper.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a:t>
            </a:r>
            <a:r>
              <a:rPr lang="en-US" baseline="0" dirty="0" err="1" smtClean="0">
                <a:sym typeface="Wingdings" panose="05000000000000000000" pitchFamily="2" charset="2"/>
              </a:rPr>
              <a:t>prog</a:t>
            </a:r>
            <a:r>
              <a:rPr lang="en-US" baseline="0" dirty="0" smtClean="0">
                <a:sym typeface="Wingdings" panose="05000000000000000000" pitchFamily="2" charset="2"/>
              </a:rPr>
              <a:t> first writes code as a packet transaction in an imperative language called Domino. The major restriction is the lack of loops because there is no way to run a loop with an unbounded iteration count at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The programmer then feeds this packet transaction into a compiler. The compiler does two things.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First, it first extracts a pipeline of </a:t>
            </a:r>
            <a:r>
              <a:rPr lang="en-US" baseline="0" dirty="0" err="1" smtClean="0">
                <a:sym typeface="Wingdings" panose="05000000000000000000" pitchFamily="2" charset="2"/>
              </a:rPr>
              <a:t>codelets</a:t>
            </a:r>
            <a:r>
              <a:rPr lang="en-US" baseline="0" dirty="0" smtClean="0">
                <a:sym typeface="Wingdings" panose="05000000000000000000" pitchFamily="2" charset="2"/>
              </a:rPr>
              <a:t>, which are small code fragments that if executed atomically </a:t>
            </a:r>
            <a:r>
              <a:rPr lang="en-US" baseline="0" dirty="0" err="1" smtClean="0">
                <a:sym typeface="Wingdings" panose="05000000000000000000" pitchFamily="2" charset="2"/>
              </a:rPr>
              <a:t>gurantee</a:t>
            </a:r>
            <a:r>
              <a:rPr lang="en-US" baseline="0" dirty="0" smtClean="0">
                <a:sym typeface="Wingdings" panose="05000000000000000000" pitchFamily="2" charset="2"/>
              </a:rPr>
              <a:t> a packet transaction’s semantics. We do this using some straightforward dependency analysis.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Second, the compiler maps this </a:t>
            </a:r>
            <a:r>
              <a:rPr lang="en-US" baseline="0" dirty="0" err="1" smtClean="0">
                <a:sym typeface="Wingdings" panose="05000000000000000000" pitchFamily="2" charset="2"/>
              </a:rPr>
              <a:t>codelet</a:t>
            </a:r>
            <a:r>
              <a:rPr lang="en-US" baseline="0" dirty="0" smtClean="0">
                <a:sym typeface="Wingdings" panose="05000000000000000000" pitchFamily="2" charset="2"/>
              </a:rPr>
              <a:t> pipeline to an atom pipeline.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Now, we may be unable to map </a:t>
            </a:r>
            <a:r>
              <a:rPr lang="en-US" baseline="0" dirty="0" err="1" smtClean="0">
                <a:sym typeface="Wingdings" panose="05000000000000000000" pitchFamily="2" charset="2"/>
              </a:rPr>
              <a:t>codelets</a:t>
            </a:r>
            <a:r>
              <a:rPr lang="en-US" baseline="0" dirty="0" smtClean="0">
                <a:sym typeface="Wingdings" panose="05000000000000000000" pitchFamily="2" charset="2"/>
              </a:rPr>
              <a:t> to atoms because the </a:t>
            </a:r>
            <a:r>
              <a:rPr lang="en-US" baseline="0" dirty="0" err="1" smtClean="0">
                <a:sym typeface="Wingdings" panose="05000000000000000000" pitchFamily="2" charset="2"/>
              </a:rPr>
              <a:t>codelet</a:t>
            </a:r>
            <a:r>
              <a:rPr lang="en-US" baseline="0" dirty="0" smtClean="0">
                <a:sym typeface="Wingdings" panose="05000000000000000000" pitchFamily="2" charset="2"/>
              </a:rPr>
              <a:t> spec is beyond what the atom can support. In such cases, we reject the code. This is unlike software routers. Software routers run all code but at variable performance tied to code complexity. A </a:t>
            </a:r>
            <a:r>
              <a:rPr lang="en-US" baseline="0" dirty="0" err="1" smtClean="0">
                <a:sym typeface="Wingdings" panose="05000000000000000000" pitchFamily="2" charset="2"/>
              </a:rPr>
              <a:t>prog</a:t>
            </a:r>
            <a:r>
              <a:rPr lang="en-US" baseline="0" dirty="0" smtClean="0">
                <a:sym typeface="Wingdings" panose="05000000000000000000" pitchFamily="2" charset="2"/>
              </a:rPr>
              <a:t> switch runs some code, but runs it at the full line rate.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sym typeface="Wingdings" panose="05000000000000000000" pitchFamily="2" charset="2"/>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27262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Let’s see how we can now use our compiler to interactively design atoms for </a:t>
            </a:r>
            <a:r>
              <a:rPr lang="en-US" baseline="0" dirty="0" err="1" smtClean="0"/>
              <a:t>prog</a:t>
            </a:r>
            <a:r>
              <a:rPr lang="en-US" baseline="0" dirty="0" smtClean="0"/>
              <a:t> switches and also to compile to an atom pipeline once it has been developed.</a:t>
            </a:r>
          </a:p>
          <a:p>
            <a:pPr lvl="1"/>
            <a:endParaRPr lang="en-US" baseline="0" dirty="0" smtClean="0"/>
          </a:p>
          <a:p>
            <a:pPr marL="457200" lvl="1" indent="0">
              <a:buNone/>
            </a:pPr>
            <a:r>
              <a:rPr lang="en-US" baseline="0" dirty="0" smtClean="0"/>
              <a:t>The compiler takes three inputs, the algorithm, a specification of the atom’s capabilities, and a pipeline geometry (the depth and width of the pipeline).</a:t>
            </a:r>
          </a:p>
          <a:p>
            <a:pPr marL="457200" lvl="1" indent="0">
              <a:buNone/>
            </a:pPr>
            <a:endParaRPr lang="en-US" baseline="0" dirty="0" smtClean="0"/>
          </a:p>
          <a:p>
            <a:pPr marL="457200" lvl="1" indent="0">
              <a:buNone/>
            </a:pPr>
            <a:r>
              <a:rPr lang="en-US" baseline="0" dirty="0" smtClean="0"/>
              <a:t>Now, invariably, the algorithm won’t compile because its </a:t>
            </a:r>
            <a:r>
              <a:rPr lang="en-US" baseline="0" dirty="0" err="1" smtClean="0"/>
              <a:t>codelet</a:t>
            </a:r>
            <a:r>
              <a:rPr lang="en-US" baseline="0" dirty="0" smtClean="0"/>
              <a:t> doesn’t map to the atom we have or we don’t have enough atoms in the pipeline. Either way, we modify either the pipeline geometry or the atom type and try again.</a:t>
            </a:r>
          </a:p>
          <a:p>
            <a:pPr marL="457200" lvl="1" indent="0">
              <a:buNone/>
            </a:pPr>
            <a:endParaRPr lang="en-US" baseline="0" dirty="0" smtClean="0"/>
          </a:p>
          <a:p>
            <a:pPr marL="457200" lvl="1" indent="0">
              <a:buNone/>
            </a:pPr>
            <a:r>
              <a:rPr lang="en-US" baseline="0" dirty="0" smtClean="0"/>
              <a:t>If the algorithm does compile, we move on to the next one, and see if the atom works for the next algorithm. We iterate till we are satisfied that the single atom covers all the algorithms we want.</a:t>
            </a:r>
          </a:p>
          <a:p>
            <a:pPr marL="457200" lvl="1" indent="0">
              <a:buNone/>
            </a:pPr>
            <a:endParaRPr lang="en-US" baseline="0" dirty="0" smtClean="0"/>
          </a:p>
          <a:p>
            <a:pPr marL="457200" lvl="1" indent="0">
              <a:buNone/>
            </a:pPr>
            <a:r>
              <a:rPr lang="en-US" baseline="0" dirty="0" smtClean="0"/>
              <a:t>Again, we focus on </a:t>
            </a:r>
            <a:r>
              <a:rPr lang="en-US" baseline="0" dirty="0" err="1" smtClean="0"/>
              <a:t>stateful</a:t>
            </a:r>
            <a:r>
              <a:rPr lang="en-US" baseline="0" dirty="0" smtClean="0"/>
              <a:t> atoms. As I showed earlier, stateless atoms are easier to design and we use RMT’s stateless instruction set.</a:t>
            </a:r>
          </a:p>
        </p:txBody>
      </p:sp>
      <p:sp>
        <p:nvSpPr>
          <p:cNvPr id="4" name="Slide Number Placeholder 3"/>
          <p:cNvSpPr>
            <a:spLocks noGrp="1"/>
          </p:cNvSpPr>
          <p:nvPr>
            <p:ph type="sldNum" sz="quarter" idx="10"/>
          </p:nvPr>
        </p:nvSpPr>
        <p:spPr/>
        <p:txBody>
          <a:bodyPr/>
          <a:lstStyle/>
          <a:p>
            <a:fld id="{16B09458-7AEF-4AD3-A567-0F11380064BE}" type="slidenum">
              <a:rPr lang="en-US" smtClean="0"/>
              <a:t>26</a:t>
            </a:fld>
            <a:endParaRPr lang="en-US"/>
          </a:p>
        </p:txBody>
      </p:sp>
    </p:spTree>
    <p:extLst>
      <p:ext uri="{BB962C8B-B14F-4D97-AF65-F5344CB8AC3E}">
        <p14:creationId xmlns:p14="http://schemas.microsoft.com/office/powerpoint/2010/main" val="1391465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see a</a:t>
            </a:r>
            <a:r>
              <a:rPr lang="en-US" baseline="0" dirty="0" smtClean="0"/>
              <a:t> demo of this iterative process. (remember to transition smoothly to the demo </a:t>
            </a:r>
            <a:r>
              <a:rPr lang="en-US" baseline="0" smtClean="0"/>
              <a:t>and back)</a:t>
            </a:r>
            <a:endParaRPr lang="en-US" baseline="0" dirty="0" smtClean="0"/>
          </a:p>
          <a:p>
            <a:endParaRPr lang="en-US" baseline="0" dirty="0" smtClean="0"/>
          </a:p>
          <a:p>
            <a:r>
              <a:rPr lang="en-US" baseline="0" dirty="0" smtClean="0"/>
              <a:t>So to start off let’s take a simple algorithm that uses a bloom filter to track a set of </a:t>
            </a:r>
            <a:r>
              <a:rPr lang="en-US" baseline="0" dirty="0" err="1" smtClean="0"/>
              <a:t>src,dst</a:t>
            </a:r>
            <a:r>
              <a:rPr lang="en-US" baseline="0" dirty="0" smtClean="0"/>
              <a:t> pairs. Further, it learns new pairs in the data plane.</a:t>
            </a:r>
          </a:p>
          <a:p>
            <a:r>
              <a:rPr lang="en-US" baseline="0" dirty="0" smtClean="0"/>
              <a:t>So the code for this is here.</a:t>
            </a:r>
          </a:p>
          <a:p>
            <a:endParaRPr lang="en-US" baseline="0" dirty="0" smtClean="0"/>
          </a:p>
          <a:p>
            <a:r>
              <a:rPr lang="en-US" baseline="0" dirty="0" smtClean="0"/>
              <a:t>At the top we declare all the pieces of state, in this case, three arrays for the bloom filter.</a:t>
            </a:r>
          </a:p>
          <a:p>
            <a:r>
              <a:rPr lang="en-US" baseline="0" dirty="0" smtClean="0"/>
              <a:t>Below that we have the packet transaction that takes a packet as argument.</a:t>
            </a:r>
          </a:p>
          <a:p>
            <a:endParaRPr lang="en-US" baseline="0" dirty="0" smtClean="0"/>
          </a:p>
          <a:p>
            <a:r>
              <a:rPr lang="en-US" baseline="0" dirty="0" smtClean="0"/>
              <a:t>The logic for this learning filter is straightforward. We compute three indices into the three arrays that store the bloom filter.</a:t>
            </a:r>
          </a:p>
          <a:p>
            <a:r>
              <a:rPr lang="en-US" baseline="0" dirty="0" smtClean="0"/>
              <a:t>We then check if all three locations are set to determine if this pair is already a member.</a:t>
            </a:r>
          </a:p>
          <a:p>
            <a:r>
              <a:rPr lang="en-US" baseline="0" dirty="0" smtClean="0"/>
              <a:t>We learn this new pair regardless of whether it was a member or not.</a:t>
            </a:r>
          </a:p>
          <a:p>
            <a:endParaRPr lang="en-US" baseline="0" dirty="0" smtClean="0"/>
          </a:p>
          <a:p>
            <a:r>
              <a:rPr lang="en-US" baseline="0" dirty="0" smtClean="0"/>
              <a:t>Ok, so that’s the Domino program. We need an atom as well. So, let’s start with the simplest atom, just the ability to read a state variable and the ability to write either a constant or a packet field into the state, based on a 2-to-1 mux (show figure). So you can’t read, modify and write back with this atom. </a:t>
            </a:r>
          </a:p>
          <a:p>
            <a:endParaRPr lang="en-US" baseline="0" dirty="0" smtClean="0"/>
          </a:p>
          <a:p>
            <a:r>
              <a:rPr lang="en-US" baseline="0" dirty="0" smtClean="0"/>
              <a:t>Now, let’s run the compiler on learn filter with a pipeline made up of the </a:t>
            </a:r>
            <a:r>
              <a:rPr lang="en-US" baseline="0" dirty="0" err="1" smtClean="0"/>
              <a:t>rw</a:t>
            </a:r>
            <a:r>
              <a:rPr lang="en-US" baseline="0" dirty="0" smtClean="0"/>
              <a:t> atom of depth and width 10.</a:t>
            </a:r>
          </a:p>
          <a:p>
            <a:r>
              <a:rPr lang="en-US" baseline="0" dirty="0" smtClean="0"/>
              <a:t>The .</a:t>
            </a:r>
            <a:r>
              <a:rPr lang="en-US" baseline="0" dirty="0" err="1" smtClean="0"/>
              <a:t>sk</a:t>
            </a:r>
            <a:r>
              <a:rPr lang="en-US" baseline="0" dirty="0" smtClean="0"/>
              <a:t> file is a format that we use to describe an atom’s capabilities.</a:t>
            </a:r>
          </a:p>
          <a:p>
            <a:endParaRPr lang="en-US" baseline="0" dirty="0" smtClean="0"/>
          </a:p>
          <a:p>
            <a:r>
              <a:rPr lang="en-US" baseline="0" dirty="0" smtClean="0"/>
              <a:t>Ok, so this maps, which is good.</a:t>
            </a:r>
          </a:p>
          <a:p>
            <a:endParaRPr lang="en-US" baseline="0" dirty="0" smtClean="0"/>
          </a:p>
          <a:p>
            <a:r>
              <a:rPr lang="en-US" baseline="0" dirty="0" smtClean="0"/>
              <a:t>Now, let’s try a slightly more complicated algorithm, a heavy hitter detector using a count-min sketch. Again, the code is straightforward.</a:t>
            </a:r>
          </a:p>
          <a:p>
            <a:endParaRPr lang="en-US" baseline="0" dirty="0" smtClean="0"/>
          </a:p>
          <a:p>
            <a:pPr marL="228600" indent="-228600">
              <a:buAutoNum type="arabicPeriod"/>
            </a:pPr>
            <a:r>
              <a:rPr lang="en-US" baseline="0" dirty="0" smtClean="0"/>
              <a:t>You hash into three locations.</a:t>
            </a:r>
          </a:p>
          <a:p>
            <a:pPr marL="228600" indent="-228600">
              <a:buAutoNum type="arabicPeriod"/>
            </a:pPr>
            <a:r>
              <a:rPr lang="en-US" baseline="0" dirty="0" smtClean="0"/>
              <a:t>You Check if all three exceed a threshold.</a:t>
            </a:r>
          </a:p>
          <a:p>
            <a:pPr marL="228600" indent="-228600">
              <a:buAutoNum type="arabicPeriod"/>
            </a:pPr>
            <a:r>
              <a:rPr lang="en-US" baseline="0" dirty="0" smtClean="0"/>
              <a:t>You increment all those three locations.</a:t>
            </a:r>
          </a:p>
          <a:p>
            <a:pPr marL="228600" indent="-228600">
              <a:buAutoNum type="arabicPeriod"/>
            </a:pPr>
            <a:endParaRPr lang="en-US" baseline="0" dirty="0" smtClean="0"/>
          </a:p>
          <a:p>
            <a:pPr marL="0" indent="0">
              <a:buNone/>
            </a:pPr>
            <a:r>
              <a:rPr lang="en-US" baseline="0" dirty="0" smtClean="0"/>
              <a:t>So, this algorithm needs the ability to increment a piece of state, by reading, adding 1, and writing back. So we wouldn’t expect the read/write atom to work. Let’s see if the compiler tells us that. And it does.</a:t>
            </a:r>
          </a:p>
          <a:p>
            <a:pPr marL="0" indent="0">
              <a:buNone/>
            </a:pPr>
            <a:endParaRPr lang="en-US" baseline="0" dirty="0" smtClean="0"/>
          </a:p>
          <a:p>
            <a:pPr marL="0" indent="0">
              <a:buNone/>
            </a:pPr>
            <a:r>
              <a:rPr lang="en-US" baseline="0" dirty="0" smtClean="0"/>
              <a:t>So for this, let’s try the next more complicated atom, which is the ability to read a piece of state, add a constant or packet field to it, and then write it back. This is what its circuit looks like.</a:t>
            </a:r>
          </a:p>
          <a:p>
            <a:pPr marL="0" indent="0">
              <a:buNone/>
            </a:pPr>
            <a:endParaRPr lang="en-US" baseline="0" dirty="0" smtClean="0"/>
          </a:p>
          <a:p>
            <a:pPr marL="0" indent="0">
              <a:buNone/>
            </a:pPr>
            <a:r>
              <a:rPr lang="en-US" baseline="0" dirty="0" smtClean="0"/>
              <a:t>Now, as expected, if we run </a:t>
            </a:r>
            <a:r>
              <a:rPr lang="en-US" baseline="0" dirty="0" err="1" smtClean="0"/>
              <a:t>heavy_hitters</a:t>
            </a:r>
            <a:r>
              <a:rPr lang="en-US" baseline="0" dirty="0" smtClean="0"/>
              <a:t> using this atom it compiles.</a:t>
            </a:r>
          </a:p>
          <a:p>
            <a:pPr marL="0" indent="0">
              <a:buNone/>
            </a:pPr>
            <a:endParaRPr lang="en-US" baseline="0" dirty="0" smtClean="0"/>
          </a:p>
          <a:p>
            <a:pPr marL="0" indent="0">
              <a:buNone/>
            </a:pPr>
            <a:r>
              <a:rPr lang="en-US" baseline="0" dirty="0" smtClean="0"/>
              <a:t>That should give you a sense for how you can use this tool interactively to design atoms.</a:t>
            </a:r>
          </a:p>
        </p:txBody>
      </p:sp>
      <p:sp>
        <p:nvSpPr>
          <p:cNvPr id="4" name="Slide Number Placeholder 3"/>
          <p:cNvSpPr>
            <a:spLocks noGrp="1"/>
          </p:cNvSpPr>
          <p:nvPr>
            <p:ph type="sldNum" sz="quarter" idx="10"/>
          </p:nvPr>
        </p:nvSpPr>
        <p:spPr/>
        <p:txBody>
          <a:bodyPr/>
          <a:lstStyle/>
          <a:p>
            <a:fld id="{16B09458-7AEF-4AD3-A567-0F11380064BE}" type="slidenum">
              <a:rPr lang="en-US" smtClean="0"/>
              <a:t>27</a:t>
            </a:fld>
            <a:endParaRPr lang="en-US"/>
          </a:p>
        </p:txBody>
      </p:sp>
    </p:spTree>
    <p:extLst>
      <p:ext uri="{BB962C8B-B14F-4D97-AF65-F5344CB8AC3E}">
        <p14:creationId xmlns:p14="http://schemas.microsoft.com/office/powerpoint/2010/main" val="1667986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kept going this way to design more atoms. The first two atoms on this list are what I just showed you. We also set these up in a containment hierarchy so that each atom expresses everything that the atoms above it can.</a:t>
            </a:r>
          </a:p>
        </p:txBody>
      </p:sp>
      <p:sp>
        <p:nvSpPr>
          <p:cNvPr id="4" name="Slide Number Placeholder 3"/>
          <p:cNvSpPr>
            <a:spLocks noGrp="1"/>
          </p:cNvSpPr>
          <p:nvPr>
            <p:ph type="sldNum" sz="quarter" idx="10"/>
          </p:nvPr>
        </p:nvSpPr>
        <p:spPr/>
        <p:txBody>
          <a:bodyPr/>
          <a:lstStyle/>
          <a:p>
            <a:fld id="{16B09458-7AEF-4AD3-A567-0F11380064BE}" type="slidenum">
              <a:rPr lang="en-US" smtClean="0"/>
              <a:t>28</a:t>
            </a:fld>
            <a:endParaRPr lang="en-US"/>
          </a:p>
        </p:txBody>
      </p:sp>
    </p:spTree>
    <p:extLst>
      <p:ext uri="{BB962C8B-B14F-4D97-AF65-F5344CB8AC3E}">
        <p14:creationId xmlns:p14="http://schemas.microsoft.com/office/powerpoint/2010/main" val="1596946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router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23006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a:t>
            </a:r>
            <a:r>
              <a:rPr lang="en-US" baseline="0" dirty="0" smtClean="0"/>
              <a:t> our atoms actually support these algorithms? We ran each algorithm on a pipeline of each of the atoms we designed. The final column lists the most expressive </a:t>
            </a:r>
            <a:r>
              <a:rPr lang="en-US" baseline="0" dirty="0" err="1" smtClean="0"/>
              <a:t>stateful</a:t>
            </a:r>
            <a:r>
              <a:rPr lang="en-US" baseline="0" dirty="0" smtClean="0"/>
              <a:t> atom that is required, i.e., what’s the maximum </a:t>
            </a:r>
            <a:r>
              <a:rPr lang="en-US" baseline="0" dirty="0" err="1" smtClean="0"/>
              <a:t>stateful</a:t>
            </a:r>
            <a:r>
              <a:rPr lang="en-US" baseline="0" dirty="0" smtClean="0"/>
              <a:t> capability you demand of the hardware to run your algorithm at line rate.</a:t>
            </a:r>
          </a:p>
          <a:p>
            <a:endParaRPr lang="en-US" baseline="0" dirty="0" smtClean="0"/>
          </a:p>
          <a:p>
            <a:r>
              <a:rPr lang="en-US" baseline="0" dirty="0" smtClean="0"/>
              <a:t>The interesting thing here is </a:t>
            </a:r>
            <a:r>
              <a:rPr lang="en-US" baseline="0" dirty="0" err="1" smtClean="0"/>
              <a:t>CoDel</a:t>
            </a:r>
            <a:r>
              <a:rPr lang="en-US" baseline="0" dirty="0" smtClean="0"/>
              <a:t>, which doesn’t map to any of our atoms. The reason is </a:t>
            </a:r>
            <a:r>
              <a:rPr lang="en-US" baseline="0" dirty="0" err="1" smtClean="0"/>
              <a:t>CoDel</a:t>
            </a:r>
            <a:r>
              <a:rPr lang="en-US" baseline="0" dirty="0" smtClean="0"/>
              <a:t> has this square root computation that none of our atoms support. And in general, this is true, there will always be algorithms that do not map to the vendor supplied atoms and hence cannot run at line rate. </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136767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many instances of these atoms do we need? In the next two</a:t>
            </a:r>
            <a:r>
              <a:rPr lang="en-US" baseline="0" dirty="0" smtClean="0"/>
              <a:t> columns I list the minimal pipeline depth and width required for each algorithm.</a:t>
            </a:r>
            <a:r>
              <a:rPr lang="en-US" baseline="0" dirty="0"/>
              <a:t> </a:t>
            </a:r>
            <a:r>
              <a:rPr lang="en-US" baseline="0" dirty="0" smtClean="0"/>
              <a:t>If you multiply these numbers, even in the worst case, about hundred atoms suffice.</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9197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is</a:t>
            </a:r>
            <a:r>
              <a:rPr lang="en-US" baseline="0" dirty="0" smtClean="0"/>
              <a:t> it feasible to design these 100 atoms in hardware?</a:t>
            </a:r>
          </a:p>
          <a:p>
            <a:endParaRPr lang="en-US" baseline="0" dirty="0" smtClean="0"/>
          </a:p>
          <a:p>
            <a:r>
              <a:rPr lang="en-US" baseline="0" dirty="0" smtClean="0"/>
              <a:t>To answer this, we wrote these atoms as digital circuits in Verilog and synthesized them to a recent transistor library.</a:t>
            </a:r>
          </a:p>
          <a:p>
            <a:endParaRPr lang="en-US" baseline="0" dirty="0" smtClean="0"/>
          </a:p>
          <a:p>
            <a:r>
              <a:rPr lang="en-US" baseline="0" dirty="0" smtClean="0"/>
              <a:t>First, they all comfortably meet timing at 1 GHz. Second, their area in silicon is small. More specifically, for the 100 atom instances we need, we incur less than 1% additional area. Now this obviously depends on the number of atom instances, but the takeaway is that this number is pretty small.</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2134323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33</a:t>
            </a:fld>
            <a:endParaRPr lang="en-US"/>
          </a:p>
        </p:txBody>
      </p:sp>
    </p:spTree>
    <p:extLst>
      <p:ext uri="{BB962C8B-B14F-4D97-AF65-F5344CB8AC3E}">
        <p14:creationId xmlns:p14="http://schemas.microsoft.com/office/powerpoint/2010/main" val="529471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why has </a:t>
            </a:r>
            <a:r>
              <a:rPr lang="en-US" baseline="0" dirty="0" err="1" smtClean="0"/>
              <a:t>prog</a:t>
            </a:r>
            <a:r>
              <a:rPr lang="en-US" baseline="0" dirty="0" smtClean="0"/>
              <a:t>. </a:t>
            </a:r>
            <a:r>
              <a:rPr lang="en-US" baseline="0" dirty="0" err="1" smtClean="0"/>
              <a:t>sched</a:t>
            </a:r>
            <a:r>
              <a:rPr lang="en-US" baseline="0" dirty="0" smtClean="0"/>
              <a:t> eluded us? It’s because despite having many scheduling algorithms, we have no consensus on the right abstraction for scheduling.</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is this important? Every other aspect of a switch that is programmable has an abstraction for it. For instance, parse graphs capture varied protocol formats. Match-action tables capture many forwarding policies. Packet transactions express many </a:t>
            </a:r>
            <a:r>
              <a:rPr lang="en-US" baseline="0" dirty="0" err="1" smtClean="0"/>
              <a:t>stateful</a:t>
            </a:r>
            <a:r>
              <a:rPr lang="en-US" baseline="0" dirty="0" smtClean="0"/>
              <a:t> algorithms.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compound things, the scheduler has tight timing requirements: typically, one </a:t>
            </a:r>
            <a:r>
              <a:rPr lang="en-US" baseline="0" dirty="0" err="1" smtClean="0"/>
              <a:t>enqueue</a:t>
            </a:r>
            <a:r>
              <a:rPr lang="en-US" baseline="0" dirty="0" smtClean="0"/>
              <a:t> or </a:t>
            </a:r>
            <a:r>
              <a:rPr lang="en-US" baseline="0" dirty="0" err="1" smtClean="0"/>
              <a:t>dequeue</a:t>
            </a:r>
            <a:r>
              <a:rPr lang="en-US" baseline="0" dirty="0" smtClean="0"/>
              <a:t> every clock cycle. So, you can’t punt on the problem by putting an FPGA or CPU in the fast path.</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we need an expressive abstraction that runs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182601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motivate</a:t>
            </a:r>
            <a:r>
              <a:rPr lang="en-US" baseline="0" dirty="0" smtClean="0"/>
              <a:t> an abstraction, let’s first look at what the scheduler does. It decides on two things. First, the order in which packets are transmitted. This captures work-conserving schedulers like priority scheduling, weighted fair queueing, etc. Second, the absolute time at which packets are transmitted; the canonical example being token bucket rate limiting.</a:t>
            </a:r>
          </a:p>
          <a:p>
            <a:endParaRPr lang="en-US" baseline="0" dirty="0" smtClean="0"/>
          </a:p>
          <a:p>
            <a:r>
              <a:rPr lang="en-US" baseline="0" dirty="0" smtClean="0"/>
              <a:t>So a programmable scheduler will have to provide a way to flexibly specify both order and time.</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1892785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strawman </a:t>
            </a:r>
            <a:r>
              <a:rPr lang="en-US" baseline="0" dirty="0" err="1" smtClean="0"/>
              <a:t>prog</a:t>
            </a:r>
            <a:r>
              <a:rPr lang="en-US" baseline="0" dirty="0" smtClean="0"/>
              <a:t>. scheduler.</a:t>
            </a:r>
          </a:p>
          <a:p>
            <a:endParaRPr lang="en-US" baseline="0" dirty="0" smtClean="0"/>
          </a:p>
          <a:p>
            <a:r>
              <a:rPr lang="en-US" baseline="0" dirty="0" smtClean="0"/>
              <a:t>Packets come in, they are classified into one of a fixed set of FIFOs, one for each flow. Then, on the </a:t>
            </a:r>
            <a:r>
              <a:rPr lang="en-US" baseline="0" dirty="0" err="1" smtClean="0"/>
              <a:t>dequeue</a:t>
            </a:r>
            <a:r>
              <a:rPr lang="en-US" baseline="0" dirty="0" smtClean="0"/>
              <a:t> side, some programmable logic picks the next flow to transmit whenever the link is idle. The programmable logic decides both the order in which flows are scheduled, and the absolute times at which flows are scheduled.</a:t>
            </a:r>
          </a:p>
          <a:p>
            <a:endParaRPr lang="en-US" baseline="0" dirty="0" smtClean="0"/>
          </a:p>
          <a:p>
            <a:r>
              <a:rPr lang="en-US" baseline="0" dirty="0" smtClean="0"/>
              <a:t>The problem with this strawman is that there is very little time on the </a:t>
            </a:r>
            <a:r>
              <a:rPr lang="en-US" baseline="0" dirty="0" err="1" smtClean="0"/>
              <a:t>dequeue</a:t>
            </a:r>
            <a:r>
              <a:rPr lang="en-US" baseline="0" dirty="0" smtClean="0"/>
              <a:t> side, which greatly limits the programmability it offers. At rates of 100G and beyond, the scheduler supports back-to-back </a:t>
            </a:r>
            <a:r>
              <a:rPr lang="en-US" baseline="0" dirty="0" err="1" smtClean="0"/>
              <a:t>dequeues</a:t>
            </a:r>
            <a:r>
              <a:rPr lang="en-US" baseline="0" dirty="0" smtClean="0"/>
              <a:t> every few clock cycles. So, the programmable logic must complete within a few clocks to support the next </a:t>
            </a:r>
            <a:r>
              <a:rPr lang="en-US" baseline="0" dirty="0" err="1" smtClean="0"/>
              <a:t>dequeue</a:t>
            </a:r>
            <a:r>
              <a:rPr lang="en-US" baseline="0" dirty="0" smtClean="0"/>
              <a:t> to the same scheduler.</a:t>
            </a:r>
          </a:p>
          <a:p>
            <a:endParaRPr lang="en-US" baseline="0" dirty="0" smtClean="0"/>
          </a:p>
          <a:p>
            <a:r>
              <a:rPr lang="en-US" baseline="0" dirty="0" smtClean="0"/>
              <a:t>Instead, can we move programmability to the </a:t>
            </a:r>
            <a:r>
              <a:rPr lang="en-US" baseline="0" dirty="0" err="1" smtClean="0"/>
              <a:t>enqueue</a:t>
            </a:r>
            <a:r>
              <a:rPr lang="en-US" baseline="0" dirty="0" smtClean="0"/>
              <a:t> side, where each packet has potentially much more processing time available before it is </a:t>
            </a:r>
            <a:r>
              <a:rPr lang="en-US" baseline="0" dirty="0" err="1" smtClean="0"/>
              <a:t>enqueued</a:t>
            </a:r>
            <a:r>
              <a:rPr lang="en-US" baseline="0" dirty="0" smtClean="0"/>
              <a:t> into the scheduler</a:t>
            </a:r>
            <a:r>
              <a:rPr lang="en-US" baseline="0" dirty="0" smtClean="0"/>
              <a:t>.</a:t>
            </a:r>
          </a:p>
          <a:p>
            <a:endParaRPr lang="en-US" baseline="0" dirty="0" smtClean="0"/>
          </a:p>
          <a:p>
            <a:r>
              <a:rPr lang="en-US" baseline="0" dirty="0" smtClean="0"/>
              <a:t>Chang’s comment: Mention that the </a:t>
            </a:r>
            <a:r>
              <a:rPr lang="en-US" baseline="0" dirty="0" err="1" smtClean="0"/>
              <a:t>dequeue</a:t>
            </a:r>
            <a:r>
              <a:rPr lang="en-US" baseline="0" dirty="0" smtClean="0"/>
              <a:t> side cannot be pipelined because of state, similar argument to Domino from the earlier slides.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1893314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Let’s see how we do this. The key observation is that in many practical schedulers, the relative order of packets that are already buffered doesn’t change with future packet arrivals. Put differently, if a packet comes in, its location in the scheduling order can be determined before it is </a:t>
            </a:r>
            <a:r>
              <a:rPr lang="en-US" baseline="0" dirty="0" err="1" smtClean="0">
                <a:sym typeface="Wingdings" panose="05000000000000000000" pitchFamily="2" charset="2"/>
              </a:rPr>
              <a:t>enqueued</a:t>
            </a:r>
            <a:r>
              <a:rPr lang="en-US" baseline="0" dirty="0" smtClean="0">
                <a:sym typeface="Wingdings" panose="05000000000000000000" pitchFamily="2" charset="2"/>
              </a:rPr>
              <a:t>. The packet can then by pushed into this location, secure in the knowledge that we don’t have to change the relative order of packets that are already buffered.</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Now, some schedulers that confirm to this property are strict priority scheduling, where the location is determined by a packet’s priority, and FCFS, where the location is determined by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A natural primitive for this is a push-in first-out queue (or PIFO) where packets are pushed into an arbitrary location based on rank (which could be either scheduling order or time), but always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 As an illustration, if packet with rank 8 arrived to this PIFO, it would be pushed between 7 and 9.</a:t>
            </a:r>
          </a:p>
        </p:txBody>
      </p:sp>
      <p:sp>
        <p:nvSpPr>
          <p:cNvPr id="4" name="Slide Number Placeholder 3"/>
          <p:cNvSpPr>
            <a:spLocks noGrp="1"/>
          </p:cNvSpPr>
          <p:nvPr>
            <p:ph type="sldNum" sz="quarter" idx="10"/>
          </p:nvPr>
        </p:nvSpPr>
        <p:spPr/>
        <p:txBody>
          <a:bodyPr/>
          <a:lstStyle/>
          <a:p>
            <a:fld id="{6C7315F8-E931-49D1-A989-C1759F952B9E}" type="slidenum">
              <a:rPr lang="en-US" smtClean="0"/>
              <a:t>37</a:t>
            </a:fld>
            <a:endParaRPr lang="en-US"/>
          </a:p>
        </p:txBody>
      </p:sp>
    </p:spTree>
    <p:extLst>
      <p:ext uri="{BB962C8B-B14F-4D97-AF65-F5344CB8AC3E}">
        <p14:creationId xmlns:p14="http://schemas.microsoft.com/office/powerpoint/2010/main" val="18693711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how do we build a programmable scheduler based on a PIFO? To program the scheduler, we program the packet’s rank computation before </a:t>
            </a:r>
            <a:r>
              <a:rPr lang="en-US" baseline="0" dirty="0" err="1" smtClean="0"/>
              <a:t>enqueueing</a:t>
            </a:r>
            <a:r>
              <a:rPr lang="en-US" baseline="0" dirty="0" smtClean="0"/>
              <a:t> it into a PIFO because that’s the only programmable part.</a:t>
            </a:r>
          </a:p>
          <a:p>
            <a:endParaRPr lang="en-US" baseline="0" dirty="0" smtClean="0"/>
          </a:p>
          <a:p>
            <a:r>
              <a:rPr lang="en-US" baseline="0" dirty="0" smtClean="0"/>
              <a:t>How do we program the rank computation? Quite literally, by writing out a program for it. Here’s a made-up program, which computes a packet’s rank using a table T for each flow and the packet’s length.</a:t>
            </a:r>
          </a:p>
          <a:p>
            <a:endParaRPr lang="en-US" baseline="0" dirty="0" smtClean="0"/>
          </a:p>
          <a:p>
            <a:r>
              <a:rPr lang="en-US" baseline="0" dirty="0" smtClean="0"/>
              <a:t>This is the key modularity in the design. It separates out the fixed logic, which is the task of enforcing ranks, from the programmable logic, which is the task of computing ranks. Also, because the programmability is on the </a:t>
            </a:r>
            <a:r>
              <a:rPr lang="en-US" baseline="0" dirty="0" err="1" smtClean="0"/>
              <a:t>enqueue</a:t>
            </a:r>
            <a:r>
              <a:rPr lang="en-US" baseline="0" dirty="0" smtClean="0"/>
              <a:t> side, you have much more time to compute ranks for each packet. You can potentially compute a packet’s rank anywhere along the packet’s path from the packet’s host to this switch. We’ll see how this lets us express a variety of schedulers.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Ok, so where do the programmable and fixed parts go in a real switch?</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14900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For this, let’s bring up the switch pipeline again. The PIFOs replace the queues in the scheduler, while the rank computation runs in the ingress pipeline.</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 How do we run the rank computation? We express it as a packet transaction, which was the focus of my previous talk, which provides a convenient language to write these computations. </a:t>
            </a:r>
          </a:p>
        </p:txBody>
      </p:sp>
      <p:sp>
        <p:nvSpPr>
          <p:cNvPr id="4" name="Slide Number Placeholder 3"/>
          <p:cNvSpPr>
            <a:spLocks noGrp="1"/>
          </p:cNvSpPr>
          <p:nvPr>
            <p:ph type="sldNum" sz="quarter" idx="10"/>
          </p:nvPr>
        </p:nvSpPr>
        <p:spPr/>
        <p:txBody>
          <a:bodyPr/>
          <a:lstStyle/>
          <a:p>
            <a:fld id="{6C7315F8-E931-49D1-A989-C1759F952B9E}" type="slidenum">
              <a:rPr lang="en-US" smtClean="0"/>
              <a:t>39</a:t>
            </a:fld>
            <a:endParaRPr lang="en-US"/>
          </a:p>
        </p:txBody>
      </p:sp>
    </p:spTree>
    <p:extLst>
      <p:ext uri="{BB962C8B-B14F-4D97-AF65-F5344CB8AC3E}">
        <p14:creationId xmlns:p14="http://schemas.microsoft.com/office/powerpoint/2010/main" val="1641403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Now let’s see some real algorithms programmed with a PIFO.</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first is fair queueing, a work-conserving scheduler. Let’s pick the virtual start-time fair queueing implementation.</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Here, for each packet we compute its virtual start time in an idealized fluid fair scheduler. We do this by setting the packet’s start time to the maximum of the finish time of the last packet in the packet’s flow and the current virtual time. Then, we update the flow’s finish time appropriately.</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We then schedule packets in order of their virtual start times, which becomes a packet’s rank in the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4872648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sym typeface="Wingdings" panose="05000000000000000000" pitchFamily="2" charset="2"/>
              </a:rPr>
              <a:t>Next, let’s look at the canonical non-work-conserving algorithm: token bucket shaping.</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The rank computation here is a little more involved. It has three parts.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First, we update the tokens using a standard token bucket that increments at some rate and is capped at some burst size. We also decrement tokens to account for packet transmissions.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Second, for an incoming packet, we set its wall-clock departure time to either the current time or some time in the future when it would have made up the shortfall of tokens.</a:t>
            </a:r>
          </a:p>
          <a:p>
            <a:pPr marL="0" indent="0">
              <a:buFont typeface="Arial" panose="020B0604020202020204" pitchFamily="34" charset="0"/>
              <a:buNone/>
            </a:pPr>
            <a:endParaRPr lang="en-US" baseline="0" dirty="0" smtClean="0">
              <a:sym typeface="Wingdings" panose="05000000000000000000" pitchFamily="2" charset="2"/>
            </a:endParaRPr>
          </a:p>
          <a:p>
            <a:pPr marL="0" indent="0">
              <a:buFont typeface="Arial" panose="020B0604020202020204" pitchFamily="34" charset="0"/>
              <a:buNone/>
            </a:pPr>
            <a:r>
              <a:rPr lang="en-US" baseline="0" dirty="0" smtClean="0">
                <a:sym typeface="Wingdings" panose="05000000000000000000" pitchFamily="2" charset="2"/>
              </a:rPr>
              <a:t>Third, </a:t>
            </a:r>
            <a:r>
              <a:rPr lang="en-US" baseline="0" smtClean="0">
                <a:sym typeface="Wingdings" panose="05000000000000000000" pitchFamily="2" charset="2"/>
              </a:rPr>
              <a:t>this departure time </a:t>
            </a:r>
            <a:r>
              <a:rPr lang="en-US" baseline="0" dirty="0" smtClean="0">
                <a:sym typeface="Wingdings" panose="05000000000000000000" pitchFamily="2" charset="2"/>
              </a:rPr>
              <a:t>becomes the packet’s rank in a PIFO.</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19882554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42</a:t>
            </a:fld>
            <a:endParaRPr lang="en-US"/>
          </a:p>
        </p:txBody>
      </p:sp>
    </p:spTree>
    <p:extLst>
      <p:ext uri="{BB962C8B-B14F-4D97-AF65-F5344CB8AC3E}">
        <p14:creationId xmlns:p14="http://schemas.microsoft.com/office/powerpoint/2010/main" val="19154609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tracks TCP </a:t>
            </a:r>
            <a:r>
              <a:rPr lang="en-US" baseline="0" dirty="0" err="1" smtClean="0"/>
              <a:t>acks</a:t>
            </a:r>
            <a:r>
              <a:rPr lang="en-US" baseline="0" dirty="0" smtClean="0"/>
              <a:t> and uses this to set the remaining flow size for each packet in a flow.</a:t>
            </a:r>
            <a:endParaRPr lang="en-US"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20431627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9168076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hierarchy</a:t>
            </a:r>
            <a:r>
              <a:rPr lang="en-US" baseline="0" dirty="0" smtClean="0"/>
              <a:t> of PIFOs is very natural and has a structure similar to the scheduler. The root PIFO arbitrates between two child PIFOs red and blue, while each child PIFO arbitrates between packets.</a:t>
            </a:r>
          </a:p>
          <a:p>
            <a:endParaRPr lang="en-US" baseline="0" dirty="0" smtClean="0"/>
          </a:p>
          <a:p>
            <a:r>
              <a:rPr lang="en-US" baseline="0" dirty="0" smtClean="0"/>
              <a:t>So, now, let’s see what happens on </a:t>
            </a:r>
            <a:r>
              <a:rPr lang="en-US" baseline="0" dirty="0" err="1" smtClean="0"/>
              <a:t>enq</a:t>
            </a:r>
            <a:r>
              <a:rPr lang="en-US" baseline="0" dirty="0" smtClean="0"/>
              <a:t> and </a:t>
            </a:r>
            <a:r>
              <a:rPr lang="en-US" baseline="0" dirty="0" err="1" smtClean="0"/>
              <a:t>deq</a:t>
            </a:r>
            <a:r>
              <a:rPr lang="en-US" baseline="0" dirty="0" smtClean="0"/>
              <a:t>. When a1 shows up, its class R is </a:t>
            </a:r>
            <a:r>
              <a:rPr lang="en-US" baseline="0" dirty="0" err="1" smtClean="0"/>
              <a:t>enqueued</a:t>
            </a:r>
            <a:r>
              <a:rPr lang="en-US" baseline="0" dirty="0" smtClean="0"/>
              <a:t> into PIFO root, while a1 is </a:t>
            </a:r>
            <a:r>
              <a:rPr lang="en-US" baseline="0" dirty="0" err="1" smtClean="0"/>
              <a:t>enqueued</a:t>
            </a:r>
            <a:r>
              <a:rPr lang="en-US" baseline="0" dirty="0" smtClean="0"/>
              <a:t> into the red PIFO. On the </a:t>
            </a:r>
            <a:r>
              <a:rPr lang="en-US" baseline="0" dirty="0" err="1" smtClean="0"/>
              <a:t>deq</a:t>
            </a:r>
            <a:r>
              <a:rPr lang="en-US" baseline="0" dirty="0" smtClean="0"/>
              <a:t> side, let’s say we </a:t>
            </a:r>
            <a:r>
              <a:rPr lang="en-US" baseline="0" dirty="0" err="1" smtClean="0"/>
              <a:t>dequeued</a:t>
            </a:r>
            <a:r>
              <a:rPr lang="en-US" baseline="0" dirty="0" smtClean="0"/>
              <a:t> now. Then, we pop B out of PIFO root, see that it points to the blue PIFO out, pop x1 out of the blue PIFO, and transmit x1.</a:t>
            </a:r>
          </a:p>
          <a:p>
            <a:endParaRPr lang="en-US" baseline="0" dirty="0" smtClean="0"/>
          </a:p>
          <a:p>
            <a:r>
              <a:rPr lang="en-US" baseline="0" dirty="0" smtClean="0"/>
              <a:t>So, by recursively </a:t>
            </a:r>
            <a:r>
              <a:rPr lang="en-US" baseline="0" dirty="0" err="1" smtClean="0"/>
              <a:t>dequeuing</a:t>
            </a:r>
            <a:r>
              <a:rPr lang="en-US" baseline="0" dirty="0" smtClean="0"/>
              <a:t> PIFOs starting from the root, we can transmit successive packets.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12139121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708917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let’s see if a PIFO is actually feasible.</a:t>
            </a:r>
          </a:p>
          <a:p>
            <a:endParaRPr lang="en-US" dirty="0" smtClean="0"/>
          </a:p>
          <a:p>
            <a:r>
              <a:rPr lang="en-US" dirty="0" smtClean="0"/>
              <a:t>To answer this, we set out to meet some performance targets</a:t>
            </a:r>
            <a:r>
              <a:rPr lang="en-US" baseline="0" dirty="0" smtClean="0"/>
              <a:t> typical of a shared-memory switch like the Trident found in many </a:t>
            </a:r>
            <a:r>
              <a:rPr lang="en-US" baseline="0" dirty="0" err="1" smtClean="0"/>
              <a:t>dcs</a:t>
            </a:r>
            <a:r>
              <a:rPr lang="en-US" baseline="0" dirty="0" smtClean="0"/>
              <a:t> today. Here are some typical </a:t>
            </a:r>
            <a:r>
              <a:rPr lang="en-US" baseline="0" dirty="0" err="1" smtClean="0"/>
              <a:t>nos</a:t>
            </a:r>
            <a:r>
              <a:rPr lang="en-US" baseline="0" dirty="0" smtClean="0"/>
              <a:t>: a pipeline with a 1 GHz clock rate, 1K flows and 60K packets.</a:t>
            </a:r>
          </a:p>
          <a:p>
            <a:endParaRPr lang="en-US" baseline="0" dirty="0" smtClean="0"/>
          </a:p>
          <a:p>
            <a:r>
              <a:rPr lang="en-US" baseline="0" dirty="0" smtClean="0"/>
              <a:t>One important note is that the scheduler (and so PIFO hardware as well) is shared across all ports. So we don’t need separate PIFO hardware for each port, which means we don’t have to multiply the area overhead by the number of ports.</a:t>
            </a:r>
          </a:p>
          <a:p>
            <a:endParaRPr lang="en-US" baseline="0" dirty="0" smtClean="0"/>
          </a:p>
          <a:p>
            <a:r>
              <a:rPr lang="en-US" baseline="0" dirty="0" smtClean="0"/>
              <a:t>So, how do we do this? A naïve solution is one large array with 60K elements. An incoming element is compared in parallel to all 60K elements and shifted into the right location. With 60K parallel comparators, this is a non-starter.</a:t>
            </a:r>
          </a:p>
          <a:p>
            <a:endParaRPr lang="en-US" baseline="0" dirty="0" smtClean="0"/>
          </a:p>
          <a:p>
            <a:r>
              <a:rPr lang="en-US" baseline="0" dirty="0" smtClean="0"/>
              <a:t>Instead, we exploit the fact that most schedulers schedule across flows, with the implicit assumption that packet ranks increase within a flow. How do we use this?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6062943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8994167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first note that the rank store is well understood hardware that switches already use to buffer data packets.</a:t>
            </a:r>
          </a:p>
          <a:p>
            <a:endParaRPr lang="en-US" baseline="0" dirty="0" smtClean="0"/>
          </a:p>
          <a:p>
            <a:r>
              <a:rPr lang="en-US" baseline="0" dirty="0" smtClean="0"/>
              <a:t>For the flow scheduler, which is more </a:t>
            </a:r>
            <a:r>
              <a:rPr lang="en-US" baseline="0" dirty="0" err="1" smtClean="0"/>
              <a:t>invovled</a:t>
            </a:r>
            <a:r>
              <a:rPr lang="en-US" baseline="0" dirty="0" smtClean="0"/>
              <a:t>, we synthesized it in Verilog in a 16 nm transistor library and it met timing for 1K flows. It continues to work through 2048 flows, but fails at 4096, so that’s the current limit on our design.</a:t>
            </a:r>
          </a:p>
          <a:p>
            <a:endParaRPr lang="en-US" baseline="0" dirty="0" smtClean="0"/>
          </a:p>
          <a:p>
            <a:r>
              <a:rPr lang="en-US" baseline="0" dirty="0" smtClean="0"/>
              <a:t>The area of this design is about 7 mm^2 for a 5-level programmable hierarchical scheduler. In context, this is about 4% of a typical switching chip.</a:t>
            </a:r>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717039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have a programmable</a:t>
            </a:r>
            <a:r>
              <a:rPr lang="en-US" baseline="0" dirty="0" smtClean="0"/>
              <a:t> router, and continue here </a:t>
            </a:r>
            <a:r>
              <a:rPr lang="is-I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IMPs: BBN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Fuzzball</a:t>
            </a:r>
            <a:r>
              <a:rPr lang="en-US" baseline="0" dirty="0" smtClean="0"/>
              <a:t>: David Mills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Proteon</a:t>
            </a:r>
            <a:r>
              <a:rPr lang="en-US" baseline="0" dirty="0" smtClean="0"/>
              <a:t>: Noel </a:t>
            </a:r>
            <a:r>
              <a:rPr lang="en-US" baseline="0" dirty="0" err="1" smtClean="0"/>
              <a:t>Chiappa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Stanford multiprotocol router: William Yeager (ships in the night router), basis of CISCO.</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50</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56</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58</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59</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60</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61</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63</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Make </a:t>
            </a:r>
            <a:r>
              <a:rPr lang="en-US" baseline="0" dirty="0" smtClean="0"/>
              <a:t>sure to mention NPU, GPU, CPU, multi-core etc. here so that it’s clear that it’s a statement independent of platform</a:t>
            </a:r>
            <a:r>
              <a:rPr lang="en-US" baseline="0" dirty="0" smtClean="0"/>
              <a:t>.</a:t>
            </a:r>
          </a:p>
          <a:p>
            <a:endParaRPr lang="en-US" baseline="0" dirty="0" smtClean="0"/>
          </a:p>
          <a:p>
            <a:r>
              <a:rPr lang="en-US" baseline="0" dirty="0" smtClean="0"/>
              <a:t>Are the two lines diverging? I think it’s no if you include FPGAs: The CORSA data planes weigh in at 640G now, Tofino is at 6.4 </a:t>
            </a:r>
            <a:r>
              <a:rPr lang="en-US" baseline="0" dirty="0" err="1" smtClean="0"/>
              <a:t>Tbps</a:t>
            </a:r>
            <a:r>
              <a:rPr lang="en-US" baseline="0" dirty="0" smtClean="0"/>
              <a:t>. There’s talk of 10 </a:t>
            </a:r>
            <a:r>
              <a:rPr lang="en-US" baseline="0" dirty="0" err="1" smtClean="0"/>
              <a:t>Tbps</a:t>
            </a:r>
            <a:r>
              <a:rPr lang="en-US" baseline="0" dirty="0" smtClean="0"/>
              <a:t> switches already.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Unpredictable performance examples: hardware </a:t>
            </a:r>
            <a:r>
              <a:rPr lang="en-US" baseline="0" dirty="0" err="1" smtClean="0"/>
              <a:t>config</a:t>
            </a:r>
            <a:r>
              <a:rPr lang="en-US" baseline="0" dirty="0" smtClean="0"/>
              <a:t> (number of cores, RAM size, etc.)</a:t>
            </a:r>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69</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73</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r>
              <a:rPr lang="en-US" baseline="0" dirty="0" smtClean="0"/>
              <a:t>.</a:t>
            </a:r>
          </a:p>
          <a:p>
            <a:endParaRPr lang="en-US" baseline="0" dirty="0" smtClean="0"/>
          </a:p>
          <a:p>
            <a:r>
              <a:rPr lang="en-US" baseline="0" dirty="0" smtClean="0"/>
              <a:t>As we’ll see, this focus on line rate requires careful thought and hardware design.</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82</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61596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10/1/16</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10/1/16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10/1/16</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10/1/16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10/1/16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10/1/16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emf"/></Relationships>
</file>

<file path=ppt/slides/_rels/slide2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6.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image" Target="../media/image5.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5.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5.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image" Target="../media/image5.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hyperlink" Target="http://web.mit.edu/domino" TargetMode="External"/><Relationship Id="rId4" Type="http://schemas.openxmlformats.org/officeDocument/2006/relationships/hyperlink" Target="http://web.mit.edu/pifo" TargetMode="External"/><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chart" Target="../charts/char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a:p>
            <a:pPr marL="285750" indent="-285750">
              <a:buFont typeface="Arial" panose="020B0604020202020204" pitchFamily="34" charset="0"/>
              <a:buChar char="•"/>
            </a:pPr>
            <a:r>
              <a:rPr lang="en-US" sz="2800" dirty="0" smtClean="0"/>
              <a:t>But, needs careful circuit design to run at 1 GHz</a:t>
            </a:r>
            <a:endParaRPr lang="en-US" sz="2800" dirty="0"/>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a:t>
            </a:r>
            <a:r>
              <a:rPr lang="en-US" dirty="0" smtClean="0"/>
              <a:t>nder the hood </a:t>
            </a:r>
            <a:r>
              <a:rPr lang="is-IS" dirty="0" smtClean="0"/>
              <a:t>…</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32" name="TextBox 131"/>
              <p:cNvSpPr txBox="1"/>
              <p:nvPr/>
            </p:nvSpPr>
            <p:spPr>
              <a:xfrm>
                <a:off x="2528567"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Seravek"/>
                    <a:cs typeface="Seravek"/>
                  </a:rPr>
                  <a:t>match/action</a:t>
                </a:r>
                <a:endParaRPr lang="en-US" sz="2000" dirty="0">
                  <a:solidFill>
                    <a:srgbClr val="000000"/>
                  </a:solidFill>
                  <a:latin typeface="Seravek"/>
                  <a:cs typeface="Seravek"/>
                </a:endParaRPr>
              </a:p>
            </p:txBody>
          </p:sp>
          <p:sp>
            <p:nvSpPr>
              <p:cNvPr id="162" name="TextBox 161"/>
              <p:cNvSpPr txBox="1"/>
              <p:nvPr/>
            </p:nvSpPr>
            <p:spPr>
              <a:xfrm>
                <a:off x="2452367"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grpSp>
    </p:spTree>
    <p:extLst>
      <p:ext uri="{BB962C8B-B14F-4D97-AF65-F5344CB8AC3E}">
        <p14:creationId xmlns:p14="http://schemas.microsoft.com/office/powerpoint/2010/main" val="721052663"/>
      </p:ext>
    </p:extLst>
  </p:cSld>
  <p:clrMapOvr>
    <a:masterClrMapping/>
  </p:clrMapOvr>
  <mc:AlternateContent xmlns:mc="http://schemas.openxmlformats.org/markup-compatibility/2006" xmlns:p14="http://schemas.microsoft.com/office/powerpoint/2010/main">
    <mc:Choice Requires="p14">
      <p:transition spd="slow" p14:dur="2000" advTm="18082"/>
    </mc:Choice>
    <mc:Fallback xmlns="">
      <p:transition xmlns:p14="http://schemas.microsoft.com/office/powerpoint/2010/main" spd="slow" advTm="1808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914312303"/>
      </p:ext>
    </p:extLst>
  </p:cSld>
  <p:clrMapOvr>
    <a:masterClrMapping/>
  </p:clrMapOvr>
  <mc:AlternateContent xmlns:mc="http://schemas.openxmlformats.org/markup-compatibility/2006" xmlns:p14="http://schemas.microsoft.com/office/powerpoint/2010/main">
    <mc:Choice Requires="p14">
      <p:transition spd="slow" p14:dur="2000" advTm="39602"/>
    </mc:Choice>
    <mc:Fallback xmlns="">
      <p:transition xmlns:p14="http://schemas.microsoft.com/office/powerpoint/2010/main" spd="slow" advTm="396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3.46945E-18 2.22222E-6 L 0.28438 2.22222E-6 " pathEditMode="relative" ptsTypes="AA">
                                      <p:cBhvr>
                                        <p:cTn id="14" dur="750" fill="hold"/>
                                        <p:tgtEl>
                                          <p:spTgt spid="18"/>
                                        </p:tgtEl>
                                        <p:attrNameLst>
                                          <p:attrName>ppt_x</p:attrName>
                                          <p:attrName>ppt_y</p:attrName>
                                        </p:attrNameLst>
                                      </p:cBhvr>
                                    </p:animMotion>
                                  </p:childTnLst>
                                </p:cTn>
                              </p:par>
                            </p:childTnLst>
                          </p:cTn>
                        </p:par>
                        <p:par>
                          <p:cTn id="15" fill="hold">
                            <p:stCondLst>
                              <p:cond delay="750"/>
                            </p:stCondLst>
                            <p:childTnLst>
                              <p:par>
                                <p:cTn id="16" presetID="1" presetClass="exit" presetSubtype="0" fill="hold" grpId="1" nodeType="afterEffect">
                                  <p:stCondLst>
                                    <p:cond delay="0"/>
                                  </p:stCondLst>
                                  <p:childTnLst>
                                    <p:set>
                                      <p:cBhvr>
                                        <p:cTn id="17" dur="1" fill="hold">
                                          <p:stCondLst>
                                            <p:cond delay="0"/>
                                          </p:stCondLst>
                                        </p:cTn>
                                        <p:tgtEl>
                                          <p:spTgt spid="18"/>
                                        </p:tgtEl>
                                        <p:attrNameLst>
                                          <p:attrName>style.visibility</p:attrName>
                                        </p:attrNameLst>
                                      </p:cBhvr>
                                      <p:to>
                                        <p:strVal val="hidden"/>
                                      </p:to>
                                    </p:set>
                                  </p:childTnLst>
                                </p:cTn>
                              </p:par>
                            </p:childTnLst>
                          </p:cTn>
                        </p:par>
                        <p:par>
                          <p:cTn id="18" fill="hold">
                            <p:stCondLst>
                              <p:cond delay="750"/>
                            </p:stCondLst>
                            <p:childTnLst>
                              <p:par>
                                <p:cTn id="19" presetID="1" presetClass="entr" presetSubtype="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grpSp>
        <p:nvGrpSpPr>
          <p:cNvPr id="15" name="Group 14"/>
          <p:cNvGrpSpPr/>
          <p:nvPr/>
        </p:nvGrpSpPr>
        <p:grpSpPr>
          <a:xfrm>
            <a:off x="-82593779" y="2740447"/>
            <a:ext cx="87127679" cy="3165053"/>
            <a:chOff x="-82593779" y="2740447"/>
            <a:chExt cx="87127679" cy="3165053"/>
          </a:xfrm>
        </p:grpSpPr>
        <p:grpSp>
          <p:nvGrpSpPr>
            <p:cNvPr id="13" name="Group 12"/>
            <p:cNvGrpSpPr/>
            <p:nvPr/>
          </p:nvGrpSpPr>
          <p:grpSpPr>
            <a:xfrm>
              <a:off x="-39337579" y="2956347"/>
              <a:ext cx="43871479" cy="2949153"/>
              <a:chOff x="-39337579" y="2956347"/>
              <a:chExt cx="43871479" cy="2949153"/>
            </a:xfrm>
          </p:grpSpPr>
          <p:grpSp>
            <p:nvGrpSpPr>
              <p:cNvPr id="5" name="Group 4"/>
              <p:cNvGrpSpPr/>
              <p:nvPr/>
            </p:nvGrpSpPr>
            <p:grpSpPr>
              <a:xfrm>
                <a:off x="-17709479" y="3057947"/>
                <a:ext cx="22243379" cy="2847553"/>
                <a:chOff x="-15004379" y="1597447"/>
                <a:chExt cx="22243379" cy="2847553"/>
              </a:xfrm>
            </p:grpSpPr>
            <p:grpSp>
              <p:nvGrpSpPr>
                <p:cNvPr id="108" name="Group 107"/>
                <p:cNvGrpSpPr/>
                <p:nvPr/>
              </p:nvGrpSpPr>
              <p:grpSpPr>
                <a:xfrm>
                  <a:off x="3928434" y="1687843"/>
                  <a:ext cx="609600" cy="2743200"/>
                  <a:chOff x="3924300" y="3162300"/>
                  <a:chExt cx="609600" cy="2743200"/>
                </a:xfrm>
              </p:grpSpPr>
              <p:sp>
                <p:nvSpPr>
                  <p:cNvPr id="109" name="Rectangle 1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0" name="Straight Connector 1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33" name="Group 132"/>
                <p:cNvGrpSpPr/>
                <p:nvPr/>
              </p:nvGrpSpPr>
              <p:grpSpPr>
                <a:xfrm>
                  <a:off x="6629400" y="1701800"/>
                  <a:ext cx="609600" cy="2743200"/>
                  <a:chOff x="3924300" y="3162300"/>
                  <a:chExt cx="609600" cy="2743200"/>
                </a:xfrm>
              </p:grpSpPr>
              <p:sp>
                <p:nvSpPr>
                  <p:cNvPr id="134" name="Rectangle 13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5" name="Straight Connector 13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63" name="Group 262"/>
                <p:cNvGrpSpPr/>
                <p:nvPr/>
              </p:nvGrpSpPr>
              <p:grpSpPr>
                <a:xfrm>
                  <a:off x="1223334" y="1675143"/>
                  <a:ext cx="609600" cy="2743200"/>
                  <a:chOff x="3924300" y="3162300"/>
                  <a:chExt cx="609600" cy="2743200"/>
                </a:xfrm>
              </p:grpSpPr>
              <p:sp>
                <p:nvSpPr>
                  <p:cNvPr id="264" name="Rectangle 26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65" name="Straight Connector 26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6" name="Straight Connector 26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8" name="Straight Connector 26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9" name="Straight Connector 26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0" name="Straight Connector 26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1" name="Straight Connector 27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81" name="Group 280"/>
                <p:cNvGrpSpPr/>
                <p:nvPr/>
              </p:nvGrpSpPr>
              <p:grpSpPr>
                <a:xfrm>
                  <a:off x="-1481766" y="1662443"/>
                  <a:ext cx="609600" cy="2743200"/>
                  <a:chOff x="3924300" y="3162300"/>
                  <a:chExt cx="609600" cy="2743200"/>
                </a:xfrm>
              </p:grpSpPr>
              <p:sp>
                <p:nvSpPr>
                  <p:cNvPr id="282" name="Rectangle 28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83" name="Straight Connector 28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4" name="Straight Connector 2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4" name="Straight Connector 29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6889079" y="1635547"/>
                  <a:ext cx="609600" cy="2743200"/>
                  <a:chOff x="3924300" y="3162300"/>
                  <a:chExt cx="609600" cy="2743200"/>
                </a:xfrm>
              </p:grpSpPr>
              <p:sp>
                <p:nvSpPr>
                  <p:cNvPr id="323" name="Rectangle 3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24" name="Straight Connector 3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5" name="Straight Connector 3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6" name="Straight Connector 3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7" name="Straight Connector 3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9" name="Straight Connector 3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0" name="Straight Connector 3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1" name="Group 330"/>
                <p:cNvGrpSpPr/>
                <p:nvPr/>
              </p:nvGrpSpPr>
              <p:grpSpPr>
                <a:xfrm>
                  <a:off x="-4188113" y="1649504"/>
                  <a:ext cx="609600" cy="2743200"/>
                  <a:chOff x="3924300" y="3162300"/>
                  <a:chExt cx="609600" cy="2743200"/>
                </a:xfrm>
              </p:grpSpPr>
              <p:sp>
                <p:nvSpPr>
                  <p:cNvPr id="332" name="Rectangle 331"/>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33" name="Straight Connector 332"/>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5" name="Straight Connector 384"/>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6" name="Straight Connector 385"/>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7" name="Straight Connector 386"/>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8" name="Straight Connector 387"/>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0" name="Group 389"/>
                <p:cNvGrpSpPr/>
                <p:nvPr/>
              </p:nvGrpSpPr>
              <p:grpSpPr>
                <a:xfrm>
                  <a:off x="-9594179" y="1622847"/>
                  <a:ext cx="609600" cy="2743200"/>
                  <a:chOff x="3924300" y="3162300"/>
                  <a:chExt cx="609600" cy="2743200"/>
                </a:xfrm>
              </p:grpSpPr>
              <p:sp>
                <p:nvSpPr>
                  <p:cNvPr id="391" name="Rectangle 3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392" name="Straight Connector 3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3" name="Straight Connector 3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5" name="Straight Connector 3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6" name="Straight Connector 3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7" name="Straight Connector 3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8" name="Straight Connector 3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12299279" y="1610147"/>
                  <a:ext cx="609600" cy="2743200"/>
                  <a:chOff x="3924300" y="3162300"/>
                  <a:chExt cx="609600" cy="2743200"/>
                </a:xfrm>
              </p:grpSpPr>
              <p:sp>
                <p:nvSpPr>
                  <p:cNvPr id="400" name="Rectangle 399"/>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01" name="Straight Connector 400"/>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2" name="Straight Connector 401"/>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3" name="Straight Connector 402"/>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4" name="Straight Connector 403"/>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5" name="Straight Connector 404"/>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6" name="Straight Connector 405"/>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7" name="Straight Connector 406"/>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08" name="Group 407"/>
                <p:cNvGrpSpPr/>
                <p:nvPr/>
              </p:nvGrpSpPr>
              <p:grpSpPr>
                <a:xfrm>
                  <a:off x="-15004379" y="1597447"/>
                  <a:ext cx="609600" cy="2743200"/>
                  <a:chOff x="3924300" y="3162300"/>
                  <a:chExt cx="609600" cy="2743200"/>
                </a:xfrm>
              </p:grpSpPr>
              <p:sp>
                <p:nvSpPr>
                  <p:cNvPr id="409" name="Rectangle 40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10" name="Straight Connector 40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1" name="Straight Connector 41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2" name="Straight Connector 41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3" name="Straight Connector 41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4" name="Straight Connector 41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17" name="Group 416"/>
              <p:cNvGrpSpPr/>
              <p:nvPr/>
            </p:nvGrpSpPr>
            <p:grpSpPr>
              <a:xfrm>
                <a:off x="-39337579" y="2956347"/>
                <a:ext cx="22243379" cy="2833596"/>
                <a:chOff x="-15004379" y="1597447"/>
                <a:chExt cx="22243379" cy="2833596"/>
              </a:xfrm>
            </p:grpSpPr>
            <p:grpSp>
              <p:nvGrpSpPr>
                <p:cNvPr id="418" name="Group 417"/>
                <p:cNvGrpSpPr/>
                <p:nvPr/>
              </p:nvGrpSpPr>
              <p:grpSpPr>
                <a:xfrm>
                  <a:off x="3928434" y="1687843"/>
                  <a:ext cx="609600" cy="2743200"/>
                  <a:chOff x="3924300" y="3162300"/>
                  <a:chExt cx="609600" cy="2743200"/>
                </a:xfrm>
              </p:grpSpPr>
              <p:sp>
                <p:nvSpPr>
                  <p:cNvPr id="491" name="Rectangle 4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92" name="Straight Connector 4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3" name="Straight Connector 4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5" name="Straight Connector 4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8" name="Straight Connector 4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19" name="Group 418"/>
                <p:cNvGrpSpPr/>
                <p:nvPr/>
              </p:nvGrpSpPr>
              <p:grpSpPr>
                <a:xfrm>
                  <a:off x="6629400" y="2044700"/>
                  <a:ext cx="609600" cy="2057400"/>
                  <a:chOff x="3924300" y="3505200"/>
                  <a:chExt cx="609600" cy="2057400"/>
                </a:xfrm>
              </p:grpSpPr>
              <p:cxnSp>
                <p:nvCxnSpPr>
                  <p:cNvPr id="484" name="Straight Connector 48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6" name="Straight Connector 48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7" name="Straight Connector 48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9" name="Straight Connector 48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0" name="Straight Connector 48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0" name="Group 419"/>
                <p:cNvGrpSpPr/>
                <p:nvPr/>
              </p:nvGrpSpPr>
              <p:grpSpPr>
                <a:xfrm>
                  <a:off x="1223334" y="1675143"/>
                  <a:ext cx="609600" cy="2743200"/>
                  <a:chOff x="3924300" y="3162300"/>
                  <a:chExt cx="609600" cy="2743200"/>
                </a:xfrm>
              </p:grpSpPr>
              <p:sp>
                <p:nvSpPr>
                  <p:cNvPr id="475" name="Rectangle 47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76" name="Straight Connector 47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8" name="Straight Connector 47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9" name="Straight Connector 47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0" name="Straight Connector 47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1" name="Straight Connector 48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2" name="Straight Connector 48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1" name="Group 420"/>
                <p:cNvGrpSpPr/>
                <p:nvPr/>
              </p:nvGrpSpPr>
              <p:grpSpPr>
                <a:xfrm>
                  <a:off x="-1481766" y="1662443"/>
                  <a:ext cx="609600" cy="2743200"/>
                  <a:chOff x="3924300" y="3162300"/>
                  <a:chExt cx="609600" cy="2743200"/>
                </a:xfrm>
              </p:grpSpPr>
              <p:sp>
                <p:nvSpPr>
                  <p:cNvPr id="467" name="Rectangle 46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8" name="Straight Connector 46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9" name="Straight Connector 46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0" name="Straight Connector 46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1" name="Straight Connector 47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2" name="Straight Connector 47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3" name="Straight Connector 47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4" name="Straight Connector 47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2" name="Group 421"/>
                <p:cNvGrpSpPr/>
                <p:nvPr/>
              </p:nvGrpSpPr>
              <p:grpSpPr>
                <a:xfrm>
                  <a:off x="-6889079" y="1635547"/>
                  <a:ext cx="609600" cy="2743200"/>
                  <a:chOff x="3924300" y="3162300"/>
                  <a:chExt cx="609600" cy="2743200"/>
                </a:xfrm>
              </p:grpSpPr>
              <p:sp>
                <p:nvSpPr>
                  <p:cNvPr id="459" name="Rectangle 4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60" name="Straight Connector 4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1" name="Straight Connector 4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2" name="Straight Connector 4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3" name="Straight Connector 4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4" name="Straight Connector 4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5" name="Straight Connector 4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3" name="Group 422"/>
                <p:cNvGrpSpPr/>
                <p:nvPr/>
              </p:nvGrpSpPr>
              <p:grpSpPr>
                <a:xfrm>
                  <a:off x="-4188113" y="1649504"/>
                  <a:ext cx="609600" cy="2743200"/>
                  <a:chOff x="3924300" y="3162300"/>
                  <a:chExt cx="609600" cy="2743200"/>
                </a:xfrm>
              </p:grpSpPr>
              <p:sp>
                <p:nvSpPr>
                  <p:cNvPr id="451" name="Rectangle 4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52" name="Straight Connector 4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3" name="Straight Connector 4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6" name="Straight Connector 4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4" name="Group 423"/>
                <p:cNvGrpSpPr/>
                <p:nvPr/>
              </p:nvGrpSpPr>
              <p:grpSpPr>
                <a:xfrm>
                  <a:off x="-9594179" y="1622847"/>
                  <a:ext cx="609600" cy="2743200"/>
                  <a:chOff x="3924300" y="3162300"/>
                  <a:chExt cx="609600" cy="2743200"/>
                </a:xfrm>
              </p:grpSpPr>
              <p:sp>
                <p:nvSpPr>
                  <p:cNvPr id="443" name="Rectangle 4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44" name="Straight Connector 4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5" name="Straight Connector 4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6" name="Straight Connector 4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7" name="Straight Connector 4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8" name="Straight Connector 4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9" name="Straight Connector 4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0" name="Straight Connector 4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5" name="Group 424"/>
                <p:cNvGrpSpPr/>
                <p:nvPr/>
              </p:nvGrpSpPr>
              <p:grpSpPr>
                <a:xfrm>
                  <a:off x="-12299279" y="1610147"/>
                  <a:ext cx="609600" cy="2743200"/>
                  <a:chOff x="3924300" y="3162300"/>
                  <a:chExt cx="609600" cy="2743200"/>
                </a:xfrm>
              </p:grpSpPr>
              <p:sp>
                <p:nvSpPr>
                  <p:cNvPr id="435" name="Rectangle 4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36" name="Straight Connector 4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7" name="Straight Connector 4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8" name="Straight Connector 4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9" name="Straight Connector 4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0" name="Straight Connector 4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1" name="Straight Connector 4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2" name="Straight Connector 4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26" name="Group 425"/>
                <p:cNvGrpSpPr/>
                <p:nvPr/>
              </p:nvGrpSpPr>
              <p:grpSpPr>
                <a:xfrm>
                  <a:off x="-15004379" y="1597447"/>
                  <a:ext cx="609600" cy="2743200"/>
                  <a:chOff x="3924300" y="3162300"/>
                  <a:chExt cx="609600" cy="2743200"/>
                </a:xfrm>
              </p:grpSpPr>
              <p:sp>
                <p:nvSpPr>
                  <p:cNvPr id="427" name="Rectangle 4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428" name="Straight Connector 4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9" name="Straight Connector 4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0" name="Straight Connector 4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1" name="Straight Connector 4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2" name="Straight Connector 4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3" name="Straight Connector 4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4" name="Straight Connector 4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nvGrpSpPr>
            <p:cNvPr id="499" name="Group 498"/>
            <p:cNvGrpSpPr/>
            <p:nvPr/>
          </p:nvGrpSpPr>
          <p:grpSpPr>
            <a:xfrm>
              <a:off x="-82593779" y="2740447"/>
              <a:ext cx="43871479" cy="2949153"/>
              <a:chOff x="-39337579" y="2956347"/>
              <a:chExt cx="43871479" cy="2949153"/>
            </a:xfrm>
          </p:grpSpPr>
          <p:grpSp>
            <p:nvGrpSpPr>
              <p:cNvPr id="500" name="Group 499"/>
              <p:cNvGrpSpPr/>
              <p:nvPr/>
            </p:nvGrpSpPr>
            <p:grpSpPr>
              <a:xfrm>
                <a:off x="-17709479" y="3057947"/>
                <a:ext cx="22243379" cy="2847553"/>
                <a:chOff x="-15004379" y="1597447"/>
                <a:chExt cx="22243379" cy="2847553"/>
              </a:xfrm>
            </p:grpSpPr>
            <p:grpSp>
              <p:nvGrpSpPr>
                <p:cNvPr id="582" name="Group 581"/>
                <p:cNvGrpSpPr/>
                <p:nvPr/>
              </p:nvGrpSpPr>
              <p:grpSpPr>
                <a:xfrm>
                  <a:off x="3928434" y="1687843"/>
                  <a:ext cx="609600" cy="2743200"/>
                  <a:chOff x="3924300" y="3162300"/>
                  <a:chExt cx="609600" cy="2743200"/>
                </a:xfrm>
              </p:grpSpPr>
              <p:sp>
                <p:nvSpPr>
                  <p:cNvPr id="655" name="Rectangle 65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56" name="Straight Connector 65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7" name="Straight Connector 65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8" name="Straight Connector 65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9" name="Straight Connector 65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3" name="Group 582"/>
                <p:cNvGrpSpPr/>
                <p:nvPr/>
              </p:nvGrpSpPr>
              <p:grpSpPr>
                <a:xfrm>
                  <a:off x="6629400" y="1701800"/>
                  <a:ext cx="609600" cy="2743200"/>
                  <a:chOff x="3924300" y="3162300"/>
                  <a:chExt cx="609600" cy="2743200"/>
                </a:xfrm>
              </p:grpSpPr>
              <p:sp>
                <p:nvSpPr>
                  <p:cNvPr id="647" name="Rectangle 64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8" name="Straight Connector 64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9" name="Straight Connector 64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0" name="Straight Connector 64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1" name="Straight Connector 65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4" name="Group 583"/>
                <p:cNvGrpSpPr/>
                <p:nvPr/>
              </p:nvGrpSpPr>
              <p:grpSpPr>
                <a:xfrm>
                  <a:off x="1223334" y="1675143"/>
                  <a:ext cx="609600" cy="2743200"/>
                  <a:chOff x="3924300" y="3162300"/>
                  <a:chExt cx="609600" cy="2743200"/>
                </a:xfrm>
              </p:grpSpPr>
              <p:sp>
                <p:nvSpPr>
                  <p:cNvPr id="639" name="Rectangle 63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40" name="Straight Connector 63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1" name="Straight Connector 64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2" name="Straight Connector 64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3" name="Straight Connector 64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5" name="Group 584"/>
                <p:cNvGrpSpPr/>
                <p:nvPr/>
              </p:nvGrpSpPr>
              <p:grpSpPr>
                <a:xfrm>
                  <a:off x="-1481766" y="1662443"/>
                  <a:ext cx="609600" cy="2743200"/>
                  <a:chOff x="3924300" y="3162300"/>
                  <a:chExt cx="609600" cy="2743200"/>
                </a:xfrm>
              </p:grpSpPr>
              <p:sp>
                <p:nvSpPr>
                  <p:cNvPr id="631" name="Rectangle 63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32" name="Straight Connector 63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3" name="Straight Connector 63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4" name="Straight Connector 63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5" name="Straight Connector 63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6" name="Straight Connector 63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7" name="Straight Connector 63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8" name="Straight Connector 63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6" name="Group 585"/>
                <p:cNvGrpSpPr/>
                <p:nvPr/>
              </p:nvGrpSpPr>
              <p:grpSpPr>
                <a:xfrm>
                  <a:off x="-6889079" y="1635547"/>
                  <a:ext cx="609600" cy="2743200"/>
                  <a:chOff x="3924300" y="3162300"/>
                  <a:chExt cx="609600" cy="2743200"/>
                </a:xfrm>
              </p:grpSpPr>
              <p:sp>
                <p:nvSpPr>
                  <p:cNvPr id="623" name="Rectangle 62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24" name="Straight Connector 62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5" name="Straight Connector 62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6" name="Straight Connector 62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7" name="Straight Connector 62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8" name="Straight Connector 62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9" name="Straight Connector 62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0" name="Straight Connector 62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7" name="Group 586"/>
                <p:cNvGrpSpPr/>
                <p:nvPr/>
              </p:nvGrpSpPr>
              <p:grpSpPr>
                <a:xfrm>
                  <a:off x="-4188113" y="1649504"/>
                  <a:ext cx="609600" cy="2743200"/>
                  <a:chOff x="3924300" y="3162300"/>
                  <a:chExt cx="609600" cy="2743200"/>
                </a:xfrm>
              </p:grpSpPr>
              <p:sp>
                <p:nvSpPr>
                  <p:cNvPr id="615" name="Rectangle 61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16" name="Straight Connector 61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7" name="Straight Connector 6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8" name="Straight Connector 6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9" name="Straight Connector 6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0" name="Straight Connector 6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1" name="Straight Connector 6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2" name="Straight Connector 6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8" name="Group 587"/>
                <p:cNvGrpSpPr/>
                <p:nvPr/>
              </p:nvGrpSpPr>
              <p:grpSpPr>
                <a:xfrm>
                  <a:off x="-9594179" y="1622847"/>
                  <a:ext cx="609600" cy="2743200"/>
                  <a:chOff x="3924300" y="3162300"/>
                  <a:chExt cx="609600" cy="2743200"/>
                </a:xfrm>
              </p:grpSpPr>
              <p:sp>
                <p:nvSpPr>
                  <p:cNvPr id="607" name="Rectangle 60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8" name="Straight Connector 60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9" name="Straight Connector 60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0" name="Straight Connector 60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1" name="Straight Connector 61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2" name="Straight Connector 61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3" name="Straight Connector 61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9" name="Group 588"/>
                <p:cNvGrpSpPr/>
                <p:nvPr/>
              </p:nvGrpSpPr>
              <p:grpSpPr>
                <a:xfrm>
                  <a:off x="-12299279" y="1610147"/>
                  <a:ext cx="609600" cy="2743200"/>
                  <a:chOff x="3924300" y="3162300"/>
                  <a:chExt cx="609600" cy="2743200"/>
                </a:xfrm>
              </p:grpSpPr>
              <p:sp>
                <p:nvSpPr>
                  <p:cNvPr id="599" name="Rectangle 59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600" name="Straight Connector 59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1" name="Straight Connector 60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2" name="Straight Connector 60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3" name="Straight Connector 60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4" name="Straight Connector 60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5" name="Straight Connector 60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6" name="Straight Connector 60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90" name="Group 589"/>
                <p:cNvGrpSpPr/>
                <p:nvPr/>
              </p:nvGrpSpPr>
              <p:grpSpPr>
                <a:xfrm>
                  <a:off x="-15004379" y="1597447"/>
                  <a:ext cx="609600" cy="2743200"/>
                  <a:chOff x="3924300" y="3162300"/>
                  <a:chExt cx="609600" cy="2743200"/>
                </a:xfrm>
              </p:grpSpPr>
              <p:sp>
                <p:nvSpPr>
                  <p:cNvPr id="591" name="Rectangle 59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92" name="Straight Connector 59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4" name="Straight Connector 59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5" name="Straight Connector 59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8" name="Straight Connector 59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01" name="Group 500"/>
              <p:cNvGrpSpPr/>
              <p:nvPr/>
            </p:nvGrpSpPr>
            <p:grpSpPr>
              <a:xfrm>
                <a:off x="-39337579" y="2956347"/>
                <a:ext cx="22243379" cy="2833596"/>
                <a:chOff x="-15004379" y="1597447"/>
                <a:chExt cx="22243379" cy="2833596"/>
              </a:xfrm>
            </p:grpSpPr>
            <p:grpSp>
              <p:nvGrpSpPr>
                <p:cNvPr id="502" name="Group 501"/>
                <p:cNvGrpSpPr/>
                <p:nvPr/>
              </p:nvGrpSpPr>
              <p:grpSpPr>
                <a:xfrm>
                  <a:off x="3928434" y="1687843"/>
                  <a:ext cx="609600" cy="2743200"/>
                  <a:chOff x="3924300" y="3162300"/>
                  <a:chExt cx="609600" cy="2743200"/>
                </a:xfrm>
              </p:grpSpPr>
              <p:sp>
                <p:nvSpPr>
                  <p:cNvPr id="574" name="Rectangle 573"/>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75" name="Straight Connector 574"/>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6" name="Straight Connector 575"/>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7" name="Straight Connector 576"/>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8" name="Straight Connector 577"/>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9" name="Straight Connector 578"/>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0" name="Straight Connector 579"/>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1" name="Straight Connector 580"/>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3" name="Group 502"/>
                <p:cNvGrpSpPr/>
                <p:nvPr/>
              </p:nvGrpSpPr>
              <p:grpSpPr>
                <a:xfrm>
                  <a:off x="6629400" y="2044700"/>
                  <a:ext cx="609600" cy="2057400"/>
                  <a:chOff x="3924300" y="3505200"/>
                  <a:chExt cx="609600" cy="2057400"/>
                </a:xfrm>
              </p:grpSpPr>
              <p:cxnSp>
                <p:nvCxnSpPr>
                  <p:cNvPr id="567" name="Straight Connector 566"/>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8" name="Straight Connector 567"/>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9" name="Straight Connector 568"/>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0" name="Straight Connector 569"/>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1" name="Straight Connector 570"/>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2" name="Straight Connector 571"/>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3" name="Straight Connector 572"/>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1223334" y="1675143"/>
                  <a:ext cx="609600" cy="2743200"/>
                  <a:chOff x="3924300" y="3162300"/>
                  <a:chExt cx="609600" cy="2743200"/>
                </a:xfrm>
              </p:grpSpPr>
              <p:sp>
                <p:nvSpPr>
                  <p:cNvPr id="559" name="Rectangle 55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60" name="Straight Connector 55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1" name="Straight Connector 56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2" name="Straight Connector 56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3" name="Straight Connector 56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4" name="Straight Connector 56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5" name="Straight Connector 56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6" name="Straight Connector 56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5" name="Group 504"/>
                <p:cNvGrpSpPr/>
                <p:nvPr/>
              </p:nvGrpSpPr>
              <p:grpSpPr>
                <a:xfrm>
                  <a:off x="-1481766" y="1662443"/>
                  <a:ext cx="609600" cy="2743200"/>
                  <a:chOff x="3924300" y="3162300"/>
                  <a:chExt cx="609600" cy="2743200"/>
                </a:xfrm>
              </p:grpSpPr>
              <p:sp>
                <p:nvSpPr>
                  <p:cNvPr id="551" name="Rectangle 55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3" name="Straight Connector 55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4" name="Straight Connector 55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7" name="Straight Connector 55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8" name="Straight Connector 55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6" name="Group 505"/>
                <p:cNvGrpSpPr/>
                <p:nvPr/>
              </p:nvGrpSpPr>
              <p:grpSpPr>
                <a:xfrm>
                  <a:off x="-6889079" y="1635547"/>
                  <a:ext cx="609600" cy="2743200"/>
                  <a:chOff x="3924300" y="3162300"/>
                  <a:chExt cx="609600" cy="2743200"/>
                </a:xfrm>
              </p:grpSpPr>
              <p:sp>
                <p:nvSpPr>
                  <p:cNvPr id="543" name="Rectangle 542"/>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44" name="Straight Connector 543"/>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5" name="Straight Connector 544"/>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6" name="Straight Connector 545"/>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7" name="Straight Connector 546"/>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8" name="Straight Connector 547"/>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9" name="Straight Connector 548"/>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0" name="Straight Connector 549"/>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7" name="Group 506"/>
                <p:cNvGrpSpPr/>
                <p:nvPr/>
              </p:nvGrpSpPr>
              <p:grpSpPr>
                <a:xfrm>
                  <a:off x="-4188113" y="1649504"/>
                  <a:ext cx="609600" cy="2743200"/>
                  <a:chOff x="3924300" y="3162300"/>
                  <a:chExt cx="609600" cy="2743200"/>
                </a:xfrm>
              </p:grpSpPr>
              <p:sp>
                <p:nvSpPr>
                  <p:cNvPr id="535" name="Rectangle 534"/>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36" name="Straight Connector 535"/>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7" name="Straight Connector 53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8" name="Straight Connector 53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9" name="Straight Connector 53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0" name="Straight Connector 53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1" name="Straight Connector 54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2" name="Straight Connector 54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8" name="Group 507"/>
                <p:cNvGrpSpPr/>
                <p:nvPr/>
              </p:nvGrpSpPr>
              <p:grpSpPr>
                <a:xfrm>
                  <a:off x="-9594179" y="1622847"/>
                  <a:ext cx="609600" cy="2743200"/>
                  <a:chOff x="3924300" y="3162300"/>
                  <a:chExt cx="609600" cy="2743200"/>
                </a:xfrm>
              </p:grpSpPr>
              <p:sp>
                <p:nvSpPr>
                  <p:cNvPr id="527" name="Rectangle 526"/>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8" name="Straight Connector 527"/>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9" name="Straight Connector 528"/>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0" name="Straight Connector 529"/>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1" name="Straight Connector 530"/>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2" name="Straight Connector 531"/>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3" name="Straight Connector 532"/>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508"/>
                <p:cNvGrpSpPr/>
                <p:nvPr/>
              </p:nvGrpSpPr>
              <p:grpSpPr>
                <a:xfrm>
                  <a:off x="-12299279" y="1610147"/>
                  <a:ext cx="609600" cy="2743200"/>
                  <a:chOff x="3924300" y="3162300"/>
                  <a:chExt cx="609600" cy="2743200"/>
                </a:xfrm>
              </p:grpSpPr>
              <p:sp>
                <p:nvSpPr>
                  <p:cNvPr id="519" name="Rectangle 518"/>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20" name="Straight Connector 519"/>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1" name="Straight Connector 520"/>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2" name="Straight Connector 521"/>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4" name="Straight Connector 523"/>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509"/>
                <p:cNvGrpSpPr/>
                <p:nvPr/>
              </p:nvGrpSpPr>
              <p:grpSpPr>
                <a:xfrm>
                  <a:off x="-15004379" y="1597447"/>
                  <a:ext cx="609600" cy="2743200"/>
                  <a:chOff x="3924300" y="3162300"/>
                  <a:chExt cx="609600" cy="2743200"/>
                </a:xfrm>
              </p:grpSpPr>
              <p:sp>
                <p:nvSpPr>
                  <p:cNvPr id="511" name="Rectangle 510"/>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12" name="Straight Connector 51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3" name="Straight Connector 512"/>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5" name="Straight Connector 514"/>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6" name="Straight Connector 515"/>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grpSp>
      </p:grpSp>
      <p:grpSp>
        <p:nvGrpSpPr>
          <p:cNvPr id="663" name="Group 662"/>
          <p:cNvGrpSpPr/>
          <p:nvPr/>
        </p:nvGrpSpPr>
        <p:grpSpPr>
          <a:xfrm>
            <a:off x="1873276" y="2317467"/>
            <a:ext cx="8025679" cy="228411"/>
            <a:chOff x="1866900" y="2628900"/>
            <a:chExt cx="4419600" cy="190500"/>
          </a:xfrm>
        </p:grpSpPr>
        <p:cxnSp>
          <p:nvCxnSpPr>
            <p:cNvPr id="664" name="Straight Connector 663"/>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5" name="Straight Connector 664"/>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6" name="Straight Connector 665"/>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67" name="TextBox 66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Seravek"/>
                <a:cs typeface="Seravek"/>
              </a:rPr>
              <a:t>pipeline</a:t>
            </a:r>
            <a:endParaRPr lang="en-US" sz="2800" dirty="0">
              <a:latin typeface="Seravek"/>
              <a:cs typeface="Seravek"/>
            </a:endParaRPr>
          </a:p>
        </p:txBody>
      </p:sp>
      <p:sp>
        <p:nvSpPr>
          <p:cNvPr id="483" name="Rounded Rectangle 482"/>
          <p:cNvSpPr/>
          <p:nvPr/>
        </p:nvSpPr>
        <p:spPr>
          <a:xfrm>
            <a:off x="1701800" y="5537201"/>
            <a:ext cx="8788400" cy="1100666"/>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Typical requirement: 1 </a:t>
            </a:r>
            <a:r>
              <a:rPr lang="en-US" sz="3600" dirty="0" err="1" smtClean="0">
                <a:ea typeface="Gadugi" charset="0"/>
                <a:cs typeface="Gadugi" charset="0"/>
              </a:rPr>
              <a:t>pkt</a:t>
            </a:r>
            <a:r>
              <a:rPr lang="en-US" sz="3600" dirty="0" smtClean="0">
                <a:ea typeface="Gadugi" charset="0"/>
                <a:cs typeface="Gadugi" charset="0"/>
              </a:rPr>
              <a:t> / nanosecond</a:t>
            </a:r>
          </a:p>
        </p:txBody>
      </p:sp>
    </p:spTree>
    <p:custDataLst>
      <p:tags r:id="rId1"/>
    </p:custDataLst>
    <p:extLst>
      <p:ext uri="{BB962C8B-B14F-4D97-AF65-F5344CB8AC3E}">
        <p14:creationId xmlns:p14="http://schemas.microsoft.com/office/powerpoint/2010/main" val="18692601"/>
      </p:ext>
    </p:extLst>
  </p:cSld>
  <p:clrMapOvr>
    <a:masterClrMapping/>
  </p:clrMapOvr>
  <mc:AlternateContent xmlns:mc="http://schemas.openxmlformats.org/markup-compatibility/2006" xmlns:p14="http://schemas.microsoft.com/office/powerpoint/2010/main">
    <mc:Choice Requires="p14">
      <p:transition spd="slow" p14:dur="2000" advTm="45511"/>
    </mc:Choice>
    <mc:Fallback xmlns="">
      <p:transition xmlns:p14="http://schemas.microsoft.com/office/powerpoint/2010/main" spd="slow" advTm="45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77037E-7 -3.37193E-6 L 0.21987 -3.37193E-6 " pathEditMode="relative" ptsTypes="AA">
                                      <p:cBhvr>
                                        <p:cTn id="6" dur="1000" fill="hold"/>
                                        <p:tgtEl>
                                          <p:spTgt spid="15"/>
                                        </p:tgtEl>
                                        <p:attrNameLst>
                                          <p:attrName>ppt_x</p:attrName>
                                          <p:attrName>ppt_y</p:attrName>
                                        </p:attrNameLst>
                                      </p:cBhvr>
                                    </p:animMotion>
                                  </p:childTnLst>
                                </p:cTn>
                              </p:par>
                              <p:par>
                                <p:cTn id="7" presetID="0" presetClass="path" presetSubtype="0" fill="hold" nodeType="withEffect">
                                  <p:stCondLst>
                                    <p:cond delay="0"/>
                                  </p:stCondLst>
                                  <p:childTnLst>
                                    <p:animMotion origin="layout" path="M 3.73757 0.02964 L 10.32596 0.02964 " pathEditMode="relative" rAng="0" ptsTypes="AA">
                                      <p:cBhvr>
                                        <p:cTn id="8" dur="5000" fill="hold"/>
                                        <p:tgtEl>
                                          <p:spTgt spid="15"/>
                                        </p:tgtEl>
                                        <p:attrNameLst>
                                          <p:attrName>ppt_x</p:attrName>
                                          <p:attrName>ppt_y</p:attrName>
                                        </p:attrNameLst>
                                      </p:cBhvr>
                                      <p:rCtr x="329419" y="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17</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837911048"/>
      </p:ext>
    </p:extLst>
  </p:cSld>
  <p:clrMapOvr>
    <a:masterClrMapping/>
  </p:clrMapOvr>
  <mc:AlternateContent xmlns:mc="http://schemas.openxmlformats.org/markup-compatibility/2006" xmlns:p14="http://schemas.microsoft.com/office/powerpoint/2010/main">
    <mc:Choice Requires="p14">
      <p:transition spd="slow" p14:dur="2000" advTm="11091"/>
    </mc:Choice>
    <mc:Fallback xmlns="">
      <p:transition xmlns:p14="http://schemas.microsoft.com/office/powerpoint/2010/main" spd="slow" advTm="110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machine model for line-rate switches</a:t>
            </a:r>
            <a:endParaRPr lang="en-US"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18</a:t>
            </a:fld>
            <a:endParaRPr lang="en-US"/>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t>Atom: </a:t>
            </a:r>
            <a:r>
              <a:rPr lang="en-US" dirty="0"/>
              <a:t>s</a:t>
            </a:r>
            <a:r>
              <a:rPr lang="en-US" dirty="0" smtClean="0"/>
              <a:t>mallest </a:t>
            </a:r>
            <a:r>
              <a:rPr lang="en-US" dirty="0"/>
              <a:t>unit of atomic </a:t>
            </a:r>
            <a:r>
              <a:rPr lang="en-US" dirty="0" smtClean="0"/>
              <a:t>packet/state update</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104110"/>
            <a:ext cx="942296" cy="400110"/>
          </a:xfrm>
          <a:prstGeom prst="rect">
            <a:avLst/>
          </a:prstGeom>
          <a:noFill/>
        </p:spPr>
        <p:txBody>
          <a:bodyPr wrap="none" rtlCol="0">
            <a:spAutoFit/>
          </a:bodyPr>
          <a:lstStyle/>
          <a:p>
            <a:r>
              <a:rPr lang="en-US" sz="2000" dirty="0" smtClean="0">
                <a:latin typeface="Seravek"/>
                <a:cs typeface="Seravek"/>
              </a:rPr>
              <a:t>Stage 1</a:t>
            </a:r>
            <a:endParaRPr lang="en-US" sz="2000" dirty="0">
              <a:latin typeface="Seravek"/>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104110"/>
            <a:ext cx="974098" cy="400110"/>
          </a:xfrm>
          <a:prstGeom prst="rect">
            <a:avLst/>
          </a:prstGeom>
          <a:noFill/>
        </p:spPr>
        <p:txBody>
          <a:bodyPr wrap="none" rtlCol="0">
            <a:spAutoFit/>
          </a:bodyPr>
          <a:lstStyle/>
          <a:p>
            <a:r>
              <a:rPr lang="en-US" sz="2000" dirty="0" smtClean="0">
                <a:latin typeface="Seravek"/>
                <a:cs typeface="Seravek"/>
              </a:rPr>
              <a:t>Stage 2</a:t>
            </a:r>
            <a:endParaRPr lang="en-US" sz="2000" dirty="0">
              <a:latin typeface="Seravek"/>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104110"/>
            <a:ext cx="1082590" cy="400110"/>
          </a:xfrm>
          <a:prstGeom prst="rect">
            <a:avLst/>
          </a:prstGeom>
          <a:noFill/>
        </p:spPr>
        <p:txBody>
          <a:bodyPr wrap="none" rtlCol="0">
            <a:spAutoFit/>
          </a:bodyPr>
          <a:lstStyle/>
          <a:p>
            <a:r>
              <a:rPr lang="en-US" sz="2000" dirty="0" smtClean="0">
                <a:latin typeface="Seravek"/>
                <a:cs typeface="Seravek"/>
              </a:rPr>
              <a:t>Stage 16</a:t>
            </a:r>
            <a:endParaRPr lang="en-US" sz="2000" dirty="0">
              <a:latin typeface="Seravek"/>
              <a:cs typeface="Seravek"/>
            </a:endParaRPr>
          </a:p>
        </p:txBody>
      </p:sp>
      <p:grpSp>
        <p:nvGrpSpPr>
          <p:cNvPr id="18" name="Group 17"/>
          <p:cNvGrpSpPr/>
          <p:nvPr/>
        </p:nvGrpSpPr>
        <p:grpSpPr>
          <a:xfrm>
            <a:off x="2057400" y="2305050"/>
            <a:ext cx="7730783" cy="2705100"/>
            <a:chOff x="2057400" y="2305050"/>
            <a:chExt cx="7730783" cy="2705100"/>
          </a:xfrm>
        </p:grpSpPr>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17" name="Group 16"/>
            <p:cNvGrpSpPr/>
            <p:nvPr/>
          </p:nvGrpSpPr>
          <p:grpSpPr>
            <a:xfrm>
              <a:off x="4724400" y="2305050"/>
              <a:ext cx="5063783" cy="1409700"/>
              <a:chOff x="4724400" y="2305050"/>
              <a:chExt cx="5063783" cy="1409700"/>
            </a:xfrm>
          </p:grpSpPr>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73500"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9" name="Group 258"/>
              <p:cNvGrpSpPr/>
              <p:nvPr/>
            </p:nvGrpSpPr>
            <p:grpSpPr>
              <a:xfrm>
                <a:off x="2565400" y="2967124"/>
                <a:ext cx="2654300" cy="2277533"/>
                <a:chOff x="2565400" y="2933700"/>
                <a:chExt cx="2654300" cy="2277533"/>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constant</a:t>
                  </a:r>
                  <a:endParaRPr lang="en-US" dirty="0">
                    <a:solidFill>
                      <a:schemeClr val="tx1"/>
                    </a:solidFill>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t> </a:t>
                  </a:r>
                  <a:r>
                    <a:rPr lang="en-US" dirty="0" err="1" smtClean="0"/>
                    <a:t>Mul</a:t>
                  </a:r>
                  <a:endParaRPr lang="en-US" dirty="0"/>
                </a:p>
              </p:txBody>
            </p:sp>
            <p:sp>
              <p:nvSpPr>
                <p:cNvPr id="143" name="Trapezoid 142"/>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144" name="TextBox 143"/>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145" name="Rectangle 144"/>
                <p:cNvSpPr/>
                <p:nvPr/>
              </p:nvSpPr>
              <p:spPr>
                <a:xfrm>
                  <a:off x="4034364" y="4830233"/>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sp>
              <p:nvSpPr>
                <p:cNvPr id="146" name="Rectangle 145"/>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4" idx="2"/>
                  <a:endCxn id="145" idx="0"/>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ounded Rectangle 141"/>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A switch’s atoms constitute its </a:t>
            </a:r>
            <a:r>
              <a:rPr lang="en-US" sz="4000" dirty="0"/>
              <a:t>instruction set</a:t>
            </a:r>
          </a:p>
        </p:txBody>
      </p:sp>
    </p:spTree>
    <p:custDataLst>
      <p:tags r:id="rId1"/>
    </p:custDataLst>
    <p:extLst>
      <p:ext uri="{BB962C8B-B14F-4D97-AF65-F5344CB8AC3E}">
        <p14:creationId xmlns:p14="http://schemas.microsoft.com/office/powerpoint/2010/main" val="1964179597"/>
      </p:ext>
    </p:extLst>
  </p:cSld>
  <p:clrMapOvr>
    <a:masterClrMapping/>
  </p:clrMapOvr>
  <mc:AlternateContent xmlns:mc="http://schemas.openxmlformats.org/markup-compatibility/2006" xmlns:p14="http://schemas.microsoft.com/office/powerpoint/2010/main">
    <mc:Choice Requires="p14">
      <p:transition spd="slow" p14:dur="2000" advTm="110814"/>
    </mc:Choice>
    <mc:Fallback xmlns="">
      <p:transition xmlns:p14="http://schemas.microsoft.com/office/powerpoint/2010/main" spd="slow" advTm="1108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0"/>
                                        </p:tgtEl>
                                        <p:attrNameLst>
                                          <p:attrName>style.visibility</p:attrName>
                                        </p:attrNameLst>
                                      </p:cBhvr>
                                      <p:to>
                                        <p:strVal val="visible"/>
                                      </p:to>
                                    </p:set>
                                    <p:animEffect transition="in" filter="wipe(left)">
                                      <p:cBhvr>
                                        <p:cTn id="13" dur="500"/>
                                        <p:tgtEl>
                                          <p:spTgt spid="27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build="p"/>
      <p:bldP spid="1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
            </a:r>
            <a:r>
              <a:rPr lang="en-US" dirty="0" smtClean="0"/>
              <a:t>operations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2704" cy="523220"/>
          </a:xfrm>
          <a:prstGeom prst="rect">
            <a:avLst/>
          </a:prstGeom>
        </p:spPr>
        <p:txBody>
          <a:bodyPr wrap="none">
            <a:spAutoFit/>
          </a:bodyPr>
          <a:lstStyle/>
          <a:p>
            <a:pPr lvl="1"/>
            <a:r>
              <a:rPr lang="en-US" sz="2800" dirty="0" smtClean="0">
                <a:latin typeface="Gadugi" panose="020B0502040204020203" pitchFamily="34" charset="0"/>
              </a:rPr>
              <a:t>     Stateless operation: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grpSp>
        <p:nvGrpSpPr>
          <p:cNvPr id="569" name="Group 568"/>
          <p:cNvGrpSpPr/>
          <p:nvPr/>
        </p:nvGrpSpPr>
        <p:grpSpPr>
          <a:xfrm>
            <a:off x="10401300" y="2607218"/>
            <a:ext cx="1943100" cy="3906053"/>
            <a:chOff x="10401300" y="2607218"/>
            <a:chExt cx="1943100" cy="3906053"/>
          </a:xfrm>
        </p:grpSpPr>
        <p:sp>
          <p:nvSpPr>
            <p:cNvPr id="509" name="Rectangle 508"/>
            <p:cNvSpPr/>
            <p:nvPr/>
          </p:nvSpPr>
          <p:spPr>
            <a:xfrm>
              <a:off x="106489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13" name="Rectangle 512"/>
            <p:cNvSpPr/>
            <p:nvPr/>
          </p:nvSpPr>
          <p:spPr>
            <a:xfrm>
              <a:off x="109347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14" name="Rectangle 513"/>
            <p:cNvSpPr/>
            <p:nvPr/>
          </p:nvSpPr>
          <p:spPr>
            <a:xfrm>
              <a:off x="109347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15" name="Rectangle 514"/>
            <p:cNvSpPr/>
            <p:nvPr/>
          </p:nvSpPr>
          <p:spPr>
            <a:xfrm>
              <a:off x="109347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16" name="Rectangle 515"/>
            <p:cNvSpPr/>
            <p:nvPr/>
          </p:nvSpPr>
          <p:spPr>
            <a:xfrm>
              <a:off x="10401300" y="4610100"/>
              <a:ext cx="1943100" cy="954107"/>
            </a:xfrm>
            <a:prstGeom prst="rect">
              <a:avLst/>
            </a:prstGeom>
          </p:spPr>
          <p:txBody>
            <a:bodyPr wrap="square">
              <a:spAutoFit/>
            </a:bodyPr>
            <a:lstStyle/>
            <a:p>
              <a:pPr algn="ctr"/>
              <a:r>
                <a:rPr lang="en-US" sz="2800" dirty="0" smtClean="0">
                  <a:latin typeface="Gadugi" panose="020B0502040204020203" pitchFamily="34" charset="0"/>
                </a:rPr>
                <a:t>f4 </a:t>
              </a:r>
              <a:r>
                <a:rPr lang="en-US" sz="2800" smtClean="0">
                  <a:latin typeface="Gadugi" panose="020B0502040204020203" pitchFamily="34" charset="0"/>
                </a:rPr>
                <a:t>= </a:t>
              </a:r>
            </a:p>
            <a:p>
              <a:pPr algn="ctr"/>
              <a:r>
                <a:rPr lang="en-US" sz="2800" dirty="0" err="1" smtClean="0">
                  <a:latin typeface="Gadugi" panose="020B0502040204020203" pitchFamily="34" charset="0"/>
                </a:rPr>
                <a:t>tmp</a:t>
              </a:r>
              <a:r>
                <a:rPr lang="en-US" sz="2800" dirty="0" smtClean="0">
                  <a:latin typeface="Gadugi" panose="020B0502040204020203" pitchFamily="34" charset="0"/>
                </a:rPr>
                <a:t> – f3</a:t>
              </a:r>
              <a:endParaRPr lang="en-US" dirty="0"/>
            </a:p>
          </p:txBody>
        </p:sp>
        <p:cxnSp>
          <p:nvCxnSpPr>
            <p:cNvPr id="517" name="Straight Connector 516"/>
            <p:cNvCxnSpPr/>
            <p:nvPr/>
          </p:nvCxnSpPr>
          <p:spPr>
            <a:xfrm>
              <a:off x="106489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8" name="Rectangle 517"/>
            <p:cNvSpPr/>
            <p:nvPr/>
          </p:nvSpPr>
          <p:spPr>
            <a:xfrm>
              <a:off x="105537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22" name="Straight Connector 521"/>
            <p:cNvCxnSpPr/>
            <p:nvPr/>
          </p:nvCxnSpPr>
          <p:spPr>
            <a:xfrm>
              <a:off x="106489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106489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106489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5372100" y="2607218"/>
            <a:ext cx="1485900" cy="3906053"/>
            <a:chOff x="5372100" y="2607218"/>
            <a:chExt cx="1485900" cy="3906053"/>
          </a:xfrm>
        </p:grpSpPr>
        <p:sp>
          <p:nvSpPr>
            <p:cNvPr id="526" name="Rectangle 525"/>
            <p:cNvSpPr/>
            <p:nvPr/>
          </p:nvSpPr>
          <p:spPr>
            <a:xfrm>
              <a:off x="5467350"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27" name="Rectangle 526"/>
            <p:cNvSpPr/>
            <p:nvPr/>
          </p:nvSpPr>
          <p:spPr>
            <a:xfrm>
              <a:off x="5753100"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28" name="Rectangle 527"/>
            <p:cNvSpPr/>
            <p:nvPr/>
          </p:nvSpPr>
          <p:spPr>
            <a:xfrm>
              <a:off x="5753100"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29" name="Rectangle 528"/>
            <p:cNvSpPr/>
            <p:nvPr/>
          </p:nvSpPr>
          <p:spPr>
            <a:xfrm>
              <a:off x="5753100"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30" name="Rectangle 529"/>
            <p:cNvSpPr/>
            <p:nvPr/>
          </p:nvSpPr>
          <p:spPr>
            <a:xfrm>
              <a:off x="5734050"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31" name="Straight Connector 530"/>
            <p:cNvCxnSpPr/>
            <p:nvPr/>
          </p:nvCxnSpPr>
          <p:spPr>
            <a:xfrm>
              <a:off x="5467350"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32" name="Rectangle 531"/>
            <p:cNvSpPr/>
            <p:nvPr/>
          </p:nvSpPr>
          <p:spPr>
            <a:xfrm>
              <a:off x="5372100" y="5559164"/>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r>
                <a:rPr lang="en-US" sz="2800" dirty="0" smtClean="0">
                  <a:latin typeface="Gadugi" panose="020B0502040204020203" pitchFamily="34" charset="0"/>
                </a:rPr>
                <a:t> = f1 + f2</a:t>
              </a:r>
              <a:endParaRPr lang="en-US" dirty="0"/>
            </a:p>
          </p:txBody>
        </p:sp>
        <p:cxnSp>
          <p:nvCxnSpPr>
            <p:cNvPr id="533" name="Straight Connector 532"/>
            <p:cNvCxnSpPr/>
            <p:nvPr/>
          </p:nvCxnSpPr>
          <p:spPr>
            <a:xfrm>
              <a:off x="5467350"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4" name="Straight Connector 533"/>
            <p:cNvCxnSpPr/>
            <p:nvPr/>
          </p:nvCxnSpPr>
          <p:spPr>
            <a:xfrm>
              <a:off x="5467350"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5" name="Straight Connector 534"/>
            <p:cNvCxnSpPr/>
            <p:nvPr/>
          </p:nvCxnSpPr>
          <p:spPr>
            <a:xfrm>
              <a:off x="5467350"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567" name="Group 566"/>
          <p:cNvGrpSpPr/>
          <p:nvPr/>
        </p:nvGrpSpPr>
        <p:grpSpPr>
          <a:xfrm>
            <a:off x="295275" y="2607218"/>
            <a:ext cx="1485900" cy="3906053"/>
            <a:chOff x="295275" y="2607218"/>
            <a:chExt cx="1485900" cy="3906053"/>
          </a:xfrm>
        </p:grpSpPr>
        <p:sp>
          <p:nvSpPr>
            <p:cNvPr id="547" name="Rectangle 546"/>
            <p:cNvSpPr/>
            <p:nvPr/>
          </p:nvSpPr>
          <p:spPr>
            <a:xfrm>
              <a:off x="390525" y="2607218"/>
              <a:ext cx="1390650" cy="3906053"/>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sp>
          <p:nvSpPr>
            <p:cNvPr id="548" name="Rectangle 547"/>
            <p:cNvSpPr/>
            <p:nvPr/>
          </p:nvSpPr>
          <p:spPr>
            <a:xfrm>
              <a:off x="676275" y="2659155"/>
              <a:ext cx="800100" cy="523220"/>
            </a:xfrm>
            <a:prstGeom prst="rect">
              <a:avLst/>
            </a:prstGeom>
          </p:spPr>
          <p:txBody>
            <a:bodyPr wrap="square">
              <a:spAutoFit/>
            </a:bodyPr>
            <a:lstStyle/>
            <a:p>
              <a:pPr algn="ctr"/>
              <a:r>
                <a:rPr lang="en-US" sz="2800" dirty="0" smtClean="0">
                  <a:latin typeface="Gadugi" panose="020B0502040204020203" pitchFamily="34" charset="0"/>
                </a:rPr>
                <a:t>f1</a:t>
              </a:r>
              <a:endParaRPr lang="en-US" dirty="0"/>
            </a:p>
          </p:txBody>
        </p:sp>
        <p:sp>
          <p:nvSpPr>
            <p:cNvPr id="549" name="Rectangle 548"/>
            <p:cNvSpPr/>
            <p:nvPr/>
          </p:nvSpPr>
          <p:spPr>
            <a:xfrm>
              <a:off x="676275" y="3284069"/>
              <a:ext cx="800100" cy="523220"/>
            </a:xfrm>
            <a:prstGeom prst="rect">
              <a:avLst/>
            </a:prstGeom>
          </p:spPr>
          <p:txBody>
            <a:bodyPr wrap="square">
              <a:spAutoFit/>
            </a:bodyPr>
            <a:lstStyle/>
            <a:p>
              <a:pPr algn="ctr"/>
              <a:r>
                <a:rPr lang="en-US" sz="2800" dirty="0" smtClean="0">
                  <a:latin typeface="Gadugi" panose="020B0502040204020203" pitchFamily="34" charset="0"/>
                </a:rPr>
                <a:t>f2</a:t>
              </a:r>
              <a:endParaRPr lang="en-US" dirty="0"/>
            </a:p>
          </p:txBody>
        </p:sp>
        <p:sp>
          <p:nvSpPr>
            <p:cNvPr id="550" name="Rectangle 549"/>
            <p:cNvSpPr/>
            <p:nvPr/>
          </p:nvSpPr>
          <p:spPr>
            <a:xfrm>
              <a:off x="676275" y="4010680"/>
              <a:ext cx="800100" cy="523220"/>
            </a:xfrm>
            <a:prstGeom prst="rect">
              <a:avLst/>
            </a:prstGeom>
          </p:spPr>
          <p:txBody>
            <a:bodyPr wrap="square">
              <a:spAutoFit/>
            </a:bodyPr>
            <a:lstStyle/>
            <a:p>
              <a:pPr algn="ctr"/>
              <a:r>
                <a:rPr lang="en-US" sz="2800" dirty="0" smtClean="0">
                  <a:latin typeface="Gadugi" panose="020B0502040204020203" pitchFamily="34" charset="0"/>
                </a:rPr>
                <a:t>f3</a:t>
              </a:r>
              <a:endParaRPr lang="en-US" dirty="0"/>
            </a:p>
          </p:txBody>
        </p:sp>
        <p:sp>
          <p:nvSpPr>
            <p:cNvPr id="551" name="Rectangle 550"/>
            <p:cNvSpPr/>
            <p:nvPr/>
          </p:nvSpPr>
          <p:spPr>
            <a:xfrm>
              <a:off x="657225" y="4590261"/>
              <a:ext cx="857250" cy="523220"/>
            </a:xfrm>
            <a:prstGeom prst="rect">
              <a:avLst/>
            </a:prstGeom>
          </p:spPr>
          <p:txBody>
            <a:bodyPr wrap="square">
              <a:spAutoFit/>
            </a:bodyPr>
            <a:lstStyle/>
            <a:p>
              <a:pPr algn="ctr"/>
              <a:r>
                <a:rPr lang="en-US" sz="2800" smtClean="0">
                  <a:latin typeface="Gadugi" panose="020B0502040204020203" pitchFamily="34" charset="0"/>
                </a:rPr>
                <a:t>f4</a:t>
              </a:r>
              <a:endParaRPr lang="en-US" sz="2800" dirty="0" smtClean="0">
                <a:latin typeface="Gadugi" panose="020B0502040204020203" pitchFamily="34" charset="0"/>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3" name="Rectangle 552"/>
            <p:cNvSpPr/>
            <p:nvPr/>
          </p:nvSpPr>
          <p:spPr>
            <a:xfrm>
              <a:off x="295275" y="5559164"/>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cxnSp>
          <p:nvCxnSpPr>
            <p:cNvPr id="554" name="Straight Connector 553"/>
            <p:cNvCxnSpPr/>
            <p:nvPr/>
          </p:nvCxnSpPr>
          <p:spPr>
            <a:xfrm>
              <a:off x="390525" y="3889667"/>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6" name="Straight Connector 555"/>
            <p:cNvCxnSpPr/>
            <p:nvPr/>
          </p:nvCxnSpPr>
          <p:spPr>
            <a:xfrm>
              <a:off x="390525" y="560070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 pipeline stateless operations</a:t>
            </a:r>
            <a:endParaRPr lang="en-US" sz="4000" dirty="0"/>
          </a:p>
        </p:txBody>
      </p:sp>
    </p:spTree>
    <p:extLst>
      <p:ext uri="{BB962C8B-B14F-4D97-AF65-F5344CB8AC3E}">
        <p14:creationId xmlns:p14="http://schemas.microsoft.com/office/powerpoint/2010/main" val="151465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67"/>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5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56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5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89666"/>
            <a:ext cx="10546188" cy="834735"/>
            <a:chOff x="1295400" y="3889666"/>
            <a:chExt cx="10546188" cy="834735"/>
          </a:xfrm>
        </p:grpSpPr>
        <p:cxnSp>
          <p:nvCxnSpPr>
            <p:cNvPr id="564" name="Straight Arrow Connector 563"/>
            <p:cNvCxnSpPr>
              <a:stCxn id="31" idx="3"/>
              <a:endCxn id="478" idx="1"/>
            </p:cNvCxnSpPr>
            <p:nvPr/>
          </p:nvCxnSpPr>
          <p:spPr>
            <a:xfrm>
              <a:off x="4419600" y="4307034"/>
              <a:ext cx="16764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2438400" y="3889667"/>
              <a:ext cx="19812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6096000" y="3889667"/>
              <a:ext cx="184033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endParaRPr lang="en-US" sz="2400" dirty="0"/>
            </a:p>
          </p:txBody>
        </p:sp>
        <p:cxnSp>
          <p:nvCxnSpPr>
            <p:cNvPr id="558" name="Straight Arrow Connector 557"/>
            <p:cNvCxnSpPr>
              <a:stCxn id="547" idx="3"/>
              <a:endCxn id="31" idx="1"/>
            </p:cNvCxnSpPr>
            <p:nvPr/>
          </p:nvCxnSpPr>
          <p:spPr>
            <a:xfrm>
              <a:off x="1295400" y="4307033"/>
              <a:ext cx="1143000"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44" idx="1"/>
            </p:cNvCxnSpPr>
            <p:nvPr/>
          </p:nvCxnSpPr>
          <p:spPr>
            <a:xfrm>
              <a:off x="7936335" y="4307034"/>
              <a:ext cx="1512463"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9448798" y="3889666"/>
              <a:ext cx="1905002"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pkt.tmp</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69602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68" name="Group 467"/>
          <p:cNvGrpSpPr/>
          <p:nvPr/>
        </p:nvGrpSpPr>
        <p:grpSpPr>
          <a:xfrm>
            <a:off x="4318580" y="3706485"/>
            <a:ext cx="1485900" cy="1201096"/>
            <a:chOff x="4318580" y="3706485"/>
            <a:chExt cx="1485900" cy="1201096"/>
          </a:xfrm>
        </p:grpSpPr>
        <p:grpSp>
          <p:nvGrpSpPr>
            <p:cNvPr id="95" name="Group 94"/>
            <p:cNvGrpSpPr/>
            <p:nvPr/>
          </p:nvGrpSpPr>
          <p:grpSpPr>
            <a:xfrm>
              <a:off x="4648199" y="3706485"/>
              <a:ext cx="876300" cy="1201096"/>
              <a:chOff x="390525" y="3291585"/>
              <a:chExt cx="1390650" cy="1201096"/>
            </a:xfrm>
          </p:grpSpPr>
          <p:sp>
            <p:nvSpPr>
              <p:cNvPr id="96" name="Rectangle 95"/>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97" name="Straight Connector 96"/>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9" name="Rectangle 98"/>
            <p:cNvSpPr/>
            <p:nvPr/>
          </p:nvSpPr>
          <p:spPr>
            <a:xfrm>
              <a:off x="431858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69" name="Group 468"/>
          <p:cNvGrpSpPr/>
          <p:nvPr/>
        </p:nvGrpSpPr>
        <p:grpSpPr>
          <a:xfrm>
            <a:off x="7829820" y="3706485"/>
            <a:ext cx="1485900" cy="1201096"/>
            <a:chOff x="7829820" y="3706485"/>
            <a:chExt cx="1485900" cy="1201096"/>
          </a:xfrm>
        </p:grpSpPr>
        <p:grpSp>
          <p:nvGrpSpPr>
            <p:cNvPr id="110" name="Group 109"/>
            <p:cNvGrpSpPr/>
            <p:nvPr/>
          </p:nvGrpSpPr>
          <p:grpSpPr>
            <a:xfrm>
              <a:off x="8134620" y="3706485"/>
              <a:ext cx="876300" cy="1201096"/>
              <a:chOff x="390525" y="3291585"/>
              <a:chExt cx="1390650" cy="1201096"/>
            </a:xfrm>
          </p:grpSpPr>
          <p:sp>
            <p:nvSpPr>
              <p:cNvPr id="111" name="Rectangle 110"/>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12" name="Straight Connector 11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17" name="Rectangle 116"/>
            <p:cNvSpPr/>
            <p:nvPr/>
          </p:nvSpPr>
          <p:spPr>
            <a:xfrm>
              <a:off x="7829820" y="3829979"/>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grpSp>
        <p:nvGrpSpPr>
          <p:cNvPr id="472" name="Group 471"/>
          <p:cNvGrpSpPr/>
          <p:nvPr/>
        </p:nvGrpSpPr>
        <p:grpSpPr>
          <a:xfrm>
            <a:off x="142875" y="5461316"/>
            <a:ext cx="1485900" cy="1201096"/>
            <a:chOff x="142875" y="5461316"/>
            <a:chExt cx="1485900" cy="1201096"/>
          </a:xfrm>
        </p:grpSpPr>
        <p:grpSp>
          <p:nvGrpSpPr>
            <p:cNvPr id="132" name="Group 131"/>
            <p:cNvGrpSpPr/>
            <p:nvPr/>
          </p:nvGrpSpPr>
          <p:grpSpPr>
            <a:xfrm>
              <a:off x="419100" y="5461316"/>
              <a:ext cx="876300" cy="1201096"/>
              <a:chOff x="390525" y="3291585"/>
              <a:chExt cx="1390650" cy="1201096"/>
            </a:xfrm>
            <a:solidFill>
              <a:schemeClr val="accent6"/>
            </a:solidFill>
          </p:grpSpPr>
          <p:sp>
            <p:nvSpPr>
              <p:cNvPr id="133" name="Rectangle 132"/>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34" name="Straight Connector 133"/>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36" name="Rectangle 135"/>
            <p:cNvSpPr/>
            <p:nvPr/>
          </p:nvSpPr>
          <p:spPr>
            <a:xfrm>
              <a:off x="142875" y="5800971"/>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grpSp>
        <p:nvGrpSpPr>
          <p:cNvPr id="471" name="Group 470"/>
          <p:cNvGrpSpPr/>
          <p:nvPr/>
        </p:nvGrpSpPr>
        <p:grpSpPr>
          <a:xfrm>
            <a:off x="4318580" y="5461316"/>
            <a:ext cx="1485900" cy="1201096"/>
            <a:chOff x="4318580" y="5461316"/>
            <a:chExt cx="1485900" cy="1201096"/>
          </a:xfrm>
        </p:grpSpPr>
        <p:grpSp>
          <p:nvGrpSpPr>
            <p:cNvPr id="138" name="Group 137"/>
            <p:cNvGrpSpPr/>
            <p:nvPr/>
          </p:nvGrpSpPr>
          <p:grpSpPr>
            <a:xfrm>
              <a:off x="4648199" y="5461316"/>
              <a:ext cx="876300" cy="1201096"/>
              <a:chOff x="390525" y="3291585"/>
              <a:chExt cx="1390650" cy="1201096"/>
            </a:xfrm>
            <a:solidFill>
              <a:schemeClr val="accent6"/>
            </a:solidFill>
          </p:grpSpPr>
          <p:sp>
            <p:nvSpPr>
              <p:cNvPr id="139" name="Rectangle 138"/>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0" name="Straight Connector 139"/>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2" name="Rectangle 141"/>
            <p:cNvSpPr/>
            <p:nvPr/>
          </p:nvSpPr>
          <p:spPr>
            <a:xfrm>
              <a:off x="431858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0</a:t>
              </a:r>
              <a:endParaRPr lang="en-US" dirty="0"/>
            </a:p>
          </p:txBody>
        </p:sp>
      </p:grpSp>
      <p:grpSp>
        <p:nvGrpSpPr>
          <p:cNvPr id="470" name="Group 469"/>
          <p:cNvGrpSpPr/>
          <p:nvPr/>
        </p:nvGrpSpPr>
        <p:grpSpPr>
          <a:xfrm>
            <a:off x="7829820" y="5461316"/>
            <a:ext cx="1485900" cy="1201096"/>
            <a:chOff x="7829820" y="5461316"/>
            <a:chExt cx="1485900" cy="1201096"/>
          </a:xfrm>
        </p:grpSpPr>
        <p:grpSp>
          <p:nvGrpSpPr>
            <p:cNvPr id="143" name="Group 142"/>
            <p:cNvGrpSpPr/>
            <p:nvPr/>
          </p:nvGrpSpPr>
          <p:grpSpPr>
            <a:xfrm>
              <a:off x="8134620" y="5461316"/>
              <a:ext cx="876300" cy="1201096"/>
              <a:chOff x="390525" y="3291585"/>
              <a:chExt cx="1390650" cy="1201096"/>
            </a:xfrm>
            <a:solidFill>
              <a:schemeClr val="accent6"/>
            </a:solidFill>
          </p:grpSpPr>
          <p:sp>
            <p:nvSpPr>
              <p:cNvPr id="144" name="Rectangle 143"/>
              <p:cNvSpPr/>
              <p:nvPr/>
            </p:nvSpPr>
            <p:spPr>
              <a:xfrm>
                <a:off x="390525" y="3291585"/>
                <a:ext cx="1390650" cy="120109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145" name="Straight Connector 144"/>
              <p:cNvCxnSpPr/>
              <p:nvPr/>
            </p:nvCxnSpPr>
            <p:spPr>
              <a:xfrm>
                <a:off x="390525" y="3293019"/>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390525" y="4492680"/>
                <a:ext cx="1390650" cy="0"/>
              </a:xfrm>
              <a:prstGeom prst="line">
                <a:avLst/>
              </a:prstGeom>
              <a:grpFill/>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47" name="Rectangle 146"/>
            <p:cNvSpPr/>
            <p:nvPr/>
          </p:nvSpPr>
          <p:spPr>
            <a:xfrm>
              <a:off x="7829820" y="5584810"/>
              <a:ext cx="1485900" cy="954107"/>
            </a:xfrm>
            <a:prstGeom prst="rect">
              <a:avLst/>
            </a:prstGeom>
          </p:spPr>
          <p:txBody>
            <a:bodyPr wrap="square">
              <a:spAutoFit/>
            </a:bodyPr>
            <a:lstStyle/>
            <a:p>
              <a:pPr algn="ctr"/>
              <a:r>
                <a:rPr lang="en-US" sz="2800" dirty="0" err="1">
                  <a:latin typeface="Gadugi" panose="020B0502040204020203" pitchFamily="34" charset="0"/>
                </a:rPr>
                <a:t>t</a:t>
              </a:r>
              <a:r>
                <a:rPr lang="en-US" sz="2800" dirty="0" err="1" smtClean="0">
                  <a:latin typeface="Gadugi" panose="020B0502040204020203" pitchFamily="34" charset="0"/>
                </a:rPr>
                <a:t>mp</a:t>
              </a:r>
              <a:endParaRPr lang="en-US" sz="2800" dirty="0" smtClean="0">
                <a:latin typeface="Gadugi" panose="020B0502040204020203" pitchFamily="34" charset="0"/>
              </a:endParaRPr>
            </a:p>
            <a:p>
              <a:pPr algn="ctr"/>
              <a:r>
                <a:rPr lang="en-US" sz="2800" dirty="0" smtClean="0">
                  <a:latin typeface="Gadugi" panose="020B0502040204020203" pitchFamily="34" charset="0"/>
                </a:rPr>
                <a:t>= 1</a:t>
              </a:r>
              <a:endParaRPr lang="en-US" dirty="0"/>
            </a:p>
          </p:txBody>
        </p:sp>
      </p:grpSp>
      <p:sp>
        <p:nvSpPr>
          <p:cNvPr id="466" name="Rectangle 465"/>
          <p:cNvSpPr/>
          <p:nvPr/>
        </p:nvSpPr>
        <p:spPr>
          <a:xfrm>
            <a:off x="6227295" y="2575530"/>
            <a:ext cx="1152880" cy="584775"/>
          </a:xfrm>
          <a:prstGeom prst="rect">
            <a:avLst/>
          </a:prstGeom>
        </p:spPr>
        <p:txBody>
          <a:bodyPr wrap="none">
            <a:spAutoFit/>
          </a:bodyPr>
          <a:lstStyle/>
          <a:p>
            <a:pPr algn="ctr"/>
            <a:r>
              <a:rPr lang="en-US" sz="3200" dirty="0">
                <a:solidFill>
                  <a:schemeClr val="bg1"/>
                </a:solidFill>
              </a:rPr>
              <a:t>X = </a:t>
            </a:r>
            <a:r>
              <a:rPr lang="en-US" sz="3200" dirty="0" smtClean="0">
                <a:solidFill>
                  <a:schemeClr val="bg1"/>
                </a:solidFill>
              </a:rPr>
              <a:t>1</a:t>
            </a:r>
            <a:endParaRPr lang="en-US" sz="3200" dirty="0">
              <a:solidFill>
                <a:schemeClr val="bg1"/>
              </a:solidFill>
            </a:endParaRPr>
          </a:p>
        </p:txBody>
      </p:sp>
      <p:sp>
        <p:nvSpPr>
          <p:cNvPr id="157" name="Rectangle 156"/>
          <p:cNvSpPr/>
          <p:nvPr/>
        </p:nvSpPr>
        <p:spPr>
          <a:xfrm>
            <a:off x="6227295" y="2576026"/>
            <a:ext cx="1152880" cy="584775"/>
          </a:xfrm>
          <a:prstGeom prst="rect">
            <a:avLst/>
          </a:prstGeom>
        </p:spPr>
        <p:txBody>
          <a:bodyPr wrap="none">
            <a:spAutoFit/>
          </a:bodyPr>
          <a:lstStyle/>
          <a:p>
            <a:pPr algn="ctr"/>
            <a:r>
              <a:rPr lang="en-US" sz="3200" dirty="0">
                <a:solidFill>
                  <a:schemeClr val="bg1"/>
                </a:solidFill>
              </a:rPr>
              <a:t>X </a:t>
            </a:r>
            <a:r>
              <a:rPr lang="en-US" sz="3200">
                <a:solidFill>
                  <a:schemeClr val="bg1"/>
                </a:solidFill>
              </a:rPr>
              <a:t>= </a:t>
            </a:r>
            <a:r>
              <a:rPr lang="en-US" sz="3200" dirty="0">
                <a:solidFill>
                  <a:schemeClr val="bg1"/>
                </a:solidFill>
              </a:rPr>
              <a:t>0</a:t>
            </a:r>
          </a:p>
        </p:txBody>
      </p:sp>
      <p:sp>
        <p:nvSpPr>
          <p:cNvPr id="161" name="Rounded Rectangle 160"/>
          <p:cNvSpPr/>
          <p:nvPr/>
        </p:nvSpPr>
        <p:spPr>
          <a:xfrm>
            <a:off x="8648700" y="1676400"/>
            <a:ext cx="35433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X should be 2,</a:t>
            </a:r>
          </a:p>
          <a:p>
            <a:pPr algn="ctr"/>
            <a:r>
              <a:rPr lang="en-US" sz="4000" dirty="0" smtClean="0"/>
              <a:t>not 1!</a:t>
            </a:r>
            <a:endParaRPr lang="en-US" sz="4000" dirty="0"/>
          </a:p>
        </p:txBody>
      </p:sp>
    </p:spTree>
    <p:extLst>
      <p:ext uri="{BB962C8B-B14F-4D97-AF65-F5344CB8AC3E}">
        <p14:creationId xmlns:p14="http://schemas.microsoft.com/office/powerpoint/2010/main" val="61288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bg/>
                                          </p:spTgt>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6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67"/>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4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46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69"/>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7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4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69"/>
                                        </p:tgtEl>
                                        <p:attrNameLst>
                                          <p:attrName>style.visibility</p:attrName>
                                        </p:attrNameLst>
                                      </p:cBhvr>
                                      <p:to>
                                        <p:strVal val="hidden"/>
                                      </p:to>
                                    </p:set>
                                  </p:childTnLst>
                                </p:cTn>
                              </p:par>
                              <p:par>
                                <p:cTn id="51" presetID="1" presetClass="exit" presetSubtype="0" fill="hold" nodeType="withEffect" nodePh="1">
                                  <p:stCondLst>
                                    <p:cond delay="0"/>
                                  </p:stCondLst>
                                  <p:endCondLst>
                                    <p:cond evt="begin" delay="0">
                                      <p:tn val="51"/>
                                    </p:cond>
                                  </p:endCondLst>
                                  <p:childTnLst>
                                    <p:set>
                                      <p:cBhvr>
                                        <p:cTn id="52" dur="1" fill="hold">
                                          <p:stCondLst>
                                            <p:cond delay="0"/>
                                          </p:stCondLst>
                                        </p:cTn>
                                        <p:tgtEl>
                                          <p:spTgt spid="69">
                                            <p:txEl>
                                              <p:pRg st="0" end="0"/>
                                            </p:txEl>
                                          </p:spTgt>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5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66"/>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471"/>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7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47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build="allAtOnce" animBg="1"/>
      <p:bldP spid="466" grpId="0"/>
      <p:bldP spid="157" grpId="0"/>
      <p:bldP spid="157" grpId="1"/>
      <p:bldP spid="1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operations</a:t>
            </a:r>
            <a:endParaRPr lang="en-US" dirty="0">
              <a:latin typeface="Gadugi" panose="020B0502040204020203" pitchFamily="34" charset="0"/>
            </a:endParaRPr>
          </a:p>
        </p:txBody>
      </p:sp>
      <p:sp>
        <p:nvSpPr>
          <p:cNvPr id="3" name="Rectangle 2"/>
          <p:cNvSpPr/>
          <p:nvPr/>
        </p:nvSpPr>
        <p:spPr>
          <a:xfrm>
            <a:off x="2508831" y="1707023"/>
            <a:ext cx="5561138"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operation: x = x + 1</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1295400" y="3848100"/>
            <a:ext cx="10546188" cy="832104"/>
            <a:chOff x="1295400" y="3848100"/>
            <a:chExt cx="10546188" cy="832104"/>
          </a:xfrm>
        </p:grpSpPr>
        <p:sp>
          <p:nvSpPr>
            <p:cNvPr id="478" name="Rounded Rectangle 477"/>
            <p:cNvSpPr/>
            <p:nvPr/>
          </p:nvSpPr>
          <p:spPr>
            <a:xfrm>
              <a:off x="3009900" y="3848100"/>
              <a:ext cx="7810500" cy="832104"/>
            </a:xfrm>
            <a:prstGeom prst="roundRect">
              <a:avLst>
                <a:gd name="adj" fmla="val 0"/>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smtClean="0">
                  <a:latin typeface="Gadugi" panose="020B0502040204020203" pitchFamily="34" charset="0"/>
                </a:rPr>
                <a:t>X++</a:t>
              </a:r>
              <a:endParaRPr lang="en-US" sz="3200" dirty="0"/>
            </a:p>
          </p:txBody>
        </p:sp>
        <p:cxnSp>
          <p:nvCxnSpPr>
            <p:cNvPr id="558" name="Straight Arrow Connector 557"/>
            <p:cNvCxnSpPr>
              <a:stCxn id="547" idx="3"/>
              <a:endCxn id="478" idx="1"/>
            </p:cNvCxnSpPr>
            <p:nvPr/>
          </p:nvCxnSpPr>
          <p:spPr>
            <a:xfrm flipV="1">
              <a:off x="1295400" y="4264152"/>
              <a:ext cx="17145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78" idx="3"/>
            </p:cNvCxnSpPr>
            <p:nvPr/>
          </p:nvCxnSpPr>
          <p:spPr>
            <a:xfrm>
              <a:off x="10820400" y="4264152"/>
              <a:ext cx="1021188" cy="1315"/>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2508832" y="2389248"/>
            <a:ext cx="8589806"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grpSp>
        <p:nvGrpSpPr>
          <p:cNvPr id="467" name="Group 466"/>
          <p:cNvGrpSpPr/>
          <p:nvPr/>
        </p:nvGrpSpPr>
        <p:grpSpPr>
          <a:xfrm>
            <a:off x="142875" y="3706485"/>
            <a:ext cx="1485900" cy="1201096"/>
            <a:chOff x="142875" y="3706485"/>
            <a:chExt cx="1485900" cy="1201096"/>
          </a:xfrm>
        </p:grpSpPr>
        <p:grpSp>
          <p:nvGrpSpPr>
            <p:cNvPr id="567" name="Group 566"/>
            <p:cNvGrpSpPr/>
            <p:nvPr/>
          </p:nvGrpSpPr>
          <p:grpSpPr>
            <a:xfrm>
              <a:off x="419100" y="3706485"/>
              <a:ext cx="876300" cy="1201096"/>
              <a:chOff x="390525" y="3291585"/>
              <a:chExt cx="1390650" cy="1201096"/>
            </a:xfrm>
          </p:grpSpPr>
          <p:sp>
            <p:nvSpPr>
              <p:cNvPr id="547" name="Rectangle 546"/>
              <p:cNvSpPr/>
              <p:nvPr/>
            </p:nvSpPr>
            <p:spPr>
              <a:xfrm>
                <a:off x="390525" y="3291585"/>
                <a:ext cx="1390650" cy="1201096"/>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552" name="Straight Connector 551"/>
              <p:cNvCxnSpPr/>
              <p:nvPr/>
            </p:nvCxnSpPr>
            <p:spPr>
              <a:xfrm>
                <a:off x="390525" y="3293019"/>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5" name="Straight Connector 554"/>
              <p:cNvCxnSpPr/>
              <p:nvPr/>
            </p:nvCxnSpPr>
            <p:spPr>
              <a:xfrm>
                <a:off x="390525" y="4492680"/>
                <a:ext cx="139065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82" name="Rectangle 81"/>
            <p:cNvSpPr/>
            <p:nvPr/>
          </p:nvSpPr>
          <p:spPr>
            <a:xfrm>
              <a:off x="142875" y="4046140"/>
              <a:ext cx="1485900" cy="523220"/>
            </a:xfrm>
            <a:prstGeom prst="rect">
              <a:avLst/>
            </a:prstGeom>
          </p:spPr>
          <p:txBody>
            <a:bodyPr wrap="square">
              <a:spAutoFit/>
            </a:bodyPr>
            <a:lstStyle/>
            <a:p>
              <a:pPr algn="ctr"/>
              <a:r>
                <a:rPr lang="en-US" sz="2800" dirty="0" err="1" smtClean="0">
                  <a:latin typeface="Gadugi" panose="020B0502040204020203" pitchFamily="34" charset="0"/>
                </a:rPr>
                <a:t>tmp</a:t>
              </a:r>
              <a:endParaRPr lang="en-US" dirty="0"/>
            </a:p>
          </p:txBody>
        </p:sp>
      </p:grpSp>
      <p:cxnSp>
        <p:nvCxnSpPr>
          <p:cNvPr id="84" name="Straight Arrow Connector 83"/>
          <p:cNvCxnSpPr/>
          <p:nvPr/>
        </p:nvCxnSpPr>
        <p:spPr>
          <a:xfrm>
            <a:off x="3429000" y="3350112"/>
            <a:ext cx="0" cy="574188"/>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0266477" y="3271182"/>
            <a:ext cx="0" cy="618484"/>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6590374"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161" name="Rounded Rectangle 160"/>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Cannot pipeline, need atomic operation in h/w</a:t>
            </a:r>
            <a:endParaRPr lang="en-US" sz="4000" dirty="0"/>
          </a:p>
        </p:txBody>
      </p:sp>
    </p:spTree>
    <p:extLst>
      <p:ext uri="{BB962C8B-B14F-4D97-AF65-F5344CB8AC3E}">
        <p14:creationId xmlns:p14="http://schemas.microsoft.com/office/powerpoint/2010/main" val="77600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tateful</a:t>
            </a:r>
            <a:r>
              <a:rPr lang="en-US" dirty="0" smtClean="0"/>
              <a:t> atoms can be fairly involved</a:t>
            </a:r>
            <a:endParaRPr lang="en-US" dirty="0"/>
          </a:p>
        </p:txBody>
      </p:sp>
      <p:pic>
        <p:nvPicPr>
          <p:cNvPr id="8" name="Picture 7" descr="nested.p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6046" y="1485900"/>
            <a:ext cx="4549599" cy="5219700"/>
          </a:xfrm>
          <a:prstGeom prst="rect">
            <a:avLst/>
          </a:prstGeom>
        </p:spPr>
      </p:pic>
      <p:sp>
        <p:nvSpPr>
          <p:cNvPr id="9" name="TextBox 8"/>
          <p:cNvSpPr txBox="1"/>
          <p:nvPr/>
        </p:nvSpPr>
        <p:spPr>
          <a:xfrm>
            <a:off x="7010400" y="2324100"/>
            <a:ext cx="3467099" cy="2277547"/>
          </a:xfrm>
          <a:prstGeom prst="rect">
            <a:avLst/>
          </a:prstGeom>
          <a:noFill/>
        </p:spPr>
        <p:txBody>
          <a:bodyPr wrap="square" rtlCol="0">
            <a:spAutoFit/>
          </a:bodyPr>
          <a:lstStyle/>
          <a:p>
            <a:pPr algn="ctr"/>
            <a:r>
              <a:rPr lang="en-US" sz="2200" b="1" smtClean="0">
                <a:latin typeface="Gadugi" charset="0"/>
                <a:ea typeface="Gadugi" charset="0"/>
                <a:cs typeface="Gadugi" charset="0"/>
              </a:rPr>
              <a:t>Update </a:t>
            </a:r>
            <a:r>
              <a:rPr lang="en-US" sz="2200" b="1" dirty="0" smtClean="0">
                <a:latin typeface="Gadugi" charset="0"/>
                <a:ea typeface="Gadugi" charset="0"/>
                <a:cs typeface="Gadugi" charset="0"/>
              </a:rPr>
              <a:t>state in one of four ways based on four predicates.</a:t>
            </a:r>
          </a:p>
          <a:p>
            <a:pPr algn="ctr"/>
            <a:endParaRPr lang="en-US" sz="2200" b="1" dirty="0" smtClean="0">
              <a:latin typeface="Gadugi" charset="0"/>
              <a:ea typeface="Gadugi" charset="0"/>
              <a:cs typeface="Gadugi" charset="0"/>
            </a:endParaRPr>
          </a:p>
          <a:p>
            <a:pPr algn="ctr"/>
            <a:r>
              <a:rPr lang="en-US" sz="2200" b="1" dirty="0" smtClean="0">
                <a:latin typeface="Gadugi" charset="0"/>
                <a:ea typeface="Gadugi" charset="0"/>
                <a:cs typeface="Gadugi" charset="0"/>
              </a:rPr>
              <a:t>Each  predicate can itself depend on the state.</a:t>
            </a:r>
            <a:endParaRPr lang="en-US" sz="1000" dirty="0">
              <a:latin typeface="Gadugi" charset="0"/>
              <a:ea typeface="Gadugi" charset="0"/>
              <a:cs typeface="Gadugi" charset="0"/>
            </a:endParaRPr>
          </a:p>
          <a:p>
            <a:endParaRPr lang="en-US" sz="1000" dirty="0" smtClean="0">
              <a:latin typeface="Seravek"/>
              <a:cs typeface="Seravek"/>
            </a:endParaRPr>
          </a:p>
        </p:txBody>
      </p:sp>
    </p:spTree>
    <p:extLst>
      <p:ext uri="{BB962C8B-B14F-4D97-AF65-F5344CB8AC3E}">
        <p14:creationId xmlns:p14="http://schemas.microsoft.com/office/powerpoint/2010/main" val="213875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7318" y="57531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333672292"/>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Tree>
    <p:extLst>
      <p:ext uri="{BB962C8B-B14F-4D97-AF65-F5344CB8AC3E}">
        <p14:creationId xmlns:p14="http://schemas.microsoft.com/office/powerpoint/2010/main" val="17213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10"/>
                                        <p:tgtEl>
                                          <p:spTgt spid="20"/>
                                        </p:tgtEl>
                                      </p:cBhvr>
                                    </p:animEffect>
                                    <p:set>
                                      <p:cBhvr>
                                        <p:cTn id="39" dur="1" fill="hold">
                                          <p:stCondLst>
                                            <p:cond delay="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
                                        <p:tgtEl>
                                          <p:spTgt spid="23"/>
                                        </p:tgtEl>
                                      </p:cBhvr>
                                    </p:animEffect>
                                    <p:set>
                                      <p:cBhvr>
                                        <p:cTn id="42" dur="1" fill="hold">
                                          <p:stCondLst>
                                            <p:cond delay="9"/>
                                          </p:stCondLst>
                                        </p:cTn>
                                        <p:tgtEl>
                                          <p:spTgt spid="2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Compiling packet transactions</a:t>
            </a:r>
            <a:endParaRPr lang="en-US" dirty="0">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43412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514600" y="3941761"/>
            <a:ext cx="14478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Atom</a:t>
            </a:r>
            <a:endParaRPr lang="en-US" dirty="0">
              <a:solidFill>
                <a:schemeClr val="tx1"/>
              </a:solidFill>
            </a:endParaRPr>
          </a:p>
        </p:txBody>
      </p:sp>
      <p:sp>
        <p:nvSpPr>
          <p:cNvPr id="6" name="Rounded Rectangle 5"/>
          <p:cNvSpPr/>
          <p:nvPr/>
        </p:nvSpPr>
        <p:spPr>
          <a:xfrm>
            <a:off x="2527300" y="4953396"/>
            <a:ext cx="1435100" cy="6477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Algorithm</a:t>
            </a:r>
            <a:endParaRPr lang="en-US" dirty="0">
              <a:solidFill>
                <a:schemeClr val="tx1"/>
              </a:solidFill>
            </a:endParaRPr>
          </a:p>
        </p:txBody>
      </p:sp>
      <p:cxnSp>
        <p:nvCxnSpPr>
          <p:cNvPr id="8" name="Straight Arrow Connector 7"/>
          <p:cNvCxnSpPr>
            <a:stCxn id="5" idx="3"/>
            <a:endCxn id="12" idx="2"/>
          </p:cNvCxnSpPr>
          <p:nvPr/>
        </p:nvCxnSpPr>
        <p:spPr>
          <a:xfrm>
            <a:off x="3962400" y="4265611"/>
            <a:ext cx="838200"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3"/>
            <a:endCxn id="12" idx="4"/>
          </p:cNvCxnSpPr>
          <p:nvPr/>
        </p:nvCxnSpPr>
        <p:spPr>
          <a:xfrm flipV="1">
            <a:off x="3962400" y="4835127"/>
            <a:ext cx="1485900" cy="4421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800600" y="3696096"/>
            <a:ext cx="1295400" cy="1139031"/>
          </a:xfrm>
          <a:prstGeom prst="ellipse">
            <a:avLst/>
          </a:prstGeom>
          <a:solidFill>
            <a:srgbClr val="FF0000">
              <a:alpha val="3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93500" y="4080945"/>
            <a:ext cx="1109599" cy="369332"/>
          </a:xfrm>
          <a:prstGeom prst="rect">
            <a:avLst/>
          </a:prstGeom>
        </p:spPr>
        <p:txBody>
          <a:bodyPr wrap="none">
            <a:spAutoFit/>
          </a:bodyPr>
          <a:lstStyle/>
          <a:p>
            <a:pPr algn="ctr"/>
            <a:r>
              <a:rPr lang="en-US" smtClean="0"/>
              <a:t>Compiler</a:t>
            </a:r>
            <a:endParaRPr lang="en-US" dirty="0"/>
          </a:p>
        </p:txBody>
      </p:sp>
      <p:sp>
        <p:nvSpPr>
          <p:cNvPr id="14" name="Rounded Rectangle 13"/>
          <p:cNvSpPr/>
          <p:nvPr/>
        </p:nvSpPr>
        <p:spPr>
          <a:xfrm>
            <a:off x="2514600" y="2760265"/>
            <a:ext cx="14478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655648" y="2741899"/>
            <a:ext cx="1165704" cy="646331"/>
          </a:xfrm>
          <a:prstGeom prst="rect">
            <a:avLst/>
          </a:prstGeom>
        </p:spPr>
        <p:txBody>
          <a:bodyPr wrap="none">
            <a:spAutoFit/>
          </a:bodyPr>
          <a:lstStyle/>
          <a:p>
            <a:pPr algn="ctr"/>
            <a:r>
              <a:rPr lang="en-US" smtClean="0"/>
              <a:t>Pipeline</a:t>
            </a:r>
          </a:p>
          <a:p>
            <a:pPr algn="ctr"/>
            <a:r>
              <a:rPr lang="en-US" dirty="0" smtClean="0"/>
              <a:t>geometry</a:t>
            </a:r>
            <a:endParaRPr lang="en-US" dirty="0"/>
          </a:p>
        </p:txBody>
      </p:sp>
      <p:cxnSp>
        <p:nvCxnSpPr>
          <p:cNvPr id="16" name="Straight Arrow Connector 15"/>
          <p:cNvCxnSpPr>
            <a:stCxn id="14" idx="3"/>
            <a:endCxn id="12" idx="0"/>
          </p:cNvCxnSpPr>
          <p:nvPr/>
        </p:nvCxnSpPr>
        <p:spPr>
          <a:xfrm>
            <a:off x="3962400" y="3065065"/>
            <a:ext cx="1485900" cy="63103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6"/>
          </p:cNvCxnSpPr>
          <p:nvPr/>
        </p:nvCxnSpPr>
        <p:spPr>
          <a:xfrm flipV="1">
            <a:off x="6096000" y="3222842"/>
            <a:ext cx="2514600" cy="104277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398135" y="3559561"/>
            <a:ext cx="2212465" cy="646331"/>
          </a:xfrm>
          <a:prstGeom prst="rect">
            <a:avLst/>
          </a:prstGeom>
          <a:solidFill>
            <a:schemeClr val="bg1"/>
          </a:solidFill>
        </p:spPr>
        <p:txBody>
          <a:bodyPr wrap="square" rtlCol="0">
            <a:spAutoFit/>
          </a:bodyPr>
          <a:lstStyle/>
          <a:p>
            <a:r>
              <a:rPr lang="en-US" dirty="0"/>
              <a:t>A</a:t>
            </a:r>
            <a:r>
              <a:rPr lang="en-US" dirty="0" smtClean="0"/>
              <a:t>lgorithm doesn’t compile?</a:t>
            </a:r>
            <a:endParaRPr lang="en-US" dirty="0"/>
          </a:p>
        </p:txBody>
      </p:sp>
      <p:sp>
        <p:nvSpPr>
          <p:cNvPr id="45" name="Freeform 44"/>
          <p:cNvSpPr/>
          <p:nvPr/>
        </p:nvSpPr>
        <p:spPr>
          <a:xfrm>
            <a:off x="3200400" y="2344984"/>
            <a:ext cx="5760520" cy="906612"/>
          </a:xfrm>
          <a:custGeom>
            <a:avLst/>
            <a:gdLst>
              <a:gd name="connsiteX0" fmla="*/ 5334000 w 5709720"/>
              <a:gd name="connsiteY0" fmla="*/ 906612 h 906612"/>
              <a:gd name="connsiteX1" fmla="*/ 5270500 w 5709720"/>
              <a:gd name="connsiteY1" fmla="*/ 233512 h 906612"/>
              <a:gd name="connsiteX2" fmla="*/ 927100 w 5709720"/>
              <a:gd name="connsiteY2" fmla="*/ 4912 h 906612"/>
              <a:gd name="connsiteX3" fmla="*/ 0 w 5709720"/>
              <a:gd name="connsiteY3" fmla="*/ 411312 h 906612"/>
            </a:gdLst>
            <a:ahLst/>
            <a:cxnLst>
              <a:cxn ang="0">
                <a:pos x="connsiteX0" y="connsiteY0"/>
              </a:cxn>
              <a:cxn ang="0">
                <a:pos x="connsiteX1" y="connsiteY1"/>
              </a:cxn>
              <a:cxn ang="0">
                <a:pos x="connsiteX2" y="connsiteY2"/>
              </a:cxn>
              <a:cxn ang="0">
                <a:pos x="connsiteX3" y="connsiteY3"/>
              </a:cxn>
            </a:cxnLst>
            <a:rect l="l" t="t" r="r" b="b"/>
            <a:pathLst>
              <a:path w="5709720" h="906612">
                <a:moveTo>
                  <a:pt x="5334000" y="906612"/>
                </a:moveTo>
                <a:cubicBezTo>
                  <a:pt x="5669491" y="645203"/>
                  <a:pt x="6004983" y="383795"/>
                  <a:pt x="5270500" y="233512"/>
                </a:cubicBezTo>
                <a:cubicBezTo>
                  <a:pt x="4536017" y="83229"/>
                  <a:pt x="1805517" y="-24721"/>
                  <a:pt x="927100" y="4912"/>
                </a:cubicBezTo>
                <a:cubicBezTo>
                  <a:pt x="48683" y="34545"/>
                  <a:pt x="42333" y="426129"/>
                  <a:pt x="0" y="411312"/>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67300" y="1905000"/>
            <a:ext cx="2212465" cy="646331"/>
          </a:xfrm>
          <a:prstGeom prst="rect">
            <a:avLst/>
          </a:prstGeom>
          <a:solidFill>
            <a:schemeClr val="bg1"/>
          </a:solidFill>
        </p:spPr>
        <p:txBody>
          <a:bodyPr wrap="square" rtlCol="0">
            <a:spAutoFit/>
          </a:bodyPr>
          <a:lstStyle/>
          <a:p>
            <a:r>
              <a:rPr lang="en-US" dirty="0" smtClean="0"/>
              <a:t>Modify pipeline geometry or atom</a:t>
            </a:r>
            <a:r>
              <a:rPr lang="en-US" dirty="0"/>
              <a:t>.</a:t>
            </a:r>
            <a:r>
              <a:rPr lang="en-US" dirty="0" smtClean="0"/>
              <a:t> </a:t>
            </a:r>
            <a:endParaRPr lang="en-US" dirty="0"/>
          </a:p>
        </p:txBody>
      </p:sp>
      <p:sp>
        <p:nvSpPr>
          <p:cNvPr id="48" name="Freeform 47"/>
          <p:cNvSpPr/>
          <p:nvPr/>
        </p:nvSpPr>
        <p:spPr>
          <a:xfrm>
            <a:off x="1758182" y="2133996"/>
            <a:ext cx="3307786" cy="2146300"/>
          </a:xfrm>
          <a:custGeom>
            <a:avLst/>
            <a:gdLst>
              <a:gd name="connsiteX0" fmla="*/ 4185419 w 4185419"/>
              <a:gd name="connsiteY0" fmla="*/ 100058 h 2551158"/>
              <a:gd name="connsiteX1" fmla="*/ 159519 w 4185419"/>
              <a:gd name="connsiteY1" fmla="*/ 290558 h 2551158"/>
              <a:gd name="connsiteX2" fmla="*/ 743719 w 4185419"/>
              <a:gd name="connsiteY2" fmla="*/ 2551158 h 2551158"/>
            </a:gdLst>
            <a:ahLst/>
            <a:cxnLst>
              <a:cxn ang="0">
                <a:pos x="connsiteX0" y="connsiteY0"/>
              </a:cxn>
              <a:cxn ang="0">
                <a:pos x="connsiteX1" y="connsiteY1"/>
              </a:cxn>
              <a:cxn ang="0">
                <a:pos x="connsiteX2" y="connsiteY2"/>
              </a:cxn>
            </a:cxnLst>
            <a:rect l="l" t="t" r="r" b="b"/>
            <a:pathLst>
              <a:path w="4185419" h="2551158">
                <a:moveTo>
                  <a:pt x="4185419" y="100058"/>
                </a:moveTo>
                <a:cubicBezTo>
                  <a:pt x="2459277" y="-8951"/>
                  <a:pt x="733136" y="-117959"/>
                  <a:pt x="159519" y="290558"/>
                </a:cubicBezTo>
                <a:cubicBezTo>
                  <a:pt x="-414098" y="699075"/>
                  <a:pt x="743719" y="2551158"/>
                  <a:pt x="743719" y="2551158"/>
                </a:cubicBezTo>
              </a:path>
            </a:pathLst>
          </a:custGeom>
          <a:noFill/>
          <a:ln w="6350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itle 49"/>
          <p:cNvSpPr>
            <a:spLocks noGrp="1"/>
          </p:cNvSpPr>
          <p:nvPr>
            <p:ph type="title"/>
          </p:nvPr>
        </p:nvSpPr>
        <p:spPr/>
        <p:txBody>
          <a:bodyPr/>
          <a:lstStyle/>
          <a:p>
            <a:r>
              <a:rPr lang="en-US" dirty="0" smtClean="0"/>
              <a:t>Designing programmable switches</a:t>
            </a:r>
            <a:endParaRPr lang="en-US" dirty="0"/>
          </a:p>
        </p:txBody>
      </p:sp>
      <p:sp>
        <p:nvSpPr>
          <p:cNvPr id="2" name="TextBox 1"/>
          <p:cNvSpPr txBox="1"/>
          <p:nvPr/>
        </p:nvSpPr>
        <p:spPr>
          <a:xfrm>
            <a:off x="1104900" y="6096000"/>
            <a:ext cx="9123010" cy="461665"/>
          </a:xfrm>
          <a:prstGeom prst="rect">
            <a:avLst/>
          </a:prstGeom>
          <a:noFill/>
        </p:spPr>
        <p:txBody>
          <a:bodyPr wrap="none" rtlCol="0">
            <a:spAutoFit/>
          </a:bodyPr>
          <a:lstStyle/>
          <a:p>
            <a:r>
              <a:rPr lang="en-US" sz="2400" dirty="0" smtClean="0"/>
              <a:t>Focus on </a:t>
            </a:r>
            <a:r>
              <a:rPr lang="en-US" sz="2400" dirty="0" err="1" smtClean="0"/>
              <a:t>stateful</a:t>
            </a:r>
            <a:r>
              <a:rPr lang="en-US" sz="2400" dirty="0" smtClean="0"/>
              <a:t> atoms, stateless operations are easily pipelined</a:t>
            </a:r>
            <a:endParaRPr lang="en-US" sz="2400" dirty="0"/>
          </a:p>
        </p:txBody>
      </p:sp>
      <p:cxnSp>
        <p:nvCxnSpPr>
          <p:cNvPr id="18" name="Straight Arrow Connector 17"/>
          <p:cNvCxnSpPr>
            <a:stCxn id="12" idx="6"/>
          </p:cNvCxnSpPr>
          <p:nvPr/>
        </p:nvCxnSpPr>
        <p:spPr>
          <a:xfrm>
            <a:off x="6096000" y="4265612"/>
            <a:ext cx="2095500" cy="106838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00800" y="4610100"/>
            <a:ext cx="2212465" cy="369332"/>
          </a:xfrm>
          <a:prstGeom prst="rect">
            <a:avLst/>
          </a:prstGeom>
          <a:solidFill>
            <a:schemeClr val="bg1"/>
          </a:solidFill>
        </p:spPr>
        <p:txBody>
          <a:bodyPr wrap="square" rtlCol="0">
            <a:spAutoFit/>
          </a:bodyPr>
          <a:lstStyle/>
          <a:p>
            <a:r>
              <a:rPr lang="en-US"/>
              <a:t>A</a:t>
            </a:r>
            <a:r>
              <a:rPr lang="en-US" smtClean="0"/>
              <a:t>lgorithm compiles</a:t>
            </a:r>
            <a:endParaRPr lang="en-US" dirty="0"/>
          </a:p>
        </p:txBody>
      </p:sp>
      <p:sp>
        <p:nvSpPr>
          <p:cNvPr id="23" name="TextBox 22"/>
          <p:cNvSpPr txBox="1"/>
          <p:nvPr/>
        </p:nvSpPr>
        <p:spPr>
          <a:xfrm>
            <a:off x="8267700" y="5219700"/>
            <a:ext cx="2212465" cy="646331"/>
          </a:xfrm>
          <a:prstGeom prst="rect">
            <a:avLst/>
          </a:prstGeom>
          <a:solidFill>
            <a:schemeClr val="bg1"/>
          </a:solidFill>
        </p:spPr>
        <p:txBody>
          <a:bodyPr wrap="square" rtlCol="0">
            <a:spAutoFit/>
          </a:bodyPr>
          <a:lstStyle/>
          <a:p>
            <a:r>
              <a:rPr lang="en-US" smtClean="0"/>
              <a:t>Move on to another algorithm</a:t>
            </a:r>
            <a:endParaRPr lang="en-US" dirty="0"/>
          </a:p>
        </p:txBody>
      </p:sp>
    </p:spTree>
    <p:extLst>
      <p:ext uri="{BB962C8B-B14F-4D97-AF65-F5344CB8AC3E}">
        <p14:creationId xmlns:p14="http://schemas.microsoft.com/office/powerpoint/2010/main" val="78090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5" presetClass="emph" presetSubtype="0" repeatCount="10000" fill="hold" nodeType="clickEffect">
                                  <p:stCondLst>
                                    <p:cond delay="0"/>
                                  </p:stCondLst>
                                  <p:childTnLst>
                                    <p:anim calcmode="discrete" valueType="str">
                                      <p:cBhvr>
                                        <p:cTn id="42" dur="100" fill="hold"/>
                                        <p:tgtEl>
                                          <p:spTgt spid="16"/>
                                        </p:tgtEl>
                                        <p:attrNameLst>
                                          <p:attrName>style.visibility</p:attrName>
                                        </p:attrNameLst>
                                      </p:cBhvr>
                                      <p:tavLst>
                                        <p:tav tm="0">
                                          <p:val>
                                            <p:strVal val="hidden"/>
                                          </p:val>
                                        </p:tav>
                                        <p:tav tm="50000">
                                          <p:val>
                                            <p:strVal val="visible"/>
                                          </p:val>
                                        </p:tav>
                                      </p:tavLst>
                                    </p:anim>
                                  </p:childTnLst>
                                </p:cTn>
                              </p:par>
                              <p:par>
                                <p:cTn id="43" presetID="35" presetClass="emph" presetSubtype="0" repeatCount="10000" fill="hold" nodeType="withEffect">
                                  <p:stCondLst>
                                    <p:cond delay="0"/>
                                  </p:stCondLst>
                                  <p:childTnLst>
                                    <p:anim calcmode="discrete" valueType="str">
                                      <p:cBhvr>
                                        <p:cTn id="44" dur="100" fill="hold"/>
                                        <p:tgtEl>
                                          <p:spTgt spid="8"/>
                                        </p:tgtEl>
                                        <p:attrNameLst>
                                          <p:attrName>style.visibility</p:attrName>
                                        </p:attrNameLst>
                                      </p:cBhvr>
                                      <p:tavLst>
                                        <p:tav tm="0">
                                          <p:val>
                                            <p:strVal val="hidden"/>
                                          </p:val>
                                        </p:tav>
                                        <p:tav tm="50000">
                                          <p:val>
                                            <p:strVal val="visible"/>
                                          </p:val>
                                        </p:tav>
                                      </p:tavLst>
                                    </p:anim>
                                  </p:childTnLst>
                                </p:cTn>
                              </p:par>
                              <p:par>
                                <p:cTn id="45" presetID="35" presetClass="emph" presetSubtype="0" repeatCount="10000" fill="hold" nodeType="withEffect">
                                  <p:stCondLst>
                                    <p:cond delay="0"/>
                                  </p:stCondLst>
                                  <p:childTnLst>
                                    <p:anim calcmode="discrete" valueType="str">
                                      <p:cBhvr>
                                        <p:cTn id="46" dur="100" fill="hold"/>
                                        <p:tgtEl>
                                          <p:spTgt spid="10"/>
                                        </p:tgtEl>
                                        <p:attrNameLst>
                                          <p:attrName>style.visibility</p:attrName>
                                        </p:attrNameLst>
                                      </p:cBhvr>
                                      <p:tavLst>
                                        <p:tav tm="0">
                                          <p:val>
                                            <p:strVal val="hidden"/>
                                          </p:val>
                                        </p:tav>
                                        <p:tav tm="50000">
                                          <p:val>
                                            <p:strVal val="visible"/>
                                          </p:val>
                                        </p:tav>
                                      </p:tavLst>
                                    </p:anim>
                                  </p:childTnLst>
                                </p:cTn>
                              </p:par>
                              <p:par>
                                <p:cTn id="47" presetID="35" presetClass="emph" presetSubtype="0" repeatCount="10000" fill="hold" nodeType="withEffect">
                                  <p:stCondLst>
                                    <p:cond delay="0"/>
                                  </p:stCondLst>
                                  <p:childTnLst>
                                    <p:anim calcmode="discrete" valueType="str">
                                      <p:cBhvr>
                                        <p:cTn id="48" dur="100" fill="hold"/>
                                        <p:tgtEl>
                                          <p:spTgt spid="33"/>
                                        </p:tgtEl>
                                        <p:attrNameLst>
                                          <p:attrName>style.visibility</p:attrName>
                                        </p:attrNameLst>
                                      </p:cBhvr>
                                      <p:tavLst>
                                        <p:tav tm="0">
                                          <p:val>
                                            <p:strVal val="hidden"/>
                                          </p:val>
                                        </p:tav>
                                        <p:tav tm="50000">
                                          <p:val>
                                            <p:strVal val="visible"/>
                                          </p:val>
                                        </p:tav>
                                      </p:tavLst>
                                    </p:anim>
                                  </p:childTnLst>
                                </p:cTn>
                              </p:par>
                              <p:par>
                                <p:cTn id="49" presetID="35" presetClass="emph" presetSubtype="0" repeatCount="10000" fill="hold" grpId="1" nodeType="withEffect">
                                  <p:stCondLst>
                                    <p:cond delay="0"/>
                                  </p:stCondLst>
                                  <p:childTnLst>
                                    <p:anim calcmode="discrete" valueType="str">
                                      <p:cBhvr>
                                        <p:cTn id="50" dur="100" fill="hold"/>
                                        <p:tgtEl>
                                          <p:spTgt spid="45"/>
                                        </p:tgtEl>
                                        <p:attrNameLst>
                                          <p:attrName>style.visibility</p:attrName>
                                        </p:attrNameLst>
                                      </p:cBhvr>
                                      <p:tavLst>
                                        <p:tav tm="0">
                                          <p:val>
                                            <p:strVal val="hidden"/>
                                          </p:val>
                                        </p:tav>
                                        <p:tav tm="50000">
                                          <p:val>
                                            <p:strVal val="visible"/>
                                          </p:val>
                                        </p:tav>
                                      </p:tavLst>
                                    </p:anim>
                                  </p:childTnLst>
                                </p:cTn>
                              </p:par>
                              <p:par>
                                <p:cTn id="51" presetID="35" presetClass="emph" presetSubtype="0" repeatCount="10000" fill="hold" grpId="1" nodeType="withEffect">
                                  <p:stCondLst>
                                    <p:cond delay="0"/>
                                  </p:stCondLst>
                                  <p:childTnLst>
                                    <p:anim calcmode="discrete" valueType="str">
                                      <p:cBhvr>
                                        <p:cTn id="52" dur="1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animBg="1"/>
      <p:bldP spid="13" grpId="0"/>
      <p:bldP spid="14" grpId="0" animBg="1"/>
      <p:bldP spid="15" grpId="0"/>
      <p:bldP spid="34" grpId="0" animBg="1"/>
      <p:bldP spid="45" grpId="0" animBg="1"/>
      <p:bldP spid="45" grpId="1" animBg="1"/>
      <p:bldP spid="46" grpId="0" animBg="1"/>
      <p:bldP spid="48" grpId="0" animBg="1"/>
      <p:bldP spid="48" grpId="1" animBg="1"/>
      <p:bldP spid="2" grpId="0"/>
      <p:bldP spid="19" grpId="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Tree>
    <p:extLst>
      <p:ext uri="{BB962C8B-B14F-4D97-AF65-F5344CB8AC3E}">
        <p14:creationId xmlns:p14="http://schemas.microsoft.com/office/powerpoint/2010/main" val="2647174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a:off x="8537729" y="2782729"/>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928129" y="1847731"/>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7928129" y="5234166"/>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graphicFrame>
        <p:nvGraphicFramePr>
          <p:cNvPr id="13" name="Table 12"/>
          <p:cNvGraphicFramePr>
            <a:graphicFrameLocks noGrp="1"/>
          </p:cNvGraphicFramePr>
          <p:nvPr>
            <p:extLst/>
          </p:nvPr>
        </p:nvGraphicFramePr>
        <p:xfrm>
          <a:off x="3311369" y="1686719"/>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err="1"/>
              <a:t>Stateful</a:t>
            </a:r>
            <a:r>
              <a:rPr lang="en-US" dirty="0"/>
              <a:t> atoms for programmable </a:t>
            </a:r>
            <a:r>
              <a:rPr lang="en-US" dirty="0" smtClean="0"/>
              <a:t>switches</a:t>
            </a:r>
            <a:endParaRPr lang="en-US" dirty="0"/>
          </a:p>
        </p:txBody>
      </p:sp>
    </p:spTree>
    <p:extLst>
      <p:ext uri="{BB962C8B-B14F-4D97-AF65-F5344CB8AC3E}">
        <p14:creationId xmlns:p14="http://schemas.microsoft.com/office/powerpoint/2010/main" val="5924514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3320595" cy="4588816"/>
        </p:xfrm>
        <a:graphic>
          <a:graphicData uri="http://schemas.openxmlformats.org/drawingml/2006/table">
            <a:tbl>
              <a:tblPr firstRow="1" bandRow="1">
                <a:tableStyleId>{5C22544A-7EE6-4342-B048-85BDC9FD1C3A}</a:tableStyleId>
              </a:tblPr>
              <a:tblGrid>
                <a:gridCol w="2602629"/>
                <a:gridCol w="717966"/>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622432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Compiling packet transactions to atoms</a:t>
            </a:r>
            <a:endParaRPr lang="en-US" dirty="0"/>
          </a:p>
        </p:txBody>
      </p:sp>
      <p:graphicFrame>
        <p:nvGraphicFramePr>
          <p:cNvPr id="5" name="Table 4"/>
          <p:cNvGraphicFramePr>
            <a:graphicFrameLocks noGrp="1"/>
          </p:cNvGraphicFramePr>
          <p:nvPr>
            <p:extLst/>
          </p:nvPr>
        </p:nvGraphicFramePr>
        <p:xfrm>
          <a:off x="1485900" y="1409700"/>
          <a:ext cx="6259981" cy="4588816"/>
        </p:xfrm>
        <a:graphic>
          <a:graphicData uri="http://schemas.openxmlformats.org/drawingml/2006/table">
            <a:tbl>
              <a:tblPr firstRow="1" bandRow="1">
                <a:tableStyleId>{5C22544A-7EE6-4342-B048-85BDC9FD1C3A}</a:tableStyleId>
              </a:tblPr>
              <a:tblGrid>
                <a:gridCol w="2602629"/>
                <a:gridCol w="717966"/>
                <a:gridCol w="2939386"/>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3259574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nvPr>
        </p:nvGraphicFramePr>
        <p:xfrm>
          <a:off x="1485900" y="1409700"/>
          <a:ext cx="9410700" cy="4588816"/>
        </p:xfrm>
        <a:graphic>
          <a:graphicData uri="http://schemas.openxmlformats.org/drawingml/2006/table">
            <a:tbl>
              <a:tblPr firstRow="1" bandRow="1">
                <a:tableStyleId>{5C22544A-7EE6-4342-B048-85BDC9FD1C3A}</a:tableStyleId>
              </a:tblPr>
              <a:tblGrid>
                <a:gridCol w="2602629"/>
                <a:gridCol w="717966"/>
                <a:gridCol w="2939386"/>
                <a:gridCol w="1409532"/>
                <a:gridCol w="1741187"/>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c>
                  <a:txBody>
                    <a:bodyPr/>
                    <a:lstStyle/>
                    <a:p>
                      <a:r>
                        <a:rPr lang="en-US" dirty="0" smtClean="0"/>
                        <a:t>Pipeline</a:t>
                      </a:r>
                    </a:p>
                    <a:p>
                      <a:r>
                        <a:rPr lang="en-US" dirty="0" smtClean="0"/>
                        <a:t>Depth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Pipeline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Width</a:t>
                      </a:r>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R/W</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RAW</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PRAW</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PRAW</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err="1" smtClean="0"/>
                        <a:t>IfElseRAW</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Sub</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Nested</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Pairs</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c>
                  <a:txBody>
                    <a:bodyPr/>
                    <a:lstStyle/>
                    <a:p>
                      <a:r>
                        <a:rPr lang="en-US" dirty="0" smtClean="0"/>
                        <a:t>15</a:t>
                      </a:r>
                      <a:endParaRPr lang="en-US" dirty="0"/>
                    </a:p>
                  </a:txBody>
                  <a:tcPr/>
                </a:tc>
                <a:tc>
                  <a:txBody>
                    <a:bodyPr/>
                    <a:lstStyle/>
                    <a:p>
                      <a:r>
                        <a:rPr lang="en-US" dirty="0" smtClean="0"/>
                        <a:t>3</a:t>
                      </a:r>
                      <a:endParaRPr lang="en-US" dirty="0"/>
                    </a:p>
                  </a:txBody>
                  <a:tcPr/>
                </a:tc>
              </a:tr>
            </a:tbl>
          </a:graphicData>
        </a:graphic>
      </p:graphicFrame>
      <p:sp>
        <p:nvSpPr>
          <p:cNvPr id="4" name="Rounded Rectangle 3"/>
          <p:cNvSpPr/>
          <p:nvPr/>
        </p:nvSpPr>
        <p:spPr>
          <a:xfrm>
            <a:off x="673100" y="60198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smtClean="0"/>
              <a:t>~100</a:t>
            </a:r>
            <a:r>
              <a:rPr lang="en-US" sz="4000"/>
              <a:t> </a:t>
            </a:r>
            <a:r>
              <a:rPr lang="en-US" sz="4000" smtClean="0"/>
              <a:t>atom </a:t>
            </a:r>
            <a:r>
              <a:rPr lang="en-US" sz="4000" dirty="0" smtClean="0"/>
              <a:t>instances are sufficient</a:t>
            </a:r>
            <a:endParaRPr lang="en-US" sz="4000" dirty="0"/>
          </a:p>
        </p:txBody>
      </p:sp>
      <p:sp>
        <p:nvSpPr>
          <p:cNvPr id="3" name="Title 2"/>
          <p:cNvSpPr>
            <a:spLocks noGrp="1"/>
          </p:cNvSpPr>
          <p:nvPr>
            <p:ph type="title"/>
          </p:nvPr>
        </p:nvSpPr>
        <p:spPr/>
        <p:txBody>
          <a:bodyPr/>
          <a:lstStyle/>
          <a:p>
            <a:r>
              <a:rPr lang="en-US" dirty="0" smtClean="0"/>
              <a:t>Compilation packet transactions to atoms</a:t>
            </a:r>
            <a:endParaRPr lang="en-US" dirty="0"/>
          </a:p>
        </p:txBody>
      </p:sp>
    </p:spTree>
    <p:extLst>
      <p:ext uri="{BB962C8B-B14F-4D97-AF65-F5344CB8AC3E}">
        <p14:creationId xmlns:p14="http://schemas.microsoft.com/office/powerpoint/2010/main" val="8479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Modest cost for programmability</a:t>
            </a:r>
            <a:endParaRPr lang="en-US" dirty="0"/>
          </a:p>
        </p:txBody>
      </p:sp>
      <p:sp>
        <p:nvSpPr>
          <p:cNvPr id="4" name="Rectangle 3"/>
          <p:cNvSpPr/>
          <p:nvPr/>
        </p:nvSpPr>
        <p:spPr>
          <a:xfrm>
            <a:off x="606270" y="1371600"/>
            <a:ext cx="10761280" cy="954107"/>
          </a:xfrm>
          <a:prstGeom prst="rect">
            <a:avLst/>
          </a:prstGeom>
        </p:spPr>
        <p:txBody>
          <a:bodyPr wrap="none">
            <a:spAutoFit/>
          </a:bodyPr>
          <a:lstStyle/>
          <a:p>
            <a:pPr marL="457200" indent="-457200">
              <a:buFont typeface="Arial" charset="0"/>
              <a:buChar char="•"/>
            </a:pPr>
            <a:r>
              <a:rPr lang="en-US" sz="2800" dirty="0"/>
              <a:t>All atoms meet timing at 1 </a:t>
            </a:r>
            <a:r>
              <a:rPr lang="en-US" sz="2800" dirty="0" smtClean="0"/>
              <a:t>GHz in a 32-nm library.</a:t>
            </a:r>
          </a:p>
          <a:p>
            <a:pPr marL="457200" indent="-457200">
              <a:buFont typeface="Arial" charset="0"/>
              <a:buChar char="•"/>
            </a:pPr>
            <a:r>
              <a:rPr lang="en-US" sz="2800" dirty="0" smtClean="0"/>
              <a:t>They occupy modest additional area relative to a switching chip.</a:t>
            </a:r>
            <a:endParaRPr lang="en-US" sz="2800" dirty="0"/>
          </a:p>
        </p:txBody>
      </p:sp>
      <p:graphicFrame>
        <p:nvGraphicFramePr>
          <p:cNvPr id="5" name="Table 4"/>
          <p:cNvGraphicFramePr>
            <a:graphicFrameLocks noGrp="1"/>
          </p:cNvGraphicFramePr>
          <p:nvPr>
            <p:extLst/>
          </p:nvPr>
        </p:nvGraphicFramePr>
        <p:xfrm>
          <a:off x="990600" y="2408178"/>
          <a:ext cx="10629899" cy="4267200"/>
        </p:xfrm>
        <a:graphic>
          <a:graphicData uri="http://schemas.openxmlformats.org/drawingml/2006/table">
            <a:tbl>
              <a:tblPr firstRow="1" bandRow="1">
                <a:tableStyleId>{5C22544A-7EE6-4342-B048-85BDC9FD1C3A}</a:tableStyleId>
              </a:tblPr>
              <a:tblGrid>
                <a:gridCol w="2409441"/>
                <a:gridCol w="3762759"/>
                <a:gridCol w="1714500"/>
                <a:gridCol w="2743199"/>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Atom area</a:t>
                      </a:r>
                    </a:p>
                    <a:p>
                      <a:r>
                        <a:rPr lang="en-US" sz="1600" dirty="0" smtClean="0"/>
                        <a:t>(micro m^2)</a:t>
                      </a:r>
                      <a:endParaRPr lang="en-US" sz="1600" dirty="0"/>
                    </a:p>
                  </a:txBody>
                  <a:tcPr/>
                </a:tc>
                <a:tc>
                  <a:txBody>
                    <a:bodyPr/>
                    <a:lstStyle/>
                    <a:p>
                      <a:r>
                        <a:rPr lang="en-US" sz="1600" dirty="0" smtClean="0"/>
                        <a:t>A</a:t>
                      </a:r>
                      <a:r>
                        <a:rPr lang="en-US" sz="1600" baseline="0" dirty="0" smtClean="0"/>
                        <a:t>rea </a:t>
                      </a:r>
                      <a:r>
                        <a:rPr lang="en-US" sz="1600" baseline="0" smtClean="0"/>
                        <a:t>for 100 </a:t>
                      </a:r>
                      <a:r>
                        <a:rPr lang="en-US" sz="1600" baseline="0" dirty="0" smtClean="0"/>
                        <a:t>atoms relative to 200 mm^2 chip</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0.0125%</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0.022%</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791</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0.039%</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1522</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0.179%</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0.30%</a:t>
                      </a:r>
                      <a:endParaRPr lang="en-US" sz="2000" dirty="0">
                        <a:latin typeface="Gadugi" panose="020B0502040204020203" pitchFamily="34" charset="0"/>
                      </a:endParaRPr>
                    </a:p>
                  </a:txBody>
                  <a:tcPr/>
                </a:tc>
              </a:tr>
            </a:tbl>
          </a:graphicData>
        </a:graphic>
      </p:graphicFrame>
      <p:sp>
        <p:nvSpPr>
          <p:cNvPr id="6" name="Rounded Rectangle 5"/>
          <p:cNvSpPr/>
          <p:nvPr/>
        </p:nvSpPr>
        <p:spPr>
          <a:xfrm>
            <a:off x="838200" y="5943600"/>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area for 100 atom instances</a:t>
            </a:r>
            <a:endParaRPr lang="en-US" sz="4000" dirty="0"/>
          </a:p>
        </p:txBody>
      </p:sp>
    </p:spTree>
    <p:extLst>
      <p:ext uri="{BB962C8B-B14F-4D97-AF65-F5344CB8AC3E}">
        <p14:creationId xmlns:p14="http://schemas.microsoft.com/office/powerpoint/2010/main" val="5338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31336" y="6395316"/>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07315699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abstractions, cf.</a:t>
            </a:r>
          </a:p>
          <a:p>
            <a:pPr lvl="1"/>
            <a:r>
              <a:rPr lang="en-US" dirty="0"/>
              <a:t>P</a:t>
            </a:r>
            <a:r>
              <a:rPr lang="en-US" dirty="0" smtClean="0"/>
              <a:t>arse graphs for parsing</a:t>
            </a:r>
          </a:p>
          <a:p>
            <a:pPr lvl="1"/>
            <a:r>
              <a:rPr lang="en-US" dirty="0" smtClean="0"/>
              <a:t>Match-action tables for forwarding</a:t>
            </a:r>
          </a:p>
          <a:p>
            <a:pPr lvl="1"/>
            <a:r>
              <a:rPr lang="en-US" dirty="0" smtClean="0"/>
              <a:t>Packet transactions for data-plane algorithms</a:t>
            </a:r>
          </a:p>
          <a:p>
            <a:pPr marL="0" indent="0">
              <a:buNone/>
            </a:pPr>
            <a:endParaRPr lang="en-US" sz="1200" dirty="0" smtClean="0"/>
          </a:p>
          <a:p>
            <a:r>
              <a:rPr lang="en-US" dirty="0" smtClean="0"/>
              <a:t>Scheduler has tight timing requirements</a:t>
            </a:r>
          </a:p>
          <a:p>
            <a:pPr lvl="1"/>
            <a:r>
              <a:rPr lang="en-US" dirty="0" smtClean="0"/>
              <a:t>Can’t simply use an FPGA/CPU</a:t>
            </a:r>
          </a:p>
        </p:txBody>
      </p:sp>
      <p:sp>
        <p:nvSpPr>
          <p:cNvPr id="4" name="Rounded Rectangle 3"/>
          <p:cNvSpPr/>
          <p:nvPr/>
        </p:nvSpPr>
        <p:spPr>
          <a:xfrm>
            <a:off x="1066800" y="5524500"/>
            <a:ext cx="1003935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abstraction that can run at line rate</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615447037"/>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234959703"/>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838200" y="5143500"/>
            <a:ext cx="10515600" cy="1104900"/>
          </a:xfrm>
        </p:spPr>
        <p:txBody>
          <a:bodyPr>
            <a:normAutofit/>
          </a:bodyPr>
          <a:lstStyle/>
          <a:p>
            <a:r>
              <a:rPr lang="en-US" dirty="0" smtClean="0"/>
              <a:t>Very little time on the </a:t>
            </a:r>
            <a:r>
              <a:rPr lang="en-US" dirty="0" err="1" smtClean="0"/>
              <a:t>dequeue</a:t>
            </a:r>
            <a:r>
              <a:rPr lang="en-US" dirty="0" smtClean="0"/>
              <a:t> side =&gt; limited programmability</a:t>
            </a:r>
          </a:p>
          <a:p>
            <a:r>
              <a:rPr lang="en-US" dirty="0" smtClean="0"/>
              <a:t>Can we move programmability to the </a:t>
            </a:r>
            <a:r>
              <a:rPr lang="en-US" dirty="0" err="1" smtClean="0"/>
              <a:t>enqueue</a:t>
            </a:r>
            <a:r>
              <a:rPr lang="en-US" dirty="0" smtClean="0"/>
              <a:t> side instead?</a:t>
            </a:r>
          </a:p>
          <a:p>
            <a:endParaRPr lang="en-US" dirty="0"/>
          </a:p>
          <a:p>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9" name="Group 158"/>
          <p:cNvGrpSpPr/>
          <p:nvPr/>
        </p:nvGrpSpPr>
        <p:grpSpPr>
          <a:xfrm>
            <a:off x="6419723" y="2160862"/>
            <a:ext cx="3276727" cy="2046175"/>
            <a:chOff x="6419723" y="2160862"/>
            <a:chExt cx="3276727" cy="2046175"/>
          </a:xfrm>
        </p:grpSpPr>
        <p:grpSp>
          <p:nvGrpSpPr>
            <p:cNvPr id="158" name="Group 157"/>
            <p:cNvGrpSpPr/>
            <p:nvPr/>
          </p:nvGrpSpPr>
          <p:grpSpPr>
            <a:xfrm>
              <a:off x="6419723" y="2160862"/>
              <a:ext cx="3276727" cy="2046175"/>
              <a:chOff x="6419723" y="2160862"/>
              <a:chExt cx="3276727" cy="2046175"/>
            </a:xfrm>
          </p:grpSpPr>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4" name="TextBox 153"/>
            <p:cNvSpPr txBox="1"/>
            <p:nvPr/>
          </p:nvSpPr>
          <p:spPr>
            <a:xfrm>
              <a:off x="6877176" y="2730838"/>
              <a:ext cx="2163411" cy="1015663"/>
            </a:xfrm>
            <a:prstGeom prst="rect">
              <a:avLst/>
            </a:prstGeom>
            <a:noFill/>
          </p:spPr>
          <p:txBody>
            <a:bodyPr wrap="square" rtlCol="0">
              <a:spAutoFit/>
            </a:bodyPr>
            <a:lstStyle/>
            <a:p>
              <a:pPr algn="ctr"/>
              <a:r>
                <a:rPr lang="en-US" sz="2000" dirty="0" smtClean="0">
                  <a:solidFill>
                    <a:srgbClr val="000000"/>
                  </a:solidFill>
                </a:rPr>
                <a:t>Programmable logic to decide order or time</a:t>
              </a:r>
              <a:endParaRPr lang="en-US" sz="2000" dirty="0">
                <a:solidFill>
                  <a:srgbClr val="000000"/>
                </a:solidFill>
              </a:endParaRPr>
            </a:p>
          </p:txBody>
        </p:sp>
      </p:gr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136450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cases, </a:t>
            </a:r>
            <a:r>
              <a:rPr lang="en-US" sz="11200" dirty="0"/>
              <a:t>relative order of buffered packets does not change</a:t>
            </a:r>
          </a:p>
          <a:p>
            <a:r>
              <a:rPr lang="en-US" sz="11200" dirty="0"/>
              <a:t>i.e., a packet’s place in the scheduling order </a:t>
            </a:r>
            <a:r>
              <a:rPr lang="en-US" sz="11200" dirty="0" smtClean="0"/>
              <a:t>is </a:t>
            </a:r>
            <a:r>
              <a:rPr lang="en-US" sz="11200" dirty="0"/>
              <a:t>known 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1669978768"/>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834876721"/>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par>
                                <p:cTn id="12" presetID="10" presetClass="entr" presetSubtype="0"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2974353"/>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2474644"/>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2997559"/>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2474644"/>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2286095"/>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6" name="Rounded Rectangle 135"/>
          <p:cNvSpPr/>
          <p:nvPr/>
        </p:nvSpPr>
        <p:spPr>
          <a:xfrm>
            <a:off x="2286000" y="5524500"/>
            <a:ext cx="7620000"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Rank computation is a </a:t>
            </a:r>
            <a:r>
              <a:rPr lang="en-US" sz="2800" smtClean="0">
                <a:latin typeface="Gadugi" charset="0"/>
                <a:ea typeface="Gadugi" charset="0"/>
                <a:cs typeface="Gadugi" charset="0"/>
              </a:rPr>
              <a:t>packet transaction</a:t>
            </a:r>
            <a:endParaRPr lang="en-US" sz="28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542366990"/>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This is showing signs of age </a:t>
            </a:r>
            <a:r>
              <a:rPr lang="is-IS" dirty="0" smtClean="0">
                <a:latin typeface="Gadugi" panose="020B0502040204020203" pitchFamily="34" charset="0"/>
              </a:rPr>
              <a: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 in datacenters) need </a:t>
            </a:r>
            <a:r>
              <a:rPr lang="en-US" dirty="0" smtClean="0"/>
              <a:t>more</a:t>
            </a:r>
            <a:r>
              <a:rPr lang="en-US" dirty="0" smtClean="0">
                <a:latin typeface="Gadugi" panose="020B0502040204020203" pitchFamily="34" charset="0"/>
              </a:rPr>
              <a:t> control over routers</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a:t>
            </a:r>
            <a:r>
              <a:rPr lang="en-US" dirty="0" smtClean="0"/>
              <a:t>router</a:t>
            </a:r>
            <a:r>
              <a:rPr lang="en-US" dirty="0" smtClean="0">
                <a:latin typeface="Gadugi" panose="020B0502040204020203" pitchFamily="34" charset="0"/>
              </a:rPr>
              <a:t> algorithms never make it to </a:t>
            </a:r>
            <a:r>
              <a:rPr lang="en-US" dirty="0" smtClean="0">
                <a:latin typeface="Gadugi" panose="020B0502040204020203" pitchFamily="34" charset="0"/>
              </a:rPr>
              <a:t>production</a:t>
            </a:r>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21" name="Right Arrow 120"/>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2" name="TextBox 121"/>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23" name="Right Arrow 122"/>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24" name="TextBox 123"/>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25" name="Rectangle 124"/>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6" name="Rectangle 12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7" name="Rectangle 126"/>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28" name="TextBox 127"/>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29" name="Straight Connector 128"/>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33" name="Rectangle 132"/>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34" name="Group 133"/>
          <p:cNvGrpSpPr/>
          <p:nvPr/>
        </p:nvGrpSpPr>
        <p:grpSpPr>
          <a:xfrm>
            <a:off x="4480684" y="2474644"/>
            <a:ext cx="515971" cy="2169799"/>
            <a:chOff x="8534400" y="1981200"/>
            <a:chExt cx="595991" cy="2163589"/>
          </a:xfrm>
        </p:grpSpPr>
        <p:cxnSp>
          <p:nvCxnSpPr>
            <p:cNvPr id="135" name="Straight Connector 13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38" name="Straight Connector 137"/>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39" name="Group 42"/>
          <p:cNvGrpSpPr/>
          <p:nvPr/>
        </p:nvGrpSpPr>
        <p:grpSpPr>
          <a:xfrm>
            <a:off x="7741431" y="2997559"/>
            <a:ext cx="3367506" cy="1192610"/>
            <a:chOff x="1707458" y="1778000"/>
            <a:chExt cx="4254836" cy="1181787"/>
          </a:xfrm>
        </p:grpSpPr>
        <p:cxnSp>
          <p:nvCxnSpPr>
            <p:cNvPr id="140" name="Straight Arrow Connector 13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7" name="Straight Arrow Connector 14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50" name="Rectangle 149"/>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51" name="TextBox 150"/>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52" name="Rectangle 151"/>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3" name="Rectangle 152"/>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4" name="Group 153"/>
          <p:cNvGrpSpPr/>
          <p:nvPr/>
        </p:nvGrpSpPr>
        <p:grpSpPr>
          <a:xfrm>
            <a:off x="9203812" y="2474644"/>
            <a:ext cx="515971" cy="2169799"/>
            <a:chOff x="8534400" y="1981200"/>
            <a:chExt cx="595991" cy="2163589"/>
          </a:xfrm>
        </p:grpSpPr>
        <p:cxnSp>
          <p:nvCxnSpPr>
            <p:cNvPr id="155" name="Straight Connector 15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157"/>
          <p:cNvGrpSpPr/>
          <p:nvPr/>
        </p:nvGrpSpPr>
        <p:grpSpPr>
          <a:xfrm>
            <a:off x="1742061" y="1945270"/>
            <a:ext cx="4484987" cy="191047"/>
            <a:chOff x="1866900" y="2628900"/>
            <a:chExt cx="4419600" cy="190500"/>
          </a:xfrm>
        </p:grpSpPr>
        <p:cxnSp>
          <p:nvCxnSpPr>
            <p:cNvPr id="159" name="Straight Connector 15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0" name="Straight Connector 15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2" name="TextBox 161"/>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63" name="Group 162"/>
          <p:cNvGrpSpPr/>
          <p:nvPr/>
        </p:nvGrpSpPr>
        <p:grpSpPr>
          <a:xfrm>
            <a:off x="7930541" y="1933566"/>
            <a:ext cx="3016451" cy="191047"/>
            <a:chOff x="1920389" y="2693432"/>
            <a:chExt cx="4419600" cy="190500"/>
          </a:xfrm>
        </p:grpSpPr>
        <p:cxnSp>
          <p:nvCxnSpPr>
            <p:cNvPr id="164" name="Straight Connector 16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7" name="TextBox 166"/>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69" name="Picture 168"/>
          <p:cNvPicPr>
            <a:picLocks noChangeAspect="1"/>
          </p:cNvPicPr>
          <p:nvPr/>
        </p:nvPicPr>
        <p:blipFill>
          <a:blip r:embed="rId4"/>
          <a:stretch>
            <a:fillRect/>
          </a:stretch>
        </p:blipFill>
        <p:spPr>
          <a:xfrm>
            <a:off x="1892295" y="2286095"/>
            <a:ext cx="4165609" cy="2673350"/>
          </a:xfrm>
          <a:prstGeom prst="rect">
            <a:avLst/>
          </a:prstGeom>
        </p:spPr>
      </p:pic>
      <p:grpSp>
        <p:nvGrpSpPr>
          <p:cNvPr id="171" name="Group 170"/>
          <p:cNvGrpSpPr/>
          <p:nvPr/>
        </p:nvGrpSpPr>
        <p:grpSpPr>
          <a:xfrm>
            <a:off x="6477000" y="1257395"/>
            <a:ext cx="1333500" cy="3918097"/>
            <a:chOff x="6477000" y="2057400"/>
            <a:chExt cx="1333500" cy="3918097"/>
          </a:xfrm>
        </p:grpSpPr>
        <p:sp>
          <p:nvSpPr>
            <p:cNvPr id="172" name="TextBox 17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73" name="Rectangle 17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74" name="Group 173"/>
            <p:cNvGrpSpPr/>
            <p:nvPr/>
          </p:nvGrpSpPr>
          <p:grpSpPr>
            <a:xfrm>
              <a:off x="6835234" y="3238500"/>
              <a:ext cx="594266" cy="457200"/>
              <a:chOff x="5899150" y="6019800"/>
              <a:chExt cx="594266" cy="457200"/>
            </a:xfrm>
          </p:grpSpPr>
          <p:sp>
            <p:nvSpPr>
              <p:cNvPr id="206" name="Freeform 2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7" name="Straight Connector 2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1" name="Rectangle 21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2" name="Straight Arrow Connector 21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3" name="Straight Arrow Connector 21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5" name="Group 174"/>
            <p:cNvGrpSpPr/>
            <p:nvPr/>
          </p:nvGrpSpPr>
          <p:grpSpPr>
            <a:xfrm>
              <a:off x="6835234" y="3848100"/>
              <a:ext cx="594266" cy="457200"/>
              <a:chOff x="5899150" y="6019800"/>
              <a:chExt cx="594266" cy="457200"/>
            </a:xfrm>
          </p:grpSpPr>
          <p:sp>
            <p:nvSpPr>
              <p:cNvPr id="198" name="Freeform 19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9" name="Straight Connector 19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3" name="Rectangle 20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4" name="Straight Arrow Connector 20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5" name="Straight Arrow Connector 20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6" name="Group 175"/>
            <p:cNvGrpSpPr/>
            <p:nvPr/>
          </p:nvGrpSpPr>
          <p:grpSpPr>
            <a:xfrm>
              <a:off x="6819900" y="4457700"/>
              <a:ext cx="594266" cy="457200"/>
              <a:chOff x="5899150" y="6019800"/>
              <a:chExt cx="594266" cy="457200"/>
            </a:xfrm>
          </p:grpSpPr>
          <p:sp>
            <p:nvSpPr>
              <p:cNvPr id="190" name="Freeform 18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91" name="Straight Connector 19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2" name="Straight Connector 19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3" name="Straight Connector 19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95" name="Rectangle 19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96" name="Straight Arrow Connector 19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97" name="Straight Arrow Connector 19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77" name="Group 176"/>
            <p:cNvGrpSpPr/>
            <p:nvPr/>
          </p:nvGrpSpPr>
          <p:grpSpPr>
            <a:xfrm>
              <a:off x="6819900" y="5067300"/>
              <a:ext cx="594266" cy="457200"/>
              <a:chOff x="5899150" y="6019800"/>
              <a:chExt cx="594266" cy="457200"/>
            </a:xfrm>
          </p:grpSpPr>
          <p:sp>
            <p:nvSpPr>
              <p:cNvPr id="182" name="Freeform 18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83" name="Straight Connector 18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87" name="Rectangle 18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88" name="Straight Arrow Connector 18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89" name="Straight Arrow Connector 18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78" name="Straight Arrow Connector 17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79" name="Straight Arrow Connector 17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0" name="Straight Arrow Connector 17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81" name="Straight Arrow Connector 18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2" name="TextBox 231"/>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17" name="TextBox 116"/>
          <p:cNvSpPr txBox="1"/>
          <p:nvPr/>
        </p:nvSpPr>
        <p:spPr>
          <a:xfrm>
            <a:off x="2630783" y="2568837"/>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 name="Rectangle 1"/>
          <p:cNvSpPr/>
          <p:nvPr/>
        </p:nvSpPr>
        <p:spPr>
          <a:xfrm>
            <a:off x="2221856" y="296894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a:latin typeface="+mj-lt"/>
              </a:rPr>
              <a:t>F</a:t>
            </a:r>
            <a:r>
              <a:rPr lang="en-US" dirty="0" smtClean="0">
                <a:latin typeface="+mj-lt"/>
              </a:rPr>
              <a:t>air </a:t>
            </a:r>
            <a:r>
              <a:rPr lang="en-US" dirty="0">
                <a:latin typeface="+mj-lt"/>
              </a:rPr>
              <a:t>q</a:t>
            </a:r>
            <a:r>
              <a:rPr lang="en-US" dirty="0" smtClean="0">
                <a:latin typeface="+mj-lt"/>
              </a:rPr>
              <a:t>ueuing</a:t>
            </a:r>
            <a:endParaRPr lang="en-US" dirty="0">
              <a:latin typeface="+mj-lt"/>
            </a:endParaRPr>
          </a:p>
        </p:txBody>
      </p:sp>
    </p:spTree>
    <p:custDataLst>
      <p:tags r:id="rId1"/>
    </p:custDataLst>
    <p:extLst>
      <p:ext uri="{BB962C8B-B14F-4D97-AF65-F5344CB8AC3E}">
        <p14:creationId xmlns:p14="http://schemas.microsoft.com/office/powerpoint/2010/main" val="486333672"/>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 name="Group 42"/>
          <p:cNvGrpSpPr/>
          <p:nvPr/>
        </p:nvGrpSpPr>
        <p:grpSpPr>
          <a:xfrm>
            <a:off x="1589457" y="2974353"/>
            <a:ext cx="4875732" cy="1192610"/>
            <a:chOff x="1707458" y="1778000"/>
            <a:chExt cx="4254836" cy="1181787"/>
          </a:xfrm>
        </p:grpSpPr>
        <p:cxnSp>
          <p:nvCxnSpPr>
            <p:cNvPr id="108" name="Straight Arrow Connector 10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7" name="Straight Arrow Connector 15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3" name="Right Arrow 162"/>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4" name="TextBox 163"/>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65" name="Right Arrow 164"/>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66" name="TextBox 165"/>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67" name="Rectangle 166"/>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8" name="Rectangle 167"/>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69" name="Rectangle 168"/>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71" name="Straight Connector 170"/>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2" name="Straight Connector 171"/>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75" name="Rectangle 174"/>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6" name="Group 175"/>
          <p:cNvGrpSpPr/>
          <p:nvPr/>
        </p:nvGrpSpPr>
        <p:grpSpPr>
          <a:xfrm>
            <a:off x="4480684" y="2474644"/>
            <a:ext cx="515971" cy="2169799"/>
            <a:chOff x="8534400" y="1981200"/>
            <a:chExt cx="595991" cy="2163589"/>
          </a:xfrm>
        </p:grpSpPr>
        <p:cxnSp>
          <p:nvCxnSpPr>
            <p:cNvPr id="177" name="Straight Connector 17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8" name="Straight Connector 17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80" name="Straight Connector 179"/>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81" name="Group 42"/>
          <p:cNvGrpSpPr/>
          <p:nvPr/>
        </p:nvGrpSpPr>
        <p:grpSpPr>
          <a:xfrm>
            <a:off x="7741431" y="2997559"/>
            <a:ext cx="3367506" cy="1192610"/>
            <a:chOff x="1707458" y="1778000"/>
            <a:chExt cx="4254836" cy="1181787"/>
          </a:xfrm>
        </p:grpSpPr>
        <p:cxnSp>
          <p:nvCxnSpPr>
            <p:cNvPr id="182" name="Straight Arrow Connector 181"/>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3" name="Straight Arrow Connector 182"/>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4" name="Straight Arrow Connector 183"/>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5" name="Straight Arrow Connector 184"/>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7" name="Straight Arrow Connector 186"/>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9" name="Straight Arrow Connector 188"/>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0" name="Straight Arrow Connector 189"/>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1" name="Straight Arrow Connector 190"/>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92" name="Rectangle 191"/>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93" name="TextBox 192"/>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94" name="Rectangle 193"/>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95" name="Rectangle 194"/>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96" name="Group 195"/>
          <p:cNvGrpSpPr/>
          <p:nvPr/>
        </p:nvGrpSpPr>
        <p:grpSpPr>
          <a:xfrm>
            <a:off x="9203812" y="2474644"/>
            <a:ext cx="515971" cy="2169799"/>
            <a:chOff x="8534400" y="1981200"/>
            <a:chExt cx="595991" cy="2163589"/>
          </a:xfrm>
        </p:grpSpPr>
        <p:cxnSp>
          <p:nvCxnSpPr>
            <p:cNvPr id="197" name="Straight Connector 196"/>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8" name="Straight Connector 197"/>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200" name="Group 199"/>
          <p:cNvGrpSpPr/>
          <p:nvPr/>
        </p:nvGrpSpPr>
        <p:grpSpPr>
          <a:xfrm>
            <a:off x="1742061" y="1945270"/>
            <a:ext cx="4484987" cy="191047"/>
            <a:chOff x="1866900" y="2628900"/>
            <a:chExt cx="4419600" cy="190500"/>
          </a:xfrm>
        </p:grpSpPr>
        <p:cxnSp>
          <p:nvCxnSpPr>
            <p:cNvPr id="201" name="Straight Connector 200"/>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4" name="TextBox 203"/>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205" name="Group 204"/>
          <p:cNvGrpSpPr/>
          <p:nvPr/>
        </p:nvGrpSpPr>
        <p:grpSpPr>
          <a:xfrm>
            <a:off x="7930541" y="1933566"/>
            <a:ext cx="3016451" cy="191047"/>
            <a:chOff x="1920389" y="2693432"/>
            <a:chExt cx="4419600" cy="190500"/>
          </a:xfrm>
        </p:grpSpPr>
        <p:cxnSp>
          <p:nvCxnSpPr>
            <p:cNvPr id="206" name="Straight Connector 205"/>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7" name="Straight Connector 206"/>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9" name="TextBox 208"/>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210" name="Picture 209"/>
          <p:cNvPicPr>
            <a:picLocks noChangeAspect="1"/>
          </p:cNvPicPr>
          <p:nvPr/>
        </p:nvPicPr>
        <p:blipFill>
          <a:blip r:embed="rId4"/>
          <a:stretch>
            <a:fillRect/>
          </a:stretch>
        </p:blipFill>
        <p:spPr>
          <a:xfrm>
            <a:off x="1892295" y="2286095"/>
            <a:ext cx="4165609" cy="2819058"/>
          </a:xfrm>
          <a:prstGeom prst="rect">
            <a:avLst/>
          </a:prstGeom>
        </p:spPr>
      </p:pic>
      <p:grpSp>
        <p:nvGrpSpPr>
          <p:cNvPr id="211" name="Group 210"/>
          <p:cNvGrpSpPr/>
          <p:nvPr/>
        </p:nvGrpSpPr>
        <p:grpSpPr>
          <a:xfrm>
            <a:off x="6477000" y="1257395"/>
            <a:ext cx="1333500" cy="3918097"/>
            <a:chOff x="6477000" y="2057400"/>
            <a:chExt cx="1333500" cy="3918097"/>
          </a:xfrm>
        </p:grpSpPr>
        <p:sp>
          <p:nvSpPr>
            <p:cNvPr id="212" name="TextBox 211"/>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213" name="Rectangle 21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214" name="Group 213"/>
            <p:cNvGrpSpPr/>
            <p:nvPr/>
          </p:nvGrpSpPr>
          <p:grpSpPr>
            <a:xfrm>
              <a:off x="6835234" y="3238500"/>
              <a:ext cx="594266" cy="457200"/>
              <a:chOff x="5899150" y="6019800"/>
              <a:chExt cx="594266" cy="457200"/>
            </a:xfrm>
          </p:grpSpPr>
          <p:sp>
            <p:nvSpPr>
              <p:cNvPr id="246" name="Freeform 24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47" name="Straight Connector 24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9" name="Straight Connector 24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1" name="Rectangle 25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52" name="Straight Arrow Connector 25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53" name="Straight Arrow Connector 25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5" name="Group 214"/>
            <p:cNvGrpSpPr/>
            <p:nvPr/>
          </p:nvGrpSpPr>
          <p:grpSpPr>
            <a:xfrm>
              <a:off x="6835234" y="3848100"/>
              <a:ext cx="594266" cy="457200"/>
              <a:chOff x="5899150" y="6019800"/>
              <a:chExt cx="594266" cy="457200"/>
            </a:xfrm>
          </p:grpSpPr>
          <p:sp>
            <p:nvSpPr>
              <p:cNvPr id="238" name="Freeform 23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9" name="Straight Connector 23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1" name="Straight Connector 24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43" name="Rectangle 24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44" name="Straight Arrow Connector 24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45" name="Straight Arrow Connector 24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6" name="Group 215"/>
            <p:cNvGrpSpPr/>
            <p:nvPr/>
          </p:nvGrpSpPr>
          <p:grpSpPr>
            <a:xfrm>
              <a:off x="6819900" y="4457700"/>
              <a:ext cx="594266" cy="457200"/>
              <a:chOff x="5899150" y="6019800"/>
              <a:chExt cx="594266" cy="457200"/>
            </a:xfrm>
          </p:grpSpPr>
          <p:sp>
            <p:nvSpPr>
              <p:cNvPr id="230" name="Freeform 22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31" name="Straight Connector 23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4" name="Straight Connector 23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35" name="Rectangle 23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36" name="Straight Arrow Connector 23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7" name="Straight Arrow Connector 23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217" name="Group 216"/>
            <p:cNvGrpSpPr/>
            <p:nvPr/>
          </p:nvGrpSpPr>
          <p:grpSpPr>
            <a:xfrm>
              <a:off x="6819900" y="5067300"/>
              <a:ext cx="594266" cy="457200"/>
              <a:chOff x="5899150" y="6019800"/>
              <a:chExt cx="594266" cy="457200"/>
            </a:xfrm>
          </p:grpSpPr>
          <p:sp>
            <p:nvSpPr>
              <p:cNvPr id="222" name="Freeform 22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3" name="Straight Connector 22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4" name="Straight Connector 22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7" name="Rectangle 22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8" name="Straight Arrow Connector 22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9" name="Straight Arrow Connector 22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218" name="Straight Arrow Connector 217"/>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19" name="Straight Arrow Connector 218"/>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0" name="Straight Arrow Connector 219"/>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221" name="Straight Arrow Connector 220"/>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85" name="TextBox 284"/>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Rectangle 1"/>
          <p:cNvSpPr/>
          <p:nvPr/>
        </p:nvSpPr>
        <p:spPr>
          <a:xfrm>
            <a:off x="2247900" y="2653486"/>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2400686"/>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290"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a:t>
            </a:r>
            <a:r>
              <a:rPr lang="en-US" dirty="0">
                <a:latin typeface="+mj-lt"/>
              </a:rPr>
              <a:t>s</a:t>
            </a:r>
            <a:r>
              <a:rPr lang="en-US" dirty="0" smtClean="0">
                <a:latin typeface="+mj-lt"/>
              </a:rPr>
              <a:t>haping</a:t>
            </a:r>
            <a:endParaRPr lang="en-US" dirty="0">
              <a:latin typeface="+mj-lt"/>
            </a:endParaRPr>
          </a:p>
        </p:txBody>
      </p:sp>
    </p:spTree>
    <p:custDataLst>
      <p:tags r:id="rId1"/>
    </p:custDataLst>
    <p:extLst>
      <p:ext uri="{BB962C8B-B14F-4D97-AF65-F5344CB8AC3E}">
        <p14:creationId xmlns:p14="http://schemas.microsoft.com/office/powerpoint/2010/main" val="1104717343"/>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sp>
        <p:nvSpPr>
          <p:cNvPr id="2" name="Slide Number Placeholder 1"/>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42</a:t>
            </a:fld>
            <a:endParaRPr lang="en-US"/>
          </a:p>
        </p:txBody>
      </p:sp>
      <p:grpSp>
        <p:nvGrpSpPr>
          <p:cNvPr id="4" name="Group 3"/>
          <p:cNvGrpSpPr/>
          <p:nvPr/>
        </p:nvGrpSpPr>
        <p:grpSpPr>
          <a:xfrm>
            <a:off x="76200" y="1257300"/>
            <a:ext cx="12009172" cy="3918192"/>
            <a:chOff x="76200" y="1257300"/>
            <a:chExt cx="12009172"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0" name="Right Arrow 139"/>
            <p:cNvSpPr/>
            <p:nvPr/>
          </p:nvSpPr>
          <p:spPr>
            <a:xfrm>
              <a:off x="147389" y="3379652"/>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1" name="TextBox 140"/>
            <p:cNvSpPr txBox="1"/>
            <p:nvPr/>
          </p:nvSpPr>
          <p:spPr>
            <a:xfrm>
              <a:off x="76200" y="3051875"/>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142" name="Right Arrow 141"/>
            <p:cNvSpPr/>
            <p:nvPr/>
          </p:nvSpPr>
          <p:spPr>
            <a:xfrm>
              <a:off x="11556526" y="3463045"/>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143" name="TextBox 142"/>
            <p:cNvSpPr txBox="1"/>
            <p:nvPr/>
          </p:nvSpPr>
          <p:spPr>
            <a:xfrm>
              <a:off x="11438459" y="3116944"/>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6" name="Rectangle 145"/>
            <p:cNvSpPr/>
            <p:nvPr/>
          </p:nvSpPr>
          <p:spPr>
            <a:xfrm>
              <a:off x="591047" y="1958521"/>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47" name="TextBox 146"/>
            <p:cNvSpPr txBox="1"/>
            <p:nvPr/>
          </p:nvSpPr>
          <p:spPr>
            <a:xfrm>
              <a:off x="647700" y="1563179"/>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157" name="Straight Connector 156"/>
            <p:cNvCxnSpPr/>
            <p:nvPr/>
          </p:nvCxnSpPr>
          <p:spPr>
            <a:xfrm>
              <a:off x="11434124" y="2615465"/>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9" name="Rectangle 168"/>
            <p:cNvSpPr/>
            <p:nvPr/>
          </p:nvSpPr>
          <p:spPr>
            <a:xfrm>
              <a:off x="11142470" y="1963673"/>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170" name="TextBox 169"/>
            <p:cNvSpPr txBox="1"/>
            <p:nvPr/>
          </p:nvSpPr>
          <p:spPr>
            <a:xfrm>
              <a:off x="10826474" y="1555835"/>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764405882"/>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xmlns:p14="http://schemas.microsoft.com/office/powerpoint/2010/mai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9167E-6 1.48148E-6 L 0.17083 0.29769 " pathEditMode="relative" rAng="0" ptsTypes="AA">
                                      <p:cBhvr>
                                        <p:cTn id="6" dur="500" fill="hold"/>
                                        <p:tgtEl>
                                          <p:spTgt spid="4"/>
                                        </p:tgtEl>
                                        <p:attrNameLst>
                                          <p:attrName>ppt_x</p:attrName>
                                          <p:attrName>ppt_y</p:attrName>
                                        </p:attrNameLst>
                                      </p:cBhvr>
                                      <p:rCtr x="8542" y="14907"/>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5"/>
            <a:stretch>
              <a:fillRect/>
            </a:stretch>
          </p:blipFill>
          <p:spPr>
            <a:xfrm>
              <a:off x="762000" y="2814289"/>
              <a:ext cx="3520531" cy="2259361"/>
            </a:xfrm>
            <a:prstGeom prst="rect">
              <a:avLst/>
            </a:prstGeom>
          </p:spPr>
        </p:pic>
        <p:sp>
          <p:nvSpPr>
            <p:cNvPr id="150" name="TextBox 149"/>
            <p:cNvSpPr txBox="1"/>
            <p:nvPr/>
          </p:nvSpPr>
          <p:spPr>
            <a:xfrm>
              <a:off x="1142997" y="3028890"/>
              <a:ext cx="2705103" cy="400110"/>
            </a:xfrm>
            <a:prstGeom prst="rect">
              <a:avLst/>
            </a:prstGeom>
            <a:noFill/>
          </p:spPr>
          <p:txBody>
            <a:bodyPr wrap="square" rtlCol="0">
              <a:spAutoFit/>
            </a:bodyPr>
            <a:lstStyle/>
            <a:p>
              <a:pPr algn="ctr"/>
              <a:r>
                <a:rPr lang="en-US" sz="2000" dirty="0" smtClean="0">
                  <a:latin typeface="Seravek"/>
                  <a:cs typeface="Seravek"/>
                </a:rPr>
                <a:t>Rank Computation </a:t>
              </a:r>
              <a:endParaRPr lang="en-US" sz="2000" dirty="0">
                <a:latin typeface="Seravek"/>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Seravek"/>
                <a:cs typeface="Seravek"/>
              </a:rPr>
              <a:t>f = flow(p)</a:t>
            </a:r>
          </a:p>
          <a:p>
            <a:pPr marL="342900" indent="-342900" defTabSz="457200">
              <a:buFont typeface="+mj-lt"/>
              <a:buAutoNum type="arabicPeriod" startAt="2"/>
              <a:defRPr/>
            </a:pPr>
            <a:r>
              <a:rPr lang="en-US" sz="1700" kern="0" dirty="0" err="1" smtClean="0">
                <a:solidFill>
                  <a:prstClr val="black"/>
                </a:solidFill>
                <a:latin typeface="Seravek"/>
                <a:cs typeface="Seravek"/>
              </a:rPr>
              <a:t>p.rank</a:t>
            </a:r>
            <a:r>
              <a:rPr lang="en-US" sz="1700" kern="0" dirty="0" smtClean="0">
                <a:solidFill>
                  <a:prstClr val="black"/>
                </a:solidFill>
                <a:latin typeface="Seravek"/>
                <a:cs typeface="Seravek"/>
              </a:rPr>
              <a:t> = </a:t>
            </a:r>
            <a:r>
              <a:rPr lang="en-US" sz="1700" kern="0" dirty="0" err="1" smtClean="0">
                <a:solidFill>
                  <a:prstClr val="black"/>
                </a:solidFill>
                <a:latin typeface="Seravek"/>
                <a:cs typeface="Seravek"/>
              </a:rPr>
              <a:t>f.rem_size</a:t>
            </a:r>
            <a:endParaRPr lang="en-US" sz="1700" kern="0" dirty="0">
              <a:solidFill>
                <a:prstClr val="black"/>
              </a:solidFill>
              <a:latin typeface="Seravek"/>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43</a:t>
            </a:fld>
            <a:endParaRPr lang="en-US"/>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spTree>
    <p:custDataLst>
      <p:tags r:id="rId1"/>
    </p:custDataLst>
    <p:extLst>
      <p:ext uri="{BB962C8B-B14F-4D97-AF65-F5344CB8AC3E}">
        <p14:creationId xmlns:p14="http://schemas.microsoft.com/office/powerpoint/2010/main" val="225641209"/>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xmlns:p14="http://schemas.microsoft.com/office/powerpoint/2010/mai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52"/>
                                        </p:tgtEl>
                                        <p:attrNameLst>
                                          <p:attrName>style.visibility</p:attrName>
                                        </p:attrNameLst>
                                      </p:cBhvr>
                                      <p:to>
                                        <p:strVal val="visible"/>
                                      </p:to>
                                    </p:set>
                                    <p:animEffect transition="in" filter="wipe(up)">
                                      <p:cBhvr>
                                        <p:cTn id="10"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Hierarchical scheduling algorithms </a:t>
            </a:r>
            <a:r>
              <a:rPr lang="en-US" sz="3200" smtClean="0">
                <a:latin typeface="Seravek"/>
                <a:cs typeface="Seravek"/>
              </a:rPr>
              <a:t>need hierarchy of PIFOs</a:t>
            </a:r>
            <a:endParaRPr lang="en-US" sz="3200" dirty="0">
              <a:latin typeface="Seravek"/>
              <a:cs typeface="Seravek"/>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172117826"/>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a:t>
            </a:r>
            <a:r>
              <a:rPr lang="en-US" sz="2400" smtClean="0">
                <a:latin typeface="+mj-lt"/>
                <a:cs typeface="Seravek"/>
              </a:rPr>
              <a:t>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59102313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46</a:t>
            </a:fld>
            <a:endParaRPr lang="en-US"/>
          </a:p>
        </p:txBody>
      </p:sp>
    </p:spTree>
    <p:extLst>
      <p:ext uri="{BB962C8B-B14F-4D97-AF65-F5344CB8AC3E}">
        <p14:creationId xmlns:p14="http://schemas.microsoft.com/office/powerpoint/2010/main" val="1126841743"/>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xmlns:p14="http://schemas.microsoft.com/office/powerpoint/2010/mai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p:txBody>
          <a:bodyPr>
            <a:normAutofit/>
          </a:bodyPr>
          <a:lstStyle/>
          <a:p>
            <a:r>
              <a:rPr lang="en-US" dirty="0" smtClean="0"/>
              <a:t>Performance targets for a shared-memory switch</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pPr lvl="1"/>
            <a:endParaRPr lang="en-US" dirty="0" smtClean="0"/>
          </a:p>
          <a:p>
            <a:r>
              <a:rPr lang="en-US" dirty="0" smtClean="0"/>
              <a:t>Naive solution: flat, sorted array</a:t>
            </a:r>
            <a:r>
              <a:rPr lang="en-US" dirty="0"/>
              <a:t> </a:t>
            </a:r>
            <a:r>
              <a:rPr lang="en-US" dirty="0" smtClean="0"/>
              <a:t>is infeasible</a:t>
            </a:r>
          </a:p>
          <a:p>
            <a:pPr marL="0" indent="0">
              <a:buNone/>
            </a:pPr>
            <a:endParaRPr lang="en-US" dirty="0"/>
          </a:p>
          <a:p>
            <a:r>
              <a:rPr lang="en-US" dirty="0" smtClean="0"/>
              <a:t>Exploit observation that ranks increase within a flow</a:t>
            </a:r>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47</a:t>
            </a:fld>
            <a:endParaRPr lang="en-US"/>
          </a:p>
        </p:txBody>
      </p:sp>
    </p:spTree>
    <p:custDataLst>
      <p:tags r:id="rId1"/>
    </p:custDataLst>
    <p:extLst>
      <p:ext uri="{BB962C8B-B14F-4D97-AF65-F5344CB8AC3E}">
        <p14:creationId xmlns:p14="http://schemas.microsoft.com/office/powerpoint/2010/main" val="991300317"/>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t>1 </a:t>
            </a:r>
            <a:r>
              <a:rPr lang="en-US" dirty="0" err="1" smtClean="0"/>
              <a:t>enqueue</a:t>
            </a:r>
            <a:r>
              <a:rPr lang="en-US" dirty="0" smtClean="0"/>
              <a:t> + 1 </a:t>
            </a:r>
            <a:r>
              <a:rPr lang="en-US" dirty="0" err="1" smtClean="0"/>
              <a:t>dequeue</a:t>
            </a:r>
            <a:r>
              <a:rPr lang="en-US" dirty="0" smtClean="0"/>
              <a:t> per clock cycle</a:t>
            </a:r>
          </a:p>
          <a:p>
            <a:r>
              <a:rPr lang="en-US" dirty="0" smtClean="0"/>
              <a:t>Can be shared among multiple logical PIFOs</a:t>
            </a:r>
            <a:endParaRPr lang="en-US" dirty="0"/>
          </a:p>
        </p:txBody>
      </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48</a:t>
            </a:fld>
            <a:endParaRPr lang="en-US"/>
          </a:p>
        </p:txBody>
      </p:sp>
    </p:spTree>
    <p:custDataLst>
      <p:tags r:id="rId1"/>
    </p:custDataLst>
    <p:extLst>
      <p:ext uri="{BB962C8B-B14F-4D97-AF65-F5344CB8AC3E}">
        <p14:creationId xmlns:p14="http://schemas.microsoft.com/office/powerpoint/2010/main" val="179958136"/>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xmlns:p14="http://schemas.microsoft.com/office/powerpoint/2010/mai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feasibility</a:t>
            </a:r>
            <a:endParaRPr lang="en-US" dirty="0"/>
          </a:p>
        </p:txBody>
      </p:sp>
      <p:sp>
        <p:nvSpPr>
          <p:cNvPr id="3" name="Content Placeholder 2"/>
          <p:cNvSpPr>
            <a:spLocks noGrp="1"/>
          </p:cNvSpPr>
          <p:nvPr>
            <p:ph idx="1"/>
          </p:nvPr>
        </p:nvSpPr>
        <p:spPr>
          <a:xfrm>
            <a:off x="838200" y="1825624"/>
            <a:ext cx="11087100" cy="4841875"/>
          </a:xfrm>
        </p:spPr>
        <p:txBody>
          <a:bodyPr>
            <a:normAutofit/>
          </a:bodyPr>
          <a:lstStyle/>
          <a:p>
            <a:r>
              <a:rPr lang="en-US" dirty="0" smtClean="0"/>
              <a:t>The rank store is just a bank of FIFOs (</a:t>
            </a:r>
            <a:r>
              <a:rPr lang="en-US" smtClean="0"/>
              <a:t>well-understood design)</a:t>
            </a:r>
            <a:endParaRPr lang="en-US" dirty="0" smtClean="0"/>
          </a:p>
          <a:p>
            <a:pPr marL="0" indent="0">
              <a:buNone/>
            </a:pPr>
            <a:endParaRPr lang="en-US" dirty="0"/>
          </a:p>
          <a:p>
            <a:r>
              <a:rPr lang="en-US" dirty="0" smtClean="0"/>
              <a:t>Flow scheduler for 1K flows meets timing at 1GHz on 16-nm transistor library</a:t>
            </a:r>
          </a:p>
          <a:p>
            <a:pPr lvl="1"/>
            <a:r>
              <a:rPr lang="en-US" dirty="0" smtClean="0"/>
              <a:t> Continues to meet timing until 2048 flows, fails timing at 4096</a:t>
            </a:r>
          </a:p>
          <a:p>
            <a:pPr marL="0" indent="0">
              <a:buNone/>
            </a:pPr>
            <a:endParaRPr lang="en-US" dirty="0"/>
          </a:p>
          <a:p>
            <a:pPr marL="228600" lvl="1">
              <a:spcBef>
                <a:spcPts val="1000"/>
              </a:spcBef>
            </a:pPr>
            <a:r>
              <a:rPr lang="en-US" sz="2800" dirty="0"/>
              <a:t> 7 </a:t>
            </a:r>
            <a:r>
              <a:rPr lang="en-US" sz="2800" dirty="0" smtClean="0"/>
              <a:t>mm</a:t>
            </a:r>
            <a:r>
              <a:rPr lang="en-US" sz="2800" baseline="30000" dirty="0" smtClean="0"/>
              <a:t>2</a:t>
            </a:r>
            <a:r>
              <a:rPr lang="en-US" sz="2800" dirty="0" smtClean="0"/>
              <a:t> area for 5-level programmable hierarchical scheduler</a:t>
            </a:r>
          </a:p>
          <a:p>
            <a:pPr lvl="1"/>
            <a:r>
              <a:rPr lang="en-US" dirty="0" smtClean="0"/>
              <a:t>&lt; 4% for a typical chip.</a:t>
            </a:r>
            <a:endParaRPr lang="en-US" baseline="30000" dirty="0"/>
          </a:p>
        </p:txBody>
      </p:sp>
      <p:sp>
        <p:nvSpPr>
          <p:cNvPr id="4" name="Slide Number Placeholder 3"/>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49</a:t>
            </a:fld>
            <a:endParaRPr lang="en-US"/>
          </a:p>
        </p:txBody>
      </p:sp>
    </p:spTree>
    <p:custDataLst>
      <p:tags r:id="rId1"/>
    </p:custDataLst>
    <p:extLst>
      <p:ext uri="{BB962C8B-B14F-4D97-AF65-F5344CB8AC3E}">
        <p14:creationId xmlns:p14="http://schemas.microsoft.com/office/powerpoint/2010/main" val="360362999"/>
      </p:ext>
    </p:extLst>
  </p:cSld>
  <p:clrMapOvr>
    <a:masterClrMapping/>
  </p:clrMapOvr>
  <mc:AlternateContent xmlns:mc="http://schemas.openxmlformats.org/markup-compatibility/2006" xmlns:p14="http://schemas.microsoft.com/office/powerpoint/2010/main">
    <mc:Choice Requires="p14">
      <p:transition spd="slow" p14:dur="2000" advTm="52229"/>
    </mc:Choice>
    <mc:Fallback xmlns="">
      <p:transition xmlns:p14="http://schemas.microsoft.com/office/powerpoint/2010/main" spd="slow" advTm="52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latin typeface="Gadugi" panose="020B0502040204020203" pitchFamily="34" charset="0"/>
              </a:rPr>
              <a:t>built </a:t>
            </a:r>
            <a:r>
              <a:rPr lang="en-US" dirty="0" smtClean="0">
                <a:latin typeface="Gadugi" panose="020B0502040204020203" pitchFamily="34" charset="0"/>
              </a:rPr>
              <a:t>out of </a:t>
            </a:r>
            <a:r>
              <a:rPr lang="en-US" dirty="0" smtClean="0">
                <a:latin typeface="Gadugi" panose="020B0502040204020203" pitchFamily="34" charset="0"/>
              </a:rPr>
              <a:t>minicomputers, which were sufficient</a:t>
            </a:r>
            <a:endParaRPr lang="en-US" dirty="0" smtClean="0">
              <a:latin typeface="Gadugi" panose="020B0502040204020203" pitchFamily="34" charset="0"/>
            </a:endParaRP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A blueprint for programmable routers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85000" lnSpcReduction="20000"/>
          </a:bodyPr>
          <a:lstStyle/>
          <a:p>
            <a:r>
              <a:rPr lang="en-US" dirty="0" smtClean="0">
                <a:latin typeface="Gadugi" panose="020B0502040204020203" pitchFamily="34" charset="0"/>
              </a:rPr>
              <a:t>The end of Moore’s law =&gt; specialized hardware</a:t>
            </a:r>
          </a:p>
          <a:p>
            <a:endParaRPr lang="en-US" dirty="0" smtClean="0">
              <a:latin typeface="Gadugi" panose="020B0502040204020203" pitchFamily="34" charset="0"/>
            </a:endParaRPr>
          </a:p>
          <a:p>
            <a:r>
              <a:rPr lang="en-US" dirty="0" smtClean="0">
                <a:latin typeface="Gadugi" panose="020B0502040204020203" pitchFamily="34" charset="0"/>
              </a:rPr>
              <a:t>Tension between specialization and programmability</a:t>
            </a:r>
            <a:endParaRPr lang="en-US" dirty="0">
              <a:latin typeface="Gadugi" panose="020B0502040204020203" pitchFamily="34" charset="0"/>
            </a:endParaRPr>
          </a:p>
          <a:p>
            <a:endParaRPr lang="en-US" dirty="0" smtClean="0"/>
          </a:p>
          <a:p>
            <a:r>
              <a:rPr lang="en-US" dirty="0" smtClean="0"/>
              <a:t>H</a:t>
            </a:r>
            <a:r>
              <a:rPr lang="en-US" dirty="0" smtClean="0">
                <a:latin typeface="Gadugi" panose="020B0502040204020203" pitchFamily="34" charset="0"/>
              </a:rPr>
              <a:t>igh-performance abstractions </a:t>
            </a:r>
            <a:r>
              <a:rPr lang="en-US" dirty="0" smtClean="0"/>
              <a:t>to</a:t>
            </a:r>
            <a:r>
              <a:rPr lang="en-US" dirty="0" smtClean="0">
                <a:latin typeface="Gadugi" panose="020B0502040204020203" pitchFamily="34" charset="0"/>
              </a:rPr>
              <a:t> program </a:t>
            </a:r>
            <a:r>
              <a:rPr lang="en-US" b="1" dirty="0" smtClean="0"/>
              <a:t>restricted</a:t>
            </a:r>
            <a:r>
              <a:rPr lang="en-US" dirty="0" smtClean="0">
                <a:latin typeface="Gadugi" panose="020B0502040204020203" pitchFamily="34" charset="0"/>
              </a:rPr>
              <a:t> router functions</a:t>
            </a:r>
          </a:p>
          <a:p>
            <a:pPr lvl="1"/>
            <a:r>
              <a:rPr lang="en-US" dirty="0" err="1" smtClean="0">
                <a:latin typeface="Gadugi" panose="020B0502040204020203" pitchFamily="34" charset="0"/>
              </a:rPr>
              <a:t>Stateful</a:t>
            </a:r>
            <a:r>
              <a:rPr lang="en-US" dirty="0" smtClean="0">
                <a:latin typeface="Gadugi" panose="020B0502040204020203" pitchFamily="34" charset="0"/>
              </a:rPr>
              <a:t> algorithms without loops: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Performance queries (</a:t>
            </a:r>
            <a:r>
              <a:rPr lang="en-US" dirty="0" err="1" smtClean="0">
                <a:latin typeface="Gadugi" panose="020B0502040204020203" pitchFamily="34" charset="0"/>
              </a:rPr>
              <a:t>HotNets</a:t>
            </a:r>
            <a:r>
              <a:rPr lang="en-US" smtClean="0">
                <a:latin typeface="Gadugi" panose="020B0502040204020203" pitchFamily="34" charset="0"/>
              </a:rPr>
              <a:t>’ 16)</a:t>
            </a:r>
            <a:endParaRPr lang="en-US" dirty="0" smtClean="0">
              <a:latin typeface="Gadugi" panose="020B0502040204020203" pitchFamily="34" charset="0"/>
            </a:endParaRPr>
          </a:p>
          <a:p>
            <a:pPr lvl="1"/>
            <a:r>
              <a:rPr lang="en-US" dirty="0" err="1" smtClean="0"/>
              <a:t>Middleboxes</a:t>
            </a:r>
            <a:r>
              <a:rPr lang="en-US" dirty="0" smtClean="0"/>
              <a:t>, NICs: ?</a:t>
            </a:r>
            <a:endParaRPr lang="en-US" dirty="0" smtClean="0">
              <a:latin typeface="Gadugi" panose="020B0502040204020203" pitchFamily="34" charset="0"/>
            </a:endParaRPr>
          </a:p>
          <a:p>
            <a:endParaRPr lang="en-US" dirty="0" smtClean="0">
              <a:latin typeface="Gadugi" panose="020B0502040204020203" pitchFamily="34" charset="0"/>
            </a:endParaRPr>
          </a:p>
          <a:p>
            <a:r>
              <a:rPr lang="en-US" dirty="0" smtClean="0"/>
              <a:t>Software and papers</a:t>
            </a:r>
            <a:r>
              <a:rPr lang="en-US" dirty="0" smtClean="0">
                <a:latin typeface="Gadugi" panose="020B0502040204020203" pitchFamily="34" charset="0"/>
              </a:rPr>
              <a:t>: </a:t>
            </a:r>
          </a:p>
          <a:p>
            <a:pPr lvl="1"/>
            <a:r>
              <a:rPr lang="en-US" dirty="0" smtClean="0">
                <a:hlinkClick r:id="rId3"/>
              </a:rPr>
              <a:t>http://web.mit.edu/domino</a:t>
            </a:r>
            <a:r>
              <a:rPr lang="en-US" dirty="0" smtClean="0">
                <a:latin typeface="Gadugi" panose="020B0502040204020203" pitchFamily="34" charset="0"/>
              </a:rPr>
              <a:t> (Packet transactions)</a:t>
            </a:r>
          </a:p>
          <a:p>
            <a:pPr lvl="1"/>
            <a:r>
              <a:rPr lang="en-US" dirty="0">
                <a:hlinkClick r:id="rId4"/>
              </a:rPr>
              <a:t>http</a:t>
            </a:r>
            <a:r>
              <a:rPr lang="en-US" dirty="0" smtClean="0">
                <a:hlinkClick r:id="rId4"/>
              </a:rPr>
              <a:t>://web.mit.edu/pifo </a:t>
            </a:r>
            <a:r>
              <a:rPr lang="en-US" dirty="0" smtClean="0">
                <a:latin typeface="Gadugi" panose="020B0502040204020203" pitchFamily="34" charset="0"/>
              </a:rPr>
              <a:t>(PIFOs)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4238571487"/>
              </p:ext>
            </p:extLst>
          </p:nvPr>
        </p:nvGraphicFramePr>
        <p:xfrm>
          <a:off x="838200" y="1328857"/>
          <a:ext cx="10782300" cy="46863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95250" y="5867401"/>
            <a:ext cx="12001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(CPUs, NPUs, GPUs, FPGAs) are 10—100x slower</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10" dur="500"/>
                                        <p:tgtEl>
                                          <p:spTgt spid="9">
                                            <p:graphicEl>
                                              <a:chart seriesIdx="0" categoryIdx="-4" bldStep="series"/>
                                            </p:graphic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13" dur="500"/>
                                        <p:tgtEl>
                                          <p:spTgt spid="9">
                                            <p:graphicEl>
                                              <a:chart seriesIdx="1"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series"/>
        </p:bldSub>
      </p:bldGraphic>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a:t>
            </a:r>
            <a:r>
              <a:rPr lang="en-US" dirty="0" smtClean="0">
                <a:latin typeface="Gadugi" panose="020B0502040204020203" pitchFamily="34" charset="0"/>
              </a:rPr>
              <a:t>line 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of hardware, line-rate </a:t>
            </a:r>
            <a:r>
              <a:rPr lang="en-US" dirty="0" smtClean="0">
                <a:latin typeface="Gadugi" panose="020B0502040204020203" pitchFamily="34" charset="0"/>
              </a:rPr>
              <a:t>routers (&gt; 1 </a:t>
            </a:r>
            <a:r>
              <a:rPr lang="en-US" dirty="0" err="1" smtClean="0">
                <a:latin typeface="Gadugi" panose="020B0502040204020203" pitchFamily="34" charset="0"/>
              </a:rPr>
              <a:t>Tbit</a:t>
            </a:r>
            <a:r>
              <a:rPr lang="en-US" dirty="0" smtClean="0">
                <a:latin typeface="Gadugi" panose="020B0502040204020203" pitchFamily="34" charset="0"/>
              </a:rPr>
              <a:t>/s)</a:t>
            </a:r>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a:t>
            </a:r>
            <a:r>
              <a:rPr lang="en-US" dirty="0" err="1" smtClean="0">
                <a:latin typeface="Gadugi" panose="020B0502040204020203" pitchFamily="34" charset="0"/>
              </a:rPr>
              <a:t>OpenFlow</a:t>
            </a:r>
            <a:r>
              <a:rPr lang="en-US" dirty="0" smtClean="0">
                <a:latin typeface="Gadugi" panose="020B0502040204020203" pitchFamily="34" charset="0"/>
              </a:rPr>
              <a:t>/SDN, which only programs routing/control plane.</a:t>
            </a:r>
            <a:endParaRPr lang="en-US" dirty="0" smtClean="0">
              <a:latin typeface="Gadugi" panose="020B0502040204020203" pitchFamily="34" charset="0"/>
            </a:endParaRP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t>Programmable router chips</a:t>
            </a:r>
            <a:r>
              <a:rPr lang="en-US" dirty="0" smtClean="0">
                <a:latin typeface="Gadugi" panose="020B0502040204020203" pitchFamily="34" charset="0"/>
              </a:rPr>
              <a:t> are emerging: </a:t>
            </a:r>
            <a:r>
              <a:rPr lang="en-US" dirty="0" smtClean="0"/>
              <a:t>Tofino</a:t>
            </a:r>
            <a:r>
              <a:rPr lang="en-US" dirty="0" smtClean="0">
                <a:latin typeface="Gadugi" panose="020B0502040204020203" pitchFamily="34" charset="0"/>
              </a:rPr>
              <a: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Languages such as P4 are emerging to program these chips</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671" name="Content Placeholder 2"/>
          <p:cNvSpPr>
            <a:spLocks noGrp="1"/>
          </p:cNvSpPr>
          <p:nvPr>
            <p:ph idx="1"/>
          </p:nvPr>
        </p:nvSpPr>
        <p:spPr>
          <a:xfrm>
            <a:off x="228600" y="5143500"/>
            <a:ext cx="12458700" cy="1085850"/>
          </a:xfrm>
        </p:spPr>
        <p:txBody>
          <a:bodyPr>
            <a:normAutofit fontScale="25000" lnSpcReduction="20000"/>
          </a:bodyPr>
          <a:lstStyle/>
          <a:p>
            <a:pPr lvl="1"/>
            <a:r>
              <a:rPr lang="en-US" sz="9600" dirty="0">
                <a:latin typeface="Gadugi" panose="020B0502040204020203" pitchFamily="34" charset="0"/>
              </a:rPr>
              <a:t>The machine model</a:t>
            </a:r>
            <a:r>
              <a:rPr lang="en-US" sz="9600" dirty="0" smtClean="0">
                <a:latin typeface="Gadugi" panose="020B0502040204020203" pitchFamily="34" charset="0"/>
              </a:rPr>
              <a:t>: Formalizing the computational capabilities of </a:t>
            </a:r>
            <a:r>
              <a:rPr lang="en-US" sz="9600" dirty="0">
                <a:latin typeface="Gadugi" panose="020B0502040204020203" pitchFamily="34" charset="0"/>
              </a:rPr>
              <a:t>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143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chemeClr val="accent1">
                  <a:alpha val="7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530"/>
                                        </p:tgtEl>
                                        <p:attrNameLst>
                                          <p:attrName>r</p:attrName>
                                        </p:attrNameLst>
                                      </p:cBhvr>
                                    </p:animRot>
                                    <p:animRot by="-240000">
                                      <p:cBhvr>
                                        <p:cTn id="25" dur="200" fill="hold">
                                          <p:stCondLst>
                                            <p:cond delay="200"/>
                                          </p:stCondLst>
                                        </p:cTn>
                                        <p:tgtEl>
                                          <p:spTgt spid="530"/>
                                        </p:tgtEl>
                                        <p:attrNameLst>
                                          <p:attrName>r</p:attrName>
                                        </p:attrNameLst>
                                      </p:cBhvr>
                                    </p:animRot>
                                    <p:animRot by="240000">
                                      <p:cBhvr>
                                        <p:cTn id="26" dur="200" fill="hold">
                                          <p:stCondLst>
                                            <p:cond delay="400"/>
                                          </p:stCondLst>
                                        </p:cTn>
                                        <p:tgtEl>
                                          <p:spTgt spid="530"/>
                                        </p:tgtEl>
                                        <p:attrNameLst>
                                          <p:attrName>r</p:attrName>
                                        </p:attrNameLst>
                                      </p:cBhvr>
                                    </p:animRot>
                                    <p:animRot by="-240000">
                                      <p:cBhvr>
                                        <p:cTn id="27" dur="200" fill="hold">
                                          <p:stCondLst>
                                            <p:cond delay="600"/>
                                          </p:stCondLst>
                                        </p:cTn>
                                        <p:tgtEl>
                                          <p:spTgt spid="530"/>
                                        </p:tgtEl>
                                        <p:attrNameLst>
                                          <p:attrName>r</p:attrName>
                                        </p:attrNameLst>
                                      </p:cBhvr>
                                    </p:animRot>
                                    <p:animRot by="120000">
                                      <p:cBhvr>
                                        <p:cTn id="28" dur="200" fill="hold">
                                          <p:stCondLst>
                                            <p:cond delay="800"/>
                                          </p:stCondLst>
                                        </p:cTn>
                                        <p:tgtEl>
                                          <p:spTgt spid="530"/>
                                        </p:tgtEl>
                                        <p:attrNameLst>
                                          <p:attrName>r</p:attrName>
                                        </p:attrNameLst>
                                      </p:cBhvr>
                                    </p:animRot>
                                  </p:childTnLst>
                                </p:cTn>
                              </p:par>
                              <p:par>
                                <p:cTn id="29" presetID="32" presetClass="emph" presetSubtype="0" fill="hold" nodeType="withEffect">
                                  <p:stCondLst>
                                    <p:cond delay="0"/>
                                  </p:stCondLst>
                                  <p:childTnLst>
                                    <p:animRot by="120000">
                                      <p:cBhvr>
                                        <p:cTn id="30" dur="100" fill="hold">
                                          <p:stCondLst>
                                            <p:cond delay="0"/>
                                          </p:stCondLst>
                                        </p:cTn>
                                        <p:tgtEl>
                                          <p:spTgt spid="560"/>
                                        </p:tgtEl>
                                        <p:attrNameLst>
                                          <p:attrName>r</p:attrName>
                                        </p:attrNameLst>
                                      </p:cBhvr>
                                    </p:animRot>
                                    <p:animRot by="-240000">
                                      <p:cBhvr>
                                        <p:cTn id="31" dur="200" fill="hold">
                                          <p:stCondLst>
                                            <p:cond delay="200"/>
                                          </p:stCondLst>
                                        </p:cTn>
                                        <p:tgtEl>
                                          <p:spTgt spid="560"/>
                                        </p:tgtEl>
                                        <p:attrNameLst>
                                          <p:attrName>r</p:attrName>
                                        </p:attrNameLst>
                                      </p:cBhvr>
                                    </p:animRot>
                                    <p:animRot by="240000">
                                      <p:cBhvr>
                                        <p:cTn id="32" dur="200" fill="hold">
                                          <p:stCondLst>
                                            <p:cond delay="400"/>
                                          </p:stCondLst>
                                        </p:cTn>
                                        <p:tgtEl>
                                          <p:spTgt spid="560"/>
                                        </p:tgtEl>
                                        <p:attrNameLst>
                                          <p:attrName>r</p:attrName>
                                        </p:attrNameLst>
                                      </p:cBhvr>
                                    </p:animRot>
                                    <p:animRot by="-240000">
                                      <p:cBhvr>
                                        <p:cTn id="33" dur="200" fill="hold">
                                          <p:stCondLst>
                                            <p:cond delay="600"/>
                                          </p:stCondLst>
                                        </p:cTn>
                                        <p:tgtEl>
                                          <p:spTgt spid="560"/>
                                        </p:tgtEl>
                                        <p:attrNameLst>
                                          <p:attrName>r</p:attrName>
                                        </p:attrNameLst>
                                      </p:cBhvr>
                                    </p:animRot>
                                    <p:animRot by="120000">
                                      <p:cBhvr>
                                        <p:cTn id="34" dur="200" fill="hold">
                                          <p:stCondLst>
                                            <p:cond delay="800"/>
                                          </p:stCondLst>
                                        </p:cTn>
                                        <p:tgtEl>
                                          <p:spTgt spid="560"/>
                                        </p:tgtEl>
                                        <p:attrNameLst>
                                          <p:attrName>r</p:attrName>
                                        </p:attrNameLst>
                                      </p:cBhvr>
                                    </p:animRot>
                                  </p:childTnLst>
                                </p:cTn>
                              </p:par>
                              <p:par>
                                <p:cTn id="35" presetID="32" presetClass="emph" presetSubtype="0" fill="hold" nodeType="withEffect">
                                  <p:stCondLst>
                                    <p:cond delay="0"/>
                                  </p:stCondLst>
                                  <p:childTnLst>
                                    <p:animRot by="120000">
                                      <p:cBhvr>
                                        <p:cTn id="36" dur="100" fill="hold">
                                          <p:stCondLst>
                                            <p:cond delay="0"/>
                                          </p:stCondLst>
                                        </p:cTn>
                                        <p:tgtEl>
                                          <p:spTgt spid="590"/>
                                        </p:tgtEl>
                                        <p:attrNameLst>
                                          <p:attrName>r</p:attrName>
                                        </p:attrNameLst>
                                      </p:cBhvr>
                                    </p:animRot>
                                    <p:animRot by="-240000">
                                      <p:cBhvr>
                                        <p:cTn id="37" dur="200" fill="hold">
                                          <p:stCondLst>
                                            <p:cond delay="200"/>
                                          </p:stCondLst>
                                        </p:cTn>
                                        <p:tgtEl>
                                          <p:spTgt spid="590"/>
                                        </p:tgtEl>
                                        <p:attrNameLst>
                                          <p:attrName>r</p:attrName>
                                        </p:attrNameLst>
                                      </p:cBhvr>
                                    </p:animRot>
                                    <p:animRot by="240000">
                                      <p:cBhvr>
                                        <p:cTn id="38" dur="200" fill="hold">
                                          <p:stCondLst>
                                            <p:cond delay="400"/>
                                          </p:stCondLst>
                                        </p:cTn>
                                        <p:tgtEl>
                                          <p:spTgt spid="590"/>
                                        </p:tgtEl>
                                        <p:attrNameLst>
                                          <p:attrName>r</p:attrName>
                                        </p:attrNameLst>
                                      </p:cBhvr>
                                    </p:animRot>
                                    <p:animRot by="-240000">
                                      <p:cBhvr>
                                        <p:cTn id="39" dur="200" fill="hold">
                                          <p:stCondLst>
                                            <p:cond delay="600"/>
                                          </p:stCondLst>
                                        </p:cTn>
                                        <p:tgtEl>
                                          <p:spTgt spid="590"/>
                                        </p:tgtEl>
                                        <p:attrNameLst>
                                          <p:attrName>r</p:attrName>
                                        </p:attrNameLst>
                                      </p:cBhvr>
                                    </p:animRot>
                                    <p:animRot by="120000">
                                      <p:cBhvr>
                                        <p:cTn id="40" dur="200" fill="hold">
                                          <p:stCondLst>
                                            <p:cond delay="800"/>
                                          </p:stCondLst>
                                        </p:cTn>
                                        <p:tgtEl>
                                          <p:spTgt spid="590"/>
                                        </p:tgtEl>
                                        <p:attrNameLst>
                                          <p:attrName>r</p:attrName>
                                        </p:attrNameLst>
                                      </p:cBhvr>
                                    </p:animRot>
                                  </p:childTnLst>
                                </p:cTn>
                              </p:par>
                              <p:par>
                                <p:cTn id="41" presetID="32" presetClass="emph" presetSubtype="0" fill="hold" nodeType="withEffect">
                                  <p:stCondLst>
                                    <p:cond delay="0"/>
                                  </p:stCondLst>
                                  <p:childTnLst>
                                    <p:animRot by="120000">
                                      <p:cBhvr>
                                        <p:cTn id="42" dur="100" fill="hold">
                                          <p:stCondLst>
                                            <p:cond delay="0"/>
                                          </p:stCondLst>
                                        </p:cTn>
                                        <p:tgtEl>
                                          <p:spTgt spid="620"/>
                                        </p:tgtEl>
                                        <p:attrNameLst>
                                          <p:attrName>r</p:attrName>
                                        </p:attrNameLst>
                                      </p:cBhvr>
                                    </p:animRot>
                                    <p:animRot by="-240000">
                                      <p:cBhvr>
                                        <p:cTn id="43" dur="200" fill="hold">
                                          <p:stCondLst>
                                            <p:cond delay="200"/>
                                          </p:stCondLst>
                                        </p:cTn>
                                        <p:tgtEl>
                                          <p:spTgt spid="620"/>
                                        </p:tgtEl>
                                        <p:attrNameLst>
                                          <p:attrName>r</p:attrName>
                                        </p:attrNameLst>
                                      </p:cBhvr>
                                    </p:animRot>
                                    <p:animRot by="240000">
                                      <p:cBhvr>
                                        <p:cTn id="44" dur="200" fill="hold">
                                          <p:stCondLst>
                                            <p:cond delay="400"/>
                                          </p:stCondLst>
                                        </p:cTn>
                                        <p:tgtEl>
                                          <p:spTgt spid="620"/>
                                        </p:tgtEl>
                                        <p:attrNameLst>
                                          <p:attrName>r</p:attrName>
                                        </p:attrNameLst>
                                      </p:cBhvr>
                                    </p:animRot>
                                    <p:animRot by="-240000">
                                      <p:cBhvr>
                                        <p:cTn id="45" dur="200" fill="hold">
                                          <p:stCondLst>
                                            <p:cond delay="600"/>
                                          </p:stCondLst>
                                        </p:cTn>
                                        <p:tgtEl>
                                          <p:spTgt spid="620"/>
                                        </p:tgtEl>
                                        <p:attrNameLst>
                                          <p:attrName>r</p:attrName>
                                        </p:attrNameLst>
                                      </p:cBhvr>
                                    </p:animRot>
                                    <p:animRot by="120000">
                                      <p:cBhvr>
                                        <p:cTn id="46" dur="200" fill="hold">
                                          <p:stCondLst>
                                            <p:cond delay="800"/>
                                          </p:stCondLst>
                                        </p:cTn>
                                        <p:tgtEl>
                                          <p:spTgt spid="620"/>
                                        </p:tgtEl>
                                        <p:attrNameLst>
                                          <p:attrName>r</p:attrName>
                                        </p:attrNameLst>
                                      </p:cBhvr>
                                    </p:animRot>
                                  </p:childTnLst>
                                </p:cTn>
                              </p:par>
                              <p:par>
                                <p:cTn id="47" presetID="32" presetClass="emph" presetSubtype="0" fill="hold" nodeType="withEffect">
                                  <p:stCondLst>
                                    <p:cond delay="0"/>
                                  </p:stCondLst>
                                  <p:childTnLst>
                                    <p:animRot by="120000">
                                      <p:cBhvr>
                                        <p:cTn id="48" dur="100" fill="hold">
                                          <p:stCondLst>
                                            <p:cond delay="0"/>
                                          </p:stCondLst>
                                        </p:cTn>
                                        <p:tgtEl>
                                          <p:spTgt spid="650"/>
                                        </p:tgtEl>
                                        <p:attrNameLst>
                                          <p:attrName>r</p:attrName>
                                        </p:attrNameLst>
                                      </p:cBhvr>
                                    </p:animRot>
                                    <p:animRot by="-240000">
                                      <p:cBhvr>
                                        <p:cTn id="49" dur="200" fill="hold">
                                          <p:stCondLst>
                                            <p:cond delay="200"/>
                                          </p:stCondLst>
                                        </p:cTn>
                                        <p:tgtEl>
                                          <p:spTgt spid="650"/>
                                        </p:tgtEl>
                                        <p:attrNameLst>
                                          <p:attrName>r</p:attrName>
                                        </p:attrNameLst>
                                      </p:cBhvr>
                                    </p:animRot>
                                    <p:animRot by="240000">
                                      <p:cBhvr>
                                        <p:cTn id="50" dur="200" fill="hold">
                                          <p:stCondLst>
                                            <p:cond delay="400"/>
                                          </p:stCondLst>
                                        </p:cTn>
                                        <p:tgtEl>
                                          <p:spTgt spid="650"/>
                                        </p:tgtEl>
                                        <p:attrNameLst>
                                          <p:attrName>r</p:attrName>
                                        </p:attrNameLst>
                                      </p:cBhvr>
                                    </p:animRot>
                                    <p:animRot by="-240000">
                                      <p:cBhvr>
                                        <p:cTn id="51" dur="200" fill="hold">
                                          <p:stCondLst>
                                            <p:cond delay="600"/>
                                          </p:stCondLst>
                                        </p:cTn>
                                        <p:tgtEl>
                                          <p:spTgt spid="650"/>
                                        </p:tgtEl>
                                        <p:attrNameLst>
                                          <p:attrName>r</p:attrName>
                                        </p:attrNameLst>
                                      </p:cBhvr>
                                    </p:animRot>
                                    <p:animRot by="120000">
                                      <p:cBhvr>
                                        <p:cTn id="52" dur="200" fill="hold">
                                          <p:stCondLst>
                                            <p:cond delay="800"/>
                                          </p:stCondLst>
                                        </p:cTn>
                                        <p:tgtEl>
                                          <p:spTgt spid="650"/>
                                        </p:tgtEl>
                                        <p:attrNameLst>
                                          <p:attrName>r</p:attrName>
                                        </p:attrNameLst>
                                      </p:cBhvr>
                                    </p:animRot>
                                  </p:childTnLst>
                                </p:cTn>
                              </p:par>
                              <p:par>
                                <p:cTn id="53" presetID="1" presetClass="entr" presetSubtype="0" fill="hold" nodeType="withEffect">
                                  <p:stCondLst>
                                    <p:cond delay="0"/>
                                  </p:stCondLst>
                                  <p:iterate type="lt">
                                    <p:tmAbs val="0"/>
                                  </p:iterate>
                                  <p:childTnLst>
                                    <p:set>
                                      <p:cBhvr>
                                        <p:cTn id="54" dur="1" fill="hold">
                                          <p:stCondLst>
                                            <p:cond delay="0"/>
                                          </p:stCondLst>
                                        </p:cTn>
                                        <p:tgtEl>
                                          <p:spTgt spid="671">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32" presetClass="emph" presetSubtype="0" fill="hold" nodeType="clickEffect">
                                  <p:stCondLst>
                                    <p:cond delay="0"/>
                                  </p:stCondLst>
                                  <p:childTnLst>
                                    <p:animRot by="120000">
                                      <p:cBhvr>
                                        <p:cTn id="60" dur="100" fill="hold">
                                          <p:stCondLst>
                                            <p:cond delay="0"/>
                                          </p:stCondLst>
                                        </p:cTn>
                                        <p:tgtEl>
                                          <p:spTgt spid="458"/>
                                        </p:tgtEl>
                                        <p:attrNameLst>
                                          <p:attrName>r</p:attrName>
                                        </p:attrNameLst>
                                      </p:cBhvr>
                                    </p:animRot>
                                    <p:animRot by="-240000">
                                      <p:cBhvr>
                                        <p:cTn id="61" dur="200" fill="hold">
                                          <p:stCondLst>
                                            <p:cond delay="200"/>
                                          </p:stCondLst>
                                        </p:cTn>
                                        <p:tgtEl>
                                          <p:spTgt spid="458"/>
                                        </p:tgtEl>
                                        <p:attrNameLst>
                                          <p:attrName>r</p:attrName>
                                        </p:attrNameLst>
                                      </p:cBhvr>
                                    </p:animRot>
                                    <p:animRot by="240000">
                                      <p:cBhvr>
                                        <p:cTn id="62" dur="200" fill="hold">
                                          <p:stCondLst>
                                            <p:cond delay="400"/>
                                          </p:stCondLst>
                                        </p:cTn>
                                        <p:tgtEl>
                                          <p:spTgt spid="458"/>
                                        </p:tgtEl>
                                        <p:attrNameLst>
                                          <p:attrName>r</p:attrName>
                                        </p:attrNameLst>
                                      </p:cBhvr>
                                    </p:animRot>
                                    <p:animRot by="-240000">
                                      <p:cBhvr>
                                        <p:cTn id="63" dur="200" fill="hold">
                                          <p:stCondLst>
                                            <p:cond delay="600"/>
                                          </p:stCondLst>
                                        </p:cTn>
                                        <p:tgtEl>
                                          <p:spTgt spid="458"/>
                                        </p:tgtEl>
                                        <p:attrNameLst>
                                          <p:attrName>r</p:attrName>
                                        </p:attrNameLst>
                                      </p:cBhvr>
                                    </p:animRot>
                                    <p:animRot by="120000">
                                      <p:cBhvr>
                                        <p:cTn id="64" dur="200" fill="hold">
                                          <p:stCondLst>
                                            <p:cond delay="800"/>
                                          </p:stCondLst>
                                        </p:cTn>
                                        <p:tgtEl>
                                          <p:spTgt spid="458"/>
                                        </p:tgtEl>
                                        <p:attrNameLst>
                                          <p:attrName>r</p:attrName>
                                        </p:attrNameLst>
                                      </p:cBhvr>
                                    </p:animRot>
                                  </p:childTnLst>
                                </p:cTn>
                              </p:par>
                              <p:par>
                                <p:cTn id="65" presetID="1" presetClass="entr" presetSubtype="0" fill="hold" nodeType="withEffect">
                                  <p:stCondLst>
                                    <p:cond delay="0"/>
                                  </p:stCondLst>
                                  <p:iterate type="lt">
                                    <p:tmAbs val="0"/>
                                  </p:iterate>
                                  <p:childTnLst>
                                    <p:set>
                                      <p:cBhvr>
                                        <p:cTn id="66"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r>
              <a:rPr lang="en-US" dirty="0" smtClean="0">
                <a:latin typeface="Gadugi" panose="020B0502040204020203" pitchFamily="34" charset="0"/>
              </a:rPr>
              <a:t>…</a:t>
            </a:r>
            <a:endParaRPr lang="en-US" dirty="0" smtClean="0">
              <a:latin typeface="Gadugi" panose="020B0502040204020203" pitchFamily="34" charset="0"/>
            </a:endParaRP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3.7|4.2|6.2|5.5|24.1"/>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6.4"/>
</p:tagLst>
</file>

<file path=ppt/tags/tag13.xml><?xml version="1.0" encoding="utf-8"?>
<p:tagLst xmlns:a="http://schemas.openxmlformats.org/drawingml/2006/main" xmlns:r="http://schemas.openxmlformats.org/officeDocument/2006/relationships" xmlns:p="http://schemas.openxmlformats.org/presentationml/2006/main">
  <p:tag name="TIMING" val="|5.8"/>
</p:tagLst>
</file>

<file path=ppt/tags/tag14.xml><?xml version="1.0" encoding="utf-8"?>
<p:tagLst xmlns:a="http://schemas.openxmlformats.org/drawingml/2006/main" xmlns:r="http://schemas.openxmlformats.org/officeDocument/2006/relationships" xmlns:p="http://schemas.openxmlformats.org/presentationml/2006/main">
  <p:tag name="TIMING" val="|11.4"/>
</p:tagLst>
</file>

<file path=ppt/tags/tag15.xml><?xml version="1.0" encoding="utf-8"?>
<p:tagLst xmlns:a="http://schemas.openxmlformats.org/drawingml/2006/main" xmlns:r="http://schemas.openxmlformats.org/officeDocument/2006/relationships" xmlns:p="http://schemas.openxmlformats.org/presentationml/2006/main">
  <p:tag name="TIMING" val="|26.6"/>
</p:tagLst>
</file>

<file path=ppt/tags/tag16.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7.xml><?xml version="1.0" encoding="utf-8"?>
<p:tagLst xmlns:a="http://schemas.openxmlformats.org/drawingml/2006/main" xmlns:r="http://schemas.openxmlformats.org/officeDocument/2006/relationships" xmlns:p="http://schemas.openxmlformats.org/presentationml/2006/main">
  <p:tag name="TIMING" val="|0.5|37.3|9.2"/>
</p:tagLst>
</file>

<file path=ppt/tags/tag18.xml><?xml version="1.0" encoding="utf-8"?>
<p:tagLst xmlns:a="http://schemas.openxmlformats.org/drawingml/2006/main" xmlns:r="http://schemas.openxmlformats.org/officeDocument/2006/relationships" xmlns:p="http://schemas.openxmlformats.org/presentationml/2006/main">
  <p:tag name="TIMING" val="|12.8|37|10.9"/>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4.8|8.8"/>
</p:tagLst>
</file>

<file path=ppt/tags/tag20.xml><?xml version="1.0" encoding="utf-8"?>
<p:tagLst xmlns:a="http://schemas.openxmlformats.org/drawingml/2006/main" xmlns:r="http://schemas.openxmlformats.org/officeDocument/2006/relationships" xmlns:p="http://schemas.openxmlformats.org/presentationml/2006/main">
  <p:tag name="TIMING" val="|6.2|2.7|9.2|15.7"/>
</p:tagLst>
</file>

<file path=ppt/tags/tag3.xml><?xml version="1.0" encoding="utf-8"?>
<p:tagLst xmlns:a="http://schemas.openxmlformats.org/drawingml/2006/main" xmlns:r="http://schemas.openxmlformats.org/officeDocument/2006/relationships" xmlns:p="http://schemas.openxmlformats.org/presentationml/2006/main">
  <p:tag name="TIMING" val="|19.6|1|15.9"/>
</p:tagLst>
</file>

<file path=ppt/tags/tag4.xml><?xml version="1.0" encoding="utf-8"?>
<p:tagLst xmlns:a="http://schemas.openxmlformats.org/drawingml/2006/main" xmlns:r="http://schemas.openxmlformats.org/officeDocument/2006/relationships" xmlns:p="http://schemas.openxmlformats.org/presentationml/2006/main">
  <p:tag name="TIMING" val="|39.8|31.7|24.2"/>
</p:tagLst>
</file>

<file path=ppt/tags/tag5.xml><?xml version="1.0" encoding="utf-8"?>
<p:tagLst xmlns:a="http://schemas.openxmlformats.org/drawingml/2006/main" xmlns:r="http://schemas.openxmlformats.org/officeDocument/2006/relationships" xmlns:p="http://schemas.openxmlformats.org/presentationml/2006/main">
  <p:tag name="TIMING" val="|40.3|5.7|11.5|7.7"/>
</p:tagLst>
</file>

<file path=ppt/tags/tag6.xml><?xml version="1.0" encoding="utf-8"?>
<p:tagLst xmlns:a="http://schemas.openxmlformats.org/drawingml/2006/main" xmlns:r="http://schemas.openxmlformats.org/officeDocument/2006/relationships" xmlns:p="http://schemas.openxmlformats.org/presentationml/2006/main">
  <p:tag name="TIMING" val="|40.3|5.7|11.5|7.7"/>
</p:tagLst>
</file>

<file path=ppt/tags/tag7.xml><?xml version="1.0" encoding="utf-8"?>
<p:tagLst xmlns:a="http://schemas.openxmlformats.org/drawingml/2006/main" xmlns:r="http://schemas.openxmlformats.org/officeDocument/2006/relationships" xmlns:p="http://schemas.openxmlformats.org/presentationml/2006/main">
  <p:tag name="TIMING" val="|6.7|39.3|36.5"/>
</p:tagLst>
</file>

<file path=ppt/tags/tag8.xml><?xml version="1.0" encoding="utf-8"?>
<p:tagLst xmlns:a="http://schemas.openxmlformats.org/drawingml/2006/main" xmlns:r="http://schemas.openxmlformats.org/officeDocument/2006/relationships" xmlns:p="http://schemas.openxmlformats.org/presentationml/2006/main">
  <p:tag name="TIMING" val="|9.7|1.5|21.8|11.4|8.5|9.8"/>
</p:tagLst>
</file>

<file path=ppt/tags/tag9.xml><?xml version="1.0" encoding="utf-8"?>
<p:tagLst xmlns:a="http://schemas.openxmlformats.org/drawingml/2006/main" xmlns:r="http://schemas.openxmlformats.org/officeDocument/2006/relationships" xmlns:p="http://schemas.openxmlformats.org/presentationml/2006/main">
  <p:tag name="TIMING" val="|24.1|4.2|13.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7883</TotalTime>
  <Words>12049</Words>
  <Application>Microsoft Macintosh PowerPoint</Application>
  <PresentationFormat>Widescreen</PresentationFormat>
  <Paragraphs>1916</Paragraphs>
  <Slides>84</Slides>
  <Notes>75</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Calibri</vt:lpstr>
      <vt:lpstr>Gadugi</vt:lpstr>
      <vt:lpstr>Seravek</vt:lpstr>
      <vt:lpstr>Wingdings</vt:lpstr>
      <vt:lpstr>Arial</vt:lpstr>
      <vt:lpstr>Office Theme</vt:lpstr>
      <vt:lpstr>Programming Line-Rate Routers</vt:lpstr>
      <vt:lpstr>Joint work with</vt:lpstr>
      <vt:lpstr>Traditional networking</vt:lpstr>
      <vt:lpstr>This is showing signs of age …</vt:lpstr>
      <vt:lpstr>The quest for programmable routers</vt:lpstr>
      <vt:lpstr>The quest for programmable routers</vt:lpstr>
      <vt:lpstr>The vision: programmability at line rate</vt:lpstr>
      <vt:lpstr>This Talk</vt:lpstr>
      <vt:lpstr>Performance requirements at line-rate</vt:lpstr>
      <vt:lpstr>Single processor architecture</vt:lpstr>
      <vt:lpstr>Packet-parallel architecture</vt:lpstr>
      <vt:lpstr>Packet-parallel architecture</vt:lpstr>
      <vt:lpstr>Function-parallel or pipelined architecture</vt:lpstr>
      <vt:lpstr>Under the hood …</vt:lpstr>
      <vt:lpstr>A machine model for line-rate switches</vt:lpstr>
      <vt:lpstr>A machine model for line-rate switches</vt:lpstr>
      <vt:lpstr>A machine model for line-rate switches</vt:lpstr>
      <vt:lpstr>A machine model for line-rate switches</vt:lpstr>
      <vt:lpstr>Stateless vs. stateful operations</vt:lpstr>
      <vt:lpstr>Stateless vs. stateful operations</vt:lpstr>
      <vt:lpstr>Stateless vs. stateful operations</vt:lpstr>
      <vt:lpstr>Stateful atoms can be fairly involved</vt:lpstr>
      <vt:lpstr>This Talk</vt:lpstr>
      <vt:lpstr>Packet transactions</vt:lpstr>
      <vt:lpstr>Compiling packet transactions</vt:lpstr>
      <vt:lpstr>Designing programmable switches</vt:lpstr>
      <vt:lpstr>Demo</vt:lpstr>
      <vt:lpstr>Stateful atoms for programmable switches</vt:lpstr>
      <vt:lpstr>Programming with packet transactions</vt:lpstr>
      <vt:lpstr>Compiling packet transactions to atoms</vt:lpstr>
      <vt:lpstr>Compilation packet transactions to atoms</vt:lpstr>
      <vt:lpstr>Modest cost for programmability</vt:lpstr>
      <vt:lpstr>This Talk</vt:lpstr>
      <vt:lpstr>Why is programmable scheduling hard?</vt:lpstr>
      <vt:lpstr>What does the scheduler do?</vt:lpstr>
      <vt:lpstr>A strawman programmable scheduler</vt:lpstr>
      <vt:lpstr>The Push-In First-Out Queue</vt:lpstr>
      <vt:lpstr>A programmable scheduler</vt:lpstr>
      <vt:lpstr>PowerPoint Presentation</vt:lpstr>
      <vt:lpstr>PowerPoint Presentation</vt:lpstr>
      <vt:lpstr>PowerPoint Presentation</vt:lpstr>
      <vt:lpstr>Shortest remaining flow size</vt:lpstr>
      <vt:lpstr>Shortest remaining flow size</vt:lpstr>
      <vt:lpstr>Beyond a single PIFO</vt:lpstr>
      <vt:lpstr>Tree of PIFOs</vt:lpstr>
      <vt:lpstr>Expressiveness of PIFOs</vt:lpstr>
      <vt:lpstr>PIFO in hardware</vt:lpstr>
      <vt:lpstr>A single PIFO block</vt:lpstr>
      <vt:lpstr>Hardware feasibility</vt:lpstr>
      <vt:lpstr>A blueprint for programmable routers</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2814</cp:revision>
  <dcterms:created xsi:type="dcterms:W3CDTF">2015-11-20T07:11:46Z</dcterms:created>
  <dcterms:modified xsi:type="dcterms:W3CDTF">2016-10-01T18:13:47Z</dcterms:modified>
</cp:coreProperties>
</file>