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xml" ContentType="application/vnd.openxmlformats-officedocument.presentationml.tags+xml"/>
  <Override PartName="/ppt/notesSlides/notesSlide26.xml" ContentType="application/vnd.openxmlformats-officedocument.presentationml.notesSlide+xml"/>
  <Override PartName="/ppt/tags/tag4.xml" ContentType="application/vnd.openxmlformats-officedocument.presentationml.tags+xml"/>
  <Override PartName="/ppt/notesSlides/notesSlide27.xml" ContentType="application/vnd.openxmlformats-officedocument.presentationml.notesSlide+xml"/>
  <Override PartName="/ppt/tags/tag5.xml" ContentType="application/vnd.openxmlformats-officedocument.presentationml.tags+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7.xml" ContentType="application/vnd.openxmlformats-officedocument.presentationml.tags+xml"/>
  <Override PartName="/ppt/notesSlides/notesSlide32.xml" ContentType="application/vnd.openxmlformats-officedocument.presentationml.notesSlide+xml"/>
  <Override PartName="/ppt/tags/tag8.xml" ContentType="application/vnd.openxmlformats-officedocument.presentationml.tags+xml"/>
  <Override PartName="/ppt/notesSlides/notesSlide33.xml" ContentType="application/vnd.openxmlformats-officedocument.presentationml.notesSlide+xml"/>
  <Override PartName="/ppt/tags/tag9.xml" ContentType="application/vnd.openxmlformats-officedocument.presentationml.tags+xml"/>
  <Override PartName="/ppt/notesSlides/notesSlide34.xml" ContentType="application/vnd.openxmlformats-officedocument.presentationml.notesSlide+xml"/>
  <Override PartName="/ppt/tags/tag10.xml" ContentType="application/vnd.openxmlformats-officedocument.presentationml.tags+xml"/>
  <Override PartName="/ppt/notesSlides/notesSlide35.xml" ContentType="application/vnd.openxmlformats-officedocument.presentationml.notesSlide+xml"/>
  <Override PartName="/ppt/tags/tag11.xml" ContentType="application/vnd.openxmlformats-officedocument.presentationml.tags+xml"/>
  <Override PartName="/ppt/notesSlides/notesSlide36.xml" ContentType="application/vnd.openxmlformats-officedocument.presentationml.notesSlide+xml"/>
  <Override PartName="/ppt/tags/tag12.xml" ContentType="application/vnd.openxmlformats-officedocument.presentationml.tags+xml"/>
  <Override PartName="/ppt/notesSlides/notesSlide37.xml" ContentType="application/vnd.openxmlformats-officedocument.presentationml.notesSlide+xml"/>
  <Override PartName="/ppt/tags/tag13.xml" ContentType="application/vnd.openxmlformats-officedocument.presentationml.tags+xml"/>
  <Override PartName="/ppt/notesSlides/notesSlide38.xml" ContentType="application/vnd.openxmlformats-officedocument.presentationml.notesSlide+xml"/>
  <Override PartName="/ppt/tags/tag14.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15.xml" ContentType="application/vnd.openxmlformats-officedocument.presentationml.tags+xml"/>
  <Override PartName="/ppt/notesSlides/notesSlide48.xml" ContentType="application/vnd.openxmlformats-officedocument.presentationml.notesSlide+xml"/>
  <Override PartName="/ppt/tags/tag16.xml" ContentType="application/vnd.openxmlformats-officedocument.presentationml.tags+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tags/tag19.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315" r:id="rId3"/>
    <p:sldId id="316" r:id="rId4"/>
    <p:sldId id="529" r:id="rId5"/>
    <p:sldId id="319" r:id="rId6"/>
    <p:sldId id="527" r:id="rId7"/>
    <p:sldId id="576" r:id="rId8"/>
    <p:sldId id="545" r:id="rId9"/>
    <p:sldId id="524" r:id="rId10"/>
    <p:sldId id="504" r:id="rId11"/>
    <p:sldId id="530" r:id="rId12"/>
    <p:sldId id="531" r:id="rId13"/>
    <p:sldId id="470" r:id="rId14"/>
    <p:sldId id="471" r:id="rId15"/>
    <p:sldId id="472" r:id="rId16"/>
    <p:sldId id="473" r:id="rId17"/>
    <p:sldId id="474" r:id="rId18"/>
    <p:sldId id="475" r:id="rId19"/>
    <p:sldId id="505" r:id="rId20"/>
    <p:sldId id="564" r:id="rId21"/>
    <p:sldId id="567" r:id="rId22"/>
    <p:sldId id="517" r:id="rId23"/>
    <p:sldId id="516" r:id="rId24"/>
    <p:sldId id="537" r:id="rId25"/>
    <p:sldId id="538" r:id="rId26"/>
    <p:sldId id="577" r:id="rId27"/>
    <p:sldId id="547" r:id="rId28"/>
    <p:sldId id="548" r:id="rId29"/>
    <p:sldId id="549" r:id="rId30"/>
    <p:sldId id="550" r:id="rId31"/>
    <p:sldId id="551" r:id="rId32"/>
    <p:sldId id="552" r:id="rId33"/>
    <p:sldId id="553" r:id="rId34"/>
    <p:sldId id="554" r:id="rId35"/>
    <p:sldId id="555" r:id="rId36"/>
    <p:sldId id="556" r:id="rId37"/>
    <p:sldId id="568" r:id="rId38"/>
    <p:sldId id="560" r:id="rId39"/>
    <p:sldId id="561" r:id="rId40"/>
    <p:sldId id="565" r:id="rId41"/>
    <p:sldId id="566" r:id="rId42"/>
    <p:sldId id="358" r:id="rId43"/>
    <p:sldId id="544" r:id="rId44"/>
    <p:sldId id="350" r:id="rId45"/>
    <p:sldId id="578" r:id="rId46"/>
    <p:sldId id="572" r:id="rId47"/>
    <p:sldId id="573" r:id="rId48"/>
    <p:sldId id="574" r:id="rId49"/>
    <p:sldId id="569" r:id="rId50"/>
    <p:sldId id="570" r:id="rId51"/>
    <p:sldId id="571" r:id="rId52"/>
    <p:sldId id="540" r:id="rId53"/>
    <p:sldId id="541" r:id="rId54"/>
    <p:sldId id="508" r:id="rId55"/>
    <p:sldId id="526" r:id="rId56"/>
    <p:sldId id="514" r:id="rId57"/>
    <p:sldId id="507" r:id="rId58"/>
    <p:sldId id="509" r:id="rId59"/>
    <p:sldId id="510" r:id="rId60"/>
    <p:sldId id="464" r:id="rId61"/>
    <p:sldId id="465" r:id="rId62"/>
    <p:sldId id="375" r:id="rId63"/>
    <p:sldId id="299" r:id="rId64"/>
    <p:sldId id="357" r:id="rId65"/>
    <p:sldId id="305" r:id="rId66"/>
    <p:sldId id="306" r:id="rId67"/>
    <p:sldId id="301" r:id="rId68"/>
    <p:sldId id="271" r:id="rId69"/>
    <p:sldId id="326" r:id="rId70"/>
    <p:sldId id="327" r:id="rId71"/>
    <p:sldId id="272" r:id="rId72"/>
    <p:sldId id="374" r:id="rId73"/>
    <p:sldId id="468" r:id="rId74"/>
    <p:sldId id="332" r:id="rId75"/>
    <p:sldId id="370" r:id="rId76"/>
    <p:sldId id="371" r:id="rId77"/>
    <p:sldId id="335" r:id="rId78"/>
    <p:sldId id="372" r:id="rId79"/>
    <p:sldId id="373" r:id="rId80"/>
    <p:sldId id="307" r:id="rId81"/>
    <p:sldId id="467" r:id="rId82"/>
    <p:sldId id="458" r:id="rId83"/>
    <p:sldId id="459" r:id="rId84"/>
    <p:sldId id="460" r:id="rId85"/>
    <p:sldId id="461" r:id="rId86"/>
    <p:sldId id="462" r:id="rId87"/>
    <p:sldId id="466" r:id="rId88"/>
    <p:sldId id="463"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21" autoAdjust="0"/>
    <p:restoredTop sz="79317" autoAdjust="0"/>
  </p:normalViewPr>
  <p:slideViewPr>
    <p:cSldViewPr showGuides="1">
      <p:cViewPr>
        <p:scale>
          <a:sx n="95" d="100"/>
          <a:sy n="95" d="100"/>
        </p:scale>
        <p:origin x="240" y="144"/>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presProps" Target="presProps.xml"/><Relationship Id="rId92" Type="http://schemas.openxmlformats.org/officeDocument/2006/relationships/viewProps" Target="viewProps.xml"/><Relationship Id="rId93" Type="http://schemas.openxmlformats.org/officeDocument/2006/relationships/theme" Target="theme/theme1.xml"/><Relationship Id="rId9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221089776"/>
        <c:axId val="221097920"/>
      </c:lineChart>
      <c:catAx>
        <c:axId val="221089776"/>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221097920"/>
        <c:crosses val="autoZero"/>
        <c:auto val="1"/>
        <c:lblAlgn val="ctr"/>
        <c:lblOffset val="100"/>
        <c:noMultiLvlLbl val="0"/>
      </c:catAx>
      <c:valAx>
        <c:axId val="221097920"/>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22108977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98039712"/>
        <c:axId val="198076736"/>
      </c:scatterChart>
      <c:valAx>
        <c:axId val="198039712"/>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98076736"/>
        <c:crosses val="autoZero"/>
        <c:crossBetween val="midCat"/>
      </c:valAx>
      <c:valAx>
        <c:axId val="198076736"/>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9803971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3/1/17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how we make today’s fastest routers programmable. By programmable, I mean the ability to change the router’s functionality</a:t>
            </a:r>
            <a:r>
              <a:rPr lang="en-US" baseline="0" dirty="0" smtClean="0"/>
              <a:t> once it’s been deployed without throwing out and buying a new router every time you need a new feature.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Good </a:t>
            </a:r>
            <a:r>
              <a:rPr lang="en-US" dirty="0" err="1" smtClean="0"/>
              <a:t>segueway</a:t>
            </a:r>
            <a:r>
              <a:rPr lang="en-US" smtClean="0"/>
              <a:t> from the previous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second 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understand the core concept in pipelining. Our goal is to take a packet transaction and decompose it into a pipeline so that if each pipeline stage executes atomically, the entire transactions semantics are preserved. Let’s see how we do this on some simple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say you have this stateless algorithm where you do pkt.f4 = pkt.f1  + pkt.f2 – pkt.f3. You could pipeline this into a sequence of stages, where you first add, then subtract. In general if you have a more complicated stateless algorithm, you can still do this. As someone designing the atoms, therefore, you can just design an atom that supports all binary operations on a pair of packet fields, and then you can take any algorithm and break it down into a pipeline of such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say you want to do the </a:t>
            </a:r>
            <a:r>
              <a:rPr lang="en-US" baseline="0" dirty="0" err="1" smtClean="0"/>
              <a:t>stateful</a:t>
            </a:r>
            <a:r>
              <a:rPr lang="en-US" baseline="0" dirty="0" smtClean="0"/>
              <a:t> operation x = g(x), where you take x, read it in, do something complicated with it, and then write it back. If you tried to pipeline it into multiple stages, like this, it doesn’t quite work. First of all, you can’t execute the first pipeline stage until the last one has completed and written the most recent value of x. So the throughput you get is at most 1 in N. Second, it assumes we can share memory, which we ruled out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Instead, we need to design hardware that can carry out the entire operation g(x) in one clock cycle. As a result, the </a:t>
            </a:r>
            <a:r>
              <a:rPr lang="en-US" baseline="0" dirty="0" err="1" smtClean="0"/>
              <a:t>stateful</a:t>
            </a:r>
            <a:r>
              <a:rPr lang="en-US" baseline="0" dirty="0" smtClean="0"/>
              <a:t> atoms end up looking quite a bit more involved than garden variety x86 instructions. So in any given algorithm, we need to collect together all the operations that touch the same state variable and then turn the entire thing into one atom. </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formalize the intuition I showed earlier.</a:t>
            </a:r>
            <a:r>
              <a:rPr lang="en-US" baseline="0" dirty="0" smtClean="0"/>
              <a:t> This is the packet sampling algorithm from before, which has been rewritten to facilitate dependency analysis in a compiler. We first create a single node for each instruction after rewriting.</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13</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draw a black edge between any two nodes that have a</a:t>
            </a:r>
            <a:r>
              <a:rPr lang="en-US" baseline="0" dirty="0" smtClean="0"/>
              <a:t> dependency: these are intra-packet dependencies where one instruction reads a packet field written by another.</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add inter-packet dependencies based on state. An example is the backward flowing red arrow that mandates that you must write to count before you read from it on the next cycle.</a:t>
            </a:r>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this point, if you look for strongly connected components in the graph, it gets us all of all the operations that touch a piece of state and hence need to go into an atom. Each SCC corresponds to an atomic code fragment that needs to be executed by a single atom.</a:t>
            </a:r>
          </a:p>
          <a:p>
            <a:endParaRPr lang="en-US" baseline="0" dirty="0" smtClean="0"/>
          </a:p>
          <a:p>
            <a:r>
              <a:rPr lang="en-US" baseline="0" dirty="0" smtClean="0"/>
              <a:t>Some of you who do compilers on a daily basis might notice the similarity to Monica Lam’s work on strongly connected components for software pipelining, where you are trying to overlap the execution of different iterations of a loop. In </a:t>
            </a:r>
            <a:r>
              <a:rPr lang="en-US" baseline="0" dirty="0" err="1" smtClean="0"/>
              <a:t>sw</a:t>
            </a:r>
            <a:r>
              <a:rPr lang="en-US" baseline="0" dirty="0" smtClean="0"/>
              <a:t> pipelining, a larger SCC implies a lower throughput. Here, on the other hand, a larger SCC means a larger area for the atom in silicon because we are forcing the throughput to be one packet per cycle.</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 have these SCCs, we can contract all nodes in an SCC to a single node, and then do a depth-first search on the DAG to get a pipeline.</a:t>
            </a:r>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Traditional: Put application logic into endpoint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fixed-function routers: dedicated to forwarding alone.</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designed these atoms, if we go back to our original timeline, what more can we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13583027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even care about programmable scheduling? It turns out that different performance objectives demand demand different schedulers within a network. For instance, if you were a dc operator like Google and you had multiple competing tenants, you may want to use a round robin scheduler to isolate clients from each other. On the other hand, if you owned your own cluster with a whole bunch of flows starting and stopping, you would use an algorithm like shortest remaining processing time to minimize the flow completion time.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status quo on routers is a limited menu of schedulers baked into hardware. These include algorithms like coarse-grained priorities, deficit round robin, and rate limits on each flow. While you can configure coefficients in these algorithms, you can’t replace the algorithms with new ones.</a:t>
            </a:r>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over the last few decades, we have no consensus on the right primitive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a primitive important? The scheduler has demanding throughput requirements: typically, one </a:t>
            </a:r>
            <a:r>
              <a:rPr lang="en-US" baseline="0" dirty="0" err="1" smtClean="0"/>
              <a:t>enqueue</a:t>
            </a:r>
            <a:r>
              <a:rPr lang="en-US" baseline="0" dirty="0" smtClean="0"/>
              <a:t> and one </a:t>
            </a:r>
            <a:r>
              <a:rPr lang="en-US" baseline="0" dirty="0" err="1" smtClean="0"/>
              <a:t>dequeue</a:t>
            </a:r>
            <a:r>
              <a:rPr lang="en-US" baseline="0" dirty="0" smtClean="0"/>
              <a:t> every ns. So, you can’t simply throw an FPGA or CPU into the fast path, because just detouring a packet to and from an FPGA is enough to kill the throughput.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Define clock cycle here.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we really need is a simple primitive that we can implement in hardware to support high-speed scheduling.</a:t>
            </a:r>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get to this primitive, let’s first look at what the scheduler does. It decides on two things. First, the order in which packets are transmitted. This captures work-conserving schedulers that always transmit some packet if the link is idle. They include things like priority scheduling, weighted fair queueing, etc. Second, the scheduler decides the absolute time at which packets are transmitted. This captures non-work-conserving schedulers that some times hold on to packets even if there is spare capacity on the link. The canonical example is token bucket rate limiting, where you want to limit a flow to say 10 Mbit/s even if the flow was the only flow on a link with much larger capacity.</a:t>
            </a:r>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today’s reality is very different. First, it’s unclear what fixed functionality goes into a router. It was supposed to be forwarding. But today’s routers have a far more bloated feature set including measurement, access control, and tunneling. At the same time, there is no consensus on the right feature set because each vendor has their laundry list of features.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we don’t have consensus and these routers are still fixed, they invariably fall short because someone wants something different from what’s provided. For instance, new router algorithms are developed from time to time and very few actually find their way into production routers. Here’s a timeline of router algorithms developed since the 80s and only a small fraction are available in production routers.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scheduler in a fixed-function router today pick the order and the time? Packets come in, they are classified into one of a fixed set of FIFOs, one for each flow. Then, on the </a:t>
            </a:r>
            <a:r>
              <a:rPr lang="en-US" baseline="0" dirty="0" err="1" smtClean="0"/>
              <a:t>dequeue</a:t>
            </a:r>
            <a:r>
              <a:rPr lang="en-US" baseline="0" dirty="0" smtClean="0"/>
              <a:t> side, some fixed logic picks the next flow to transmit among flows that have not exceeded their rate limits. Typically, this scheduler maintains some auxiliary state to tell it which queue to </a:t>
            </a:r>
            <a:r>
              <a:rPr lang="en-US" baseline="0" dirty="0" err="1" smtClean="0"/>
              <a:t>dequeue</a:t>
            </a:r>
            <a:r>
              <a:rPr lang="en-US" baseline="0" dirty="0" smtClean="0"/>
              <a:t> from next.</a:t>
            </a:r>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Precomputing _before_ packet is </a:t>
            </a:r>
            <a:r>
              <a:rPr lang="en-US" sz="1200" dirty="0" err="1" smtClean="0"/>
              <a:t>enqueued</a:t>
            </a:r>
            <a:r>
              <a:rPr lang="en-US" sz="1200" dirty="0" smtClean="0"/>
              <a:t>, not as it is </a:t>
            </a:r>
            <a:r>
              <a:rPr lang="en-US" sz="1200" dirty="0" err="1" smtClean="0"/>
              <a:t>enqueued</a:t>
            </a:r>
            <a:r>
              <a:rPr lang="en-US" sz="1200" dirty="0" smtClean="0"/>
              <a:t>. So it’s not on the </a:t>
            </a:r>
            <a:r>
              <a:rPr lang="en-US" sz="1200" dirty="0" err="1" smtClean="0"/>
              <a:t>enqueue</a:t>
            </a:r>
            <a:r>
              <a:rPr lang="en-US" sz="1200" baseline="0" smtClean="0"/>
              <a:t> critical path either.</a:t>
            </a:r>
            <a:endParaRPr lang="en-US" sz="1200" smtClean="0"/>
          </a:p>
          <a:p>
            <a:r>
              <a:rPr lang="en-US" sz="1200" dirty="0" smtClean="0"/>
              <a:t>Let’s say you need to make this programmable. You could make</a:t>
            </a:r>
            <a:r>
              <a:rPr lang="en-US" sz="1200" baseline="0" dirty="0" smtClean="0"/>
              <a:t> the</a:t>
            </a:r>
            <a:r>
              <a:rPr lang="en-US" sz="1200" dirty="0" smtClean="0"/>
              <a:t> fixed </a:t>
            </a:r>
            <a:r>
              <a:rPr lang="en-US" sz="1200" dirty="0" err="1" smtClean="0"/>
              <a:t>dequeue</a:t>
            </a:r>
            <a:r>
              <a:rPr lang="en-US" sz="1200" dirty="0" smtClean="0"/>
              <a:t> logic programmable, by</a:t>
            </a:r>
            <a:r>
              <a:rPr lang="en-US" sz="1200" baseline="0" dirty="0" smtClean="0"/>
              <a:t> having a programmer supply any </a:t>
            </a:r>
            <a:r>
              <a:rPr lang="en-US" sz="1200" baseline="0" dirty="0" err="1" smtClean="0"/>
              <a:t>dequeue</a:t>
            </a:r>
            <a:r>
              <a:rPr lang="en-US" sz="1200" baseline="0" dirty="0" smtClean="0"/>
              <a:t> function and any associated auxiliary state. While this is very expressive, the problem is that there is very little time during the </a:t>
            </a:r>
            <a:r>
              <a:rPr lang="en-US" sz="1200" baseline="0" dirty="0" err="1" smtClean="0"/>
              <a:t>dequeue</a:t>
            </a:r>
            <a:r>
              <a:rPr lang="en-US" sz="1200" baseline="0" dirty="0" smtClean="0"/>
              <a:t> operation because you need to </a:t>
            </a:r>
            <a:r>
              <a:rPr lang="en-US" sz="1200" baseline="0" dirty="0" err="1" smtClean="0"/>
              <a:t>dequeue</a:t>
            </a:r>
            <a:r>
              <a:rPr lang="en-US" sz="1200" baseline="0" dirty="0" smtClean="0"/>
              <a:t> once every 5 clock cycles to sustain 100 G and more.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Not much time for any programmable operations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Hard to pipeline because of state maintained by </a:t>
            </a:r>
            <a:r>
              <a:rPr lang="en-US" sz="1200" dirty="0" err="1" smtClean="0"/>
              <a:t>dequeue</a:t>
            </a:r>
            <a:r>
              <a:rPr lang="en-US" sz="1200" dirty="0" smtClean="0"/>
              <a:t> operations</a:t>
            </a:r>
            <a:endParaRPr lang="en-US" sz="1200" baseline="0" dirty="0" smtClean="0"/>
          </a:p>
          <a:p>
            <a:endParaRPr lang="en-US" sz="1200" baseline="0" dirty="0" smtClean="0"/>
          </a:p>
          <a:p>
            <a:r>
              <a:rPr lang="en-US" sz="1200" baseline="0" dirty="0" smtClean="0"/>
              <a:t>The </a:t>
            </a:r>
            <a:r>
              <a:rPr lang="en-US" sz="1200" baseline="0" dirty="0" err="1" smtClean="0"/>
              <a:t>dequeue</a:t>
            </a:r>
            <a:r>
              <a:rPr lang="en-US" sz="1200" baseline="0" dirty="0" smtClean="0"/>
              <a:t> operation isn’t a computation that can be pipelined over more than 5 clock cycles because </a:t>
            </a:r>
            <a:r>
              <a:rPr lang="en-US" sz="1200" baseline="0" dirty="0" err="1" smtClean="0"/>
              <a:t>dequeue</a:t>
            </a:r>
            <a:r>
              <a:rPr lang="en-US" sz="1200" baseline="0" dirty="0" smtClean="0"/>
              <a:t> operations are dependent on each other and one </a:t>
            </a:r>
            <a:r>
              <a:rPr lang="en-US" sz="1200" baseline="0" dirty="0" err="1" smtClean="0"/>
              <a:t>dequeue</a:t>
            </a:r>
            <a:r>
              <a:rPr lang="en-US" sz="1200" baseline="0" dirty="0" smtClean="0"/>
              <a:t> has to finish before the next starts.</a:t>
            </a:r>
          </a:p>
          <a:p>
            <a:endParaRPr lang="en-US" sz="1200" baseline="0" dirty="0" smtClean="0"/>
          </a:p>
          <a:p>
            <a:r>
              <a:rPr lang="en-US" sz="1200" baseline="0" dirty="0" smtClean="0"/>
              <a:t>//This is because the </a:t>
            </a:r>
            <a:r>
              <a:rPr lang="en-US" sz="1200" baseline="0" dirty="0" err="1" smtClean="0"/>
              <a:t>dequeue</a:t>
            </a:r>
            <a:r>
              <a:rPr lang="en-US" sz="1200" baseline="0" dirty="0" smtClean="0"/>
              <a:t> operation maintains a large amount of state (such as the head of all the queues), which needs to be updated (in a complicated manner) to its correct // value before the next </a:t>
            </a:r>
            <a:r>
              <a:rPr lang="en-US" sz="1200" baseline="0" dirty="0" err="1" smtClean="0"/>
              <a:t>dequeue</a:t>
            </a:r>
            <a:r>
              <a:rPr lang="en-US" sz="1200" baseline="0" dirty="0" smtClean="0"/>
              <a:t> operation can start.</a:t>
            </a:r>
          </a:p>
          <a:p>
            <a:endParaRPr lang="en-US" sz="1200" baseline="0" dirty="0" smtClean="0"/>
          </a:p>
          <a:p>
            <a:r>
              <a:rPr lang="en-US" baseline="0" dirty="0" smtClean="0"/>
              <a:t>Instead, can we refactor the scheduler so that we can precompute as many of the programmable operations before the </a:t>
            </a:r>
            <a:r>
              <a:rPr lang="en-US" baseline="0" dirty="0" err="1" smtClean="0"/>
              <a:t>dequeue</a:t>
            </a:r>
            <a:r>
              <a:rPr lang="en-US" baseline="0" dirty="0" smtClean="0"/>
              <a:t> operation happens and leave only the essential part of actually </a:t>
            </a:r>
            <a:r>
              <a:rPr lang="en-US" baseline="0" dirty="0" err="1" smtClean="0"/>
              <a:t>dequeueing</a:t>
            </a:r>
            <a:r>
              <a:rPr lang="en-US" baseline="0" dirty="0" smtClean="0"/>
              <a:t> and transmitting a packet to the </a:t>
            </a:r>
            <a:r>
              <a:rPr lang="en-US" baseline="0" dirty="0" err="1" smtClean="0"/>
              <a:t>dequeue</a:t>
            </a:r>
            <a:r>
              <a:rPr lang="en-US" baseline="0" dirty="0" smtClean="0"/>
              <a:t> side.</a:t>
            </a:r>
            <a:endParaRPr lang="en-US" sz="1200" dirty="0" smtClean="0"/>
          </a:p>
          <a:p>
            <a:endParaRPr lang="en-US" sz="1200" dirty="0" smtClean="0"/>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 in a PIFO.</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All we need to ensure is that the rank field is precomputed by the rank computation program before the packet hits the PIFO scheduler. Typically, you would precompute the rank on the same router housing the PIFO scheduler, but as we’ll see this rank computation can happen elsewhere in the network as well.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look at  a router. Packets from all input ports are funneled into a shared ingress pipeline. This pipeline carries out a sequence of packet transformations in these stages such as computing the packet’s ranks. Then there are a set of queues that store the packets before they are picked up for transmission. Then there’s a similar egress pipeline shared across </a:t>
            </a:r>
            <a:r>
              <a:rPr lang="en-US" baseline="0" smtClean="0">
                <a:sym typeface="Wingdings" panose="05000000000000000000" pitchFamily="2" charset="2"/>
              </a:rPr>
              <a:t>all ports.</a:t>
            </a:r>
            <a:endParaRPr lang="en-US" baseline="0" dirty="0" smtClean="0">
              <a:sym typeface="Wingdings" panose="05000000000000000000" pitchFamily="2" charset="2"/>
            </a:endParaRP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In this figure, the PIFOs replace the queues in the scheduler, while the rank computation runs in the ingress pipeline. How exactly do we run the rank computation here and what does each stage in the pipeline do? We’ll deal with that in the second half of the talk. For now, assuming we can compute the ranks in the ingress pipeline, let’s see what scheduling algorithms we can program.</a:t>
            </a: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p>
          <a:p>
            <a:endParaRPr lang="en-US" baseline="0" dirty="0" smtClean="0"/>
          </a:p>
          <a:p>
            <a:r>
              <a:rPr lang="en-US" baseline="0" dirty="0" smtClean="0"/>
              <a:t>I am not going into any detail here and I am happy to take questions offline, but briefly we designed hardware for a PIFO that sorts across the head packets of each flow alone exploiting the fact that the remaining packets within a flow are already sorted by rank as they arrive. The area for this design is quite modest and only occupies an additional 4% relative to a baseline router chip.</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IMPORTANT:</a:t>
            </a:r>
            <a:r>
              <a:rPr lang="en-US" baseline="0" dirty="0" smtClean="0"/>
              <a:t> The common reason we need programmability for other network devices is that speeds are going up and processors alone can’t keep up:</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Single processors can’t saturate 10/40/100 G.</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err="1" smtClean="0"/>
              <a:t>Middleboxes</a:t>
            </a:r>
            <a:r>
              <a:rPr lang="en-US" baseline="0" dirty="0" smtClean="0"/>
              <a:t> increasingly need scale out clusters.</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 networking researcher, you can’t think of architecture as a </a:t>
            </a:r>
            <a:r>
              <a:rPr lang="en-US" baseline="0" dirty="0" err="1" smtClean="0"/>
              <a:t>blackbox</a:t>
            </a:r>
            <a:r>
              <a:rPr lang="en-US" baseline="0" dirty="0" smtClean="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smtClean="0"/>
              <a:t>to.</a:t>
            </a: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smtClean="0"/>
              <a:t>for managing </a:t>
            </a:r>
            <a:r>
              <a:rPr lang="en-US" baseline="0" dirty="0" smtClean="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49</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to the problem of a fixed-function router is to use a software router. This is a router built on top of any programmable substrate, whether it be a CPU, GPU or multi-core CPU. To answer that, let’s look at how software routers have fared over time in forwarding performance relative to the fastest routers at that point in time.</a:t>
            </a:r>
          </a:p>
          <a:p>
            <a:endParaRPr lang="en-US" baseline="0" dirty="0" smtClean="0"/>
          </a:p>
          <a:p>
            <a:r>
              <a:rPr lang="en-US" baseline="0" dirty="0" smtClean="0"/>
              <a:t>Here’s a graph that charts aggregate capacity per unit since the days of the ARPANET with the y-axis in </a:t>
            </a:r>
            <a:r>
              <a:rPr lang="en-US" baseline="0" dirty="0" err="1" smtClean="0"/>
              <a:t>Gbit</a:t>
            </a:r>
            <a:r>
              <a:rPr lang="en-US" baseline="0" dirty="0" smtClean="0"/>
              <a:t>/s on a log scale. We plot two lines. The blue is a software router at that point in time, while the red is the fastest known router at some point in time. You see two phases. Up through the mid 90s the lines overlap: the fastest routers were in fact server machines with some forwarding software on them that could be swapped out at will. Since the mid 90s as router speeds took off, the fastest routers have been built out of dedicated forwarding hardware and are fixed in their functionality. Software routers have also improved their performance over the same time period, but they remain 10 --- 100 x slower. Further, the performance of a software router depends on the complexity of the feature that you implement on it unlike the fixed-function routers that are rated for a certain line rate on a certain number of ports regardless of what features are on.</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performance approaching fixed-function hardware routers, with some level of programmability.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r>
              <a:rPr lang="en-US" baseline="0" dirty="0" smtClean="0"/>
              <a:t> I’ll talk about primitives that we have developed for two classes of routers algorithms in this talk.</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These primitives are designed to replace specific fixed-functionality in a router chip; so let’s briefly look inside a router chip. Packets coming in from different ports are processed by an ingress pipeline (running at about 1 GHz) in a streaming manner. Packets then sit around in a scheduler until they are scheduled by a scheduler on each output port. There’s a similar egress pipeline that processes packets on the way out.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project I’ll talk about is Domino, which is a system to program streaming algorithms on the ingress and egress pipelines. These are algorithms that process an incoming stream of packets in one pass and include algorithms for measurement, load balancing, managing the router’s buffer, etc. I’ll talk about how we came up with hardware primitives that replace the fixed functionality in each of the pipeline stages, and how to compile a high-level algorithm to these primitives.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project is PIFO, which is a system to program the scheduler, the part that decides which packet to transmit next. Here I’ll describe a primitive called the push-in first-out queue that allows to express a variety of scheduling algorithms, but only occupies modest additional chip area when implemented in high-speed hardware.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9047193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place</a:t>
            </a:r>
            <a:r>
              <a:rPr lang="en-US" baseline="0" dirty="0" smtClean="0"/>
              <a:t> where buffering is required is the scheduler.</a:t>
            </a:r>
          </a:p>
          <a:p>
            <a:r>
              <a:rPr lang="en-US" baseline="0" dirty="0" smtClean="0"/>
              <a:t>TODO: Consider removing match/action here. </a:t>
            </a:r>
            <a:r>
              <a:rPr lang="en-US" baseline="0" smtClean="0"/>
              <a:t>A bit jargon heavy.</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Cliff Notes: 1 packet/cycle</a:t>
            </a:r>
            <a:r>
              <a:rPr lang="en-US" sz="1200" baseline="0" dirty="0" smtClean="0"/>
              <a:t> throughput is the throughput requirement. 1 cycle latency is one way to guarantee it (i.e., it’s a sufficient condition).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Sidebar: It’s not necessary, e.g., stateless operations can take multiple clock cycles, so long as you can insert pipeline latches.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Stateful</a:t>
            </a:r>
            <a:r>
              <a:rPr lang="en-US" sz="1200" baseline="0" dirty="0" smtClean="0"/>
              <a:t> operations that don’t touch the same state repeatedly can take multiple clock cycles as well: e.g., access to per-output-port state.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Maybe you can also pipeline </a:t>
            </a:r>
            <a:r>
              <a:rPr lang="en-US" sz="1200" dirty="0" err="1" smtClean="0"/>
              <a:t>stateful</a:t>
            </a:r>
            <a:r>
              <a:rPr lang="en-US" sz="1200" dirty="0" smtClean="0"/>
              <a:t> operations on a case-by-case basis: e.g., the way a PIFO’s </a:t>
            </a:r>
            <a:r>
              <a:rPr lang="en-US" sz="1200" dirty="0" err="1" smtClean="0"/>
              <a:t>enqueue</a:t>
            </a:r>
            <a:r>
              <a:rPr lang="en-US" sz="1200" dirty="0" smtClean="0"/>
              <a:t> operation is pipelined over 2 clock cycles.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Maybe what we really need is a theory of pipelining</a:t>
            </a:r>
            <a:r>
              <a:rPr lang="en-US" sz="1200" baseline="0" dirty="0" smtClean="0"/>
              <a:t>!</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TODO: Rehearse this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Let’s see how we turn this fixed-function pipeline into a programmable one.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Our core primitive for this is an atom</a:t>
            </a:r>
            <a:r>
              <a:rPr lang="en-US" sz="1200" baseline="0" dirty="0" smtClean="0"/>
              <a:t>, which encapsulates local memory and action unit, where the action unit is constrained so that it can handle a new packet every cycle.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How do we do constrain the atom? By designing it as a digital circuit in hardware whose latency is 1 cycle so that it can handle new inputs every cycle.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Where does the programmability come from? There are a few configurable parameters in the atom’s circuit that can be configured by a programmer/compiler for a specific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a toy example (Show how the toy example constrains processing, while still providing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In practice, you would have parallel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24952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3/1/17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3/1/17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3/1/17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3/1/17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3/1/17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3/1/17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5.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0" name="Group 229"/>
          <p:cNvGrpSpPr/>
          <p:nvPr/>
        </p:nvGrpSpPr>
        <p:grpSpPr>
          <a:xfrm>
            <a:off x="10058400" y="2628900"/>
            <a:ext cx="1104900" cy="1333500"/>
            <a:chOff x="12839700" y="3390900"/>
            <a:chExt cx="2819400" cy="2400300"/>
          </a:xfrm>
        </p:grpSpPr>
        <p:grpSp>
          <p:nvGrpSpPr>
            <p:cNvPr id="231" name="Group 230"/>
            <p:cNvGrpSpPr/>
            <p:nvPr/>
          </p:nvGrpSpPr>
          <p:grpSpPr>
            <a:xfrm>
              <a:off x="13031514" y="5028645"/>
              <a:ext cx="722582" cy="606671"/>
              <a:chOff x="8915405" y="3169761"/>
              <a:chExt cx="952495" cy="606671"/>
            </a:xfrm>
          </p:grpSpPr>
          <p:sp>
            <p:nvSpPr>
              <p:cNvPr id="254" name="Trapezoid 253"/>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5" name="Straight Arrow Connector 2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2839700" y="3390900"/>
              <a:ext cx="2819400" cy="2400300"/>
              <a:chOff x="2518651" y="2895600"/>
              <a:chExt cx="2819400" cy="2400300"/>
            </a:xfrm>
          </p:grpSpPr>
          <p:sp>
            <p:nvSpPr>
              <p:cNvPr id="234" name="Rounded Rectangle 2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5" name="Group 234"/>
              <p:cNvGrpSpPr/>
              <p:nvPr/>
            </p:nvGrpSpPr>
            <p:grpSpPr>
              <a:xfrm>
                <a:off x="2565400" y="2933700"/>
                <a:ext cx="2472269" cy="2310957"/>
                <a:chOff x="2565400" y="2900276"/>
                <a:chExt cx="2472269" cy="2310957"/>
              </a:xfrm>
            </p:grpSpPr>
            <p:sp>
              <p:nvSpPr>
                <p:cNvPr id="236" name="Rectangle 2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Trapezoid 2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39" name="TextBox 238"/>
                <p:cNvSpPr txBox="1"/>
                <p:nvPr/>
              </p:nvSpPr>
              <p:spPr>
                <a:xfrm>
                  <a:off x="3467100" y="3581402"/>
                  <a:ext cx="685800" cy="369332"/>
                </a:xfrm>
                <a:prstGeom prst="rect">
                  <a:avLst/>
                </a:prstGeom>
                <a:noFill/>
              </p:spPr>
              <p:txBody>
                <a:bodyPr wrap="square" rtlCol="0">
                  <a:spAutoFit/>
                </a:bodyPr>
                <a:lstStyle/>
                <a:p>
                  <a:endParaRPr lang="en-US" dirty="0"/>
                </a:p>
              </p:txBody>
            </p:sp>
            <p:sp>
              <p:nvSpPr>
                <p:cNvPr id="240" name="Trapezoid 2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1" name="TextBox 240"/>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42" name="Trapezoid 2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3" name="TextBox 242"/>
                <p:cNvSpPr txBox="1"/>
                <p:nvPr/>
              </p:nvSpPr>
              <p:spPr>
                <a:xfrm>
                  <a:off x="3560051" y="4254499"/>
                  <a:ext cx="1356819" cy="369332"/>
                </a:xfrm>
                <a:prstGeom prst="rect">
                  <a:avLst/>
                </a:prstGeom>
                <a:noFill/>
              </p:spPr>
              <p:txBody>
                <a:bodyPr wrap="square" rtlCol="0">
                  <a:spAutoFit/>
                </a:bodyPr>
                <a:lstStyle/>
                <a:p>
                  <a:endParaRPr lang="en-US" dirty="0"/>
                </a:p>
              </p:txBody>
            </p:sp>
            <p:sp>
              <p:nvSpPr>
                <p:cNvPr id="244" name="Rectangle 2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45" name="Rectangle 2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6" name="Straight Arrow Connector 2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7" name="Straight Arrow Connector 2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33" name="Rectangle 232"/>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10210800" y="2781300"/>
            <a:ext cx="1104900" cy="1333500"/>
            <a:chOff x="12839700" y="3390900"/>
            <a:chExt cx="2819400" cy="2400300"/>
          </a:xfrm>
        </p:grpSpPr>
        <p:grpSp>
          <p:nvGrpSpPr>
            <p:cNvPr id="257" name="Group 256"/>
            <p:cNvGrpSpPr/>
            <p:nvPr/>
          </p:nvGrpSpPr>
          <p:grpSpPr>
            <a:xfrm>
              <a:off x="13031514" y="5028645"/>
              <a:ext cx="722582" cy="606671"/>
              <a:chOff x="8915405" y="3169761"/>
              <a:chExt cx="952495" cy="606671"/>
            </a:xfrm>
          </p:grpSpPr>
          <p:sp>
            <p:nvSpPr>
              <p:cNvPr id="280" name="Trapezoid 279"/>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1" name="Straight Arrow Connector 28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a:off x="12839700" y="3390900"/>
              <a:ext cx="2819400" cy="2400300"/>
              <a:chOff x="2518651" y="2895600"/>
              <a:chExt cx="2819400" cy="2400300"/>
            </a:xfrm>
          </p:grpSpPr>
          <p:sp>
            <p:nvSpPr>
              <p:cNvPr id="260" name="Rounded Rectangle 259"/>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1" name="Group 260"/>
              <p:cNvGrpSpPr/>
              <p:nvPr/>
            </p:nvGrpSpPr>
            <p:grpSpPr>
              <a:xfrm>
                <a:off x="2565400" y="2933700"/>
                <a:ext cx="2472269" cy="2310957"/>
                <a:chOff x="2565400" y="2900276"/>
                <a:chExt cx="2472269" cy="2310957"/>
              </a:xfrm>
            </p:grpSpPr>
            <p:sp>
              <p:nvSpPr>
                <p:cNvPr id="262" name="Rectangle 261"/>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63" name="Rectangle 262"/>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Trapezoid 263"/>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3467100" y="3581402"/>
                  <a:ext cx="685800" cy="369332"/>
                </a:xfrm>
                <a:prstGeom prst="rect">
                  <a:avLst/>
                </a:prstGeom>
                <a:noFill/>
              </p:spPr>
              <p:txBody>
                <a:bodyPr wrap="square" rtlCol="0">
                  <a:spAutoFit/>
                </a:bodyPr>
                <a:lstStyle/>
                <a:p>
                  <a:endParaRPr lang="en-US" dirty="0"/>
                </a:p>
              </p:txBody>
            </p:sp>
            <p:sp>
              <p:nvSpPr>
                <p:cNvPr id="266" name="Trapezoid 265"/>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7" name="TextBox 266"/>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68" name="Trapezoid 267"/>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9" name="TextBox 268"/>
                <p:cNvSpPr txBox="1"/>
                <p:nvPr/>
              </p:nvSpPr>
              <p:spPr>
                <a:xfrm>
                  <a:off x="3560051" y="4254499"/>
                  <a:ext cx="1356819" cy="369332"/>
                </a:xfrm>
                <a:prstGeom prst="rect">
                  <a:avLst/>
                </a:prstGeom>
                <a:noFill/>
              </p:spPr>
              <p:txBody>
                <a:bodyPr wrap="square" rtlCol="0">
                  <a:spAutoFit/>
                </a:bodyPr>
                <a:lstStyle/>
                <a:p>
                  <a:endParaRPr lang="en-US" dirty="0"/>
                </a:p>
              </p:txBody>
            </p:sp>
            <p:sp>
              <p:nvSpPr>
                <p:cNvPr id="270" name="Rectangle 269"/>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71" name="Rectangle 270"/>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72" name="Straight Arrow Connector 271"/>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9" name="Straight Arrow Connector 278"/>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59" name="Rectangle 258"/>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2" name="Group 281"/>
          <p:cNvGrpSpPr/>
          <p:nvPr/>
        </p:nvGrpSpPr>
        <p:grpSpPr>
          <a:xfrm>
            <a:off x="10363200" y="2933700"/>
            <a:ext cx="1104900" cy="1333500"/>
            <a:chOff x="12839700" y="3390900"/>
            <a:chExt cx="2819400" cy="2400300"/>
          </a:xfrm>
        </p:grpSpPr>
        <p:grpSp>
          <p:nvGrpSpPr>
            <p:cNvPr id="283" name="Group 282"/>
            <p:cNvGrpSpPr/>
            <p:nvPr/>
          </p:nvGrpSpPr>
          <p:grpSpPr>
            <a:xfrm>
              <a:off x="13031514" y="5028645"/>
              <a:ext cx="722582" cy="606671"/>
              <a:chOff x="8915405" y="3169761"/>
              <a:chExt cx="952495" cy="606671"/>
            </a:xfrm>
          </p:grpSpPr>
          <p:sp>
            <p:nvSpPr>
              <p:cNvPr id="347" name="Trapezoid 3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8" name="Straight Arrow Connector 3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4" name="Group 283"/>
            <p:cNvGrpSpPr/>
            <p:nvPr/>
          </p:nvGrpSpPr>
          <p:grpSpPr>
            <a:xfrm>
              <a:off x="12839700" y="3390900"/>
              <a:ext cx="2819400" cy="2400300"/>
              <a:chOff x="2518651" y="2895600"/>
              <a:chExt cx="2819400" cy="2400300"/>
            </a:xfrm>
          </p:grpSpPr>
          <p:sp>
            <p:nvSpPr>
              <p:cNvPr id="286" name="Rounded Rectangle 285"/>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7" name="Group 286"/>
              <p:cNvGrpSpPr/>
              <p:nvPr/>
            </p:nvGrpSpPr>
            <p:grpSpPr>
              <a:xfrm>
                <a:off x="2565400" y="2933700"/>
                <a:ext cx="2472269" cy="2310957"/>
                <a:chOff x="2565400" y="2900276"/>
                <a:chExt cx="2472269" cy="2310957"/>
              </a:xfrm>
            </p:grpSpPr>
            <p:sp>
              <p:nvSpPr>
                <p:cNvPr id="288" name="Rectangle 287"/>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89" name="Rectangle 288"/>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Trapezoid 289"/>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1" name="TextBox 290"/>
                <p:cNvSpPr txBox="1"/>
                <p:nvPr/>
              </p:nvSpPr>
              <p:spPr>
                <a:xfrm>
                  <a:off x="3467100" y="3581402"/>
                  <a:ext cx="685800" cy="369332"/>
                </a:xfrm>
                <a:prstGeom prst="rect">
                  <a:avLst/>
                </a:prstGeom>
                <a:noFill/>
              </p:spPr>
              <p:txBody>
                <a:bodyPr wrap="square" rtlCol="0">
                  <a:spAutoFit/>
                </a:bodyPr>
                <a:lstStyle/>
                <a:p>
                  <a:endParaRPr lang="en-US" dirty="0"/>
                </a:p>
              </p:txBody>
            </p:sp>
            <p:sp>
              <p:nvSpPr>
                <p:cNvPr id="292" name="Trapezoid 291"/>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3" name="TextBox 292"/>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94" name="Trapezoid 293"/>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5" name="TextBox 294"/>
                <p:cNvSpPr txBox="1"/>
                <p:nvPr/>
              </p:nvSpPr>
              <p:spPr>
                <a:xfrm>
                  <a:off x="3560051" y="4254499"/>
                  <a:ext cx="1356819" cy="369332"/>
                </a:xfrm>
                <a:prstGeom prst="rect">
                  <a:avLst/>
                </a:prstGeom>
                <a:noFill/>
              </p:spPr>
              <p:txBody>
                <a:bodyPr wrap="square" rtlCol="0">
                  <a:spAutoFit/>
                </a:bodyPr>
                <a:lstStyle/>
                <a:p>
                  <a:endParaRPr lang="en-US" dirty="0"/>
                </a:p>
              </p:txBody>
            </p:sp>
            <p:sp>
              <p:nvSpPr>
                <p:cNvPr id="296" name="Rectangle 295"/>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14" name="Rectangle 313"/>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17" name="Straight Arrow Connector 31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9" name="Straight Arrow Connector 338"/>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85" name="Rectangle 284"/>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 (SCCs)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021693" y="21109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4914900" y="1371600"/>
            <a:ext cx="2143536" cy="584775"/>
          </a:xfrm>
          <a:prstGeom prst="rect">
            <a:avLst/>
          </a:prstGeom>
          <a:noFill/>
        </p:spPr>
        <p:txBody>
          <a:bodyPr wrap="none" rtlCol="0">
            <a:spAutoFit/>
          </a:bodyPr>
          <a:lstStyle/>
          <a:p>
            <a:r>
              <a:rPr lang="en-US" sz="3200" dirty="0" smtClean="0">
                <a:latin typeface="+mj-lt"/>
                <a:cs typeface="Seravek"/>
              </a:rPr>
              <a:t>X = X * </a:t>
            </a:r>
            <a:r>
              <a:rPr lang="en-US" sz="3200" dirty="0" err="1" smtClean="0">
                <a:latin typeface="+mj-lt"/>
                <a:cs typeface="Seravek"/>
              </a:rPr>
              <a:t>p.b</a:t>
            </a:r>
            <a:endParaRPr lang="en-US" sz="3200" dirty="0">
              <a:latin typeface="+mj-lt"/>
              <a:cs typeface="Seravek"/>
            </a:endParaRPr>
          </a:p>
        </p:txBody>
      </p:sp>
      <p:sp>
        <p:nvSpPr>
          <p:cNvPr id="9" name="TextBox 8"/>
          <p:cNvSpPr txBox="1"/>
          <p:nvPr/>
        </p:nvSpPr>
        <p:spPr>
          <a:xfrm>
            <a:off x="4914900" y="1371600"/>
            <a:ext cx="1899879" cy="584775"/>
          </a:xfrm>
          <a:prstGeom prst="rect">
            <a:avLst/>
          </a:prstGeom>
          <a:noFill/>
        </p:spPr>
        <p:txBody>
          <a:bodyPr wrap="none" rtlCol="0">
            <a:spAutoFit/>
          </a:bodyPr>
          <a:lstStyle/>
          <a:p>
            <a:r>
              <a:rPr lang="en-US" sz="3200" dirty="0">
                <a:latin typeface="+mj-lt"/>
                <a:cs typeface="Seravek"/>
              </a:rPr>
              <a:t>X</a:t>
            </a:r>
            <a:r>
              <a:rPr lang="en-US" sz="3200" dirty="0" smtClean="0">
                <a:latin typeface="+mj-lt"/>
                <a:cs typeface="Seravek"/>
              </a:rPr>
              <a:t> = X + 7</a:t>
            </a:r>
            <a:endParaRPr lang="en-US" sz="3200" dirty="0">
              <a:latin typeface="+mj-lt"/>
              <a:cs typeface="Seravek"/>
            </a:endParaRP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packet/cycle</a:t>
            </a:r>
            <a:endParaRPr lang="en-US" sz="4000" dirty="0"/>
          </a:p>
        </p:txBody>
      </p:sp>
      <p:grpSp>
        <p:nvGrpSpPr>
          <p:cNvPr id="30" name="Group 29"/>
          <p:cNvGrpSpPr/>
          <p:nvPr/>
        </p:nvGrpSpPr>
        <p:grpSpPr>
          <a:xfrm>
            <a:off x="4152900" y="22098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sp>
        <p:nvSpPr>
          <p:cNvPr id="59" name="Rounded Rectangle 58"/>
          <p:cNvSpPr/>
          <p:nvPr/>
        </p:nvSpPr>
        <p:spPr>
          <a:xfrm>
            <a:off x="228600" y="5067300"/>
            <a:ext cx="117094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Formulate mapping problem as </a:t>
            </a:r>
            <a:r>
              <a:rPr lang="en-US" sz="4000" smtClean="0"/>
              <a:t>program synthesis</a:t>
            </a:r>
            <a:endParaRPr lang="en-US" sz="4000" dirty="0"/>
          </a:p>
        </p:txBody>
      </p:sp>
      <p:cxnSp>
        <p:nvCxnSpPr>
          <p:cNvPr id="4" name="Straight Arrow Connector 3"/>
          <p:cNvCxnSpPr>
            <a:endCxn id="37" idx="0"/>
          </p:cNvCxnSpPr>
          <p:nvPr/>
        </p:nvCxnSpPr>
        <p:spPr>
          <a:xfrm flipH="1">
            <a:off x="5318950" y="1828800"/>
            <a:ext cx="1196150" cy="4668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9" idx="1"/>
          </p:cNvCxnSpPr>
          <p:nvPr/>
        </p:nvCxnSpPr>
        <p:spPr>
          <a:xfrm rot="5400000">
            <a:off x="5014015" y="2070287"/>
            <a:ext cx="1437772" cy="878598"/>
          </a:xfrm>
          <a:prstGeom prst="curvedConnector4">
            <a:avLst>
              <a:gd name="adj1" fmla="val 15640"/>
              <a:gd name="adj2" fmla="val 3004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315200" y="1371600"/>
            <a:ext cx="2465740" cy="584775"/>
          </a:xfrm>
          <a:prstGeom prst="rect">
            <a:avLst/>
          </a:prstGeom>
          <a:noFill/>
        </p:spPr>
        <p:txBody>
          <a:bodyPr wrap="none" rtlCol="0">
            <a:spAutoFit/>
          </a:bodyPr>
          <a:lstStyle/>
          <a:p>
            <a:r>
              <a:rPr lang="en-US" sz="3200" dirty="0" smtClean="0">
                <a:latin typeface="+mj-lt"/>
                <a:cs typeface="Seravek"/>
              </a:rPr>
              <a:t>No mapping</a:t>
            </a:r>
            <a:endParaRPr lang="en-US" sz="32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7"/>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6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59" grpId="0" animBg="1"/>
      <p:bldP spid="63" grpId="0"/>
      <p:bldP spid="6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7353300" y="2057400"/>
            <a:ext cx="17526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40005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636391198"/>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before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to program other network devices:</a:t>
            </a:r>
          </a:p>
          <a:p>
            <a:pPr lvl="1"/>
            <a:r>
              <a:rPr lang="en-US" dirty="0" smtClean="0"/>
              <a:t>Network Interface Cards</a:t>
            </a:r>
          </a:p>
          <a:p>
            <a:pPr lvl="1"/>
            <a:r>
              <a:rPr lang="en-US" dirty="0" err="1" smtClean="0"/>
              <a:t>Middleboxes</a:t>
            </a:r>
            <a:r>
              <a:rPr lang="en-US" dirty="0" smtClean="0"/>
              <a:t> (proxies, firewalls, WAN optimizers, etc.)</a:t>
            </a:r>
          </a:p>
          <a:p>
            <a:pPr lvl="1"/>
            <a:endParaRPr lang="en-US" dirty="0"/>
          </a:p>
          <a:p>
            <a:r>
              <a:rPr lang="en-US" dirty="0" smtClean="0"/>
              <a:t>Hardware and software for specialized distributed systems</a:t>
            </a:r>
          </a:p>
          <a:p>
            <a:pPr lvl="1"/>
            <a:r>
              <a:rPr lang="en-US" dirty="0" smtClean="0"/>
              <a:t>The end of Moore’s law =&gt; hardware specialization</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a:t>
            </a:r>
            <a:r>
              <a:rPr lang="en-US" dirty="0" smtClean="0"/>
              <a:t>,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smtClean="0"/>
              <a:t>Many clock cycles (ns) to process each packet</a:t>
            </a:r>
          </a:p>
          <a:p>
            <a:r>
              <a:rPr lang="en-US" dirty="0" smtClean="0"/>
              <a:t>But, routers handle </a:t>
            </a:r>
            <a:r>
              <a:rPr lang="en-US" dirty="0"/>
              <a:t>1 </a:t>
            </a:r>
            <a:r>
              <a:rPr lang="en-US" dirty="0" smtClean="0"/>
              <a:t>packet/cycle (1 GHz)</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109202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5430327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372020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50</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
        <p:nvSpPr>
          <p:cNvPr id="11" name="Rounded Rectangle 10"/>
          <p:cNvSpPr/>
          <p:nvPr/>
        </p:nvSpPr>
        <p:spPr>
          <a:xfrm>
            <a:off x="43815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1440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ounded Rectangle 202"/>
          <p:cNvSpPr/>
          <p:nvPr/>
        </p:nvSpPr>
        <p:spPr>
          <a:xfrm>
            <a:off x="7467600" y="2019300"/>
            <a:ext cx="1562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19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iterate type="lt">
                                    <p:tmAbs val="0"/>
                                  </p:iterate>
                                  <p:childTnLst>
                                    <p:set>
                                      <p:cBhvr>
                                        <p:cTn id="12" dur="1" fill="hold">
                                          <p:stCondLst>
                                            <p:cond delay="0"/>
                                          </p:stCondLst>
                                        </p:cTn>
                                        <p:tgtEl>
                                          <p:spTgt spid="19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9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19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iterate type="lt">
                                    <p:tmAbs val="0"/>
                                  </p:iterate>
                                  <p:childTnLst>
                                    <p:set>
                                      <p:cBhvr>
                                        <p:cTn id="24" dur="1" fill="hold">
                                          <p:stCondLst>
                                            <p:cond delay="0"/>
                                          </p:stCondLst>
                                        </p:cTn>
                                        <p:tgtEl>
                                          <p:spTgt spid="19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iterate type="lt">
                                    <p:tmAbs val="0"/>
                                  </p:iterate>
                                  <p:childTnLst>
                                    <p:set>
                                      <p:cBhvr>
                                        <p:cTn id="26" dur="1" fill="hold">
                                          <p:stCondLst>
                                            <p:cond delay="0"/>
                                          </p:stCondLst>
                                        </p:cTn>
                                        <p:tgtEl>
                                          <p:spTgt spid="192">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11" grpId="0" animBg="1"/>
      <p:bldP spid="197" grpId="1" animBg="1"/>
      <p:bldP spid="20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43815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1440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25146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257912402"/>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A fixed-function router pipeline</a:t>
            </a:r>
            <a:endParaRPr lang="en-US" dirty="0"/>
          </a:p>
        </p:txBody>
      </p:sp>
      <p:sp>
        <p:nvSpPr>
          <p:cNvPr id="17" name="Right Arrow 16"/>
          <p:cNvSpPr/>
          <p:nvPr/>
        </p:nvSpPr>
        <p:spPr>
          <a:xfrm>
            <a:off x="109818"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0" y="304800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1480326" y="350520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1362258"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nvGrpSpPr>
          <p:cNvPr id="74" name="Group 73"/>
          <p:cNvGrpSpPr/>
          <p:nvPr/>
        </p:nvGrpSpPr>
        <p:grpSpPr>
          <a:xfrm>
            <a:off x="4998263" y="2436450"/>
            <a:ext cx="515971" cy="2169799"/>
            <a:chOff x="4998263" y="2436450"/>
            <a:chExt cx="515971" cy="2169799"/>
          </a:xfrm>
        </p:grpSpPr>
        <p:cxnSp>
          <p:nvCxnSpPr>
            <p:cNvPr id="69" name="Straight Connector 68"/>
            <p:cNvCxnSpPr/>
            <p:nvPr/>
          </p:nvCxnSpPr>
          <p:spPr>
            <a:xfrm>
              <a:off x="4998263"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008635"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7" name="Group 76"/>
          <p:cNvGrpSpPr/>
          <p:nvPr/>
        </p:nvGrpSpPr>
        <p:grpSpPr>
          <a:xfrm>
            <a:off x="9721394" y="2436450"/>
            <a:ext cx="515971" cy="2169799"/>
            <a:chOff x="9721394" y="2436450"/>
            <a:chExt cx="515971" cy="2169799"/>
          </a:xfrm>
        </p:grpSpPr>
        <p:cxnSp>
          <p:nvCxnSpPr>
            <p:cNvPr id="39" name="Straight Connector 38"/>
            <p:cNvCxnSpPr/>
            <p:nvPr/>
          </p:nvCxnSpPr>
          <p:spPr>
            <a:xfrm>
              <a:off x="9721394"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9731766"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smtClean="0">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2" y="1331979"/>
            <a:ext cx="3016453"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smtClean="0">
                  <a:latin typeface="Seravek"/>
                  <a:cs typeface="Seravek"/>
                </a:rPr>
                <a:t>Multicast</a:t>
              </a:r>
              <a:endParaRPr lang="en-US" dirty="0">
                <a:latin typeface="Seravek"/>
                <a:cs typeface="Seravek"/>
              </a:endParaRPr>
            </a:p>
          </p:txBody>
        </p:sp>
      </p:grpSp>
      <p:sp>
        <p:nvSpPr>
          <p:cNvPr id="257" name="Rounded Rectangle 256"/>
          <p:cNvSpPr/>
          <p:nvPr/>
        </p:nvSpPr>
        <p:spPr>
          <a:xfrm>
            <a:off x="2057400" y="5334000"/>
            <a:ext cx="80010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1 packet/cycle</a:t>
            </a:r>
            <a:endParaRPr lang="en-US" sz="2800" dirty="0">
              <a:latin typeface="Gadugi" charset="0"/>
              <a:ea typeface="Gadugi" charset="0"/>
              <a:cs typeface="Gadugi" charset="0"/>
            </a:endParaRPr>
          </a:p>
        </p:txBody>
      </p:sp>
      <p:sp>
        <p:nvSpPr>
          <p:cNvPr id="259" name="Rounded Rectangle 258"/>
          <p:cNvSpPr/>
          <p:nvPr/>
        </p:nvSpPr>
        <p:spPr>
          <a:xfrm>
            <a:off x="2095500" y="6096000"/>
            <a:ext cx="3505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a:t>
            </a:r>
            <a:endParaRPr lang="en-US" sz="2800" dirty="0">
              <a:latin typeface="Gadugi" charset="0"/>
              <a:ea typeface="Gadugi" charset="0"/>
              <a:cs typeface="Gadugi" charset="0"/>
            </a:endParaRP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smtClean="0">
                  <a:latin typeface="Seravek"/>
                  <a:cs typeface="Seravek"/>
                </a:rPr>
                <a:t>Tunnels</a:t>
              </a:r>
              <a:endParaRPr lang="en-US" dirty="0">
                <a:latin typeface="Seravek"/>
                <a:cs typeface="Seravek"/>
              </a:endParaRPr>
            </a:p>
          </p:txBody>
        </p:sp>
      </p:grpSp>
      <p:grpSp>
        <p:nvGrpSpPr>
          <p:cNvPr id="48" name="Group 47"/>
          <p:cNvGrpSpPr/>
          <p:nvPr/>
        </p:nvGrpSpPr>
        <p:grpSpPr>
          <a:xfrm>
            <a:off x="2133600" y="2130627"/>
            <a:ext cx="1418158" cy="3191705"/>
            <a:chOff x="2133600" y="2130627"/>
            <a:chExt cx="1418158"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06" name="TextBox 105"/>
            <p:cNvSpPr txBox="1"/>
            <p:nvPr/>
          </p:nvSpPr>
          <p:spPr>
            <a:xfrm>
              <a:off x="2133600" y="4953000"/>
              <a:ext cx="1309974" cy="369332"/>
            </a:xfrm>
            <a:prstGeom prst="rect">
              <a:avLst/>
            </a:prstGeom>
            <a:noFill/>
          </p:spPr>
          <p:txBody>
            <a:bodyPr wrap="none" rtlCol="0">
              <a:spAutoFit/>
            </a:bodyPr>
            <a:lstStyle/>
            <a:p>
              <a:r>
                <a:rPr lang="en-US" smtClean="0">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59055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Constrained action units </a:t>
            </a:r>
            <a:endParaRPr lang="en-US" sz="2800" dirty="0">
              <a:latin typeface="Gadugi" charset="0"/>
              <a:ea typeface="Gadugi" charset="0"/>
              <a:cs typeface="Gadugi" charset="0"/>
            </a:endParaRP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smtClean="0">
                      <a:latin typeface="Seravek"/>
                      <a:cs typeface="Seravek"/>
                    </a:rPr>
                    <a:t>Measurement</a:t>
                  </a:r>
                  <a:endParaRPr lang="en-US" dirty="0">
                    <a:latin typeface="Seravek"/>
                    <a:cs typeface="Seravek"/>
                  </a:endParaRP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2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nodeType="clickEffect">
                                  <p:stCondLst>
                                    <p:cond delay="0"/>
                                  </p:stCondLst>
                                  <p:childTnLst>
                                    <p:animMotion origin="layout" path="M -2.5E-6 -3.33333E-6 L 0.15781 -0.00347 " pathEditMode="relative" rAng="0" ptsTypes="AA">
                                      <p:cBhvr>
                                        <p:cTn id="72" dur="1000" fill="hold"/>
                                        <p:tgtEl>
                                          <p:spTgt spid="73"/>
                                        </p:tgtEl>
                                        <p:attrNameLst>
                                          <p:attrName>ppt_x</p:attrName>
                                          <p:attrName>ppt_y</p:attrName>
                                        </p:attrNameLst>
                                      </p:cBhvr>
                                      <p:rCtr x="8047" y="-185"/>
                                    </p:animMotion>
                                  </p:childTnLst>
                                </p:cTn>
                              </p:par>
                            </p:childTnLst>
                          </p:cTn>
                        </p:par>
                        <p:par>
                          <p:cTn id="73" fill="hold">
                            <p:stCondLst>
                              <p:cond delay="1000"/>
                            </p:stCondLst>
                            <p:childTnLst>
                              <p:par>
                                <p:cTn id="74" presetID="1" presetClass="entr" presetSubtype="0" fill="hold" nodeType="afterEffect">
                                  <p:stCondLst>
                                    <p:cond delay="0"/>
                                  </p:stCondLst>
                                  <p:childTnLst>
                                    <p:set>
                                      <p:cBhvr>
                                        <p:cTn id="75" dur="1" fill="hold">
                                          <p:stCondLst>
                                            <p:cond delay="0"/>
                                          </p:stCondLst>
                                        </p:cTn>
                                        <p:tgtEl>
                                          <p:spTgt spid="282"/>
                                        </p:tgtEl>
                                        <p:attrNameLst>
                                          <p:attrName>style.visibility</p:attrName>
                                        </p:attrNameLst>
                                      </p:cBhvr>
                                      <p:to>
                                        <p:strVal val="visible"/>
                                      </p:to>
                                    </p:set>
                                  </p:childTnLst>
                                </p:cTn>
                              </p:par>
                            </p:childTnLst>
                          </p:cTn>
                        </p:par>
                        <p:par>
                          <p:cTn id="76" fill="hold">
                            <p:stCondLst>
                              <p:cond delay="1000"/>
                            </p:stCondLst>
                            <p:childTnLst>
                              <p:par>
                                <p:cTn id="77" presetID="42" presetClass="path" presetSubtype="0" accel="50000" decel="50000" fill="hold" nodeType="afterEffect">
                                  <p:stCondLst>
                                    <p:cond delay="0"/>
                                  </p:stCondLst>
                                  <p:childTnLst>
                                    <p:animMotion origin="layout" path="M 0.15781 -0.00347 L 0.29219 -0.00347 " pathEditMode="relative" rAng="0" ptsTypes="AA">
                                      <p:cBhvr>
                                        <p:cTn id="78" dur="1000" fill="hold"/>
                                        <p:tgtEl>
                                          <p:spTgt spid="73"/>
                                        </p:tgtEl>
                                        <p:attrNameLst>
                                          <p:attrName>ppt_x</p:attrName>
                                          <p:attrName>ppt_y</p:attrName>
                                        </p:attrNameLst>
                                      </p:cBhvr>
                                      <p:rCtr x="6875" y="0"/>
                                    </p:animMotion>
                                  </p:childTnLst>
                                </p:cTn>
                              </p:par>
                              <p:par>
                                <p:cTn id="79" presetID="42" presetClass="path" presetSubtype="0" accel="50000" decel="50000" fill="hold" nodeType="withEffect">
                                  <p:stCondLst>
                                    <p:cond delay="0"/>
                                  </p:stCondLst>
                                  <p:childTnLst>
                                    <p:animMotion origin="layout" path="M -2.5E-6 1.48148E-6 L 0.15782 -0.00347 " pathEditMode="relative" rAng="0" ptsTypes="AA">
                                      <p:cBhvr>
                                        <p:cTn id="80" dur="1000" fill="hold"/>
                                        <p:tgtEl>
                                          <p:spTgt spid="282"/>
                                        </p:tgtEl>
                                        <p:attrNameLst>
                                          <p:attrName>ppt_x</p:attrName>
                                          <p:attrName>ppt_y</p:attrName>
                                        </p:attrNameLst>
                                      </p:cBhvr>
                                      <p:rCtr x="7891" y="-185"/>
                                    </p:animMotion>
                                  </p:childTnLst>
                                </p:cTn>
                              </p:par>
                            </p:childTnLst>
                          </p:cTn>
                        </p:par>
                        <p:par>
                          <p:cTn id="81" fill="hold">
                            <p:stCondLst>
                              <p:cond delay="2000"/>
                            </p:stCondLst>
                            <p:childTnLst>
                              <p:par>
                                <p:cTn id="82" presetID="1" presetClass="entr" presetSubtype="0" fill="hold" nodeType="afterEffect">
                                  <p:stCondLst>
                                    <p:cond delay="0"/>
                                  </p:stCondLst>
                                  <p:childTnLst>
                                    <p:set>
                                      <p:cBhvr>
                                        <p:cTn id="83" dur="1" fill="hold">
                                          <p:stCondLst>
                                            <p:cond delay="0"/>
                                          </p:stCondLst>
                                        </p:cTn>
                                        <p:tgtEl>
                                          <p:spTgt spid="303"/>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nodeType="clickEffect">
                                  <p:stCondLst>
                                    <p:cond delay="0"/>
                                  </p:stCondLst>
                                  <p:childTnLst>
                                    <p:set>
                                      <p:cBhvr>
                                        <p:cTn id="87" dur="1" fill="hold">
                                          <p:stCondLst>
                                            <p:cond delay="0"/>
                                          </p:stCondLst>
                                        </p:cTn>
                                        <p:tgtEl>
                                          <p:spTgt spid="73"/>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282"/>
                                        </p:tgtEl>
                                        <p:attrNameLst>
                                          <p:attrName>style.visibility</p:attrName>
                                        </p:attrNameLst>
                                      </p:cBhvr>
                                      <p:to>
                                        <p:strVal val="hidden"/>
                                      </p:to>
                                    </p:set>
                                  </p:childTnLst>
                                </p:cTn>
                              </p:par>
                              <p:par>
                                <p:cTn id="90" presetID="1" presetClass="exit" presetSubtype="0" fill="hold" nodeType="withEffect">
                                  <p:stCondLst>
                                    <p:cond delay="0"/>
                                  </p:stCondLst>
                                  <p:childTnLst>
                                    <p:set>
                                      <p:cBhvr>
                                        <p:cTn id="91" dur="1" fill="hold">
                                          <p:stCondLst>
                                            <p:cond delay="0"/>
                                          </p:stCondLst>
                                        </p:cTn>
                                        <p:tgtEl>
                                          <p:spTgt spid="303"/>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259"/>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
        <p:nvSpPr>
          <p:cNvPr id="8" name="TextBox 7"/>
          <p:cNvSpPr txBox="1"/>
          <p:nvPr/>
        </p:nvSpPr>
        <p:spPr>
          <a:xfrm>
            <a:off x="-8965" y="4800600"/>
            <a:ext cx="990977" cy="1754326"/>
          </a:xfrm>
          <a:prstGeom prst="rect">
            <a:avLst/>
          </a:prstGeom>
          <a:noFill/>
        </p:spPr>
        <p:txBody>
          <a:bodyPr wrap="none" rtlCol="0">
            <a:spAutoFit/>
          </a:bodyPr>
          <a:lstStyle/>
          <a:p>
            <a:r>
              <a:rPr lang="en-US" dirty="0" smtClean="0"/>
              <a:t>1 cycle</a:t>
            </a:r>
          </a:p>
          <a:p>
            <a:r>
              <a:rPr lang="en-US" dirty="0" smtClean="0"/>
              <a:t>latency</a:t>
            </a:r>
          </a:p>
          <a:p>
            <a:r>
              <a:rPr lang="en-US" dirty="0"/>
              <a:t>f</a:t>
            </a:r>
            <a:r>
              <a:rPr lang="en-US" dirty="0" smtClean="0"/>
              <a:t>rom</a:t>
            </a:r>
          </a:p>
          <a:p>
            <a:r>
              <a:rPr lang="en-US" dirty="0"/>
              <a:t>i</a:t>
            </a:r>
            <a:r>
              <a:rPr lang="en-US" dirty="0" smtClean="0"/>
              <a:t>nput </a:t>
            </a:r>
            <a:r>
              <a:rPr lang="en-US" dirty="0"/>
              <a:t>to</a:t>
            </a:r>
          </a:p>
          <a:p>
            <a:r>
              <a:rPr lang="en-US" dirty="0" smtClean="0"/>
              <a:t>output</a:t>
            </a:r>
            <a:endParaRPr lang="en-US" dirty="0"/>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6.4"/>
</p:tagLst>
</file>

<file path=ppt/tags/tag11.xml><?xml version="1.0" encoding="utf-8"?>
<p:tagLst xmlns:a="http://schemas.openxmlformats.org/drawingml/2006/main" xmlns:r="http://schemas.openxmlformats.org/officeDocument/2006/relationships" xmlns:p="http://schemas.openxmlformats.org/presentationml/2006/main">
  <p:tag name="TIMING" val="|5.8"/>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11.4"/>
</p:tagLst>
</file>

<file path=ppt/tags/tag16.xml><?xml version="1.0" encoding="utf-8"?>
<p:tagLst xmlns:a="http://schemas.openxmlformats.org/drawingml/2006/main" xmlns:r="http://schemas.openxmlformats.org/officeDocument/2006/relationships" xmlns:p="http://schemas.openxmlformats.org/presentationml/2006/main">
  <p:tag name="TIMING" val="|26.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14285</TotalTime>
  <Words>13632</Words>
  <Application>Microsoft Macintosh PowerPoint</Application>
  <PresentationFormat>Widescreen</PresentationFormat>
  <Paragraphs>1894</Paragraphs>
  <Slides>88</Slides>
  <Notes>79</Notes>
  <HiddenSlides>28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88</vt:i4>
      </vt:variant>
    </vt:vector>
  </HeadingPairs>
  <TitlesOfParts>
    <vt:vector size="95" baseType="lpstr">
      <vt:lpstr>Arial</vt:lpstr>
      <vt:lpstr>Calibri</vt:lpstr>
      <vt:lpstr>Gadugi</vt:lpstr>
      <vt:lpstr>Seravek</vt:lpstr>
      <vt:lpstr>Symbol</vt:lpstr>
      <vt:lpstr>Wingdings</vt:lpstr>
      <vt:lpstr>Office Theme</vt:lpstr>
      <vt:lpstr>Making the fastest routers programmable</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A fixed-function router pipeline</vt:lpstr>
      <vt:lpstr>A programmable atom pipeline</vt:lpstr>
      <vt:lpstr>Compiling algorithms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5817</cp:revision>
  <dcterms:created xsi:type="dcterms:W3CDTF">2015-11-20T07:11:46Z</dcterms:created>
  <dcterms:modified xsi:type="dcterms:W3CDTF">2017-03-01T17:07:13Z</dcterms:modified>
</cp:coreProperties>
</file>