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tags/tag4.xml" ContentType="application/vnd.openxmlformats-officedocument.presentationml.tags+xml"/>
  <Override PartName="/ppt/notesSlides/notesSlide27.xml" ContentType="application/vnd.openxmlformats-officedocument.presentationml.notesSlide+xml"/>
  <Override PartName="/ppt/tags/tag5.xml" ContentType="application/vnd.openxmlformats-officedocument.presentationml.tags+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xml" ContentType="application/vnd.openxmlformats-officedocument.presentationml.tags+xml"/>
  <Override PartName="/ppt/notesSlides/notesSlide32.xml" ContentType="application/vnd.openxmlformats-officedocument.presentationml.notesSlide+xml"/>
  <Override PartName="/ppt/tags/tag8.xml" ContentType="application/vnd.openxmlformats-officedocument.presentationml.tags+xml"/>
  <Override PartName="/ppt/notesSlides/notesSlide33.xml" ContentType="application/vnd.openxmlformats-officedocument.presentationml.notesSlide+xml"/>
  <Override PartName="/ppt/tags/tag9.xml" ContentType="application/vnd.openxmlformats-officedocument.presentationml.tags+xml"/>
  <Override PartName="/ppt/notesSlides/notesSlide34.xml" ContentType="application/vnd.openxmlformats-officedocument.presentationml.notesSlide+xml"/>
  <Override PartName="/ppt/tags/tag10.xml" ContentType="application/vnd.openxmlformats-officedocument.presentationml.tags+xml"/>
  <Override PartName="/ppt/notesSlides/notesSlide35.xml" ContentType="application/vnd.openxmlformats-officedocument.presentationml.notesSlide+xml"/>
  <Override PartName="/ppt/tags/tag11.xml" ContentType="application/vnd.openxmlformats-officedocument.presentationml.tags+xml"/>
  <Override PartName="/ppt/notesSlides/notesSlide36.xml" ContentType="application/vnd.openxmlformats-officedocument.presentationml.notesSlide+xml"/>
  <Override PartName="/ppt/tags/tag12.xml" ContentType="application/vnd.openxmlformats-officedocument.presentationml.tags+xml"/>
  <Override PartName="/ppt/notesSlides/notesSlide37.xml" ContentType="application/vnd.openxmlformats-officedocument.presentationml.notesSlide+xml"/>
  <Override PartName="/ppt/tags/tag13.xml" ContentType="application/vnd.openxmlformats-officedocument.presentationml.tags+xml"/>
  <Override PartName="/ppt/notesSlides/notesSlide38.xml" ContentType="application/vnd.openxmlformats-officedocument.presentationml.notesSlide+xml"/>
  <Override PartName="/ppt/tags/tag1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tags/tag19.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315" r:id="rId3"/>
    <p:sldId id="316" r:id="rId4"/>
    <p:sldId id="529" r:id="rId5"/>
    <p:sldId id="319" r:id="rId6"/>
    <p:sldId id="527" r:id="rId7"/>
    <p:sldId id="576" r:id="rId8"/>
    <p:sldId id="545" r:id="rId9"/>
    <p:sldId id="524" r:id="rId10"/>
    <p:sldId id="504" r:id="rId11"/>
    <p:sldId id="530" r:id="rId12"/>
    <p:sldId id="531" r:id="rId13"/>
    <p:sldId id="470" r:id="rId14"/>
    <p:sldId id="471" r:id="rId15"/>
    <p:sldId id="472" r:id="rId16"/>
    <p:sldId id="473" r:id="rId17"/>
    <p:sldId id="474" r:id="rId18"/>
    <p:sldId id="475" r:id="rId19"/>
    <p:sldId id="505" r:id="rId20"/>
    <p:sldId id="564" r:id="rId21"/>
    <p:sldId id="567" r:id="rId22"/>
    <p:sldId id="517" r:id="rId23"/>
    <p:sldId id="516" r:id="rId24"/>
    <p:sldId id="537" r:id="rId25"/>
    <p:sldId id="538" r:id="rId26"/>
    <p:sldId id="577" r:id="rId27"/>
    <p:sldId id="547" r:id="rId28"/>
    <p:sldId id="548" r:id="rId29"/>
    <p:sldId id="549" r:id="rId30"/>
    <p:sldId id="550" r:id="rId31"/>
    <p:sldId id="551" r:id="rId32"/>
    <p:sldId id="552" r:id="rId33"/>
    <p:sldId id="553" r:id="rId34"/>
    <p:sldId id="554" r:id="rId35"/>
    <p:sldId id="555" r:id="rId36"/>
    <p:sldId id="556" r:id="rId37"/>
    <p:sldId id="568" r:id="rId38"/>
    <p:sldId id="560" r:id="rId39"/>
    <p:sldId id="561" r:id="rId40"/>
    <p:sldId id="565" r:id="rId41"/>
    <p:sldId id="566" r:id="rId42"/>
    <p:sldId id="358" r:id="rId43"/>
    <p:sldId id="544" r:id="rId44"/>
    <p:sldId id="350" r:id="rId45"/>
    <p:sldId id="578" r:id="rId46"/>
    <p:sldId id="572" r:id="rId47"/>
    <p:sldId id="573" r:id="rId48"/>
    <p:sldId id="574" r:id="rId49"/>
    <p:sldId id="569" r:id="rId50"/>
    <p:sldId id="570" r:id="rId51"/>
    <p:sldId id="571" r:id="rId52"/>
    <p:sldId id="540" r:id="rId53"/>
    <p:sldId id="541" r:id="rId54"/>
    <p:sldId id="508" r:id="rId55"/>
    <p:sldId id="526" r:id="rId56"/>
    <p:sldId id="514" r:id="rId57"/>
    <p:sldId id="507" r:id="rId58"/>
    <p:sldId id="509" r:id="rId59"/>
    <p:sldId id="510" r:id="rId60"/>
    <p:sldId id="464" r:id="rId61"/>
    <p:sldId id="465" r:id="rId62"/>
    <p:sldId id="375" r:id="rId63"/>
    <p:sldId id="299" r:id="rId64"/>
    <p:sldId id="357" r:id="rId65"/>
    <p:sldId id="305" r:id="rId66"/>
    <p:sldId id="306" r:id="rId67"/>
    <p:sldId id="301" r:id="rId68"/>
    <p:sldId id="271" r:id="rId69"/>
    <p:sldId id="326" r:id="rId70"/>
    <p:sldId id="327" r:id="rId71"/>
    <p:sldId id="272" r:id="rId72"/>
    <p:sldId id="374" r:id="rId73"/>
    <p:sldId id="468" r:id="rId74"/>
    <p:sldId id="332" r:id="rId75"/>
    <p:sldId id="370" r:id="rId76"/>
    <p:sldId id="371" r:id="rId77"/>
    <p:sldId id="335" r:id="rId78"/>
    <p:sldId id="372" r:id="rId79"/>
    <p:sldId id="373" r:id="rId80"/>
    <p:sldId id="307" r:id="rId81"/>
    <p:sldId id="467" r:id="rId82"/>
    <p:sldId id="458" r:id="rId83"/>
    <p:sldId id="459" r:id="rId84"/>
    <p:sldId id="460" r:id="rId85"/>
    <p:sldId id="461" r:id="rId86"/>
    <p:sldId id="462" r:id="rId87"/>
    <p:sldId id="466" r:id="rId88"/>
    <p:sldId id="463"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21" autoAdjust="0"/>
    <p:restoredTop sz="47302" autoAdjust="0"/>
  </p:normalViewPr>
  <p:slideViewPr>
    <p:cSldViewPr showGuides="1">
      <p:cViewPr>
        <p:scale>
          <a:sx n="95" d="100"/>
          <a:sy n="95" d="100"/>
        </p:scale>
        <p:origin x="240" y="-232"/>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542676768"/>
        <c:axId val="544256176"/>
      </c:lineChart>
      <c:catAx>
        <c:axId val="542676768"/>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544256176"/>
        <c:crosses val="autoZero"/>
        <c:auto val="1"/>
        <c:lblAlgn val="ctr"/>
        <c:lblOffset val="100"/>
        <c:noMultiLvlLbl val="0"/>
      </c:catAx>
      <c:valAx>
        <c:axId val="544256176"/>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542676768"/>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527650000"/>
        <c:axId val="539559632"/>
      </c:scatterChart>
      <c:valAx>
        <c:axId val="527650000"/>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539559632"/>
        <c:crosses val="autoZero"/>
        <c:crossBetween val="midCat"/>
      </c:valAx>
      <c:valAx>
        <c:axId val="539559632"/>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52765000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3/8/17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It’s important to mention NO</a:t>
            </a:r>
            <a:r>
              <a:rPr lang="en-US" baseline="0" dirty="0" smtClean="0"/>
              <a:t> LOOPS here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Describe </a:t>
            </a:r>
            <a:r>
              <a:rPr lang="en-US" dirty="0" smtClean="0"/>
              <a:t>the </a:t>
            </a:r>
            <a:r>
              <a:rPr lang="en-US" dirty="0" smtClean="0"/>
              <a:t>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the end of this</a:t>
            </a:r>
            <a:r>
              <a:rPr lang="en-US" baseline="0" dirty="0" smtClean="0"/>
              <a:t> slide make the point that we reject algorithms that can’t run on atoms unlike a software router.</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13</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Stress that this is *a* set of atoms, not *the* set.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13583027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a:t>
            </a:r>
            <a:r>
              <a:rPr lang="en-US" baseline="0" dirty="0" err="1" smtClean="0"/>
              <a:t>bc</a:t>
            </a:r>
            <a:r>
              <a:rPr lang="en-US" baseline="0" dirty="0" smtClean="0"/>
              <a:t> there’s no </a:t>
            </a:r>
            <a:r>
              <a:rPr lang="en-US" baseline="0" dirty="0" err="1" smtClean="0"/>
              <a:t>consensue</a:t>
            </a:r>
            <a:r>
              <a:rPr lang="en-US" baseline="0" dirty="0" smtClean="0"/>
              <a:t> and routers are fixed function, rate of innovation is </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 networking researcher, you can’t think of architecture as a </a:t>
            </a:r>
            <a:r>
              <a:rPr lang="en-US" baseline="0" dirty="0" err="1" smtClean="0"/>
              <a:t>blackbox</a:t>
            </a:r>
            <a:r>
              <a:rPr lang="en-US" baseline="0" dirty="0" smtClean="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smtClean="0"/>
              <a:t>to.</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49</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9047193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Remember to talk about packets marching in lock step.</a:t>
            </a:r>
          </a:p>
          <a:p>
            <a:r>
              <a:rPr lang="en-US" baseline="0" dirty="0" smtClean="0"/>
              <a:t>Other examples of egress functionality (outside all of our programmable examples)</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Ok, so how do we decide what atoms to place in the router and whether an atom can support an algorithm. That’s where the Domino compiler comes in to bridge the gap between algorithms and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3/8/17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3/8/17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3/8/17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3/8/17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3/8/17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3/8/17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3/8/17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5.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021693" y="21109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4914900" y="1371600"/>
            <a:ext cx="2143536"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p.b</a:t>
            </a:r>
            <a:endParaRPr lang="en-US" sz="3200" dirty="0">
              <a:latin typeface="+mj-lt"/>
              <a:cs typeface="Seravek"/>
            </a:endParaRPr>
          </a:p>
        </p:txBody>
      </p:sp>
      <p:sp>
        <p:nvSpPr>
          <p:cNvPr id="9" name="TextBox 8"/>
          <p:cNvSpPr txBox="1"/>
          <p:nvPr/>
        </p:nvSpPr>
        <p:spPr>
          <a:xfrm>
            <a:off x="4914900" y="1371600"/>
            <a:ext cx="1899879"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+ 7</a:t>
            </a:r>
            <a:endParaRPr lang="en-US" sz="3200" dirty="0">
              <a:latin typeface="+mj-lt"/>
              <a:cs typeface="Seravek"/>
            </a:endParaRP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grpSp>
        <p:nvGrpSpPr>
          <p:cNvPr id="30" name="Group 29"/>
          <p:cNvGrpSpPr/>
          <p:nvPr/>
        </p:nvGrpSpPr>
        <p:grpSpPr>
          <a:xfrm>
            <a:off x="4152900" y="22098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sp>
        <p:nvSpPr>
          <p:cNvPr id="59" name="Rounded Rectangle 58"/>
          <p:cNvSpPr/>
          <p:nvPr/>
        </p:nvSpPr>
        <p:spPr>
          <a:xfrm>
            <a:off x="228600" y="5067300"/>
            <a:ext cx="117094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Formulate mapping problem as </a:t>
            </a:r>
            <a:r>
              <a:rPr lang="en-US" sz="4000" smtClean="0"/>
              <a:t>program synthesis</a:t>
            </a:r>
            <a:endParaRPr lang="en-US" sz="4000" dirty="0"/>
          </a:p>
        </p:txBody>
      </p:sp>
      <p:cxnSp>
        <p:nvCxnSpPr>
          <p:cNvPr id="4" name="Straight Arrow Connector 3"/>
          <p:cNvCxnSpPr>
            <a:endCxn id="37" idx="0"/>
          </p:cNvCxnSpPr>
          <p:nvPr/>
        </p:nvCxnSpPr>
        <p:spPr>
          <a:xfrm flipH="1">
            <a:off x="5318950" y="1828800"/>
            <a:ext cx="1196150" cy="4668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9" idx="1"/>
          </p:cNvCxnSpPr>
          <p:nvPr/>
        </p:nvCxnSpPr>
        <p:spPr>
          <a:xfrm rot="5400000">
            <a:off x="5014015" y="2070287"/>
            <a:ext cx="1437772" cy="878598"/>
          </a:xfrm>
          <a:prstGeom prst="curvedConnector4">
            <a:avLst>
              <a:gd name="adj1" fmla="val 15640"/>
              <a:gd name="adj2" fmla="val 3004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315200" y="1371600"/>
            <a:ext cx="2465740" cy="584775"/>
          </a:xfrm>
          <a:prstGeom prst="rect">
            <a:avLst/>
          </a:prstGeom>
          <a:noFill/>
        </p:spPr>
        <p:txBody>
          <a:bodyPr wrap="none" rtlCol="0">
            <a:spAutoFit/>
          </a:bodyPr>
          <a:lstStyle/>
          <a:p>
            <a:r>
              <a:rPr lang="en-US" sz="3200" dirty="0" smtClean="0">
                <a:latin typeface="+mj-lt"/>
                <a:cs typeface="Seravek"/>
              </a:rPr>
              <a:t>No mapping</a:t>
            </a:r>
            <a:endParaRPr lang="en-US" sz="32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7"/>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6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59" grpId="0" animBg="1"/>
      <p:bldP spid="63" grpId="0"/>
      <p:bldP spid="6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7353300" y="2057400"/>
            <a:ext cx="17526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40005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636391198"/>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ACLs, tunnels, </a:t>
            </a:r>
            <a:r>
              <a:rPr lang="en-US" dirty="0" err="1" smtClean="0"/>
              <a:t>etc</a:t>
            </a:r>
            <a:endParaRPr lang="en-US" dirty="0" smtClean="0"/>
          </a:p>
          <a:p>
            <a:r>
              <a:rPr lang="en-US" dirty="0" smtClean="0"/>
              <a:t>Yet, routers are still fixed-function</a:t>
            </a:r>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at</a:t>
            </a:r>
            <a:r>
              <a:rPr lang="en-US" sz="11200" dirty="0" smtClean="0"/>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t>
            </a:r>
            <a:r>
              <a:rPr lang="en-US" dirty="0"/>
              <a:t>ACLs, tunnels, </a:t>
            </a:r>
            <a:r>
              <a:rPr lang="en-US" dirty="0" err="1"/>
              <a:t>etc</a:t>
            </a:r>
            <a:endParaRPr lang="en-US" dirty="0"/>
          </a:p>
          <a:p>
            <a:r>
              <a:rPr lang="en-US" dirty="0"/>
              <a:t>Yet, routers are still </a:t>
            </a:r>
            <a:r>
              <a:rPr lang="en-US" dirty="0" smtClean="0"/>
              <a:t>fixed-function</a:t>
            </a:r>
            <a:endParaRPr lang="en-US" dirty="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to program other network devices:</a:t>
            </a:r>
          </a:p>
          <a:p>
            <a:pPr lvl="1"/>
            <a:r>
              <a:rPr lang="en-US" dirty="0" smtClean="0"/>
              <a:t>Network Interface Cards</a:t>
            </a:r>
          </a:p>
          <a:p>
            <a:pPr lvl="1"/>
            <a:r>
              <a:rPr lang="en-US" dirty="0" err="1" smtClean="0"/>
              <a:t>Middleboxes</a:t>
            </a:r>
            <a:r>
              <a:rPr lang="en-US" dirty="0" smtClean="0"/>
              <a:t> (proxies, firewalls, WAN optimizers, etc.)</a:t>
            </a:r>
          </a:p>
          <a:p>
            <a:pPr lvl="1"/>
            <a:endParaRPr lang="en-US" dirty="0"/>
          </a:p>
          <a:p>
            <a:r>
              <a:rPr lang="en-US" dirty="0" smtClean="0"/>
              <a:t>Hardware and software for specialized distributed systems</a:t>
            </a:r>
          </a:p>
          <a:p>
            <a:pPr lvl="1"/>
            <a:r>
              <a:rPr lang="en-US" dirty="0" smtClean="0"/>
              <a:t>The end of Moore’s law =&gt; hardware specialization</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a:t>
            </a:r>
            <a:r>
              <a:rPr lang="en-US" dirty="0" smtClean="0"/>
              <a:t>,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10920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543032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372020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
        <p:nvSpPr>
          <p:cNvPr id="11" name="Rounded Rectangle 10"/>
          <p:cNvSpPr/>
          <p:nvPr/>
        </p:nvSpPr>
        <p:spPr>
          <a:xfrm>
            <a:off x="43815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1440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ounded Rectangle 202"/>
          <p:cNvSpPr/>
          <p:nvPr/>
        </p:nvSpPr>
        <p:spPr>
          <a:xfrm>
            <a:off x="7467600" y="2019300"/>
            <a:ext cx="1562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19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iterate type="lt">
                                    <p:tmAbs val="0"/>
                                  </p:iterate>
                                  <p:childTnLst>
                                    <p:set>
                                      <p:cBhvr>
                                        <p:cTn id="12" dur="1" fill="hold">
                                          <p:stCondLst>
                                            <p:cond delay="0"/>
                                          </p:stCondLst>
                                        </p:cTn>
                                        <p:tgtEl>
                                          <p:spTgt spid="19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19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iterate type="lt">
                                    <p:tmAbs val="0"/>
                                  </p:iterate>
                                  <p:childTnLst>
                                    <p:set>
                                      <p:cBhvr>
                                        <p:cTn id="24" dur="1" fill="hold">
                                          <p:stCondLst>
                                            <p:cond delay="0"/>
                                          </p:stCondLst>
                                        </p:cTn>
                                        <p:tgtEl>
                                          <p:spTgt spid="19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iterate type="lt">
                                    <p:tmAbs val="0"/>
                                  </p:iterate>
                                  <p:childTnLst>
                                    <p:set>
                                      <p:cBhvr>
                                        <p:cTn id="26" dur="1" fill="hold">
                                          <p:stCondLst>
                                            <p:cond delay="0"/>
                                          </p:stCondLst>
                                        </p:cTn>
                                        <p:tgtEl>
                                          <p:spTgt spid="192">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11" grpId="0" animBg="1"/>
      <p:bldP spid="197" grpId="1" animBg="1"/>
      <p:bldP spid="20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43815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1440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25146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257912402"/>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109818"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0" y="304800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1480326" y="350520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1362258"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nvGrpSpPr>
          <p:cNvPr id="74" name="Group 73"/>
          <p:cNvGrpSpPr/>
          <p:nvPr/>
        </p:nvGrpSpPr>
        <p:grpSpPr>
          <a:xfrm>
            <a:off x="4998263" y="2436450"/>
            <a:ext cx="515971" cy="2169799"/>
            <a:chOff x="4998263" y="2436450"/>
            <a:chExt cx="515971" cy="2169799"/>
          </a:xfrm>
        </p:grpSpPr>
        <p:cxnSp>
          <p:nvCxnSpPr>
            <p:cNvPr id="69" name="Straight Connector 68"/>
            <p:cNvCxnSpPr/>
            <p:nvPr/>
          </p:nvCxnSpPr>
          <p:spPr>
            <a:xfrm>
              <a:off x="4998263"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008635"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7" name="Group 76"/>
          <p:cNvGrpSpPr/>
          <p:nvPr/>
        </p:nvGrpSpPr>
        <p:grpSpPr>
          <a:xfrm>
            <a:off x="9721394" y="2436450"/>
            <a:ext cx="515971" cy="2169799"/>
            <a:chOff x="9721394" y="2436450"/>
            <a:chExt cx="515971" cy="2169799"/>
          </a:xfrm>
        </p:grpSpPr>
        <p:cxnSp>
          <p:nvCxnSpPr>
            <p:cNvPr id="39" name="Straight Connector 38"/>
            <p:cNvCxnSpPr/>
            <p:nvPr/>
          </p:nvCxnSpPr>
          <p:spPr>
            <a:xfrm>
              <a:off x="9721394"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9731766"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2" y="1331979"/>
            <a:ext cx="3016453"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1371600" y="5334000"/>
            <a:ext cx="9448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a:t>
            </a:r>
            <a:r>
              <a:rPr lang="en-US" sz="2800" smtClean="0">
                <a:latin typeface="Gadugi" charset="0"/>
                <a:ea typeface="Gadugi" charset="0"/>
                <a:cs typeface="Gadugi" charset="0"/>
              </a:rPr>
              <a:t>1 packet/cycle (1 GHz)</a:t>
            </a:r>
            <a:endParaRPr lang="en-US" sz="2800" dirty="0">
              <a:latin typeface="Gadugi" charset="0"/>
              <a:ea typeface="Gadugi" charset="0"/>
              <a:cs typeface="Gadugi" charset="0"/>
            </a:endParaRPr>
          </a:p>
        </p:txBody>
      </p:sp>
      <p:sp>
        <p:nvSpPr>
          <p:cNvPr id="259" name="Rounded Rectangle 258"/>
          <p:cNvSpPr/>
          <p:nvPr/>
        </p:nvSpPr>
        <p:spPr>
          <a:xfrm>
            <a:off x="2095500" y="6096000"/>
            <a:ext cx="3505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59055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2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nodeType="clickEffect">
                                  <p:stCondLst>
                                    <p:cond delay="0"/>
                                  </p:stCondLst>
                                  <p:childTnLst>
                                    <p:animMotion origin="layout" path="M -2.5E-6 -3.33333E-6 L 0.15781 -0.00347 " pathEditMode="relative" rAng="0" ptsTypes="AA">
                                      <p:cBhvr>
                                        <p:cTn id="72" dur="1000" fill="hold"/>
                                        <p:tgtEl>
                                          <p:spTgt spid="73"/>
                                        </p:tgtEl>
                                        <p:attrNameLst>
                                          <p:attrName>ppt_x</p:attrName>
                                          <p:attrName>ppt_y</p:attrName>
                                        </p:attrNameLst>
                                      </p:cBhvr>
                                      <p:rCtr x="8047" y="-185"/>
                                    </p:animMotion>
                                  </p:childTnLst>
                                </p:cTn>
                              </p:par>
                            </p:childTnLst>
                          </p:cTn>
                        </p:par>
                        <p:par>
                          <p:cTn id="73" fill="hold">
                            <p:stCondLst>
                              <p:cond delay="1000"/>
                            </p:stCondLst>
                            <p:childTnLst>
                              <p:par>
                                <p:cTn id="74" presetID="1" presetClass="entr" presetSubtype="0" fill="hold" nodeType="afterEffect">
                                  <p:stCondLst>
                                    <p:cond delay="0"/>
                                  </p:stCondLst>
                                  <p:childTnLst>
                                    <p:set>
                                      <p:cBhvr>
                                        <p:cTn id="75" dur="1" fill="hold">
                                          <p:stCondLst>
                                            <p:cond delay="0"/>
                                          </p:stCondLst>
                                        </p:cTn>
                                        <p:tgtEl>
                                          <p:spTgt spid="282"/>
                                        </p:tgtEl>
                                        <p:attrNameLst>
                                          <p:attrName>style.visibility</p:attrName>
                                        </p:attrNameLst>
                                      </p:cBhvr>
                                      <p:to>
                                        <p:strVal val="visible"/>
                                      </p:to>
                                    </p:set>
                                  </p:childTnLst>
                                </p:cTn>
                              </p:par>
                            </p:childTnLst>
                          </p:cTn>
                        </p:par>
                        <p:par>
                          <p:cTn id="76" fill="hold">
                            <p:stCondLst>
                              <p:cond delay="1000"/>
                            </p:stCondLst>
                            <p:childTnLst>
                              <p:par>
                                <p:cTn id="77" presetID="42" presetClass="path" presetSubtype="0" accel="50000" decel="50000" fill="hold" nodeType="afterEffect">
                                  <p:stCondLst>
                                    <p:cond delay="0"/>
                                  </p:stCondLst>
                                  <p:childTnLst>
                                    <p:animMotion origin="layout" path="M 0.15781 -0.00347 L 0.29219 -0.00347 " pathEditMode="relative" rAng="0" ptsTypes="AA">
                                      <p:cBhvr>
                                        <p:cTn id="78" dur="1000" fill="hold"/>
                                        <p:tgtEl>
                                          <p:spTgt spid="73"/>
                                        </p:tgtEl>
                                        <p:attrNameLst>
                                          <p:attrName>ppt_x</p:attrName>
                                          <p:attrName>ppt_y</p:attrName>
                                        </p:attrNameLst>
                                      </p:cBhvr>
                                      <p:rCtr x="6875" y="0"/>
                                    </p:animMotion>
                                  </p:childTnLst>
                                </p:cTn>
                              </p:par>
                              <p:par>
                                <p:cTn id="79" presetID="42" presetClass="path" presetSubtype="0" accel="50000" decel="50000" fill="hold" nodeType="withEffect">
                                  <p:stCondLst>
                                    <p:cond delay="0"/>
                                  </p:stCondLst>
                                  <p:childTnLst>
                                    <p:animMotion origin="layout" path="M -2.5E-6 1.48148E-6 L 0.15782 -0.00347 " pathEditMode="relative" rAng="0" ptsTypes="AA">
                                      <p:cBhvr>
                                        <p:cTn id="80" dur="1000" fill="hold"/>
                                        <p:tgtEl>
                                          <p:spTgt spid="282"/>
                                        </p:tgtEl>
                                        <p:attrNameLst>
                                          <p:attrName>ppt_x</p:attrName>
                                          <p:attrName>ppt_y</p:attrName>
                                        </p:attrNameLst>
                                      </p:cBhvr>
                                      <p:rCtr x="7891" y="-185"/>
                                    </p:animMotion>
                                  </p:childTnLst>
                                </p:cTn>
                              </p:par>
                            </p:childTnLst>
                          </p:cTn>
                        </p:par>
                        <p:par>
                          <p:cTn id="81" fill="hold">
                            <p:stCondLst>
                              <p:cond delay="2000"/>
                            </p:stCondLst>
                            <p:childTnLst>
                              <p:par>
                                <p:cTn id="82" presetID="1" presetClass="entr" presetSubtype="0" fill="hold" nodeType="afterEffect">
                                  <p:stCondLst>
                                    <p:cond delay="0"/>
                                  </p:stCondLst>
                                  <p:childTnLst>
                                    <p:set>
                                      <p:cBhvr>
                                        <p:cTn id="83" dur="1" fill="hold">
                                          <p:stCondLst>
                                            <p:cond delay="0"/>
                                          </p:stCondLst>
                                        </p:cTn>
                                        <p:tgtEl>
                                          <p:spTgt spid="303"/>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nodeType="clickEffect">
                                  <p:stCondLst>
                                    <p:cond delay="0"/>
                                  </p:stCondLst>
                                  <p:childTnLst>
                                    <p:set>
                                      <p:cBhvr>
                                        <p:cTn id="87" dur="1" fill="hold">
                                          <p:stCondLst>
                                            <p:cond delay="0"/>
                                          </p:stCondLst>
                                        </p:cTn>
                                        <p:tgtEl>
                                          <p:spTgt spid="73"/>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282"/>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30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259"/>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smtClean="0"/>
              <a:t>1 cycle</a:t>
            </a:r>
          </a:p>
          <a:p>
            <a:r>
              <a:rPr lang="en-US" dirty="0" smtClean="0"/>
              <a:t>(1 ns)</a:t>
            </a:r>
          </a:p>
          <a:p>
            <a:r>
              <a:rPr lang="en-US" dirty="0" smtClean="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6.4"/>
</p:tagLst>
</file>

<file path=ppt/tags/tag11.xml><?xml version="1.0" encoding="utf-8"?>
<p:tagLst xmlns:a="http://schemas.openxmlformats.org/drawingml/2006/main" xmlns:r="http://schemas.openxmlformats.org/officeDocument/2006/relationships" xmlns:p="http://schemas.openxmlformats.org/presentationml/2006/main">
  <p:tag name="TIMING" val="|5.8"/>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14577</TotalTime>
  <Words>8730</Words>
  <Application>Microsoft Macintosh PowerPoint</Application>
  <PresentationFormat>Widescreen</PresentationFormat>
  <Paragraphs>1741</Paragraphs>
  <Slides>88</Slides>
  <Notes>79</Notes>
  <HiddenSlides>28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Calibri</vt:lpstr>
      <vt:lpstr>Gadugi</vt:lpstr>
      <vt:lpstr>Seravek</vt:lpstr>
      <vt:lpstr>Symbol</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5874</cp:revision>
  <dcterms:created xsi:type="dcterms:W3CDTF">2015-11-20T07:11:46Z</dcterms:created>
  <dcterms:modified xsi:type="dcterms:W3CDTF">2017-03-08T22:16:25Z</dcterms:modified>
</cp:coreProperties>
</file>