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autoAdjust="0"/>
    <p:restoredTop sz="79268" autoAdjust="0"/>
  </p:normalViewPr>
  <p:slideViewPr>
    <p:cSldViewPr showGuides="1">
      <p:cViewPr>
        <p:scale>
          <a:sx n="95" d="100"/>
          <a:sy n="95" d="100"/>
        </p:scale>
        <p:origin x="1288" y="20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980527376"/>
        <c:axId val="1009311744"/>
      </c:lineChart>
      <c:catAx>
        <c:axId val="98052737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09311744"/>
        <c:crosses val="autoZero"/>
        <c:auto val="1"/>
        <c:lblAlgn val="ctr"/>
        <c:lblOffset val="100"/>
        <c:noMultiLvlLbl val="0"/>
      </c:catAx>
      <c:valAx>
        <c:axId val="100931174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9805273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33574224"/>
        <c:axId val="1430096608"/>
      </c:scatterChart>
      <c:valAx>
        <c:axId val="14335742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30096608"/>
        <c:crosses val="autoZero"/>
        <c:crossBetween val="midCat"/>
      </c:valAx>
      <c:valAx>
        <c:axId val="143009660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335742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r>
              <a:rPr lang="en-US" baseline="0" dirty="0" smtClean="0"/>
              <a:t>.</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5781 -0.00347 L 0.29219 -0.00347 " pathEditMode="relative" rAng="0" ptsTypes="AA">
                                      <p:cBhvr>
                                        <p:cTn id="79" dur="1000" fill="hold"/>
                                        <p:tgtEl>
                                          <p:spTgt spid="73"/>
                                        </p:tgtEl>
                                        <p:attrNameLst>
                                          <p:attrName>ppt_x</p:attrName>
                                          <p:attrName>ppt_y</p:attrName>
                                        </p:attrNameLst>
                                      </p:cBhvr>
                                      <p:rCtr x="6875" y="0"/>
                                    </p:animMotion>
                                  </p:childTnLst>
                                </p:cTn>
                              </p:par>
                              <p:par>
                                <p:cTn id="80" presetID="42" presetClass="path" presetSubtype="0" accel="50000" decel="50000" fill="hold" nodeType="withEffect">
                                  <p:stCondLst>
                                    <p:cond delay="0"/>
                                  </p:stCondLst>
                                  <p:childTnLst>
                                    <p:animMotion origin="layout" path="M -2.5E-6 1.48148E-6 L 0.15782 -0.00347 " pathEditMode="relative" rAng="0" ptsTypes="AA">
                                      <p:cBhvr>
                                        <p:cTn id="81" dur="1000" fill="hold"/>
                                        <p:tgtEl>
                                          <p:spTgt spid="282"/>
                                        </p:tgtEl>
                                        <p:attrNameLst>
                                          <p:attrName>ppt_x</p:attrName>
                                          <p:attrName>ppt_y</p:attrName>
                                        </p:attrNameLst>
                                      </p:cBhvr>
                                      <p:rCtr x="7891" y="-185"/>
                                    </p:animMotion>
                                  </p:childTnLst>
                                </p:cTn>
                              </p:par>
                            </p:childTnLst>
                          </p:cTn>
                        </p:par>
                        <p:par>
                          <p:cTn id="82" fill="hold">
                            <p:stCondLst>
                              <p:cond delay="1000"/>
                            </p:stCondLst>
                            <p:childTnLst>
                              <p:par>
                                <p:cTn id="83" presetID="1" presetClass="entr" presetSubtype="0" fill="hold" nodeType="afterEffect">
                                  <p:stCondLst>
                                    <p:cond delay="0"/>
                                  </p:stCondLst>
                                  <p:childTnLst>
                                    <p:set>
                                      <p:cBhvr>
                                        <p:cTn id="84" dur="1" fill="hold">
                                          <p:stCondLst>
                                            <p:cond delay="0"/>
                                          </p:stCondLst>
                                        </p:cTn>
                                        <p:tgtEl>
                                          <p:spTgt spid="3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8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0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45" name="Group 444"/>
          <p:cNvGrpSpPr/>
          <p:nvPr/>
        </p:nvGrpSpPr>
        <p:grpSpPr>
          <a:xfrm>
            <a:off x="10058400" y="2628900"/>
            <a:ext cx="1104900" cy="1333500"/>
            <a:chOff x="12839700" y="3390900"/>
            <a:chExt cx="2819400" cy="2400300"/>
          </a:xfrm>
        </p:grpSpPr>
        <p:grpSp>
          <p:nvGrpSpPr>
            <p:cNvPr id="446" name="Group 445"/>
            <p:cNvGrpSpPr/>
            <p:nvPr/>
          </p:nvGrpSpPr>
          <p:grpSpPr>
            <a:xfrm>
              <a:off x="13031514" y="5028645"/>
              <a:ext cx="722582" cy="606671"/>
              <a:chOff x="8915405" y="3169761"/>
              <a:chExt cx="952495" cy="606671"/>
            </a:xfrm>
          </p:grpSpPr>
          <p:sp>
            <p:nvSpPr>
              <p:cNvPr id="469" name="Trapezoid 468"/>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70" name="Straight Arrow Connector 469"/>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47" name="Group 446"/>
            <p:cNvGrpSpPr/>
            <p:nvPr/>
          </p:nvGrpSpPr>
          <p:grpSpPr>
            <a:xfrm>
              <a:off x="12839700" y="3390900"/>
              <a:ext cx="2819400" cy="2400300"/>
              <a:chOff x="2518651" y="2895600"/>
              <a:chExt cx="2819400" cy="2400300"/>
            </a:xfrm>
          </p:grpSpPr>
          <p:sp>
            <p:nvSpPr>
              <p:cNvPr id="449" name="Rounded Rectangle 44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0" name="Group 449"/>
              <p:cNvGrpSpPr/>
              <p:nvPr/>
            </p:nvGrpSpPr>
            <p:grpSpPr>
              <a:xfrm>
                <a:off x="2565400" y="2933700"/>
                <a:ext cx="2472269" cy="2310957"/>
                <a:chOff x="2565400" y="2900276"/>
                <a:chExt cx="2472269" cy="2310957"/>
              </a:xfrm>
            </p:grpSpPr>
            <p:sp>
              <p:nvSpPr>
                <p:cNvPr id="451" name="Rectangle 45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53" name="Trapezoid 45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4" name="TextBox 453"/>
                <p:cNvSpPr txBox="1"/>
                <p:nvPr/>
              </p:nvSpPr>
              <p:spPr>
                <a:xfrm>
                  <a:off x="3467100" y="3581402"/>
                  <a:ext cx="685800" cy="369332"/>
                </a:xfrm>
                <a:prstGeom prst="rect">
                  <a:avLst/>
                </a:prstGeom>
                <a:noFill/>
              </p:spPr>
              <p:txBody>
                <a:bodyPr wrap="square" rtlCol="0">
                  <a:spAutoFit/>
                </a:bodyPr>
                <a:lstStyle/>
                <a:p>
                  <a:endParaRPr lang="en-US" dirty="0"/>
                </a:p>
              </p:txBody>
            </p:sp>
            <p:sp>
              <p:nvSpPr>
                <p:cNvPr id="455" name="Trapezoid 45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6" name="TextBox 45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57" name="Trapezoid 45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58" name="TextBox 457"/>
                <p:cNvSpPr txBox="1"/>
                <p:nvPr/>
              </p:nvSpPr>
              <p:spPr>
                <a:xfrm>
                  <a:off x="3560051" y="4254499"/>
                  <a:ext cx="1356819" cy="369332"/>
                </a:xfrm>
                <a:prstGeom prst="rect">
                  <a:avLst/>
                </a:prstGeom>
                <a:noFill/>
              </p:spPr>
              <p:txBody>
                <a:bodyPr wrap="square" rtlCol="0">
                  <a:spAutoFit/>
                </a:bodyPr>
                <a:lstStyle/>
                <a:p>
                  <a:endParaRPr lang="en-US" dirty="0"/>
                </a:p>
              </p:txBody>
            </p:sp>
            <p:sp>
              <p:nvSpPr>
                <p:cNvPr id="459" name="Rectangle 45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60" name="Rectangle 45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61" name="Straight Arrow Connector 46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2" name="Straight Arrow Connector 46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3" name="Straight Arrow Connector 46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5" name="Straight Arrow Connector 46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6" name="Straight Arrow Connector 46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7" name="Straight Arrow Connector 46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8" name="Straight Arrow Connector 46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48" name="Rectangle 447"/>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p:cNvGrpSpPr/>
          <p:nvPr/>
        </p:nvGrpSpPr>
        <p:grpSpPr>
          <a:xfrm>
            <a:off x="10210800" y="2781300"/>
            <a:ext cx="1104900" cy="1333500"/>
            <a:chOff x="12839700" y="3390900"/>
            <a:chExt cx="2819400" cy="2400300"/>
          </a:xfrm>
        </p:grpSpPr>
        <p:grpSp>
          <p:nvGrpSpPr>
            <p:cNvPr id="472" name="Group 471"/>
            <p:cNvGrpSpPr/>
            <p:nvPr/>
          </p:nvGrpSpPr>
          <p:grpSpPr>
            <a:xfrm>
              <a:off x="13031514" y="5028645"/>
              <a:ext cx="722582" cy="606671"/>
              <a:chOff x="8915405" y="3169761"/>
              <a:chExt cx="952495" cy="606671"/>
            </a:xfrm>
          </p:grpSpPr>
          <p:sp>
            <p:nvSpPr>
              <p:cNvPr id="495" name="Trapezoid 494"/>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96" name="Straight Arrow Connector 495"/>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12839700" y="3390900"/>
              <a:ext cx="2819400" cy="2400300"/>
              <a:chOff x="2518651" y="2895600"/>
              <a:chExt cx="2819400" cy="2400300"/>
            </a:xfrm>
          </p:grpSpPr>
          <p:sp>
            <p:nvSpPr>
              <p:cNvPr id="475" name="Rounded Rectangle 474"/>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6" name="Group 475"/>
              <p:cNvGrpSpPr/>
              <p:nvPr/>
            </p:nvGrpSpPr>
            <p:grpSpPr>
              <a:xfrm>
                <a:off x="2565400" y="2933700"/>
                <a:ext cx="2472269" cy="2310957"/>
                <a:chOff x="2565400" y="2900276"/>
                <a:chExt cx="2472269" cy="2310957"/>
              </a:xfrm>
            </p:grpSpPr>
            <p:sp>
              <p:nvSpPr>
                <p:cNvPr id="477" name="Rectangle 476"/>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78" name="Rectangle 477"/>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79" name="Trapezoid 478"/>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0" name="TextBox 479"/>
                <p:cNvSpPr txBox="1"/>
                <p:nvPr/>
              </p:nvSpPr>
              <p:spPr>
                <a:xfrm>
                  <a:off x="3467100" y="3581402"/>
                  <a:ext cx="685800" cy="369332"/>
                </a:xfrm>
                <a:prstGeom prst="rect">
                  <a:avLst/>
                </a:prstGeom>
                <a:noFill/>
              </p:spPr>
              <p:txBody>
                <a:bodyPr wrap="square" rtlCol="0">
                  <a:spAutoFit/>
                </a:bodyPr>
                <a:lstStyle/>
                <a:p>
                  <a:endParaRPr lang="en-US" dirty="0"/>
                </a:p>
              </p:txBody>
            </p:sp>
            <p:sp>
              <p:nvSpPr>
                <p:cNvPr id="481" name="Trapezoid 480"/>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2" name="TextBox 481"/>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483" name="Trapezoid 48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84" name="TextBox 483"/>
                <p:cNvSpPr txBox="1"/>
                <p:nvPr/>
              </p:nvSpPr>
              <p:spPr>
                <a:xfrm>
                  <a:off x="3560051" y="4254499"/>
                  <a:ext cx="1356819" cy="369332"/>
                </a:xfrm>
                <a:prstGeom prst="rect">
                  <a:avLst/>
                </a:prstGeom>
                <a:noFill/>
              </p:spPr>
              <p:txBody>
                <a:bodyPr wrap="square" rtlCol="0">
                  <a:spAutoFit/>
                </a:bodyPr>
                <a:lstStyle/>
                <a:p>
                  <a:endParaRPr lang="en-US" dirty="0"/>
                </a:p>
              </p:txBody>
            </p:sp>
            <p:sp>
              <p:nvSpPr>
                <p:cNvPr id="485" name="Rectangle 484"/>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86" name="Rectangle 48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87" name="Straight Arrow Connector 48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8" name="Straight Arrow Connector 487"/>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9" name="Straight Arrow Connector 488"/>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0" name="Straight Arrow Connector 489"/>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1" name="Straight Arrow Connector 49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2" name="Straight Arrow Connector 491"/>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3" name="Straight Arrow Connector 492"/>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4" name="Straight Arrow Connector 49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474" name="Rectangle 473"/>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497" name="Group 496"/>
          <p:cNvGrpSpPr/>
          <p:nvPr/>
        </p:nvGrpSpPr>
        <p:grpSpPr>
          <a:xfrm>
            <a:off x="10363200" y="2933700"/>
            <a:ext cx="1104900" cy="1333500"/>
            <a:chOff x="12839700" y="3390900"/>
            <a:chExt cx="2819400" cy="2400300"/>
          </a:xfrm>
        </p:grpSpPr>
        <p:grpSp>
          <p:nvGrpSpPr>
            <p:cNvPr id="498" name="Group 497"/>
            <p:cNvGrpSpPr/>
            <p:nvPr/>
          </p:nvGrpSpPr>
          <p:grpSpPr>
            <a:xfrm>
              <a:off x="13031514" y="5028645"/>
              <a:ext cx="722582" cy="606671"/>
              <a:chOff x="8915405" y="3169761"/>
              <a:chExt cx="952495" cy="606671"/>
            </a:xfrm>
          </p:grpSpPr>
          <p:sp>
            <p:nvSpPr>
              <p:cNvPr id="521" name="Trapezoid 520"/>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22" name="Straight Arrow Connector 521"/>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99" name="Group 498"/>
            <p:cNvGrpSpPr/>
            <p:nvPr/>
          </p:nvGrpSpPr>
          <p:grpSpPr>
            <a:xfrm>
              <a:off x="12839700" y="3390900"/>
              <a:ext cx="2819400" cy="2400300"/>
              <a:chOff x="2518651" y="2895600"/>
              <a:chExt cx="2819400" cy="2400300"/>
            </a:xfrm>
          </p:grpSpPr>
          <p:sp>
            <p:nvSpPr>
              <p:cNvPr id="501" name="Rounded Rectangle 500"/>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2" name="Group 501"/>
              <p:cNvGrpSpPr/>
              <p:nvPr/>
            </p:nvGrpSpPr>
            <p:grpSpPr>
              <a:xfrm>
                <a:off x="2565400" y="2933700"/>
                <a:ext cx="2472269" cy="2310957"/>
                <a:chOff x="2565400" y="2900276"/>
                <a:chExt cx="2472269" cy="2310957"/>
              </a:xfrm>
            </p:grpSpPr>
            <p:sp>
              <p:nvSpPr>
                <p:cNvPr id="503" name="Rectangle 502"/>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04" name="Rectangle 503"/>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5" name="Trapezoid 504"/>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6" name="TextBox 505"/>
                <p:cNvSpPr txBox="1"/>
                <p:nvPr/>
              </p:nvSpPr>
              <p:spPr>
                <a:xfrm>
                  <a:off x="3467100" y="3581402"/>
                  <a:ext cx="685800" cy="369332"/>
                </a:xfrm>
                <a:prstGeom prst="rect">
                  <a:avLst/>
                </a:prstGeom>
                <a:noFill/>
              </p:spPr>
              <p:txBody>
                <a:bodyPr wrap="square" rtlCol="0">
                  <a:spAutoFit/>
                </a:bodyPr>
                <a:lstStyle/>
                <a:p>
                  <a:endParaRPr lang="en-US" dirty="0"/>
                </a:p>
              </p:txBody>
            </p:sp>
            <p:sp>
              <p:nvSpPr>
                <p:cNvPr id="507" name="Trapezoid 506"/>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08" name="TextBox 507"/>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09" name="Trapezoid 508"/>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10" name="TextBox 509"/>
                <p:cNvSpPr txBox="1"/>
                <p:nvPr/>
              </p:nvSpPr>
              <p:spPr>
                <a:xfrm>
                  <a:off x="3560051" y="4254499"/>
                  <a:ext cx="1356819" cy="369332"/>
                </a:xfrm>
                <a:prstGeom prst="rect">
                  <a:avLst/>
                </a:prstGeom>
                <a:noFill/>
              </p:spPr>
              <p:txBody>
                <a:bodyPr wrap="square" rtlCol="0">
                  <a:spAutoFit/>
                </a:bodyPr>
                <a:lstStyle/>
                <a:p>
                  <a:endParaRPr lang="en-US" dirty="0"/>
                </a:p>
              </p:txBody>
            </p:sp>
            <p:sp>
              <p:nvSpPr>
                <p:cNvPr id="511" name="Rectangle 510"/>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12" name="Rectangle 511"/>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13" name="Straight Arrow Connector 512"/>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4" name="Straight Arrow Connector 513"/>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5" name="Straight Arrow Connector 514"/>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6" name="Straight Arrow Connector 515"/>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7" name="Straight Arrow Connector 516"/>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00" name="Rectangle 499"/>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523" name="Group 522"/>
          <p:cNvGrpSpPr/>
          <p:nvPr/>
        </p:nvGrpSpPr>
        <p:grpSpPr>
          <a:xfrm>
            <a:off x="10515600" y="3086100"/>
            <a:ext cx="1104900" cy="1333500"/>
            <a:chOff x="12839700" y="3390900"/>
            <a:chExt cx="2819400" cy="2400300"/>
          </a:xfrm>
        </p:grpSpPr>
        <p:grpSp>
          <p:nvGrpSpPr>
            <p:cNvPr id="524" name="Group 523"/>
            <p:cNvGrpSpPr/>
            <p:nvPr/>
          </p:nvGrpSpPr>
          <p:grpSpPr>
            <a:xfrm>
              <a:off x="13031514" y="5028645"/>
              <a:ext cx="722582" cy="606671"/>
              <a:chOff x="8915405" y="3169761"/>
              <a:chExt cx="952495" cy="606671"/>
            </a:xfrm>
          </p:grpSpPr>
          <p:sp>
            <p:nvSpPr>
              <p:cNvPr id="547" name="Trapezoid 5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8" name="Straight Arrow Connector 5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5" name="Group 524"/>
            <p:cNvGrpSpPr/>
            <p:nvPr/>
          </p:nvGrpSpPr>
          <p:grpSpPr>
            <a:xfrm>
              <a:off x="12839700" y="3390900"/>
              <a:ext cx="2819400" cy="2400300"/>
              <a:chOff x="2518651" y="2895600"/>
              <a:chExt cx="2819400" cy="2400300"/>
            </a:xfrm>
          </p:grpSpPr>
          <p:sp>
            <p:nvSpPr>
              <p:cNvPr id="527" name="Rounded Rectangle 526"/>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8" name="Group 527"/>
              <p:cNvGrpSpPr/>
              <p:nvPr/>
            </p:nvGrpSpPr>
            <p:grpSpPr>
              <a:xfrm>
                <a:off x="2565400" y="2933700"/>
                <a:ext cx="2472269" cy="2310957"/>
                <a:chOff x="2565400" y="2900276"/>
                <a:chExt cx="2472269" cy="2310957"/>
              </a:xfrm>
            </p:grpSpPr>
            <p:sp>
              <p:nvSpPr>
                <p:cNvPr id="529" name="Rectangle 528"/>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0" name="Rectangle 529"/>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1" name="Trapezoid 530"/>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2" name="TextBox 531"/>
                <p:cNvSpPr txBox="1"/>
                <p:nvPr/>
              </p:nvSpPr>
              <p:spPr>
                <a:xfrm>
                  <a:off x="3467100" y="3581402"/>
                  <a:ext cx="685800" cy="369332"/>
                </a:xfrm>
                <a:prstGeom prst="rect">
                  <a:avLst/>
                </a:prstGeom>
                <a:noFill/>
              </p:spPr>
              <p:txBody>
                <a:bodyPr wrap="square" rtlCol="0">
                  <a:spAutoFit/>
                </a:bodyPr>
                <a:lstStyle/>
                <a:p>
                  <a:endParaRPr lang="en-US" dirty="0"/>
                </a:p>
              </p:txBody>
            </p:sp>
            <p:sp>
              <p:nvSpPr>
                <p:cNvPr id="533" name="Trapezoid 532"/>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4" name="TextBox 533"/>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535" name="Trapezoid 534"/>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536" name="TextBox 535"/>
                <p:cNvSpPr txBox="1"/>
                <p:nvPr/>
              </p:nvSpPr>
              <p:spPr>
                <a:xfrm>
                  <a:off x="3560051" y="4254499"/>
                  <a:ext cx="1356819" cy="369332"/>
                </a:xfrm>
                <a:prstGeom prst="rect">
                  <a:avLst/>
                </a:prstGeom>
                <a:noFill/>
              </p:spPr>
              <p:txBody>
                <a:bodyPr wrap="square" rtlCol="0">
                  <a:spAutoFit/>
                </a:bodyPr>
                <a:lstStyle/>
                <a:p>
                  <a:endParaRPr lang="en-US" dirty="0"/>
                </a:p>
              </p:txBody>
            </p:sp>
            <p:sp>
              <p:nvSpPr>
                <p:cNvPr id="537" name="Rectangle 536"/>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38" name="Rectangle 537"/>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9" name="Straight Arrow Connector 538"/>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46" name="Straight Arrow Connector 5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526" name="Rectangle 525"/>
            <p:cNvSpPr/>
            <p:nvPr/>
          </p:nvSpPr>
          <p:spPr>
            <a:xfrm>
              <a:off x="14782800" y="34671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a:t>
            </a:r>
            <a:r>
              <a:rPr lang="en-US" dirty="0" smtClean="0"/>
              <a:t>to</a:t>
            </a:r>
            <a:r>
              <a:rPr lang="en-US" dirty="0" smtClean="0"/>
              <a:t> program other network devices:</a:t>
            </a:r>
            <a:endParaRPr lang="en-US" dirty="0" smtClean="0"/>
          </a:p>
          <a:p>
            <a:pPr lvl="1"/>
            <a:r>
              <a:rPr lang="en-US" dirty="0" smtClean="0"/>
              <a:t>Network Interface Cards</a:t>
            </a:r>
            <a:endParaRPr lang="en-US" dirty="0" smtClean="0"/>
          </a:p>
          <a:p>
            <a:pPr lvl="1"/>
            <a:r>
              <a:rPr lang="en-US" dirty="0" err="1" smtClean="0"/>
              <a:t>Middleboxes</a:t>
            </a:r>
            <a:r>
              <a:rPr lang="en-US" dirty="0" smtClean="0"/>
              <a:t> (proxies, firewalls, WAN optimizers, etc.)</a:t>
            </a:r>
            <a:endParaRPr lang="en-US" dirty="0" smtClean="0"/>
          </a:p>
          <a:p>
            <a:pPr lvl="1"/>
            <a:endParaRPr lang="en-US" dirty="0"/>
          </a:p>
          <a:p>
            <a:r>
              <a:rPr lang="en-US" dirty="0" smtClean="0"/>
              <a:t>Hardware and software for specialized distributed systems</a:t>
            </a:r>
          </a:p>
          <a:p>
            <a:pPr lvl="1"/>
            <a:r>
              <a:rPr lang="en-US" dirty="0" smtClean="0"/>
              <a:t>The end of Moore’s law </a:t>
            </a:r>
            <a:r>
              <a:rPr lang="en-US" dirty="0" smtClean="0"/>
              <a:t>=&gt; </a:t>
            </a:r>
            <a:r>
              <a:rPr lang="en-US" dirty="0" smtClean="0"/>
              <a:t>hardware specialization</a:t>
            </a:r>
            <a:endParaRPr lang="en-US" dirty="0" smtClean="0"/>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13985</TotalTime>
  <Words>13570</Words>
  <Application>Microsoft Macintosh PowerPoint</Application>
  <PresentationFormat>Widescreen</PresentationFormat>
  <Paragraphs>1881</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5763</cp:revision>
  <dcterms:created xsi:type="dcterms:W3CDTF">2015-11-20T07:11:46Z</dcterms:created>
  <dcterms:modified xsi:type="dcterms:W3CDTF">2017-02-27T03:59:07Z</dcterms:modified>
</cp:coreProperties>
</file>