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15" r:id="rId27"/>
    <p:sldId id="421" r:id="rId28"/>
    <p:sldId id="422" r:id="rId29"/>
    <p:sldId id="423" r:id="rId30"/>
    <p:sldId id="424" r:id="rId31"/>
    <p:sldId id="504" r:id="rId32"/>
    <p:sldId id="514" r:id="rId33"/>
    <p:sldId id="470" r:id="rId34"/>
    <p:sldId id="471" r:id="rId35"/>
    <p:sldId id="472" r:id="rId36"/>
    <p:sldId id="473" r:id="rId37"/>
    <p:sldId id="474" r:id="rId38"/>
    <p:sldId id="475" r:id="rId39"/>
    <p:sldId id="505" r:id="rId40"/>
    <p:sldId id="517" r:id="rId41"/>
    <p:sldId id="516" r:id="rId42"/>
    <p:sldId id="358" r:id="rId43"/>
    <p:sldId id="507" r:id="rId44"/>
    <p:sldId id="508" r:id="rId45"/>
    <p:sldId id="350" r:id="rId46"/>
    <p:sldId id="509" r:id="rId47"/>
    <p:sldId id="51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69964" autoAdjust="0"/>
  </p:normalViewPr>
  <p:slideViewPr>
    <p:cSldViewPr showGuides="1">
      <p:cViewPr varScale="1">
        <p:scale>
          <a:sx n="60" d="100"/>
          <a:sy n="60" d="100"/>
        </p:scale>
        <p:origin x="2096" y="168"/>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580418704"/>
        <c:axId val="1521552176"/>
      </c:lineChart>
      <c:catAx>
        <c:axId val="158041870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21552176"/>
        <c:crosses val="autoZero"/>
        <c:auto val="1"/>
        <c:lblAlgn val="ctr"/>
        <c:lblOffset val="100"/>
        <c:noMultiLvlLbl val="0"/>
      </c:catAx>
      <c:valAx>
        <c:axId val="1521552176"/>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8041870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31631600"/>
        <c:axId val="1326111824"/>
      </c:scatterChart>
      <c:valAx>
        <c:axId val="13316316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26111824"/>
        <c:crosses val="autoZero"/>
        <c:crossBetween val="midCat"/>
      </c:valAx>
      <c:valAx>
        <c:axId val="13261118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316316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Work on the 25-26 transition and make it smooth.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777825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Work harder on </a:t>
            </a:r>
            <a:r>
              <a:rPr lang="en-US" baseline="0" smtClean="0"/>
              <a:t>this slide.</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a:t>
            </a:r>
            <a:r>
              <a:rPr lang="en-US" baseline="0" dirty="0" smtClean="0"/>
              <a:t>boxes </a:t>
            </a:r>
            <a:r>
              <a:rPr lang="en-US" baseline="0" dirty="0" smtClean="0"/>
              <a:t>hiding in the background. That was the easiest way to remove Stage 1, Stage 2, </a:t>
            </a:r>
            <a:r>
              <a:rPr lang="is-IS" baseline="0" dirty="0" smtClean="0"/>
              <a:t>… Stage 16</a:t>
            </a:r>
            <a:r>
              <a:rPr lang="is-IS" baseline="0" dirty="0" smtClean="0"/>
              <a:t>.</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a:t>
            </a:r>
            <a:r>
              <a:rPr lang="en-US" baseline="0" dirty="0" smtClean="0"/>
              <a:t>,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790700" y="5867400"/>
            <a:ext cx="9220794" cy="553998"/>
          </a:xfrm>
          <a:prstGeom prst="rect">
            <a:avLst/>
          </a:prstGeom>
          <a:noFill/>
        </p:spPr>
        <p:txBody>
          <a:bodyPr wrap="none" rtlCol="0">
            <a:spAutoFit/>
          </a:bodyPr>
          <a:lstStyle/>
          <a:p>
            <a:r>
              <a:rPr lang="en-US" sz="3000" smtClean="0">
                <a:latin typeface="Gadugi" panose="020B0502040204020203" pitchFamily="34" charset="0"/>
              </a:rPr>
              <a:t>Fixed-function </a:t>
            </a:r>
            <a:r>
              <a:rPr lang="en-US" sz="3000" dirty="0" smtClean="0">
                <a:latin typeface="Gadugi" panose="020B0502040204020203" pitchFamily="34" charset="0"/>
              </a:rPr>
              <a:t>routers </a:t>
            </a:r>
            <a:r>
              <a:rPr lang="en-US" sz="3000" smtClean="0">
                <a:latin typeface="Gadugi" panose="020B0502040204020203" pitchFamily="34" charset="0"/>
              </a:rPr>
              <a:t>and programmable </a:t>
            </a:r>
            <a:r>
              <a:rPr lang="en-US" sz="3000" dirty="0" smtClean="0">
                <a:latin typeface="Gadugi" panose="020B0502040204020203" pitchFamily="34" charset="0"/>
              </a:rPr>
              <a:t>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smtClean="0"/>
              <a:t>Scheduling: </a:t>
            </a:r>
            <a:r>
              <a:rPr lang="en-US" sz="9600" dirty="0" smtClean="0"/>
              <a:t>round robin, priorities, </a:t>
            </a:r>
            <a:r>
              <a:rPr lang="en-US" sz="9600" dirty="0" smtClean="0"/>
              <a:t>etc. (PIFO, SIGCOMM’ 16)</a:t>
            </a:r>
            <a:endParaRPr lang="en-US" sz="9600" dirty="0"/>
          </a:p>
          <a:p>
            <a:pPr lvl="1"/>
            <a:endParaRPr lang="en-US" sz="9600" dirty="0">
              <a:latin typeface="Gadugi" panose="020B0502040204020203" pitchFamily="34" charset="0"/>
            </a:endParaRPr>
          </a:p>
          <a:p>
            <a:pPr lvl="1"/>
            <a:r>
              <a:rPr lang="en-US" sz="9600" dirty="0" err="1" smtClean="0"/>
              <a:t>Stateful</a:t>
            </a:r>
            <a:r>
              <a:rPr lang="en-US" sz="9600" dirty="0" smtClean="0"/>
              <a:t> </a:t>
            </a:r>
            <a:r>
              <a:rPr lang="en-US" sz="9600" dirty="0" smtClean="0">
                <a:latin typeface="Gadugi" panose="020B0502040204020203" pitchFamily="34" charset="0"/>
              </a:rPr>
              <a:t>algorithms: Load balancing, measurement, </a:t>
            </a:r>
            <a:r>
              <a:rPr lang="en-US" sz="9600" dirty="0" smtClean="0">
                <a:latin typeface="Gadugi" panose="020B0502040204020203" pitchFamily="34" charset="0"/>
              </a:rPr>
              <a:t>streaming algorithms, </a:t>
            </a:r>
            <a:r>
              <a:rPr lang="en-US" sz="9600" dirty="0" smtClean="0">
                <a:latin typeface="Gadugi" panose="020B0502040204020203" pitchFamily="34" charset="0"/>
              </a:rPr>
              <a:t>PIFO rank computation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762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1905000" y="4305300"/>
            <a:ext cx="4037707" cy="2057400"/>
            <a:chOff x="1905000" y="4305300"/>
            <a:chExt cx="4037707" cy="2057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05300"/>
              <a:ext cx="1027807"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4305300"/>
              <a:ext cx="1027807"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305300"/>
              <a:ext cx="1027807"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4305300"/>
              <a:ext cx="1027807" cy="914400"/>
            </a:xfrm>
            <a:prstGeom prst="rect">
              <a:avLst/>
            </a:prstGeom>
          </p:spPr>
        </p:pic>
        <p:cxnSp>
          <p:nvCxnSpPr>
            <p:cNvPr id="18" name="Elbow Connector 17"/>
            <p:cNvCxnSpPr>
              <a:stCxn id="7" idx="2"/>
              <a:endCxn id="32" idx="2"/>
            </p:cNvCxnSpPr>
            <p:nvPr/>
          </p:nvCxnSpPr>
          <p:spPr>
            <a:xfrm rot="16200000" flipH="1">
              <a:off x="2238152" y="5400452"/>
              <a:ext cx="838200" cy="47669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32" idx="1"/>
            </p:cNvCxnSpPr>
            <p:nvPr/>
          </p:nvCxnSpPr>
          <p:spPr>
            <a:xfrm rot="5400000">
              <a:off x="3001005" y="5421175"/>
              <a:ext cx="622674" cy="219725"/>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32" idx="7"/>
            </p:cNvCxnSpPr>
            <p:nvPr/>
          </p:nvCxnSpPr>
          <p:spPr>
            <a:xfrm rot="16200000" flipH="1">
              <a:off x="4243525" y="5401678"/>
              <a:ext cx="622674" cy="258717"/>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32" idx="6"/>
            </p:cNvCxnSpPr>
            <p:nvPr/>
          </p:nvCxnSpPr>
          <p:spPr>
            <a:xfrm rot="5400000">
              <a:off x="4790852" y="5419948"/>
              <a:ext cx="838200" cy="43770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5600" y="57531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grpSp>
      <p:sp>
        <p:nvSpPr>
          <p:cNvPr id="2" name="Title 1"/>
          <p:cNvSpPr>
            <a:spLocks noGrp="1"/>
          </p:cNvSpPr>
          <p:nvPr>
            <p:ph type="title"/>
          </p:nvPr>
        </p:nvSpPr>
        <p:spPr/>
        <p:txBody>
          <a:bodyPr/>
          <a:lstStyle/>
          <a:p>
            <a:r>
              <a:rPr lang="en-US" dirty="0" smtClean="0"/>
              <a:t>What is hard about </a:t>
            </a:r>
            <a:r>
              <a:rPr lang="en-US" dirty="0" err="1" smtClean="0"/>
              <a:t>stateful</a:t>
            </a:r>
            <a:r>
              <a:rPr lang="en-US" dirty="0" smtClean="0"/>
              <a:t>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switch packet:</a:t>
            </a:r>
          </a:p>
          <a:p>
            <a:r>
              <a:rPr lang="en-US" dirty="0" smtClean="0"/>
              <a:t>Routers </a:t>
            </a:r>
            <a:r>
              <a:rPr lang="en-US" dirty="0" smtClean="0"/>
              <a:t>typically process </a:t>
            </a:r>
            <a:r>
              <a:rPr lang="en-US" dirty="0" smtClean="0"/>
              <a:t>1 packet a clock cycle</a:t>
            </a:r>
          </a:p>
          <a:p>
            <a:r>
              <a:rPr lang="en-US" dirty="0" smtClean="0"/>
              <a:t>But, </a:t>
            </a:r>
            <a:r>
              <a:rPr lang="en-US" dirty="0" smtClean="0"/>
              <a:t>the algorithm </a:t>
            </a:r>
            <a:r>
              <a:rPr lang="en-US" dirty="0" smtClean="0"/>
              <a:t>takes </a:t>
            </a:r>
            <a:r>
              <a:rPr lang="en-US" dirty="0" smtClean="0"/>
              <a:t>&gt;1</a:t>
            </a:r>
            <a:r>
              <a:rPr lang="en-US" dirty="0" smtClean="0"/>
              <a:t> cycles/packet</a:t>
            </a:r>
            <a:endParaRPr lang="en-US" dirty="0" smtClean="0"/>
          </a:p>
          <a:p>
            <a:r>
              <a:rPr lang="en-US" dirty="0" smtClean="0"/>
              <a:t>One approach: shared-memory multi-core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4097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4097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4097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4097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78" name="TextBox 77"/>
          <p:cNvSpPr txBox="1"/>
          <p:nvPr/>
        </p:nvSpPr>
        <p:spPr>
          <a:xfrm>
            <a:off x="3505200" y="5829300"/>
            <a:ext cx="962123" cy="461665"/>
          </a:xfrm>
          <a:prstGeom prst="rect">
            <a:avLst/>
          </a:prstGeom>
          <a:solidFill>
            <a:schemeClr val="bg1"/>
          </a:solidFill>
          <a:ln>
            <a:noFill/>
          </a:ln>
        </p:spPr>
        <p:txBody>
          <a:bodyPr wrap="none" rtlCol="0">
            <a:spAutoFit/>
          </a:bodyPr>
          <a:lstStyle/>
          <a:p>
            <a:r>
              <a:rPr lang="en-US" sz="2400" dirty="0" smtClean="0">
                <a:solidFill>
                  <a:srgbClr val="FF0000"/>
                </a:solidFill>
              </a:rPr>
              <a:t>count</a:t>
            </a:r>
            <a:endParaRPr lang="en-US" dirty="0">
              <a:solidFill>
                <a:srgbClr val="FF0000"/>
              </a:solidFill>
            </a:endParaRPr>
          </a:p>
        </p:txBody>
      </p:sp>
      <p:sp>
        <p:nvSpPr>
          <p:cNvPr id="79" name="TextBox 78"/>
          <p:cNvSpPr txBox="1"/>
          <p:nvPr/>
        </p:nvSpPr>
        <p:spPr>
          <a:xfrm>
            <a:off x="6400800" y="4343400"/>
            <a:ext cx="5524500" cy="1938992"/>
          </a:xfrm>
          <a:prstGeom prst="rect">
            <a:avLst/>
          </a:prstGeom>
          <a:noFill/>
        </p:spPr>
        <p:txBody>
          <a:bodyPr wrap="square" rtlCol="0">
            <a:spAutoFit/>
          </a:bodyPr>
          <a:lstStyle/>
          <a:p>
            <a:r>
              <a:rPr lang="en-US" sz="2000" dirty="0" smtClean="0"/>
              <a:t>But,</a:t>
            </a:r>
          </a:p>
          <a:p>
            <a:pPr marL="285750" indent="-285750">
              <a:buFont typeface="Arial" charset="0"/>
              <a:buChar char="•"/>
            </a:pPr>
            <a:r>
              <a:rPr lang="en-US" sz="2000" dirty="0" smtClean="0"/>
              <a:t>Shared memory causes non-determinism </a:t>
            </a:r>
            <a:r>
              <a:rPr lang="en-US" sz="2000" dirty="0" smtClean="0"/>
              <a:t>due to memory contention</a:t>
            </a:r>
            <a:r>
              <a:rPr lang="en-US" sz="2000" dirty="0"/>
              <a:t>.</a:t>
            </a:r>
            <a:endParaRPr lang="en-US" sz="2000" dirty="0" smtClean="0"/>
          </a:p>
          <a:p>
            <a:pPr marL="285750" indent="-285750">
              <a:buFont typeface="Arial" charset="0"/>
              <a:buChar char="•"/>
            </a:pPr>
            <a:r>
              <a:rPr lang="en-US" sz="2000" dirty="0" smtClean="0"/>
              <a:t>Routers </a:t>
            </a:r>
            <a:r>
              <a:rPr lang="en-US" sz="2000" dirty="0" smtClean="0"/>
              <a:t>want deterministic performance.</a:t>
            </a:r>
          </a:p>
          <a:p>
            <a:pPr marL="285750" indent="-285750">
              <a:buFont typeface="Arial" charset="0"/>
              <a:buChar char="•"/>
            </a:pPr>
            <a:r>
              <a:rPr lang="en-US" sz="2000" dirty="0" smtClean="0"/>
              <a:t>No </a:t>
            </a:r>
            <a:r>
              <a:rPr lang="en-US" sz="2000" dirty="0" smtClean="0"/>
              <a:t>shared memory.</a:t>
            </a:r>
          </a:p>
          <a:p>
            <a:pPr marL="285750" indent="-285750">
              <a:buFont typeface="Arial" charset="0"/>
              <a:buChar char="•"/>
            </a:pPr>
            <a:r>
              <a:rPr lang="en-US" sz="2000" dirty="0" smtClean="0"/>
              <a:t>I</a:t>
            </a:r>
            <a:r>
              <a:rPr lang="en-US" sz="2000" dirty="0" smtClean="0"/>
              <a:t>nstead, use a pipeline with local memory.</a:t>
            </a:r>
            <a:endParaRPr lang="en-US" sz="2000" dirty="0" smtClean="0"/>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500" fill="hold"/>
                                        <p:tgtEl>
                                          <p:spTgt spid="63"/>
                                        </p:tgtEl>
                                      </p:cBhvr>
                                      <p:by x="25000" y="25000"/>
                                    </p:animScale>
                                  </p:childTnLst>
                                </p:cTn>
                              </p:par>
                              <p:par>
                                <p:cTn id="37" presetID="42" presetClass="path" presetSubtype="0" accel="50000" decel="50000" fill="hold" nodeType="withEffect">
                                  <p:stCondLst>
                                    <p:cond delay="0"/>
                                  </p:stCondLst>
                                  <p:childTnLst>
                                    <p:animMotion origin="layout" path="M 5E-6 -2.22222E-6 L -0.65625 0.25834 " pathEditMode="relative" rAng="0" ptsTypes="AA">
                                      <p:cBhvr>
                                        <p:cTn id="38" dur="500" fill="hold"/>
                                        <p:tgtEl>
                                          <p:spTgt spid="63"/>
                                        </p:tgtEl>
                                        <p:attrNameLst>
                                          <p:attrName>ppt_x</p:attrName>
                                          <p:attrName>ppt_y</p:attrName>
                                        </p:attrNameLst>
                                      </p:cBhvr>
                                      <p:rCtr x="-32813" y="12917"/>
                                    </p:animMotion>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6" presetClass="emph" presetSubtype="0" fill="hold" nodeType="withEffect">
                                  <p:stCondLst>
                                    <p:cond delay="0"/>
                                  </p:stCondLst>
                                  <p:childTnLst>
                                    <p:animScale>
                                      <p:cBhvr>
                                        <p:cTn id="42" dur="500" fill="hold"/>
                                        <p:tgtEl>
                                          <p:spTgt spid="65"/>
                                        </p:tgtEl>
                                      </p:cBhvr>
                                      <p:by x="25000" y="25000"/>
                                    </p:animScale>
                                  </p:childTnLst>
                                </p:cTn>
                              </p:par>
                              <p:par>
                                <p:cTn id="43" presetID="42" presetClass="path" presetSubtype="0" accel="50000" decel="50000" fill="hold" nodeType="withEffect">
                                  <p:stCondLst>
                                    <p:cond delay="0"/>
                                  </p:stCondLst>
                                  <p:childTnLst>
                                    <p:animMotion origin="layout" path="M 5E-6 -2.22222E-6 L -0.575 0.25834 " pathEditMode="relative" rAng="0" ptsTypes="AA">
                                      <p:cBhvr>
                                        <p:cTn id="44" dur="500" fill="hold"/>
                                        <p:tgtEl>
                                          <p:spTgt spid="65"/>
                                        </p:tgtEl>
                                        <p:attrNameLst>
                                          <p:attrName>ppt_x</p:attrName>
                                          <p:attrName>ppt_y</p:attrName>
                                        </p:attrNameLst>
                                      </p:cBhvr>
                                      <p:rCtr x="-28750" y="12917"/>
                                    </p:animMotion>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500" fill="hold"/>
                                        <p:tgtEl>
                                          <p:spTgt spid="71"/>
                                        </p:tgtEl>
                                      </p:cBhvr>
                                      <p:by x="25000" y="25000"/>
                                    </p:animScale>
                                  </p:childTnLst>
                                </p:cTn>
                              </p:par>
                              <p:par>
                                <p:cTn id="49" presetID="42" presetClass="path" presetSubtype="0" accel="50000" decel="50000" fill="hold" nodeType="withEffect">
                                  <p:stCondLst>
                                    <p:cond delay="0"/>
                                  </p:stCondLst>
                                  <p:childTnLst>
                                    <p:animMotion origin="layout" path="M 5E-6 -2.22222E-6 L -0.40938 0.25834 " pathEditMode="relative" rAng="0" ptsTypes="AA">
                                      <p:cBhvr>
                                        <p:cTn id="50" dur="500" fill="hold"/>
                                        <p:tgtEl>
                                          <p:spTgt spid="71"/>
                                        </p:tgtEl>
                                        <p:attrNameLst>
                                          <p:attrName>ppt_x</p:attrName>
                                          <p:attrName>ppt_y</p:attrName>
                                        </p:attrNameLst>
                                      </p:cBhvr>
                                      <p:rCtr x="-20469" y="12917"/>
                                    </p:animMotion>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500" fill="hold"/>
                                        <p:tgtEl>
                                          <p:spTgt spid="74"/>
                                        </p:tgtEl>
                                      </p:cBhvr>
                                      <p:by x="25000" y="25000"/>
                                    </p:animScale>
                                  </p:childTnLst>
                                </p:cTn>
                              </p:par>
                              <p:par>
                                <p:cTn id="55" presetID="42" presetClass="path" presetSubtype="0" accel="50000" decel="50000" fill="hold" nodeType="withEffect">
                                  <p:stCondLst>
                                    <p:cond delay="0"/>
                                  </p:stCondLst>
                                  <p:childTnLst>
                                    <p:animMotion origin="layout" path="M 5E-6 -2.22222E-6 L -0.49063 0.25834 " pathEditMode="relative" rAng="0" ptsTypes="AA">
                                      <p:cBhvr>
                                        <p:cTn id="56" dur="500" fill="hold"/>
                                        <p:tgtEl>
                                          <p:spTgt spid="74"/>
                                        </p:tgtEl>
                                        <p:attrNameLst>
                                          <p:attrName>ppt_x</p:attrName>
                                          <p:attrName>ppt_y</p:attrName>
                                        </p:attrNameLst>
                                      </p:cBhvr>
                                      <p:rCtr x="-24531" y="12917"/>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79">
                                            <p:txEl>
                                              <p:pRg st="0" end="0"/>
                                            </p:txEl>
                                          </p:spTgt>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79">
                                            <p:txEl>
                                              <p:pRg st="2" end="2"/>
                                            </p:txEl>
                                          </p:spTgt>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79">
                                            <p:txEl>
                                              <p:pRg st="3" end="3"/>
                                            </p:txEl>
                                          </p:spTgt>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1"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micro-architecture of a router</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26</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354118048"/>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micro-architecture of a router</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micro-architecture 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micro-architecture 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a:t>
            </a:r>
            <a:r>
              <a:rPr lang="en-US" dirty="0" smtClean="0"/>
              <a:t>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Complicated “remote control” from end hosts / edge</a:t>
            </a:r>
          </a:p>
          <a:p>
            <a:r>
              <a:rPr lang="en-US" dirty="0" smtClean="0"/>
              <a:t>The fix: Don’t bake </a:t>
            </a:r>
            <a:r>
              <a:rPr lang="en-US" b="1" i="1" dirty="0" smtClean="0"/>
              <a:t>policy </a:t>
            </a:r>
            <a:r>
              <a:rPr lang="en-US" dirty="0" smtClean="0"/>
              <a:t>into a router</a:t>
            </a:r>
          </a:p>
          <a:p>
            <a:r>
              <a:rPr lang="en-US" dirty="0" smtClean="0"/>
              <a:t>This work: Design router mechanisms in h/w; operators program policies</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3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20"/>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3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3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2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2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1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8"/>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1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2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12"/>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10"/>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09"/>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1"/>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04"/>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0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0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07"/>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08"/>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09"/>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0"/>
                                        </p:tgtEl>
                                        <p:attrNameLst>
                                          <p:attrName>style.visibility</p:attrName>
                                        </p:attrNameLst>
                                      </p:cBhvr>
                                      <p:to>
                                        <p:strVal val="hidden"/>
                                      </p:to>
                                    </p:set>
                                  </p:childTnLst>
                                </p:cTn>
                              </p:par>
                              <p:par>
                                <p:cTn id="151" presetID="1" presetClass="exit" presetSubtype="0" fill="hold" grpId="2" nodeType="withEffect">
                                  <p:stCondLst>
                                    <p:cond delay="0"/>
                                  </p:stCondLst>
                                  <p:childTnLst>
                                    <p:set>
                                      <p:cBhvr>
                                        <p:cTn id="152" dur="1" fill="hold">
                                          <p:stCondLst>
                                            <p:cond delay="0"/>
                                          </p:stCondLst>
                                        </p:cTn>
                                        <p:tgtEl>
                                          <p:spTgt spid="111"/>
                                        </p:tgtEl>
                                        <p:attrNameLst>
                                          <p:attrName>style.visibility</p:attrName>
                                        </p:attrNameLst>
                                      </p:cBhvr>
                                      <p:to>
                                        <p:strVal val="hidden"/>
                                      </p:to>
                                    </p:set>
                                  </p:childTnLst>
                                </p:cTn>
                              </p:par>
                              <p:par>
                                <p:cTn id="153" presetID="1" presetClass="exit" presetSubtype="0" fill="hold" grpId="2" nodeType="withEffect">
                                  <p:stCondLst>
                                    <p:cond delay="0"/>
                                  </p:stCondLst>
                                  <p:childTnLst>
                                    <p:set>
                                      <p:cBhvr>
                                        <p:cTn id="154" dur="1" fill="hold">
                                          <p:stCondLst>
                                            <p:cond delay="0"/>
                                          </p:stCondLst>
                                        </p:cTn>
                                        <p:tgtEl>
                                          <p:spTgt spid="112"/>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3"/>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11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116"/>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17"/>
                                        </p:tgtEl>
                                        <p:attrNameLst>
                                          <p:attrName>style.visibility</p:attrName>
                                        </p:attrNameLst>
                                      </p:cBhvr>
                                      <p:to>
                                        <p:strVal val="hidden"/>
                                      </p:to>
                                    </p:set>
                                  </p:childTnLst>
                                </p:cTn>
                              </p:par>
                              <p:par>
                                <p:cTn id="165" presetID="1" presetClass="exit" presetSubtype="0" fill="hold" grpId="2" nodeType="withEffect">
                                  <p:stCondLst>
                                    <p:cond delay="0"/>
                                  </p:stCondLst>
                                  <p:childTnLst>
                                    <p:set>
                                      <p:cBhvr>
                                        <p:cTn id="166" dur="1" fill="hold">
                                          <p:stCondLst>
                                            <p:cond delay="0"/>
                                          </p:stCondLst>
                                        </p:cTn>
                                        <p:tgtEl>
                                          <p:spTgt spid="118"/>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19"/>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1"/>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122"/>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3"/>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4"/>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125"/>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26"/>
                                        </p:tgtEl>
                                        <p:attrNameLst>
                                          <p:attrName>style.visibility</p:attrName>
                                        </p:attrNameLst>
                                      </p:cBhvr>
                                      <p:to>
                                        <p:strVal val="hidden"/>
                                      </p:to>
                                    </p:set>
                                  </p:childTnLst>
                                </p:cTn>
                              </p:par>
                              <p:par>
                                <p:cTn id="183" presetID="1" presetClass="exit" presetSubtype="0" fill="hold" grpId="2" nodeType="withEffect">
                                  <p:stCondLst>
                                    <p:cond delay="0"/>
                                  </p:stCondLst>
                                  <p:childTnLst>
                                    <p:set>
                                      <p:cBhvr>
                                        <p:cTn id="184" dur="1" fill="hold">
                                          <p:stCondLst>
                                            <p:cond delay="0"/>
                                          </p:stCondLst>
                                        </p:cTn>
                                        <p:tgtEl>
                                          <p:spTgt spid="127"/>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28"/>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129"/>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0"/>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131"/>
                                        </p:tgtEl>
                                        <p:attrNameLst>
                                          <p:attrName>style.visibility</p:attrName>
                                        </p:attrNameLst>
                                      </p:cBhvr>
                                      <p:to>
                                        <p:strVal val="hidden"/>
                                      </p:to>
                                    </p:set>
                                  </p:childTnLst>
                                </p:cTn>
                              </p:par>
                              <p:par>
                                <p:cTn id="193" presetID="1" presetClass="exit" presetSubtype="0" fill="hold" grpId="2" nodeType="withEffect">
                                  <p:stCondLst>
                                    <p:cond delay="0"/>
                                  </p:stCondLst>
                                  <p:childTnLst>
                                    <p:set>
                                      <p:cBhvr>
                                        <p:cTn id="194" dur="1" fill="hold">
                                          <p:stCondLst>
                                            <p:cond delay="0"/>
                                          </p:stCondLst>
                                        </p:cTn>
                                        <p:tgtEl>
                                          <p:spTgt spid="132"/>
                                        </p:tgtEl>
                                        <p:attrNameLst>
                                          <p:attrName>style.visibility</p:attrName>
                                        </p:attrNameLst>
                                      </p:cBhvr>
                                      <p:to>
                                        <p:strVal val="hidden"/>
                                      </p:to>
                                    </p:set>
                                  </p:childTnLst>
                                </p:cTn>
                              </p:par>
                              <p:par>
                                <p:cTn id="195" presetID="1" presetClass="exit" presetSubtype="0" fill="hold" grpId="2" nodeType="withEffect">
                                  <p:stCondLst>
                                    <p:cond delay="0"/>
                                  </p:stCondLst>
                                  <p:childTnLst>
                                    <p:set>
                                      <p:cBhvr>
                                        <p:cTn id="196" dur="1" fill="hold">
                                          <p:stCondLst>
                                            <p:cond delay="0"/>
                                          </p:stCondLst>
                                        </p:cTn>
                                        <p:tgtEl>
                                          <p:spTgt spid="133"/>
                                        </p:tgtEl>
                                        <p:attrNameLst>
                                          <p:attrName>style.visibility</p:attrName>
                                        </p:attrNameLst>
                                      </p:cBhvr>
                                      <p:to>
                                        <p:strVal val="hidden"/>
                                      </p:to>
                                    </p:set>
                                  </p:childTnLst>
                                </p:cTn>
                              </p:par>
                              <p:par>
                                <p:cTn id="197" presetID="1" presetClass="exit" presetSubtype="0" fill="hold" grpId="2" nodeType="withEffect">
                                  <p:stCondLst>
                                    <p:cond delay="0"/>
                                  </p:stCondLst>
                                  <p:childTnLst>
                                    <p:set>
                                      <p:cBhvr>
                                        <p:cTn id="198" dur="1" fill="hold">
                                          <p:stCondLst>
                                            <p:cond delay="0"/>
                                          </p:stCondLst>
                                        </p:cTn>
                                        <p:tgtEl>
                                          <p:spTgt spid="134"/>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135"/>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136"/>
                                        </p:tgtEl>
                                        <p:attrNameLst>
                                          <p:attrName>style.visibility</p:attrName>
                                        </p:attrNameLst>
                                      </p:cBhvr>
                                      <p:to>
                                        <p:strVal val="hidden"/>
                                      </p:to>
                                    </p:set>
                                  </p:childTnLst>
                                </p:cTn>
                              </p:par>
                              <p:par>
                                <p:cTn id="203" presetID="1" presetClass="exit" presetSubtype="0" fill="hold" nodeType="withEffect">
                                  <p:stCondLst>
                                    <p:cond delay="0"/>
                                  </p:stCondLst>
                                  <p:childTnLst>
                                    <p:set>
                                      <p:cBhvr>
                                        <p:cTn id="204" dur="1" fill="hold">
                                          <p:stCondLst>
                                            <p:cond delay="0"/>
                                          </p:stCondLst>
                                        </p:cTn>
                                        <p:tgtEl>
                                          <p:spTgt spid="137"/>
                                        </p:tgtEl>
                                        <p:attrNameLst>
                                          <p:attrName>style.visibility</p:attrName>
                                        </p:attrNameLst>
                                      </p:cBhvr>
                                      <p:to>
                                        <p:strVal val="hidden"/>
                                      </p:to>
                                    </p:set>
                                  </p:childTnLst>
                                </p:cTn>
                              </p:par>
                              <p:par>
                                <p:cTn id="205" presetID="1" presetClass="exit" presetSubtype="0" fill="hold" nodeType="withEffect">
                                  <p:stCondLst>
                                    <p:cond delay="0"/>
                                  </p:stCondLst>
                                  <p:childTnLst>
                                    <p:set>
                                      <p:cBhvr>
                                        <p:cTn id="206" dur="1" fill="hold">
                                          <p:stCondLst>
                                            <p:cond delay="0"/>
                                          </p:stCondLst>
                                        </p:cTn>
                                        <p:tgtEl>
                                          <p:spTgt spid="138"/>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micro-architecture of a router</a:t>
            </a:r>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packet/state update.</a:t>
            </a:r>
          </a:p>
          <a:p>
            <a:pPr lvl="1"/>
            <a:r>
              <a:rPr lang="en-US" dirty="0"/>
              <a:t>F</a:t>
            </a:r>
            <a:r>
              <a:rPr lang="en-US" dirty="0" smtClean="0"/>
              <a:t>ixed latency (few ns) and throughput (1 GHz), unlike x86</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483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algorithms to atoms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endParaRPr lang="en-US" sz="2200" dirty="0" smtClean="0">
                <a:solidFill>
                  <a:srgbClr val="000000"/>
                </a:solidFill>
                <a:latin typeface="+mj-lt"/>
                <a:cs typeface="Seravek"/>
              </a:endParaRP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27" name="Group 126"/>
          <p:cNvGrpSpPr/>
          <p:nvPr/>
        </p:nvGrpSpPr>
        <p:grpSpPr>
          <a:xfrm>
            <a:off x="9829800" y="3543300"/>
            <a:ext cx="990600" cy="1333500"/>
            <a:chOff x="10058400" y="3276600"/>
            <a:chExt cx="990600" cy="1333500"/>
          </a:xfrm>
        </p:grpSpPr>
        <p:sp>
          <p:nvSpPr>
            <p:cNvPr id="126" name="Rounded Rectangle 12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0172700" y="3390900"/>
              <a:ext cx="757949" cy="1053657"/>
              <a:chOff x="9762249" y="1443124"/>
              <a:chExt cx="2654300" cy="2277533"/>
            </a:xfrm>
          </p:grpSpPr>
          <p:sp>
            <p:nvSpPr>
              <p:cNvPr id="31" name="Rectangle 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Trapezoid 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4" name="TextBox 33"/>
              <p:cNvSpPr txBox="1"/>
              <p:nvPr/>
            </p:nvSpPr>
            <p:spPr>
              <a:xfrm>
                <a:off x="10663949" y="2090826"/>
                <a:ext cx="685800" cy="369332"/>
              </a:xfrm>
              <a:prstGeom prst="rect">
                <a:avLst/>
              </a:prstGeom>
              <a:noFill/>
            </p:spPr>
            <p:txBody>
              <a:bodyPr wrap="square" rtlCol="0">
                <a:spAutoFit/>
              </a:bodyPr>
              <a:lstStyle/>
              <a:p>
                <a:endParaRPr lang="en-US" dirty="0"/>
              </a:p>
            </p:txBody>
          </p:sp>
          <p:sp>
            <p:nvSpPr>
              <p:cNvPr id="35" name="Trapezoid 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6" name="TextBox 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37" name="Trapezoid 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8" name="TextBox 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39" name="Rectangle 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28" name="Group 127"/>
          <p:cNvGrpSpPr/>
          <p:nvPr/>
        </p:nvGrpSpPr>
        <p:grpSpPr>
          <a:xfrm>
            <a:off x="9982200" y="3695700"/>
            <a:ext cx="990600" cy="1333500"/>
            <a:chOff x="10058400" y="3276600"/>
            <a:chExt cx="990600" cy="1333500"/>
          </a:xfrm>
        </p:grpSpPr>
        <p:sp>
          <p:nvSpPr>
            <p:cNvPr id="129" name="Rounded Rectangle 128"/>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10172700" y="3390900"/>
              <a:ext cx="757949" cy="1053657"/>
              <a:chOff x="9762249" y="1443124"/>
              <a:chExt cx="2654300" cy="2277533"/>
            </a:xfrm>
          </p:grpSpPr>
          <p:sp>
            <p:nvSpPr>
              <p:cNvPr id="131" name="Rectangle 1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Trapezoid 1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4" name="TextBox 133"/>
              <p:cNvSpPr txBox="1"/>
              <p:nvPr/>
            </p:nvSpPr>
            <p:spPr>
              <a:xfrm>
                <a:off x="10663949" y="2090826"/>
                <a:ext cx="685800" cy="369332"/>
              </a:xfrm>
              <a:prstGeom prst="rect">
                <a:avLst/>
              </a:prstGeom>
              <a:noFill/>
            </p:spPr>
            <p:txBody>
              <a:bodyPr wrap="square" rtlCol="0">
                <a:spAutoFit/>
              </a:bodyPr>
              <a:lstStyle/>
              <a:p>
                <a:endParaRPr lang="en-US" dirty="0"/>
              </a:p>
            </p:txBody>
          </p:sp>
          <p:sp>
            <p:nvSpPr>
              <p:cNvPr id="135" name="Trapezoid 1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6" name="TextBox 1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37" name="Trapezoid 1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8" name="TextBox 1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139" name="Rectangle 1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1" name="Straight Arrow Connector 1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49" name="Group 148"/>
          <p:cNvGrpSpPr/>
          <p:nvPr/>
        </p:nvGrpSpPr>
        <p:grpSpPr>
          <a:xfrm>
            <a:off x="10134600" y="3848100"/>
            <a:ext cx="990600" cy="1333500"/>
            <a:chOff x="10058400" y="3276600"/>
            <a:chExt cx="990600" cy="1333500"/>
          </a:xfrm>
        </p:grpSpPr>
        <p:sp>
          <p:nvSpPr>
            <p:cNvPr id="150" name="Rounded Rectangle 149"/>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p:cNvGrpSpPr/>
            <p:nvPr/>
          </p:nvGrpSpPr>
          <p:grpSpPr>
            <a:xfrm>
              <a:off x="10172700" y="3390900"/>
              <a:ext cx="757949" cy="1053657"/>
              <a:chOff x="9762249" y="1443124"/>
              <a:chExt cx="2654300" cy="2277533"/>
            </a:xfrm>
          </p:grpSpPr>
          <p:sp>
            <p:nvSpPr>
              <p:cNvPr id="152" name="Rectangle 151"/>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Trapezoid 153"/>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5" name="TextBox 154"/>
              <p:cNvSpPr txBox="1"/>
              <p:nvPr/>
            </p:nvSpPr>
            <p:spPr>
              <a:xfrm>
                <a:off x="10663949" y="2090826"/>
                <a:ext cx="685800" cy="369332"/>
              </a:xfrm>
              <a:prstGeom prst="rect">
                <a:avLst/>
              </a:prstGeom>
              <a:noFill/>
            </p:spPr>
            <p:txBody>
              <a:bodyPr wrap="square" rtlCol="0">
                <a:spAutoFit/>
              </a:bodyPr>
              <a:lstStyle/>
              <a:p>
                <a:endParaRPr lang="en-US" dirty="0"/>
              </a:p>
            </p:txBody>
          </p:sp>
          <p:sp>
            <p:nvSpPr>
              <p:cNvPr id="156" name="Trapezoid 155"/>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7" name="TextBox 156"/>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58" name="Trapezoid 157"/>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9" name="TextBox 158"/>
              <p:cNvSpPr txBox="1"/>
              <p:nvPr/>
            </p:nvSpPr>
            <p:spPr>
              <a:xfrm>
                <a:off x="10756900" y="2763923"/>
                <a:ext cx="1356819" cy="369332"/>
              </a:xfrm>
              <a:prstGeom prst="rect">
                <a:avLst/>
              </a:prstGeom>
              <a:noFill/>
            </p:spPr>
            <p:txBody>
              <a:bodyPr wrap="square" rtlCol="0">
                <a:spAutoFit/>
              </a:bodyPr>
              <a:lstStyle/>
              <a:p>
                <a:endParaRPr lang="en-US" dirty="0"/>
              </a:p>
            </p:txBody>
          </p:sp>
          <p:sp>
            <p:nvSpPr>
              <p:cNvPr id="160" name="Rectangle 159"/>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62" name="Straight Arrow Connector 161"/>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70" name="Group 169"/>
          <p:cNvGrpSpPr/>
          <p:nvPr/>
        </p:nvGrpSpPr>
        <p:grpSpPr>
          <a:xfrm>
            <a:off x="10287000" y="4000500"/>
            <a:ext cx="990600" cy="1333500"/>
            <a:chOff x="10058400" y="3276600"/>
            <a:chExt cx="990600" cy="1333500"/>
          </a:xfrm>
        </p:grpSpPr>
        <p:sp>
          <p:nvSpPr>
            <p:cNvPr id="171" name="Rounded Rectangle 170"/>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10172700" y="3390900"/>
              <a:ext cx="757949" cy="1053657"/>
              <a:chOff x="9762249" y="1443124"/>
              <a:chExt cx="2654300" cy="2277533"/>
            </a:xfrm>
          </p:grpSpPr>
          <p:sp>
            <p:nvSpPr>
              <p:cNvPr id="173" name="Rectangle 172"/>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Trapezoid 174"/>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6" name="TextBox 175"/>
              <p:cNvSpPr txBox="1"/>
              <p:nvPr/>
            </p:nvSpPr>
            <p:spPr>
              <a:xfrm>
                <a:off x="10663949" y="2090826"/>
                <a:ext cx="685800" cy="369332"/>
              </a:xfrm>
              <a:prstGeom prst="rect">
                <a:avLst/>
              </a:prstGeom>
              <a:noFill/>
            </p:spPr>
            <p:txBody>
              <a:bodyPr wrap="square" rtlCol="0">
                <a:spAutoFit/>
              </a:bodyPr>
              <a:lstStyle/>
              <a:p>
                <a:endParaRPr lang="en-US" dirty="0"/>
              </a:p>
            </p:txBody>
          </p:sp>
          <p:sp>
            <p:nvSpPr>
              <p:cNvPr id="177" name="Trapezoid 176"/>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8" name="TextBox 177"/>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79" name="Trapezoid 178"/>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80" name="TextBox 179"/>
              <p:cNvSpPr txBox="1"/>
              <p:nvPr/>
            </p:nvSpPr>
            <p:spPr>
              <a:xfrm>
                <a:off x="10756900" y="2763923"/>
                <a:ext cx="1356819" cy="369332"/>
              </a:xfrm>
              <a:prstGeom prst="rect">
                <a:avLst/>
              </a:prstGeom>
              <a:noFill/>
            </p:spPr>
            <p:txBody>
              <a:bodyPr wrap="square" rtlCol="0">
                <a:spAutoFit/>
              </a:bodyPr>
              <a:lstStyle/>
              <a:p>
                <a:endParaRPr lang="en-US" dirty="0"/>
              </a:p>
            </p:txBody>
          </p:sp>
          <p:sp>
            <p:nvSpPr>
              <p:cNvPr id="181" name="Rectangle 180"/>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83" name="Straight Arrow Connector 182"/>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91" name="Group 190"/>
          <p:cNvGrpSpPr/>
          <p:nvPr/>
        </p:nvGrpSpPr>
        <p:grpSpPr>
          <a:xfrm>
            <a:off x="10439400" y="41529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Straightforward without state: only intra-packet 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complicates pipelining: leads to inter-packet dependencies</a:t>
            </a:r>
          </a:p>
          <a:p>
            <a:pPr lvl="1"/>
            <a:r>
              <a:rPr lang="en-US" dirty="0" smtClean="0"/>
              <a:t>Creates cycle in dependency graph: state read must follow write from previous packet.</a:t>
            </a:r>
          </a:p>
          <a:p>
            <a:pPr lvl="1"/>
            <a:r>
              <a:rPr lang="en-US" dirty="0" smtClean="0"/>
              <a:t>Resolve this by finding strongly connected components and condensing nodes within an SCC to form a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sp>
        <p:nvSpPr>
          <p:cNvPr id="19" name="Freeform 18"/>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20" name="Freeform 19"/>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21" name="Freeform 20"/>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05500"/>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t>
            </a:r>
            <a:r>
              <a:rPr lang="en-US" sz="4000" smtClean="0"/>
              <a:t>additional chip area </a:t>
            </a:r>
            <a:r>
              <a:rPr lang="en-US" sz="4000" dirty="0" smtClean="0"/>
              <a:t>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Atoms</a:t>
            </a:r>
          </a:p>
          <a:p>
            <a:pPr lvl="1"/>
            <a:r>
              <a:rPr lang="en-US" dirty="0" smtClean="0">
                <a:latin typeface="Gadugi" panose="020B0502040204020203" pitchFamily="34" charset="0"/>
              </a:rPr>
              <a:t>Scheduling: PIFOs</a:t>
            </a:r>
          </a:p>
          <a:p>
            <a:pPr lvl="1"/>
            <a:endParaRPr lang="en-US" dirty="0" smtClean="0">
              <a:latin typeface="Gadugi" panose="020B0502040204020203" pitchFamily="34" charset="0"/>
            </a:endParaRPr>
          </a:p>
          <a:p>
            <a:r>
              <a:rPr lang="en-US" dirty="0" smtClean="0"/>
              <a:t>Wider adoption: Transactions are now part of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a:bodyPr>
          <a:lstStyle/>
          <a:p>
            <a:r>
              <a:rPr lang="en-US" dirty="0" smtClean="0"/>
              <a:t>With Moore’s law ending, scale-out clusters of ASICs are becoming a necessity:</a:t>
            </a:r>
          </a:p>
          <a:p>
            <a:pPr lvl="1"/>
            <a:r>
              <a:rPr lang="en-US" dirty="0" err="1" smtClean="0"/>
              <a:t>BitCoin</a:t>
            </a:r>
            <a:r>
              <a:rPr lang="en-US" dirty="0" smtClean="0"/>
              <a:t> datacenters</a:t>
            </a:r>
          </a:p>
          <a:p>
            <a:pPr lvl="1"/>
            <a:r>
              <a:rPr lang="en-US" dirty="0" smtClean="0"/>
              <a:t>Clusters of Tensor Processing Units for </a:t>
            </a:r>
            <a:r>
              <a:rPr lang="en-US" dirty="0" err="1" smtClean="0"/>
              <a:t>TensorFlow</a:t>
            </a:r>
            <a:endParaRPr lang="en-US" dirty="0" smtClean="0"/>
          </a:p>
          <a:p>
            <a:pPr lvl="1"/>
            <a:endParaRPr lang="en-US" dirty="0"/>
          </a:p>
          <a:p>
            <a:r>
              <a:rPr lang="en-US" dirty="0" smtClean="0"/>
              <a:t>Recurring tension between programmability and specialization</a:t>
            </a:r>
          </a:p>
          <a:p>
            <a:endParaRPr lang="en-US" dirty="0"/>
          </a:p>
          <a:p>
            <a:r>
              <a:rPr lang="en-US" dirty="0" smtClean="0"/>
              <a:t>Requires a synthesis of ideas from domain-specific programming languages, compilers, hardware, and systems.</a:t>
            </a:r>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a:t>
            </a:r>
            <a:r>
              <a:rPr lang="en-US" dirty="0" smtClean="0">
                <a:latin typeface="Gadugi" panose="020B0502040204020203" pitchFamily="34" charset="0"/>
              </a:rPr>
              <a:t>routers (but </a:t>
            </a:r>
            <a:r>
              <a:rPr lang="en-US" dirty="0" smtClean="0">
                <a:latin typeface="Gadugi" panose="020B0502040204020203" pitchFamily="34" charset="0"/>
              </a:rPr>
              <a:t>less than software </a:t>
            </a:r>
            <a:r>
              <a:rPr lang="en-US" dirty="0" smtClean="0">
                <a:latin typeface="Gadugi" panose="020B0502040204020203" pitchFamily="34" charset="0"/>
              </a:rPr>
              <a:t>routers)</a:t>
            </a:r>
            <a:endParaRPr lang="en-US" dirty="0" smtClean="0">
              <a:latin typeface="Gadugi" panose="020B0502040204020203" pitchFamily="34" charset="0"/>
            </a:endParaRP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flurry of activity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t>2008--2013: </a:t>
            </a:r>
            <a:r>
              <a:rPr lang="en-US" dirty="0" err="1" smtClean="0"/>
              <a:t>OpenFlow</a:t>
            </a:r>
            <a:r>
              <a:rPr lang="en-US" dirty="0" smtClean="0"/>
              <a:t>: </a:t>
            </a:r>
            <a:r>
              <a:rPr lang="en-US" dirty="0" smtClean="0"/>
              <a:t>Specify router-to-router connectivity</a:t>
            </a:r>
            <a:endParaRPr lang="en-US" dirty="0" smtClean="0"/>
          </a:p>
          <a:p>
            <a:endParaRPr lang="en-US" dirty="0"/>
          </a:p>
          <a:p>
            <a:r>
              <a:rPr lang="en-US" dirty="0" smtClean="0"/>
              <a:t>2013--now: Programmable </a:t>
            </a:r>
            <a:r>
              <a:rPr lang="en-US" dirty="0" smtClean="0"/>
              <a:t>router chips </a:t>
            </a:r>
            <a:r>
              <a:rPr lang="en-US" dirty="0" smtClean="0"/>
              <a:t>(</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2013--now: Data plane programming </a:t>
            </a:r>
            <a:r>
              <a:rPr lang="en-US" dirty="0"/>
              <a:t>l</a:t>
            </a:r>
            <a:r>
              <a:rPr lang="en-US" dirty="0" smtClean="0">
                <a:latin typeface="Gadugi" panose="020B0502040204020203" pitchFamily="34" charset="0"/>
              </a:rPr>
              <a:t>anguages (P4, POF)</a:t>
            </a:r>
          </a:p>
          <a:p>
            <a:endParaRPr lang="en-US" dirty="0" smtClean="0"/>
          </a:p>
          <a:p>
            <a:r>
              <a:rPr lang="en-US" dirty="0" smtClean="0"/>
              <a:t>Router </a:t>
            </a:r>
            <a:r>
              <a:rPr lang="en-US" dirty="0" smtClean="0"/>
              <a:t>chip programmability </a:t>
            </a:r>
            <a:r>
              <a:rPr lang="en-US" dirty="0" smtClean="0"/>
              <a:t>in industry is still nascent</a:t>
            </a:r>
          </a:p>
          <a:p>
            <a:pPr lvl="1"/>
            <a:r>
              <a:rPr lang="en-US" dirty="0" smtClean="0"/>
              <a:t>Flexible </a:t>
            </a:r>
            <a:r>
              <a:rPr lang="en-US" dirty="0" smtClean="0"/>
              <a:t>packet headers; </a:t>
            </a:r>
            <a:r>
              <a:rPr lang="en-US" dirty="0" smtClean="0"/>
              <a:t>basic </a:t>
            </a:r>
            <a:r>
              <a:rPr lang="en-US" dirty="0" smtClean="0"/>
              <a:t>header </a:t>
            </a:r>
            <a:r>
              <a:rPr lang="en-US" dirty="0" smtClean="0"/>
              <a:t>manipulation</a:t>
            </a:r>
          </a:p>
          <a:p>
            <a:pPr lvl="1"/>
            <a:r>
              <a:rPr lang="en-US" dirty="0"/>
              <a:t>G</a:t>
            </a:r>
            <a:r>
              <a:rPr lang="en-US" dirty="0" smtClean="0"/>
              <a:t>oal </a:t>
            </a:r>
            <a:r>
              <a:rPr lang="en-US" dirty="0" smtClean="0"/>
              <a:t>has been feature parity with legacy routers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smtClean="0"/>
              <a:t>Scheduling: </a:t>
            </a:r>
            <a:r>
              <a:rPr lang="en-US" sz="9600" dirty="0"/>
              <a:t>r</a:t>
            </a:r>
            <a:r>
              <a:rPr lang="en-US" sz="9600" dirty="0" smtClean="0"/>
              <a:t>ound </a:t>
            </a:r>
            <a:r>
              <a:rPr lang="en-US" sz="9600" dirty="0"/>
              <a:t>r</a:t>
            </a:r>
            <a:r>
              <a:rPr lang="en-US" sz="9600" dirty="0" smtClean="0"/>
              <a:t>obin, priorities etc</a:t>
            </a:r>
            <a:r>
              <a:rPr lang="en-US" sz="9600" dirty="0" smtClean="0"/>
              <a:t>. (PIFO, SIGCOMM’ 16)</a:t>
            </a:r>
            <a:endParaRPr lang="en-US" sz="9600" dirty="0"/>
          </a:p>
          <a:p>
            <a:pPr lvl="1"/>
            <a:endParaRPr lang="en-US" sz="9600" dirty="0">
              <a:latin typeface="Gadugi" panose="020B0502040204020203" pitchFamily="34" charset="0"/>
            </a:endParaRPr>
          </a:p>
          <a:p>
            <a:pPr lvl="1"/>
            <a:r>
              <a:rPr lang="en-US" sz="9600" dirty="0" err="1"/>
              <a:t>Stateful</a:t>
            </a:r>
            <a:r>
              <a:rPr lang="en-US" sz="9600" dirty="0"/>
              <a:t> algorithms: </a:t>
            </a:r>
            <a:r>
              <a:rPr lang="en-US" sz="9600" dirty="0" smtClean="0"/>
              <a:t>load </a:t>
            </a:r>
            <a:r>
              <a:rPr lang="en-US" sz="9600" dirty="0"/>
              <a:t>balancing, measurement, </a:t>
            </a:r>
            <a:r>
              <a:rPr lang="en-US" sz="9600" dirty="0" smtClean="0"/>
              <a:t>streaming algorithms </a:t>
            </a:r>
            <a:r>
              <a:rPr lang="is-IS" sz="9600" dirty="0" smtClean="0"/>
              <a:t>(</a:t>
            </a:r>
            <a:r>
              <a:rPr lang="is-IS" sz="9600" dirty="0" smtClean="0"/>
              <a:t>Domino, SIGCOMM’ 16)</a:t>
            </a:r>
            <a:endParaRPr lang="en-US" sz="9600" dirty="0"/>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a:t>
            </a:r>
            <a:r>
              <a:rPr lang="en-US" dirty="0" smtClean="0"/>
              <a:t>: Round Robin, Fair </a:t>
            </a:r>
            <a:r>
              <a:rPr lang="en-US" dirty="0" smtClean="0"/>
              <a:t>Queuing</a:t>
            </a:r>
          </a:p>
          <a:p>
            <a:pPr lvl="1"/>
            <a:r>
              <a:rPr lang="en-US" dirty="0" smtClean="0"/>
              <a:t>Single tenant </a:t>
            </a:r>
            <a:r>
              <a:rPr lang="en-US" dirty="0" smtClean="0"/>
              <a:t>with many short flows: </a:t>
            </a:r>
            <a:r>
              <a:rPr lang="en-US" dirty="0" smtClean="0"/>
              <a:t>Shortest Remaining Processing Time</a:t>
            </a:r>
          </a:p>
          <a:p>
            <a:pPr lvl="1"/>
            <a:endParaRPr lang="en-US" dirty="0"/>
          </a:p>
          <a:p>
            <a:r>
              <a:rPr lang="en-US" dirty="0" smtClean="0"/>
              <a:t>Today’s schedulers are rigid</a:t>
            </a:r>
          </a:p>
          <a:p>
            <a:pPr lvl="1"/>
            <a:r>
              <a:rPr lang="en-US" dirty="0" smtClean="0"/>
              <a:t>Some combination of </a:t>
            </a:r>
            <a:r>
              <a:rPr lang="en-US" dirty="0" smtClean="0"/>
              <a:t>round robin </a:t>
            </a:r>
            <a:r>
              <a:rPr lang="en-US" dirty="0" smtClean="0"/>
              <a:t>+ coarse </a:t>
            </a:r>
            <a:r>
              <a:rPr lang="en-US" dirty="0" smtClean="0"/>
              <a:t>priorities + rate limits</a:t>
            </a:r>
            <a:endParaRPr lang="en-US" dirty="0" smtClean="0"/>
          </a:p>
          <a:p>
            <a:pPr lvl="1"/>
            <a:r>
              <a:rPr lang="en-US" dirty="0" smtClean="0"/>
              <a:t>Can </a:t>
            </a:r>
            <a:r>
              <a:rPr lang="en-US" dirty="0" smtClean="0"/>
              <a:t>change</a:t>
            </a:r>
            <a:r>
              <a:rPr lang="en-US" dirty="0" smtClean="0"/>
              <a:t> </a:t>
            </a:r>
            <a:r>
              <a:rPr lang="en-US" dirty="0" smtClean="0"/>
              <a:t>coefficients, but not </a:t>
            </a:r>
            <a:r>
              <a:rPr lang="en-US" dirty="0" smtClean="0"/>
              <a:t>the algorithm</a:t>
            </a:r>
            <a:endParaRPr lang="en-US" dirty="0" smtClean="0"/>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a:t>T</a:t>
            </a:r>
            <a:r>
              <a:rPr lang="en-US" dirty="0" smtClean="0"/>
              <a:t>ight </a:t>
            </a:r>
            <a:r>
              <a:rPr lang="en-US" dirty="0" smtClean="0"/>
              <a:t>timing </a:t>
            </a:r>
            <a:r>
              <a:rPr lang="en-US" dirty="0" smtClean="0"/>
              <a:t>requirements: can’t punt to </a:t>
            </a:r>
            <a:r>
              <a:rPr lang="en-US" dirty="0" smtClean="0"/>
              <a:t>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14.8|8.8"/>
</p:tagLst>
</file>

<file path=ppt/tags/tag19.xml><?xml version="1.0" encoding="utf-8"?>
<p:tagLst xmlns:a="http://schemas.openxmlformats.org/drawingml/2006/main" xmlns:r="http://schemas.openxmlformats.org/officeDocument/2006/relationships" xmlns:p="http://schemas.openxmlformats.org/presentationml/2006/main">
  <p:tag name="TIMING" val="|19.6|1|15.9"/>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10160</TotalTime>
  <Words>8883</Words>
  <Application>Microsoft Macintosh PowerPoint</Application>
  <PresentationFormat>Widescreen</PresentationFormat>
  <Paragraphs>1535</Paragraphs>
  <Slides>76</Slides>
  <Notes>65</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flurry of activity</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What is hard about stateful algorithms?</vt:lpstr>
      <vt:lpstr>The micro-architecture of a router</vt:lpstr>
      <vt:lpstr>The micro-architecture of a router</vt:lpstr>
      <vt:lpstr>The micro-architecture of a router</vt:lpstr>
      <vt:lpstr>The micro-architecture of a router</vt:lpstr>
      <vt:lpstr>The micro-architecture of a router</vt:lpstr>
      <vt:lpstr>From algorithms to atoms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switches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3855</cp:revision>
  <dcterms:created xsi:type="dcterms:W3CDTF">2015-11-20T07:11:46Z</dcterms:created>
  <dcterms:modified xsi:type="dcterms:W3CDTF">2017-02-09T00:00:33Z</dcterms:modified>
</cp:coreProperties>
</file>