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8.xml" ContentType="application/vnd.openxmlformats-officedocument.presentationml.notesSlide+xml"/>
  <Override PartName="/ppt/tags/tag4.xml" ContentType="application/vnd.openxmlformats-officedocument.presentationml.tags+xml"/>
  <Override PartName="/ppt/notesSlides/notesSlide39.xml" ContentType="application/vnd.openxmlformats-officedocument.presentationml.notesSlide+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13" r:id="rId53"/>
    <p:sldId id="358" r:id="rId54"/>
    <p:sldId id="350" r:id="rId55"/>
    <p:sldId id="396" r:id="rId56"/>
    <p:sldId id="397" r:id="rId57"/>
    <p:sldId id="375" r:id="rId58"/>
    <p:sldId id="357" r:id="rId59"/>
    <p:sldId id="289" r:id="rId60"/>
    <p:sldId id="300" r:id="rId61"/>
    <p:sldId id="363" r:id="rId62"/>
    <p:sldId id="364" r:id="rId63"/>
    <p:sldId id="365" r:id="rId64"/>
    <p:sldId id="273" r:id="rId65"/>
    <p:sldId id="287" r:id="rId66"/>
    <p:sldId id="259" r:id="rId67"/>
    <p:sldId id="262" r:id="rId68"/>
    <p:sldId id="305" r:id="rId69"/>
    <p:sldId id="306" r:id="rId70"/>
    <p:sldId id="301" r:id="rId71"/>
    <p:sldId id="271" r:id="rId72"/>
    <p:sldId id="299" r:id="rId73"/>
    <p:sldId id="288" r:id="rId74"/>
    <p:sldId id="326" r:id="rId75"/>
    <p:sldId id="327" r:id="rId76"/>
    <p:sldId id="272" r:id="rId77"/>
    <p:sldId id="374" r:id="rId78"/>
    <p:sldId id="332" r:id="rId79"/>
    <p:sldId id="370" r:id="rId80"/>
    <p:sldId id="371" r:id="rId81"/>
    <p:sldId id="335" r:id="rId82"/>
    <p:sldId id="336" r:id="rId83"/>
    <p:sldId id="353" r:id="rId84"/>
    <p:sldId id="352" r:id="rId85"/>
    <p:sldId id="372" r:id="rId86"/>
    <p:sldId id="373" r:id="rId87"/>
    <p:sldId id="30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1" autoAdjust="0"/>
    <p:restoredTop sz="84615" autoAdjust="0"/>
  </p:normalViewPr>
  <p:slideViewPr>
    <p:cSldViewPr showGuides="1">
      <p:cViewPr varScale="1">
        <p:scale>
          <a:sx n="76" d="100"/>
          <a:sy n="76" d="100"/>
        </p:scale>
        <p:origin x="300" y="72"/>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99894336"/>
        <c:axId val="199893944"/>
      </c:lineChart>
      <c:catAx>
        <c:axId val="19989433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893944"/>
        <c:crosses val="autoZero"/>
        <c:auto val="1"/>
        <c:lblAlgn val="ctr"/>
        <c:lblOffset val="100"/>
        <c:noMultiLvlLbl val="0"/>
      </c:catAx>
      <c:valAx>
        <c:axId val="199893944"/>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8943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98032296"/>
        <c:axId val="198222592"/>
      </c:scatterChart>
      <c:valAx>
        <c:axId val="198032296"/>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8222592"/>
        <c:crosses val="autoZero"/>
        <c:crossBetween val="midCat"/>
      </c:valAx>
      <c:valAx>
        <c:axId val="19822259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80322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stress the definition of atom once.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7432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a:p>
          <a:p>
            <a:pPr lvl="1"/>
            <a:r>
              <a:rPr lang="en-US" dirty="0"/>
              <a:t>Packet transactions: High-level programming for the router </a:t>
            </a:r>
            <a:r>
              <a:rPr lang="en-US" dirty="0" smtClean="0"/>
              <a:t>pipeline</a:t>
            </a:r>
          </a:p>
          <a:p>
            <a:pPr marL="457200" lvl="1" indent="0">
              <a:buNone/>
            </a:pPr>
            <a:endParaRPr lang="en-US" dirty="0" smtClean="0"/>
          </a:p>
          <a:p>
            <a:pPr lvl="1"/>
            <a:r>
              <a:rPr lang="en-US" dirty="0"/>
              <a:t>Push-In First-Out Queues: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transaction: Block of imperative code</a:t>
            </a:r>
          </a:p>
          <a:p>
            <a:r>
              <a:rPr lang="en-US" sz="2500" dirty="0" smtClean="0"/>
              <a:t>A transaction runs to completion, processes one packet at a time, serially</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compiler</a:t>
            </a:r>
            <a:endParaRPr lang="en-US" dirty="0"/>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Gadugi" panose="020B0502040204020203" pitchFamily="34" charset="0"/>
              </a:rPr>
              <a:t>Packet Transactions</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405880"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packet transactions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17777315"/>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smtClean="0"/>
          </a:p>
          <a:p>
            <a:pPr lvl="1"/>
            <a:r>
              <a:rPr lang="en-US" dirty="0" smtClean="0"/>
              <a:t>Packet transactions: </a:t>
            </a:r>
            <a:r>
              <a:rPr lang="en-US" dirty="0"/>
              <a:t>High-level programming for the router pipeline</a:t>
            </a:r>
            <a:endParaRPr lang="en-US" dirty="0" smtClean="0"/>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t>What does the </a:t>
            </a:r>
            <a:r>
              <a:rPr lang="en-US" dirty="0" smtClean="0"/>
              <a:t>scheduler </a:t>
            </a:r>
            <a:r>
              <a:rPr lang="en-US" dirty="0"/>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t>It decides</a:t>
            </a:r>
          </a:p>
          <a:p>
            <a:r>
              <a:rPr lang="en-US" dirty="0" smtClean="0"/>
              <a:t>In what </a:t>
            </a:r>
            <a:r>
              <a:rPr lang="en-US" b="1" dirty="0" smtClean="0">
                <a:solidFill>
                  <a:srgbClr val="901028"/>
                </a:solidFill>
              </a:rPr>
              <a:t>order</a:t>
            </a:r>
            <a:r>
              <a:rPr lang="en-US" dirty="0" smtClean="0"/>
              <a:t> are packets sent</a:t>
            </a:r>
          </a:p>
          <a:p>
            <a:pPr lvl="1"/>
            <a:r>
              <a:rPr lang="en-US" dirty="0" smtClean="0"/>
              <a:t>e.g., FCFS, priorities, weighted fair-</a:t>
            </a:r>
            <a:r>
              <a:rPr lang="en-US" dirty="0" err="1" smtClean="0"/>
              <a:t>queueing</a:t>
            </a:r>
            <a:endParaRPr lang="en-US" dirty="0" smtClean="0"/>
          </a:p>
          <a:p>
            <a:r>
              <a:rPr lang="en-US" dirty="0" smtClean="0"/>
              <a:t>At what </a:t>
            </a:r>
            <a:r>
              <a:rPr lang="en-US" b="1" dirty="0" smtClean="0">
                <a:solidFill>
                  <a:srgbClr val="901028"/>
                </a:solidFill>
              </a:rPr>
              <a:t>time</a:t>
            </a:r>
            <a:r>
              <a:rPr lang="en-US" b="1" dirty="0" smtClean="0"/>
              <a:t> </a:t>
            </a:r>
            <a:r>
              <a:rPr lang="en-US" dirty="0" smtClean="0"/>
              <a:t>are packets sent</a:t>
            </a:r>
          </a:p>
          <a:p>
            <a:pPr lvl="1"/>
            <a:r>
              <a:rPr lang="en-US" dirty="0"/>
              <a:t>e</a:t>
            </a:r>
            <a:r>
              <a:rPr lang="en-US" dirty="0" smtClean="0"/>
              <a:t>.g., Token bucket shaping</a:t>
            </a:r>
          </a:p>
          <a:p>
            <a:pPr marL="0" indent="0">
              <a:buNone/>
            </a:pPr>
            <a:endParaRPr lang="en-US" sz="1200" dirty="0" smtClean="0"/>
          </a:p>
          <a:p>
            <a:pPr marL="0" indent="0">
              <a:buNone/>
            </a:pPr>
            <a:r>
              <a:rPr lang="en-US" b="1" dirty="0" smtClean="0">
                <a:solidFill>
                  <a:srgbClr val="3366FF"/>
                </a:solidFill>
              </a:rPr>
              <a:t>Key observation</a:t>
            </a:r>
          </a:p>
          <a:p>
            <a:r>
              <a:rPr lang="en-US" dirty="0"/>
              <a:t>In many </a:t>
            </a:r>
            <a:r>
              <a:rPr lang="en-US" dirty="0" smtClean="0"/>
              <a:t>algorithms, the scheduling order/time can be determined on </a:t>
            </a:r>
            <a:r>
              <a:rPr lang="en-US" dirty="0" err="1" smtClean="0"/>
              <a:t>enqueue</a:t>
            </a:r>
            <a:endParaRPr lang="en-US" dirty="0"/>
          </a:p>
          <a:p>
            <a:r>
              <a:rPr lang="en-US" dirty="0" smtClean="0"/>
              <a:t>i.e.</a:t>
            </a:r>
            <a:r>
              <a:rPr lang="en-US" dirty="0"/>
              <a:t>, </a:t>
            </a:r>
            <a:r>
              <a:rPr lang="en-US" dirty="0" smtClean="0"/>
              <a:t>relative order of buffered packets does </a:t>
            </a:r>
            <a:r>
              <a:rPr lang="en-US" dirty="0"/>
              <a:t>not </a:t>
            </a:r>
            <a:r>
              <a:rPr lang="en-US" dirty="0" smtClean="0"/>
              <a:t>change</a:t>
            </a:r>
            <a:endParaRPr lang="en-US" dirty="0"/>
          </a:p>
        </p:txBody>
      </p:sp>
      <p:sp>
        <p:nvSpPr>
          <p:cNvPr id="5" name="Slide Number Placeholder 4"/>
          <p:cNvSpPr>
            <a:spLocks noGrp="1"/>
          </p:cNvSpPr>
          <p:nvPr>
            <p:ph type="sldNum" sz="quarter" idx="12"/>
          </p:nvPr>
        </p:nvSpPr>
        <p:spPr/>
        <p:txBody>
          <a:bodyPr/>
          <a:lstStyle/>
          <a:p>
            <a:fld id="{5448022C-F4BC-4192-A392-BACAE19DF894}" type="slidenum">
              <a:rPr lang="en-US" smtClean="0"/>
              <a:pPr/>
              <a:t>39</a:t>
            </a:fld>
            <a:endParaRPr lang="en-US"/>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a:xfrm>
            <a:off x="838200" y="1825625"/>
            <a:ext cx="10972800" cy="2708275"/>
          </a:xfrm>
        </p:spPr>
        <p:txBody>
          <a:bodyPr>
            <a:normAutofit/>
          </a:bodyPr>
          <a:lstStyle/>
          <a:p>
            <a:r>
              <a:rPr lang="en-US" dirty="0"/>
              <a:t>P</a:t>
            </a:r>
            <a:r>
              <a:rPr lang="en-US" dirty="0" smtClean="0"/>
              <a:t>ackets are pushed into an </a:t>
            </a:r>
            <a:r>
              <a:rPr lang="en-US" dirty="0"/>
              <a:t>arbitrary </a:t>
            </a:r>
            <a:r>
              <a:rPr lang="en-US" dirty="0" smtClean="0"/>
              <a:t>location based on a </a:t>
            </a:r>
            <a:r>
              <a:rPr lang="en-US" b="1" dirty="0" smtClean="0">
                <a:solidFill>
                  <a:srgbClr val="901028"/>
                </a:solidFill>
              </a:rPr>
              <a:t>rank</a:t>
            </a:r>
            <a:r>
              <a:rPr lang="en-US" b="1" dirty="0" smtClean="0"/>
              <a:t> </a:t>
            </a:r>
            <a:r>
              <a:rPr lang="en-US" dirty="0" smtClean="0"/>
              <a:t>number, and </a:t>
            </a:r>
            <a:r>
              <a:rPr lang="en-US" dirty="0" err="1" smtClean="0"/>
              <a:t>dequeued</a:t>
            </a:r>
            <a:r>
              <a:rPr lang="en-US" dirty="0" smtClean="0"/>
              <a:t> from the head</a:t>
            </a:r>
          </a:p>
          <a:p>
            <a:pPr lvl="1"/>
            <a:r>
              <a:rPr lang="en-US" dirty="0" smtClean="0"/>
              <a:t>First used as a proof construct by Chuang et. al. in the 90s</a:t>
            </a:r>
          </a:p>
          <a:p>
            <a:pPr lvl="1"/>
            <a:r>
              <a:rPr lang="en-US" dirty="0" smtClean="0"/>
              <a:t>Also a powerful construct for programmable scheduling</a:t>
            </a:r>
          </a:p>
          <a:p>
            <a:pPr marL="0" indent="0">
              <a:buNone/>
            </a:pPr>
            <a:endParaRPr lang="en-US" dirty="0" smtClean="0"/>
          </a:p>
          <a:p>
            <a:endParaRPr lang="en-US" dirty="0" smtClean="0"/>
          </a:p>
          <a:p>
            <a:endParaRPr lang="en-US" dirty="0"/>
          </a:p>
          <a:p>
            <a:endParaRPr lang="en-US" dirty="0" smtClean="0"/>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5</a:t>
            </a:r>
            <a:endParaRPr lang="en-US" sz="2000" kern="0" dirty="0">
              <a:latin typeface="Seravek"/>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10</a:t>
            </a:r>
            <a:endParaRPr lang="en-US" sz="2000" kern="0" dirty="0">
              <a:latin typeface="Seravek"/>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13</a:t>
            </a:r>
            <a:endParaRPr lang="en-US" sz="2000" kern="0" dirty="0">
              <a:latin typeface="Seravek"/>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Seravek"/>
                <a:cs typeface="Seravek"/>
              </a:rPr>
              <a:t>8</a:t>
            </a:r>
            <a:endParaRPr lang="en-US" kern="0" dirty="0">
              <a:solidFill>
                <a:srgbClr val="000000"/>
              </a:solidFill>
              <a:latin typeface="Seravek"/>
              <a:cs typeface="Seravek"/>
            </a:endParaRPr>
          </a:p>
        </p:txBody>
      </p:sp>
      <p:sp>
        <p:nvSpPr>
          <p:cNvPr id="16" name="Slide Number Placeholder 15"/>
          <p:cNvSpPr>
            <a:spLocks noGrp="1"/>
          </p:cNvSpPr>
          <p:nvPr>
            <p:ph type="sldNum" sz="quarter" idx="12"/>
          </p:nvPr>
        </p:nvSpPr>
        <p:spPr/>
        <p:txBody>
          <a:bodyPr/>
          <a:lstStyle/>
          <a:p>
            <a:fld id="{5448022C-F4BC-4192-A392-BACAE19DF894}" type="slidenum">
              <a:rPr lang="en-US" smtClean="0"/>
              <a:pPr/>
              <a:t>40</a:t>
            </a:fld>
            <a:endParaRPr lang="en-US"/>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sp>
        <p:nvSpPr>
          <p:cNvPr id="3" name="Content Placeholder 2"/>
          <p:cNvSpPr>
            <a:spLocks noGrp="1"/>
          </p:cNvSpPr>
          <p:nvPr>
            <p:ph idx="1"/>
          </p:nvPr>
        </p:nvSpPr>
        <p:spPr/>
        <p:txBody>
          <a:bodyPr/>
          <a:lstStyle/>
          <a:p>
            <a:pPr marL="0" indent="0">
              <a:buNone/>
            </a:pPr>
            <a:r>
              <a:rPr lang="en-US" dirty="0" smtClean="0"/>
              <a:t>To program the scheduler, program the rank computation </a:t>
            </a:r>
            <a:endParaRPr lang="en-US" dirty="0"/>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Seravek"/>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Seravek"/>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Seravek"/>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2</a:t>
                      </a:r>
                      <a:endParaRPr lang="en-US" sz="2000" kern="0" dirty="0">
                        <a:latin typeface="Seravek"/>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Seravek"/>
                          <a:cs typeface="Seravek"/>
                        </a:rPr>
                        <a:t>8</a:t>
                      </a:r>
                      <a:endParaRPr lang="en-US" sz="2000" kern="0" dirty="0">
                        <a:solidFill>
                          <a:schemeClr val="tx1"/>
                        </a:solidFill>
                        <a:latin typeface="Seravek"/>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5</a:t>
                    </a:r>
                    <a:endParaRPr lang="en-US" sz="2000" kern="0" dirty="0">
                      <a:latin typeface="Seravek"/>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Seravek"/>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900" y="3776365"/>
            <a:ext cx="2362200" cy="1631216"/>
          </a:xfrm>
          <a:prstGeom prst="rect">
            <a:avLst/>
          </a:prstGeom>
          <a:noFill/>
        </p:spPr>
        <p:txBody>
          <a:bodyPr wrap="square" rtlCol="0">
            <a:spAutoFit/>
          </a:bodyPr>
          <a:lstStyle/>
          <a:p>
            <a:r>
              <a:rPr lang="en-US" sz="2000" dirty="0" smtClean="0">
                <a:latin typeface="Seravek"/>
                <a:cs typeface="Seravek"/>
              </a:rPr>
              <a:t>f = flow(</a:t>
            </a:r>
            <a:r>
              <a:rPr lang="en-US" sz="2000" dirty="0" err="1" smtClean="0">
                <a:latin typeface="Seravek"/>
                <a:cs typeface="Seravek"/>
              </a:rPr>
              <a:t>pkt</a:t>
            </a:r>
            <a:r>
              <a:rPr lang="en-US" sz="2000" dirty="0" smtClean="0">
                <a:latin typeface="Seravek"/>
                <a:cs typeface="Seravek"/>
              </a:rPr>
              <a:t>) </a:t>
            </a:r>
          </a:p>
          <a:p>
            <a:r>
              <a:rPr lang="en-US" sz="2000" dirty="0" err="1" smtClean="0">
                <a:latin typeface="Seravek"/>
                <a:cs typeface="Seravek"/>
              </a:rPr>
              <a:t>p.tmp</a:t>
            </a:r>
            <a:r>
              <a:rPr lang="en-US" sz="2000" dirty="0" smtClean="0">
                <a:latin typeface="Seravek"/>
                <a:cs typeface="Seravek"/>
              </a:rPr>
              <a:t> = T[f] + </a:t>
            </a:r>
            <a:r>
              <a:rPr lang="en-US" sz="2000" dirty="0" err="1" smtClean="0">
                <a:latin typeface="Seravek"/>
                <a:cs typeface="Seravek"/>
              </a:rPr>
              <a:t>p.len</a:t>
            </a:r>
            <a:endParaRPr lang="en-US" sz="2000" dirty="0" smtClean="0">
              <a:latin typeface="Seravek"/>
              <a:cs typeface="Seravek"/>
            </a:endParaRPr>
          </a:p>
          <a:p>
            <a:r>
              <a:rPr lang="is-IS" sz="2000" dirty="0" smtClean="0">
                <a:latin typeface="Seravek"/>
                <a:cs typeface="Seravek"/>
              </a:rPr>
              <a:t>…</a:t>
            </a:r>
          </a:p>
          <a:p>
            <a:r>
              <a:rPr lang="is-IS" sz="2000" dirty="0" smtClean="0">
                <a:latin typeface="Seravek"/>
                <a:cs typeface="Seravek"/>
              </a:rPr>
              <a:t>...</a:t>
            </a:r>
          </a:p>
          <a:p>
            <a:r>
              <a:rPr lang="is-IS" sz="2000" b="1" dirty="0" smtClean="0">
                <a:latin typeface="Seravek"/>
                <a:cs typeface="Seravek"/>
              </a:rPr>
              <a:t>p.rank = 2 * p.tmp </a:t>
            </a:r>
          </a:p>
        </p:txBody>
      </p:sp>
      <p:sp>
        <p:nvSpPr>
          <p:cNvPr id="4" name="Slide Number Placeholder 3"/>
          <p:cNvSpPr>
            <a:spLocks noGrp="1"/>
          </p:cNvSpPr>
          <p:nvPr>
            <p:ph type="sldNum" sz="quarter" idx="12"/>
          </p:nvPr>
        </p:nvSpPr>
        <p:spPr/>
        <p:txBody>
          <a:bodyPr/>
          <a:lstStyle/>
          <a:p>
            <a:fld id="{5448022C-F4BC-4192-A392-BACAE19DF894}" type="slidenum">
              <a:rPr lang="en-US" smtClean="0"/>
              <a:pPr/>
              <a:t>41</a:t>
            </a:fld>
            <a:endParaRPr lang="en-US"/>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5"/>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grpSp>
        <p:nvGrpSpPr>
          <p:cNvPr id="487" name="Group 486"/>
          <p:cNvGrpSpPr/>
          <p:nvPr/>
        </p:nvGrpSpPr>
        <p:grpSpPr>
          <a:xfrm>
            <a:off x="6504879" y="2057400"/>
            <a:ext cx="1230395" cy="3918097"/>
            <a:chOff x="6504879" y="2057400"/>
            <a:chExt cx="1230395" cy="3918097"/>
          </a:xfrm>
        </p:grpSpPr>
        <p:sp>
          <p:nvSpPr>
            <p:cNvPr id="488" name="TextBox 487"/>
            <p:cNvSpPr txBox="1"/>
            <p:nvPr/>
          </p:nvSpPr>
          <p:spPr>
            <a:xfrm>
              <a:off x="6515100" y="2057400"/>
              <a:ext cx="1219200"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9" name="Group 18"/>
          <p:cNvGrpSpPr/>
          <p:nvPr/>
        </p:nvGrpSpPr>
        <p:grpSpPr>
          <a:xfrm>
            <a:off x="6502400" y="2768600"/>
            <a:ext cx="1231900" cy="3219450"/>
            <a:chOff x="6502400" y="2762250"/>
            <a:chExt cx="1231900" cy="3219450"/>
          </a:xfrm>
        </p:grpSpPr>
        <p:sp>
          <p:nvSpPr>
            <p:cNvPr id="454" name="Rectangle 453"/>
            <p:cNvSpPr/>
            <p:nvPr/>
          </p:nvSpPr>
          <p:spPr>
            <a:xfrm>
              <a:off x="6502400" y="2762250"/>
              <a:ext cx="1231900" cy="3219450"/>
            </a:xfrm>
            <a:prstGeom prst="rect">
              <a:avLst/>
            </a:prstGeom>
            <a:solidFill>
              <a:srgbClr val="FFFFFF">
                <a:alpha val="85000"/>
              </a:srgb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55" name="TextBox 454"/>
            <p:cNvSpPr txBox="1"/>
            <p:nvPr/>
          </p:nvSpPr>
          <p:spPr>
            <a:xfrm>
              <a:off x="6667500" y="3241143"/>
              <a:ext cx="967042" cy="1978557"/>
            </a:xfrm>
            <a:prstGeom prst="rect">
              <a:avLst/>
            </a:prstGeom>
            <a:noFill/>
          </p:spPr>
          <p:txBody>
            <a:bodyPr wrap="none" lIns="130622" tIns="65311" rIns="130622" bIns="65311" rtlCol="0">
              <a:spAutoFit/>
            </a:bodyPr>
            <a:lstStyle/>
            <a:p>
              <a:r>
                <a:rPr lang="en-US" sz="12000" dirty="0" smtClean="0">
                  <a:solidFill>
                    <a:schemeClr val="tx1">
                      <a:lumMod val="65000"/>
                      <a:lumOff val="35000"/>
                    </a:schemeClr>
                  </a:solidFill>
                  <a:latin typeface="Seravek"/>
                  <a:cs typeface="Seravek"/>
                </a:rPr>
                <a:t>?</a:t>
              </a:r>
              <a:endParaRPr lang="en-US" sz="12000" dirty="0">
                <a:solidFill>
                  <a:schemeClr val="tx1">
                    <a:lumMod val="65000"/>
                    <a:lumOff val="35000"/>
                  </a:schemeClr>
                </a:solidFill>
                <a:latin typeface="Seravek"/>
                <a:cs typeface="Seravek"/>
              </a:endParaRPr>
            </a:p>
          </p:txBody>
        </p:sp>
      </p:grpSp>
      <p:sp>
        <p:nvSpPr>
          <p:cNvPr id="531" name="TextBox 530"/>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114" name="Title 1"/>
          <p:cNvSpPr>
            <a:spLocks noGrp="1"/>
          </p:cNvSpPr>
          <p:nvPr>
            <p:ph type="title"/>
          </p:nvPr>
        </p:nvSpPr>
        <p:spPr>
          <a:xfrm>
            <a:off x="419100" y="122237"/>
            <a:ext cx="10515600" cy="1325563"/>
          </a:xfrm>
        </p:spPr>
        <p:txBody>
          <a:bodyPr/>
          <a:lstStyle/>
          <a:p>
            <a:r>
              <a:rPr lang="en-US" dirty="0" smtClean="0"/>
              <a:t>A programmable scheduler</a:t>
            </a:r>
            <a:endParaRPr lang="en-US" dirty="0"/>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t>Rank computation expressed </a:t>
            </a:r>
            <a:r>
              <a:rPr lang="en-US" dirty="0" smtClean="0"/>
              <a:t>using packet transactions</a:t>
            </a:r>
            <a:endParaRPr lang="en-US" sz="2800" dirty="0" smtClean="0"/>
          </a:p>
          <a:p>
            <a:endParaRPr lang="en-US" sz="2800" dirty="0" smtClean="0"/>
          </a:p>
        </p:txBody>
      </p:sp>
      <p:sp>
        <p:nvSpPr>
          <p:cNvPr id="3" name="Slide Number Placeholder 2"/>
          <p:cNvSpPr>
            <a:spLocks noGrp="1"/>
          </p:cNvSpPr>
          <p:nvPr>
            <p:ph type="sldNum" sz="quarter" idx="12"/>
          </p:nvPr>
        </p:nvSpPr>
        <p:spPr/>
        <p:txBody>
          <a:bodyPr/>
          <a:lstStyle/>
          <a:p>
            <a:fld id="{5448022C-F4BC-4192-A392-BACAE19DF894}" type="slidenum">
              <a:rPr lang="en-US" smtClean="0"/>
              <a:pPr/>
              <a:t>42</a:t>
            </a:fld>
            <a:endParaRPr lang="en-US"/>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animBg="1"/>
      <p:bldP spid="11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t>Weighted Fair Queuing</a:t>
            </a:r>
            <a:endParaRPr lang="en-US" dirty="0"/>
          </a:p>
        </p:txBody>
      </p:sp>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5"/>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Seravek"/>
                <a:cs typeface="Seravek"/>
              </a:rPr>
              <a:t>f = flow(p)</a:t>
            </a:r>
          </a:p>
          <a:p>
            <a:pPr marL="342900" indent="-342900" defTabSz="457200">
              <a:buFontTx/>
              <a:buAutoNum type="arabicPeriod"/>
              <a:defRPr/>
            </a:pPr>
            <a:r>
              <a:rPr lang="en-US" sz="1700" kern="0" dirty="0" err="1">
                <a:solidFill>
                  <a:prstClr val="black"/>
                </a:solidFill>
                <a:latin typeface="Seravek"/>
                <a:cs typeface="Seravek"/>
              </a:rPr>
              <a:t>p.start</a:t>
            </a:r>
            <a:r>
              <a:rPr lang="en-US" sz="1700" kern="0" dirty="0">
                <a:solidFill>
                  <a:prstClr val="black"/>
                </a:solidFill>
                <a:latin typeface="Seravek"/>
                <a:cs typeface="Seravek"/>
              </a:rPr>
              <a:t> = max(T[f].finish,                	                       </a:t>
            </a:r>
            <a:r>
              <a:rPr lang="en-US" sz="1700" kern="0" dirty="0" err="1">
                <a:solidFill>
                  <a:prstClr val="black"/>
                </a:solidFill>
                <a:latin typeface="Seravek"/>
                <a:cs typeface="Seravek"/>
              </a:rPr>
              <a:t>virtual_time</a:t>
            </a:r>
            <a:r>
              <a:rPr lang="en-US" sz="1700" kern="0" dirty="0">
                <a:solidFill>
                  <a:prstClr val="black"/>
                </a:solidFill>
                <a:latin typeface="Seravek"/>
                <a:cs typeface="Seravek"/>
              </a:rPr>
              <a:t>)</a:t>
            </a:r>
          </a:p>
          <a:p>
            <a:pPr marL="342900" indent="-342900" defTabSz="457200">
              <a:buFontTx/>
              <a:buAutoNum type="arabicPeriod"/>
              <a:defRPr/>
            </a:pPr>
            <a:r>
              <a:rPr lang="en-US" sz="1700" kern="0" dirty="0">
                <a:solidFill>
                  <a:prstClr val="black"/>
                </a:solidFill>
                <a:latin typeface="Seravek"/>
                <a:cs typeface="Seravek"/>
              </a:rPr>
              <a:t>T[f].finish = </a:t>
            </a:r>
            <a:r>
              <a:rPr lang="en-US" sz="1700" kern="0" dirty="0" err="1">
                <a:solidFill>
                  <a:prstClr val="black"/>
                </a:solidFill>
                <a:latin typeface="Seravek"/>
                <a:cs typeface="Seravek"/>
              </a:rPr>
              <a:t>p.start</a:t>
            </a:r>
            <a:r>
              <a:rPr lang="en-US" sz="1700" kern="0" dirty="0">
                <a:solidFill>
                  <a:prstClr val="black"/>
                </a:solidFill>
                <a:latin typeface="Seravek"/>
                <a:cs typeface="Seravek"/>
              </a:rPr>
              <a:t> + </a:t>
            </a:r>
            <a:r>
              <a:rPr lang="en-US" sz="1700" kern="0" dirty="0" err="1">
                <a:solidFill>
                  <a:prstClr val="black"/>
                </a:solidFill>
                <a:latin typeface="Seravek"/>
                <a:cs typeface="Seravek"/>
              </a:rPr>
              <a:t>p.len</a:t>
            </a:r>
            <a:r>
              <a:rPr lang="en-US" sz="1700" kern="0" dirty="0">
                <a:solidFill>
                  <a:prstClr val="black"/>
                </a:solidFill>
                <a:latin typeface="Seravek"/>
                <a:cs typeface="Seravek"/>
              </a:rPr>
              <a:t> / </a:t>
            </a:r>
            <a:r>
              <a:rPr lang="en-US" sz="1700" kern="0" dirty="0" err="1">
                <a:solidFill>
                  <a:prstClr val="black"/>
                </a:solidFill>
                <a:latin typeface="Seravek"/>
                <a:cs typeface="Seravek"/>
              </a:rPr>
              <a:t>p.w</a:t>
            </a:r>
            <a:endParaRPr lang="en-US" sz="1700" kern="0" dirty="0">
              <a:solidFill>
                <a:prstClr val="black"/>
              </a:solidFill>
              <a:latin typeface="Seravek"/>
              <a:cs typeface="Seravek"/>
            </a:endParaRPr>
          </a:p>
          <a:p>
            <a:pPr marL="342900" indent="-342900" defTabSz="457200">
              <a:buFontTx/>
              <a:buAutoNum type="arabicPeriod"/>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a:solidFill>
                  <a:prstClr val="black"/>
                </a:solidFill>
                <a:latin typeface="Seravek"/>
                <a:cs typeface="Seravek"/>
              </a:rPr>
              <a:t>p.start</a:t>
            </a:r>
            <a:endParaRPr lang="en-US" sz="1700" kern="0" dirty="0">
              <a:solidFill>
                <a:prstClr val="black"/>
              </a:solidFill>
              <a:latin typeface="Seravek"/>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43</a:t>
            </a:fld>
            <a:endParaRPr lang="en-US"/>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t>Token bucket shaping</a:t>
            </a:r>
            <a:endParaRPr lang="en-US" dirty="0"/>
          </a:p>
        </p:txBody>
      </p:sp>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pic>
        <p:nvPicPr>
          <p:cNvPr id="116" name="Picture 115"/>
          <p:cNvPicPr>
            <a:picLocks noChangeAspect="1"/>
          </p:cNvPicPr>
          <p:nvPr/>
        </p:nvPicPr>
        <p:blipFill>
          <a:blip r:embed="rId5"/>
          <a:stretch>
            <a:fillRect/>
          </a:stretch>
        </p:blipFill>
        <p:spPr>
          <a:xfrm>
            <a:off x="1892295" y="3086100"/>
            <a:ext cx="4165609" cy="3048000"/>
          </a:xfrm>
          <a:prstGeom prst="rect">
            <a:avLst/>
          </a:prstGeom>
        </p:spPr>
      </p:pic>
      <p:sp>
        <p:nvSpPr>
          <p:cNvPr id="2" name="Rectangle 1"/>
          <p:cNvSpPr/>
          <p:nvPr/>
        </p:nvSpPr>
        <p:spPr>
          <a:xfrm>
            <a:off x="2247900" y="3733800"/>
            <a:ext cx="3619500" cy="166199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tokens = min(tokens +                                            </a:t>
            </a:r>
          </a:p>
          <a:p>
            <a:pPr defTabSz="457200">
              <a:defRPr/>
            </a:pPr>
            <a:r>
              <a:rPr lang="en-US" sz="1700" kern="0" dirty="0">
                <a:solidFill>
                  <a:prstClr val="black"/>
                </a:solidFill>
                <a:latin typeface="Seravek"/>
                <a:cs typeface="Seravek"/>
              </a:rPr>
              <a:t> </a:t>
            </a:r>
            <a:r>
              <a:rPr lang="en-US" sz="1700" kern="0" dirty="0" smtClean="0">
                <a:solidFill>
                  <a:prstClr val="black"/>
                </a:solidFill>
                <a:latin typeface="Seravek"/>
                <a:cs typeface="Seravek"/>
              </a:rPr>
              <a:t>                  </a:t>
            </a:r>
            <a:r>
              <a:rPr lang="en-US" sz="1700" kern="0" dirty="0">
                <a:solidFill>
                  <a:prstClr val="black"/>
                </a:solidFill>
                <a:latin typeface="Seravek"/>
                <a:cs typeface="Seravek"/>
              </a:rPr>
              <a:t> </a:t>
            </a:r>
            <a:r>
              <a:rPr lang="en-US" sz="1700" kern="0" dirty="0" smtClean="0">
                <a:solidFill>
                  <a:prstClr val="black"/>
                </a:solidFill>
                <a:latin typeface="Seravek"/>
                <a:cs typeface="Seravek"/>
              </a:rPr>
              <a:t> rate * (now – last), burst)</a:t>
            </a:r>
            <a:endParaRPr lang="en-US" sz="1700" kern="0" dirty="0">
              <a:solidFill>
                <a:prstClr val="black"/>
              </a:solidFill>
              <a:latin typeface="Seravek"/>
              <a:cs typeface="Seravek"/>
            </a:endParaRPr>
          </a:p>
          <a:p>
            <a:pPr marL="342900" indent="-342900" defTabSz="457200">
              <a:buFont typeface="+mj-lt"/>
              <a:buAutoNum type="arabicPeriod" startAt="2"/>
              <a:defRPr/>
            </a:pPr>
            <a:r>
              <a:rPr lang="en-US" sz="1700" kern="0" dirty="0" err="1" smtClean="0">
                <a:solidFill>
                  <a:prstClr val="black"/>
                </a:solidFill>
                <a:latin typeface="Seravek"/>
                <a:cs typeface="Seravek"/>
              </a:rPr>
              <a:t>p.send</a:t>
            </a:r>
            <a:r>
              <a:rPr lang="en-US" sz="1700" kern="0" dirty="0" smtClean="0">
                <a:solidFill>
                  <a:prstClr val="black"/>
                </a:solidFill>
                <a:latin typeface="Seravek"/>
                <a:cs typeface="Seravek"/>
              </a:rPr>
              <a:t> = now +                                 </a:t>
            </a:r>
          </a:p>
          <a:p>
            <a:pPr defTabSz="457200">
              <a:defRPr/>
            </a:pPr>
            <a:r>
              <a:rPr lang="en-US" sz="1700" kern="0" dirty="0">
                <a:solidFill>
                  <a:prstClr val="black"/>
                </a:solidFill>
                <a:latin typeface="Seravek"/>
                <a:cs typeface="Seravek"/>
              </a:rPr>
              <a:t> </a:t>
            </a:r>
            <a:r>
              <a:rPr lang="en-US" sz="1700" kern="0" dirty="0" smtClean="0">
                <a:solidFill>
                  <a:prstClr val="black"/>
                </a:solidFill>
                <a:latin typeface="Seravek"/>
                <a:cs typeface="Seravek"/>
              </a:rPr>
              <a:t>         max( (</a:t>
            </a:r>
            <a:r>
              <a:rPr lang="en-US" sz="1700" kern="0" dirty="0" err="1" smtClean="0">
                <a:solidFill>
                  <a:prstClr val="black"/>
                </a:solidFill>
                <a:latin typeface="Seravek"/>
                <a:cs typeface="Seravek"/>
              </a:rPr>
              <a:t>p.len</a:t>
            </a:r>
            <a:r>
              <a:rPr lang="en-US" sz="1700" kern="0" dirty="0" smtClean="0">
                <a:solidFill>
                  <a:prstClr val="black"/>
                </a:solidFill>
                <a:latin typeface="Seravek"/>
                <a:cs typeface="Seravek"/>
              </a:rPr>
              <a:t> – tokens) / rate, 0)</a:t>
            </a:r>
          </a:p>
          <a:p>
            <a:pPr marL="342900" indent="-342900" defTabSz="457200">
              <a:buFont typeface="+mj-lt"/>
              <a:buAutoNum type="arabicPeriod" startAt="3"/>
              <a:defRPr/>
            </a:pPr>
            <a:r>
              <a:rPr lang="en-US" sz="1700" kern="0" dirty="0" smtClean="0">
                <a:solidFill>
                  <a:prstClr val="black"/>
                </a:solidFill>
                <a:latin typeface="Seravek"/>
                <a:cs typeface="Seravek"/>
              </a:rPr>
              <a:t>last = now</a:t>
            </a:r>
            <a:endParaRPr lang="en-US" sz="1700" kern="0" dirty="0">
              <a:solidFill>
                <a:prstClr val="black"/>
              </a:solidFill>
              <a:latin typeface="Seravek"/>
              <a:cs typeface="Seravek"/>
            </a:endParaRPr>
          </a:p>
          <a:p>
            <a:pPr marL="342900" indent="-342900" defTabSz="457200">
              <a:buFontTx/>
              <a:buAutoNum type="arabicPeriod" startAt="3"/>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p.send</a:t>
            </a:r>
            <a:endParaRPr lang="en-US" sz="1700" kern="0" dirty="0">
              <a:solidFill>
                <a:prstClr val="black"/>
              </a:solidFill>
              <a:latin typeface="Seravek"/>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44</a:t>
            </a:fld>
            <a:endParaRPr lang="en-US"/>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549133"/>
            <a:ext cx="12115800" cy="4426364"/>
            <a:chOff x="0" y="1549133"/>
            <a:chExt cx="12115800" cy="4426364"/>
          </a:xfrm>
        </p:grpSpPr>
        <p:pic>
          <p:nvPicPr>
            <p:cNvPr id="602" name="Picture 601"/>
            <p:cNvPicPr>
              <a:picLocks noChangeAspect="1"/>
            </p:cNvPicPr>
            <p:nvPr/>
          </p:nvPicPr>
          <p:blipFill>
            <a:blip r:embed="rId5"/>
            <a:stretch>
              <a:fillRect/>
            </a:stretch>
          </p:blipFill>
          <p:spPr>
            <a:xfrm>
              <a:off x="0" y="1549133"/>
              <a:ext cx="1752600" cy="834853"/>
            </a:xfrm>
            <a:prstGeom prst="rect">
              <a:avLst/>
            </a:prstGeom>
          </p:spPr>
        </p:pic>
        <p:grpSp>
          <p:nvGrpSpPr>
            <p:cNvPr id="603" name="Group 602"/>
            <p:cNvGrpSpPr/>
            <p:nvPr/>
          </p:nvGrpSpPr>
          <p:grpSpPr>
            <a:xfrm>
              <a:off x="76200" y="2355840"/>
              <a:ext cx="12039600" cy="3619657"/>
              <a:chOff x="76200" y="2355840"/>
              <a:chExt cx="12039600"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608" name="TextBox 607"/>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t>pFabric</a:t>
            </a:r>
            <a:r>
              <a:rPr lang="en-US" dirty="0" smtClean="0"/>
              <a:t> (SRPT)</a:t>
            </a:r>
            <a:endParaRPr lang="en-US" dirty="0"/>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45</a:t>
            </a:fld>
            <a:endParaRPr lang="en-US"/>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10E-6 5.55556E-6 L 0.18438 0.18936 " pathEditMode="relative" ptsTypes="AA">
                                      <p:cBhvr>
                                        <p:cTn id="8" dur="500" fill="hold"/>
                                        <p:tgtEl>
                                          <p:spTgt spid="601"/>
                                        </p:tgtEl>
                                        <p:attrNameLst>
                                          <p:attrName>ppt_x</p:attrName>
                                          <p:attrName>ppt_y</p:attrName>
                                        </p:attrNameLst>
                                      </p:cBhvr>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pFabric</a:t>
            </a:r>
            <a:r>
              <a:rPr lang="en-US" dirty="0" smtClean="0"/>
              <a:t> (SRPT)</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5"/>
            <a:stretch>
              <a:fillRect/>
            </a:stretch>
          </p:blipFill>
          <p:spPr>
            <a:xfrm>
              <a:off x="762000" y="2814289"/>
              <a:ext cx="3520531" cy="2259361"/>
            </a:xfrm>
            <a:prstGeom prst="rect">
              <a:avLst/>
            </a:prstGeom>
          </p:spPr>
        </p:pic>
        <p:sp>
          <p:nvSpPr>
            <p:cNvPr id="150" name="TextBox 149"/>
            <p:cNvSpPr txBox="1"/>
            <p:nvPr/>
          </p:nvSpPr>
          <p:spPr>
            <a:xfrm>
              <a:off x="1142997" y="30288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12"/>
          </p:nvPr>
        </p:nvSpPr>
        <p:spPr/>
        <p:txBody>
          <a:bodyPr/>
          <a:lstStyle/>
          <a:p>
            <a:fld id="{5448022C-F4BC-4192-A392-BACAE19DF894}" type="slidenum">
              <a:rPr lang="en-US" smtClean="0"/>
              <a:pPr/>
              <a:t>46</a:t>
            </a:fld>
            <a:endParaRPr lang="en-US"/>
          </a:p>
        </p:txBody>
      </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a single PIFO</a:t>
            </a:r>
            <a:endParaRPr lang="en-US" dirty="0"/>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x</a:t>
            </a:r>
            <a:r>
              <a:rPr lang="en-US" sz="2000" kern="0" baseline="-25000" dirty="0" smtClean="0">
                <a:latin typeface="Seravek"/>
                <a:cs typeface="Seravek"/>
              </a:rPr>
              <a:t>1</a:t>
            </a:r>
            <a:endParaRPr lang="en-US" sz="2000" kern="0" baseline="-25000" dirty="0">
              <a:latin typeface="Seravek"/>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y</a:t>
            </a:r>
            <a:r>
              <a:rPr lang="en-US" sz="2000" kern="0" baseline="-25000" dirty="0" smtClean="0">
                <a:latin typeface="Seravek"/>
                <a:cs typeface="Seravek"/>
              </a:rPr>
              <a:t>1</a:t>
            </a:r>
            <a:endParaRPr lang="en-US" sz="2000" kern="0" baseline="-25000" dirty="0">
              <a:latin typeface="Seravek"/>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x</a:t>
            </a:r>
            <a:r>
              <a:rPr lang="en-US" sz="2000" kern="0" baseline="-25000" dirty="0" smtClean="0">
                <a:latin typeface="Seravek"/>
                <a:cs typeface="Seravek"/>
              </a:rPr>
              <a:t>2</a:t>
            </a:r>
            <a:endParaRPr lang="en-US" sz="2000" kern="0" baseline="-25000" dirty="0">
              <a:latin typeface="Seravek"/>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b</a:t>
              </a:r>
              <a:r>
                <a:rPr lang="en-US" sz="2000" kern="0" baseline="-25000" dirty="0" smtClean="0">
                  <a:latin typeface="Seravek"/>
                  <a:cs typeface="Seravek"/>
                </a:rPr>
                <a:t>1</a:t>
              </a:r>
              <a:endParaRPr lang="en-US" sz="2000" kern="0" baseline="-25000" dirty="0">
                <a:latin typeface="Seravek"/>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b</a:t>
              </a:r>
              <a:r>
                <a:rPr lang="en-US" sz="2000" kern="0" baseline="-25000" dirty="0" smtClean="0">
                  <a:latin typeface="Seravek"/>
                  <a:cs typeface="Seravek"/>
                </a:rPr>
                <a:t>2</a:t>
              </a:r>
              <a:endParaRPr lang="en-US" sz="2000" kern="0" dirty="0">
                <a:latin typeface="Seravek"/>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b</a:t>
              </a:r>
              <a:r>
                <a:rPr lang="en-US" sz="2000" kern="0" baseline="-25000" dirty="0" smtClean="0">
                  <a:latin typeface="Seravek"/>
                  <a:cs typeface="Seravek"/>
                </a:rPr>
                <a:t>3</a:t>
              </a:r>
              <a:endParaRPr lang="en-US" sz="2000" kern="0" baseline="-25000" dirty="0">
                <a:latin typeface="Seravek"/>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y</a:t>
            </a:r>
            <a:r>
              <a:rPr lang="en-US" sz="2000" kern="0" baseline="-25000" dirty="0" smtClean="0">
                <a:latin typeface="Seravek"/>
                <a:cs typeface="Seravek"/>
              </a:rPr>
              <a:t>2</a:t>
            </a:r>
            <a:endParaRPr lang="en-US" sz="2000" kern="0" baseline="-25000" dirty="0">
              <a:latin typeface="Seravek"/>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43390" y="2400301"/>
              <a:ext cx="4021552" cy="2438398"/>
              <a:chOff x="854974" y="2324100"/>
              <a:chExt cx="4021552" cy="2438398"/>
            </a:xfrm>
          </p:grpSpPr>
          <p:grpSp>
            <p:nvGrpSpPr>
              <p:cNvPr id="53" name="Group 52"/>
              <p:cNvGrpSpPr/>
              <p:nvPr/>
            </p:nvGrpSpPr>
            <p:grpSpPr>
              <a:xfrm>
                <a:off x="854974" y="2743197"/>
                <a:ext cx="4021552" cy="2019301"/>
                <a:chOff x="2406219" y="2948058"/>
                <a:chExt cx="274001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406219" y="3207645"/>
                  <a:ext cx="774564" cy="251638"/>
                </a:xfrm>
                <a:prstGeom prst="rect">
                  <a:avLst/>
                </a:prstGeom>
                <a:noFill/>
              </p:spPr>
              <p:txBody>
                <a:bodyPr wrap="none" rtlCol="0">
                  <a:spAutoFit/>
                </a:bodyPr>
                <a:lstStyle/>
                <a:p>
                  <a:pPr algn="ctr"/>
                  <a:r>
                    <a:rPr lang="en-US" b="1" dirty="0" smtClean="0">
                      <a:solidFill>
                        <a:srgbClr val="FF6666"/>
                      </a:solidFill>
                      <a:latin typeface="Seravek"/>
                      <a:cs typeface="Seravek"/>
                    </a:rPr>
                    <a:t>Red (0.5)</a:t>
                  </a:r>
                  <a:endParaRPr lang="en-US" b="1" dirty="0">
                    <a:solidFill>
                      <a:srgbClr val="FF6666"/>
                    </a:solidFill>
                    <a:latin typeface="Seravek"/>
                    <a:cs typeface="Seravek"/>
                  </a:endParaRPr>
                </a:p>
              </p:txBody>
            </p:sp>
            <p:sp>
              <p:nvSpPr>
                <p:cNvPr id="69" name="TextBox 68"/>
                <p:cNvSpPr txBox="1"/>
                <p:nvPr/>
              </p:nvSpPr>
              <p:spPr>
                <a:xfrm>
                  <a:off x="4332980" y="3241556"/>
                  <a:ext cx="813251" cy="251638"/>
                </a:xfrm>
                <a:prstGeom prst="rect">
                  <a:avLst/>
                </a:prstGeom>
                <a:noFill/>
              </p:spPr>
              <p:txBody>
                <a:bodyPr wrap="none" rtlCol="0">
                  <a:spAutoFit/>
                </a:bodyPr>
                <a:lstStyle/>
                <a:p>
                  <a:pPr algn="ctr"/>
                  <a:r>
                    <a:rPr lang="en-US" b="1" dirty="0" smtClean="0">
                      <a:solidFill>
                        <a:srgbClr val="3366FF"/>
                      </a:solidFill>
                      <a:latin typeface="Seravek"/>
                      <a:cs typeface="Seravek"/>
                    </a:rPr>
                    <a:t>Blue (0.5)</a:t>
                  </a:r>
                  <a:endParaRPr lang="en-US" b="1" dirty="0">
                    <a:solidFill>
                      <a:srgbClr val="3366FF"/>
                    </a:solidFill>
                    <a:latin typeface="Seravek"/>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Seravek"/>
                      <a:cs typeface="Seravek"/>
                    </a:rPr>
                    <a:t>a</a:t>
                  </a:r>
                </a:p>
                <a:p>
                  <a:pPr algn="ctr"/>
                  <a:r>
                    <a:rPr lang="en-US" b="1" dirty="0">
                      <a:solidFill>
                        <a:srgbClr val="FF6666"/>
                      </a:solidFill>
                      <a:latin typeface="Seravek"/>
                      <a:cs typeface="Seravek"/>
                    </a:rPr>
                    <a:t>(</a:t>
                  </a:r>
                  <a:r>
                    <a:rPr lang="en-US" b="1" dirty="0" smtClean="0">
                      <a:solidFill>
                        <a:srgbClr val="FF6666"/>
                      </a:solidFill>
                      <a:latin typeface="Seravek"/>
                      <a:cs typeface="Seravek"/>
                    </a:rPr>
                    <a:t>0.99)</a:t>
                  </a:r>
                  <a:endParaRPr lang="en-US" b="1" dirty="0">
                    <a:solidFill>
                      <a:srgbClr val="FF6666"/>
                    </a:solidFill>
                    <a:latin typeface="Seravek"/>
                    <a:cs typeface="Seravek"/>
                  </a:endParaRPr>
                </a:p>
              </p:txBody>
            </p:sp>
            <p:sp>
              <p:nvSpPr>
                <p:cNvPr id="71" name="TextBox 70"/>
                <p:cNvSpPr txBox="1"/>
                <p:nvPr/>
              </p:nvSpPr>
              <p:spPr>
                <a:xfrm>
                  <a:off x="3102654" y="3882574"/>
                  <a:ext cx="546047" cy="440366"/>
                </a:xfrm>
                <a:prstGeom prst="rect">
                  <a:avLst/>
                </a:prstGeom>
                <a:noFill/>
              </p:spPr>
              <p:txBody>
                <a:bodyPr wrap="none" rtlCol="0">
                  <a:spAutoFit/>
                </a:bodyPr>
                <a:lstStyle/>
                <a:p>
                  <a:pPr algn="ctr"/>
                  <a:r>
                    <a:rPr lang="en-US" b="1" dirty="0">
                      <a:solidFill>
                        <a:srgbClr val="FF6666"/>
                      </a:solidFill>
                      <a:latin typeface="Seravek"/>
                      <a:cs typeface="Seravek"/>
                    </a:rPr>
                    <a:t>b</a:t>
                  </a:r>
                </a:p>
                <a:p>
                  <a:pPr algn="ctr"/>
                  <a:r>
                    <a:rPr lang="en-US" b="1" dirty="0">
                      <a:solidFill>
                        <a:srgbClr val="FF6666"/>
                      </a:solidFill>
                      <a:latin typeface="Seravek"/>
                      <a:cs typeface="Seravek"/>
                    </a:rPr>
                    <a:t>(</a:t>
                  </a:r>
                  <a:r>
                    <a:rPr lang="en-US" b="1" dirty="0" smtClean="0">
                      <a:solidFill>
                        <a:srgbClr val="FF6666"/>
                      </a:solidFill>
                      <a:latin typeface="Seravek"/>
                      <a:cs typeface="Seravek"/>
                    </a:rPr>
                    <a:t>0.01)</a:t>
                  </a:r>
                  <a:endParaRPr lang="en-US" b="1" dirty="0">
                    <a:solidFill>
                      <a:srgbClr val="FF6666"/>
                    </a:solidFill>
                    <a:latin typeface="Seravek"/>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Seravek"/>
                      <a:cs typeface="Seravek"/>
                    </a:rPr>
                    <a:t>x</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Seravek"/>
                      <a:cs typeface="Seravek"/>
                    </a:rPr>
                    <a:t>y</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grpSp>
          <p:sp>
            <p:nvSpPr>
              <p:cNvPr id="54" name="TextBox 53"/>
              <p:cNvSpPr txBox="1"/>
              <p:nvPr/>
            </p:nvSpPr>
            <p:spPr>
              <a:xfrm>
                <a:off x="2476499" y="2324100"/>
                <a:ext cx="630396" cy="369332"/>
              </a:xfrm>
              <a:prstGeom prst="rect">
                <a:avLst/>
              </a:prstGeom>
              <a:noFill/>
            </p:spPr>
            <p:txBody>
              <a:bodyPr wrap="none" rtlCol="0">
                <a:spAutoFit/>
              </a:bodyPr>
              <a:lstStyle/>
              <a:p>
                <a:r>
                  <a:rPr lang="en-US" b="1" dirty="0" smtClean="0">
                    <a:latin typeface="Seravek"/>
                    <a:cs typeface="Seravek"/>
                  </a:rPr>
                  <a:t>root</a:t>
                </a:r>
                <a:endParaRPr lang="en-US" b="1" dirty="0">
                  <a:latin typeface="Seravek"/>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grpSp>
        <p:sp>
          <p:nvSpPr>
            <p:cNvPr id="52" name="TextBox 51"/>
            <p:cNvSpPr txBox="1"/>
            <p:nvPr/>
          </p:nvSpPr>
          <p:spPr>
            <a:xfrm>
              <a:off x="723900" y="1900535"/>
              <a:ext cx="4457700" cy="461665"/>
            </a:xfrm>
            <a:prstGeom prst="rect">
              <a:avLst/>
            </a:prstGeom>
            <a:noFill/>
          </p:spPr>
          <p:txBody>
            <a:bodyPr wrap="square" rtlCol="0">
              <a:spAutoFit/>
            </a:bodyPr>
            <a:lstStyle/>
            <a:p>
              <a:r>
                <a:rPr lang="en-US" sz="2400" dirty="0" smtClean="0">
                  <a:latin typeface="Seravek"/>
                  <a:cs typeface="Seravek"/>
                </a:rPr>
                <a:t>Hierarchical Packet Fair Queuing</a:t>
              </a:r>
              <a:endParaRPr lang="en-US" sz="2400" dirty="0">
                <a:latin typeface="Seravek"/>
                <a:cs typeface="Seravek"/>
              </a:endParaRPr>
            </a:p>
          </p:txBody>
        </p:sp>
      </p:grpSp>
      <p:sp>
        <p:nvSpPr>
          <p:cNvPr id="74" name="Rounded Rectangle 73"/>
          <p:cNvSpPr/>
          <p:nvPr/>
        </p:nvSpPr>
        <p:spPr>
          <a:xfrm>
            <a:off x="457200" y="5372100"/>
            <a:ext cx="112014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H</a:t>
            </a:r>
            <a:r>
              <a:rPr lang="en-US" sz="3200" dirty="0" smtClean="0">
                <a:latin typeface="Seravek"/>
                <a:cs typeface="Seravek"/>
              </a:rPr>
              <a:t>ierarchical scheduling algorithms need hierarchy of PIFOs</a:t>
            </a:r>
            <a:endParaRPr lang="en-US" sz="3200"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47</a:t>
            </a:fld>
            <a:endParaRPr lang="en-US"/>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smtClean="0">
                  <a:latin typeface="Seravek"/>
                  <a:cs typeface="Seravek"/>
                </a:rPr>
                <a:t>1</a:t>
              </a:r>
              <a:endParaRPr lang="en-US" kern="0" baseline="-25000" dirty="0">
                <a:latin typeface="Seravek"/>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a:latin typeface="Seravek"/>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a:latin typeface="Seravek"/>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a</a:t>
            </a:r>
            <a:r>
              <a:rPr lang="en-US" kern="0" baseline="-25000" dirty="0" smtClean="0">
                <a:latin typeface="Seravek"/>
                <a:cs typeface="Seravek"/>
              </a:rPr>
              <a:t>1</a:t>
            </a:r>
            <a:endParaRPr lang="en-US" kern="0" baseline="-25000" dirty="0">
              <a:latin typeface="Seravek"/>
              <a:cs typeface="Seravek"/>
            </a:endParaRPr>
          </a:p>
        </p:txBody>
      </p:sp>
      <p:sp>
        <p:nvSpPr>
          <p:cNvPr id="2" name="Title 1"/>
          <p:cNvSpPr>
            <a:spLocks noGrp="1"/>
          </p:cNvSpPr>
          <p:nvPr>
            <p:ph type="title"/>
          </p:nvPr>
        </p:nvSpPr>
        <p:spPr/>
        <p:txBody>
          <a:bodyPr/>
          <a:lstStyle/>
          <a:p>
            <a:r>
              <a:rPr lang="en-US" dirty="0" smtClean="0"/>
              <a:t>Tree of PIFOs</a:t>
            </a:r>
            <a:endParaRPr lang="en-US" dirty="0"/>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43390" y="2400301"/>
              <a:ext cx="4021552" cy="2438398"/>
              <a:chOff x="854974" y="2324100"/>
              <a:chExt cx="4021552" cy="2438398"/>
            </a:xfrm>
          </p:grpSpPr>
          <p:grpSp>
            <p:nvGrpSpPr>
              <p:cNvPr id="4" name="Group 3"/>
              <p:cNvGrpSpPr/>
              <p:nvPr/>
            </p:nvGrpSpPr>
            <p:grpSpPr>
              <a:xfrm>
                <a:off x="854974" y="2743197"/>
                <a:ext cx="4021552" cy="2019301"/>
                <a:chOff x="2406219" y="2948058"/>
                <a:chExt cx="274001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06219" y="3207645"/>
                  <a:ext cx="774564" cy="251638"/>
                </a:xfrm>
                <a:prstGeom prst="rect">
                  <a:avLst/>
                </a:prstGeom>
                <a:noFill/>
              </p:spPr>
              <p:txBody>
                <a:bodyPr wrap="none" rtlCol="0">
                  <a:spAutoFit/>
                </a:bodyPr>
                <a:lstStyle/>
                <a:p>
                  <a:pPr algn="ctr"/>
                  <a:r>
                    <a:rPr lang="en-US" b="1" dirty="0" smtClean="0">
                      <a:solidFill>
                        <a:srgbClr val="FF6666"/>
                      </a:solidFill>
                      <a:latin typeface="Seravek"/>
                      <a:cs typeface="Seravek"/>
                    </a:rPr>
                    <a:t>Red (0.5)</a:t>
                  </a:r>
                  <a:endParaRPr lang="en-US" b="1" dirty="0">
                    <a:solidFill>
                      <a:srgbClr val="FF6666"/>
                    </a:solidFill>
                    <a:latin typeface="Seravek"/>
                    <a:cs typeface="Seravek"/>
                  </a:endParaRPr>
                </a:p>
              </p:txBody>
            </p:sp>
            <p:sp>
              <p:nvSpPr>
                <p:cNvPr id="12" name="TextBox 11"/>
                <p:cNvSpPr txBox="1"/>
                <p:nvPr/>
              </p:nvSpPr>
              <p:spPr>
                <a:xfrm>
                  <a:off x="4332980" y="3241556"/>
                  <a:ext cx="813251" cy="251638"/>
                </a:xfrm>
                <a:prstGeom prst="rect">
                  <a:avLst/>
                </a:prstGeom>
                <a:noFill/>
              </p:spPr>
              <p:txBody>
                <a:bodyPr wrap="none" rtlCol="0">
                  <a:spAutoFit/>
                </a:bodyPr>
                <a:lstStyle/>
                <a:p>
                  <a:pPr algn="ctr"/>
                  <a:r>
                    <a:rPr lang="en-US" b="1" dirty="0" smtClean="0">
                      <a:solidFill>
                        <a:srgbClr val="3366FF"/>
                      </a:solidFill>
                      <a:latin typeface="Seravek"/>
                      <a:cs typeface="Seravek"/>
                    </a:rPr>
                    <a:t>Blue (0.5)</a:t>
                  </a:r>
                  <a:endParaRPr lang="en-US" b="1" dirty="0">
                    <a:solidFill>
                      <a:srgbClr val="3366FF"/>
                    </a:solidFill>
                    <a:latin typeface="Seravek"/>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Seravek"/>
                      <a:cs typeface="Seravek"/>
                    </a:rPr>
                    <a:t>a</a:t>
                  </a:r>
                </a:p>
                <a:p>
                  <a:pPr algn="ctr"/>
                  <a:r>
                    <a:rPr lang="en-US" b="1" dirty="0">
                      <a:solidFill>
                        <a:srgbClr val="FF6666"/>
                      </a:solidFill>
                      <a:latin typeface="Seravek"/>
                      <a:cs typeface="Seravek"/>
                    </a:rPr>
                    <a:t>(</a:t>
                  </a:r>
                  <a:r>
                    <a:rPr lang="en-US" b="1" dirty="0" smtClean="0">
                      <a:solidFill>
                        <a:srgbClr val="FF6666"/>
                      </a:solidFill>
                      <a:latin typeface="Seravek"/>
                      <a:cs typeface="Seravek"/>
                    </a:rPr>
                    <a:t>0.99)</a:t>
                  </a:r>
                  <a:endParaRPr lang="en-US" b="1" dirty="0">
                    <a:solidFill>
                      <a:srgbClr val="FF6666"/>
                    </a:solidFill>
                    <a:latin typeface="Seravek"/>
                    <a:cs typeface="Seravek"/>
                  </a:endParaRPr>
                </a:p>
              </p:txBody>
            </p:sp>
            <p:sp>
              <p:nvSpPr>
                <p:cNvPr id="14" name="TextBox 13"/>
                <p:cNvSpPr txBox="1"/>
                <p:nvPr/>
              </p:nvSpPr>
              <p:spPr>
                <a:xfrm>
                  <a:off x="3102654" y="3882574"/>
                  <a:ext cx="546047" cy="440366"/>
                </a:xfrm>
                <a:prstGeom prst="rect">
                  <a:avLst/>
                </a:prstGeom>
                <a:noFill/>
              </p:spPr>
              <p:txBody>
                <a:bodyPr wrap="none" rtlCol="0">
                  <a:spAutoFit/>
                </a:bodyPr>
                <a:lstStyle/>
                <a:p>
                  <a:pPr algn="ctr"/>
                  <a:r>
                    <a:rPr lang="en-US" b="1" dirty="0">
                      <a:solidFill>
                        <a:srgbClr val="FF6666"/>
                      </a:solidFill>
                      <a:latin typeface="Seravek"/>
                      <a:cs typeface="Seravek"/>
                    </a:rPr>
                    <a:t>b</a:t>
                  </a:r>
                </a:p>
                <a:p>
                  <a:pPr algn="ctr"/>
                  <a:r>
                    <a:rPr lang="en-US" b="1" dirty="0">
                      <a:solidFill>
                        <a:srgbClr val="FF6666"/>
                      </a:solidFill>
                      <a:latin typeface="Seravek"/>
                      <a:cs typeface="Seravek"/>
                    </a:rPr>
                    <a:t>(</a:t>
                  </a:r>
                  <a:r>
                    <a:rPr lang="en-US" b="1" dirty="0" smtClean="0">
                      <a:solidFill>
                        <a:srgbClr val="FF6666"/>
                      </a:solidFill>
                      <a:latin typeface="Seravek"/>
                      <a:cs typeface="Seravek"/>
                    </a:rPr>
                    <a:t>0.01)</a:t>
                  </a:r>
                  <a:endParaRPr lang="en-US" b="1" dirty="0">
                    <a:solidFill>
                      <a:srgbClr val="FF6666"/>
                    </a:solidFill>
                    <a:latin typeface="Seravek"/>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Seravek"/>
                      <a:cs typeface="Seravek"/>
                    </a:rPr>
                    <a:t>x</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Seravek"/>
                      <a:cs typeface="Seravek"/>
                    </a:rPr>
                    <a:t>y</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grpSp>
          <p:sp>
            <p:nvSpPr>
              <p:cNvPr id="17" name="TextBox 16"/>
              <p:cNvSpPr txBox="1"/>
              <p:nvPr/>
            </p:nvSpPr>
            <p:spPr>
              <a:xfrm>
                <a:off x="2476499" y="2324100"/>
                <a:ext cx="630396" cy="369332"/>
              </a:xfrm>
              <a:prstGeom prst="rect">
                <a:avLst/>
              </a:prstGeom>
              <a:noFill/>
            </p:spPr>
            <p:txBody>
              <a:bodyPr wrap="none" rtlCol="0">
                <a:spAutoFit/>
              </a:bodyPr>
              <a:lstStyle/>
              <a:p>
                <a:r>
                  <a:rPr lang="en-US" b="1" dirty="0" smtClean="0">
                    <a:latin typeface="Seravek"/>
                    <a:cs typeface="Seravek"/>
                  </a:rPr>
                  <a:t>root</a:t>
                </a:r>
                <a:endParaRPr lang="en-US" b="1" dirty="0">
                  <a:latin typeface="Seravek"/>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grpSp>
        <p:sp>
          <p:nvSpPr>
            <p:cNvPr id="29" name="TextBox 28"/>
            <p:cNvSpPr txBox="1"/>
            <p:nvPr/>
          </p:nvSpPr>
          <p:spPr>
            <a:xfrm>
              <a:off x="723900" y="1900535"/>
              <a:ext cx="4457700" cy="461665"/>
            </a:xfrm>
            <a:prstGeom prst="rect">
              <a:avLst/>
            </a:prstGeom>
            <a:noFill/>
          </p:spPr>
          <p:txBody>
            <a:bodyPr wrap="square" rtlCol="0">
              <a:spAutoFit/>
            </a:bodyPr>
            <a:lstStyle/>
            <a:p>
              <a:r>
                <a:rPr lang="en-US" sz="2400" dirty="0" smtClean="0">
                  <a:latin typeface="Seravek"/>
                  <a:cs typeface="Seravek"/>
                </a:rPr>
                <a:t>Hierarchical Packet Fair Queuing</a:t>
              </a:r>
              <a:endParaRPr lang="en-US" sz="2400" dirty="0">
                <a:latin typeface="Seravek"/>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Seravek"/>
                    <a:cs typeface="Seravek"/>
                  </a:rPr>
                  <a:t>PIFO-Red</a:t>
                </a:r>
              </a:p>
              <a:p>
                <a:pPr algn="ctr"/>
                <a:r>
                  <a:rPr lang="en-US" sz="2200" b="1" dirty="0" smtClean="0">
                    <a:solidFill>
                      <a:srgbClr val="FF6666"/>
                    </a:solidFill>
                    <a:latin typeface="Seravek"/>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endParaRPr lang="en-US" kern="0" dirty="0">
                    <a:latin typeface="Seravek"/>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endParaRPr lang="en-US" kern="0" baseline="-25000" dirty="0">
                    <a:latin typeface="Seravek"/>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B</a:t>
                  </a:r>
                  <a:endParaRPr lang="en-US" kern="0" baseline="-25000" dirty="0">
                    <a:latin typeface="Seravek"/>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R</a:t>
                    </a:r>
                    <a:endParaRPr lang="en-US" kern="0" baseline="-25000" dirty="0">
                      <a:latin typeface="Seravek"/>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endParaRPr lang="en-US" kern="0" baseline="-25000" dirty="0">
                      <a:latin typeface="Seravek"/>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B</a:t>
                  </a:r>
                  <a:endParaRPr lang="en-US" kern="0" baseline="-25000" dirty="0">
                    <a:latin typeface="Seravek"/>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Seravek"/>
                    <a:cs typeface="Seravek"/>
                  </a:rPr>
                  <a:t>PIFO-root </a:t>
                </a:r>
              </a:p>
              <a:p>
                <a:pPr algn="ctr"/>
                <a:r>
                  <a:rPr lang="en-US" sz="2200" dirty="0" smtClean="0">
                    <a:latin typeface="Seravek"/>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x</a:t>
                  </a:r>
                  <a:r>
                    <a:rPr lang="en-US" kern="0" baseline="-25000" dirty="0" smtClean="0">
                      <a:latin typeface="Seravek"/>
                      <a:cs typeface="Seravek"/>
                    </a:rPr>
                    <a:t>1</a:t>
                  </a:r>
                  <a:endParaRPr lang="en-US" kern="0" baseline="-25000" dirty="0">
                    <a:latin typeface="Seravek"/>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x</a:t>
                  </a:r>
                  <a:r>
                    <a:rPr lang="en-US" kern="0" baseline="-25000" dirty="0" smtClean="0">
                      <a:latin typeface="Seravek"/>
                      <a:cs typeface="Seravek"/>
                    </a:rPr>
                    <a:t>2</a:t>
                  </a:r>
                  <a:endParaRPr lang="en-US" kern="0" baseline="-25000" dirty="0">
                    <a:latin typeface="Seravek"/>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y</a:t>
                    </a:r>
                    <a:r>
                      <a:rPr lang="en-US" kern="0" baseline="-25000" dirty="0" smtClean="0">
                        <a:latin typeface="Seravek"/>
                        <a:cs typeface="Seravek"/>
                      </a:rPr>
                      <a:t>1</a:t>
                    </a:r>
                    <a:endParaRPr lang="en-US" kern="0" baseline="-25000" dirty="0">
                      <a:latin typeface="Seravek"/>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y</a:t>
                    </a:r>
                    <a:r>
                      <a:rPr lang="en-US" kern="0" baseline="-25000" dirty="0" smtClean="0">
                        <a:latin typeface="Seravek"/>
                        <a:cs typeface="Seravek"/>
                      </a:rPr>
                      <a:t>2</a:t>
                    </a:r>
                    <a:endParaRPr lang="en-US" kern="0" baseline="-25000" dirty="0">
                      <a:latin typeface="Seravek"/>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Seravek"/>
                    <a:cs typeface="Seravek"/>
                  </a:rPr>
                  <a:t>PIFO-Blue</a:t>
                </a:r>
              </a:p>
              <a:p>
                <a:pPr algn="ctr"/>
                <a:r>
                  <a:rPr lang="en-US" sz="2200" b="1" dirty="0" smtClean="0">
                    <a:solidFill>
                      <a:srgbClr val="3366FF"/>
                    </a:solidFill>
                    <a:latin typeface="Seravek"/>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endParaRPr lang="en-US" kern="0" baseline="-25000" dirty="0">
              <a:latin typeface="Seravek"/>
              <a:cs typeface="Seravek"/>
            </a:endParaRPr>
          </a:p>
        </p:txBody>
      </p:sp>
      <p:sp>
        <p:nvSpPr>
          <p:cNvPr id="18" name="Slide Number Placeholder 17"/>
          <p:cNvSpPr>
            <a:spLocks noGrp="1"/>
          </p:cNvSpPr>
          <p:nvPr>
            <p:ph type="sldNum" sz="quarter" idx="12"/>
          </p:nvPr>
        </p:nvSpPr>
        <p:spPr/>
        <p:txBody>
          <a:bodyPr/>
          <a:lstStyle/>
          <a:p>
            <a:fld id="{5448022C-F4BC-4192-A392-BACAE19DF894}" type="slidenum">
              <a:rPr lang="en-US" smtClean="0"/>
              <a:pPr/>
              <a:t>48</a:t>
            </a:fld>
            <a:endParaRPr lang="en-US"/>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49</a:t>
            </a:fld>
            <a:endParaRPr lang="en-US"/>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(late 60s to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requirements, based on standard single-chip shared-memory switch (e.g., Broadcom Trident)</a:t>
            </a:r>
          </a:p>
          <a:p>
            <a:pPr lvl="1"/>
            <a:r>
              <a:rPr lang="en-US" dirty="0" smtClean="0"/>
              <a:t>1 GHz pipeline</a:t>
            </a:r>
          </a:p>
          <a:p>
            <a:pPr lvl="1"/>
            <a:r>
              <a:rPr lang="en-US" dirty="0" smtClean="0"/>
              <a:t>1K flows/physical queues</a:t>
            </a:r>
          </a:p>
          <a:p>
            <a:pPr lvl="1"/>
            <a:r>
              <a:rPr lang="en-US" dirty="0" smtClean="0"/>
              <a:t>60K packets  (12 MB packet buffer, 200 byte cell)</a:t>
            </a:r>
          </a:p>
          <a:p>
            <a:pPr lvl="1"/>
            <a:endParaRPr lang="en-US" dirty="0" smtClean="0"/>
          </a:p>
          <a:p>
            <a:r>
              <a:rPr lang="en-US" dirty="0" smtClean="0"/>
              <a:t>Naive solution: flat, sorted array, doesn’t scale</a:t>
            </a:r>
          </a:p>
          <a:p>
            <a:pPr marL="0" indent="0">
              <a:buNone/>
            </a:pPr>
            <a:endParaRPr lang="en-US" dirty="0"/>
          </a:p>
          <a:p>
            <a:r>
              <a:rPr lang="en-US" dirty="0" smtClean="0"/>
              <a:t>Scalable solution: use fact that ranks increase within a flow</a:t>
            </a:r>
          </a:p>
        </p:txBody>
      </p:sp>
      <p:sp>
        <p:nvSpPr>
          <p:cNvPr id="4" name="Slide Number Placeholder 3"/>
          <p:cNvSpPr>
            <a:spLocks noGrp="1"/>
          </p:cNvSpPr>
          <p:nvPr>
            <p:ph type="sldNum" sz="quarter" idx="12"/>
          </p:nvPr>
        </p:nvSpPr>
        <p:spPr/>
        <p:txBody>
          <a:bodyPr/>
          <a:lstStyle/>
          <a:p>
            <a:fld id="{5448022C-F4BC-4192-A392-BACAE19DF894}" type="slidenum">
              <a:rPr lang="en-US" smtClean="0"/>
              <a:pPr/>
              <a:t>50</a:t>
            </a:fld>
            <a:endParaRPr lang="en-US"/>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12"/>
          </p:nvPr>
        </p:nvSpPr>
        <p:spPr/>
        <p:txBody>
          <a:bodyPr/>
          <a:lstStyle/>
          <a:p>
            <a:fld id="{5448022C-F4BC-4192-A392-BACAE19DF894}" type="slidenum">
              <a:rPr lang="en-US" smtClean="0"/>
              <a:pPr/>
              <a:t>51</a:t>
            </a:fld>
            <a:endParaRPr lang="en-US"/>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normAutofit fontScale="92500" lnSpcReduction="10000"/>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library</a:t>
            </a:r>
          </a:p>
          <a:p>
            <a:pPr lvl="1"/>
            <a:r>
              <a:rPr lang="en-US" dirty="0" smtClean="0"/>
              <a:t>Continues to meet timing until 2048 flows, fails timing at 4096.</a:t>
            </a:r>
          </a:p>
          <a:p>
            <a:endParaRPr lang="en-US" dirty="0" smtClean="0"/>
          </a:p>
          <a:p>
            <a:endParaRPr lang="en-US" dirty="0"/>
          </a:p>
          <a:p>
            <a:r>
              <a:rPr lang="en-US" dirty="0" smtClean="0"/>
              <a:t>E.g., 4% area overhead to program 5-level hierarchies (5-block PIFO mesh)</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specialized hardware</a:t>
            </a:r>
          </a:p>
          <a:p>
            <a:endParaRPr lang="en-US" dirty="0"/>
          </a:p>
          <a:p>
            <a:r>
              <a:rPr lang="en-US" dirty="0" smtClean="0"/>
              <a:t>The solution (for networking hardware): high-performance abstractions for programming 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 of papers appearing at SIGCOMM 2016: </a:t>
            </a:r>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scheduling in P4</a:t>
            </a:r>
            <a:endParaRPr lang="en-US" dirty="0"/>
          </a:p>
        </p:txBody>
      </p:sp>
      <p:sp>
        <p:nvSpPr>
          <p:cNvPr id="3" name="Content Placeholder 2"/>
          <p:cNvSpPr>
            <a:spLocks noGrp="1"/>
          </p:cNvSpPr>
          <p:nvPr>
            <p:ph idx="1"/>
          </p:nvPr>
        </p:nvSpPr>
        <p:spPr/>
        <p:txBody>
          <a:bodyPr>
            <a:normAutofit/>
          </a:bodyPr>
          <a:lstStyle/>
          <a:p>
            <a:r>
              <a:rPr lang="en-US" dirty="0" smtClean="0"/>
              <a:t>Currently not modeled at all, </a:t>
            </a:r>
            <a:r>
              <a:rPr lang="en-US" dirty="0" err="1" smtClean="0"/>
              <a:t>blackbox</a:t>
            </a:r>
            <a:r>
              <a:rPr lang="en-US" dirty="0" smtClean="0"/>
              <a:t> left to vendor</a:t>
            </a:r>
          </a:p>
          <a:p>
            <a:endParaRPr lang="en-US" dirty="0"/>
          </a:p>
          <a:p>
            <a:r>
              <a:rPr lang="en-US" dirty="0" smtClean="0"/>
              <a:t>Only part of the switch that isn’t programmable</a:t>
            </a:r>
          </a:p>
          <a:p>
            <a:endParaRPr lang="en-US" dirty="0"/>
          </a:p>
          <a:p>
            <a:r>
              <a:rPr lang="en-US" dirty="0" smtClean="0"/>
              <a:t>PIFOs present a candidate</a:t>
            </a:r>
          </a:p>
          <a:p>
            <a:endParaRPr lang="en-US" dirty="0"/>
          </a:p>
          <a:p>
            <a:r>
              <a:rPr lang="en-US" dirty="0" smtClean="0"/>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scheduling in P4</a:t>
            </a:r>
            <a:endParaRPr lang="en-US" dirty="0"/>
          </a:p>
        </p:txBody>
      </p:sp>
      <p:sp>
        <p:nvSpPr>
          <p:cNvPr id="3" name="Content Placeholder 2"/>
          <p:cNvSpPr>
            <a:spLocks noGrp="1"/>
          </p:cNvSpPr>
          <p:nvPr>
            <p:ph idx="1"/>
          </p:nvPr>
        </p:nvSpPr>
        <p:spPr/>
        <p:txBody>
          <a:bodyPr/>
          <a:lstStyle/>
          <a:p>
            <a:r>
              <a:rPr lang="en-US" dirty="0" smtClean="0"/>
              <a:t>Need to model a PIFO (or priority queue) in P4</a:t>
            </a:r>
          </a:p>
          <a:p>
            <a:endParaRPr lang="en-US" dirty="0"/>
          </a:p>
          <a:p>
            <a:r>
              <a:rPr lang="en-US" dirty="0" smtClean="0"/>
              <a:t>Requires an extern instance to model a PIFO</a:t>
            </a:r>
          </a:p>
          <a:p>
            <a:pPr lvl="1"/>
            <a:r>
              <a:rPr lang="en-US" dirty="0" smtClean="0"/>
              <a:t>Can start by including it in a target-specific library</a:t>
            </a:r>
          </a:p>
          <a:p>
            <a:pPr lvl="1"/>
            <a:r>
              <a:rPr lang="en-US" dirty="0" smtClean="0"/>
              <a:t>Later migrate to standard library if there’s sufficient interest</a:t>
            </a:r>
          </a:p>
          <a:p>
            <a:pPr lvl="1"/>
            <a:r>
              <a:rPr lang="en-US" dirty="0" smtClean="0"/>
              <a:t>Section 16 of P4v1.1</a:t>
            </a:r>
          </a:p>
          <a:p>
            <a:pPr lvl="1"/>
            <a:endParaRPr lang="en-US" dirty="0"/>
          </a:p>
          <a:p>
            <a:r>
              <a:rPr lang="en-US" dirty="0" smtClean="0"/>
              <a:t>Transactions themselves can be compiled down to P4 code using the Domino DSL for </a:t>
            </a:r>
            <a:r>
              <a:rPr lang="en-US" dirty="0" err="1" smtClean="0"/>
              <a:t>stateful</a:t>
            </a:r>
            <a:r>
              <a:rPr lang="en-US" dirty="0" smtClean="0"/>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t>
            </a:r>
            <a:r>
              <a:rPr lang="en-US" dirty="0" smtClean="0"/>
              <a:t>agree </a:t>
            </a:r>
            <a:r>
              <a:rPr lang="en-US" dirty="0"/>
              <a:t>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Much more than the current </a:t>
            </a:r>
            <a:r>
              <a:rPr lang="en-US" dirty="0" err="1" smtClean="0"/>
              <a:t>OpenFlow</a:t>
            </a:r>
            <a:r>
              <a:rPr lang="en-US" dirty="0" smtClean="0"/>
              <a:t>/SDN APIs for routers</a:t>
            </a:r>
          </a:p>
          <a:p>
            <a:pPr lvl="1"/>
            <a:r>
              <a:rPr lang="en-US" dirty="0" smtClean="0"/>
              <a:t>…, but less than software routers</a:t>
            </a:r>
          </a:p>
          <a:p>
            <a:endParaRPr lang="en-US" dirty="0"/>
          </a:p>
          <a:p>
            <a:endParaRPr lang="en-US" dirty="0" smtClean="0"/>
          </a:p>
          <a:p>
            <a:r>
              <a:rPr lang="en-US" dirty="0" smtClean="0"/>
              <a:t>Chipsets emerging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rPr>
              <a:t>This Talk</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8</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t>The machine model: Formalizing the computational capabilities of line-rate routers</a:t>
            </a:r>
          </a:p>
          <a:p>
            <a:pPr lvl="1"/>
            <a:endParaRPr lang="en-US" sz="9600" dirty="0"/>
          </a:p>
          <a:p>
            <a:pPr lvl="1"/>
            <a:r>
              <a:rPr lang="en-US" sz="9600" dirty="0"/>
              <a:t>Packet transactions: High-level programming for the router pipeline</a:t>
            </a:r>
          </a:p>
          <a:p>
            <a:pPr marL="457200" lvl="1" indent="0">
              <a:buNone/>
            </a:pPr>
            <a:endParaRPr lang="en-US" sz="9600" dirty="0"/>
          </a:p>
          <a:p>
            <a:pPr lvl="1"/>
            <a:r>
              <a:rPr lang="en-US" sz="9600" dirty="0"/>
              <a:t>Push-In First-Out Queues: Programming the scheduler</a:t>
            </a:r>
          </a:p>
          <a:p>
            <a:endParaRPr lang="en-US" sz="2800" dirty="0"/>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My work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8</a:t>
            </a:fld>
            <a:endParaRPr lang="en-US"/>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mc:Choice xmlns:p14="http://schemas.microsoft.com/office/powerpoint/2010/main" Requires="p14">
      <p:transition spd="slow" p14:dur="2000" advTm="72919"/>
    </mc:Choice>
    <mc:Fallback>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50"/>
                                  </p:stCondLst>
                                  <p:childTnLst>
                                    <p:set>
                                      <p:cBhvr>
                                        <p:cTn id="13" dur="1" fill="hold">
                                          <p:stCondLst>
                                            <p:cond delay="0"/>
                                          </p:stCondLst>
                                        </p:cTn>
                                        <p:tgtEl>
                                          <p:spTgt spid="560"/>
                                        </p:tgtEl>
                                        <p:attrNameLst>
                                          <p:attrName>style.visibility</p:attrName>
                                        </p:attrNameLst>
                                      </p:cBhvr>
                                      <p:to>
                                        <p:strVal val="visible"/>
                                      </p:to>
                                    </p:set>
                                  </p:childTnLst>
                                </p:cTn>
                              </p:par>
                            </p:childTnLst>
                          </p:cTn>
                        </p:par>
                        <p:par>
                          <p:cTn id="14" fill="hold">
                            <p:stCondLst>
                              <p:cond delay="250"/>
                            </p:stCondLst>
                            <p:childTnLst>
                              <p:par>
                                <p:cTn id="15" presetID="1" presetClass="entr" presetSubtype="0" fill="hold" nodeType="afterEffect">
                                  <p:stCondLst>
                                    <p:cond delay="250"/>
                                  </p:stCondLst>
                                  <p:childTnLst>
                                    <p:set>
                                      <p:cBhvr>
                                        <p:cTn id="16" dur="1" fill="hold">
                                          <p:stCondLst>
                                            <p:cond delay="0"/>
                                          </p:stCondLst>
                                        </p:cTn>
                                        <p:tgtEl>
                                          <p:spTgt spid="59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250"/>
                                  </p:stCondLst>
                                  <p:childTnLst>
                                    <p:set>
                                      <p:cBhvr>
                                        <p:cTn id="19" dur="1" fill="hold">
                                          <p:stCondLst>
                                            <p:cond delay="0"/>
                                          </p:stCondLst>
                                        </p:cTn>
                                        <p:tgtEl>
                                          <p:spTgt spid="620"/>
                                        </p:tgtEl>
                                        <p:attrNameLst>
                                          <p:attrName>style.visibility</p:attrName>
                                        </p:attrNameLst>
                                      </p:cBhvr>
                                      <p:to>
                                        <p:strVal val="visible"/>
                                      </p:to>
                                    </p:set>
                                  </p:childTnLst>
                                </p:cTn>
                              </p:par>
                            </p:childTnLst>
                          </p:cTn>
                        </p:par>
                        <p:par>
                          <p:cTn id="20" fill="hold">
                            <p:stCondLst>
                              <p:cond delay="750"/>
                            </p:stCondLst>
                            <p:childTnLst>
                              <p:par>
                                <p:cTn id="21" presetID="1" presetClass="entr" presetSubtype="0" fill="hold" nodeType="afterEffect">
                                  <p:stCondLst>
                                    <p:cond delay="250"/>
                                  </p:stCondLst>
                                  <p:childTnLst>
                                    <p:set>
                                      <p:cBhvr>
                                        <p:cTn id="22" dur="1" fill="hold">
                                          <p:stCondLst>
                                            <p:cond delay="0"/>
                                          </p:stCondLst>
                                        </p:cTn>
                                        <p:tgtEl>
                                          <p:spTgt spid="6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530"/>
                                        </p:tgtEl>
                                        <p:attrNameLst>
                                          <p:attrName>r</p:attrName>
                                        </p:attrNameLst>
                                      </p:cBhvr>
                                    </p:animRot>
                                    <p:animRot by="-240000">
                                      <p:cBhvr>
                                        <p:cTn id="27" dur="200" fill="hold">
                                          <p:stCondLst>
                                            <p:cond delay="200"/>
                                          </p:stCondLst>
                                        </p:cTn>
                                        <p:tgtEl>
                                          <p:spTgt spid="530"/>
                                        </p:tgtEl>
                                        <p:attrNameLst>
                                          <p:attrName>r</p:attrName>
                                        </p:attrNameLst>
                                      </p:cBhvr>
                                    </p:animRot>
                                    <p:animRot by="240000">
                                      <p:cBhvr>
                                        <p:cTn id="28" dur="200" fill="hold">
                                          <p:stCondLst>
                                            <p:cond delay="400"/>
                                          </p:stCondLst>
                                        </p:cTn>
                                        <p:tgtEl>
                                          <p:spTgt spid="530"/>
                                        </p:tgtEl>
                                        <p:attrNameLst>
                                          <p:attrName>r</p:attrName>
                                        </p:attrNameLst>
                                      </p:cBhvr>
                                    </p:animRot>
                                    <p:animRot by="-240000">
                                      <p:cBhvr>
                                        <p:cTn id="29" dur="200" fill="hold">
                                          <p:stCondLst>
                                            <p:cond delay="600"/>
                                          </p:stCondLst>
                                        </p:cTn>
                                        <p:tgtEl>
                                          <p:spTgt spid="530"/>
                                        </p:tgtEl>
                                        <p:attrNameLst>
                                          <p:attrName>r</p:attrName>
                                        </p:attrNameLst>
                                      </p:cBhvr>
                                    </p:animRot>
                                    <p:animRot by="120000">
                                      <p:cBhvr>
                                        <p:cTn id="30" dur="200" fill="hold">
                                          <p:stCondLst>
                                            <p:cond delay="800"/>
                                          </p:stCondLst>
                                        </p:cTn>
                                        <p:tgtEl>
                                          <p:spTgt spid="530"/>
                                        </p:tgtEl>
                                        <p:attrNameLst>
                                          <p:attrName>r</p:attrName>
                                        </p:attrNameLst>
                                      </p:cBhvr>
                                    </p:animRot>
                                  </p:childTnLst>
                                </p:cTn>
                              </p:par>
                              <p:par>
                                <p:cTn id="31" presetID="32" presetClass="emph" presetSubtype="0" fill="hold" nodeType="withEffect">
                                  <p:stCondLst>
                                    <p:cond delay="0"/>
                                  </p:stCondLst>
                                  <p:childTnLst>
                                    <p:animRot by="120000">
                                      <p:cBhvr>
                                        <p:cTn id="32" dur="100" fill="hold">
                                          <p:stCondLst>
                                            <p:cond delay="0"/>
                                          </p:stCondLst>
                                        </p:cTn>
                                        <p:tgtEl>
                                          <p:spTgt spid="560"/>
                                        </p:tgtEl>
                                        <p:attrNameLst>
                                          <p:attrName>r</p:attrName>
                                        </p:attrNameLst>
                                      </p:cBhvr>
                                    </p:animRot>
                                    <p:animRot by="-240000">
                                      <p:cBhvr>
                                        <p:cTn id="33" dur="200" fill="hold">
                                          <p:stCondLst>
                                            <p:cond delay="200"/>
                                          </p:stCondLst>
                                        </p:cTn>
                                        <p:tgtEl>
                                          <p:spTgt spid="560"/>
                                        </p:tgtEl>
                                        <p:attrNameLst>
                                          <p:attrName>r</p:attrName>
                                        </p:attrNameLst>
                                      </p:cBhvr>
                                    </p:animRot>
                                    <p:animRot by="240000">
                                      <p:cBhvr>
                                        <p:cTn id="34" dur="200" fill="hold">
                                          <p:stCondLst>
                                            <p:cond delay="400"/>
                                          </p:stCondLst>
                                        </p:cTn>
                                        <p:tgtEl>
                                          <p:spTgt spid="560"/>
                                        </p:tgtEl>
                                        <p:attrNameLst>
                                          <p:attrName>r</p:attrName>
                                        </p:attrNameLst>
                                      </p:cBhvr>
                                    </p:animRot>
                                    <p:animRot by="-240000">
                                      <p:cBhvr>
                                        <p:cTn id="35" dur="200" fill="hold">
                                          <p:stCondLst>
                                            <p:cond delay="600"/>
                                          </p:stCondLst>
                                        </p:cTn>
                                        <p:tgtEl>
                                          <p:spTgt spid="560"/>
                                        </p:tgtEl>
                                        <p:attrNameLst>
                                          <p:attrName>r</p:attrName>
                                        </p:attrNameLst>
                                      </p:cBhvr>
                                    </p:animRot>
                                    <p:animRot by="120000">
                                      <p:cBhvr>
                                        <p:cTn id="36" dur="200" fill="hold">
                                          <p:stCondLst>
                                            <p:cond delay="800"/>
                                          </p:stCondLst>
                                        </p:cTn>
                                        <p:tgtEl>
                                          <p:spTgt spid="560"/>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90"/>
                                        </p:tgtEl>
                                        <p:attrNameLst>
                                          <p:attrName>r</p:attrName>
                                        </p:attrNameLst>
                                      </p:cBhvr>
                                    </p:animRot>
                                    <p:animRot by="-240000">
                                      <p:cBhvr>
                                        <p:cTn id="39" dur="200" fill="hold">
                                          <p:stCondLst>
                                            <p:cond delay="200"/>
                                          </p:stCondLst>
                                        </p:cTn>
                                        <p:tgtEl>
                                          <p:spTgt spid="590"/>
                                        </p:tgtEl>
                                        <p:attrNameLst>
                                          <p:attrName>r</p:attrName>
                                        </p:attrNameLst>
                                      </p:cBhvr>
                                    </p:animRot>
                                    <p:animRot by="240000">
                                      <p:cBhvr>
                                        <p:cTn id="40" dur="200" fill="hold">
                                          <p:stCondLst>
                                            <p:cond delay="400"/>
                                          </p:stCondLst>
                                        </p:cTn>
                                        <p:tgtEl>
                                          <p:spTgt spid="590"/>
                                        </p:tgtEl>
                                        <p:attrNameLst>
                                          <p:attrName>r</p:attrName>
                                        </p:attrNameLst>
                                      </p:cBhvr>
                                    </p:animRot>
                                    <p:animRot by="-240000">
                                      <p:cBhvr>
                                        <p:cTn id="41" dur="200" fill="hold">
                                          <p:stCondLst>
                                            <p:cond delay="600"/>
                                          </p:stCondLst>
                                        </p:cTn>
                                        <p:tgtEl>
                                          <p:spTgt spid="590"/>
                                        </p:tgtEl>
                                        <p:attrNameLst>
                                          <p:attrName>r</p:attrName>
                                        </p:attrNameLst>
                                      </p:cBhvr>
                                    </p:animRot>
                                    <p:animRot by="120000">
                                      <p:cBhvr>
                                        <p:cTn id="42" dur="200" fill="hold">
                                          <p:stCondLst>
                                            <p:cond delay="800"/>
                                          </p:stCondLst>
                                        </p:cTn>
                                        <p:tgtEl>
                                          <p:spTgt spid="590"/>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620"/>
                                        </p:tgtEl>
                                        <p:attrNameLst>
                                          <p:attrName>r</p:attrName>
                                        </p:attrNameLst>
                                      </p:cBhvr>
                                    </p:animRot>
                                    <p:animRot by="-240000">
                                      <p:cBhvr>
                                        <p:cTn id="45" dur="200" fill="hold">
                                          <p:stCondLst>
                                            <p:cond delay="200"/>
                                          </p:stCondLst>
                                        </p:cTn>
                                        <p:tgtEl>
                                          <p:spTgt spid="620"/>
                                        </p:tgtEl>
                                        <p:attrNameLst>
                                          <p:attrName>r</p:attrName>
                                        </p:attrNameLst>
                                      </p:cBhvr>
                                    </p:animRot>
                                    <p:animRot by="240000">
                                      <p:cBhvr>
                                        <p:cTn id="46" dur="200" fill="hold">
                                          <p:stCondLst>
                                            <p:cond delay="400"/>
                                          </p:stCondLst>
                                        </p:cTn>
                                        <p:tgtEl>
                                          <p:spTgt spid="620"/>
                                        </p:tgtEl>
                                        <p:attrNameLst>
                                          <p:attrName>r</p:attrName>
                                        </p:attrNameLst>
                                      </p:cBhvr>
                                    </p:animRot>
                                    <p:animRot by="-240000">
                                      <p:cBhvr>
                                        <p:cTn id="47" dur="200" fill="hold">
                                          <p:stCondLst>
                                            <p:cond delay="600"/>
                                          </p:stCondLst>
                                        </p:cTn>
                                        <p:tgtEl>
                                          <p:spTgt spid="620"/>
                                        </p:tgtEl>
                                        <p:attrNameLst>
                                          <p:attrName>r</p:attrName>
                                        </p:attrNameLst>
                                      </p:cBhvr>
                                    </p:animRot>
                                    <p:animRot by="120000">
                                      <p:cBhvr>
                                        <p:cTn id="48" dur="200" fill="hold">
                                          <p:stCondLst>
                                            <p:cond delay="800"/>
                                          </p:stCondLst>
                                        </p:cTn>
                                        <p:tgtEl>
                                          <p:spTgt spid="620"/>
                                        </p:tgtEl>
                                        <p:attrNameLst>
                                          <p:attrName>r</p:attrName>
                                        </p:attrNameLst>
                                      </p:cBhvr>
                                    </p:animRot>
                                  </p:childTnLst>
                                </p:cTn>
                              </p:par>
                              <p:par>
                                <p:cTn id="49" presetID="32" presetClass="emph" presetSubtype="0" fill="hold" nodeType="withEffect">
                                  <p:stCondLst>
                                    <p:cond delay="0"/>
                                  </p:stCondLst>
                                  <p:childTnLst>
                                    <p:animRot by="120000">
                                      <p:cBhvr>
                                        <p:cTn id="50" dur="100" fill="hold">
                                          <p:stCondLst>
                                            <p:cond delay="0"/>
                                          </p:stCondLst>
                                        </p:cTn>
                                        <p:tgtEl>
                                          <p:spTgt spid="650"/>
                                        </p:tgtEl>
                                        <p:attrNameLst>
                                          <p:attrName>r</p:attrName>
                                        </p:attrNameLst>
                                      </p:cBhvr>
                                    </p:animRot>
                                    <p:animRot by="-240000">
                                      <p:cBhvr>
                                        <p:cTn id="51" dur="200" fill="hold">
                                          <p:stCondLst>
                                            <p:cond delay="200"/>
                                          </p:stCondLst>
                                        </p:cTn>
                                        <p:tgtEl>
                                          <p:spTgt spid="650"/>
                                        </p:tgtEl>
                                        <p:attrNameLst>
                                          <p:attrName>r</p:attrName>
                                        </p:attrNameLst>
                                      </p:cBhvr>
                                    </p:animRot>
                                    <p:animRot by="240000">
                                      <p:cBhvr>
                                        <p:cTn id="52" dur="200" fill="hold">
                                          <p:stCondLst>
                                            <p:cond delay="400"/>
                                          </p:stCondLst>
                                        </p:cTn>
                                        <p:tgtEl>
                                          <p:spTgt spid="650"/>
                                        </p:tgtEl>
                                        <p:attrNameLst>
                                          <p:attrName>r</p:attrName>
                                        </p:attrNameLst>
                                      </p:cBhvr>
                                    </p:animRot>
                                    <p:animRot by="-240000">
                                      <p:cBhvr>
                                        <p:cTn id="53" dur="200" fill="hold">
                                          <p:stCondLst>
                                            <p:cond delay="600"/>
                                          </p:stCondLst>
                                        </p:cTn>
                                        <p:tgtEl>
                                          <p:spTgt spid="650"/>
                                        </p:tgtEl>
                                        <p:attrNameLst>
                                          <p:attrName>r</p:attrName>
                                        </p:attrNameLst>
                                      </p:cBhvr>
                                    </p:animRot>
                                    <p:animRot by="120000">
                                      <p:cBhvr>
                                        <p:cTn id="54" dur="200" fill="hold">
                                          <p:stCondLst>
                                            <p:cond delay="800"/>
                                          </p:stCondLst>
                                        </p:cTn>
                                        <p:tgtEl>
                                          <p:spTgt spid="650"/>
                                        </p:tgtEl>
                                        <p:attrNameLst>
                                          <p:attrName>r</p:attrName>
                                        </p:attrNameLst>
                                      </p:cBhvr>
                                    </p:animRo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iterate type="lt">
                                    <p:tmAbs val="0"/>
                                  </p:iterate>
                                  <p:childTnLst>
                                    <p:set>
                                      <p:cBhvr>
                                        <p:cTn id="58"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2" presetClass="emph" presetSubtype="0" fill="hold" nodeType="clickEffect">
                                  <p:stCondLst>
                                    <p:cond delay="0"/>
                                  </p:stCondLst>
                                  <p:childTnLst>
                                    <p:animRot by="120000">
                                      <p:cBhvr>
                                        <p:cTn id="62" dur="100" fill="hold">
                                          <p:stCondLst>
                                            <p:cond delay="0"/>
                                          </p:stCondLst>
                                        </p:cTn>
                                        <p:tgtEl>
                                          <p:spTgt spid="458"/>
                                        </p:tgtEl>
                                        <p:attrNameLst>
                                          <p:attrName>r</p:attrName>
                                        </p:attrNameLst>
                                      </p:cBhvr>
                                    </p:animRot>
                                    <p:animRot by="-240000">
                                      <p:cBhvr>
                                        <p:cTn id="63" dur="200" fill="hold">
                                          <p:stCondLst>
                                            <p:cond delay="200"/>
                                          </p:stCondLst>
                                        </p:cTn>
                                        <p:tgtEl>
                                          <p:spTgt spid="458"/>
                                        </p:tgtEl>
                                        <p:attrNameLst>
                                          <p:attrName>r</p:attrName>
                                        </p:attrNameLst>
                                      </p:cBhvr>
                                    </p:animRot>
                                    <p:animRot by="240000">
                                      <p:cBhvr>
                                        <p:cTn id="64" dur="200" fill="hold">
                                          <p:stCondLst>
                                            <p:cond delay="400"/>
                                          </p:stCondLst>
                                        </p:cTn>
                                        <p:tgtEl>
                                          <p:spTgt spid="458"/>
                                        </p:tgtEl>
                                        <p:attrNameLst>
                                          <p:attrName>r</p:attrName>
                                        </p:attrNameLst>
                                      </p:cBhvr>
                                    </p:animRot>
                                    <p:animRot by="-240000">
                                      <p:cBhvr>
                                        <p:cTn id="65" dur="200" fill="hold">
                                          <p:stCondLst>
                                            <p:cond delay="600"/>
                                          </p:stCondLst>
                                        </p:cTn>
                                        <p:tgtEl>
                                          <p:spTgt spid="458"/>
                                        </p:tgtEl>
                                        <p:attrNameLst>
                                          <p:attrName>r</p:attrName>
                                        </p:attrNameLst>
                                      </p:cBhvr>
                                    </p:animRot>
                                    <p:animRot by="120000">
                                      <p:cBhvr>
                                        <p:cTn id="66" dur="200" fill="hold">
                                          <p:stCondLst>
                                            <p:cond delay="800"/>
                                          </p:stCondLst>
                                        </p:cTn>
                                        <p:tgtEl>
                                          <p:spTgt spid="458"/>
                                        </p:tgtEl>
                                        <p:attrNameLst>
                                          <p:attrName>r</p:attrName>
                                        </p:attrNameLst>
                                      </p:cBhvr>
                                    </p:animRot>
                                  </p:childTnLst>
                                </p:cTn>
                              </p:par>
                              <p:par>
                                <p:cTn id="67" presetID="1" presetClass="entr" presetSubtype="0" fill="hold" nodeType="withEffect">
                                  <p:stCondLst>
                                    <p:cond delay="0"/>
                                  </p:stCondLst>
                                  <p:iterate type="lt">
                                    <p:tmAbs val="0"/>
                                  </p:iterate>
                                  <p:childTnLst>
                                    <p:set>
                                      <p:cBhvr>
                                        <p:cTn id="6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1.xml><?xml version="1.0" encoding="utf-8"?>
<p:tagLst xmlns:a="http://schemas.openxmlformats.org/drawingml/2006/main" xmlns:r="http://schemas.openxmlformats.org/officeDocument/2006/relationships" xmlns:p="http://schemas.openxmlformats.org/presentationml/2006/main">
  <p:tag name="TIMING" val="|0.5|37.3|9.2"/>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9.7|1.5|21.8|11.4|8.5|9.8"/>
</p:tagLst>
</file>

<file path=ppt/tags/tag3.xml><?xml version="1.0" encoding="utf-8"?>
<p:tagLst xmlns:a="http://schemas.openxmlformats.org/drawingml/2006/main" xmlns:r="http://schemas.openxmlformats.org/officeDocument/2006/relationships" xmlns:p="http://schemas.openxmlformats.org/presentationml/2006/main">
  <p:tag name="TIMING" val="|24.1|4.2|13.7|9.2"/>
</p:tagLst>
</file>

<file path=ppt/tags/tag4.xml><?xml version="1.0" encoding="utf-8"?>
<p:tagLst xmlns:a="http://schemas.openxmlformats.org/drawingml/2006/main" xmlns:r="http://schemas.openxmlformats.org/officeDocument/2006/relationships" xmlns:p="http://schemas.openxmlformats.org/presentationml/2006/main">
  <p:tag name="TIMING" val="|3.7|4.2|6.2|5.5|24.1"/>
</p:tagLst>
</file>

<file path=ppt/tags/tag5.xml><?xml version="1.0" encoding="utf-8"?>
<p:tagLst xmlns:a="http://schemas.openxmlformats.org/drawingml/2006/main" xmlns:r="http://schemas.openxmlformats.org/officeDocument/2006/relationships" xmlns:p="http://schemas.openxmlformats.org/presentationml/2006/main">
  <p:tag name="TIMING" val="|12.8|10.5|15.3"/>
</p:tagLst>
</file>

<file path=ppt/tags/tag6.xml><?xml version="1.0" encoding="utf-8"?>
<p:tagLst xmlns:a="http://schemas.openxmlformats.org/drawingml/2006/main" xmlns:r="http://schemas.openxmlformats.org/officeDocument/2006/relationships" xmlns:p="http://schemas.openxmlformats.org/presentationml/2006/main">
  <p:tag name="TIMING" val="|6.4"/>
</p:tagLst>
</file>

<file path=ppt/tags/tag7.xml><?xml version="1.0" encoding="utf-8"?>
<p:tagLst xmlns:a="http://schemas.openxmlformats.org/drawingml/2006/main" xmlns:r="http://schemas.openxmlformats.org/officeDocument/2006/relationships" xmlns:p="http://schemas.openxmlformats.org/presentationml/2006/main">
  <p:tag name="TIMING" val="|5.8"/>
</p:tagLst>
</file>

<file path=ppt/tags/tag8.xml><?xml version="1.0" encoding="utf-8"?>
<p:tagLst xmlns:a="http://schemas.openxmlformats.org/drawingml/2006/main" xmlns:r="http://schemas.openxmlformats.org/officeDocument/2006/relationships" xmlns:p="http://schemas.openxmlformats.org/presentationml/2006/main">
  <p:tag name="TIMING" val="|11.4"/>
</p:tagLst>
</file>

<file path=ppt/tags/tag9.xml><?xml version="1.0" encoding="utf-8"?>
<p:tagLst xmlns:a="http://schemas.openxmlformats.org/drawingml/2006/main" xmlns:r="http://schemas.openxmlformats.org/officeDocument/2006/relationships" xmlns:p="http://schemas.openxmlformats.org/presentationml/2006/main">
  <p:tag name="TIMING" val="|26.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7128</TotalTime>
  <Words>9825</Words>
  <Application>Microsoft Office PowerPoint</Application>
  <PresentationFormat>Widescreen</PresentationFormat>
  <Paragraphs>2009</Paragraphs>
  <Slides>87</Slides>
  <Notes>72</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Calibri Light</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packet transactions</vt:lpstr>
      <vt:lpstr>My work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2556</cp:revision>
  <dcterms:created xsi:type="dcterms:W3CDTF">2015-11-20T07:11:46Z</dcterms:created>
  <dcterms:modified xsi:type="dcterms:W3CDTF">2016-05-30T18:32:19Z</dcterms:modified>
</cp:coreProperties>
</file>