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51" r:id="rId15"/>
    <p:sldId id="450" r:id="rId16"/>
    <p:sldId id="430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337" r:id="rId26"/>
    <p:sldId id="428" r:id="rId27"/>
    <p:sldId id="341" r:id="rId28"/>
    <p:sldId id="446" r:id="rId29"/>
    <p:sldId id="443" r:id="rId30"/>
    <p:sldId id="445" r:id="rId31"/>
    <p:sldId id="444" r:id="rId32"/>
    <p:sldId id="448" r:id="rId33"/>
    <p:sldId id="447" r:id="rId34"/>
    <p:sldId id="358" r:id="rId35"/>
    <p:sldId id="350" r:id="rId36"/>
    <p:sldId id="449" r:id="rId37"/>
    <p:sldId id="438" r:id="rId38"/>
    <p:sldId id="431" r:id="rId39"/>
    <p:sldId id="308" r:id="rId40"/>
    <p:sldId id="262" r:id="rId41"/>
    <p:sldId id="300" r:id="rId42"/>
    <p:sldId id="375" r:id="rId43"/>
    <p:sldId id="272" r:id="rId44"/>
    <p:sldId id="305" r:id="rId45"/>
    <p:sldId id="306" r:id="rId46"/>
    <p:sldId id="271" r:id="rId47"/>
    <p:sldId id="299" r:id="rId48"/>
    <p:sldId id="326" r:id="rId49"/>
    <p:sldId id="327" r:id="rId50"/>
    <p:sldId id="3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2" autoAdjust="0"/>
    <p:restoredTop sz="79576" autoAdjust="0"/>
  </p:normalViewPr>
  <p:slideViewPr>
    <p:cSldViewPr showGuides="1">
      <p:cViewPr>
        <p:scale>
          <a:sx n="68" d="100"/>
          <a:sy n="68" d="100"/>
        </p:scale>
        <p:origin x="144" y="56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52724256"/>
        <c:axId val="-2126591712"/>
      </c:lineChart>
      <c:catAx>
        <c:axId val="-205272425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6591712"/>
        <c:crosses val="autoZero"/>
        <c:auto val="1"/>
        <c:lblAlgn val="ctr"/>
        <c:lblOffset val="100"/>
        <c:noMultiLvlLbl val="0"/>
      </c:catAx>
      <c:valAx>
        <c:axId val="-2126591712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52724256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 smtClean="0"/>
          </a:p>
          <a:p>
            <a:r>
              <a:rPr lang="en-US" dirty="0" smtClean="0"/>
              <a:t>Atomic processing: Stress</a:t>
            </a:r>
            <a:r>
              <a:rPr lang="en-US" baseline="0" dirty="0" smtClean="0"/>
              <a:t> this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“Let me explain what atomic processing means. I am considering two types of operations: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 =&gt; easy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 to show that you’re forced to design</a:t>
            </a:r>
            <a:r>
              <a:rPr lang="en-US" baseline="0" dirty="0" smtClean="0"/>
              <a:t> these complicated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stateless case, it’s pretty straightforward what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some time explaining the intuition behind strongly connected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TODO: The contrast of the match-action </a:t>
            </a:r>
            <a:r>
              <a:rPr lang="en-US" baseline="0" smtClean="0"/>
              <a:t>stage against the white background may not be visible if the projector is bad.</a:t>
            </a:r>
            <a:endParaRPr lang="en-US" baseline="0" dirty="0" smtClean="0"/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3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three contributions:</a:t>
            </a:r>
          </a:p>
          <a:p>
            <a:endParaRPr lang="en-US" dirty="0" smtClean="0"/>
          </a:p>
          <a:p>
            <a:r>
              <a:rPr lang="en-US" dirty="0" smtClean="0"/>
              <a:t>First,</a:t>
            </a:r>
            <a:r>
              <a:rPr lang="en-US" baseline="0" dirty="0" smtClean="0"/>
              <a:t> </a:t>
            </a:r>
            <a:r>
              <a:rPr lang="is-IS" baseline="0" dirty="0" smtClean="0"/>
              <a:t>… We show how packet transactions are useful by ...</a:t>
            </a:r>
          </a:p>
          <a:p>
            <a:r>
              <a:rPr lang="is-IS" baseline="0" dirty="0" smtClean="0"/>
              <a:t>Second, atoms. We show how atoms are useful by</a:t>
            </a:r>
          </a:p>
          <a:p>
            <a:r>
              <a:rPr lang="is-IS" baseline="0" dirty="0" smtClean="0"/>
              <a:t>Third, a compiler. We show how this compiler is useful.</a:t>
            </a:r>
          </a:p>
          <a:p>
            <a:endParaRPr lang="is-IS" baseline="0" dirty="0" smtClean="0"/>
          </a:p>
          <a:p>
            <a:r>
              <a:rPr lang="is-IS" baseline="0" smtClean="0"/>
              <a:t>Use parallel construction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eb.mit.edu/domin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2933700"/>
            <a:ext cx="12992100" cy="17145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</a:t>
            </a:r>
          </a:p>
          <a:p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smtClean="0">
                <a:latin typeface="Gadugi" panose="020B0502040204020203" pitchFamily="34" charset="0"/>
              </a:rPr>
              <a:t>Kim</a:t>
            </a:r>
            <a:r>
              <a:rPr lang="en-US" sz="2800" b="1" dirty="0" smtClean="0">
                <a:latin typeface="Gadugi" panose="020B0502040204020203" pitchFamily="34" charset="0"/>
              </a:rPr>
              <a:t>, Mohammad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</a:t>
            </a:r>
          </a:p>
          <a:p>
            <a:r>
              <a:rPr lang="en-US" sz="2800" b="1" dirty="0" smtClean="0">
                <a:latin typeface="Gadugi" panose="020B0502040204020203" pitchFamily="34" charset="0"/>
              </a:rPr>
              <a:t>George </a:t>
            </a:r>
            <a:r>
              <a:rPr lang="en-US" sz="2800" b="1" dirty="0" smtClean="0">
                <a:latin typeface="Gadugi" panose="020B0502040204020203" pitchFamily="34" charset="0"/>
              </a:rPr>
              <a:t>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566862"/>
            <a:ext cx="2133600" cy="518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25" y="5463299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58415"/>
            <a:ext cx="2133600" cy="935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01" y="5540693"/>
            <a:ext cx="2057400" cy="5712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98" y="5181600"/>
            <a:ext cx="1644129" cy="12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/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648700" y="1676400"/>
            <a:ext cx="35433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X should be 2,</a:t>
            </a:r>
          </a:p>
          <a:p>
            <a:pPr algn="ctr"/>
            <a:r>
              <a:rPr lang="en-US" sz="4000" dirty="0" smtClean="0"/>
              <a:t>not 1!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48100"/>
            <a:ext cx="10546188" cy="832104"/>
            <a:chOff x="1295400" y="3848100"/>
            <a:chExt cx="10546188" cy="832104"/>
          </a:xfrm>
        </p:grpSpPr>
        <p:sp>
          <p:nvSpPr>
            <p:cNvPr id="478" name="Rounded Rectangle 477"/>
            <p:cNvSpPr/>
            <p:nvPr/>
          </p:nvSpPr>
          <p:spPr>
            <a:xfrm>
              <a:off x="3009900" y="3848100"/>
              <a:ext cx="7810500" cy="8321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Gadugi" panose="020B0502040204020203" pitchFamily="34" charset="0"/>
                </a:rPr>
                <a:t>X++</a:t>
              </a:r>
              <a:endParaRPr lang="en-US" sz="32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478" idx="1"/>
            </p:cNvCxnSpPr>
            <p:nvPr/>
          </p:nvCxnSpPr>
          <p:spPr>
            <a:xfrm flipV="1">
              <a:off x="1295400" y="4264152"/>
              <a:ext cx="17145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8" idx="3"/>
            </p:cNvCxnSpPr>
            <p:nvPr/>
          </p:nvCxnSpPr>
          <p:spPr>
            <a:xfrm>
              <a:off x="10820400" y="4264152"/>
              <a:ext cx="1021188" cy="131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57418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/>
          <p:cNvSpPr/>
          <p:nvPr/>
        </p:nvSpPr>
        <p:spPr>
          <a:xfrm>
            <a:off x="6590374" y="2575530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pipeline, need atomic increment in h/w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13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tateful</a:t>
            </a:r>
            <a:r>
              <a:rPr lang="en-US" dirty="0" smtClean="0"/>
              <a:t> atoms can be fairly involved</a:t>
            </a:r>
            <a:endParaRPr lang="en-US" dirty="0"/>
          </a:p>
        </p:txBody>
      </p:sp>
      <p:pic>
        <p:nvPicPr>
          <p:cNvPr id="8" name="Picture 7" descr="nested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46" y="1485900"/>
            <a:ext cx="4549599" cy="521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8855" y="2133600"/>
            <a:ext cx="34670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Gadugi" charset="0"/>
                <a:ea typeface="Gadugi" charset="0"/>
                <a:cs typeface="Gadugi" charset="0"/>
              </a:rPr>
              <a:t>Nested-If-Else:</a:t>
            </a:r>
          </a:p>
          <a:p>
            <a:pPr algn="ctr"/>
            <a:endParaRPr lang="en-US" sz="2200" b="1" u="sng" dirty="0" smtClean="0"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b="1" dirty="0" smtClean="0">
                <a:latin typeface="Gadugi" charset="0"/>
                <a:ea typeface="Gadugi" charset="0"/>
                <a:cs typeface="Gadugi" charset="0"/>
              </a:rPr>
              <a:t>Update state in one of four ways based on four predicates.</a:t>
            </a:r>
          </a:p>
          <a:p>
            <a:pPr algn="ctr"/>
            <a:endParaRPr lang="en-US" sz="2200" b="1" dirty="0" smtClean="0"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b="1" dirty="0" smtClean="0">
                <a:latin typeface="Gadugi" charset="0"/>
                <a:ea typeface="Gadugi" charset="0"/>
                <a:cs typeface="Gadugi" charset="0"/>
              </a:rPr>
              <a:t>Each  predicate can itself depend on the state.</a:t>
            </a:r>
            <a:endParaRPr lang="en-US" sz="1000" dirty="0">
              <a:latin typeface="Gadugi" charset="0"/>
              <a:ea typeface="Gadugi" charset="0"/>
              <a:cs typeface="Gadugi" charset="0"/>
            </a:endParaRPr>
          </a:p>
          <a:p>
            <a:endParaRPr lang="en-US" sz="1000" dirty="0" smtClean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363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</a:t>
            </a:r>
            <a:r>
              <a:rPr lang="en-US" dirty="0" smtClean="0"/>
              <a:t>line 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3490"/>
              </p:ext>
            </p:extLst>
          </p:nvPr>
        </p:nvGraphicFramePr>
        <p:xfrm>
          <a:off x="1562100" y="9906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57471"/>
              </p:ext>
            </p:extLst>
          </p:nvPr>
        </p:nvGraphicFramePr>
        <p:xfrm>
          <a:off x="1562100" y="9906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7669513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7855"/>
              </p:ext>
            </p:extLst>
          </p:nvPr>
        </p:nvGraphicFramePr>
        <p:xfrm>
          <a:off x="990600" y="2209800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497"/>
              </p:ext>
            </p:extLst>
          </p:nvPr>
        </p:nvGraphicFramePr>
        <p:xfrm>
          <a:off x="990600" y="2209800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way to program data-plane algorithms today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imited </a:t>
            </a:r>
            <a:r>
              <a:rPr lang="en-US" dirty="0" smtClean="0"/>
              <a:t>hardware support for </a:t>
            </a:r>
            <a:r>
              <a:rPr lang="en-US" dirty="0" err="1" smtClean="0"/>
              <a:t>stateful</a:t>
            </a:r>
            <a:r>
              <a:rPr lang="en-US" dirty="0" smtClean="0"/>
              <a:t> operations (counters).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ow-level </a:t>
            </a:r>
            <a:r>
              <a:rPr lang="en-US" dirty="0" smtClean="0"/>
              <a:t>programming languages (P4, POF).</a:t>
            </a:r>
          </a:p>
          <a:p>
            <a:pPr lvl="1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Can we design a </a:t>
            </a:r>
            <a:r>
              <a:rPr lang="en-US" dirty="0" err="1" smtClean="0"/>
              <a:t>stateful</a:t>
            </a:r>
            <a:r>
              <a:rPr lang="en-US" dirty="0" smtClean="0"/>
              <a:t> instruction set for these algorithms?</a:t>
            </a:r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8482</TotalTime>
  <Words>4102</Words>
  <Application>Microsoft Macintosh PowerPoint</Application>
  <PresentationFormat>Widescreen</PresentationFormat>
  <Paragraphs>960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 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operations</vt:lpstr>
      <vt:lpstr>Stateless vs. stateful operations</vt:lpstr>
      <vt:lpstr>Stateless vs. stateful operations</vt:lpstr>
      <vt:lpstr>Stateful atoms can be fairly involved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3234</cp:revision>
  <dcterms:created xsi:type="dcterms:W3CDTF">2015-11-20T07:11:46Z</dcterms:created>
  <dcterms:modified xsi:type="dcterms:W3CDTF">2016-08-21T01:36:13Z</dcterms:modified>
</cp:coreProperties>
</file>