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tags/tag31.xml" ContentType="application/vnd.openxmlformats-officedocument.presentationml.tags+xml"/>
  <Override PartName="/ppt/notesSlides/notesSlide38.xml" ContentType="application/vnd.openxmlformats-officedocument.presentationml.notesSlide+xml"/>
  <Override PartName="/ppt/tags/tag3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33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34.xml" ContentType="application/vnd.openxmlformats-officedocument.presentationml.tags+xml"/>
  <Override PartName="/ppt/notesSlides/notesSlide6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453" r:id="rId3"/>
    <p:sldId id="454" r:id="rId4"/>
    <p:sldId id="451" r:id="rId5"/>
    <p:sldId id="549" r:id="rId6"/>
    <p:sldId id="460" r:id="rId7"/>
    <p:sldId id="543" r:id="rId8"/>
    <p:sldId id="468" r:id="rId9"/>
    <p:sldId id="511" r:id="rId10"/>
    <p:sldId id="512" r:id="rId11"/>
    <p:sldId id="531" r:id="rId12"/>
    <p:sldId id="513" r:id="rId13"/>
    <p:sldId id="514" r:id="rId14"/>
    <p:sldId id="544" r:id="rId15"/>
    <p:sldId id="535" r:id="rId16"/>
    <p:sldId id="534" r:id="rId17"/>
    <p:sldId id="490" r:id="rId18"/>
    <p:sldId id="491" r:id="rId19"/>
    <p:sldId id="492" r:id="rId20"/>
    <p:sldId id="424" r:id="rId21"/>
    <p:sldId id="430" r:id="rId22"/>
    <p:sldId id="429" r:id="rId23"/>
    <p:sldId id="434" r:id="rId24"/>
    <p:sldId id="505" r:id="rId25"/>
    <p:sldId id="506" r:id="rId26"/>
    <p:sldId id="444" r:id="rId27"/>
    <p:sldId id="356" r:id="rId28"/>
    <p:sldId id="551" r:id="rId29"/>
    <p:sldId id="449" r:id="rId30"/>
    <p:sldId id="350" r:id="rId31"/>
    <p:sldId id="552" r:id="rId32"/>
    <p:sldId id="537" r:id="rId33"/>
    <p:sldId id="538" r:id="rId34"/>
    <p:sldId id="539" r:id="rId35"/>
    <p:sldId id="540" r:id="rId36"/>
    <p:sldId id="541" r:id="rId37"/>
    <p:sldId id="494" r:id="rId38"/>
    <p:sldId id="495" r:id="rId39"/>
    <p:sldId id="496" r:id="rId40"/>
    <p:sldId id="497" r:id="rId41"/>
    <p:sldId id="498" r:id="rId42"/>
    <p:sldId id="499" r:id="rId43"/>
    <p:sldId id="455" r:id="rId44"/>
    <p:sldId id="456" r:id="rId45"/>
    <p:sldId id="457" r:id="rId46"/>
    <p:sldId id="471" r:id="rId47"/>
    <p:sldId id="461" r:id="rId48"/>
    <p:sldId id="466" r:id="rId49"/>
    <p:sldId id="493" r:id="rId50"/>
    <p:sldId id="503" r:id="rId51"/>
    <p:sldId id="509" r:id="rId52"/>
    <p:sldId id="510" r:id="rId53"/>
    <p:sldId id="516" r:id="rId54"/>
    <p:sldId id="517" r:id="rId55"/>
    <p:sldId id="518" r:id="rId56"/>
    <p:sldId id="519" r:id="rId57"/>
    <p:sldId id="520" r:id="rId58"/>
    <p:sldId id="521" r:id="rId59"/>
    <p:sldId id="522" r:id="rId60"/>
    <p:sldId id="523" r:id="rId61"/>
    <p:sldId id="530" r:id="rId62"/>
    <p:sldId id="524" r:id="rId63"/>
    <p:sldId id="525" r:id="rId64"/>
    <p:sldId id="526" r:id="rId65"/>
    <p:sldId id="527" r:id="rId66"/>
    <p:sldId id="528" r:id="rId67"/>
    <p:sldId id="533" r:id="rId68"/>
    <p:sldId id="542" r:id="rId69"/>
    <p:sldId id="545" r:id="rId70"/>
    <p:sldId id="546" r:id="rId71"/>
    <p:sldId id="547" r:id="rId72"/>
    <p:sldId id="550" r:id="rId73"/>
    <p:sldId id="55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AD11"/>
    <a:srgbClr val="1FCA19"/>
    <a:srgbClr val="454545"/>
    <a:srgbClr val="99162D"/>
    <a:srgbClr val="5B9BD5"/>
    <a:srgbClr val="FF7E77"/>
    <a:srgbClr val="FF6666"/>
    <a:srgbClr val="A1B2DD"/>
    <a:srgbClr val="AEAEAE"/>
    <a:srgbClr val="213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 autoAdjust="0"/>
    <p:restoredTop sz="95884" autoAdjust="0"/>
  </p:normalViewPr>
  <p:slideViewPr>
    <p:cSldViewPr snapToGrid="0" showGuides="1">
      <p:cViewPr>
        <p:scale>
          <a:sx n="100" d="100"/>
          <a:sy n="100" d="100"/>
        </p:scale>
        <p:origin x="704" y="352"/>
      </p:cViewPr>
      <p:guideLst>
        <p:guide orient="horz" pos="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6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6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6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34EC-4EE5-9F71-91F8806C0B04}"/>
                </c:ex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SoftNIC</a:t>
                    </a:r>
                    <a:endParaRPr lang="en-US" sz="1600" dirty="0" smtClean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r>
                      <a:rPr 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34EC-4EE5-9F71-91F8806C0B0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6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6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4EC-4EE5-9F71-91F8806C0B0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34EC-4EE5-9F71-91F8806C0B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35004608"/>
        <c:axId val="2116865344"/>
      </c:lineChart>
      <c:catAx>
        <c:axId val="-21350046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6865344"/>
        <c:crosses val="autoZero"/>
        <c:auto val="1"/>
        <c:lblAlgn val="ctr"/>
        <c:lblOffset val="100"/>
        <c:noMultiLvlLbl val="0"/>
      </c:catAx>
      <c:valAx>
        <c:axId val="2116865344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35004608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5413-5940-E04D-95E6-65490C27F02D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628-251E-5845-916B-5071E5D7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start, I should mention that this is joint work with an outstanding set of collaborators from</a:t>
            </a:r>
          </a:p>
          <a:p>
            <a:r>
              <a:rPr lang="en-US" baseline="0" dirty="0" smtClean="0"/>
              <a:t>MIT, Barefoot Networks, Cisco Systems, Microsoft Research, Stanford, and University of Washington.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 encourage you to interrupt me and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1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0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sufficient to maintain forwarding performance (50 Kbit/s to 1 Mbit/s)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represent the peak</a:t>
            </a:r>
            <a:r>
              <a:rPr lang="en-US" baseline="0" dirty="0" smtClean="0"/>
              <a:t> of programmability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has shrunk combinational logic for programmability.</a:t>
            </a:r>
          </a:p>
          <a:p>
            <a:r>
              <a:rPr lang="en-US" dirty="0" smtClean="0"/>
              <a:t>It’s shrunk buffers as well, but usually that just means you increase buffers by a bit.</a:t>
            </a:r>
            <a:endParaRPr lang="en-US" dirty="0"/>
          </a:p>
          <a:p>
            <a:r>
              <a:rPr lang="en-US" dirty="0" smtClean="0"/>
              <a:t>TCAM</a:t>
            </a:r>
            <a:r>
              <a:rPr lang="en-US" baseline="0" dirty="0" smtClean="0"/>
              <a:t>, SRAM, and IO remain the biggest sources of area on a chip.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Software platforms provide full programmability, but they have typically been between 10 and 100 times slower than dedicated hardware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that it’s very deterministic, latency and throughput.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sure to mention that atoms are the smallest unit of atomic packet processing.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WORK, stress the definition of atom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7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big takeaways from preprocessing: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out state modifications in an explicit read-modify-write form.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Remove branches and replace them with conditional operators.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Jonathan’s question:</a:t>
            </a:r>
          </a:p>
          <a:p>
            <a:pPr marL="0" indent="0">
              <a:buNone/>
            </a:pPr>
            <a:r>
              <a:rPr lang="en-US" baseline="0" dirty="0" smtClean="0"/>
              <a:t>========================</a:t>
            </a:r>
          </a:p>
          <a:p>
            <a:pPr marL="0" indent="0">
              <a:buNone/>
            </a:pPr>
            <a:r>
              <a:rPr lang="en-US" baseline="0" dirty="0" smtClean="0"/>
              <a:t>Why is predication not wasteful? It doesn’t waste time because the two halves are done in parallel in hardware.</a:t>
            </a:r>
          </a:p>
          <a:p>
            <a:pPr marL="0" indent="0">
              <a:buNone/>
            </a:pPr>
            <a:r>
              <a:rPr lang="en-US" baseline="0" dirty="0" smtClean="0"/>
              <a:t>It doesn’t waste area and power because it’s negligible anyway.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====</a:t>
            </a:r>
          </a:p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preprossing</a:t>
            </a:r>
            <a:r>
              <a:rPr lang="en-US" baseline="0" dirty="0" smtClean="0"/>
              <a:t> stage is bunch of book-keeping tricks which make life easier on next stages</a:t>
            </a:r>
          </a:p>
          <a:p>
            <a:pPr marL="0" indent="0">
              <a:buNone/>
            </a:pPr>
            <a:r>
              <a:rPr lang="en-US" baseline="0" dirty="0" smtClean="0"/>
              <a:t>If else branches replaced by ternary operator </a:t>
            </a:r>
            <a:r>
              <a:rPr lang="en-US" baseline="0" dirty="0" smtClean="0">
                <a:sym typeface="Wingdings"/>
              </a:rPr>
              <a:t></a:t>
            </a:r>
            <a:r>
              <a:rPr lang="en-US" baseline="0" dirty="0" smtClean="0"/>
              <a:t> no branching, strictly straight-line code </a:t>
            </a:r>
          </a:p>
          <a:p>
            <a:pPr marL="0" indent="0">
              <a:buNone/>
            </a:pPr>
            <a:r>
              <a:rPr lang="en-US" baseline="0" dirty="0" smtClean="0"/>
              <a:t>Turn state variables into stylized from; only read from state, write to state </a:t>
            </a:r>
            <a:r>
              <a:rPr lang="en-US" baseline="0" dirty="0" smtClean="0">
                <a:sym typeface="Wingdings"/>
              </a:rPr>
              <a:t> makes it simpler to identify dependencies for state variables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r>
              <a:rPr lang="en-US" baseline="0" dirty="0" smtClean="0">
                <a:sym typeface="Wingdings"/>
              </a:rPr>
              <a:t>Two kinds of dependencies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within a packet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across packets (through persistent state on the switch)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9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8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43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2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8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33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74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 level, the compiler</a:t>
            </a:r>
            <a:r>
              <a:rPr lang="en-US" baseline="0" dirty="0" smtClean="0"/>
              <a:t> has three parts that roughly correspond to the front, middle and back ends.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frontend maintains the same sequential code illusion that is presented to the programmer and converts it into a progressively more canonical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mid end carries out the important conceptual step of going from sequential to parallel code. It turns sequential code into a pipelined implementation while handling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back end is where the rubber meets the road. Here, we check whether the pipelined implementation can actually be mapped to circuits provided by the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81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</a:t>
            </a:r>
            <a:r>
              <a:rPr lang="en-US" baseline="0" smtClean="0"/>
              <a:t>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0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Need to say that there is 300</a:t>
            </a:r>
            <a:r>
              <a:rPr lang="en-US" baseline="0" dirty="0" smtClean="0"/>
              <a:t> stateless + 300 of (one of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) to form each target.</a:t>
            </a:r>
          </a:p>
          <a:p>
            <a:pPr lvl="1"/>
            <a:r>
              <a:rPr lang="en-US" baseline="0" dirty="0" smtClean="0"/>
              <a:t>REQUIRES WORK.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9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</a:t>
            </a:r>
            <a:r>
              <a:rPr lang="en-US" baseline="0" dirty="0" smtClean="0"/>
              <a:t> this talk, I’m going to discuss our work on two aspects of programmable switching chips.</a:t>
            </a:r>
          </a:p>
          <a:p>
            <a:pPr lvl="1"/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Packet transactions,</a:t>
            </a:r>
            <a:r>
              <a:rPr lang="en-US" baseline="0" dirty="0" smtClean="0"/>
              <a:t> which is a</a:t>
            </a:r>
            <a:r>
              <a:rPr lang="en-US" dirty="0" smtClean="0"/>
              <a:t> high-level programming framework for expressing data-plane algorithms.</a:t>
            </a:r>
            <a:r>
              <a:rPr lang="en-US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A design for</a:t>
            </a:r>
            <a:r>
              <a:rPr lang="en-US" baseline="0" dirty="0" smtClean="0"/>
              <a:t> a</a:t>
            </a:r>
            <a:r>
              <a:rPr lang="en-US" dirty="0" smtClean="0"/>
              <a:t> programmable</a:t>
            </a:r>
            <a:r>
              <a:rPr lang="en-US" baseline="0" dirty="0" smtClean="0"/>
              <a:t> packet scheduler.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AD5C-8A76-6248-9CD8-0471611423E3}" type="datetime1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FC9-86FE-9341-AE0C-EC8DA2E83547}" type="datetime1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247-56F6-0047-AB08-088A3BEC4B10}" type="datetime1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42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charset="2"/>
              <a:buChar char="§"/>
              <a:defRPr sz="3200">
                <a:latin typeface="Seravek"/>
                <a:cs typeface="Seravek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-"/>
              <a:defRPr sz="2800" baseline="0">
                <a:latin typeface="Seravek"/>
                <a:cs typeface="Seravek"/>
              </a:defRPr>
            </a:lvl2pPr>
            <a:lvl3pPr>
              <a:lnSpc>
                <a:spcPct val="100000"/>
              </a:lnSpc>
              <a:defRPr sz="2400">
                <a:latin typeface="Seravek"/>
                <a:cs typeface="Seravek"/>
              </a:defRPr>
            </a:lvl3pPr>
            <a:lvl4pPr>
              <a:lnSpc>
                <a:spcPct val="100000"/>
              </a:lnSpc>
              <a:defRPr sz="2000">
                <a:latin typeface="Seravek"/>
                <a:cs typeface="Seravek"/>
              </a:defRPr>
            </a:lvl4pPr>
            <a:lvl5pPr>
              <a:lnSpc>
                <a:spcPct val="100000"/>
              </a:lnSpc>
              <a:defRPr sz="2000">
                <a:latin typeface="Seravek"/>
                <a:cs typeface="Serave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ECCC767A-B317-4346-B739-DFC5F6D9020D}" type="datetime1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5448022C-F4BC-4192-A392-BACAE19DF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MIT-logo-lightgray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114" y="-735587"/>
            <a:ext cx="876299" cy="462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7412" y="121500"/>
            <a:ext cx="1138522" cy="8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D119-E545-4A44-BE0B-664B09C8E857}" type="datetime1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D009-7E9D-7F48-9FDF-3AB76C9156D0}" type="datetime1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BB47-8CD8-6C49-8B67-C38646FCF19B}" type="datetime1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B5B-FC1E-774A-899E-97617A694EA0}" type="datetime1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B4E4-675E-6C4B-B599-2B6DDE7212E2}" type="datetime1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F3E8-ECF7-7946-A75B-C0998E3FE638}" type="datetime1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D872-A541-AE4E-846A-E5BDBB13C0CE}" type="datetime1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F884-16A7-2344-B371-38257A5AF847}" type="datetime1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6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6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2.05023" TargetMode="External"/><Relationship Id="rId4" Type="http://schemas.openxmlformats.org/officeDocument/2006/relationships/hyperlink" Target="http://arxiv.org/abs/1602.06045" TargetMode="External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chart" Target="../charts/chart1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6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6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6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image" Target="../media/image6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838200"/>
            <a:ext cx="115062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Line-Rate Routers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eravek"/>
                <a:cs typeface="Seravek"/>
              </a:rPr>
              <a:t>Mohammad Alizadeh</a:t>
            </a:r>
            <a:endParaRPr lang="en-US" sz="4000" dirty="0">
              <a:latin typeface="Seravek"/>
              <a:cs typeface="Seravek"/>
            </a:endParaRPr>
          </a:p>
        </p:txBody>
      </p:sp>
      <p:pic>
        <p:nvPicPr>
          <p:cNvPr id="12" name="Picture 11" descr="MIT-logo-with-spelling-office-red-gray-design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2"/>
          <a:stretch/>
        </p:blipFill>
        <p:spPr>
          <a:xfrm>
            <a:off x="2089313" y="5415839"/>
            <a:ext cx="4326797" cy="9702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03" y="5117803"/>
            <a:ext cx="2061320" cy="14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6"/>
    </mc:Choice>
    <mc:Fallback xmlns="">
      <p:transition xmlns:p14="http://schemas.microsoft.com/office/powerpoint/2010/main" spd="slow" advTm="149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30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0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717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Operations that modify state must execute atomically</a:t>
            </a:r>
          </a:p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6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  <p:bldP spid="1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designed a family of atoms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22797"/>
              </p:ext>
            </p:extLst>
          </p:nvPr>
        </p:nvGraphicFramePr>
        <p:xfrm>
          <a:off x="2638270" y="1991937"/>
          <a:ext cx="7674131" cy="43874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30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7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6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346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Area 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2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076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96900" y="18923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48"/>
    </mc:Choice>
    <mc:Fallback xmlns="">
      <p:transition xmlns:p14="http://schemas.microsoft.com/office/powerpoint/2010/main" spd="slow" advTm="2264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A</a:t>
            </a:r>
            <a:r>
              <a:rPr lang="en-US" dirty="0" smtClean="0"/>
              <a:t>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4787" y="1854200"/>
            <a:ext cx="4266140" cy="2724994"/>
            <a:chOff x="507787" y="2349500"/>
            <a:chExt cx="4266140" cy="2724994"/>
          </a:xfrm>
        </p:grpSpPr>
        <p:pic>
          <p:nvPicPr>
            <p:cNvPr id="8" name="Picture 7" descr="raw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87" y="3308566"/>
              <a:ext cx="4266140" cy="176592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1658" y="2349500"/>
              <a:ext cx="39568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Seravek"/>
                  <a:cs typeface="Seravek"/>
                </a:rPr>
                <a:t>Read-Add-Write</a:t>
              </a:r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85472" y="1613142"/>
            <a:ext cx="4642928" cy="5194058"/>
            <a:chOff x="6774372" y="1663942"/>
            <a:chExt cx="4642928" cy="5194058"/>
          </a:xfrm>
        </p:grpSpPr>
        <p:pic>
          <p:nvPicPr>
            <p:cNvPr id="6" name="Picture 5" descr="nested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372" y="1663942"/>
              <a:ext cx="3842828" cy="51940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98658" y="1739900"/>
              <a:ext cx="311864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Seravek"/>
                  <a:cs typeface="Seravek"/>
                </a:rPr>
                <a:t>Nested-If-Else</a:t>
              </a:r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18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89"/>
    </mc:Choice>
    <mc:Fallback xmlns="">
      <p:transition xmlns:p14="http://schemas.microsoft.com/office/powerpoint/2010/main" spd="slow" advTm="58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5717137" y="4432300"/>
            <a:ext cx="5235668" cy="2235200"/>
            <a:chOff x="1600200" y="2935372"/>
            <a:chExt cx="8724900" cy="3601463"/>
          </a:xfrm>
        </p:grpSpPr>
        <p:grpSp>
          <p:nvGrpSpPr>
            <p:cNvPr id="107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228" name="Straight Arrow Connector 22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ctangle 11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0" name="Group 139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209" name="Trapezoid 20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0" name="Trapezoid 20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11" name="Trapezoid 21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Arrow Connector 205"/>
              <p:cNvCxnSpPr>
                <a:stCxn id="21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3" name="Group 142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89" name="Trapezoid 18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0" name="Trapezoid 18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1" name="Trapezoid 19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" name="Straight Arrow Connector 181"/>
              <p:cNvCxnSpPr>
                <a:stCxn id="19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50" name="Trapezoid 149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2" name="Trapezoid 15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3" name="Trapezoid 15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Arrow Connector 146"/>
              <p:cNvCxnSpPr>
                <a:stCxn id="15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transactions to atoms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486" y="1384301"/>
            <a:ext cx="3712814" cy="4013404"/>
            <a:chOff x="338486" y="1384301"/>
            <a:chExt cx="3712814" cy="4013404"/>
          </a:xfrm>
        </p:grpSpPr>
        <p:sp>
          <p:nvSpPr>
            <p:cNvPr id="238" name="Rectangle 237"/>
            <p:cNvSpPr/>
            <p:nvPr/>
          </p:nvSpPr>
          <p:spPr>
            <a:xfrm>
              <a:off x="381000" y="2082800"/>
              <a:ext cx="2984500" cy="3175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486" y="1384301"/>
              <a:ext cx="3712814" cy="401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if </a:t>
              </a:r>
              <a:r>
                <a:rPr lang="en-US" sz="2400" dirty="0">
                  <a:latin typeface="Seravek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latin typeface="Seravek"/>
                  <a:cs typeface="Seravek"/>
                </a:rPr>
                <a:t> == 9)</a:t>
              </a:r>
              <a:r>
                <a:rPr lang="en-US" sz="2400" dirty="0" smtClean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</a:t>
              </a:r>
              <a:r>
                <a:rPr lang="en-US" sz="2400" dirty="0" smtClean="0">
                  <a:latin typeface="Seravek"/>
                  <a:cs typeface="Seravek"/>
                </a:rPr>
                <a:t> 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1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else:</a:t>
              </a:r>
              <a:endParaRPr lang="en-US" sz="24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++</a:t>
              </a:r>
              <a:r>
                <a:rPr lang="en-US" sz="2400" dirty="0">
                  <a:latin typeface="Seravek"/>
                  <a:cs typeface="Seravek"/>
                </a:rPr>
                <a:t> </a:t>
              </a:r>
            </a:p>
            <a:p>
              <a:endParaRPr lang="en-US" sz="2200" dirty="0">
                <a:latin typeface="Seravek"/>
                <a:cs typeface="Seravek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147874" y="1447800"/>
            <a:ext cx="6955226" cy="2410133"/>
            <a:chOff x="5058974" y="1943100"/>
            <a:chExt cx="7018726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5058974" y="1943100"/>
              <a:ext cx="7018726" cy="2410133"/>
              <a:chOff x="-1800105" y="1921050"/>
              <a:chExt cx="8098521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296075" y="32957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153075" y="39679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6807200" y="3868956"/>
            <a:ext cx="392744" cy="6903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534400" y="3327400"/>
            <a:ext cx="2311400" cy="12446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479800" y="2527300"/>
            <a:ext cx="1600200" cy="850900"/>
            <a:chOff x="3848100" y="3467100"/>
            <a:chExt cx="1600200" cy="850900"/>
          </a:xfrm>
        </p:grpSpPr>
        <p:sp>
          <p:nvSpPr>
            <p:cNvPr id="17" name="Right Arrow 16"/>
            <p:cNvSpPr/>
            <p:nvPr/>
          </p:nvSpPr>
          <p:spPr>
            <a:xfrm>
              <a:off x="4279900" y="38989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34671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Seravek"/>
                  <a:cs typeface="Seravek"/>
                </a:rPr>
                <a:t>Compiler</a:t>
              </a:r>
              <a:endParaRPr lang="en-US" sz="2000" dirty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4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0"/>
    </mc:Choice>
    <mc:Fallback xmlns="">
      <p:transition xmlns:p14="http://schemas.microsoft.com/office/powerpoint/2010/main" spd="slow" advTm="35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results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56765"/>
              </p:ext>
            </p:extLst>
          </p:nvPr>
        </p:nvGraphicFramePr>
        <p:xfrm>
          <a:off x="685800" y="1752600"/>
          <a:ext cx="10820401" cy="466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07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4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18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104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Stages</a:t>
                      </a:r>
                    </a:p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(max 30)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Max.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atoms/stage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(max 10)</a:t>
                      </a:r>
                      <a:endParaRPr lang="en-US" sz="2400" b="0" dirty="0" smtClean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Min.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 Required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10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2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Seravek"/>
                          <a:cs typeface="Seravek"/>
                        </a:rPr>
                        <a:t>Doesn’t map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0"/>
    </mc:Choice>
    <mc:Fallback xmlns="">
      <p:transition xmlns:p14="http://schemas.microsoft.com/office/powerpoint/2010/main" spd="slow" advTm="3623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>
            <a:off x="190500" y="62865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9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5"/>
    </mc:Choice>
    <mc:Fallback xmlns="">
      <p:transition xmlns:p14="http://schemas.microsoft.com/office/powerpoint/2010/main" spd="slow" advTm="1253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Programmable packet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cheduling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6502400" y="2190750"/>
            <a:ext cx="1231900" cy="3219450"/>
            <a:chOff x="6502400" y="2762250"/>
            <a:chExt cx="1231900" cy="3219450"/>
          </a:xfrm>
        </p:grpSpPr>
        <p:sp>
          <p:nvSpPr>
            <p:cNvPr id="294" name="Rectangle 29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1104900" y="56007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8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45"/>
    </mc:Choice>
    <mc:Fallback xmlns="">
      <p:transition xmlns:p14="http://schemas.microsoft.com/office/powerpoint/2010/main" spd="slow" advTm="26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1" y="2019300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MIT: </a:t>
            </a:r>
            <a:r>
              <a:rPr lang="en-US" sz="2800" dirty="0" err="1"/>
              <a:t>S</a:t>
            </a:r>
            <a:r>
              <a:rPr lang="en-US" sz="2800" dirty="0" err="1" smtClean="0"/>
              <a:t>uvinay</a:t>
            </a:r>
            <a:r>
              <a:rPr lang="en-US" sz="2800" dirty="0" smtClean="0"/>
              <a:t> Subramanian,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Balakrishnan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Barefoot: </a:t>
            </a:r>
            <a:r>
              <a:rPr lang="en-US" sz="2800" dirty="0" err="1"/>
              <a:t>Changhoon</a:t>
            </a:r>
            <a:r>
              <a:rPr lang="en-US" sz="2800" dirty="0"/>
              <a:t> Kim, </a:t>
            </a:r>
            <a:r>
              <a:rPr lang="en-US" sz="2800" dirty="0" err="1"/>
              <a:t>Mihai</a:t>
            </a:r>
            <a:r>
              <a:rPr lang="en-US" sz="2800" dirty="0"/>
              <a:t> </a:t>
            </a:r>
            <a:r>
              <a:rPr lang="en-US" sz="2800" dirty="0" err="1"/>
              <a:t>Budiu</a:t>
            </a:r>
            <a:r>
              <a:rPr lang="en-US" sz="2800" dirty="0"/>
              <a:t>, </a:t>
            </a:r>
            <a:r>
              <a:rPr lang="en-US" sz="2800" dirty="0" err="1"/>
              <a:t>Anurag</a:t>
            </a:r>
            <a:r>
              <a:rPr lang="en-US" sz="2800" dirty="0"/>
              <a:t> </a:t>
            </a:r>
            <a:r>
              <a:rPr lang="en-US" sz="2800" dirty="0" err="1"/>
              <a:t>Agrawal</a:t>
            </a:r>
            <a:r>
              <a:rPr lang="en-US" sz="2800" dirty="0"/>
              <a:t>, Steve </a:t>
            </a:r>
            <a:r>
              <a:rPr lang="en-US" sz="2800" dirty="0" smtClean="0"/>
              <a:t>Licking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Cisco: </a:t>
            </a:r>
            <a:r>
              <a:rPr lang="en-US" sz="2800" dirty="0"/>
              <a:t>Da Chuang, </a:t>
            </a:r>
            <a:r>
              <a:rPr lang="en-US" sz="2800" dirty="0" err="1"/>
              <a:t>Sharad</a:t>
            </a:r>
            <a:r>
              <a:rPr lang="en-US" sz="2800" dirty="0"/>
              <a:t> </a:t>
            </a:r>
            <a:r>
              <a:rPr lang="en-US" sz="2800" dirty="0" err="1"/>
              <a:t>Chole</a:t>
            </a:r>
            <a:r>
              <a:rPr lang="en-US" sz="2800" dirty="0"/>
              <a:t>, Tom </a:t>
            </a:r>
            <a:r>
              <a:rPr lang="en-US" sz="2800" dirty="0" err="1" smtClean="0"/>
              <a:t>Edsall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Microsoft </a:t>
            </a:r>
            <a:r>
              <a:rPr lang="en-US" sz="2800" dirty="0">
                <a:solidFill>
                  <a:srgbClr val="3366FF"/>
                </a:solidFill>
              </a:rPr>
              <a:t>Research: </a:t>
            </a:r>
            <a:r>
              <a:rPr lang="en-US" sz="2800" dirty="0"/>
              <a:t>George </a:t>
            </a:r>
            <a:r>
              <a:rPr lang="en-US" sz="2800" dirty="0" smtClean="0"/>
              <a:t>Varghese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Stanford: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</a:t>
            </a:r>
            <a:r>
              <a:rPr lang="en-US" sz="2800" dirty="0" err="1" smtClean="0"/>
              <a:t>McKeown</a:t>
            </a:r>
            <a:endParaRPr lang="en-US" sz="2800" dirty="0" smtClean="0"/>
          </a:p>
          <a:p>
            <a:r>
              <a:rPr lang="en-US" sz="2800" dirty="0">
                <a:solidFill>
                  <a:srgbClr val="3366FF"/>
                </a:solidFill>
              </a:rPr>
              <a:t>University of Washington: </a:t>
            </a:r>
            <a:r>
              <a:rPr lang="en-US" sz="2800" dirty="0"/>
              <a:t>Alvin Cheung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0" y="2225318"/>
            <a:ext cx="2434907" cy="3097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100" y="54085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eravek"/>
                <a:cs typeface="Seravek"/>
              </a:rPr>
              <a:t>Anirudh</a:t>
            </a:r>
            <a:r>
              <a:rPr lang="en-US" sz="2800" dirty="0" smtClean="0">
                <a:latin typeface="Seravek"/>
                <a:cs typeface="Seravek"/>
              </a:rPr>
              <a:t> </a:t>
            </a:r>
            <a:r>
              <a:rPr lang="en-US" sz="2800" dirty="0" err="1" smtClean="0">
                <a:latin typeface="Seravek"/>
                <a:cs typeface="Seravek"/>
              </a:rPr>
              <a:t>Sivaraman</a:t>
            </a:r>
            <a:r>
              <a:rPr lang="en-US" sz="2800" dirty="0" smtClean="0">
                <a:latin typeface="Seravek"/>
                <a:cs typeface="Seravek"/>
              </a:rPr>
              <a:t> (MIT)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26"/>
    </mc:Choice>
    <mc:Fallback xmlns="">
      <p:transition xmlns:p14="http://schemas.microsoft.com/office/powerpoint/2010/main" spd="slow" advTm="2202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scheduling. </a:t>
            </a:r>
            <a:r>
              <a:rPr lang="en-US" dirty="0"/>
              <a:t>I</a:t>
            </a:r>
            <a:r>
              <a:rPr lang="en-US" dirty="0" smtClean="0"/>
              <a:t>n contrast to: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36650" y="5181600"/>
            <a:ext cx="98933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an expressive abstraction that runs 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71"/>
    </mc:Choice>
    <mc:Fallback xmlns="">
      <p:transition xmlns:p14="http://schemas.microsoft.com/office/powerpoint/2010/main" spd="slow" advTm="749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797800" y="1802212"/>
            <a:ext cx="4216399" cy="2778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scheduler </a:t>
            </a:r>
            <a:r>
              <a:rPr lang="en-US" dirty="0"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decides in what </a:t>
            </a:r>
            <a:r>
              <a:rPr lang="en-US" b="1" dirty="0" smtClean="0">
                <a:solidFill>
                  <a:srgbClr val="901028"/>
                </a:solidFill>
              </a:rPr>
              <a:t>order</a:t>
            </a:r>
            <a:r>
              <a:rPr lang="en-US" dirty="0" smtClean="0"/>
              <a:t> are packets sent</a:t>
            </a:r>
          </a:p>
          <a:p>
            <a:pPr lvl="1"/>
            <a:r>
              <a:rPr lang="en-US" dirty="0" smtClean="0"/>
              <a:t>e.g., FCFS, priorities, weighted fair-</a:t>
            </a:r>
            <a:r>
              <a:rPr lang="en-US" dirty="0" err="1" smtClean="0"/>
              <a:t>queueing</a:t>
            </a: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2800" dirty="0"/>
              <a:t>In many </a:t>
            </a:r>
            <a:r>
              <a:rPr lang="en-US" sz="2800" dirty="0" smtClean="0"/>
              <a:t>algorithms, the order can be determined before </a:t>
            </a:r>
            <a:r>
              <a:rPr lang="en-US" sz="2800" dirty="0" err="1" smtClean="0"/>
              <a:t>enqueue</a:t>
            </a:r>
            <a:endParaRPr lang="en-US" sz="2800" dirty="0"/>
          </a:p>
          <a:p>
            <a:r>
              <a:rPr lang="en-US" sz="2800" dirty="0" smtClean="0"/>
              <a:t>i.e.</a:t>
            </a:r>
            <a:r>
              <a:rPr lang="en-US" sz="2800" dirty="0"/>
              <a:t>, </a:t>
            </a:r>
            <a:r>
              <a:rPr lang="en-US" sz="2800" dirty="0" smtClean="0"/>
              <a:t>relative order of buffered packets does </a:t>
            </a:r>
            <a:r>
              <a:rPr lang="en-US" sz="2800" dirty="0"/>
              <a:t>not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37"/>
    </mc:Choice>
    <mc:Fallback xmlns="">
      <p:transition xmlns:p14="http://schemas.microsoft.com/office/powerpoint/2010/main" spd="slow" advTm="55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Push-In First-Out Queue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</a:t>
            </a:r>
            <a:r>
              <a:rPr lang="en-US" b="1" dirty="0" smtClean="0">
                <a:solidFill>
                  <a:srgbClr val="901028"/>
                </a:solidFill>
              </a:rPr>
              <a:t>rank</a:t>
            </a:r>
            <a:r>
              <a:rPr lang="en-US" b="1" dirty="0" smtClean="0"/>
              <a:t> </a:t>
            </a:r>
            <a:r>
              <a:rPr lang="en-US" dirty="0" smtClean="0"/>
              <a:t>number, and are </a:t>
            </a:r>
            <a:r>
              <a:rPr lang="en-US" dirty="0" err="1" smtClean="0"/>
              <a:t>dequeued</a:t>
            </a:r>
            <a:r>
              <a:rPr lang="en-US" dirty="0" smtClean="0"/>
              <a:t> from the head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2298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48177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48513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48541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5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48581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48536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48581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48553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10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48553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13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39751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Seravek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44"/>
    </mc:Choice>
    <mc:Fallback xmlns="">
      <p:transition xmlns:p14="http://schemas.microsoft.com/office/powerpoint/2010/main" spd="slow" advTm="45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the scheduler, program the rank computation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35200" y="2667000"/>
            <a:ext cx="3098800" cy="3365500"/>
            <a:chOff x="2235200" y="2667000"/>
            <a:chExt cx="3098800" cy="3365500"/>
          </a:xfrm>
        </p:grpSpPr>
        <p:sp>
          <p:nvSpPr>
            <p:cNvPr id="48" name="Rectangle 47"/>
            <p:cNvSpPr/>
            <p:nvPr/>
          </p:nvSpPr>
          <p:spPr>
            <a:xfrm>
              <a:off x="2235200" y="3238500"/>
              <a:ext cx="3048000" cy="279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2667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5118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sz="2000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900" y="3776365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f = flow(</a:t>
            </a:r>
            <a:r>
              <a:rPr lang="en-US" sz="2000" dirty="0" err="1" smtClean="0">
                <a:latin typeface="Seravek"/>
                <a:cs typeface="Seravek"/>
              </a:rPr>
              <a:t>pkt</a:t>
            </a:r>
            <a:r>
              <a:rPr lang="en-US" sz="2000" dirty="0" smtClean="0">
                <a:latin typeface="Seravek"/>
                <a:cs typeface="Seravek"/>
              </a:rPr>
              <a:t>) </a:t>
            </a:r>
          </a:p>
          <a:p>
            <a:r>
              <a:rPr lang="en-US" sz="2000" dirty="0" err="1" smtClean="0">
                <a:latin typeface="Seravek"/>
                <a:cs typeface="Seravek"/>
              </a:rPr>
              <a:t>p.tmp</a:t>
            </a:r>
            <a:r>
              <a:rPr lang="en-US" sz="2000" dirty="0" smtClean="0">
                <a:latin typeface="Seravek"/>
                <a:cs typeface="Seravek"/>
              </a:rPr>
              <a:t> = T[f] + </a:t>
            </a:r>
            <a:r>
              <a:rPr lang="en-US" sz="2000" dirty="0" err="1" smtClean="0">
                <a:latin typeface="Seravek"/>
                <a:cs typeface="Seravek"/>
              </a:rPr>
              <a:t>p.len</a:t>
            </a:r>
            <a:endParaRPr lang="en-US" sz="2000" dirty="0" smtClean="0">
              <a:latin typeface="Seravek"/>
              <a:cs typeface="Seravek"/>
            </a:endParaRPr>
          </a:p>
          <a:p>
            <a:r>
              <a:rPr lang="is-IS" sz="2000" dirty="0" smtClean="0">
                <a:latin typeface="Seravek"/>
                <a:cs typeface="Seravek"/>
              </a:rPr>
              <a:t>…</a:t>
            </a:r>
          </a:p>
          <a:p>
            <a:r>
              <a:rPr lang="is-IS" sz="2000" dirty="0" smtClean="0">
                <a:latin typeface="Seravek"/>
                <a:cs typeface="Seravek"/>
              </a:rPr>
              <a:t>...</a:t>
            </a:r>
          </a:p>
          <a:p>
            <a:r>
              <a:rPr lang="is-IS" sz="2000" b="1" dirty="0" smtClean="0">
                <a:latin typeface="Seravek"/>
                <a:cs typeface="Seravek"/>
              </a:rPr>
              <a:t>p.rank = 2 * p.tmp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333500" y="4038600"/>
            <a:ext cx="1108175" cy="701811"/>
            <a:chOff x="3848100" y="5977174"/>
            <a:chExt cx="1108175" cy="701811"/>
          </a:xfrm>
        </p:grpSpPr>
        <p:grpSp>
          <p:nvGrpSpPr>
            <p:cNvPr id="59" name="Group 58"/>
            <p:cNvGrpSpPr/>
            <p:nvPr/>
          </p:nvGrpSpPr>
          <p:grpSpPr>
            <a:xfrm>
              <a:off x="3848100" y="5977174"/>
              <a:ext cx="1108175" cy="701811"/>
              <a:chOff x="3848100" y="5977174"/>
              <a:chExt cx="1108175" cy="70181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00499" y="6362700"/>
                <a:ext cx="955776" cy="316285"/>
                <a:chOff x="1594855" y="903111"/>
                <a:chExt cx="832256" cy="3132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4855" y="903111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4855" y="1216378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62" name="Rectangle 61"/>
              <p:cNvSpPr/>
              <p:nvPr/>
            </p:nvSpPr>
            <p:spPr>
              <a:xfrm>
                <a:off x="4774463" y="6375591"/>
                <a:ext cx="163401" cy="288746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38803" y="6378211"/>
                <a:ext cx="163401" cy="288746"/>
              </a:xfrm>
              <a:prstGeom prst="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24539" y="6376469"/>
                <a:ext cx="163401" cy="288746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48100" y="6122857"/>
                <a:ext cx="51502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358247" y="6114996"/>
                <a:ext cx="0" cy="3671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4055386" y="5977174"/>
                <a:ext cx="163401" cy="288746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600575" y="6378575"/>
              <a:ext cx="163401" cy="288746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739510" y="5698095"/>
            <a:ext cx="8712981" cy="101951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Rank computation is a packet transaction</a:t>
            </a:r>
            <a:endParaRPr lang="en-US" sz="36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52"/>
    </mc:Choice>
    <mc:Fallback xmlns="">
      <p:transition xmlns:p14="http://schemas.microsoft.com/office/powerpoint/2010/main" spd="slow" advTm="55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487" name="Group 486"/>
          <p:cNvGrpSpPr/>
          <p:nvPr/>
        </p:nvGrpSpPr>
        <p:grpSpPr>
          <a:xfrm>
            <a:off x="6504879" y="2057400"/>
            <a:ext cx="1230395" cy="3918097"/>
            <a:chOff x="6504879" y="2057400"/>
            <a:chExt cx="1230395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515100" y="2057400"/>
              <a:ext cx="12192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02400" y="276860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94925" y="3162300"/>
            <a:ext cx="3532775" cy="2501900"/>
            <a:chOff x="2194925" y="3149600"/>
            <a:chExt cx="3532775" cy="2501900"/>
          </a:xfrm>
        </p:grpSpPr>
        <p:sp>
          <p:nvSpPr>
            <p:cNvPr id="113" name="Rectangle 112"/>
            <p:cNvSpPr/>
            <p:nvPr/>
          </p:nvSpPr>
          <p:spPr>
            <a:xfrm>
              <a:off x="2194925" y="3149600"/>
              <a:ext cx="3532775" cy="2501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28900" y="3884593"/>
              <a:ext cx="27051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Rank Computation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58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4"/>
    </mc:Choice>
    <mc:Fallback xmlns="">
      <p:transition xmlns:p14="http://schemas.microsoft.com/office/powerpoint/2010/main" spd="slow" advTm="13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Weighted Fair Queuing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94925" y="3163824"/>
            <a:ext cx="3532775" cy="2501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63"/>
    </mc:Choice>
    <mc:Fallback xmlns="">
      <p:transition xmlns:p14="http://schemas.microsoft.com/office/powerpoint/2010/main" spd="slow" advTm="21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 single PIFO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1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2</a:t>
              </a:r>
              <a:endParaRPr lang="en-US" sz="2000" kern="0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3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ravek"/>
                <a:cs typeface="Seravek"/>
              </a:rPr>
              <a:t>H</a:t>
            </a:r>
            <a:r>
              <a:rPr lang="en-US" sz="3200" dirty="0" smtClean="0">
                <a:latin typeface="Seravek"/>
                <a:cs typeface="Seravek"/>
              </a:rPr>
              <a:t>ierarchical scheduling algorithms 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46"/>
    </mc:Choice>
    <mc:Fallback xmlns="">
      <p:transition xmlns:p14="http://schemas.microsoft.com/office/powerpoint/2010/main" spd="slow" advTm="62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527"/>
            <a:ext cx="10515600" cy="4778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Least Slack Time First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Service Curve Earliest Deadline First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27"/>
    </mc:Choice>
    <mc:Fallback xmlns="">
      <p:transition xmlns:p14="http://schemas.microsoft.com/office/powerpoint/2010/main" spd="slow" advTm="1862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55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Packet transactions: </a:t>
            </a:r>
            <a:r>
              <a:rPr lang="en-US" dirty="0"/>
              <a:t>H</a:t>
            </a:r>
            <a:r>
              <a:rPr lang="en-US" dirty="0" smtClean="0"/>
              <a:t>igh-level programming at line-rate</a:t>
            </a:r>
          </a:p>
          <a:p>
            <a:pPr lvl="1"/>
            <a:r>
              <a:rPr lang="en-US" dirty="0" smtClean="0"/>
              <a:t>Atoms, an instruction set for line-rate switches</a:t>
            </a:r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compilation</a:t>
            </a:r>
            <a:endParaRPr lang="en-US" dirty="0"/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dirty="0" smtClean="0"/>
              <a:t>PIFO: An abstraction for packet scheduling</a:t>
            </a:r>
          </a:p>
          <a:p>
            <a:pPr lvl="1"/>
            <a:r>
              <a:rPr lang="en-US" dirty="0" smtClean="0"/>
              <a:t>Can express a wide range of algorithms</a:t>
            </a:r>
          </a:p>
          <a:p>
            <a:pPr lvl="1"/>
            <a:r>
              <a:rPr lang="en-US" dirty="0" smtClean="0"/>
              <a:t>Can be implemented with modest overhead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Preprints </a:t>
            </a:r>
            <a:r>
              <a:rPr lang="en-US" dirty="0"/>
              <a:t>of </a:t>
            </a:r>
            <a:r>
              <a:rPr lang="en-US" dirty="0" smtClean="0"/>
              <a:t>papers appearing at </a:t>
            </a:r>
            <a:r>
              <a:rPr lang="en-US" dirty="0"/>
              <a:t>SIGCOMM </a:t>
            </a:r>
            <a:r>
              <a:rPr lang="en-US" dirty="0" smtClean="0"/>
              <a:t>2016:</a:t>
            </a:r>
          </a:p>
          <a:p>
            <a:pPr lvl="1"/>
            <a:r>
              <a:rPr lang="en-US" dirty="0">
                <a:hlinkClick r:id="rId3"/>
              </a:rPr>
              <a:t>http://arxiv.org/abs/1512.05023</a:t>
            </a:r>
            <a:r>
              <a:rPr lang="en-US" dirty="0"/>
              <a:t> (Packet transactions)</a:t>
            </a:r>
          </a:p>
          <a:p>
            <a:pPr lvl="1"/>
            <a:r>
              <a:rPr lang="en-US" dirty="0">
                <a:hlinkClick r:id="rId4"/>
              </a:rPr>
              <a:t>http://arxiv.org/abs/1602.06045</a:t>
            </a:r>
            <a:r>
              <a:rPr lang="en-US" dirty="0"/>
              <a:t> (PIFOs)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2"/>
    </mc:Choice>
    <mc:Fallback xmlns="">
      <p:transition xmlns:p14="http://schemas.microsoft.com/office/powerpoint/2010/main" spd="slow" advTm="3224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5908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1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PIFO scheduler meets timing for up to 2048 flows at 1 GHz on 16 nm transistor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Less than 4</a:t>
            </a:r>
            <a:r>
              <a:rPr lang="en-US" dirty="0"/>
              <a:t>% </a:t>
            </a:r>
            <a:r>
              <a:rPr lang="en-US" dirty="0" smtClean="0"/>
              <a:t>extra area for typical switching chip (~7 </a:t>
            </a:r>
            <a:r>
              <a:rPr lang="en-US" dirty="0"/>
              <a:t>mm</a:t>
            </a:r>
            <a:r>
              <a:rPr lang="en-US" baseline="30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Supports fully programmable 5-level scheduling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9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85"/>
    </mc:Choice>
    <mc:Fallback xmlns="">
      <p:transition xmlns:p14="http://schemas.microsoft.com/office/powerpoint/2010/main" spd="slow" advTm="33685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4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9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6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5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4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nstruction-set design for programmable routers</a:t>
            </a:r>
          </a:p>
          <a:p>
            <a:endParaRPr lang="en-US" dirty="0"/>
          </a:p>
          <a:p>
            <a:r>
              <a:rPr lang="en-US" dirty="0" smtClean="0"/>
              <a:t>Approximate semantics for packet transactions</a:t>
            </a:r>
          </a:p>
          <a:p>
            <a:endParaRPr lang="en-US" dirty="0"/>
          </a:p>
          <a:p>
            <a:r>
              <a:rPr lang="en-US" dirty="0" smtClean="0"/>
              <a:t>Sharing memory between pipeline stages</a:t>
            </a:r>
          </a:p>
          <a:p>
            <a:endParaRPr lang="en-US" dirty="0"/>
          </a:p>
          <a:p>
            <a:r>
              <a:rPr lang="en-US" dirty="0" smtClean="0"/>
              <a:t>Programmable 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Composing PIFOs: min. rate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rate guarantees: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 each flow a guaranteed</a:t>
            </a:r>
          </a:p>
          <a:p>
            <a:pPr marL="0" indent="0">
              <a:buNone/>
            </a:pPr>
            <a:r>
              <a:rPr lang="en-US" dirty="0" smtClean="0"/>
              <a:t>rate provided the sum of these</a:t>
            </a:r>
          </a:p>
          <a:p>
            <a:pPr marL="0" indent="0">
              <a:buNone/>
            </a:pPr>
            <a:r>
              <a:rPr lang="en-US" dirty="0" smtClean="0"/>
              <a:t>guarantees  is below capacity.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vs. Hardware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47712557"/>
              </p:ext>
            </p:extLst>
          </p:nvPr>
        </p:nvGraphicFramePr>
        <p:xfrm>
          <a:off x="762000" y="1676400"/>
          <a:ext cx="1027443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8500" y="5562600"/>
            <a:ext cx="109728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10—100X gap between hardware and software routers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1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86"/>
    </mc:Choice>
    <mc:Fallback xmlns="">
      <p:transition xmlns:p14="http://schemas.microsoft.com/office/powerpoint/2010/main" spd="slow" advTm="55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LSTF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mapping: 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each </a:t>
            </a:r>
            <a:r>
              <a:rPr lang="en-US" dirty="0" err="1" smtClean="0"/>
              <a:t>codelet</a:t>
            </a:r>
            <a:r>
              <a:rPr lang="en-US" dirty="0" smtClean="0"/>
              <a:t> to an atom template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codelet</a:t>
            </a:r>
            <a:r>
              <a:rPr lang="en-US" dirty="0" smtClean="0"/>
              <a:t> and template both to functions of bit vectors</a:t>
            </a:r>
          </a:p>
          <a:p>
            <a:r>
              <a:rPr lang="en-US" dirty="0" smtClean="0"/>
              <a:t>Q: Does there exist a template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all inputs,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codelet</a:t>
            </a:r>
            <a:r>
              <a:rPr lang="en-US" dirty="0" smtClean="0"/>
              <a:t> and template functions agree?</a:t>
            </a:r>
          </a:p>
          <a:p>
            <a:r>
              <a:rPr lang="en-US" dirty="0" smtClean="0"/>
              <a:t>Quantified </a:t>
            </a:r>
            <a:r>
              <a:rPr lang="en-US" dirty="0" err="1" smtClean="0"/>
              <a:t>boolean</a:t>
            </a:r>
            <a:r>
              <a:rPr lang="en-US" dirty="0" smtClean="0"/>
              <a:t> satisfiability (QBF) problem</a:t>
            </a:r>
          </a:p>
          <a:p>
            <a:r>
              <a:rPr lang="en-US" dirty="0" smtClean="0"/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/>
              <a:t>Yes, but it’s done in parallel, so it doesn’t affect timing.</a:t>
            </a:r>
          </a:p>
          <a:p>
            <a:pPr lvl="1"/>
            <a:r>
              <a:rPr lang="en-US" dirty="0" smtClean="0"/>
              <a:t>The additional area overhead is negligible.</a:t>
            </a:r>
            <a:endParaRPr lang="en-US" dirty="0"/>
          </a:p>
          <a:p>
            <a:r>
              <a:rPr lang="en-US" dirty="0" smtClean="0"/>
              <a:t>What do you do when code doesn’t map?</a:t>
            </a:r>
          </a:p>
          <a:p>
            <a:pPr lvl="1"/>
            <a:r>
              <a:rPr lang="en-US" dirty="0" smtClean="0"/>
              <a:t>We reject it and the programmer retries</a:t>
            </a:r>
            <a:endParaRPr lang="en-US" dirty="0"/>
          </a:p>
          <a:p>
            <a:r>
              <a:rPr lang="en-US" dirty="0" smtClean="0"/>
              <a:t>Why can’t you give better diagnostics?</a:t>
            </a:r>
          </a:p>
          <a:p>
            <a:pPr lvl="1"/>
            <a:r>
              <a:rPr lang="en-US" dirty="0" smtClean="0"/>
              <a:t>It’s hard to say why a SAT solver says </a:t>
            </a:r>
            <a:r>
              <a:rPr lang="en-US" dirty="0" err="1" smtClean="0"/>
              <a:t>unsatisfiable</a:t>
            </a:r>
            <a:r>
              <a:rPr lang="en-US" dirty="0" smtClean="0"/>
              <a:t>, which is at the heart of these issues.</a:t>
            </a:r>
            <a:endParaRPr lang="en-US" dirty="0"/>
          </a:p>
          <a:p>
            <a:r>
              <a:rPr lang="en-US" dirty="0" smtClean="0"/>
              <a:t>Approximating square root.</a:t>
            </a:r>
          </a:p>
          <a:p>
            <a:pPr lvl="1"/>
            <a:r>
              <a:rPr lang="en-US" dirty="0" smtClean="0"/>
              <a:t>Approximation is a good next step, especially for algorithms that are ok with sampling.</a:t>
            </a:r>
            <a:endParaRPr lang="en-US" dirty="0"/>
          </a:p>
          <a:p>
            <a:r>
              <a:rPr lang="en-US" dirty="0" smtClean="0"/>
              <a:t>How do you handle wrap arounds in the PIFO?</a:t>
            </a:r>
          </a:p>
          <a:p>
            <a:pPr lvl="1"/>
            <a:r>
              <a:rPr lang="en-US" dirty="0" smtClean="0"/>
              <a:t>We don’t right now.</a:t>
            </a:r>
          </a:p>
          <a:p>
            <a:r>
              <a:rPr lang="en-US" dirty="0" smtClean="0"/>
              <a:t>Is the compiler optimal?</a:t>
            </a:r>
          </a:p>
          <a:p>
            <a:pPr lvl="1"/>
            <a:r>
              <a:rPr lang="en-US" dirty="0" smtClean="0"/>
              <a:t>No, it’s only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programmable routers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routers (late 60s to mid 90s) built out of commodity CPUs</a:t>
            </a:r>
          </a:p>
          <a:p>
            <a:pPr lvl="1"/>
            <a:r>
              <a:rPr lang="en-US" dirty="0" smtClean="0"/>
              <a:t>IMPs (1969): Honeywell DDP-516</a:t>
            </a:r>
          </a:p>
          <a:p>
            <a:pPr lvl="1"/>
            <a:r>
              <a:rPr lang="en-US" dirty="0" err="1" smtClean="0"/>
              <a:t>Fuzzball</a:t>
            </a:r>
            <a:r>
              <a:rPr lang="en-US" dirty="0" smtClean="0"/>
              <a:t> (1971): DEC LSI-11</a:t>
            </a:r>
          </a:p>
          <a:p>
            <a:pPr lvl="1"/>
            <a:r>
              <a:rPr lang="en-US" dirty="0" smtClean="0"/>
              <a:t>Stanford multiprotocol router (1981): DEC PDP 11</a:t>
            </a:r>
          </a:p>
          <a:p>
            <a:pPr lvl="1"/>
            <a:r>
              <a:rPr lang="en-US" dirty="0" err="1"/>
              <a:t>Proteon</a:t>
            </a:r>
            <a:r>
              <a:rPr lang="en-US" dirty="0"/>
              <a:t> / MIT C gateway (1980s): DEC MicroVAX </a:t>
            </a:r>
            <a:r>
              <a:rPr lang="en-US" dirty="0" smtClean="0"/>
              <a:t>II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and predictability of hardware, line-rate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programmable than fixed-function routers</a:t>
            </a:r>
          </a:p>
          <a:p>
            <a:pPr lvl="1"/>
            <a:r>
              <a:rPr lang="en-US" dirty="0" smtClean="0"/>
              <a:t>Much more than the current </a:t>
            </a:r>
            <a:r>
              <a:rPr lang="en-US" dirty="0" err="1" smtClean="0"/>
              <a:t>OpenFlow</a:t>
            </a:r>
            <a:r>
              <a:rPr lang="en-US" dirty="0" smtClean="0"/>
              <a:t>/SDN APIs for routers</a:t>
            </a:r>
          </a:p>
          <a:p>
            <a:pPr lvl="1"/>
            <a:r>
              <a:rPr lang="en-US" dirty="0" smtClean="0"/>
              <a:t>…, but less than software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Chipsets emerging around this paradigm: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endParaRPr lang="en-US" dirty="0" smtClean="0"/>
          </a:p>
          <a:p>
            <a:pPr lvl="1"/>
            <a:r>
              <a:rPr lang="en-US" dirty="0" smtClean="0"/>
              <a:t>Moore’s law has reduced area overhead for programmability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66800" y="56388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2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2362200"/>
            <a:ext cx="12039600" cy="4038600"/>
            <a:chOff x="76200" y="2362200"/>
            <a:chExt cx="12039600" cy="4038600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" y="2362200"/>
              <a:ext cx="12039600" cy="3918097"/>
              <a:chOff x="305881" y="1942993"/>
              <a:chExt cx="11557242" cy="390688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5881" y="1942993"/>
                <a:ext cx="11557242" cy="3906887"/>
                <a:chOff x="229680" y="1655717"/>
                <a:chExt cx="11557244" cy="3906883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682310" y="3367761"/>
                  <a:ext cx="4680390" cy="1189197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298017" y="3771900"/>
                  <a:ext cx="380165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29680" y="3445061"/>
                  <a:ext cx="452150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6410611" y="1655717"/>
                  <a:ext cx="1170354" cy="683932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Queues/</a:t>
                  </a:r>
                </a:p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Scheduler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250057" y="3855054"/>
                  <a:ext cx="444678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136720" y="3509944"/>
                  <a:ext cx="650204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2742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1902657" y="2564534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23900" y="2354836"/>
                  <a:ext cx="952500" cy="3207763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778283" y="1960626"/>
                  <a:ext cx="879348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5953744" y="3042508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5953744" y="4927136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5953744" y="371279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5953744" y="423812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Rectangle 318"/>
                <p:cNvSpPr/>
                <p:nvPr/>
              </p:nvSpPr>
              <p:spPr>
                <a:xfrm>
                  <a:off x="49887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4577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400800" y="2362200"/>
                  <a:ext cx="1181100" cy="3200400"/>
                  <a:chOff x="6400800" y="2362200"/>
                  <a:chExt cx="1181100" cy="3200400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6400800" y="2362200"/>
                    <a:ext cx="1181100" cy="3200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280" name="Group 65"/>
                  <p:cNvGrpSpPr/>
                  <p:nvPr/>
                </p:nvGrpSpPr>
                <p:grpSpPr>
                  <a:xfrm>
                    <a:off x="6749312" y="3009900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1" name="Freeform 280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70"/>
                  <p:cNvGrpSpPr/>
                  <p:nvPr/>
                </p:nvGrpSpPr>
                <p:grpSpPr>
                  <a:xfrm>
                    <a:off x="6749312" y="35115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5" name="Freeform 28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4" name="Group 65"/>
                  <p:cNvGrpSpPr/>
                  <p:nvPr/>
                </p:nvGrpSpPr>
                <p:grpSpPr>
                  <a:xfrm>
                    <a:off x="6749312" y="40068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8" name="Group 70"/>
                  <p:cNvGrpSpPr/>
                  <p:nvPr/>
                </p:nvGrpSpPr>
                <p:grpSpPr>
                  <a:xfrm>
                    <a:off x="6749312" y="45021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9" name="Freeform 358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60" name="Straight Connector 359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2" name="Group 42"/>
                <p:cNvGrpSpPr/>
                <p:nvPr/>
              </p:nvGrpSpPr>
              <p:grpSpPr>
                <a:xfrm>
                  <a:off x="7587810" y="3390900"/>
                  <a:ext cx="3232590" cy="1189197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0852590" y="2359974"/>
                  <a:ext cx="312947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549254" y="1953303"/>
                  <a:ext cx="1161477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78081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95226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79" name="Group 378"/>
                <p:cNvGrpSpPr/>
                <p:nvPr/>
              </p:nvGrpSpPr>
              <p:grpSpPr>
                <a:xfrm>
                  <a:off x="89916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905000" y="2628900"/>
                <a:ext cx="4305299" cy="190500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4200" y="2286001"/>
                <a:ext cx="178518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7845543" y="2617229"/>
                <a:ext cx="2895599" cy="190500"/>
                <a:chOff x="1920389" y="2693432"/>
                <a:chExt cx="4419600" cy="190500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1" name="TextBox 390"/>
              <p:cNvSpPr txBox="1"/>
              <p:nvPr/>
            </p:nvSpPr>
            <p:spPr>
              <a:xfrm>
                <a:off x="8455144" y="2274332"/>
                <a:ext cx="1714549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1875" y="3048000"/>
              <a:ext cx="1148394" cy="3238500"/>
              <a:chOff x="591875" y="2743200"/>
              <a:chExt cx="1148394" cy="32385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591875" y="2743200"/>
                <a:ext cx="1008325" cy="323850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09600" y="3390900"/>
                <a:ext cx="1130669" cy="1816899"/>
                <a:chOff x="1791929" y="5127627"/>
                <a:chExt cx="1754721" cy="2101858"/>
              </a:xfrm>
            </p:grpSpPr>
            <p:sp>
              <p:nvSpPr>
                <p:cNvPr id="89" name="Connector 88"/>
                <p:cNvSpPr/>
                <p:nvPr/>
              </p:nvSpPr>
              <p:spPr>
                <a:xfrm>
                  <a:off x="1862224" y="5127627"/>
                  <a:ext cx="563851" cy="54807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0" name="Connector 89"/>
                <p:cNvSpPr/>
                <p:nvPr/>
              </p:nvSpPr>
              <p:spPr>
                <a:xfrm>
                  <a:off x="2647164" y="5130027"/>
                  <a:ext cx="622979" cy="548071"/>
                </a:xfrm>
                <a:prstGeom prst="flowChartConnector">
                  <a:avLst/>
                </a:prstGeom>
                <a:solidFill>
                  <a:srgbClr val="FFFF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1" name="Connector 90"/>
                <p:cNvSpPr/>
                <p:nvPr/>
              </p:nvSpPr>
              <p:spPr>
                <a:xfrm>
                  <a:off x="1860190" y="5921033"/>
                  <a:ext cx="563851" cy="548071"/>
                </a:xfrm>
                <a:prstGeom prst="flowChartConnector">
                  <a:avLst/>
                </a:prstGeom>
                <a:solidFill>
                  <a:srgbClr val="D92A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2" name="Connector 91"/>
                <p:cNvSpPr/>
                <p:nvPr/>
              </p:nvSpPr>
              <p:spPr>
                <a:xfrm>
                  <a:off x="2647165" y="5965072"/>
                  <a:ext cx="563851" cy="548071"/>
                </a:xfrm>
                <a:prstGeom prst="flowChartConnector">
                  <a:avLst/>
                </a:prstGeom>
                <a:solidFill>
                  <a:srgbClr val="3366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3" name="Connector 92"/>
                <p:cNvSpPr/>
                <p:nvPr/>
              </p:nvSpPr>
              <p:spPr>
                <a:xfrm>
                  <a:off x="1877496" y="6681414"/>
                  <a:ext cx="563851" cy="548071"/>
                </a:xfrm>
                <a:prstGeom prst="flowChartConnector">
                  <a:avLst/>
                </a:prstGeom>
                <a:solidFill>
                  <a:srgbClr val="5CFF37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4" name="Connector 93"/>
                <p:cNvSpPr/>
                <p:nvPr/>
              </p:nvSpPr>
              <p:spPr>
                <a:xfrm>
                  <a:off x="2647165" y="6681414"/>
                  <a:ext cx="563851" cy="548071"/>
                </a:xfrm>
                <a:prstGeom prst="flowChartConnector">
                  <a:avLst/>
                </a:prstGeom>
                <a:solidFill>
                  <a:srgbClr val="FF0D13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2426075" y="5401663"/>
                  <a:ext cx="221090" cy="240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0" idx="3"/>
                  <a:endCxn id="91" idx="7"/>
                </p:cNvCxnSpPr>
                <p:nvPr/>
              </p:nvCxnSpPr>
              <p:spPr>
                <a:xfrm flipH="1">
                  <a:off x="2341468" y="5597835"/>
                  <a:ext cx="396930" cy="403462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89" idx="4"/>
                  <a:endCxn id="91" idx="0"/>
                </p:cNvCxnSpPr>
                <p:nvPr/>
              </p:nvCxnSpPr>
              <p:spPr>
                <a:xfrm flipH="1">
                  <a:off x="2142116" y="5675698"/>
                  <a:ext cx="2034" cy="245335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89" idx="5"/>
                  <a:endCxn id="92" idx="1"/>
                </p:cNvCxnSpPr>
                <p:nvPr/>
              </p:nvCxnSpPr>
              <p:spPr>
                <a:xfrm>
                  <a:off x="2343501" y="5595435"/>
                  <a:ext cx="386237" cy="449901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1" idx="4"/>
                  <a:endCxn id="93" idx="0"/>
                </p:cNvCxnSpPr>
                <p:nvPr/>
              </p:nvCxnSpPr>
              <p:spPr>
                <a:xfrm>
                  <a:off x="2142116" y="6469104"/>
                  <a:ext cx="17306" cy="21231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1" idx="5"/>
                  <a:endCxn id="94" idx="1"/>
                </p:cNvCxnSpPr>
                <p:nvPr/>
              </p:nvCxnSpPr>
              <p:spPr>
                <a:xfrm>
                  <a:off x="2341467" y="6388840"/>
                  <a:ext cx="388272" cy="372837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92" idx="3"/>
                  <a:endCxn id="93" idx="7"/>
                </p:cNvCxnSpPr>
                <p:nvPr/>
              </p:nvCxnSpPr>
              <p:spPr>
                <a:xfrm flipH="1">
                  <a:off x="2358774" y="6432880"/>
                  <a:ext cx="370964" cy="328798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1851058" y="6776143"/>
                  <a:ext cx="684628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TCP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0601" y="6809947"/>
                  <a:ext cx="751577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New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791929" y="6026902"/>
                  <a:ext cx="716704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586769" y="6073463"/>
                  <a:ext cx="724432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IPv6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541464" y="5240125"/>
                  <a:ext cx="1005186" cy="318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VLAN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791929" y="5210053"/>
                  <a:ext cx="691427" cy="332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Eth</a:t>
                  </a:r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353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switch pipeline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800" u="sng" dirty="0" smtClean="0">
                  <a:latin typeface="Seravek"/>
                  <a:cs typeface="Seravek"/>
                </a:rPr>
                <a:t>some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r>
                <a:rPr lang="en-US" sz="2800" dirty="0" smtClean="0">
                  <a:latin typeface="Seravek"/>
                  <a:cs typeface="Seravek"/>
                </a:rPr>
                <a:t>programmability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96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462E-6 6.43817E-6 L 4.64462E-6 -0.12783 " pathEditMode="relative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5678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4221750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67933" y="3720269"/>
            <a:ext cx="549816" cy="1795840"/>
            <a:chOff x="6749312" y="3009900"/>
            <a:chExt cx="527788" cy="1790700"/>
          </a:xfrm>
        </p:grpSpPr>
        <p:grpSp>
          <p:nvGrpSpPr>
            <p:cNvPr id="280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281" name="Freeform 28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2" name="Straight Connector 28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359" name="Freeform 358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42"/>
          <p:cNvGrpSpPr/>
          <p:nvPr/>
        </p:nvGrpSpPr>
        <p:grpSpPr>
          <a:xfrm>
            <a:off x="7741430" y="41023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69" y="3068478"/>
            <a:ext cx="326008" cy="32095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6606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2" y="3280685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27" y="3267797"/>
            <a:ext cx="1113765" cy="2824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0" y="3579449"/>
            <a:ext cx="515971" cy="2169800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7930541" y="3038367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6944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2628900"/>
            <a:ext cx="4875732" cy="3694609"/>
            <a:chOff x="1589458" y="2706191"/>
            <a:chExt cx="4875732" cy="3694609"/>
          </a:xfrm>
        </p:grpSpPr>
        <p:grpSp>
          <p:nvGrpSpPr>
            <p:cNvPr id="267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294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42013" y="2706191"/>
              <a:ext cx="4514094" cy="3694609"/>
              <a:chOff x="1742013" y="2706191"/>
              <a:chExt cx="4514094" cy="369460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6446" y="2706191"/>
                <a:ext cx="1483654" cy="40889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" name="Group 2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3" name="Trapezoid 19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94" name="Straight Connector 193"/>
                        <p:cNvCxnSpPr>
                          <a:stCxn id="192" idx="3"/>
                          <a:endCxn id="19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7" name="Group 196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9" name="Trapezoid 19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0" name="Straight Connector 199"/>
                        <p:cNvCxnSpPr>
                          <a:stCxn id="198" idx="3"/>
                          <a:endCxn id="19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1" name="Group 20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3" name="Trapezoid 2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4" name="Straight Connector 203"/>
                        <p:cNvCxnSpPr>
                          <a:stCxn id="202" idx="3"/>
                          <a:endCxn id="2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5" name="Group 204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7" name="Trapezoid 20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8" name="Straight Connector 207"/>
                        <p:cNvCxnSpPr>
                          <a:stCxn id="206" idx="3"/>
                          <a:endCxn id="20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9" name="Group 208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1" name="Trapezoid 21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12" name="Straight Connector 211"/>
                        <p:cNvCxnSpPr>
                          <a:stCxn id="210" idx="3"/>
                          <a:endCxn id="21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17" name="Group 216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9" name="Trapezoid 21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20" name="Straight Connector 219"/>
                        <p:cNvCxnSpPr>
                          <a:stCxn id="218" idx="3"/>
                          <a:endCxn id="21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32" name="Group 231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34" name="Group 233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6" name="Trapezoid 25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7" name="Straight Connector 256"/>
                        <p:cNvCxnSpPr>
                          <a:stCxn id="255" idx="3"/>
                          <a:endCxn id="25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3" name="Trapezoid 25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4" name="Straight Connector 253"/>
                        <p:cNvCxnSpPr>
                          <a:stCxn id="252" idx="3"/>
                          <a:endCxn id="25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0" name="Trapezoid 24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1" name="Straight Connector 250"/>
                        <p:cNvCxnSpPr>
                          <a:stCxn id="249" idx="3"/>
                          <a:endCxn id="25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7" name="Group 236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7" name="Trapezoid 2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8" name="Straight Connector 247"/>
                        <p:cNvCxnSpPr>
                          <a:stCxn id="246" idx="3"/>
                          <a:endCxn id="2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8" name="Group 237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4" name="Trapezoid 2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5" name="Straight Connector 244"/>
                        <p:cNvCxnSpPr>
                          <a:stCxn id="243" idx="3"/>
                          <a:endCxn id="2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9" name="Group 238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1" name="Trapezoid 2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2" name="Straight Connector 241"/>
                        <p:cNvCxnSpPr>
                          <a:stCxn id="240" idx="3"/>
                          <a:endCxn id="2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27" name="Group 32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2" name="Rectangle 3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85" name="Trapezoid 38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92" name="Straight Connector 391"/>
                        <p:cNvCxnSpPr>
                          <a:stCxn id="352" idx="3"/>
                          <a:endCxn id="38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8" name="Group 32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6" name="Rectangle 3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7" name="Trapezoid 3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8" name="Straight Connector 347"/>
                        <p:cNvCxnSpPr>
                          <a:stCxn id="346" idx="3"/>
                          <a:endCxn id="3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4" name="Trapezoid 3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5" name="Straight Connector 344"/>
                        <p:cNvCxnSpPr>
                          <a:stCxn id="343" idx="3"/>
                          <a:endCxn id="3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1" name="Trapezoid 3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2" name="Straight Connector 341"/>
                        <p:cNvCxnSpPr>
                          <a:stCxn id="340" idx="3"/>
                          <a:endCxn id="3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7" name="Trapezoid 33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8" name="Straight Connector 337"/>
                        <p:cNvCxnSpPr>
                          <a:stCxn id="336" idx="3"/>
                          <a:endCxn id="33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2" name="Group 33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4" name="Trapezoid 33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5" name="Straight Connector 334"/>
                        <p:cNvCxnSpPr>
                          <a:stCxn id="333" idx="3"/>
                          <a:endCxn id="33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7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/>
              <a:t>This procedure uses 2 SAT solvers:</a:t>
            </a:r>
          </a:p>
          <a:p>
            <a:pPr>
              <a:buAutoNum type="arabicPeriod"/>
            </a:pPr>
            <a:r>
              <a:rPr lang="en-US" dirty="0"/>
              <a:t>Generate random input x.</a:t>
            </a:r>
          </a:p>
          <a:p>
            <a:pPr>
              <a:buAutoNum type="arabicPeriod"/>
            </a:pPr>
            <a:r>
              <a:rPr lang="en-US" dirty="0"/>
              <a:t>Does there exist configuration such that spec and </a:t>
            </a:r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 smtClean="0"/>
              <a:t>agree </a:t>
            </a:r>
            <a:r>
              <a:rPr lang="en-US" dirty="0"/>
              <a:t>on random input?</a:t>
            </a:r>
          </a:p>
          <a:p>
            <a:pPr>
              <a:buAutoNum type="arabicPeriod"/>
            </a:pPr>
            <a:r>
              <a:rPr lang="en-US" dirty="0"/>
              <a:t>Can we use the same configuration for all x?</a:t>
            </a:r>
          </a:p>
          <a:p>
            <a:pPr>
              <a:buAutoNum type="arabicPeriod"/>
            </a:pPr>
            <a:r>
              <a:rPr lang="en-US" dirty="0"/>
              <a:t>If not, add the x to set of counter examples and go back to step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machine model for line-rate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2743200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Deterministic pipeline</a:t>
            </a:r>
          </a:p>
          <a:p>
            <a:r>
              <a:rPr lang="en-US" sz="3000" dirty="0" smtClean="0"/>
              <a:t>Atoms: Smallest unit of atomic packet processing / state update</a:t>
            </a:r>
          </a:p>
          <a:p>
            <a:r>
              <a:rPr lang="en-US" sz="3000" dirty="0" smtClean="0"/>
              <a:t>A router’s atoms constitute its instruction set</a:t>
            </a:r>
            <a:endParaRPr lang="en-US" sz="3000" dirty="0"/>
          </a:p>
        </p:txBody>
      </p:sp>
      <p:pic>
        <p:nvPicPr>
          <p:cNvPr id="382" name="Picture 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1331794"/>
            <a:ext cx="11577307" cy="4194412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848101"/>
            <a:ext cx="2606862" cy="2054160"/>
          </a:xfrm>
          <a:prstGeom prst="rect">
            <a:avLst/>
          </a:prstGeom>
        </p:spPr>
      </p:pic>
      <p:sp>
        <p:nvSpPr>
          <p:cNvPr id="172" name="Freeform 171"/>
          <p:cNvSpPr/>
          <p:nvPr/>
        </p:nvSpPr>
        <p:spPr>
          <a:xfrm>
            <a:off x="4038600" y="2657357"/>
            <a:ext cx="687224" cy="2802387"/>
          </a:xfrm>
          <a:custGeom>
            <a:avLst/>
            <a:gdLst>
              <a:gd name="connsiteX0" fmla="*/ 1045654 w 1045654"/>
              <a:gd name="connsiteY0" fmla="*/ 1854437 h 2032880"/>
              <a:gd name="connsiteX1" fmla="*/ 105617 w 1045654"/>
              <a:gd name="connsiteY1" fmla="*/ 1854437 h 2032880"/>
              <a:gd name="connsiteX2" fmla="*/ 62888 w 1045654"/>
              <a:gd name="connsiteY2" fmla="*/ 0 h 203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654" h="2032880">
                <a:moveTo>
                  <a:pt x="1045654" y="1854437"/>
                </a:moveTo>
                <a:cubicBezTo>
                  <a:pt x="657532" y="2008973"/>
                  <a:pt x="269411" y="2163510"/>
                  <a:pt x="105617" y="1854437"/>
                </a:cubicBezTo>
                <a:cubicBezTo>
                  <a:pt x="-58177" y="1545364"/>
                  <a:pt x="2355" y="772682"/>
                  <a:pt x="62888" y="0"/>
                </a:cubicBezTo>
              </a:path>
            </a:pathLst>
          </a:custGeom>
          <a:noFill/>
          <a:ln w="63500"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3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12 -0.17454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P4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5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Match-action is great for forwarding</a:t>
            </a:r>
          </a:p>
          <a:p>
            <a:r>
              <a:rPr lang="en-US" dirty="0" smtClean="0"/>
              <a:t>But, limiting for </a:t>
            </a:r>
            <a:r>
              <a:rPr lang="en-US" dirty="0" err="1" smtClean="0"/>
              <a:t>stateful</a:t>
            </a:r>
            <a:r>
              <a:rPr lang="en-US" dirty="0" smtClean="0"/>
              <a:t> data-plane 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64081" y="3086100"/>
            <a:ext cx="5575771" cy="3776418"/>
            <a:chOff x="425982" y="3238500"/>
            <a:chExt cx="5403318" cy="377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982" y="3619500"/>
              <a:ext cx="5403318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6300" y="3238500"/>
              <a:ext cx="4648200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latin typeface="Seravek"/>
                  <a:cs typeface="Seravek"/>
                </a:rPr>
                <a:t>RED Algorithm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On </a:t>
              </a:r>
              <a:r>
                <a:rPr lang="en-US" sz="2200" dirty="0" err="1">
                  <a:latin typeface="Seravek"/>
                  <a:cs typeface="Seravek"/>
                </a:rPr>
                <a:t>enqueue</a:t>
              </a:r>
              <a:r>
                <a:rPr lang="en-US" sz="2200" dirty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max 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max: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35268" y="3027426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981700" y="3162300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914400" y="5295900"/>
            <a:ext cx="10553700" cy="13335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Inconvenient to think in terms of match-action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Given an algorithm, hard to know if it maps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Domino DSL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687050" cy="477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subset of C, restricted for line-rate switch hardware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loops (for, while, do-while)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processing time must be deterministic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 unstructured control flow (break, continue, 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 pointers, heaps</a:t>
            </a:r>
          </a:p>
          <a:p>
            <a:pPr lvl="1"/>
            <a:r>
              <a:rPr lang="en-US" dirty="0" smtClean="0"/>
              <a:t>Chip memory is statically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778" y="6134100"/>
            <a:ext cx="11201400" cy="556537"/>
            <a:chOff x="458778" y="91163"/>
            <a:chExt cx="11201400" cy="556537"/>
          </a:xfrm>
        </p:grpSpPr>
        <p:sp>
          <p:nvSpPr>
            <p:cNvPr id="5" name="Rounded Rectangle 4"/>
            <p:cNvSpPr/>
            <p:nvPr/>
          </p:nvSpPr>
          <p:spPr>
            <a:xfrm>
              <a:off x="8878878" y="91163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2978" y="184567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773978" y="184566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9609" y="175191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778" y="91163"/>
              <a:ext cx="2813538" cy="537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7700" y="1828800"/>
            <a:ext cx="2919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i</a:t>
            </a:r>
            <a:r>
              <a:rPr lang="en-US" sz="3000" dirty="0" smtClean="0">
                <a:latin typeface="Seravek"/>
                <a:cs typeface="Seravek"/>
              </a:rPr>
              <a:t>f (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== 9):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1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e</a:t>
            </a:r>
            <a:r>
              <a:rPr lang="en-US" sz="3000" dirty="0" smtClean="0">
                <a:latin typeface="Seravek"/>
                <a:cs typeface="Seravek"/>
              </a:rPr>
              <a:t>lse 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Seravek"/>
                <a:cs typeface="Seravek"/>
              </a:rPr>
              <a:t> 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count++</a:t>
            </a:r>
            <a:endParaRPr lang="en-US" sz="3000" dirty="0" smtClean="0">
              <a:latin typeface="Seravek"/>
              <a:cs typeface="Serave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05300" y="2161054"/>
            <a:ext cx="7770737" cy="2862322"/>
            <a:chOff x="4305300" y="2161054"/>
            <a:chExt cx="7770737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2161054"/>
              <a:ext cx="636103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pkt.old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== </a:t>
              </a:r>
              <a:r>
                <a:rPr lang="en-US" sz="3000" dirty="0" smtClean="0">
                  <a:latin typeface="Seravek"/>
                  <a:cs typeface="Seravek"/>
                </a:rPr>
                <a:t>9;</a:t>
              </a:r>
              <a:endParaRPr lang="en-US" sz="30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+ 1);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pkt.sample</a:t>
              </a:r>
              <a:r>
                <a:rPr lang="en-US" sz="3000" dirty="0" smtClean="0">
                  <a:latin typeface="Seravek"/>
                  <a:cs typeface="Seravek"/>
                </a:rPr>
                <a:t> = </a:t>
              </a:r>
              <a:r>
                <a:rPr lang="en-US" sz="3000" dirty="0" err="1" smtClean="0">
                  <a:latin typeface="Seravek"/>
                  <a:cs typeface="Seravek"/>
                </a:rPr>
                <a:t>pkt.tmp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05300" y="333472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Create one node for each instruction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22" name="Rounded Rectangle 21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5" name="Rounded Rectangle 14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3" name="Rounded Rectangle 32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Packet field dependencies 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04900" y="2280196"/>
            <a:ext cx="6507153" cy="2825204"/>
            <a:chOff x="1104900" y="2280196"/>
            <a:chExt cx="6507153" cy="282520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3028" y="2280196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970971" y="3009900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04900" y="3810000"/>
              <a:ext cx="1295400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5905500" y="2819400"/>
              <a:ext cx="1706553" cy="1695450"/>
            </a:xfrm>
            <a:custGeom>
              <a:avLst/>
              <a:gdLst>
                <a:gd name="connsiteX0" fmla="*/ 238125 w 1535211"/>
                <a:gd name="connsiteY0" fmla="*/ 0 h 1590675"/>
                <a:gd name="connsiteX1" fmla="*/ 1533525 w 1535211"/>
                <a:gd name="connsiteY1" fmla="*/ 609600 h 1590675"/>
                <a:gd name="connsiteX2" fmla="*/ 0 w 1535211"/>
                <a:gd name="connsiteY2" fmla="*/ 1590675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5211" h="1590675">
                  <a:moveTo>
                    <a:pt x="238125" y="0"/>
                  </a:moveTo>
                  <a:cubicBezTo>
                    <a:pt x="905668" y="172244"/>
                    <a:pt x="1573212" y="344488"/>
                    <a:pt x="1533525" y="609600"/>
                  </a:cubicBezTo>
                  <a:cubicBezTo>
                    <a:pt x="1493838" y="874712"/>
                    <a:pt x="193675" y="1411288"/>
                    <a:pt x="0" y="159067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5" name="Rounded Rectangle 54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State dependencies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41" name="Rounded Rectangle 4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5" name="Freeform 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61" name="Rounded Rectangle 60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826650" y="4049883"/>
            <a:ext cx="4497950" cy="730725"/>
          </a:xfrm>
          <a:custGeom>
            <a:avLst/>
            <a:gdLst>
              <a:gd name="connsiteX0" fmla="*/ 0 w 4495800"/>
              <a:gd name="connsiteY0" fmla="*/ 363567 h 727133"/>
              <a:gd name="connsiteX1" fmla="*/ 2247900 w 4495800"/>
              <a:gd name="connsiteY1" fmla="*/ 0 h 727133"/>
              <a:gd name="connsiteX2" fmla="*/ 4495800 w 4495800"/>
              <a:gd name="connsiteY2" fmla="*/ 363567 h 727133"/>
              <a:gd name="connsiteX3" fmla="*/ 2247900 w 4495800"/>
              <a:gd name="connsiteY3" fmla="*/ 727134 h 727133"/>
              <a:gd name="connsiteX4" fmla="*/ 0 w 4495800"/>
              <a:gd name="connsiteY4" fmla="*/ 363567 h 727133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144 w 4495944"/>
              <a:gd name="connsiteY0" fmla="*/ 363762 h 727524"/>
              <a:gd name="connsiteX1" fmla="*/ 2248044 w 4495944"/>
              <a:gd name="connsiteY1" fmla="*/ 195 h 727524"/>
              <a:gd name="connsiteX2" fmla="*/ 4495944 w 4495944"/>
              <a:gd name="connsiteY2" fmla="*/ 363762 h 727524"/>
              <a:gd name="connsiteX3" fmla="*/ 2248044 w 4495944"/>
              <a:gd name="connsiteY3" fmla="*/ 727329 h 727524"/>
              <a:gd name="connsiteX4" fmla="*/ 144 w 4495944"/>
              <a:gd name="connsiteY4" fmla="*/ 363762 h 727524"/>
              <a:gd name="connsiteX0" fmla="*/ 564 w 4496364"/>
              <a:gd name="connsiteY0" fmla="*/ 376647 h 753294"/>
              <a:gd name="connsiteX1" fmla="*/ 2248464 w 4496364"/>
              <a:gd name="connsiteY1" fmla="*/ 13080 h 753294"/>
              <a:gd name="connsiteX2" fmla="*/ 4496364 w 4496364"/>
              <a:gd name="connsiteY2" fmla="*/ 376647 h 753294"/>
              <a:gd name="connsiteX3" fmla="*/ 2248464 w 4496364"/>
              <a:gd name="connsiteY3" fmla="*/ 740214 h 753294"/>
              <a:gd name="connsiteX4" fmla="*/ 564 w 4496364"/>
              <a:gd name="connsiteY4" fmla="*/ 376647 h 753294"/>
              <a:gd name="connsiteX0" fmla="*/ 2150 w 4497950"/>
              <a:gd name="connsiteY0" fmla="*/ 365363 h 730725"/>
              <a:gd name="connsiteX1" fmla="*/ 2250050 w 4497950"/>
              <a:gd name="connsiteY1" fmla="*/ 1796 h 730725"/>
              <a:gd name="connsiteX2" fmla="*/ 4497950 w 4497950"/>
              <a:gd name="connsiteY2" fmla="*/ 365363 h 730725"/>
              <a:gd name="connsiteX3" fmla="*/ 2250050 w 4497950"/>
              <a:gd name="connsiteY3" fmla="*/ 728930 h 730725"/>
              <a:gd name="connsiteX4" fmla="*/ 2150 w 4497950"/>
              <a:gd name="connsiteY4" fmla="*/ 365363 h 7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7950" h="730725">
                <a:moveTo>
                  <a:pt x="2150" y="365363"/>
                </a:moveTo>
                <a:cubicBezTo>
                  <a:pt x="58595" y="-47096"/>
                  <a:pt x="1008569" y="1796"/>
                  <a:pt x="2250050" y="1796"/>
                </a:cubicBezTo>
                <a:cubicBezTo>
                  <a:pt x="3491531" y="1796"/>
                  <a:pt x="4483839" y="9348"/>
                  <a:pt x="4497950" y="365363"/>
                </a:cubicBezTo>
                <a:cubicBezTo>
                  <a:pt x="4497950" y="664934"/>
                  <a:pt x="3491531" y="728930"/>
                  <a:pt x="2250050" y="728930"/>
                </a:cubicBezTo>
                <a:cubicBezTo>
                  <a:pt x="1008569" y="728930"/>
                  <a:pt x="-54295" y="777822"/>
                  <a:pt x="2150" y="365363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5256" y="1523980"/>
            <a:ext cx="7973798" cy="4284551"/>
          </a:xfrm>
          <a:custGeom>
            <a:avLst/>
            <a:gdLst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805494 w 8290255"/>
              <a:gd name="connsiteY6" fmla="*/ 3277396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751082 w 8290255"/>
              <a:gd name="connsiteY6" fmla="*/ 3557340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751756 w 8290929"/>
              <a:gd name="connsiteY6" fmla="*/ 3557340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534105 w 8290929"/>
              <a:gd name="connsiteY6" fmla="*/ 3445362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361450 w 8180211"/>
              <a:gd name="connsiteY0" fmla="*/ 743746 h 4249953"/>
              <a:gd name="connsiteX1" fmla="*/ 3076075 w 8180211"/>
              <a:gd name="connsiteY1" fmla="*/ 796 h 4249953"/>
              <a:gd name="connsiteX2" fmla="*/ 7324225 w 8180211"/>
              <a:gd name="connsiteY2" fmla="*/ 638971 h 4249953"/>
              <a:gd name="connsiteX3" fmla="*/ 7638550 w 8180211"/>
              <a:gd name="connsiteY3" fmla="*/ 2305846 h 4249953"/>
              <a:gd name="connsiteX4" fmla="*/ 1313950 w 8180211"/>
              <a:gd name="connsiteY4" fmla="*/ 2448721 h 4249953"/>
              <a:gd name="connsiteX5" fmla="*/ 2056900 w 8180211"/>
              <a:gd name="connsiteY5" fmla="*/ 3267871 h 4249953"/>
              <a:gd name="connsiteX6" fmla="*/ 5423387 w 8180211"/>
              <a:gd name="connsiteY6" fmla="*/ 3445362 h 4249953"/>
              <a:gd name="connsiteX7" fmla="*/ 3904750 w 8180211"/>
              <a:gd name="connsiteY7" fmla="*/ 4246387 h 4249953"/>
              <a:gd name="connsiteX8" fmla="*/ 414467 w 8180211"/>
              <a:gd name="connsiteY8" fmla="*/ 3385074 h 4249953"/>
              <a:gd name="connsiteX9" fmla="*/ 361450 w 8180211"/>
              <a:gd name="connsiteY9" fmla="*/ 743746 h 4249953"/>
              <a:gd name="connsiteX0" fmla="*/ 361450 w 8046232"/>
              <a:gd name="connsiteY0" fmla="*/ 743746 h 4249953"/>
              <a:gd name="connsiteX1" fmla="*/ 3076075 w 8046232"/>
              <a:gd name="connsiteY1" fmla="*/ 796 h 4249953"/>
              <a:gd name="connsiteX2" fmla="*/ 6943337 w 8046232"/>
              <a:gd name="connsiteY2" fmla="*/ 638971 h 4249953"/>
              <a:gd name="connsiteX3" fmla="*/ 7638550 w 8046232"/>
              <a:gd name="connsiteY3" fmla="*/ 2305846 h 4249953"/>
              <a:gd name="connsiteX4" fmla="*/ 1313950 w 8046232"/>
              <a:gd name="connsiteY4" fmla="*/ 2448721 h 4249953"/>
              <a:gd name="connsiteX5" fmla="*/ 2056900 w 8046232"/>
              <a:gd name="connsiteY5" fmla="*/ 3267871 h 4249953"/>
              <a:gd name="connsiteX6" fmla="*/ 5423387 w 8046232"/>
              <a:gd name="connsiteY6" fmla="*/ 3445362 h 4249953"/>
              <a:gd name="connsiteX7" fmla="*/ 3904750 w 8046232"/>
              <a:gd name="connsiteY7" fmla="*/ 4246387 h 4249953"/>
              <a:gd name="connsiteX8" fmla="*/ 414467 w 8046232"/>
              <a:gd name="connsiteY8" fmla="*/ 3385074 h 4249953"/>
              <a:gd name="connsiteX9" fmla="*/ 361450 w 8046232"/>
              <a:gd name="connsiteY9" fmla="*/ 743746 h 4249953"/>
              <a:gd name="connsiteX0" fmla="*/ 361450 w 7686776"/>
              <a:gd name="connsiteY0" fmla="*/ 743765 h 4249972"/>
              <a:gd name="connsiteX1" fmla="*/ 3076075 w 7686776"/>
              <a:gd name="connsiteY1" fmla="*/ 815 h 4249972"/>
              <a:gd name="connsiteX2" fmla="*/ 6943337 w 7686776"/>
              <a:gd name="connsiteY2" fmla="*/ 638990 h 4249972"/>
              <a:gd name="connsiteX3" fmla="*/ 7162439 w 7686776"/>
              <a:gd name="connsiteY3" fmla="*/ 2347857 h 4249972"/>
              <a:gd name="connsiteX4" fmla="*/ 1313950 w 7686776"/>
              <a:gd name="connsiteY4" fmla="*/ 2448740 h 4249972"/>
              <a:gd name="connsiteX5" fmla="*/ 2056900 w 7686776"/>
              <a:gd name="connsiteY5" fmla="*/ 3267890 h 4249972"/>
              <a:gd name="connsiteX6" fmla="*/ 5423387 w 7686776"/>
              <a:gd name="connsiteY6" fmla="*/ 3445381 h 4249972"/>
              <a:gd name="connsiteX7" fmla="*/ 3904750 w 7686776"/>
              <a:gd name="connsiteY7" fmla="*/ 4246406 h 4249972"/>
              <a:gd name="connsiteX8" fmla="*/ 414467 w 7686776"/>
              <a:gd name="connsiteY8" fmla="*/ 3385093 h 4249972"/>
              <a:gd name="connsiteX9" fmla="*/ 361450 w 7686776"/>
              <a:gd name="connsiteY9" fmla="*/ 743765 h 4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86776" h="4249972">
                <a:moveTo>
                  <a:pt x="361450" y="743765"/>
                </a:moveTo>
                <a:cubicBezTo>
                  <a:pt x="805051" y="179719"/>
                  <a:pt x="1979094" y="18277"/>
                  <a:pt x="3076075" y="815"/>
                </a:cubicBezTo>
                <a:cubicBezTo>
                  <a:pt x="4173056" y="-16647"/>
                  <a:pt x="6262276" y="247816"/>
                  <a:pt x="6943337" y="638990"/>
                </a:cubicBezTo>
                <a:cubicBezTo>
                  <a:pt x="7624398" y="1030164"/>
                  <a:pt x="8100670" y="2046232"/>
                  <a:pt x="7162439" y="2347857"/>
                </a:cubicBezTo>
                <a:cubicBezTo>
                  <a:pt x="6224208" y="2649482"/>
                  <a:pt x="2164873" y="2295401"/>
                  <a:pt x="1313950" y="2448740"/>
                </a:cubicBezTo>
                <a:cubicBezTo>
                  <a:pt x="463027" y="2602079"/>
                  <a:pt x="1371994" y="3101783"/>
                  <a:pt x="2056900" y="3267890"/>
                </a:cubicBezTo>
                <a:cubicBezTo>
                  <a:pt x="2741806" y="3433997"/>
                  <a:pt x="5115412" y="3282295"/>
                  <a:pt x="5423387" y="3445381"/>
                </a:cubicBezTo>
                <a:cubicBezTo>
                  <a:pt x="5731362" y="3608467"/>
                  <a:pt x="4814388" y="4205131"/>
                  <a:pt x="3904750" y="4246406"/>
                </a:cubicBezTo>
                <a:cubicBezTo>
                  <a:pt x="2995112" y="4287681"/>
                  <a:pt x="1005017" y="3968866"/>
                  <a:pt x="414467" y="3385093"/>
                </a:cubicBezTo>
                <a:cubicBezTo>
                  <a:pt x="-176083" y="2801320"/>
                  <a:pt x="-82151" y="1307811"/>
                  <a:pt x="361450" y="743765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4" name="Rounded Rectangle 33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Strongly connected components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45" name="Freeform 4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9" name="Rounded Rectangle 58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latin typeface="Seravek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Seravek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43404" y="4538495"/>
            <a:ext cx="3879248" cy="460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pkt.sample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56689" y="3759396"/>
            <a:ext cx="0" cy="705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Condensed DAG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8" name="Rounded Rectangle 27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1" name="Rounded Rectangle 2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Code pipelining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62" name="Group 61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65" name="Freeform 64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63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64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7529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6430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4251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9520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" y="2660640"/>
            <a:ext cx="12039600" cy="3625860"/>
            <a:chOff x="76200" y="2393940"/>
            <a:chExt cx="12039600" cy="3625860"/>
          </a:xfrm>
        </p:grpSpPr>
        <p:sp>
          <p:nvSpPr>
            <p:cNvPr id="313" name="Rectangle 312"/>
            <p:cNvSpPr/>
            <p:nvPr/>
          </p:nvSpPr>
          <p:spPr>
            <a:xfrm>
              <a:off x="591047" y="2802830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2393940"/>
              <a:ext cx="12039600" cy="3625860"/>
              <a:chOff x="76200" y="2660640"/>
              <a:chExt cx="12039600" cy="36258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480684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9203812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76200" y="26606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589457" y="4079158"/>
                  <a:ext cx="4875732" cy="1192610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147389" y="4484457"/>
                  <a:ext cx="396032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76200" y="4156680"/>
                  <a:ext cx="47102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556526" y="4567850"/>
                  <a:ext cx="463237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438459" y="4221749"/>
                  <a:ext cx="67734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47700" y="2667984"/>
                  <a:ext cx="916049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62" name="Group 42"/>
                <p:cNvGrpSpPr/>
                <p:nvPr/>
              </p:nvGrpSpPr>
              <p:grpSpPr>
                <a:xfrm>
                  <a:off x="7741431" y="4102364"/>
                  <a:ext cx="3367506" cy="1192610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1142470" y="3068478"/>
                  <a:ext cx="326008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826474" y="2660640"/>
                  <a:ext cx="1209953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742061" y="3050075"/>
                  <a:ext cx="4484987" cy="191047"/>
                  <a:chOff x="1866900" y="2628900"/>
                  <a:chExt cx="4419600" cy="1905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8669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62865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flipH="1">
                    <a:off x="1866900" y="2729063"/>
                    <a:ext cx="441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6" name="TextBox 385"/>
                <p:cNvSpPr txBox="1"/>
                <p:nvPr/>
              </p:nvSpPr>
              <p:spPr>
                <a:xfrm>
                  <a:off x="3012146" y="2706192"/>
                  <a:ext cx="1859687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87" name="Group 386"/>
                <p:cNvGrpSpPr/>
                <p:nvPr/>
              </p:nvGrpSpPr>
              <p:grpSpPr>
                <a:xfrm>
                  <a:off x="7930541" y="3038371"/>
                  <a:ext cx="3016451" cy="191047"/>
                  <a:chOff x="1920389" y="2693432"/>
                  <a:chExt cx="4419600" cy="190500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19203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63399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H="1">
                    <a:off x="1920389" y="2793595"/>
                    <a:ext cx="441959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1" name="TextBox 390"/>
                <p:cNvSpPr txBox="1"/>
                <p:nvPr/>
              </p:nvSpPr>
              <p:spPr>
                <a:xfrm>
                  <a:off x="8565584" y="2694490"/>
                  <a:ext cx="1786108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Egress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91875" y="3048000"/>
                  <a:ext cx="1148394" cy="3238500"/>
                  <a:chOff x="591875" y="2743200"/>
                  <a:chExt cx="1148394" cy="32385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591875" y="2743200"/>
                    <a:ext cx="1008325" cy="3238500"/>
                  </a:xfrm>
                  <a:prstGeom prst="rect">
                    <a:avLst/>
                  </a:prstGeom>
                  <a:solidFill>
                    <a:srgbClr val="FFFFFF">
                      <a:alpha val="80000"/>
                    </a:srgb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09600" y="3390900"/>
                    <a:ext cx="1130669" cy="1816899"/>
                    <a:chOff x="1791929" y="5127627"/>
                    <a:chExt cx="1754721" cy="2101858"/>
                  </a:xfrm>
                </p:grpSpPr>
                <p:sp>
                  <p:nvSpPr>
                    <p:cNvPr id="89" name="Connector 88"/>
                    <p:cNvSpPr/>
                    <p:nvPr/>
                  </p:nvSpPr>
                  <p:spPr>
                    <a:xfrm>
                      <a:off x="1862224" y="5127627"/>
                      <a:ext cx="563851" cy="548071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0" name="Connector 89"/>
                    <p:cNvSpPr/>
                    <p:nvPr/>
                  </p:nvSpPr>
                  <p:spPr>
                    <a:xfrm>
                      <a:off x="2647164" y="5130027"/>
                      <a:ext cx="622979" cy="548071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1" name="Connector 90"/>
                    <p:cNvSpPr/>
                    <p:nvPr/>
                  </p:nvSpPr>
                  <p:spPr>
                    <a:xfrm>
                      <a:off x="1860190" y="5921033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D92A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2" name="Connector 91"/>
                    <p:cNvSpPr/>
                    <p:nvPr/>
                  </p:nvSpPr>
                  <p:spPr>
                    <a:xfrm>
                      <a:off x="2647165" y="5965072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3366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3" name="Connector 92"/>
                    <p:cNvSpPr/>
                    <p:nvPr/>
                  </p:nvSpPr>
                  <p:spPr>
                    <a:xfrm>
                      <a:off x="1877496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5CFF37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4" name="Connector 93"/>
                    <p:cNvSpPr/>
                    <p:nvPr/>
                  </p:nvSpPr>
                  <p:spPr>
                    <a:xfrm>
                      <a:off x="2647165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FF0D13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95" name="Straight Arrow Connector 94"/>
                    <p:cNvCxnSpPr>
                      <a:stCxn id="89" idx="6"/>
                      <a:endCxn id="90" idx="2"/>
                    </p:cNvCxnSpPr>
                    <p:nvPr/>
                  </p:nvCxnSpPr>
                  <p:spPr>
                    <a:xfrm>
                      <a:off x="2426075" y="5401663"/>
                      <a:ext cx="221090" cy="240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>
                      <a:stCxn id="90" idx="3"/>
                      <a:endCxn id="91" idx="7"/>
                    </p:cNvCxnSpPr>
                    <p:nvPr/>
                  </p:nvCxnSpPr>
                  <p:spPr>
                    <a:xfrm flipH="1">
                      <a:off x="2341468" y="5597835"/>
                      <a:ext cx="396930" cy="403462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/>
                    <p:cNvCxnSpPr>
                      <a:stCxn id="89" idx="4"/>
                      <a:endCxn id="91" idx="0"/>
                    </p:cNvCxnSpPr>
                    <p:nvPr/>
                  </p:nvCxnSpPr>
                  <p:spPr>
                    <a:xfrm flipH="1">
                      <a:off x="2142116" y="5675698"/>
                      <a:ext cx="2034" cy="245335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89" idx="5"/>
                      <a:endCxn id="92" idx="1"/>
                    </p:cNvCxnSpPr>
                    <p:nvPr/>
                  </p:nvCxnSpPr>
                  <p:spPr>
                    <a:xfrm>
                      <a:off x="2343501" y="5595435"/>
                      <a:ext cx="386237" cy="449901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>
                      <a:stCxn id="91" idx="4"/>
                      <a:endCxn id="93" idx="0"/>
                    </p:cNvCxnSpPr>
                    <p:nvPr/>
                  </p:nvCxnSpPr>
                  <p:spPr>
                    <a:xfrm>
                      <a:off x="2142116" y="6469104"/>
                      <a:ext cx="17306" cy="21231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/>
                    <p:cNvCxnSpPr>
                      <a:stCxn id="91" idx="5"/>
                      <a:endCxn id="94" idx="1"/>
                    </p:cNvCxnSpPr>
                    <p:nvPr/>
                  </p:nvCxnSpPr>
                  <p:spPr>
                    <a:xfrm>
                      <a:off x="2341467" y="6388840"/>
                      <a:ext cx="388272" cy="372837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2" idx="3"/>
                      <a:endCxn id="93" idx="7"/>
                    </p:cNvCxnSpPr>
                    <p:nvPr/>
                  </p:nvCxnSpPr>
                  <p:spPr>
                    <a:xfrm flipH="1">
                      <a:off x="2358774" y="6432880"/>
                      <a:ext cx="370964" cy="328798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851058" y="6776143"/>
                      <a:ext cx="684628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TCP</a:t>
                      </a:r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560601" y="6809947"/>
                      <a:ext cx="751577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New</a:t>
                      </a: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91929" y="6026902"/>
                      <a:ext cx="716704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IPv4</a:t>
                      </a: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2586769" y="6073463"/>
                      <a:ext cx="724432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IPv6</a:t>
                      </a: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541464" y="5240125"/>
                      <a:ext cx="1005186" cy="318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VLAN</a:t>
                      </a: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791929" y="5210053"/>
                      <a:ext cx="691427" cy="3329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4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Eth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19"/>
          <p:cNvGrpSpPr/>
          <p:nvPr/>
        </p:nvGrpSpPr>
        <p:grpSpPr>
          <a:xfrm>
            <a:off x="1742013" y="3273626"/>
            <a:ext cx="1305987" cy="3127174"/>
            <a:chOff x="1742013" y="3273626"/>
            <a:chExt cx="1305987" cy="3127174"/>
          </a:xfrm>
        </p:grpSpPr>
        <p:sp>
          <p:nvSpPr>
            <p:cNvPr id="265" name="Rectangle 264"/>
            <p:cNvSpPr/>
            <p:nvPr/>
          </p:nvSpPr>
          <p:spPr>
            <a:xfrm>
              <a:off x="1819001" y="3273626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62300" y="3276600"/>
            <a:ext cx="1313752" cy="3124200"/>
            <a:chOff x="3162300" y="3276600"/>
            <a:chExt cx="1313752" cy="3124200"/>
          </a:xfrm>
        </p:grpSpPr>
        <p:sp>
          <p:nvSpPr>
            <p:cNvPr id="264" name="Rectangle 263"/>
            <p:cNvSpPr/>
            <p:nvPr/>
          </p:nvSpPr>
          <p:spPr>
            <a:xfrm>
              <a:off x="3247846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942355" y="3267797"/>
            <a:ext cx="1313752" cy="3133003"/>
            <a:chOff x="4942355" y="3267797"/>
            <a:chExt cx="1313752" cy="3133003"/>
          </a:xfrm>
        </p:grpSpPr>
        <p:sp>
          <p:nvSpPr>
            <p:cNvPr id="266" name="Rectangle 265"/>
            <p:cNvSpPr/>
            <p:nvPr/>
          </p:nvSpPr>
          <p:spPr>
            <a:xfrm>
              <a:off x="5033903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86700" y="3276600"/>
            <a:ext cx="1317109" cy="3124200"/>
            <a:chOff x="7886700" y="3276600"/>
            <a:chExt cx="1317109" cy="3124200"/>
          </a:xfrm>
        </p:grpSpPr>
        <p:sp>
          <p:nvSpPr>
            <p:cNvPr id="278" name="Rectangle 277"/>
            <p:cNvSpPr/>
            <p:nvPr/>
          </p:nvSpPr>
          <p:spPr>
            <a:xfrm>
              <a:off x="7970974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673536" y="3263899"/>
            <a:ext cx="1313752" cy="3136901"/>
            <a:chOff x="9673536" y="3263899"/>
            <a:chExt cx="1313752" cy="3136901"/>
          </a:xfrm>
        </p:grpSpPr>
        <p:sp>
          <p:nvSpPr>
            <p:cNvPr id="288" name="Rectangle 287"/>
            <p:cNvSpPr/>
            <p:nvPr/>
          </p:nvSpPr>
          <p:spPr>
            <a:xfrm>
              <a:off x="9757031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1085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for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1261534"/>
            <a:ext cx="12877800" cy="1325919"/>
            <a:chOff x="76200" y="1261534"/>
            <a:chExt cx="12877800" cy="1325919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673100" y="1261534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700" u="sng" dirty="0" smtClean="0">
                  <a:latin typeface="Seravek"/>
                  <a:cs typeface="Seravek"/>
                </a:rPr>
                <a:t>some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r>
                <a:rPr lang="en-US" sz="2700" dirty="0" smtClean="0">
                  <a:latin typeface="Seravek"/>
                  <a:cs typeface="Seravek"/>
                </a:rPr>
                <a:t>programmability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endParaRPr lang="en-US" sz="2700" dirty="0">
                <a:latin typeface="Seravek"/>
                <a:cs typeface="Seravek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03067" y="2362200"/>
            <a:ext cx="1301545" cy="3918097"/>
            <a:chOff x="6503067" y="2362200"/>
            <a:chExt cx="1301545" cy="3918097"/>
          </a:xfrm>
        </p:grpSpPr>
        <p:grpSp>
          <p:nvGrpSpPr>
            <p:cNvPr id="28" name="Group 27"/>
            <p:cNvGrpSpPr/>
            <p:nvPr/>
          </p:nvGrpSpPr>
          <p:grpSpPr>
            <a:xfrm>
              <a:off x="6504879" y="3070711"/>
              <a:ext cx="1230395" cy="3209586"/>
              <a:chOff x="6400800" y="2362200"/>
              <a:chExt cx="1181100" cy="32004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28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1" name="Freeform 28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5" name="Freeform 28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1" name="TextBox 290"/>
            <p:cNvSpPr txBox="1"/>
            <p:nvPr/>
          </p:nvSpPr>
          <p:spPr>
            <a:xfrm>
              <a:off x="6503067" y="2362200"/>
              <a:ext cx="1301545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90500" y="57531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5"/>
    </mc:Choice>
    <mc:Fallback xmlns="">
      <p:transition xmlns:p14="http://schemas.microsoft.com/office/powerpoint/2010/main" spd="slow" advTm="29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30" name="Rounded Rectangle 129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07289" y="1883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Canonicalization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0249" y="3646746"/>
            <a:ext cx="5910780" cy="2523417"/>
            <a:chOff x="1600200" y="2935372"/>
            <a:chExt cx="8724900" cy="3601463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148" name="Freeform 147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46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47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19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ravek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mapping: example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38147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* x doesn’t map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4875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+ </a:t>
            </a:r>
            <a:r>
              <a:rPr lang="en-US" sz="3200" dirty="0">
                <a:latin typeface="Seravek"/>
                <a:cs typeface="Seravek"/>
              </a:rPr>
              <a:t>1</a:t>
            </a:r>
            <a:r>
              <a:rPr lang="en-US" sz="3200" dirty="0" smtClean="0">
                <a:latin typeface="Seravek"/>
                <a:cs typeface="Seravek"/>
              </a:rPr>
              <a:t> maps to this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Seravek"/>
                <a:cs typeface="Seravek"/>
              </a:rPr>
              <a:t>We use the SKETCH program synthesis tool to check if a code block maps to an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Add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 Sub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01838" y="3724742"/>
            <a:ext cx="16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2-to-1 Mux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 flipH="1">
            <a:off x="9920372" y="4186407"/>
            <a:ext cx="5553" cy="29305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590800"/>
            <a:ext cx="3086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Packet Transactions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820244" y="3108197"/>
            <a:ext cx="342900" cy="282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1044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Preprocessing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49044" y="3541067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82985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Code Pipelining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725744" y="3541066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35885" y="3482124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Instruction Mapping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9940785" y="3108196"/>
            <a:ext cx="381000" cy="3185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1600" y="2540913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Processing Pipeline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044" y="4268279"/>
            <a:ext cx="3108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Simplify sequential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8626" y="4268279"/>
            <a:ext cx="355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Sequential to parallel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500" y="4268279"/>
            <a:ext cx="324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Respecting hardware constraints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062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Expressiveness: </a:t>
            </a:r>
            <a:r>
              <a:rPr lang="en-US" dirty="0" smtClean="0"/>
              <a:t>Can we program real algorithms </a:t>
            </a:r>
            <a:r>
              <a:rPr lang="en-US" dirty="0"/>
              <a:t>using packet </a:t>
            </a:r>
            <a:r>
              <a:rPr lang="en-US" dirty="0" smtClean="0"/>
              <a:t>transactions?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Feasibility: </a:t>
            </a:r>
            <a:r>
              <a:rPr lang="en-US" dirty="0" smtClean="0"/>
              <a:t>Can we design compiler targets with small area overheads?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Compilation: </a:t>
            </a:r>
            <a:r>
              <a:rPr lang="en-US" dirty="0" smtClean="0"/>
              <a:t>Can the algorithms be compiled to the targets?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Expressiveness of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82557"/>
              </p:ext>
            </p:extLst>
          </p:nvPr>
        </p:nvGraphicFramePr>
        <p:xfrm>
          <a:off x="1943099" y="1684021"/>
          <a:ext cx="8420101" cy="50596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6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Auto-generated P4</a:t>
                      </a:r>
                      <a:r>
                        <a:rPr lang="en-US" sz="2800" b="0" baseline="0" dirty="0" smtClean="0">
                          <a:latin typeface="Seravek"/>
                          <a:cs typeface="Seravek"/>
                        </a:rPr>
                        <a:t> LOC</a:t>
                      </a:r>
                      <a:endParaRPr lang="en-US" sz="2800" b="0" dirty="0"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104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192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4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70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95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147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89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271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86600" y="1543050"/>
            <a:ext cx="335280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5875" y="317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0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both stateless and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</a:p>
          <a:p>
            <a:pPr lvl="1"/>
            <a:r>
              <a:rPr lang="en-US" dirty="0" smtClean="0"/>
              <a:t>Stateless: easy because stateless operations can be pipelined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determines which algorithms can run at line rate</a:t>
            </a:r>
          </a:p>
          <a:p>
            <a:endParaRPr lang="en-US" dirty="0" smtClean="0"/>
          </a:p>
          <a:p>
            <a:r>
              <a:rPr lang="en-US" dirty="0" smtClean="0"/>
              <a:t>1 GHz clock frequency</a:t>
            </a:r>
          </a:p>
          <a:p>
            <a:pPr lvl="1"/>
            <a:r>
              <a:rPr lang="en-US" dirty="0" smtClean="0"/>
              <a:t>300 each for </a:t>
            </a:r>
            <a:r>
              <a:rPr lang="en-US" dirty="0" err="1" smtClean="0"/>
              <a:t>stateful</a:t>
            </a:r>
            <a:r>
              <a:rPr lang="en-US" dirty="0" smtClean="0"/>
              <a:t>, stateless atoms (10 atoms per stage, 30 stages)</a:t>
            </a:r>
          </a:p>
          <a:p>
            <a:endParaRPr lang="en-US" dirty="0" smtClean="0"/>
          </a:p>
          <a:p>
            <a:r>
              <a:rPr lang="en-US" dirty="0" smtClean="0"/>
              <a:t>Synthesize atoms to 32-nm transistor library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area overhead relative to 200 sq. mm chip.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compiler targets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6400800" y="4968605"/>
            <a:ext cx="5554980" cy="16607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23464" y="3801724"/>
            <a:ext cx="4259580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5844" y="2602378"/>
            <a:ext cx="3084499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485" y="2667000"/>
            <a:ext cx="4457700" cy="247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85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pkt.f3 =(pkt.f1 | constant)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OP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(pkt.f2 | constant);</a:t>
            </a:r>
          </a:p>
          <a:p>
            <a:r>
              <a:rPr lang="en-US" sz="2500" dirty="0" smtClean="0">
                <a:latin typeface="Seravek"/>
                <a:cs typeface="Seravek"/>
              </a:rPr>
              <a:t>where</a:t>
            </a:r>
          </a:p>
          <a:p>
            <a:r>
              <a:rPr lang="en-US" sz="2500" dirty="0" smtClean="0">
                <a:latin typeface="Seravek"/>
                <a:cs typeface="Seravek"/>
              </a:rPr>
              <a:t>OP = {+, -, AND, OR, &gt; ,&lt;, ...}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5844" y="2598789"/>
            <a:ext cx="3084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= (</a:t>
            </a:r>
            <a:r>
              <a:rPr lang="en-US" sz="2500" dirty="0" err="1" smtClean="0">
                <a:latin typeface="Seravek"/>
                <a:cs typeface="Seravek"/>
              </a:rPr>
              <a:t>pkt.f</a:t>
            </a:r>
            <a:r>
              <a:rPr lang="en-US" sz="2500" dirty="0" smtClean="0">
                <a:latin typeface="Seravek"/>
                <a:cs typeface="Seravek"/>
              </a:rPr>
              <a:t>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5844" y="3866346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</a:t>
            </a:r>
            <a:r>
              <a:rPr lang="en-US" sz="2500" dirty="0">
                <a:latin typeface="Seravek"/>
                <a:cs typeface="Seravek"/>
              </a:rPr>
              <a:t>= </a:t>
            </a:r>
            <a:r>
              <a:rPr lang="en-US" sz="2500" dirty="0" smtClean="0">
                <a:latin typeface="Seravek"/>
                <a:cs typeface="Seravek"/>
              </a:rPr>
              <a:t>(x | 0) </a:t>
            </a:r>
            <a:r>
              <a:rPr lang="en-US" sz="2500" dirty="0">
                <a:latin typeface="Seravek"/>
                <a:cs typeface="Seravek"/>
              </a:rPr>
              <a:t>+ (</a:t>
            </a:r>
            <a:r>
              <a:rPr lang="en-US" sz="2500" dirty="0" err="1">
                <a:latin typeface="Seravek"/>
                <a:cs typeface="Seravek"/>
              </a:rPr>
              <a:t>pkt.f</a:t>
            </a:r>
            <a:r>
              <a:rPr lang="en-US" sz="2500" dirty="0">
                <a:latin typeface="Seravek"/>
                <a:cs typeface="Seravek"/>
              </a:rPr>
              <a:t> |</a:t>
            </a:r>
            <a:r>
              <a:rPr lang="en-US" sz="2500" dirty="0" smtClean="0">
                <a:latin typeface="Seravek"/>
                <a:cs typeface="Seravek"/>
              </a:rPr>
              <a:t> </a:t>
            </a:r>
            <a:r>
              <a:rPr lang="en-US" sz="2500" dirty="0">
                <a:latin typeface="Seravek"/>
                <a:cs typeface="Seravek"/>
              </a:rPr>
              <a:t>constant</a:t>
            </a:r>
            <a:r>
              <a:rPr lang="en-US" sz="2500" dirty="0" smtClean="0">
                <a:latin typeface="Seravek"/>
                <a:cs typeface="Seravek"/>
              </a:rPr>
              <a:t>);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998184"/>
            <a:ext cx="6031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35126" y="2105680"/>
            <a:ext cx="297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Read/Write (R/W)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5125" y="3278504"/>
            <a:ext cx="352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4100" y="4438712"/>
            <a:ext cx="540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Predicated </a:t>
            </a:r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(PRAW)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62483" y="3288189"/>
            <a:ext cx="566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Seravek"/>
                <a:cs typeface="Seravek"/>
              </a:rPr>
              <a:t>+</a:t>
            </a:r>
            <a:endParaRPr lang="en-US" sz="5000" b="1" dirty="0">
              <a:latin typeface="Seravek"/>
              <a:cs typeface="Seravek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" grpId="0" animBg="1"/>
      <p:bldP spid="3" grpId="0"/>
      <p:bldP spid="78" grpId="0"/>
      <p:bldP spid="79" grpId="0"/>
      <p:bldP spid="81" grpId="0"/>
      <p:bldP spid="86" grpId="0"/>
      <p:bldP spid="87" grpId="0"/>
      <p:bldP spid="88" grpId="0"/>
      <p:bldP spid="8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Token bucket shaping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tokens = min(tokens +           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         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rate * (now – last), burst)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7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xmlns:p14="http://schemas.microsoft.com/office/powerpoint/2010/main"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 operations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pkt.f4 </a:t>
            </a:r>
            <a:r>
              <a:rPr lang="en-US" dirty="0"/>
              <a:t>= </a:t>
            </a:r>
            <a:r>
              <a:rPr lang="en-US" dirty="0" smtClean="0"/>
              <a:t>pkt.f1 </a:t>
            </a:r>
            <a:r>
              <a:rPr lang="en-US" dirty="0"/>
              <a:t>+ </a:t>
            </a:r>
            <a:r>
              <a:rPr lang="en-US" dirty="0" smtClean="0"/>
              <a:t>pkt.f2 </a:t>
            </a:r>
            <a:r>
              <a:rPr lang="en-US" dirty="0"/>
              <a:t>– </a:t>
            </a:r>
            <a:r>
              <a:rPr lang="en-US" dirty="0" smtClean="0"/>
              <a:t>pkt.f3</a:t>
            </a:r>
            <a:endParaRPr lang="en-US" dirty="0"/>
          </a:p>
          <a:p>
            <a:pPr lvl="1"/>
            <a:r>
              <a:rPr lang="en-US" dirty="0" smtClean="0"/>
              <a:t>Can be easily pipelined into two stages</a:t>
            </a:r>
          </a:p>
          <a:p>
            <a:pPr lvl="1"/>
            <a:r>
              <a:rPr lang="en-US" dirty="0" smtClean="0"/>
              <a:t>Suffices to provide primitive operations</a:t>
            </a:r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/>
              <a:t>E.g., x = x + 1</a:t>
            </a:r>
          </a:p>
          <a:p>
            <a:pPr lvl="1"/>
            <a:r>
              <a:rPr lang="en-US" dirty="0" smtClean="0"/>
              <a:t>Cannot be pipelined; needs an atomic </a:t>
            </a:r>
            <a:r>
              <a:rPr lang="en-US" dirty="0" err="1" smtClean="0"/>
              <a:t>read+modify+write</a:t>
            </a:r>
            <a:endParaRPr lang="en-US" dirty="0" smtClean="0"/>
          </a:p>
          <a:p>
            <a:pPr lvl="1"/>
            <a:r>
              <a:rPr lang="en-US" dirty="0" smtClean="0"/>
              <a:t>Explicitly design each </a:t>
            </a:r>
            <a:r>
              <a:rPr lang="en-US" dirty="0" err="1" smtClean="0"/>
              <a:t>stateful</a:t>
            </a:r>
            <a:r>
              <a:rPr lang="en-US" dirty="0" smtClean="0"/>
              <a:t> operation in </a:t>
            </a:r>
            <a:r>
              <a:rPr lang="en-US" dirty="0"/>
              <a:t>hardware </a:t>
            </a:r>
            <a:r>
              <a:rPr lang="en-US" dirty="0" smtClean="0"/>
              <a:t>for atomicity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Atoms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29974"/>
              </p:ext>
            </p:extLst>
          </p:nvPr>
        </p:nvGraphicFramePr>
        <p:xfrm>
          <a:off x="5864071" y="2180590"/>
          <a:ext cx="6023128" cy="46049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36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6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9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89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72035" y="15288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Stateless</a:t>
            </a:r>
            <a:endParaRPr lang="en-US" sz="3000" dirty="0">
              <a:latin typeface="Seravek"/>
              <a:cs typeface="Serave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5685" y="2197100"/>
            <a:ext cx="5176915" cy="2476500"/>
            <a:chOff x="309485" y="2667000"/>
            <a:chExt cx="5176915" cy="2476500"/>
          </a:xfrm>
        </p:grpSpPr>
        <p:sp>
          <p:nvSpPr>
            <p:cNvPr id="27" name="Rounded Rectangle 26"/>
            <p:cNvSpPr/>
            <p:nvPr/>
          </p:nvSpPr>
          <p:spPr>
            <a:xfrm>
              <a:off x="309485" y="2667000"/>
              <a:ext cx="4457700" cy="2476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85" y="2819400"/>
              <a:ext cx="502451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Seravek"/>
                  <a:cs typeface="Seravek"/>
                </a:rPr>
                <a:t>pkt.f3 =(pkt.f1 | constant)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OP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(pkt.f2 | constant);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where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OP = {+, -, AND, OR, &gt; ,&lt;, ...}</a:t>
              </a:r>
              <a:endParaRPr lang="en-US" sz="2500" dirty="0">
                <a:latin typeface="Seravek"/>
                <a:cs typeface="Serave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01300" y="19431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Seravek"/>
                <a:cs typeface="Seravek"/>
              </a:rPr>
              <a:t>Stateful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820400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High-level programming for the data-plane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Data-plane algorithm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863165" y="1900777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C-like DSL, compile to run at line-rate</a:t>
            </a: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>
          <a:xfrm>
            <a:off x="8559799" y="5069427"/>
            <a:ext cx="2743200" cy="365125"/>
          </a:xfr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4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Shortest-Flow-First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2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8"/>
    </mc:Choice>
    <mc:Fallback xmlns="">
      <p:transition xmlns:p14="http://schemas.microsoft.com/office/powerpoint/2010/main" spd="slow" advTm="7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0E-6 5.55556E-6 L 0.18438 0.18936 " pathEditMode="relative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Shortest-Flow-First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3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52"/>
    </mc:Choice>
    <mc:Fallback xmlns="">
      <p:transition xmlns:p14="http://schemas.microsoft.com/office/powerpoint/2010/main" spd="slow" advTm="21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09627" y="3073400"/>
            <a:ext cx="1224673" cy="3200400"/>
            <a:chOff x="6509627" y="3073400"/>
            <a:chExt cx="1224673" cy="3200400"/>
          </a:xfrm>
        </p:grpSpPr>
        <p:sp>
          <p:nvSpPr>
            <p:cNvPr id="258" name="Rectangle 257"/>
            <p:cNvSpPr/>
            <p:nvPr/>
          </p:nvSpPr>
          <p:spPr>
            <a:xfrm>
              <a:off x="6509627" y="3073400"/>
              <a:ext cx="1224673" cy="32004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867937" y="3720270"/>
              <a:ext cx="549824" cy="1795840"/>
              <a:chOff x="6867937" y="3720270"/>
              <a:chExt cx="549824" cy="1795840"/>
            </a:xfrm>
          </p:grpSpPr>
          <p:sp>
            <p:nvSpPr>
              <p:cNvPr id="259" name="Freeform 258"/>
              <p:cNvSpPr/>
              <p:nvPr/>
            </p:nvSpPr>
            <p:spPr>
              <a:xfrm>
                <a:off x="6867944" y="3720270"/>
                <a:ext cx="549817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7312129" y="37202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7189178" y="37202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Freeform 261"/>
              <p:cNvSpPr/>
              <p:nvPr/>
            </p:nvSpPr>
            <p:spPr>
              <a:xfrm>
                <a:off x="6867937" y="4223346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>
                <a:off x="7312121" y="4223346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7189170" y="4223346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Freeform 265"/>
              <p:cNvSpPr/>
              <p:nvPr/>
            </p:nvSpPr>
            <p:spPr>
              <a:xfrm>
                <a:off x="6867937" y="4720068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7312121" y="4720068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7189170" y="4720068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Freeform 290"/>
              <p:cNvSpPr/>
              <p:nvPr/>
            </p:nvSpPr>
            <p:spPr>
              <a:xfrm>
                <a:off x="6867937" y="5216789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7312121" y="521678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7189170" y="521678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8" name="Rectangle 297"/>
          <p:cNvSpPr/>
          <p:nvPr/>
        </p:nvSpPr>
        <p:spPr>
          <a:xfrm>
            <a:off x="11137900" y="3060700"/>
            <a:ext cx="330200" cy="32385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8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93"/>
    </mc:Choice>
    <mc:Fallback xmlns="">
      <p:transition xmlns:p14="http://schemas.microsoft.com/office/powerpoint/2010/main" spd="slow" advTm="125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 smtClean="0">
                  <a:latin typeface="Seravek"/>
                  <a:cs typeface="Seravek"/>
                </a:rPr>
                <a:t>1</a:t>
              </a:r>
              <a:endParaRPr lang="en-US" kern="0" baseline="-25000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Seravek"/>
                <a:cs typeface="Seravek"/>
              </a:rPr>
              <a:t>a</a:t>
            </a:r>
            <a:r>
              <a:rPr lang="en-US" kern="0" baseline="-25000" dirty="0" smtClean="0">
                <a:latin typeface="Seravek"/>
                <a:cs typeface="Seravek"/>
              </a:rPr>
              <a:t>1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PIFOs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1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2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1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2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Seravek"/>
                <a:cs typeface="Seravek"/>
              </a:rPr>
              <a:t>R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5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2"/>
    </mc:Choice>
    <mc:Fallback xmlns="">
      <p:transition xmlns:p14="http://schemas.microsoft.com/office/powerpoint/2010/main" spd="slow" advTm="8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 block of imperative code that </a:t>
            </a:r>
          </a:p>
          <a:p>
            <a:pPr lvl="1"/>
            <a:r>
              <a:rPr lang="en-US" dirty="0" smtClean="0"/>
              <a:t>runs to completion</a:t>
            </a:r>
            <a:r>
              <a:rPr lang="en-US" dirty="0"/>
              <a:t>, </a:t>
            </a:r>
            <a:r>
              <a:rPr lang="en-US" dirty="0" smtClean="0"/>
              <a:t>sequentially, one packet at a time, 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27"/>
    </mc:Choice>
    <mc:Fallback xmlns="">
      <p:transition xmlns:p14="http://schemas.microsoft.com/office/powerpoint/2010/main" spd="slow" advTm="79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0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5|1.2|10.2|2.2|6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0.3|17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.8|3.5|5.1|6.4|5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26.5|1.5|1.7|7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6.7|1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57.7|14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2.5|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6|15.6|2.6|3.1|0.6|0.8|0.7|0.6|1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14938</TotalTime>
  <Words>7265</Words>
  <Application>Microsoft Macintosh PowerPoint</Application>
  <PresentationFormat>Widescreen</PresentationFormat>
  <Paragraphs>1642</Paragraphs>
  <Slides>73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Calibri</vt:lpstr>
      <vt:lpstr>Gadugi</vt:lpstr>
      <vt:lpstr>Lucida Grande</vt:lpstr>
      <vt:lpstr>Seravek</vt:lpstr>
      <vt:lpstr>Verdana</vt:lpstr>
      <vt:lpstr>Wingdings</vt:lpstr>
      <vt:lpstr>Arial</vt:lpstr>
      <vt:lpstr>Office Theme</vt:lpstr>
      <vt:lpstr>Programming Line-Rate Routers</vt:lpstr>
      <vt:lpstr>Joint work with</vt:lpstr>
      <vt:lpstr>Programmability at line-rate</vt:lpstr>
      <vt:lpstr>Software vs. Hardware routers</vt:lpstr>
      <vt:lpstr>Programmable switching chips</vt:lpstr>
      <vt:lpstr>Outline</vt:lpstr>
      <vt:lpstr>High-level programming for the data-plane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We have designed a family of atoms</vt:lpstr>
      <vt:lpstr>Example Atoms</vt:lpstr>
      <vt:lpstr>Compiling transactions to atoms</vt:lpstr>
      <vt:lpstr>Compilation results</vt:lpstr>
      <vt:lpstr>Outline</vt:lpstr>
      <vt:lpstr>Programmable packet scheduling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Beyond a single PIFO</vt:lpstr>
      <vt:lpstr>Expressiveness of PIFOs</vt:lpstr>
      <vt:lpstr>Hardware implementation</vt:lpstr>
      <vt:lpstr>Summary</vt:lpstr>
      <vt:lpstr>PowerPoint Presentation</vt:lpstr>
      <vt:lpstr>Hardware feasibility</vt:lpstr>
      <vt:lpstr>PIFO in hardware</vt:lpstr>
      <vt:lpstr>A PIFO block</vt:lpstr>
      <vt:lpstr>A PIFO block</vt:lpstr>
      <vt:lpstr>A PIFO mesh</vt:lpstr>
      <vt:lpstr>Hardware feasibility</vt:lpstr>
      <vt:lpstr>Other future work</vt:lpstr>
      <vt:lpstr>Composing PIFOs: min. rate guarantees</vt:lpstr>
      <vt:lpstr>Traffic Shaping</vt:lpstr>
      <vt:lpstr>LSTF</vt:lpstr>
      <vt:lpstr>Instruction mapping: the SKETCH algorithm</vt:lpstr>
      <vt:lpstr>FAQ</vt:lpstr>
      <vt:lpstr>The quest for programmable routers</vt:lpstr>
      <vt:lpstr>Programmability at line-rate</vt:lpstr>
      <vt:lpstr>Programmable switching chips</vt:lpstr>
      <vt:lpstr>Programmable switching chips</vt:lpstr>
      <vt:lpstr>This Talk</vt:lpstr>
      <vt:lpstr>This Talk</vt:lpstr>
      <vt:lpstr>The SKETCH algorithm</vt:lpstr>
      <vt:lpstr>A machine model for line-rate routers</vt:lpstr>
      <vt:lpstr>Isn’t P4 sufficient?</vt:lpstr>
      <vt:lpstr>The Domino DSL</vt:lpstr>
      <vt:lpstr>Preprocessing</vt:lpstr>
      <vt:lpstr>Code Pipelining</vt:lpstr>
      <vt:lpstr>Code Pipelining</vt:lpstr>
      <vt:lpstr>Code Pipelining</vt:lpstr>
      <vt:lpstr>Code Pipelining</vt:lpstr>
      <vt:lpstr>Code Pipelining</vt:lpstr>
      <vt:lpstr>Code Pipelining</vt:lpstr>
      <vt:lpstr>Instruction mapping</vt:lpstr>
      <vt:lpstr>Instruction mapping: example</vt:lpstr>
      <vt:lpstr>Compiling packet transactions</vt:lpstr>
      <vt:lpstr>Evaluation</vt:lpstr>
      <vt:lpstr>Expressiveness of packet transactions</vt:lpstr>
      <vt:lpstr>Designing compiler targets</vt:lpstr>
      <vt:lpstr>Atoms used in targets</vt:lpstr>
      <vt:lpstr>Token bucket shaping</vt:lpstr>
      <vt:lpstr>Stateless vs. stateful atoms</vt:lpstr>
      <vt:lpstr>Example Atoms</vt:lpstr>
      <vt:lpstr>Shortest-Flow-First</vt:lpstr>
      <vt:lpstr>Shortest-Flow-First</vt:lpstr>
      <vt:lpstr>Programmable switching chips</vt:lpstr>
      <vt:lpstr>Tree of PIFOs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3886</cp:revision>
  <dcterms:created xsi:type="dcterms:W3CDTF">2015-11-20T07:11:46Z</dcterms:created>
  <dcterms:modified xsi:type="dcterms:W3CDTF">2016-08-22T00:12:17Z</dcterms:modified>
</cp:coreProperties>
</file>