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299" r:id="rId41"/>
    <p:sldId id="301" r:id="rId42"/>
    <p:sldId id="330" r:id="rId43"/>
    <p:sldId id="331" r:id="rId44"/>
    <p:sldId id="332" r:id="rId45"/>
    <p:sldId id="33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2240" autoAdjust="0"/>
  </p:normalViewPr>
  <p:slideViewPr>
    <p:cSldViewPr showGuides="1">
      <p:cViewPr varScale="1">
        <p:scale>
          <a:sx n="64" d="100"/>
          <a:sy n="64" d="100"/>
        </p:scale>
        <p:origin x="2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FPGA variants do permit easy reconfigurability in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mention P4-NetFPGA briefly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</a:t>
            </a:r>
            <a:r>
              <a:rPr lang="en-US" baseline="0" dirty="0" err="1"/>
              <a:t>config</a:t>
            </a:r>
            <a:r>
              <a:rPr lang="en-US" baseline="0" dirty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/>
              <a:t>Programmable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</a:t>
            </a:r>
            <a:r>
              <a:rPr lang="en-US" dirty="0" err="1"/>
              <a:t>Gbit</a:t>
            </a:r>
            <a:r>
              <a:rPr lang="en-US" dirty="0"/>
              <a:t>/s (also called line rate), now 6.4 </a:t>
            </a:r>
            <a:r>
              <a:rPr lang="en-US" dirty="0" err="1"/>
              <a:t>Tbit</a:t>
            </a:r>
            <a:r>
              <a:rPr lang="en-US" dirty="0"/>
              <a:t>/s.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 at line-rate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RMT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since?: </a:t>
            </a:r>
            <a:r>
              <a:rPr lang="en-US" dirty="0" err="1"/>
              <a:t>SmartNICs</a:t>
            </a:r>
            <a:r>
              <a:rPr lang="en-US" dirty="0"/>
              <a:t> and Data Processing Units (DPUs)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programmability affect chip area?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a small fraction of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endParaRPr lang="en-US" dirty="0"/>
          </a:p>
          <a:p>
            <a:r>
              <a:rPr lang="en-US" dirty="0"/>
              <a:t>Somewhat strange serial-parallel semantics. </a:t>
            </a:r>
            <a:r>
              <a:rPr lang="en-US"/>
              <a:t>Why?</a:t>
            </a:r>
            <a:endParaRPr lang="en-US" dirty="0"/>
          </a:p>
          <a:p>
            <a:pPr lvl="1"/>
            <a:r>
              <a:rPr lang="en-US" dirty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r>
              <a:rPr lang="en-US" dirty="0"/>
              <a:t>Attractive to chip manufacturers, e.g., Broadcom, Intel</a:t>
            </a:r>
          </a:p>
          <a:p>
            <a:pPr lvl="2"/>
            <a:r>
              <a:rPr lang="en-US" dirty="0"/>
              <a:t>Think in terms of reusable instructions/primitives, not bespoke features</a:t>
            </a:r>
          </a:p>
          <a:p>
            <a:pPr lvl="2"/>
            <a:r>
              <a:rPr lang="en-US" dirty="0"/>
              <a:t>Bugs are less expensive because they move to software/firmware.</a:t>
            </a:r>
          </a:p>
          <a:p>
            <a:pPr lvl="2"/>
            <a:r>
              <a:rPr lang="en-US" dirty="0"/>
              <a:t>Chip is easier to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measurement/visibility/troubleshooting for </a:t>
            </a:r>
            <a:r>
              <a:rPr lang="en-US" dirty="0" err="1"/>
              <a:t>prog</a:t>
            </a:r>
            <a:r>
              <a:rPr lang="en-US" dirty="0"/>
              <a:t>. switches</a:t>
            </a:r>
          </a:p>
          <a:p>
            <a:r>
              <a:rPr lang="en-US" dirty="0"/>
              <a:t>More far out: Maybe push the application into the network?</a:t>
            </a:r>
          </a:p>
          <a:p>
            <a:pPr lvl="1"/>
            <a:r>
              <a:rPr lang="en-US" dirty="0"/>
              <a:t>HTTP proxies?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will be used as application accelerators (e.g., </a:t>
            </a:r>
            <a:r>
              <a:rPr lang="en-US" dirty="0" err="1"/>
              <a:t>NetCache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 technology (Jose et al., NSDI 2015)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PIFO; Mittal et al., Universal Packet Scheduling)</a:t>
            </a:r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r>
              <a:rPr lang="en-US" sz="11200" dirty="0"/>
              <a:t>Many more papers since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100" dirty="0"/>
              <a:t>P4 reference software switch, compiler, workshops</a:t>
            </a:r>
          </a:p>
          <a:p>
            <a:r>
              <a:rPr lang="en-US" sz="3100" dirty="0"/>
              <a:t>Industry adoption</a:t>
            </a:r>
            <a:r>
              <a:rPr lang="en-US" sz="4500" dirty="0"/>
              <a:t>:</a:t>
            </a:r>
          </a:p>
          <a:p>
            <a:pPr lvl="1"/>
            <a:r>
              <a:rPr lang="en-US" sz="2500" dirty="0" err="1"/>
              <a:t>Netronome</a:t>
            </a:r>
            <a:r>
              <a:rPr lang="en-US" sz="2500" dirty="0"/>
              <a:t> </a:t>
            </a:r>
            <a:r>
              <a:rPr lang="en-US" sz="2500" dirty="0" err="1"/>
              <a:t>Agilio</a:t>
            </a:r>
            <a:r>
              <a:rPr lang="en-US" sz="2500" dirty="0"/>
              <a:t>,</a:t>
            </a:r>
          </a:p>
          <a:p>
            <a:pPr lvl="1"/>
            <a:r>
              <a:rPr lang="en-US" sz="2500" dirty="0"/>
              <a:t>Xilinx </a:t>
            </a:r>
            <a:r>
              <a:rPr lang="en-US" sz="2500" dirty="0" err="1"/>
              <a:t>Alveo</a:t>
            </a:r>
            <a:r>
              <a:rPr lang="en-US" sz="2500" dirty="0"/>
              <a:t>,</a:t>
            </a:r>
          </a:p>
          <a:p>
            <a:pPr lvl="1"/>
            <a:r>
              <a:rPr lang="en-US" sz="2500" dirty="0"/>
              <a:t>Intel/Barefoot Tofino,</a:t>
            </a:r>
          </a:p>
          <a:p>
            <a:pPr lvl="1"/>
            <a:r>
              <a:rPr lang="en-US" sz="2500" dirty="0"/>
              <a:t>CISCO Silicon One,</a:t>
            </a:r>
          </a:p>
          <a:p>
            <a:pPr lvl="1"/>
            <a:r>
              <a:rPr lang="en-US" sz="2500" dirty="0"/>
              <a:t>VMWare XDP (programmability within the NIC driver), </a:t>
            </a:r>
          </a:p>
          <a:p>
            <a:pPr lvl="1"/>
            <a:r>
              <a:rPr lang="en-US" sz="2500" dirty="0" err="1"/>
              <a:t>Pensando</a:t>
            </a:r>
            <a:r>
              <a:rPr lang="en-US" sz="2500" dirty="0"/>
              <a:t> </a:t>
            </a:r>
            <a:r>
              <a:rPr lang="en-US" sz="2500" dirty="0" err="1"/>
              <a:t>SmartNIC</a:t>
            </a:r>
            <a:r>
              <a:rPr lang="en-US" sz="2500" dirty="0"/>
              <a:t>, </a:t>
            </a:r>
          </a:p>
          <a:p>
            <a:pPr lvl="1"/>
            <a:r>
              <a:rPr lang="en-US" sz="2500" dirty="0"/>
              <a:t>NVIDIA/Mellanox DOCA, </a:t>
            </a:r>
          </a:p>
          <a:p>
            <a:pPr lvl="1"/>
            <a:r>
              <a:rPr lang="en-US" sz="2500" dirty="0"/>
              <a:t>Fungible DPU</a:t>
            </a:r>
          </a:p>
          <a:p>
            <a:pPr lvl="1"/>
            <a:r>
              <a:rPr lang="en-US" sz="2500" dirty="0"/>
              <a:t>Google (for specifying fixed-function chip behavior)</a:t>
            </a:r>
          </a:p>
          <a:p>
            <a:r>
              <a:rPr lang="en-US" sz="3100" dirty="0"/>
              <a:t>Similar languages (e.g., NPL by Broadcom)</a:t>
            </a:r>
          </a:p>
          <a:p>
            <a:r>
              <a:rPr lang="en-US" sz="3100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89ED-54F5-724F-8810-B5278663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In-network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DE52-BB8A-7949-9742-38D7A5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application logic into the network for your favorite application:</a:t>
            </a:r>
          </a:p>
          <a:p>
            <a:pPr lvl="1"/>
            <a:r>
              <a:rPr lang="en-US" dirty="0" err="1"/>
              <a:t>NetCache</a:t>
            </a:r>
            <a:r>
              <a:rPr lang="en-US" dirty="0"/>
              <a:t>: load-balanced cache for key-value stores</a:t>
            </a:r>
          </a:p>
          <a:p>
            <a:pPr lvl="1"/>
            <a:r>
              <a:rPr lang="en-US" dirty="0" err="1"/>
              <a:t>NetChain</a:t>
            </a:r>
            <a:r>
              <a:rPr lang="en-US" dirty="0"/>
              <a:t>/</a:t>
            </a:r>
            <a:r>
              <a:rPr lang="en-US" dirty="0" err="1"/>
              <a:t>NetLock</a:t>
            </a:r>
            <a:r>
              <a:rPr lang="en-US" dirty="0"/>
              <a:t>: lock managers (e.g., 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Harmonia/Pegasus: replicated storage</a:t>
            </a:r>
          </a:p>
          <a:p>
            <a:pPr lvl="1"/>
            <a:r>
              <a:rPr lang="en-US" dirty="0" err="1"/>
              <a:t>SwitchML</a:t>
            </a:r>
            <a:r>
              <a:rPr lang="en-US" dirty="0"/>
              <a:t>: ML training inside the network</a:t>
            </a:r>
          </a:p>
          <a:p>
            <a:pPr lvl="1"/>
            <a:r>
              <a:rPr lang="en-US" dirty="0"/>
              <a:t>String searching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6F3-A325-1748-BC1E-A04C1F3D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4BB2-507C-7B4D-95FB-D203C0AB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dirty="0"/>
              <a:t>Move programmability to network-interface cards to offload processing from end hosts</a:t>
            </a:r>
          </a:p>
          <a:p>
            <a:pPr lvl="1"/>
            <a:r>
              <a:rPr lang="en-US" dirty="0"/>
              <a:t>FPGA-based: Xilinx </a:t>
            </a:r>
            <a:r>
              <a:rPr lang="en-US" dirty="0" err="1"/>
              <a:t>Alveo</a:t>
            </a:r>
            <a:r>
              <a:rPr lang="en-US" dirty="0"/>
              <a:t>, Microsoft Azure </a:t>
            </a:r>
            <a:r>
              <a:rPr lang="en-US" dirty="0" err="1"/>
              <a:t>SmartNIC</a:t>
            </a:r>
            <a:r>
              <a:rPr lang="en-US" dirty="0"/>
              <a:t>, NVIDIA/Mellanox Innova 2</a:t>
            </a:r>
          </a:p>
          <a:p>
            <a:pPr lvl="1"/>
            <a:r>
              <a:rPr lang="en-US" dirty="0"/>
              <a:t>Multicore-based: Broadcom Stingray, </a:t>
            </a:r>
            <a:r>
              <a:rPr lang="en-US" dirty="0" err="1"/>
              <a:t>BlueField</a:t>
            </a:r>
            <a:r>
              <a:rPr lang="en-US" dirty="0"/>
              <a:t>, Cavium </a:t>
            </a:r>
            <a:r>
              <a:rPr lang="en-US" dirty="0" err="1"/>
              <a:t>LiquidIO</a:t>
            </a:r>
            <a:endParaRPr lang="en-US" dirty="0"/>
          </a:p>
          <a:p>
            <a:pPr lvl="1"/>
            <a:r>
              <a:rPr lang="en-US" dirty="0"/>
              <a:t>ASIC/Pipeline-based: </a:t>
            </a:r>
            <a:r>
              <a:rPr lang="en-US" dirty="0" err="1"/>
              <a:t>Pensando</a:t>
            </a:r>
            <a:endParaRPr lang="en-US" dirty="0"/>
          </a:p>
          <a:p>
            <a:pPr lvl="1"/>
            <a:r>
              <a:rPr lang="en-US" dirty="0"/>
              <a:t>Data Processing Units: Fungible</a:t>
            </a:r>
          </a:p>
          <a:p>
            <a:r>
              <a:rPr lang="en-US" dirty="0"/>
              <a:t>Many programmable in a combination of C and P4</a:t>
            </a:r>
          </a:p>
          <a:p>
            <a:r>
              <a:rPr lang="en-US" dirty="0"/>
              <a:t>FPGA variants require reprogramming in Verilog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27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D451-FEE3-D147-930B-F5C524C5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 in virtual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2AAE-187A-A64D-95C3-9A3F252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virtual switches (e.g., OVS): PISCES</a:t>
            </a:r>
          </a:p>
          <a:p>
            <a:r>
              <a:rPr lang="en-US" dirty="0"/>
              <a:t>Programmability at the RPC layer</a:t>
            </a:r>
          </a:p>
          <a:p>
            <a:pPr lvl="1"/>
            <a:r>
              <a:rPr lang="en-US" dirty="0"/>
              <a:t>Service meshes interconnect microservices through application-level proxies</a:t>
            </a:r>
          </a:p>
          <a:p>
            <a:pPr lvl="1"/>
            <a:r>
              <a:rPr lang="en-US" dirty="0"/>
              <a:t>These proxies are programmable through an extension model, e.g., load </a:t>
            </a:r>
            <a:r>
              <a:rPr lang="en-US" dirty="0" err="1"/>
              <a:t>WebAssembly</a:t>
            </a:r>
            <a:r>
              <a:rPr lang="en-US" dirty="0"/>
              <a:t> bytecode into an Envoy/Istio proxy.</a:t>
            </a:r>
          </a:p>
          <a:p>
            <a:r>
              <a:rPr lang="en-US" dirty="0"/>
              <a:t>Network programmability for Kubernetes clusters.</a:t>
            </a:r>
          </a:p>
          <a:p>
            <a:pPr lvl="1"/>
            <a:r>
              <a:rPr lang="en-US" dirty="0"/>
              <a:t>Cilium project based on </a:t>
            </a:r>
            <a:r>
              <a:rPr lang="en-US" dirty="0" err="1"/>
              <a:t>eBPF</a:t>
            </a:r>
            <a:endParaRPr lang="en-US" dirty="0"/>
          </a:p>
          <a:p>
            <a:r>
              <a:rPr lang="en-US" dirty="0"/>
              <a:t>Allows us to think of programmability for users of the cloud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2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CD5C-59B7-6D46-BF3A-19A6DC40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AC7-C696-9747-B2C8-AF5F4BCB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right location for programmability?</a:t>
            </a:r>
          </a:p>
          <a:p>
            <a:pPr lvl="1"/>
            <a:r>
              <a:rPr lang="en-US" dirty="0"/>
              <a:t>End host, in-network, both?</a:t>
            </a:r>
          </a:p>
          <a:p>
            <a:r>
              <a:rPr lang="en-US" dirty="0"/>
              <a:t>Who should be programming these networks?</a:t>
            </a:r>
          </a:p>
          <a:p>
            <a:pPr lvl="1"/>
            <a:r>
              <a:rPr lang="en-US" dirty="0"/>
              <a:t>Network operator, equipment manufacturer, chip vendor?</a:t>
            </a:r>
          </a:p>
          <a:p>
            <a:r>
              <a:rPr lang="en-US" dirty="0"/>
              <a:t>What is the right hardware architecture?</a:t>
            </a:r>
          </a:p>
          <a:p>
            <a:pPr lvl="1"/>
            <a:r>
              <a:rPr lang="en-US" dirty="0"/>
              <a:t>ASIC pipeline, FPGAs, multicores?</a:t>
            </a:r>
          </a:p>
          <a:p>
            <a:r>
              <a:rPr lang="en-US" dirty="0"/>
              <a:t>What is the right language across the entire network?</a:t>
            </a:r>
          </a:p>
          <a:p>
            <a:pPr lvl="1"/>
            <a:r>
              <a:rPr lang="en-US" dirty="0"/>
              <a:t>P4, C, some combination of the two?</a:t>
            </a:r>
          </a:p>
          <a:p>
            <a:r>
              <a:rPr lang="en-US" dirty="0"/>
              <a:t>Programmability for virtual networks</a:t>
            </a:r>
          </a:p>
          <a:p>
            <a:pPr lvl="1"/>
            <a:r>
              <a:rPr lang="en-US" dirty="0"/>
              <a:t>A lot of networking is moving to the cloud, but most network programmability has so far been for on-prem networks</a:t>
            </a:r>
          </a:p>
          <a:p>
            <a:r>
              <a:rPr lang="en-US" dirty="0"/>
              <a:t>Programmability for the physical layer</a:t>
            </a:r>
          </a:p>
          <a:p>
            <a:pPr lvl="1"/>
            <a:r>
              <a:rPr lang="en-US" dirty="0"/>
              <a:t>Signal processing for emerging cellular/wireless standards</a:t>
            </a:r>
          </a:p>
        </p:txBody>
      </p:sp>
    </p:spTree>
    <p:extLst>
      <p:ext uri="{BB962C8B-B14F-4D97-AF65-F5344CB8AC3E}">
        <p14:creationId xmlns:p14="http://schemas.microsoft.com/office/powerpoint/2010/main" val="4873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But, 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“programs”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</a:p>
          <a:p>
            <a:endParaRPr lang="en-US" dirty="0"/>
          </a:p>
          <a:p>
            <a:r>
              <a:rPr lang="en-US" dirty="0"/>
              <a:t>Vision: make the network (control and data planes) as easy to program as a computer.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switches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9332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2975</Words>
  <Application>Microsoft Macintosh PowerPoint</Application>
  <PresentationFormat>Widescreen</PresentationFormat>
  <Paragraphs>687</Paragraphs>
  <Slides>45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Gadugi</vt:lpstr>
      <vt:lpstr>Office Theme</vt:lpstr>
      <vt:lpstr>Programmable networks</vt:lpstr>
      <vt:lpstr>Main references</vt:lpstr>
      <vt:lpstr>Outline</vt:lpstr>
      <vt:lpstr>Background</vt:lpstr>
      <vt:lpstr>Software Defined Networking: What’s the idea?</vt:lpstr>
      <vt:lpstr>The consequences of SDN</vt:lpstr>
      <vt:lpstr>But, the network isn’t truly software-defined</vt:lpstr>
      <vt:lpstr>The solution: a programmable switch</vt:lpstr>
      <vt:lpstr>Early attempts at programmable switches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How does programmability affect chip area?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Growing research interest in academia</vt:lpstr>
      <vt:lpstr>Momentum around p4.org in industry</vt:lpstr>
      <vt:lpstr>In-network computing</vt:lpstr>
      <vt:lpstr>SmartNICs</vt:lpstr>
      <vt:lpstr>Programmability in virtual networks</vt:lpstr>
      <vt:lpstr>Concluding thoughts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 Kaushalram</cp:lastModifiedBy>
  <cp:revision>619</cp:revision>
  <cp:lastPrinted>2016-11-01T16:01:02Z</cp:lastPrinted>
  <dcterms:created xsi:type="dcterms:W3CDTF">2016-04-25T03:38:24Z</dcterms:created>
  <dcterms:modified xsi:type="dcterms:W3CDTF">2020-10-27T14:57:42Z</dcterms:modified>
</cp:coreProperties>
</file>