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315" r:id="rId3"/>
    <p:sldId id="316" r:id="rId4"/>
    <p:sldId id="319" r:id="rId5"/>
    <p:sldId id="320" r:id="rId6"/>
    <p:sldId id="480" r:id="rId7"/>
    <p:sldId id="512"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8" r:id="rId21"/>
    <p:sldId id="500" r:id="rId22"/>
    <p:sldId id="501" r:id="rId23"/>
    <p:sldId id="502" r:id="rId24"/>
    <p:sldId id="513" r:id="rId25"/>
    <p:sldId id="482" r:id="rId26"/>
    <p:sldId id="520" r:id="rId27"/>
    <p:sldId id="522" r:id="rId28"/>
    <p:sldId id="524" r:id="rId29"/>
    <p:sldId id="504" r:id="rId30"/>
    <p:sldId id="514" r:id="rId31"/>
    <p:sldId id="470" r:id="rId32"/>
    <p:sldId id="471" r:id="rId33"/>
    <p:sldId id="472" r:id="rId34"/>
    <p:sldId id="473" r:id="rId35"/>
    <p:sldId id="474" r:id="rId36"/>
    <p:sldId id="475" r:id="rId37"/>
    <p:sldId id="505" r:id="rId38"/>
    <p:sldId id="517" r:id="rId39"/>
    <p:sldId id="516" r:id="rId40"/>
    <p:sldId id="358" r:id="rId41"/>
    <p:sldId id="507" r:id="rId42"/>
    <p:sldId id="508" r:id="rId43"/>
    <p:sldId id="350" r:id="rId44"/>
    <p:sldId id="509" r:id="rId45"/>
    <p:sldId id="510" r:id="rId46"/>
    <p:sldId id="464" r:id="rId47"/>
    <p:sldId id="465" r:id="rId48"/>
    <p:sldId id="375" r:id="rId49"/>
    <p:sldId id="299" r:id="rId50"/>
    <p:sldId id="357" r:id="rId51"/>
    <p:sldId id="305" r:id="rId52"/>
    <p:sldId id="306" r:id="rId53"/>
    <p:sldId id="301" r:id="rId54"/>
    <p:sldId id="271" r:id="rId55"/>
    <p:sldId id="326" r:id="rId56"/>
    <p:sldId id="327" r:id="rId57"/>
    <p:sldId id="272" r:id="rId58"/>
    <p:sldId id="374" r:id="rId59"/>
    <p:sldId id="468" r:id="rId60"/>
    <p:sldId id="332" r:id="rId61"/>
    <p:sldId id="370" r:id="rId62"/>
    <p:sldId id="371" r:id="rId63"/>
    <p:sldId id="335" r:id="rId64"/>
    <p:sldId id="372" r:id="rId65"/>
    <p:sldId id="373" r:id="rId66"/>
    <p:sldId id="307" r:id="rId67"/>
    <p:sldId id="467" r:id="rId68"/>
    <p:sldId id="458" r:id="rId69"/>
    <p:sldId id="459" r:id="rId70"/>
    <p:sldId id="460" r:id="rId71"/>
    <p:sldId id="461" r:id="rId72"/>
    <p:sldId id="462" r:id="rId73"/>
    <p:sldId id="466" r:id="rId74"/>
    <p:sldId id="463"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autoAdjust="0"/>
    <p:restoredTop sz="68705" autoAdjust="0"/>
  </p:normalViewPr>
  <p:slideViewPr>
    <p:cSldViewPr showGuides="1">
      <p:cViewPr varScale="1">
        <p:scale>
          <a:sx n="58" d="100"/>
          <a:sy n="58" d="100"/>
        </p:scale>
        <p:origin x="2480" y="200"/>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 Per Unit</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Programmable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262041920"/>
        <c:axId val="1336830112"/>
      </c:lineChart>
      <c:catAx>
        <c:axId val="1262041920"/>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36830112"/>
        <c:crosses val="autoZero"/>
        <c:auto val="1"/>
        <c:lblAlgn val="ctr"/>
        <c:lblOffset val="100"/>
        <c:noMultiLvlLbl val="0"/>
      </c:catAx>
      <c:valAx>
        <c:axId val="1336830112"/>
        <c:scaling>
          <c:logBase val="10.0"/>
          <c:orientation val="minMax"/>
          <c:min val="0.0004"/>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26204192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663821536"/>
        <c:axId val="1663799504"/>
      </c:scatterChart>
      <c:valAx>
        <c:axId val="166382153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63799504"/>
        <c:crosses val="autoZero"/>
        <c:crossBetween val="midCat"/>
      </c:valAx>
      <c:valAx>
        <c:axId val="166379950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6382153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12</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013761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082328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92513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a:t>
            </a:r>
            <a:r>
              <a:rPr lang="en-US" sz="1200" smtClean="0"/>
              <a:t>non-determinism.</a:t>
            </a:r>
            <a:endParaRPr lang="en-US" sz="120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Need to work on this.</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TODO: Mention Monica Lam’s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Spend more time here.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pPr marL="228600" indent="-228600">
              <a:buAutoNum type="arabicPeriod"/>
            </a:pPr>
            <a:r>
              <a:rPr lang="en-US" baseline="0" dirty="0" smtClean="0"/>
              <a:t>Moved </a:t>
            </a:r>
            <a:r>
              <a:rPr lang="en-US" dirty="0" smtClean="0"/>
              <a:t>Network measurement (</a:t>
            </a:r>
            <a:r>
              <a:rPr lang="en-US" dirty="0" err="1" smtClean="0"/>
              <a:t>HotNets</a:t>
            </a:r>
            <a:r>
              <a:rPr lang="en-US" dirty="0" smtClean="0"/>
              <a:t>’ 16) out of slide.</a:t>
            </a:r>
            <a:endParaRPr lang="en-US" dirty="0" smtClean="0">
              <a:latin typeface="Gadugi" panose="020B0502040204020203" pitchFamily="34" charset="0"/>
            </a:endParaRPr>
          </a:p>
          <a:p>
            <a:pPr lvl="1"/>
            <a:endParaRPr lang="en-US" dirty="0" smtClean="0">
              <a:latin typeface="Gadugi" panose="020B0502040204020203" pitchFamily="34" charset="0"/>
            </a:endParaRP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mention Tiny Tera, BBN multi-gigabit router =&gt; </a:t>
            </a:r>
            <a:r>
              <a:rPr lang="en-US" baseline="0" dirty="0" err="1" smtClean="0"/>
              <a:t>Avicii</a:t>
            </a:r>
            <a:r>
              <a:rPr lang="en-US" baseline="0" dirty="0" smtClean="0"/>
              <a:t>.</a:t>
            </a:r>
          </a:p>
          <a:p>
            <a:endParaRPr lang="en-US" baseline="0" dirty="0" smtClean="0"/>
          </a:p>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end, I should mention that this is joint work with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add some pictures to it. Performance and flexibility on two different axes. Figure out what the rate of improvement is.</a:t>
            </a:r>
          </a:p>
          <a:p>
            <a:endParaRPr lang="en-US" dirty="0" smtClean="0"/>
          </a:p>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13071742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p>
          <a:p>
            <a:pPr marL="685800" lvl="1" indent="-228600">
              <a:buAutoNum type="arabicParenR"/>
            </a:pPr>
            <a:r>
              <a:rPr lang="is-IS" baseline="0" dirty="0" smtClean="0"/>
              <a:t>Maybe don’t show the parse format right here.</a:t>
            </a:r>
          </a:p>
          <a:p>
            <a:pPr marL="685800" lvl="1" indent="-228600">
              <a:buAutoNum type="arabicParenR"/>
            </a:pPr>
            <a:r>
              <a:rPr lang="is-IS" baseline="0" dirty="0" smtClean="0"/>
              <a:t>Match and action are too technical: use more basic terms, like filter and transform.</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Parse graphs and match-action tables are too jargon-heavy.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2/10/17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2/10/17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chart" Target="../charts/char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36557180"/>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947757990"/>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76200" y="5143500"/>
            <a:ext cx="12458700" cy="1085850"/>
          </a:xfrm>
        </p:spPr>
        <p:txBody>
          <a:bodyPr>
            <a:normAutofit fontScale="25000" lnSpcReduction="20000"/>
          </a:bodyPr>
          <a:lstStyle/>
          <a:p>
            <a:pPr lvl="1"/>
            <a:r>
              <a:rPr lang="en-US" sz="9600" dirty="0" smtClean="0"/>
              <a:t>Scheduling algorithms: round robin, priorities, etc. (PIFO, SIGCOMM’ 16)</a:t>
            </a:r>
            <a:endParaRPr lang="en-US" sz="9600" dirty="0"/>
          </a:p>
          <a:p>
            <a:pPr lvl="1"/>
            <a:endParaRPr lang="en-US" sz="9600" dirty="0">
              <a:latin typeface="Gadugi" panose="020B0502040204020203" pitchFamily="34" charset="0"/>
            </a:endParaRPr>
          </a:p>
          <a:p>
            <a:pPr lvl="1"/>
            <a:r>
              <a:rPr lang="en-US" sz="9600" dirty="0" smtClean="0"/>
              <a:t>Streaming </a:t>
            </a:r>
            <a:r>
              <a:rPr lang="en-US" sz="9600" dirty="0" smtClean="0">
                <a:latin typeface="Gadugi" panose="020B0502040204020203" pitchFamily="34" charset="0"/>
              </a:rPr>
              <a:t>algorithms: resource management, measurement (Domino, SIGCOMM’ 16)</a:t>
            </a:r>
            <a:endParaRPr lang="en-US" sz="9600" dirty="0">
              <a:latin typeface="Gadugi" panose="020B0502040204020203" pitchFamily="34" charset="0"/>
            </a:endParaRPr>
          </a:p>
          <a:p>
            <a:pPr marL="457200" lvl="1" indent="0">
              <a:buNone/>
            </a:pPr>
            <a:endParaRPr lang="en-US" sz="9600" dirty="0">
              <a:latin typeface="Gadugi" panose="020B0502040204020203" pitchFamily="34" charset="0"/>
            </a:endParaRPr>
          </a:p>
        </p:txBody>
      </p:sp>
      <p:sp>
        <p:nvSpPr>
          <p:cNvPr id="26" name="Right Arrow 25"/>
          <p:cNvSpPr/>
          <p:nvPr/>
        </p:nvSpPr>
        <p:spPr>
          <a:xfrm>
            <a:off x="0" y="5753100"/>
            <a:ext cx="4953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3716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H/W primitives 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957537631"/>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streaming algorithm</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typically handle 1 packet a clock cycle</a:t>
            </a:r>
          </a:p>
          <a:p>
            <a:r>
              <a:rPr lang="en-US" dirty="0" smtClean="0"/>
              <a:t>But, the algorithm takes &gt;1 cycles/packet</a:t>
            </a:r>
          </a:p>
          <a:p>
            <a:r>
              <a:rPr lang="en-US" dirty="0" smtClean="0"/>
              <a:t>How do we bridge this gap?</a:t>
            </a:r>
          </a:p>
          <a:p>
            <a:pPr lvl="1"/>
            <a:r>
              <a:rPr lang="en-US" dirty="0" smtClean="0"/>
              <a:t>Atoms: </a:t>
            </a:r>
            <a:r>
              <a:rPr lang="en-US" smtClean="0"/>
              <a:t>a hardware </a:t>
            </a:r>
            <a:r>
              <a:rPr lang="en-US" dirty="0" smtClean="0"/>
              <a:t>primitive for packet header and state modification</a:t>
            </a:r>
          </a:p>
          <a:p>
            <a:pPr lvl="1"/>
            <a:r>
              <a:rPr lang="en-US" dirty="0" smtClean="0"/>
              <a:t>A method to extract atoms from algorithms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9067800" y="10668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9067800" y="10668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9067800" y="10668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9067800" y="10668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A shared-memory x86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sp>
        <p:nvSpPr>
          <p:cNvPr id="29" name="Rounded Rectangle 28"/>
          <p:cNvSpPr/>
          <p:nvPr/>
        </p:nvSpPr>
        <p:spPr>
          <a:xfrm>
            <a:off x="552450" y="6019800"/>
            <a:ext cx="110871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Routers expected to </a:t>
            </a:r>
            <a:r>
              <a:rPr lang="en-US" sz="3600" smtClean="0">
                <a:ea typeface="Gadugi" charset="0"/>
                <a:cs typeface="Gadugi" charset="0"/>
              </a:rPr>
              <a:t>have deterministic performance</a:t>
            </a:r>
            <a:endParaRPr lang="en-US" sz="3600" dirty="0" smtClean="0">
              <a:ea typeface="Gadugi" charset="0"/>
              <a:cs typeface="Gadugi"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2590800"/>
            <a:ext cx="2057400" cy="1830389"/>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4" idx="2"/>
            <a:endCxn id="32" idx="6"/>
          </p:cNvCxnSpPr>
          <p:nvPr/>
        </p:nvCxnSpPr>
        <p:spPr>
          <a:xfrm rot="5400000">
            <a:off x="8754270" y="3934619"/>
            <a:ext cx="512761" cy="14859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44" idx="0"/>
          </p:cNvCxnSpPr>
          <p:nvPr/>
        </p:nvCxnSpPr>
        <p:spPr>
          <a:xfrm>
            <a:off x="61341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A shared-nothing x86 pipeline</a:t>
            </a:r>
            <a:endParaRPr lang="en-US" dirty="0"/>
          </a:p>
        </p:txBody>
      </p:sp>
      <p:sp>
        <p:nvSpPr>
          <p:cNvPr id="28" name="Rounded Rectangle 27"/>
          <p:cNvSpPr/>
          <p:nvPr/>
        </p:nvSpPr>
        <p:spPr>
          <a:xfrm>
            <a:off x="685800" y="3810000"/>
            <a:ext cx="10706100" cy="11811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endParaRPr lang="en-US" sz="3600" dirty="0" smtClean="0">
              <a:ea typeface="Gadugi" charset="0"/>
              <a:cs typeface="Gadugi" charset="0"/>
            </a:endParaRPr>
          </a:p>
          <a:p>
            <a:pPr algn="ctr"/>
            <a:r>
              <a:rPr lang="en-US" sz="3600" dirty="0" smtClean="0">
                <a:ea typeface="Gadugi" charset="0"/>
                <a:cs typeface="Gadugi" charset="0"/>
              </a:rPr>
              <a:t>Processors can spend variable time per stage =&gt; Variable throughput</a:t>
            </a:r>
          </a:p>
          <a:p>
            <a:pPr algn="ctr"/>
            <a:endParaRPr lang="en-US" sz="3600" dirty="0" smtClean="0">
              <a:ea typeface="Gadugi" charset="0"/>
              <a:cs typeface="Gadugi" charset="0"/>
            </a:endParaRPr>
          </a:p>
        </p:txBody>
      </p:sp>
      <p:sp>
        <p:nvSpPr>
          <p:cNvPr id="89" name="Rounded Rectangle 88"/>
          <p:cNvSpPr/>
          <p:nvPr/>
        </p:nvSpPr>
        <p:spPr>
          <a:xfrm>
            <a:off x="552450" y="5829300"/>
            <a:ext cx="11087100" cy="8339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Need to constrain processing within each stage</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2019300" y="3924300"/>
            <a:ext cx="1409700" cy="4148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smtClean="0">
                <a:ea typeface="Gadugi" charset="0"/>
                <a:cs typeface="Gadugi" charset="0"/>
              </a:rPr>
              <a:t>Atom</a:t>
            </a:r>
            <a:endParaRPr lang="en-US" sz="3600" dirty="0" smtClean="0">
              <a:ea typeface="Gadugi" charset="0"/>
              <a:cs typeface="Gadugi" charset="0"/>
            </a:endParaRPr>
          </a:p>
        </p:txBody>
      </p:sp>
      <p:sp>
        <p:nvSpPr>
          <p:cNvPr id="89" name="Rounded Rectangle 88"/>
          <p:cNvSpPr/>
          <p:nvPr/>
        </p:nvSpPr>
        <p:spPr>
          <a:xfrm>
            <a:off x="4724400" y="5753100"/>
            <a:ext cx="7124700" cy="990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hardware must finish computations in one clock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443334"/>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2763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266700" cy="13906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 y="2057400"/>
            <a:ext cx="4305300" cy="584775"/>
          </a:xfrm>
          <a:prstGeom prst="rect">
            <a:avLst/>
          </a:prstGeom>
          <a:noFill/>
        </p:spPr>
        <p:txBody>
          <a:bodyPr wrap="square" rtlCol="0">
            <a:spAutoFit/>
          </a:bodyPr>
          <a:lstStyle/>
          <a:p>
            <a:pPr algn="ctr"/>
            <a:r>
              <a:rPr lang="en-US" sz="2200" b="1" u="sng" dirty="0" smtClean="0">
                <a:latin typeface="+mj-lt"/>
                <a:cs typeface="Seravek"/>
              </a:rPr>
              <a:t>Input: Algorithms as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4572000"/>
            <a:ext cx="1600200" cy="1150441"/>
            <a:chOff x="3962400" y="3886200"/>
            <a:chExt cx="1600200" cy="1150441"/>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42672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267700" y="48768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Straight Arrow Connector 103"/>
          <p:cNvCxnSpPr/>
          <p:nvPr/>
        </p:nvCxnSpPr>
        <p:spPr>
          <a:xfrm>
            <a:off x="1066800" y="3733800"/>
            <a:ext cx="104013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866900" y="34290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924300" y="34290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324600" y="34290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029700" y="3429000"/>
            <a:ext cx="782587" cy="369332"/>
          </a:xfrm>
          <a:prstGeom prst="rect">
            <a:avLst/>
          </a:prstGeom>
          <a:noFill/>
        </p:spPr>
        <p:txBody>
          <a:bodyPr wrap="none" rtlCol="0">
            <a:spAutoFit/>
          </a:bodyPr>
          <a:lstStyle/>
          <a:p>
            <a:r>
              <a:rPr lang="en-US" dirty="0" smtClean="0"/>
              <a:t>2010s</a:t>
            </a:r>
            <a:endParaRPr lang="en-US" dirty="0"/>
          </a:p>
        </p:txBody>
      </p:sp>
      <p:sp>
        <p:nvSpPr>
          <p:cNvPr id="109" name="TextBox 108"/>
          <p:cNvSpPr txBox="1"/>
          <p:nvPr/>
        </p:nvSpPr>
        <p:spPr>
          <a:xfrm>
            <a:off x="1562100" y="3848100"/>
            <a:ext cx="59663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GPS</a:t>
            </a:r>
            <a:endParaRPr lang="en-US" dirty="0"/>
          </a:p>
        </p:txBody>
      </p:sp>
      <p:sp>
        <p:nvSpPr>
          <p:cNvPr id="110" name="TextBox 109"/>
          <p:cNvSpPr txBox="1"/>
          <p:nvPr/>
        </p:nvSpPr>
        <p:spPr>
          <a:xfrm>
            <a:off x="2247900" y="38481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562100" y="46979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362041" y="42672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4314541" y="3848100"/>
            <a:ext cx="70243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BLUE</a:t>
            </a:r>
            <a:endParaRPr lang="en-US" dirty="0"/>
          </a:p>
        </p:txBody>
      </p:sp>
      <p:sp>
        <p:nvSpPr>
          <p:cNvPr id="114" name="TextBox 113"/>
          <p:cNvSpPr txBox="1"/>
          <p:nvPr/>
        </p:nvSpPr>
        <p:spPr>
          <a:xfrm>
            <a:off x="5630923" y="4697968"/>
            <a:ext cx="920445"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CHOKe</a:t>
            </a:r>
            <a:endParaRPr lang="en-US" dirty="0"/>
          </a:p>
        </p:txBody>
      </p:sp>
      <p:sp>
        <p:nvSpPr>
          <p:cNvPr id="115" name="TextBox 114"/>
          <p:cNvSpPr txBox="1"/>
          <p:nvPr/>
        </p:nvSpPr>
        <p:spPr>
          <a:xfrm>
            <a:off x="4314541" y="42672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362041" y="38481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630923" y="38481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630923" y="42672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636088" y="38481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317320" y="42672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317320" y="38481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191500" y="42672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191500" y="4697968"/>
            <a:ext cx="86433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D2TCP</a:t>
            </a:r>
            <a:endParaRPr lang="en-US" dirty="0"/>
          </a:p>
        </p:txBody>
      </p:sp>
      <p:sp>
        <p:nvSpPr>
          <p:cNvPr id="124" name="TextBox 123"/>
          <p:cNvSpPr txBox="1"/>
          <p:nvPr/>
        </p:nvSpPr>
        <p:spPr>
          <a:xfrm>
            <a:off x="8191500" y="38481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317320" y="46979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6" name="TextBox 125"/>
          <p:cNvSpPr txBox="1"/>
          <p:nvPr/>
        </p:nvSpPr>
        <p:spPr>
          <a:xfrm>
            <a:off x="6636088" y="4267200"/>
            <a:ext cx="58381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SRR</a:t>
            </a:r>
            <a:endParaRPr lang="en-US" dirty="0"/>
          </a:p>
        </p:txBody>
      </p:sp>
      <p:sp>
        <p:nvSpPr>
          <p:cNvPr id="127" name="TextBox 126"/>
          <p:cNvSpPr txBox="1"/>
          <p:nvPr/>
        </p:nvSpPr>
        <p:spPr>
          <a:xfrm>
            <a:off x="6636088" y="4697968"/>
            <a:ext cx="3754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PI</a:t>
            </a:r>
            <a:endParaRPr lang="en-US" dirty="0"/>
          </a:p>
        </p:txBody>
      </p:sp>
      <p:sp>
        <p:nvSpPr>
          <p:cNvPr id="128" name="TextBox 127"/>
          <p:cNvSpPr txBox="1"/>
          <p:nvPr/>
        </p:nvSpPr>
        <p:spPr>
          <a:xfrm>
            <a:off x="3362041" y="46979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314541" y="46979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0" name="TextBox 129"/>
          <p:cNvSpPr txBox="1"/>
          <p:nvPr/>
        </p:nvSpPr>
        <p:spPr>
          <a:xfrm>
            <a:off x="10248900" y="4697968"/>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FCP</a:t>
            </a:r>
            <a:endParaRPr lang="en-US" dirty="0"/>
          </a:p>
        </p:txBody>
      </p:sp>
      <p:sp>
        <p:nvSpPr>
          <p:cNvPr id="131" name="TextBox 130"/>
          <p:cNvSpPr txBox="1"/>
          <p:nvPr/>
        </p:nvSpPr>
        <p:spPr>
          <a:xfrm>
            <a:off x="7307323" y="46979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2" name="TextBox 131"/>
          <p:cNvSpPr txBox="1"/>
          <p:nvPr/>
        </p:nvSpPr>
        <p:spPr>
          <a:xfrm>
            <a:off x="7307323" y="4267200"/>
            <a:ext cx="55816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RIO</a:t>
            </a:r>
            <a:endParaRPr lang="en-US" dirty="0"/>
          </a:p>
        </p:txBody>
      </p:sp>
      <p:sp>
        <p:nvSpPr>
          <p:cNvPr id="133" name="TextBox 132"/>
          <p:cNvSpPr txBox="1"/>
          <p:nvPr/>
        </p:nvSpPr>
        <p:spPr>
          <a:xfrm>
            <a:off x="7307323" y="3848100"/>
            <a:ext cx="59984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VCP</a:t>
            </a:r>
            <a:endParaRPr lang="en-US" dirty="0"/>
          </a:p>
        </p:txBody>
      </p:sp>
      <p:sp>
        <p:nvSpPr>
          <p:cNvPr id="134" name="TextBox 133"/>
          <p:cNvSpPr txBox="1"/>
          <p:nvPr/>
        </p:nvSpPr>
        <p:spPr>
          <a:xfrm>
            <a:off x="10248900" y="42672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31623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5245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0391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09728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But, the architecture is not future-proof</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Ideologically, what goes into a fixed-function router? No consensus after decades of router design</a:t>
            </a:r>
          </a:p>
          <a:p>
            <a:r>
              <a:rPr lang="en-US" dirty="0" smtClean="0"/>
              <a:t>Practically, innovation </a:t>
            </a:r>
            <a:r>
              <a:rPr lang="en-US" dirty="0"/>
              <a:t>is </a:t>
            </a:r>
            <a:r>
              <a:rPr lang="en-US" dirty="0" smtClean="0"/>
              <a:t>outstripping </a:t>
            </a:r>
            <a:r>
              <a:rPr lang="en-US" dirty="0"/>
              <a:t>our ability to get things into </a:t>
            </a:r>
            <a:r>
              <a:rPr lang="en-US" dirty="0" smtClean="0"/>
              <a:t>production routers.</a:t>
            </a:r>
          </a:p>
          <a:p>
            <a:r>
              <a:rPr lang="en-US" dirty="0" smtClean="0"/>
              <a:t>Workaround: Indirect</a:t>
            </a:r>
            <a:r>
              <a:rPr lang="en-US" dirty="0"/>
              <a:t> </a:t>
            </a:r>
            <a:r>
              <a:rPr lang="en-US" dirty="0" smtClean="0"/>
              <a:t>control from end hosts / edge</a:t>
            </a:r>
          </a:p>
          <a:p>
            <a:r>
              <a:rPr lang="en-US" dirty="0" smtClean="0"/>
              <a:t>The fix: Don’t bake </a:t>
            </a:r>
            <a:r>
              <a:rPr lang="en-US" b="1" i="1" dirty="0" smtClean="0"/>
              <a:t>policy </a:t>
            </a:r>
            <a:r>
              <a:rPr lang="en-US" dirty="0" smtClean="0"/>
              <a:t>into a router’s hardware</a:t>
            </a:r>
          </a:p>
          <a:p>
            <a:r>
              <a:rPr lang="en-US" dirty="0" smtClean="0"/>
              <a:t>Our work: Design hardware primitives; program policies in software</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3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34"/>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21"/>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20"/>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23"/>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2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33"/>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132"/>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26"/>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19"/>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27"/>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14"/>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118"/>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17"/>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1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28"/>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12"/>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10"/>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09"/>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11"/>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25"/>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nodeType="clickEffect">
                                  <p:stCondLst>
                                    <p:cond delay="0"/>
                                  </p:stCondLst>
                                  <p:childTnLst>
                                    <p:set>
                                      <p:cBhvr>
                                        <p:cTn id="130" dur="1" fill="hold">
                                          <p:stCondLst>
                                            <p:cond delay="0"/>
                                          </p:stCondLst>
                                        </p:cTn>
                                        <p:tgtEl>
                                          <p:spTgt spid="104"/>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05"/>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06"/>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07"/>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08"/>
                                        </p:tgtEl>
                                        <p:attrNameLst>
                                          <p:attrName>style.visibility</p:attrName>
                                        </p:attrNameLst>
                                      </p:cBhvr>
                                      <p:to>
                                        <p:strVal val="hidden"/>
                                      </p:to>
                                    </p:set>
                                  </p:childTnLst>
                                </p:cTn>
                              </p:par>
                              <p:par>
                                <p:cTn id="139" presetID="1" presetClass="exit" presetSubtype="0" fill="hold" grpId="2" nodeType="withEffect">
                                  <p:stCondLst>
                                    <p:cond delay="0"/>
                                  </p:stCondLst>
                                  <p:childTnLst>
                                    <p:set>
                                      <p:cBhvr>
                                        <p:cTn id="140" dur="1" fill="hold">
                                          <p:stCondLst>
                                            <p:cond delay="0"/>
                                          </p:stCondLst>
                                        </p:cTn>
                                        <p:tgtEl>
                                          <p:spTgt spid="109"/>
                                        </p:tgtEl>
                                        <p:attrNameLst>
                                          <p:attrName>style.visibility</p:attrName>
                                        </p:attrNameLst>
                                      </p:cBhvr>
                                      <p:to>
                                        <p:strVal val="hidden"/>
                                      </p:to>
                                    </p:set>
                                  </p:childTnLst>
                                </p:cTn>
                              </p:par>
                              <p:par>
                                <p:cTn id="141" presetID="1" presetClass="exit" presetSubtype="0" fill="hold" grpId="2" nodeType="withEffect">
                                  <p:stCondLst>
                                    <p:cond delay="0"/>
                                  </p:stCondLst>
                                  <p:childTnLst>
                                    <p:set>
                                      <p:cBhvr>
                                        <p:cTn id="142" dur="1" fill="hold">
                                          <p:stCondLst>
                                            <p:cond delay="0"/>
                                          </p:stCondLst>
                                        </p:cTn>
                                        <p:tgtEl>
                                          <p:spTgt spid="110"/>
                                        </p:tgtEl>
                                        <p:attrNameLst>
                                          <p:attrName>style.visibility</p:attrName>
                                        </p:attrNameLst>
                                      </p:cBhvr>
                                      <p:to>
                                        <p:strVal val="hidden"/>
                                      </p:to>
                                    </p:set>
                                  </p:childTnLst>
                                </p:cTn>
                              </p:par>
                              <p:par>
                                <p:cTn id="143" presetID="1" presetClass="exit" presetSubtype="0" fill="hold" grpId="2" nodeType="withEffect">
                                  <p:stCondLst>
                                    <p:cond delay="0"/>
                                  </p:stCondLst>
                                  <p:childTnLst>
                                    <p:set>
                                      <p:cBhvr>
                                        <p:cTn id="144" dur="1" fill="hold">
                                          <p:stCondLst>
                                            <p:cond delay="0"/>
                                          </p:stCondLst>
                                        </p:cTn>
                                        <p:tgtEl>
                                          <p:spTgt spid="111"/>
                                        </p:tgtEl>
                                        <p:attrNameLst>
                                          <p:attrName>style.visibility</p:attrName>
                                        </p:attrNameLst>
                                      </p:cBhvr>
                                      <p:to>
                                        <p:strVal val="hidden"/>
                                      </p:to>
                                    </p:set>
                                  </p:childTnLst>
                                </p:cTn>
                              </p:par>
                              <p:par>
                                <p:cTn id="145" presetID="1" presetClass="exit" presetSubtype="0" fill="hold" grpId="2" nodeType="withEffect">
                                  <p:stCondLst>
                                    <p:cond delay="0"/>
                                  </p:stCondLst>
                                  <p:childTnLst>
                                    <p:set>
                                      <p:cBhvr>
                                        <p:cTn id="146" dur="1" fill="hold">
                                          <p:stCondLst>
                                            <p:cond delay="0"/>
                                          </p:stCondLst>
                                        </p:cTn>
                                        <p:tgtEl>
                                          <p:spTgt spid="112"/>
                                        </p:tgtEl>
                                        <p:attrNameLst>
                                          <p:attrName>style.visibility</p:attrName>
                                        </p:attrNameLst>
                                      </p:cBhvr>
                                      <p:to>
                                        <p:strVal val="hidden"/>
                                      </p:to>
                                    </p:set>
                                  </p:childTnLst>
                                </p:cTn>
                              </p:par>
                              <p:par>
                                <p:cTn id="147" presetID="1" presetClass="exit" presetSubtype="0" fill="hold" grpId="2" nodeType="withEffect">
                                  <p:stCondLst>
                                    <p:cond delay="0"/>
                                  </p:stCondLst>
                                  <p:childTnLst>
                                    <p:set>
                                      <p:cBhvr>
                                        <p:cTn id="148" dur="1" fill="hold">
                                          <p:stCondLst>
                                            <p:cond delay="0"/>
                                          </p:stCondLst>
                                        </p:cTn>
                                        <p:tgtEl>
                                          <p:spTgt spid="113"/>
                                        </p:tgtEl>
                                        <p:attrNameLst>
                                          <p:attrName>style.visibility</p:attrName>
                                        </p:attrNameLst>
                                      </p:cBhvr>
                                      <p:to>
                                        <p:strVal val="hidden"/>
                                      </p:to>
                                    </p:set>
                                  </p:childTnLst>
                                </p:cTn>
                              </p:par>
                              <p:par>
                                <p:cTn id="149" presetID="1" presetClass="exit" presetSubtype="0" fill="hold" grpId="2" nodeType="withEffect">
                                  <p:stCondLst>
                                    <p:cond delay="0"/>
                                  </p:stCondLst>
                                  <p:childTnLst>
                                    <p:set>
                                      <p:cBhvr>
                                        <p:cTn id="150" dur="1" fill="hold">
                                          <p:stCondLst>
                                            <p:cond delay="0"/>
                                          </p:stCondLst>
                                        </p:cTn>
                                        <p:tgtEl>
                                          <p:spTgt spid="114"/>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115"/>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116"/>
                                        </p:tgtEl>
                                        <p:attrNameLst>
                                          <p:attrName>style.visibility</p:attrName>
                                        </p:attrNameLst>
                                      </p:cBhvr>
                                      <p:to>
                                        <p:strVal val="hidden"/>
                                      </p:to>
                                    </p:set>
                                  </p:childTnLst>
                                </p:cTn>
                              </p:par>
                              <p:par>
                                <p:cTn id="155" presetID="1" presetClass="exit" presetSubtype="0" fill="hold" grpId="2" nodeType="withEffect">
                                  <p:stCondLst>
                                    <p:cond delay="0"/>
                                  </p:stCondLst>
                                  <p:childTnLst>
                                    <p:set>
                                      <p:cBhvr>
                                        <p:cTn id="156" dur="1" fill="hold">
                                          <p:stCondLst>
                                            <p:cond delay="0"/>
                                          </p:stCondLst>
                                        </p:cTn>
                                        <p:tgtEl>
                                          <p:spTgt spid="117"/>
                                        </p:tgtEl>
                                        <p:attrNameLst>
                                          <p:attrName>style.visibility</p:attrName>
                                        </p:attrNameLst>
                                      </p:cBhvr>
                                      <p:to>
                                        <p:strVal val="hidden"/>
                                      </p:to>
                                    </p:set>
                                  </p:childTnLst>
                                </p:cTn>
                              </p:par>
                              <p:par>
                                <p:cTn id="157" presetID="1" presetClass="exit" presetSubtype="0" fill="hold" grpId="2" nodeType="withEffect">
                                  <p:stCondLst>
                                    <p:cond delay="0"/>
                                  </p:stCondLst>
                                  <p:childTnLst>
                                    <p:set>
                                      <p:cBhvr>
                                        <p:cTn id="158" dur="1" fill="hold">
                                          <p:stCondLst>
                                            <p:cond delay="0"/>
                                          </p:stCondLst>
                                        </p:cTn>
                                        <p:tgtEl>
                                          <p:spTgt spid="118"/>
                                        </p:tgtEl>
                                        <p:attrNameLst>
                                          <p:attrName>style.visibility</p:attrName>
                                        </p:attrNameLst>
                                      </p:cBhvr>
                                      <p:to>
                                        <p:strVal val="hidden"/>
                                      </p:to>
                                    </p:set>
                                  </p:childTnLst>
                                </p:cTn>
                              </p:par>
                              <p:par>
                                <p:cTn id="159" presetID="1" presetClass="exit" presetSubtype="0" fill="hold" grpId="2" nodeType="withEffect">
                                  <p:stCondLst>
                                    <p:cond delay="0"/>
                                  </p:stCondLst>
                                  <p:childTnLst>
                                    <p:set>
                                      <p:cBhvr>
                                        <p:cTn id="160" dur="1" fill="hold">
                                          <p:stCondLst>
                                            <p:cond delay="0"/>
                                          </p:stCondLst>
                                        </p:cTn>
                                        <p:tgtEl>
                                          <p:spTgt spid="119"/>
                                        </p:tgtEl>
                                        <p:attrNameLst>
                                          <p:attrName>style.visibility</p:attrName>
                                        </p:attrNameLst>
                                      </p:cBhvr>
                                      <p:to>
                                        <p:strVal val="hidden"/>
                                      </p:to>
                                    </p:set>
                                  </p:childTnLst>
                                </p:cTn>
                              </p:par>
                              <p:par>
                                <p:cTn id="161" presetID="1" presetClass="exit" presetSubtype="0" fill="hold" grpId="2" nodeType="withEffect">
                                  <p:stCondLst>
                                    <p:cond delay="0"/>
                                  </p:stCondLst>
                                  <p:childTnLst>
                                    <p:set>
                                      <p:cBhvr>
                                        <p:cTn id="162" dur="1" fill="hold">
                                          <p:stCondLst>
                                            <p:cond delay="0"/>
                                          </p:stCondLst>
                                        </p:cTn>
                                        <p:tgtEl>
                                          <p:spTgt spid="120"/>
                                        </p:tgtEl>
                                        <p:attrNameLst>
                                          <p:attrName>style.visibility</p:attrName>
                                        </p:attrNameLst>
                                      </p:cBhvr>
                                      <p:to>
                                        <p:strVal val="hidden"/>
                                      </p:to>
                                    </p:set>
                                  </p:childTnLst>
                                </p:cTn>
                              </p:par>
                              <p:par>
                                <p:cTn id="163" presetID="1" presetClass="exit" presetSubtype="0" fill="hold" grpId="2" nodeType="withEffect">
                                  <p:stCondLst>
                                    <p:cond delay="0"/>
                                  </p:stCondLst>
                                  <p:childTnLst>
                                    <p:set>
                                      <p:cBhvr>
                                        <p:cTn id="164" dur="1" fill="hold">
                                          <p:stCondLst>
                                            <p:cond delay="0"/>
                                          </p:stCondLst>
                                        </p:cTn>
                                        <p:tgtEl>
                                          <p:spTgt spid="121"/>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122"/>
                                        </p:tgtEl>
                                        <p:attrNameLst>
                                          <p:attrName>style.visibility</p:attrName>
                                        </p:attrNameLst>
                                      </p:cBhvr>
                                      <p:to>
                                        <p:strVal val="hidden"/>
                                      </p:to>
                                    </p:set>
                                  </p:childTnLst>
                                </p:cTn>
                              </p:par>
                              <p:par>
                                <p:cTn id="167" presetID="1" presetClass="exit" presetSubtype="0" fill="hold" grpId="2" nodeType="withEffect">
                                  <p:stCondLst>
                                    <p:cond delay="0"/>
                                  </p:stCondLst>
                                  <p:childTnLst>
                                    <p:set>
                                      <p:cBhvr>
                                        <p:cTn id="168" dur="1" fill="hold">
                                          <p:stCondLst>
                                            <p:cond delay="0"/>
                                          </p:stCondLst>
                                        </p:cTn>
                                        <p:tgtEl>
                                          <p:spTgt spid="123"/>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124"/>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125"/>
                                        </p:tgtEl>
                                        <p:attrNameLst>
                                          <p:attrName>style.visibility</p:attrName>
                                        </p:attrNameLst>
                                      </p:cBhvr>
                                      <p:to>
                                        <p:strVal val="hidden"/>
                                      </p:to>
                                    </p:set>
                                  </p:childTnLst>
                                </p:cTn>
                              </p:par>
                              <p:par>
                                <p:cTn id="173" presetID="1" presetClass="exit" presetSubtype="0" fill="hold" grpId="2" nodeType="withEffect">
                                  <p:stCondLst>
                                    <p:cond delay="0"/>
                                  </p:stCondLst>
                                  <p:childTnLst>
                                    <p:set>
                                      <p:cBhvr>
                                        <p:cTn id="174" dur="1" fill="hold">
                                          <p:stCondLst>
                                            <p:cond delay="0"/>
                                          </p:stCondLst>
                                        </p:cTn>
                                        <p:tgtEl>
                                          <p:spTgt spid="126"/>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127"/>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128"/>
                                        </p:tgtEl>
                                        <p:attrNameLst>
                                          <p:attrName>style.visibility</p:attrName>
                                        </p:attrNameLst>
                                      </p:cBhvr>
                                      <p:to>
                                        <p:strVal val="hidden"/>
                                      </p:to>
                                    </p:set>
                                  </p:childTnLst>
                                </p:cTn>
                              </p:par>
                              <p:par>
                                <p:cTn id="179" presetID="1" presetClass="exit" presetSubtype="0" fill="hold" grpId="1" nodeType="withEffect">
                                  <p:stCondLst>
                                    <p:cond delay="0"/>
                                  </p:stCondLst>
                                  <p:childTnLst>
                                    <p:set>
                                      <p:cBhvr>
                                        <p:cTn id="180" dur="1" fill="hold">
                                          <p:stCondLst>
                                            <p:cond delay="0"/>
                                          </p:stCondLst>
                                        </p:cTn>
                                        <p:tgtEl>
                                          <p:spTgt spid="129"/>
                                        </p:tgtEl>
                                        <p:attrNameLst>
                                          <p:attrName>style.visibility</p:attrName>
                                        </p:attrNameLst>
                                      </p:cBhvr>
                                      <p:to>
                                        <p:strVal val="hidden"/>
                                      </p:to>
                                    </p:set>
                                  </p:childTnLst>
                                </p:cTn>
                              </p:par>
                              <p:par>
                                <p:cTn id="181" presetID="1" presetClass="exit" presetSubtype="0" fill="hold" grpId="2" nodeType="withEffect">
                                  <p:stCondLst>
                                    <p:cond delay="0"/>
                                  </p:stCondLst>
                                  <p:childTnLst>
                                    <p:set>
                                      <p:cBhvr>
                                        <p:cTn id="182" dur="1" fill="hold">
                                          <p:stCondLst>
                                            <p:cond delay="0"/>
                                          </p:stCondLst>
                                        </p:cTn>
                                        <p:tgtEl>
                                          <p:spTgt spid="130"/>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131"/>
                                        </p:tgtEl>
                                        <p:attrNameLst>
                                          <p:attrName>style.visibility</p:attrName>
                                        </p:attrNameLst>
                                      </p:cBhvr>
                                      <p:to>
                                        <p:strVal val="hidden"/>
                                      </p:to>
                                    </p:set>
                                  </p:childTnLst>
                                </p:cTn>
                              </p:par>
                              <p:par>
                                <p:cTn id="185" presetID="1" presetClass="exit" presetSubtype="0" fill="hold" grpId="2" nodeType="withEffect">
                                  <p:stCondLst>
                                    <p:cond delay="0"/>
                                  </p:stCondLst>
                                  <p:childTnLst>
                                    <p:set>
                                      <p:cBhvr>
                                        <p:cTn id="186" dur="1" fill="hold">
                                          <p:stCondLst>
                                            <p:cond delay="0"/>
                                          </p:stCondLst>
                                        </p:cTn>
                                        <p:tgtEl>
                                          <p:spTgt spid="132"/>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133"/>
                                        </p:tgtEl>
                                        <p:attrNameLst>
                                          <p:attrName>style.visibility</p:attrName>
                                        </p:attrNameLst>
                                      </p:cBhvr>
                                      <p:to>
                                        <p:strVal val="hidden"/>
                                      </p:to>
                                    </p:set>
                                  </p:childTnLst>
                                </p:cTn>
                              </p:par>
                              <p:par>
                                <p:cTn id="189" presetID="1" presetClass="exit" presetSubtype="0" fill="hold" grpId="2" nodeType="withEffect">
                                  <p:stCondLst>
                                    <p:cond delay="0"/>
                                  </p:stCondLst>
                                  <p:childTnLst>
                                    <p:set>
                                      <p:cBhvr>
                                        <p:cTn id="190" dur="1" fill="hold">
                                          <p:stCondLst>
                                            <p:cond delay="0"/>
                                          </p:stCondLst>
                                        </p:cTn>
                                        <p:tgtEl>
                                          <p:spTgt spid="134"/>
                                        </p:tgtEl>
                                        <p:attrNameLst>
                                          <p:attrName>style.visibility</p:attrName>
                                        </p:attrNameLst>
                                      </p:cBhvr>
                                      <p:to>
                                        <p:strVal val="hidden"/>
                                      </p:to>
                                    </p:set>
                                  </p:childTnLst>
                                </p:cTn>
                              </p:par>
                              <p:par>
                                <p:cTn id="191" presetID="1" presetClass="exit" presetSubtype="0" fill="hold" nodeType="withEffect">
                                  <p:stCondLst>
                                    <p:cond delay="0"/>
                                  </p:stCondLst>
                                  <p:childTnLst>
                                    <p:set>
                                      <p:cBhvr>
                                        <p:cTn id="192" dur="1" fill="hold">
                                          <p:stCondLst>
                                            <p:cond delay="0"/>
                                          </p:stCondLst>
                                        </p:cTn>
                                        <p:tgtEl>
                                          <p:spTgt spid="135"/>
                                        </p:tgtEl>
                                        <p:attrNameLst>
                                          <p:attrName>style.visibility</p:attrName>
                                        </p:attrNameLst>
                                      </p:cBhvr>
                                      <p:to>
                                        <p:strVal val="hidden"/>
                                      </p:to>
                                    </p:set>
                                  </p:childTnLst>
                                </p:cTn>
                              </p:par>
                              <p:par>
                                <p:cTn id="193" presetID="1" presetClass="exit" presetSubtype="0" fill="hold" nodeType="withEffect">
                                  <p:stCondLst>
                                    <p:cond delay="0"/>
                                  </p:stCondLst>
                                  <p:childTnLst>
                                    <p:set>
                                      <p:cBhvr>
                                        <p:cTn id="194" dur="1" fill="hold">
                                          <p:stCondLst>
                                            <p:cond delay="0"/>
                                          </p:stCondLst>
                                        </p:cTn>
                                        <p:tgtEl>
                                          <p:spTgt spid="136"/>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137"/>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138"/>
                                        </p:tgtEl>
                                        <p:attrNameLst>
                                          <p:attrName>style.visibility</p:attrName>
                                        </p:attrNameLst>
                                      </p:cBhvr>
                                      <p:to>
                                        <p:strVal val="hidden"/>
                                      </p:to>
                                    </p:set>
                                  </p:childTnLst>
                                </p:cTn>
                              </p:par>
                              <p:par>
                                <p:cTn id="199" presetID="1" presetClass="entr" presetSubtype="0" fill="hold" nodeType="withEffect">
                                  <p:stCondLst>
                                    <p:cond delay="0"/>
                                  </p:stCondLst>
                                  <p:childTnLst>
                                    <p:set>
                                      <p:cBhvr>
                                        <p:cTn id="20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6" grpId="0"/>
      <p:bldP spid="106" grpId="1"/>
      <p:bldP spid="107" grpId="0"/>
      <p:bldP spid="107" grpId="1"/>
      <p:bldP spid="108" grpId="0"/>
      <p:bldP spid="108" grpId="1"/>
      <p:bldP spid="109" grpId="0" animBg="1"/>
      <p:bldP spid="109" grpId="1" animBg="1"/>
      <p:bldP spid="109" grpId="2" animBg="1"/>
      <p:bldP spid="110" grpId="0" animBg="1"/>
      <p:bldP spid="110" grpId="1" animBg="1"/>
      <p:bldP spid="110" grpId="2" animBg="1"/>
      <p:bldP spid="111" grpId="0" animBg="1"/>
      <p:bldP spid="111" grpId="1" animBg="1"/>
      <p:bldP spid="111" grpId="2" animBg="1"/>
      <p:bldP spid="112" grpId="0" animBg="1"/>
      <p:bldP spid="112" grpId="1" animBg="1"/>
      <p:bldP spid="112" grpId="2" animBg="1"/>
      <p:bldP spid="113" grpId="0" animBg="1"/>
      <p:bldP spid="113" grpId="1" animBg="1"/>
      <p:bldP spid="113" grpId="2" animBg="1"/>
      <p:bldP spid="114" grpId="0" animBg="1"/>
      <p:bldP spid="114" grpId="1" animBg="1"/>
      <p:bldP spid="114" grpId="2" animBg="1"/>
      <p:bldP spid="115" grpId="0" animBg="1"/>
      <p:bldP spid="115" grpId="1" animBg="1"/>
      <p:bldP spid="116" grpId="0" animBg="1"/>
      <p:bldP spid="116" grpId="1" animBg="1"/>
      <p:bldP spid="117" grpId="0" animBg="1"/>
      <p:bldP spid="117" grpId="1" animBg="1"/>
      <p:bldP spid="117" grpId="2" animBg="1"/>
      <p:bldP spid="118" grpId="0" animBg="1"/>
      <p:bldP spid="118" grpId="1" animBg="1"/>
      <p:bldP spid="118" grpId="2" animBg="1"/>
      <p:bldP spid="119" grpId="0" animBg="1"/>
      <p:bldP spid="119" grpId="1" animBg="1"/>
      <p:bldP spid="119" grpId="2" animBg="1"/>
      <p:bldP spid="120" grpId="0" animBg="1"/>
      <p:bldP spid="120" grpId="1" animBg="1"/>
      <p:bldP spid="120" grpId="2" animBg="1"/>
      <p:bldP spid="121" grpId="0" animBg="1"/>
      <p:bldP spid="121" grpId="1" animBg="1"/>
      <p:bldP spid="121" grpId="2" animBg="1"/>
      <p:bldP spid="122" grpId="0" animBg="1"/>
      <p:bldP spid="122" grpId="1" animBg="1"/>
      <p:bldP spid="123" grpId="0" animBg="1"/>
      <p:bldP spid="123" grpId="1" animBg="1"/>
      <p:bldP spid="123" grpId="2" animBg="1"/>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30" grpId="0" animBg="1"/>
      <p:bldP spid="130" grpId="1" animBg="1"/>
      <p:bldP spid="130" grpId="2" animBg="1"/>
      <p:bldP spid="131" grpId="0" animBg="1"/>
      <p:bldP spid="131" grpId="1" animBg="1"/>
      <p:bldP spid="132" grpId="0" animBg="1"/>
      <p:bldP spid="132" grpId="1" animBg="1"/>
      <p:bldP spid="132" grpId="2" animBg="1"/>
      <p:bldP spid="133" grpId="0" animBg="1"/>
      <p:bldP spid="133" grpId="1" animBg="1"/>
      <p:bldP spid="133" grpId="2" animBg="1"/>
      <p:bldP spid="134" grpId="0" animBg="1"/>
      <p:bldP spid="134" grpId="1" animBg="1"/>
      <p:bldP spid="134"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smtClean="0">
                <a:solidFill>
                  <a:srgbClr val="000000"/>
                </a:solidFill>
                <a:latin typeface="+mj-lt"/>
                <a:cs typeface="Seravek"/>
              </a:rPr>
              <a:t>mux(</a:t>
            </a:r>
            <a:r>
              <a:rPr lang="en-US" sz="2000" kern="0" dirty="0" err="1" smtClean="0">
                <a:solidFill>
                  <a:srgbClr val="000000"/>
                </a:solidFill>
                <a:latin typeface="+mj-lt"/>
                <a:cs typeface="Seravek"/>
              </a:rPr>
              <a:t>pkt.pred</a:t>
            </a:r>
            <a:r>
              <a:rPr lang="en-US" sz="2000" kern="0" dirty="0" smtClean="0">
                <a:solidFill>
                  <a:srgbClr val="000000"/>
                </a:solidFill>
                <a:latin typeface="+mj-lt"/>
                <a:cs typeface="Seravek"/>
              </a:rPr>
              <a:t>,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0)</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Routers over time</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913374371"/>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76200" y="5981700"/>
            <a:ext cx="12039600"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Programmable routers 10—100x worse than fastest (h/w) routers</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routers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pPr lvl="1"/>
            <a:r>
              <a:rPr lang="en-US" dirty="0" smtClean="0">
                <a:latin typeface="Gadugi" panose="020B0502040204020203" pitchFamily="34" charset="0"/>
              </a:rPr>
              <a:t>Streaming algorithms: Atoms</a:t>
            </a:r>
          </a:p>
          <a:p>
            <a:pPr lvl="1"/>
            <a:r>
              <a:rPr lang="en-US" dirty="0" smtClean="0">
                <a:latin typeface="Gadugi" panose="020B0502040204020203" pitchFamily="34" charset="0"/>
              </a:rPr>
              <a:t>Scheduling: PIFOs</a:t>
            </a:r>
          </a:p>
          <a:p>
            <a:endParaRPr lang="en-US" dirty="0" smtClean="0"/>
          </a:p>
          <a:p>
            <a:r>
              <a:rPr lang="en-US" dirty="0" smtClean="0"/>
              <a:t>Broader impact: Transactions in P4; industry interest in PIFOs</a:t>
            </a: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Performance of fastest, fixed-function routers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a:t>
            </a:r>
            <a:r>
              <a:rPr lang="en-US" dirty="0" smtClean="0">
                <a:latin typeface="Gadugi" panose="020B0502040204020203" pitchFamily="34" charset="0"/>
              </a:rPr>
              <a:t>ufficiently programmable (but not as much as software routers)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828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38100" y="5143500"/>
            <a:ext cx="12458700" cy="1085850"/>
          </a:xfrm>
        </p:spPr>
        <p:txBody>
          <a:bodyPr>
            <a:normAutofit fontScale="25000" lnSpcReduction="20000"/>
          </a:bodyPr>
          <a:lstStyle/>
          <a:p>
            <a:pPr lvl="1"/>
            <a:r>
              <a:rPr lang="en-US" sz="9600" dirty="0" smtClean="0"/>
              <a:t>Scheduling algorithms: </a:t>
            </a:r>
            <a:r>
              <a:rPr lang="en-US" sz="9600" dirty="0"/>
              <a:t>r</a:t>
            </a:r>
            <a:r>
              <a:rPr lang="en-US" sz="9600" dirty="0" smtClean="0"/>
              <a:t>ound </a:t>
            </a:r>
            <a:r>
              <a:rPr lang="en-US" sz="9600" dirty="0"/>
              <a:t>r</a:t>
            </a:r>
            <a:r>
              <a:rPr lang="en-US" sz="9600" dirty="0" smtClean="0"/>
              <a:t>obin, priorities etc. (PIFO, SIGCOMM’ 16)</a:t>
            </a:r>
            <a:endParaRPr lang="en-US" sz="9600" dirty="0"/>
          </a:p>
          <a:p>
            <a:pPr lvl="1"/>
            <a:endParaRPr lang="en-US" sz="9600" dirty="0">
              <a:latin typeface="Gadugi" panose="020B0502040204020203" pitchFamily="34" charset="0"/>
            </a:endParaRPr>
          </a:p>
          <a:p>
            <a:pPr lvl="1"/>
            <a:r>
              <a:rPr lang="en-US" sz="9600" dirty="0" smtClean="0"/>
              <a:t>Streaming </a:t>
            </a:r>
            <a:r>
              <a:rPr lang="en-US" sz="9600" dirty="0"/>
              <a:t>algorithms: </a:t>
            </a:r>
            <a:r>
              <a:rPr lang="en-US" sz="9600" dirty="0" smtClean="0"/>
              <a:t>resource management, measurement</a:t>
            </a:r>
            <a:r>
              <a:rPr lang="en-US" sz="9600" dirty="0"/>
              <a:t> </a:t>
            </a:r>
            <a:r>
              <a:rPr lang="is-IS" sz="9600" dirty="0" smtClean="0"/>
              <a:t>(Domino, SIGCOMM’ 16)</a:t>
            </a:r>
            <a:endParaRPr lang="en-US" sz="9600" dirty="0"/>
          </a:p>
        </p:txBody>
      </p:sp>
      <p:sp>
        <p:nvSpPr>
          <p:cNvPr id="26" name="Right Arrow 25"/>
          <p:cNvSpPr/>
          <p:nvPr/>
        </p:nvSpPr>
        <p:spPr>
          <a:xfrm>
            <a:off x="38100" y="5105400"/>
            <a:ext cx="4572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4097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H/W primitives 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458"/>
                                        </p:tgtEl>
                                        <p:attrNameLst>
                                          <p:attrName>r</p:attrName>
                                        </p:attrNameLst>
                                      </p:cBhvr>
                                    </p:animRot>
                                    <p:animRot by="-240000">
                                      <p:cBhvr>
                                        <p:cTn id="25" dur="200" fill="hold">
                                          <p:stCondLst>
                                            <p:cond delay="200"/>
                                          </p:stCondLst>
                                        </p:cTn>
                                        <p:tgtEl>
                                          <p:spTgt spid="458"/>
                                        </p:tgtEl>
                                        <p:attrNameLst>
                                          <p:attrName>r</p:attrName>
                                        </p:attrNameLst>
                                      </p:cBhvr>
                                    </p:animRot>
                                    <p:animRot by="240000">
                                      <p:cBhvr>
                                        <p:cTn id="26" dur="200" fill="hold">
                                          <p:stCondLst>
                                            <p:cond delay="400"/>
                                          </p:stCondLst>
                                        </p:cTn>
                                        <p:tgtEl>
                                          <p:spTgt spid="458"/>
                                        </p:tgtEl>
                                        <p:attrNameLst>
                                          <p:attrName>r</p:attrName>
                                        </p:attrNameLst>
                                      </p:cBhvr>
                                    </p:animRot>
                                    <p:animRot by="-240000">
                                      <p:cBhvr>
                                        <p:cTn id="27" dur="200" fill="hold">
                                          <p:stCondLst>
                                            <p:cond delay="600"/>
                                          </p:stCondLst>
                                        </p:cTn>
                                        <p:tgtEl>
                                          <p:spTgt spid="458"/>
                                        </p:tgtEl>
                                        <p:attrNameLst>
                                          <p:attrName>r</p:attrName>
                                        </p:attrNameLst>
                                      </p:cBhvr>
                                    </p:animRot>
                                    <p:animRot by="120000">
                                      <p:cBhvr>
                                        <p:cTn id="28" dur="200" fill="hold">
                                          <p:stCondLst>
                                            <p:cond delay="800"/>
                                          </p:stCondLst>
                                        </p:cTn>
                                        <p:tgtEl>
                                          <p:spTgt spid="458"/>
                                        </p:tgtEl>
                                        <p:attrNameLst>
                                          <p:attrName>r</p:attrName>
                                        </p:attrNameLst>
                                      </p:cBhvr>
                                    </p:animRo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530"/>
                                        </p:tgtEl>
                                        <p:attrNameLst>
                                          <p:attrName>r</p:attrName>
                                        </p:attrNameLst>
                                      </p:cBhvr>
                                    </p:animRot>
                                    <p:animRot by="-240000">
                                      <p:cBhvr>
                                        <p:cTn id="35" dur="200" fill="hold">
                                          <p:stCondLst>
                                            <p:cond delay="200"/>
                                          </p:stCondLst>
                                        </p:cTn>
                                        <p:tgtEl>
                                          <p:spTgt spid="530"/>
                                        </p:tgtEl>
                                        <p:attrNameLst>
                                          <p:attrName>r</p:attrName>
                                        </p:attrNameLst>
                                      </p:cBhvr>
                                    </p:animRot>
                                    <p:animRot by="240000">
                                      <p:cBhvr>
                                        <p:cTn id="36" dur="200" fill="hold">
                                          <p:stCondLst>
                                            <p:cond delay="400"/>
                                          </p:stCondLst>
                                        </p:cTn>
                                        <p:tgtEl>
                                          <p:spTgt spid="530"/>
                                        </p:tgtEl>
                                        <p:attrNameLst>
                                          <p:attrName>r</p:attrName>
                                        </p:attrNameLst>
                                      </p:cBhvr>
                                    </p:animRot>
                                    <p:animRot by="-240000">
                                      <p:cBhvr>
                                        <p:cTn id="37" dur="200" fill="hold">
                                          <p:stCondLst>
                                            <p:cond delay="600"/>
                                          </p:stCondLst>
                                        </p:cTn>
                                        <p:tgtEl>
                                          <p:spTgt spid="530"/>
                                        </p:tgtEl>
                                        <p:attrNameLst>
                                          <p:attrName>r</p:attrName>
                                        </p:attrNameLst>
                                      </p:cBhvr>
                                    </p:animRot>
                                    <p:animRot by="120000">
                                      <p:cBhvr>
                                        <p:cTn id="38" dur="200" fill="hold">
                                          <p:stCondLst>
                                            <p:cond delay="800"/>
                                          </p:stCondLst>
                                        </p:cTn>
                                        <p:tgtEl>
                                          <p:spTgt spid="530"/>
                                        </p:tgtEl>
                                        <p:attrNameLst>
                                          <p:attrName>r</p:attrName>
                                        </p:attrNameLst>
                                      </p:cBhvr>
                                    </p:animRot>
                                  </p:childTnLst>
                                </p:cTn>
                              </p:par>
                              <p:par>
                                <p:cTn id="39" presetID="32" presetClass="emph" presetSubtype="0" fill="hold" nodeType="withEffect">
                                  <p:stCondLst>
                                    <p:cond delay="0"/>
                                  </p:stCondLst>
                                  <p:childTnLst>
                                    <p:animRot by="120000">
                                      <p:cBhvr>
                                        <p:cTn id="40" dur="100" fill="hold">
                                          <p:stCondLst>
                                            <p:cond delay="0"/>
                                          </p:stCondLst>
                                        </p:cTn>
                                        <p:tgtEl>
                                          <p:spTgt spid="560"/>
                                        </p:tgtEl>
                                        <p:attrNameLst>
                                          <p:attrName>r</p:attrName>
                                        </p:attrNameLst>
                                      </p:cBhvr>
                                    </p:animRot>
                                    <p:animRot by="-240000">
                                      <p:cBhvr>
                                        <p:cTn id="41" dur="200" fill="hold">
                                          <p:stCondLst>
                                            <p:cond delay="200"/>
                                          </p:stCondLst>
                                        </p:cTn>
                                        <p:tgtEl>
                                          <p:spTgt spid="560"/>
                                        </p:tgtEl>
                                        <p:attrNameLst>
                                          <p:attrName>r</p:attrName>
                                        </p:attrNameLst>
                                      </p:cBhvr>
                                    </p:animRot>
                                    <p:animRot by="240000">
                                      <p:cBhvr>
                                        <p:cTn id="42" dur="200" fill="hold">
                                          <p:stCondLst>
                                            <p:cond delay="400"/>
                                          </p:stCondLst>
                                        </p:cTn>
                                        <p:tgtEl>
                                          <p:spTgt spid="560"/>
                                        </p:tgtEl>
                                        <p:attrNameLst>
                                          <p:attrName>r</p:attrName>
                                        </p:attrNameLst>
                                      </p:cBhvr>
                                    </p:animRot>
                                    <p:animRot by="-240000">
                                      <p:cBhvr>
                                        <p:cTn id="43" dur="200" fill="hold">
                                          <p:stCondLst>
                                            <p:cond delay="600"/>
                                          </p:stCondLst>
                                        </p:cTn>
                                        <p:tgtEl>
                                          <p:spTgt spid="560"/>
                                        </p:tgtEl>
                                        <p:attrNameLst>
                                          <p:attrName>r</p:attrName>
                                        </p:attrNameLst>
                                      </p:cBhvr>
                                    </p:animRot>
                                    <p:animRot by="120000">
                                      <p:cBhvr>
                                        <p:cTn id="44" dur="200" fill="hold">
                                          <p:stCondLst>
                                            <p:cond delay="800"/>
                                          </p:stCondLst>
                                        </p:cTn>
                                        <p:tgtEl>
                                          <p:spTgt spid="560"/>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590"/>
                                        </p:tgtEl>
                                        <p:attrNameLst>
                                          <p:attrName>r</p:attrName>
                                        </p:attrNameLst>
                                      </p:cBhvr>
                                    </p:animRot>
                                    <p:animRot by="-240000">
                                      <p:cBhvr>
                                        <p:cTn id="47" dur="200" fill="hold">
                                          <p:stCondLst>
                                            <p:cond delay="200"/>
                                          </p:stCondLst>
                                        </p:cTn>
                                        <p:tgtEl>
                                          <p:spTgt spid="590"/>
                                        </p:tgtEl>
                                        <p:attrNameLst>
                                          <p:attrName>r</p:attrName>
                                        </p:attrNameLst>
                                      </p:cBhvr>
                                    </p:animRot>
                                    <p:animRot by="240000">
                                      <p:cBhvr>
                                        <p:cTn id="48" dur="200" fill="hold">
                                          <p:stCondLst>
                                            <p:cond delay="400"/>
                                          </p:stCondLst>
                                        </p:cTn>
                                        <p:tgtEl>
                                          <p:spTgt spid="590"/>
                                        </p:tgtEl>
                                        <p:attrNameLst>
                                          <p:attrName>r</p:attrName>
                                        </p:attrNameLst>
                                      </p:cBhvr>
                                    </p:animRot>
                                    <p:animRot by="-240000">
                                      <p:cBhvr>
                                        <p:cTn id="49" dur="200" fill="hold">
                                          <p:stCondLst>
                                            <p:cond delay="600"/>
                                          </p:stCondLst>
                                        </p:cTn>
                                        <p:tgtEl>
                                          <p:spTgt spid="590"/>
                                        </p:tgtEl>
                                        <p:attrNameLst>
                                          <p:attrName>r</p:attrName>
                                        </p:attrNameLst>
                                      </p:cBhvr>
                                    </p:animRot>
                                    <p:animRot by="120000">
                                      <p:cBhvr>
                                        <p:cTn id="50" dur="200" fill="hold">
                                          <p:stCondLst>
                                            <p:cond delay="800"/>
                                          </p:stCondLst>
                                        </p:cTn>
                                        <p:tgtEl>
                                          <p:spTgt spid="590"/>
                                        </p:tgtEl>
                                        <p:attrNameLst>
                                          <p:attrName>r</p:attrName>
                                        </p:attrNameLst>
                                      </p:cBhvr>
                                    </p:animRot>
                                  </p:childTnLst>
                                </p:cTn>
                              </p:par>
                              <p:par>
                                <p:cTn id="51" presetID="32" presetClass="emph" presetSubtype="0" fill="hold" nodeType="withEffect">
                                  <p:stCondLst>
                                    <p:cond delay="0"/>
                                  </p:stCondLst>
                                  <p:childTnLst>
                                    <p:animRot by="120000">
                                      <p:cBhvr>
                                        <p:cTn id="52" dur="100" fill="hold">
                                          <p:stCondLst>
                                            <p:cond delay="0"/>
                                          </p:stCondLst>
                                        </p:cTn>
                                        <p:tgtEl>
                                          <p:spTgt spid="620"/>
                                        </p:tgtEl>
                                        <p:attrNameLst>
                                          <p:attrName>r</p:attrName>
                                        </p:attrNameLst>
                                      </p:cBhvr>
                                    </p:animRot>
                                    <p:animRot by="-240000">
                                      <p:cBhvr>
                                        <p:cTn id="53" dur="200" fill="hold">
                                          <p:stCondLst>
                                            <p:cond delay="200"/>
                                          </p:stCondLst>
                                        </p:cTn>
                                        <p:tgtEl>
                                          <p:spTgt spid="620"/>
                                        </p:tgtEl>
                                        <p:attrNameLst>
                                          <p:attrName>r</p:attrName>
                                        </p:attrNameLst>
                                      </p:cBhvr>
                                    </p:animRot>
                                    <p:animRot by="240000">
                                      <p:cBhvr>
                                        <p:cTn id="54" dur="200" fill="hold">
                                          <p:stCondLst>
                                            <p:cond delay="400"/>
                                          </p:stCondLst>
                                        </p:cTn>
                                        <p:tgtEl>
                                          <p:spTgt spid="620"/>
                                        </p:tgtEl>
                                        <p:attrNameLst>
                                          <p:attrName>r</p:attrName>
                                        </p:attrNameLst>
                                      </p:cBhvr>
                                    </p:animRot>
                                    <p:animRot by="-240000">
                                      <p:cBhvr>
                                        <p:cTn id="55" dur="200" fill="hold">
                                          <p:stCondLst>
                                            <p:cond delay="600"/>
                                          </p:stCondLst>
                                        </p:cTn>
                                        <p:tgtEl>
                                          <p:spTgt spid="620"/>
                                        </p:tgtEl>
                                        <p:attrNameLst>
                                          <p:attrName>r</p:attrName>
                                        </p:attrNameLst>
                                      </p:cBhvr>
                                    </p:animRot>
                                    <p:animRot by="120000">
                                      <p:cBhvr>
                                        <p:cTn id="56" dur="200" fill="hold">
                                          <p:stCondLst>
                                            <p:cond delay="800"/>
                                          </p:stCondLst>
                                        </p:cTn>
                                        <p:tgtEl>
                                          <p:spTgt spid="620"/>
                                        </p:tgtEl>
                                        <p:attrNameLst>
                                          <p:attrName>r</p:attrName>
                                        </p:attrNameLst>
                                      </p:cBhvr>
                                    </p:animRot>
                                  </p:childTnLst>
                                </p:cTn>
                              </p:par>
                              <p:par>
                                <p:cTn id="57" presetID="32" presetClass="emph" presetSubtype="0" fill="hold" nodeType="withEffect">
                                  <p:stCondLst>
                                    <p:cond delay="0"/>
                                  </p:stCondLst>
                                  <p:childTnLst>
                                    <p:animRot by="120000">
                                      <p:cBhvr>
                                        <p:cTn id="58" dur="100" fill="hold">
                                          <p:stCondLst>
                                            <p:cond delay="0"/>
                                          </p:stCondLst>
                                        </p:cTn>
                                        <p:tgtEl>
                                          <p:spTgt spid="650"/>
                                        </p:tgtEl>
                                        <p:attrNameLst>
                                          <p:attrName>r</p:attrName>
                                        </p:attrNameLst>
                                      </p:cBhvr>
                                    </p:animRot>
                                    <p:animRot by="-240000">
                                      <p:cBhvr>
                                        <p:cTn id="59" dur="200" fill="hold">
                                          <p:stCondLst>
                                            <p:cond delay="200"/>
                                          </p:stCondLst>
                                        </p:cTn>
                                        <p:tgtEl>
                                          <p:spTgt spid="650"/>
                                        </p:tgtEl>
                                        <p:attrNameLst>
                                          <p:attrName>r</p:attrName>
                                        </p:attrNameLst>
                                      </p:cBhvr>
                                    </p:animRot>
                                    <p:animRot by="240000">
                                      <p:cBhvr>
                                        <p:cTn id="60" dur="200" fill="hold">
                                          <p:stCondLst>
                                            <p:cond delay="400"/>
                                          </p:stCondLst>
                                        </p:cTn>
                                        <p:tgtEl>
                                          <p:spTgt spid="650"/>
                                        </p:tgtEl>
                                        <p:attrNameLst>
                                          <p:attrName>r</p:attrName>
                                        </p:attrNameLst>
                                      </p:cBhvr>
                                    </p:animRot>
                                    <p:animRot by="-240000">
                                      <p:cBhvr>
                                        <p:cTn id="61" dur="200" fill="hold">
                                          <p:stCondLst>
                                            <p:cond delay="600"/>
                                          </p:stCondLst>
                                        </p:cTn>
                                        <p:tgtEl>
                                          <p:spTgt spid="650"/>
                                        </p:tgtEl>
                                        <p:attrNameLst>
                                          <p:attrName>r</p:attrName>
                                        </p:attrNameLst>
                                      </p:cBhvr>
                                    </p:animRot>
                                    <p:animRot by="120000">
                                      <p:cBhvr>
                                        <p:cTn id="62" dur="200" fill="hold">
                                          <p:stCondLst>
                                            <p:cond delay="800"/>
                                          </p:stCondLst>
                                        </p:cTn>
                                        <p:tgtEl>
                                          <p:spTgt spid="650"/>
                                        </p:tgtEl>
                                        <p:attrNameLst>
                                          <p:attrName>r</p:attrName>
                                        </p:attrNameLst>
                                      </p:cBhvr>
                                    </p:animRot>
                                  </p:childTnLst>
                                </p:cTn>
                              </p:par>
                              <p:par>
                                <p:cTn id="63" presetID="1" presetClass="entr" presetSubtype="0" fill="hold" nodeType="withEffect">
                                  <p:stCondLst>
                                    <p:cond delay="0"/>
                                  </p:stCondLst>
                                  <p:childTnLst>
                                    <p:set>
                                      <p:cBhvr>
                                        <p:cTn id="6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Round Robin, Fair Queuing</a:t>
            </a:r>
          </a:p>
          <a:p>
            <a:pPr lvl="1"/>
            <a:r>
              <a:rPr lang="en-US" dirty="0" smtClean="0"/>
              <a:t>Single tenant with many short flows: Shortest Remaining Processing Time</a:t>
            </a:r>
          </a:p>
          <a:p>
            <a:pPr lvl="1"/>
            <a:endParaRPr lang="en-US" dirty="0"/>
          </a:p>
          <a:p>
            <a:r>
              <a:rPr lang="en-US" dirty="0" smtClean="0"/>
              <a:t>Today’s schedulers are rigid</a:t>
            </a:r>
          </a:p>
          <a:p>
            <a:pPr lvl="1"/>
            <a:r>
              <a:rPr lang="en-US" dirty="0" smtClean="0"/>
              <a:t>Some combination of round robin + coarse priorities + rate limits</a:t>
            </a:r>
          </a:p>
          <a:p>
            <a:pPr lvl="1"/>
            <a:r>
              <a:rPr lang="en-US" dirty="0" smtClean="0"/>
              <a:t>Can change coefficients, but not the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a:t>
            </a:r>
            <a:endParaRPr lang="en-US" dirty="0"/>
          </a:p>
          <a:p>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5" y="48006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6.xml><?xml version="1.0" encoding="utf-8"?>
<p:tagLst xmlns:a="http://schemas.openxmlformats.org/drawingml/2006/main" xmlns:r="http://schemas.openxmlformats.org/officeDocument/2006/relationships" xmlns:p="http://schemas.openxmlformats.org/presentationml/2006/main">
  <p:tag name="TIMING" val="|6.2|2.7|9.2|15.7"/>
</p:tagLst>
</file>

<file path=ppt/tags/tag17.xml><?xml version="1.0" encoding="utf-8"?>
<p:tagLst xmlns:a="http://schemas.openxmlformats.org/drawingml/2006/main" xmlns:r="http://schemas.openxmlformats.org/officeDocument/2006/relationships" xmlns:p="http://schemas.openxmlformats.org/presentationml/2006/main">
  <p:tag name="TIMING" val="|40.3|5.7|11.5|7.7"/>
</p:tagLst>
</file>

<file path=ppt/tags/tag2.xml><?xml version="1.0" encoding="utf-8"?>
<p:tagLst xmlns:a="http://schemas.openxmlformats.org/drawingml/2006/main" xmlns:r="http://schemas.openxmlformats.org/officeDocument/2006/relationships" xmlns:p="http://schemas.openxmlformats.org/presentationml/2006/main">
  <p:tag name="TIMING" val="|6.7|39.3|36.5"/>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10825</TotalTime>
  <Words>8560</Words>
  <Application>Microsoft Macintosh PowerPoint</Application>
  <PresentationFormat>Widescreen</PresentationFormat>
  <Paragraphs>1519</Paragraphs>
  <Slides>74</Slides>
  <Notes>64</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Calibri</vt:lpstr>
      <vt:lpstr>Gadugi</vt:lpstr>
      <vt:lpstr>Seravek</vt:lpstr>
      <vt:lpstr>Wingdings</vt:lpstr>
      <vt:lpstr>Arial</vt:lpstr>
      <vt:lpstr>Office Theme</vt:lpstr>
      <vt:lpstr>Making the fastest routers programmable</vt:lpstr>
      <vt:lpstr>Traditional network architecture</vt:lpstr>
      <vt:lpstr>But, the architecture is not future-proof</vt:lpstr>
      <vt:lpstr>Routers over time</vt:lpstr>
      <vt:lpstr>The vision: programmability at line rate</vt:lpstr>
      <vt:lpstr>Recent activity in the area</vt:lpstr>
      <vt:lpstr>This Talk</vt:lpstr>
      <vt:lpstr>Why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Hardware feasibility</vt:lpstr>
      <vt:lpstr>This Talk</vt:lpstr>
      <vt:lpstr>An example streaming algorithm</vt:lpstr>
      <vt:lpstr>A shared-memory x86 multicore</vt:lpstr>
      <vt:lpstr>A shared-nothing x86 pipeline</vt:lpstr>
      <vt:lpstr>A shared-nothing atom pipeline</vt:lpstr>
      <vt:lpstr>Extracting atoms from algorithms</vt:lpstr>
      <vt:lpstr>Code pipelining in one slide</vt:lpstr>
      <vt:lpstr>Code pipelining: an example</vt:lpstr>
      <vt:lpstr>Code pipelining: an example</vt:lpstr>
      <vt:lpstr>Code pipelining: an example</vt:lpstr>
      <vt:lpstr>Code pipelining: an example</vt:lpstr>
      <vt:lpstr>Code pipelining: an example</vt:lpstr>
      <vt:lpstr>Code pipelining: an example</vt:lpstr>
      <vt:lpstr>Detecting reusable atoms</vt:lpstr>
      <vt:lpstr>A catalog of reusable atoms</vt:lpstr>
      <vt:lpstr>A catalog of reusable atoms</vt:lpstr>
      <vt:lpstr>A blueprint for programmable routers</vt:lpstr>
      <vt:lpstr>Future work: An era of specialized systems</vt:lpstr>
      <vt:lpstr>Acknowledgements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4138</cp:revision>
  <dcterms:created xsi:type="dcterms:W3CDTF">2015-11-20T07:11:46Z</dcterms:created>
  <dcterms:modified xsi:type="dcterms:W3CDTF">2017-02-10T16:43:50Z</dcterms:modified>
</cp:coreProperties>
</file>