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tags/tag4.xml" ContentType="application/vnd.openxmlformats-officedocument.presentationml.tags+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tags/tag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tags/tag15.xml" ContentType="application/vnd.openxmlformats-officedocument.presentationml.tags+xml"/>
  <Override PartName="/ppt/notesSlides/notesSlide35.xml" ContentType="application/vnd.openxmlformats-officedocument.presentationml.notesSlide+xml"/>
  <Override PartName="/ppt/tags/tag1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7.xml" ContentType="application/vnd.openxmlformats-officedocument.presentationml.tags+xml"/>
  <Override PartName="/ppt/notesSlides/notesSlide38.xml" ContentType="application/vnd.openxmlformats-officedocument.presentationml.notesSlide+xml"/>
  <Override PartName="/ppt/tags/tag18.xml" ContentType="application/vnd.openxmlformats-officedocument.presentationml.tags+xml"/>
  <Override PartName="/ppt/notesSlides/notesSlide39.xml" ContentType="application/vnd.openxmlformats-officedocument.presentationml.notesSlide+xml"/>
  <Override PartName="/ppt/tags/tag1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ppt/tags/tag21.xml" ContentType="application/vnd.openxmlformats-officedocument.presentationml.tags+xml"/>
  <Override PartName="/ppt/notesSlides/notesSlide44.xml" ContentType="application/vnd.openxmlformats-officedocument.presentationml.notesSlide+xml"/>
  <Override PartName="/ppt/tags/tag22.xml" ContentType="application/vnd.openxmlformats-officedocument.presentationml.tags+xml"/>
  <Override PartName="/ppt/notesSlides/notesSlide45.xml" ContentType="application/vnd.openxmlformats-officedocument.presentationml.notesSlide+xml"/>
  <Override PartName="/ppt/tags/tag23.xml" ContentType="application/vnd.openxmlformats-officedocument.presentationml.tags+xml"/>
  <Override PartName="/ppt/notesSlides/notesSlide46.xml" ContentType="application/vnd.openxmlformats-officedocument.presentationml.notesSlide+xml"/>
  <Override PartName="/ppt/tags/tag24.xml" ContentType="application/vnd.openxmlformats-officedocument.presentationml.tags+xml"/>
  <Override PartName="/ppt/notesSlides/notesSlide47.xml" ContentType="application/vnd.openxmlformats-officedocument.presentationml.notesSlide+xml"/>
  <Override PartName="/ppt/tags/tag2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6.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27.xml" ContentType="application/vnd.openxmlformats-officedocument.presentationml.tags+xml"/>
  <Override PartName="/ppt/notesSlides/notesSlide69.xml" ContentType="application/vnd.openxmlformats-officedocument.presentationml.notesSlide+xml"/>
  <Override PartName="/ppt/tags/tag28.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29.xml" ContentType="application/vnd.openxmlformats-officedocument.presentationml.tags+xml"/>
  <Override PartName="/ppt/notesSlides/notesSlide76.xml" ContentType="application/vnd.openxmlformats-officedocument.presentationml.notesSlide+xml"/>
  <Override PartName="/ppt/tags/tag30.xml" ContentType="application/vnd.openxmlformats-officedocument.presentationml.tags+xml"/>
  <Override PartName="/ppt/notesSlides/notesSlide77.xml" ContentType="application/vnd.openxmlformats-officedocument.presentationml.notesSlide+xml"/>
  <Override PartName="/ppt/tags/tag31.xml" ContentType="application/vnd.openxmlformats-officedocument.presentationml.tags+xml"/>
  <Override PartName="/ppt/notesSlides/notesSlide78.xml" ContentType="application/vnd.openxmlformats-officedocument.presentationml.notesSlide+xml"/>
  <Override PartName="/ppt/tags/tag32.xml" ContentType="application/vnd.openxmlformats-officedocument.presentationml.tags+xml"/>
  <Override PartName="/ppt/notesSlides/notesSlide79.xml" ContentType="application/vnd.openxmlformats-officedocument.presentationml.notesSlide+xml"/>
  <Override PartName="/ppt/tags/tag33.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sldIdLst>
    <p:sldId id="256" r:id="rId2"/>
    <p:sldId id="315" r:id="rId3"/>
    <p:sldId id="316" r:id="rId4"/>
    <p:sldId id="529" r:id="rId5"/>
    <p:sldId id="319" r:id="rId6"/>
    <p:sldId id="527" r:id="rId7"/>
    <p:sldId id="630" r:id="rId8"/>
    <p:sldId id="545" r:id="rId9"/>
    <p:sldId id="524" r:id="rId10"/>
    <p:sldId id="504" r:id="rId11"/>
    <p:sldId id="597" r:id="rId12"/>
    <p:sldId id="598" r:id="rId13"/>
    <p:sldId id="599" r:id="rId14"/>
    <p:sldId id="600" r:id="rId15"/>
    <p:sldId id="636" r:id="rId16"/>
    <p:sldId id="601" r:id="rId17"/>
    <p:sldId id="567" r:id="rId18"/>
    <p:sldId id="517" r:id="rId19"/>
    <p:sldId id="516" r:id="rId20"/>
    <p:sldId id="586" r:id="rId21"/>
    <p:sldId id="631" r:id="rId22"/>
    <p:sldId id="547" r:id="rId23"/>
    <p:sldId id="548" r:id="rId24"/>
    <p:sldId id="549" r:id="rId25"/>
    <p:sldId id="550" r:id="rId26"/>
    <p:sldId id="551" r:id="rId27"/>
    <p:sldId id="552" r:id="rId28"/>
    <p:sldId id="553" r:id="rId29"/>
    <p:sldId id="554" r:id="rId30"/>
    <p:sldId id="580" r:id="rId31"/>
    <p:sldId id="581" r:id="rId32"/>
    <p:sldId id="561" r:id="rId33"/>
    <p:sldId id="632" r:id="rId34"/>
    <p:sldId id="625" r:id="rId35"/>
    <p:sldId id="605" r:id="rId36"/>
    <p:sldId id="606" r:id="rId37"/>
    <p:sldId id="607" r:id="rId38"/>
    <p:sldId id="608" r:id="rId39"/>
    <p:sldId id="609" r:id="rId40"/>
    <p:sldId id="610" r:id="rId41"/>
    <p:sldId id="611" r:id="rId42"/>
    <p:sldId id="612" r:id="rId43"/>
    <p:sldId id="613" r:id="rId44"/>
    <p:sldId id="614" r:id="rId45"/>
    <p:sldId id="615" r:id="rId46"/>
    <p:sldId id="617" r:id="rId47"/>
    <p:sldId id="618" r:id="rId48"/>
    <p:sldId id="619" r:id="rId49"/>
    <p:sldId id="621" r:id="rId50"/>
    <p:sldId id="622" r:id="rId51"/>
    <p:sldId id="634" r:id="rId52"/>
    <p:sldId id="624" r:id="rId53"/>
    <p:sldId id="358" r:id="rId54"/>
    <p:sldId id="635" r:id="rId55"/>
    <p:sldId id="582" r:id="rId56"/>
    <p:sldId id="585" r:id="rId57"/>
    <p:sldId id="637" r:id="rId58"/>
    <p:sldId id="633" r:id="rId59"/>
    <p:sldId id="627" r:id="rId60"/>
    <p:sldId id="628" r:id="rId61"/>
    <p:sldId id="626" r:id="rId62"/>
    <p:sldId id="602" r:id="rId63"/>
    <p:sldId id="588" r:id="rId64"/>
    <p:sldId id="589" r:id="rId65"/>
    <p:sldId id="590" r:id="rId66"/>
    <p:sldId id="591" r:id="rId67"/>
    <p:sldId id="592" r:id="rId68"/>
    <p:sldId id="593" r:id="rId69"/>
    <p:sldId id="594" r:id="rId70"/>
    <p:sldId id="595" r:id="rId71"/>
    <p:sldId id="596" r:id="rId72"/>
    <p:sldId id="544" r:id="rId73"/>
    <p:sldId id="583" r:id="rId74"/>
    <p:sldId id="584" r:id="rId75"/>
    <p:sldId id="350" r:id="rId76"/>
    <p:sldId id="578" r:id="rId77"/>
    <p:sldId id="572" r:id="rId78"/>
    <p:sldId id="573" r:id="rId79"/>
    <p:sldId id="574" r:id="rId80"/>
    <p:sldId id="569" r:id="rId81"/>
    <p:sldId id="570" r:id="rId82"/>
    <p:sldId id="571" r:id="rId83"/>
    <p:sldId id="540" r:id="rId84"/>
    <p:sldId id="541" r:id="rId85"/>
    <p:sldId id="508" r:id="rId86"/>
    <p:sldId id="526" r:id="rId87"/>
    <p:sldId id="514" r:id="rId88"/>
    <p:sldId id="507" r:id="rId89"/>
    <p:sldId id="509" r:id="rId90"/>
    <p:sldId id="510" r:id="rId91"/>
    <p:sldId id="464" r:id="rId92"/>
    <p:sldId id="465" r:id="rId93"/>
    <p:sldId id="375" r:id="rId94"/>
    <p:sldId id="299" r:id="rId95"/>
    <p:sldId id="357" r:id="rId96"/>
    <p:sldId id="305" r:id="rId97"/>
    <p:sldId id="306" r:id="rId98"/>
    <p:sldId id="301" r:id="rId99"/>
    <p:sldId id="271" r:id="rId100"/>
    <p:sldId id="326" r:id="rId101"/>
    <p:sldId id="327" r:id="rId102"/>
    <p:sldId id="272" r:id="rId103"/>
    <p:sldId id="374" r:id="rId104"/>
    <p:sldId id="468" r:id="rId105"/>
    <p:sldId id="332" r:id="rId106"/>
    <p:sldId id="370" r:id="rId107"/>
    <p:sldId id="371" r:id="rId108"/>
    <p:sldId id="335" r:id="rId109"/>
    <p:sldId id="372" r:id="rId110"/>
    <p:sldId id="373" r:id="rId111"/>
    <p:sldId id="307" r:id="rId112"/>
    <p:sldId id="467" r:id="rId113"/>
    <p:sldId id="458" r:id="rId114"/>
    <p:sldId id="459" r:id="rId115"/>
    <p:sldId id="460" r:id="rId116"/>
    <p:sldId id="461" r:id="rId117"/>
    <p:sldId id="462" r:id="rId118"/>
    <p:sldId id="466" r:id="rId119"/>
    <p:sldId id="463"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68" autoAdjust="0"/>
    <p:restoredTop sz="72222" autoAdjust="0"/>
  </p:normalViewPr>
  <p:slideViewPr>
    <p:cSldViewPr showGuides="1">
      <p:cViewPr varScale="1">
        <p:scale>
          <a:sx n="61" d="100"/>
          <a:sy n="61" d="100"/>
        </p:scale>
        <p:origin x="248" y="584"/>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switches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DA7-8642-A8B7-0954301058CE}"/>
                </c:ext>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A7-8642-A8B7-0954301058CE}"/>
                </c:ext>
              </c:extLst>
            </c:dLbl>
            <c:dLbl>
              <c:idx val="2"/>
              <c:layout>
                <c:manualLayout>
                  <c:x val="-0.10961964818135"/>
                  <c:y val="-3.9373596241103898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A7-8642-A8B7-0954301058CE}"/>
                </c:ext>
              </c:extLst>
            </c:dLbl>
            <c:dLbl>
              <c:idx val="3"/>
              <c:layout>
                <c:manualLayout>
                  <c:x val="-3.1319899480385598E-2"/>
                  <c:y val="-3.5794178401003698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DA7-8642-A8B7-0954301058CE}"/>
                </c:ext>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extLst>
            <c:ext xmlns:c16="http://schemas.microsoft.com/office/drawing/2014/chart" uri="{C3380CC4-5D6E-409C-BE32-E72D297353CC}">
              <c16:uniqueId val="{00000005-EDA7-8642-A8B7-0954301058CE}"/>
            </c:ext>
          </c:extLst>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399E-2"/>
                  <c:y val="-5.0111849761405099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DA7-8642-A8B7-0954301058CE}"/>
                </c:ext>
              </c:extLst>
            </c:dLbl>
            <c:dLbl>
              <c:idx val="1"/>
              <c:layout>
                <c:manualLayout>
                  <c:x val="-0.13199100495305399"/>
                  <c:y val="-5.3691267601505402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DA7-8642-A8B7-0954301058CE}"/>
                </c:ext>
              </c:extLst>
            </c:dLbl>
            <c:dLbl>
              <c:idx val="2"/>
              <c:layout>
                <c:manualLayout>
                  <c:x val="-4.0268442189067201E-2"/>
                  <c:y val="-5.3691267601505402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DA7-8642-A8B7-0954301058CE}"/>
                </c:ext>
              </c:extLst>
            </c:dLbl>
            <c:dLbl>
              <c:idx val="3"/>
              <c:layout>
                <c:manualLayout>
                  <c:x val="-3.8031306511896797E-2"/>
                  <c:y val="-5.011184976140500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DA7-8642-A8B7-0954301058CE}"/>
                </c:ext>
              </c:extLst>
            </c:dLbl>
            <c:dLbl>
              <c:idx val="4"/>
              <c:layout>
                <c:manualLayout>
                  <c:x val="-2.6845628126045001E-2"/>
                  <c:y val="-3.2214760560903298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DA7-8642-A8B7-0954301058CE}"/>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extLst>
            <c:ext xmlns:c16="http://schemas.microsoft.com/office/drawing/2014/chart" uri="{C3380CC4-5D6E-409C-BE32-E72D297353CC}">
              <c16:uniqueId val="{0000000B-EDA7-8642-A8B7-0954301058CE}"/>
            </c:ext>
          </c:extLst>
        </c:ser>
        <c:dLbls>
          <c:showLegendKey val="0"/>
          <c:showVal val="0"/>
          <c:showCatName val="0"/>
          <c:showSerName val="0"/>
          <c:showPercent val="0"/>
          <c:showBubbleSize val="0"/>
        </c:dLbls>
        <c:axId val="1639046560"/>
        <c:axId val="1639054816"/>
      </c:scatterChart>
      <c:valAx>
        <c:axId val="1639046560"/>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54816"/>
        <c:crosses val="autoZero"/>
        <c:crossBetween val="midCat"/>
      </c:valAx>
      <c:valAx>
        <c:axId val="1639054816"/>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3904656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crystallize</a:t>
            </a:r>
            <a:r>
              <a:rPr lang="en-US" baseline="0" dirty="0"/>
              <a:t> description of packet transactions.</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 PROMPT: It’s important to mention NO</a:t>
            </a:r>
            <a:r>
              <a:rPr lang="en-US" baseline="0" dirty="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Describe </a:t>
            </a:r>
            <a:r>
              <a:rPr lang="en-US" dirty="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TALK</a:t>
            </a:r>
            <a:r>
              <a:rPr lang="en-US" baseline="0" dirty="0"/>
              <a:t> PROMPT</a:t>
            </a:r>
            <a:r>
              <a:rPr lang="en-US" dirty="0"/>
              <a:t>: At the end of this</a:t>
            </a:r>
            <a:r>
              <a:rPr lang="en-US" baseline="0" dirty="0"/>
              <a:t> slide make the point that we reject algorithms that can’t run on atoms unlike a software router.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People have recognized this need at least since the late 90s and quite a few software switch platforms have been developed where you take an existing programming substrate and repurpose it for networking.</a:t>
            </a:r>
          </a:p>
          <a:p>
            <a:endParaRPr lang="en-US" baseline="0" dirty="0"/>
          </a:p>
          <a:p>
            <a:r>
              <a:rPr lang="en-US" baseline="0" dirty="0"/>
              <a:t>Now, here’s a line graph showing how the performance of these software switches has scaled with time, and we can see that it’s improved about 1000 fold since 2000, which is quite impressive.</a:t>
            </a:r>
          </a:p>
          <a:p>
            <a:endParaRPr lang="en-US" baseline="0" dirty="0"/>
          </a:p>
          <a:p>
            <a:r>
              <a:rPr lang="en-US" baseline="0" dirty="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a:p>
          <a:p>
            <a:r>
              <a:rPr lang="en-US" baseline="0" dirty="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110</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111</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segue way here: Let’s talk about why a</a:t>
            </a:r>
            <a:r>
              <a:rPr lang="en-US" baseline="0" dirty="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113</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114</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115</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116</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result is a reduction</a:t>
            </a:r>
            <a:r>
              <a:rPr lang="en-US" baseline="0" dirty="0"/>
              <a:t> in die area.</a:t>
            </a:r>
            <a:endParaRPr lang="en-US" dirty="0"/>
          </a:p>
          <a:p>
            <a:endParaRPr lang="en-US" dirty="0"/>
          </a:p>
          <a:p>
            <a:r>
              <a:rPr lang="en-US" dirty="0"/>
              <a:t>TODO: Make sure to</a:t>
            </a:r>
            <a:r>
              <a:rPr lang="en-US" baseline="0" dirty="0"/>
              <a:t> mention that these are very, very restricted units and not general purpose processors.</a:t>
            </a:r>
          </a:p>
          <a:p>
            <a:r>
              <a:rPr lang="en-US" baseline="0" dirty="0"/>
              <a:t>The game is designing these atoms or primitives</a:t>
            </a:r>
          </a:p>
          <a:p>
            <a:endParaRPr lang="en-US" baseline="0" dirty="0"/>
          </a:p>
          <a:p>
            <a:r>
              <a:rPr lang="en-US" baseline="0" dirty="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117</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that I have</a:t>
            </a:r>
            <a:r>
              <a:rPr lang="en-US" baseline="0" dirty="0"/>
              <a:t> shown you how to design these atoms, let’s look at what you can do with them. For this, we need some algorithms, and we picked a set spanning congestion control, measurement, load balancing, and AQM, and wrote them in Domino.</a:t>
            </a:r>
          </a:p>
          <a:p>
            <a:endParaRPr lang="en-US" baseline="0" dirty="0"/>
          </a:p>
          <a:p>
            <a:r>
              <a:rPr lang="en-US" baseline="0" dirty="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119</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a:t>Make a good transition here from the previous slide. Say something like: I have described the workflow of the compiler, now let’s look at some results. I won’t go into the compiler algorithms itself (I am happy to do this offline), but instead talk about what we can do once we have designed the compiler. First, we need to design an instruction set for the machine. The way we do this is by using the compiler to repeatedly iterative until we are satisfied. This process is especially important here because there is no way to emulate functionality by running it slower like an FPU. OK. So how do we do this? Let’s look at what makes this problem hard by looking at two extreme cases of operations on a router: stateless and </a:t>
            </a:r>
            <a:r>
              <a:rPr lang="en-US" baseline="0" dirty="0" err="1"/>
              <a:t>stateful</a:t>
            </a:r>
            <a:r>
              <a:rPr lang="en-US" baseline="0" dirty="0"/>
              <a:t>.</a:t>
            </a:r>
          </a:p>
          <a:p>
            <a:pPr lvl="1"/>
            <a:endParaRPr lang="en-US" baseline="0" dirty="0"/>
          </a:p>
          <a:p>
            <a:pPr lvl="1"/>
            <a:r>
              <a:rPr lang="en-US" baseline="0" dirty="0"/>
              <a:t>Stress that this process is especially important in the case of a line-rate router because the choice of atoms </a:t>
            </a:r>
            <a:r>
              <a:rPr lang="en-US" baseline="0" dirty="0" err="1"/>
              <a:t>crcuically</a:t>
            </a:r>
            <a:r>
              <a:rPr lang="en-US" baseline="0" dirty="0"/>
              <a:t> determines what can or cannot run on the router. There is no easy way to emulate functionality at a slower rate in software, unless you approximate the algorithm itself.</a:t>
            </a:r>
          </a:p>
          <a:p>
            <a:pPr lvl="1"/>
            <a:endParaRPr lang="en-US" baseline="0" dirty="0"/>
          </a:p>
          <a:p>
            <a:pPr lvl="1"/>
            <a:endParaRPr lang="en-US" baseline="0" dirty="0"/>
          </a:p>
          <a:p>
            <a:pPr lvl="1"/>
            <a:r>
              <a:rPr lang="en-US" baseline="0" dirty="0"/>
              <a:t>Let’s see how we can now use our compiler to interactively design atoms for </a:t>
            </a:r>
            <a:r>
              <a:rPr lang="en-US" baseline="0" dirty="0" err="1"/>
              <a:t>prog</a:t>
            </a:r>
            <a:r>
              <a:rPr lang="en-US" baseline="0" dirty="0"/>
              <a:t> switches and also to compile to an atom pipeline once it has been developed.</a:t>
            </a:r>
          </a:p>
          <a:p>
            <a:pPr lvl="1"/>
            <a:endParaRPr lang="en-US" baseline="0" dirty="0"/>
          </a:p>
          <a:p>
            <a:pPr marL="457200" lvl="1" indent="0">
              <a:buNone/>
            </a:pPr>
            <a:r>
              <a:rPr lang="en-US" baseline="0" dirty="0"/>
              <a:t>The compiler takes three inputs, the algorithm, a specification of the atom’s capabilities, and a pipeline geometry (the depth and width of the pipeline).</a:t>
            </a:r>
          </a:p>
          <a:p>
            <a:pPr marL="457200" lvl="1" indent="0">
              <a:buNone/>
            </a:pPr>
            <a:endParaRPr lang="en-US" baseline="0" dirty="0"/>
          </a:p>
          <a:p>
            <a:pPr marL="457200" lvl="1" indent="0">
              <a:buNone/>
            </a:pPr>
            <a:r>
              <a:rPr lang="en-US" baseline="0" dirty="0"/>
              <a:t>Now, invariably, the algorithm won’t compile because its </a:t>
            </a:r>
            <a:r>
              <a:rPr lang="en-US" baseline="0" dirty="0" err="1"/>
              <a:t>codelet</a:t>
            </a:r>
            <a:r>
              <a:rPr lang="en-US" baseline="0" dirty="0"/>
              <a:t> doesn’t map to the atom we have or we don’t have enough atoms in the pipeline. Either way, we modify either the pipeline geometry or the atom type and try again.</a:t>
            </a:r>
          </a:p>
          <a:p>
            <a:pPr marL="457200" lvl="1" indent="0">
              <a:buNone/>
            </a:pPr>
            <a:endParaRPr lang="en-US" baseline="0" dirty="0"/>
          </a:p>
          <a:p>
            <a:pPr marL="457200" lvl="1" indent="0">
              <a:buNone/>
            </a:pPr>
            <a:r>
              <a:rPr lang="en-US" baseline="0" dirty="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a:p>
          <a:p>
            <a:pPr marL="457200" lvl="1" indent="0">
              <a:buNone/>
            </a:pPr>
            <a:r>
              <a:rPr lang="en-US" baseline="0" dirty="0"/>
              <a:t>Again, we focus on </a:t>
            </a:r>
            <a:r>
              <a:rPr lang="en-US" baseline="0" dirty="0" err="1"/>
              <a:t>stateful</a:t>
            </a:r>
            <a:r>
              <a:rPr lang="en-US" baseline="0" dirty="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2244669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first adds f1 and f2 and writes it to </a:t>
            </a:r>
            <a:r>
              <a:rPr lang="en-US" baseline="0" dirty="0" err="1"/>
              <a:t>tmp</a:t>
            </a:r>
            <a:r>
              <a:rPr lang="en-US" baseline="0" dirty="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second subtracts f3 from </a:t>
            </a:r>
            <a:r>
              <a:rPr lang="en-US" baseline="0" dirty="0" err="1"/>
              <a:t>tmp</a:t>
            </a: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2907469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Let’s see if we can apply the same trick to a </a:t>
            </a:r>
            <a:r>
              <a:rPr lang="en-US" baseline="0" dirty="0" err="1"/>
              <a:t>stateful</a:t>
            </a:r>
            <a:r>
              <a:rPr lang="en-US" baseline="0" dirty="0"/>
              <a:t> operation. Let’s pick a counter. Now, one implementation is a 3-stage pipeline. The first stage reads the counter into packet field </a:t>
            </a:r>
            <a:r>
              <a:rPr lang="en-US" baseline="0" dirty="0" err="1"/>
              <a:t>tmp</a:t>
            </a:r>
            <a:r>
              <a:rPr lang="en-US" baseline="0" dirty="0"/>
              <a:t>, the second one increments </a:t>
            </a:r>
            <a:r>
              <a:rPr lang="en-US" baseline="0" dirty="0" err="1"/>
              <a:t>tmp</a:t>
            </a:r>
            <a:r>
              <a:rPr lang="en-US" baseline="0" dirty="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this doesn’t work, and I’ll show you why. Let’s say two packets red and green enter the pipeline in adjacent clock cycles 0 and 1. In cycle 1, Red picks up </a:t>
            </a:r>
            <a:r>
              <a:rPr lang="en-US" baseline="0" dirty="0" err="1"/>
              <a:t>tmp</a:t>
            </a:r>
            <a:r>
              <a:rPr lang="en-US" baseline="0" dirty="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in clock cycle 2, pink’s </a:t>
            </a:r>
            <a:r>
              <a:rPr lang="en-US" baseline="0" dirty="0" err="1"/>
              <a:t>tmp</a:t>
            </a:r>
            <a:r>
              <a:rPr lang="en-US" baseline="0" dirty="0"/>
              <a:t> becomes 1, while green’s </a:t>
            </a:r>
            <a:r>
              <a:rPr lang="en-US" baseline="0" dirty="0" err="1"/>
              <a:t>tmp</a:t>
            </a:r>
            <a:r>
              <a:rPr lang="en-US" baseline="0" dirty="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problem is that the counter isn’t atomic anymore. To guarantee atomicity, you need the hardware to support an increment, where conceptually the </a:t>
            </a:r>
            <a:r>
              <a:rPr lang="en-US" baseline="0" dirty="0" err="1"/>
              <a:t>rmw</a:t>
            </a:r>
            <a:r>
              <a:rPr lang="en-US" baseline="0" dirty="0"/>
              <a:t> all complete within a clock cycle. Also X is shared.</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344750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general, this is true of arbitrary read-modify-write operations, where the entire </a:t>
            </a:r>
            <a:r>
              <a:rPr lang="en-US" baseline="0" dirty="0" err="1"/>
              <a:t>rmw</a:t>
            </a:r>
            <a:r>
              <a:rPr lang="en-US" baseline="0" dirty="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this is true in general, and as your </a:t>
            </a:r>
            <a:r>
              <a:rPr lang="en-US" baseline="0" dirty="0" err="1"/>
              <a:t>stateful</a:t>
            </a:r>
            <a:r>
              <a:rPr lang="en-US" baseline="0" dirty="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79283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imagine how adding more choice to these instructions makes them more and more complicated at a circuit design level.</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11388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particularly extreme instance of this problem,</a:t>
            </a:r>
            <a:r>
              <a:rPr lang="en-US" baseline="0" dirty="0"/>
              <a:t> where this atom needs us to update a state variable in one of four ways based on four predicates that themselves depend on state. We’ll look at this atom during the results section.</a:t>
            </a:r>
          </a:p>
          <a:p>
            <a:endParaRPr lang="en-US" baseline="0" dirty="0"/>
          </a:p>
          <a:p>
            <a:r>
              <a:rPr lang="en-US" baseline="0" dirty="0"/>
              <a:t>As a result, these </a:t>
            </a:r>
            <a:r>
              <a:rPr lang="en-US" baseline="0" dirty="0" err="1"/>
              <a:t>stateful</a:t>
            </a:r>
            <a:r>
              <a:rPr lang="en-US" baseline="0" dirty="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2009851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Stress that this is *a* set of atoms, not *the* set.</a:t>
            </a:r>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685106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2183086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22</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3692568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On-chip cache of the key-value store is in SRAM</a:t>
            </a:r>
          </a:p>
          <a:p>
            <a:endParaRPr lang="en-US" dirty="0"/>
          </a:p>
          <a:p>
            <a:r>
              <a:rPr lang="en-US" dirty="0"/>
              <a:t>Off-chip backing store is in DRAM</a:t>
            </a:r>
          </a:p>
          <a:p>
            <a:endParaRPr lang="en-US" dirty="0"/>
          </a:p>
          <a:p>
            <a:r>
              <a:rPr lang="en-US" dirty="0"/>
              <a:t>But: cache misses lead to router pipeline stalls and non-determinism</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2235542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35903707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17959152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531062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Stress that DRAM is built for the average case.</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32802885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21357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Or at least were fixed-function when the work started.</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1236628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3857223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45</a:t>
            </a:fld>
            <a:endParaRPr lang="en-US"/>
          </a:p>
        </p:txBody>
      </p:sp>
    </p:spTree>
    <p:extLst>
      <p:ext uri="{BB962C8B-B14F-4D97-AF65-F5344CB8AC3E}">
        <p14:creationId xmlns:p14="http://schemas.microsoft.com/office/powerpoint/2010/main" val="10520310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46</a:t>
            </a:fld>
            <a:endParaRPr lang="en-US"/>
          </a:p>
        </p:txBody>
      </p:sp>
    </p:spTree>
    <p:extLst>
      <p:ext uri="{BB962C8B-B14F-4D97-AF65-F5344CB8AC3E}">
        <p14:creationId xmlns:p14="http://schemas.microsoft.com/office/powerpoint/2010/main" val="31364198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47</a:t>
            </a:fld>
            <a:endParaRPr lang="en-US"/>
          </a:p>
        </p:txBody>
      </p:sp>
    </p:spTree>
    <p:extLst>
      <p:ext uri="{BB962C8B-B14F-4D97-AF65-F5344CB8AC3E}">
        <p14:creationId xmlns:p14="http://schemas.microsoft.com/office/powerpoint/2010/main" val="15220424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48</a:t>
            </a:fld>
            <a:endParaRPr lang="en-US"/>
          </a:p>
        </p:txBody>
      </p:sp>
    </p:spTree>
    <p:extLst>
      <p:ext uri="{BB962C8B-B14F-4D97-AF65-F5344CB8AC3E}">
        <p14:creationId xmlns:p14="http://schemas.microsoft.com/office/powerpoint/2010/main" val="2821908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49</a:t>
            </a:fld>
            <a:endParaRPr lang="en-US"/>
          </a:p>
        </p:txBody>
      </p:sp>
    </p:spTree>
    <p:extLst>
      <p:ext uri="{BB962C8B-B14F-4D97-AF65-F5344CB8AC3E}">
        <p14:creationId xmlns:p14="http://schemas.microsoft.com/office/powerpoint/2010/main" val="3724283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50</a:t>
            </a:fld>
            <a:endParaRPr lang="en-US"/>
          </a:p>
        </p:txBody>
      </p:sp>
    </p:spTree>
    <p:extLst>
      <p:ext uri="{BB962C8B-B14F-4D97-AF65-F5344CB8AC3E}">
        <p14:creationId xmlns:p14="http://schemas.microsoft.com/office/powerpoint/2010/main" val="39874896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the more formal result is in the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51</a:t>
            </a:fld>
            <a:endParaRPr lang="en-US"/>
          </a:p>
        </p:txBody>
      </p:sp>
    </p:spTree>
    <p:extLst>
      <p:ext uri="{BB962C8B-B14F-4D97-AF65-F5344CB8AC3E}">
        <p14:creationId xmlns:p14="http://schemas.microsoft.com/office/powerpoint/2010/main" val="13782526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term query and fold from the slide deck.</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263008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Could add more points to this figure.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18159374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18090143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57</a:t>
            </a:fld>
            <a:endParaRPr lang="en-US"/>
          </a:p>
        </p:txBody>
      </p:sp>
    </p:spTree>
    <p:extLst>
      <p:ext uri="{BB962C8B-B14F-4D97-AF65-F5344CB8AC3E}">
        <p14:creationId xmlns:p14="http://schemas.microsoft.com/office/powerpoint/2010/main" val="27790587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58</a:t>
            </a:fld>
            <a:endParaRPr lang="en-US"/>
          </a:p>
        </p:txBody>
      </p:sp>
    </p:spTree>
    <p:extLst>
      <p:ext uri="{BB962C8B-B14F-4D97-AF65-F5344CB8AC3E}">
        <p14:creationId xmlns:p14="http://schemas.microsoft.com/office/powerpoint/2010/main" val="38330730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37432035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9435618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11951086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 figure on the iterative process for designing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1432795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3401376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0868108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1777792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6578082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7795879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TODO: Maybe come up with an animation re: SCC</a:t>
            </a:r>
          </a:p>
          <a:p>
            <a:endParaRPr lang="en-US" baseline="0" dirty="0"/>
          </a:p>
          <a:p>
            <a:pPr algn="ctr"/>
            <a:r>
              <a:rPr lang="en-US" sz="1200" kern="1200" dirty="0">
                <a:solidFill>
                  <a:schemeClr val="tx1"/>
                </a:solidFill>
                <a:latin typeface="+mn-lt"/>
                <a:ea typeface="+mn-ea"/>
                <a:cs typeface="Seravek"/>
              </a:rPr>
              <a:t>(Lam (1988):</a:t>
            </a:r>
          </a:p>
          <a:p>
            <a:pPr algn="ctr"/>
            <a:r>
              <a:rPr lang="en-US" sz="1200" kern="1200" dirty="0">
                <a:solidFill>
                  <a:schemeClr val="tx1"/>
                </a:solidFill>
                <a:latin typeface="+mn-lt"/>
                <a:ea typeface="+mn-ea"/>
                <a:cs typeface="Seravek"/>
              </a:rPr>
              <a:t>Software pipelining)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11458147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2241655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6252816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a:t>
            </a:r>
            <a:r>
              <a:rPr lang="en-US" baseline="0" dirty="0"/>
              <a:t> Maybe call this accumulator?</a:t>
            </a:r>
          </a:p>
          <a:p>
            <a:r>
              <a:rPr lang="en-US" baseline="0" dirty="0"/>
              <a:t>TALK PROMPT: Say at the end that we use an off the shelf program synthesis tool called SKETCH for </a:t>
            </a:r>
            <a:r>
              <a:rPr lang="en-US" baseline="0"/>
              <a:t>this purpose.</a:t>
            </a:r>
            <a:endParaRPr lang="en-US" baseline="0" dirty="0"/>
          </a:p>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41268992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As a networking researcher, you can’t think of architecture as a </a:t>
            </a:r>
            <a:r>
              <a:rPr lang="en-US" baseline="0" dirty="0" err="1"/>
              <a:t>blackbox</a:t>
            </a:r>
            <a:r>
              <a:rPr lang="en-US" baseline="0" dirty="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1435523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2811171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2395734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a:t>th</a:t>
            </a:r>
            <a:r>
              <a:rPr lang="en-US" sz="1200" baseline="0" dirty="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a:t>to.</a:t>
            </a:r>
            <a:endParaRPr lang="en-US" sz="1200"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talk about Domino first. This is</a:t>
            </a:r>
            <a:r>
              <a:rPr lang="en-US" baseline="0" dirty="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a:t>for managing </a:t>
            </a:r>
            <a:r>
              <a:rPr lang="en-US" baseline="0" dirty="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with the PIFO work. This project</a:t>
            </a:r>
            <a:r>
              <a:rPr lang="en-US" baseline="0" dirty="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Ok, so we have looked at two</a:t>
            </a:r>
            <a:r>
              <a:rPr lang="en-US" baseline="0" dirty="0"/>
              <a:t> algorithms where the rank computation runs on the switch. The rank computation can, in fact, run anywhere in the network. For instance, let’s compress this pipeline down to </a:t>
            </a:r>
            <a:r>
              <a:rPr lang="en-US" baseline="0"/>
              <a:t>a switch. Let’s also introduce </a:t>
            </a:r>
            <a:r>
              <a:rPr lang="en-US" baseline="0" dirty="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80</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Ok, so we have seen examples of what</a:t>
            </a:r>
            <a:r>
              <a:rPr lang="en-US" baseline="0" dirty="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it turns out we can do this with a hierarchy of PIFOs.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cut something: slide 25 and 26.</a:t>
            </a:r>
          </a:p>
          <a:p>
            <a:r>
              <a:rPr lang="en-US" dirty="0"/>
              <a:t>Happy to talk about the </a:t>
            </a:r>
            <a:r>
              <a:rPr lang="en-US" dirty="0" err="1"/>
              <a:t>impl</a:t>
            </a:r>
            <a:r>
              <a:rPr lang="en-US" dirty="0"/>
              <a:t>. Details offline.</a:t>
            </a:r>
          </a:p>
          <a:p>
            <a:endParaRPr lang="en-US" dirty="0"/>
          </a:p>
          <a:p>
            <a:r>
              <a:rPr lang="en-US" dirty="0"/>
              <a:t>Try and fix orientation of the scheduler.</a:t>
            </a:r>
          </a:p>
          <a:p>
            <a:endParaRPr lang="en-US" dirty="0"/>
          </a:p>
          <a:p>
            <a:r>
              <a:rPr lang="en-US" dirty="0"/>
              <a:t>Feedback: If the point is to just</a:t>
            </a:r>
            <a:r>
              <a:rPr lang="en-US" baseline="0" dirty="0"/>
              <a:t> quickly show that you have a hardware implementation and it’s feasible, just use the detailed hardware diagram from the CSAIL talk.</a:t>
            </a:r>
          </a:p>
          <a:p>
            <a:r>
              <a:rPr lang="en-US" baseline="0" dirty="0"/>
              <a:t>TODO: Give a very brief description + hardware diagram from the CSAIL talk.</a:t>
            </a:r>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PROMPT: Remember to talk about packets marching in lock step.</a:t>
            </a:r>
          </a:p>
          <a:p>
            <a:r>
              <a:rPr lang="en-US" baseline="0" dirty="0"/>
              <a:t>Other examples of egress functionality (outside all of our programmable examples)</a:t>
            </a:r>
          </a:p>
          <a:p>
            <a:endParaRPr lang="en-US" baseline="0" dirty="0"/>
          </a:p>
          <a:p>
            <a:r>
              <a:rPr lang="en-US" baseline="0" dirty="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r>
              <a:rPr lang="en-US" dirty="0"/>
              <a:t>Our design has two parts.</a:t>
            </a:r>
          </a:p>
          <a:p>
            <a:endParaRPr lang="en-US" dirty="0"/>
          </a:p>
          <a:p>
            <a:r>
              <a:rPr lang="en-US" dirty="0"/>
              <a:t>A flow scheduler schedules across the head packets</a:t>
            </a:r>
            <a:r>
              <a:rPr lang="en-US" baseline="0" dirty="0"/>
              <a:t> of all flows, while a rank store stores packets ranks in a first-in first-out queue for each flow.</a:t>
            </a:r>
          </a:p>
          <a:p>
            <a:r>
              <a:rPr lang="en-US" baseline="0" dirty="0"/>
              <a:t>The flow scheduler is really a PIFO over the head packets alone.</a:t>
            </a:r>
          </a:p>
          <a:p>
            <a:endParaRPr lang="en-US" baseline="0" dirty="0"/>
          </a:p>
          <a:p>
            <a:r>
              <a:rPr lang="en-US" baseline="0" dirty="0"/>
              <a:t>When an element (say) C6, from flow C with rank 6, is </a:t>
            </a:r>
            <a:r>
              <a:rPr lang="en-US" baseline="0" dirty="0" err="1"/>
              <a:t>enq</a:t>
            </a:r>
            <a:r>
              <a:rPr lang="en-US" baseline="0" dirty="0"/>
              <a:t>, it’s just appended to the back of the rank store. When D4 shows up, it bypasses the rank store and directly goes to the flow scheduler. When we </a:t>
            </a:r>
            <a:r>
              <a:rPr lang="en-US" baseline="0" dirty="0" err="1"/>
              <a:t>deq</a:t>
            </a:r>
            <a:r>
              <a:rPr lang="en-US" baseline="0" dirty="0"/>
              <a:t>, we just pop the head of the flow scheduler array to get A0, then reach into the rank store, pull out A2 and insert it into the flow scheduler array.</a:t>
            </a:r>
          </a:p>
          <a:p>
            <a:endParaRPr lang="en-US" baseline="0" dirty="0"/>
          </a:p>
          <a:p>
            <a:r>
              <a:rPr lang="en-US" baseline="0" dirty="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a:p>
          <a:p>
            <a:r>
              <a:rPr lang="en-US" baseline="0" dirty="0"/>
              <a:t>This block supports up to 1 </a:t>
            </a:r>
            <a:r>
              <a:rPr lang="en-US" baseline="0" dirty="0" err="1"/>
              <a:t>enq</a:t>
            </a:r>
            <a:r>
              <a:rPr lang="en-US" baseline="0" dirty="0"/>
              <a:t> + 1 </a:t>
            </a:r>
            <a:r>
              <a:rPr lang="en-US" baseline="0" dirty="0" err="1"/>
              <a:t>deq</a:t>
            </a:r>
            <a:r>
              <a:rPr lang="en-US" baseline="0" dirty="0"/>
              <a:t> every clock cycle, which is a ns in a typical scheduler. It can also be sliced up across many logical PIFOs, which are PIFOs that are independent of each other, but share the same underlying hardware </a:t>
            </a:r>
            <a:r>
              <a:rPr lang="en-US" baseline="0" dirty="0" err="1"/>
              <a:t>impl</a:t>
            </a:r>
            <a:r>
              <a:rPr lang="en-US" baseline="0" dirty="0"/>
              <a:t>. An example is PIFOs for different output ports, whose schedulers run independently.</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thank an outstanding set of collaborators from</a:t>
            </a:r>
          </a:p>
          <a:p>
            <a:r>
              <a:rPr lang="en-US" baseline="0" dirty="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685800" lvl="2">
              <a:spcBef>
                <a:spcPts val="1000"/>
              </a:spcBef>
            </a:pPr>
            <a:r>
              <a:rPr lang="en-US" sz="2600" dirty="0"/>
              <a:t>What’s in the accelerators?</a:t>
            </a:r>
          </a:p>
          <a:p>
            <a:pPr marL="685800" lvl="2">
              <a:spcBef>
                <a:spcPts val="1000"/>
              </a:spcBef>
            </a:pPr>
            <a:r>
              <a:rPr lang="en-US" sz="2600" dirty="0"/>
              <a:t>What’s the storage medium?</a:t>
            </a:r>
          </a:p>
          <a:p>
            <a:pPr marL="685800" lvl="2">
              <a:spcBef>
                <a:spcPts val="1000"/>
              </a:spcBef>
            </a:pPr>
            <a:r>
              <a:rPr lang="en-US" sz="2600" dirty="0"/>
              <a:t>What’s the right programming model?</a:t>
            </a:r>
          </a:p>
          <a:p>
            <a:pPr marL="685800" lvl="2">
              <a:spcBef>
                <a:spcPts val="1000"/>
              </a:spcBef>
            </a:pPr>
            <a:r>
              <a:rPr lang="en-US" sz="2600" dirty="0"/>
              <a:t>What’s the right congestion-control protocol?</a:t>
            </a:r>
            <a:endParaRPr lang="en-US" dirty="0"/>
          </a:p>
          <a:p>
            <a:pPr lvl="1"/>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 turns out that we can use a tree of PIFOs for many more algorithms. I am not discussing these here, but the paper has further details.</a:t>
            </a:r>
          </a:p>
          <a:p>
            <a:endParaRPr lang="en-US" baseline="0" dirty="0"/>
          </a:p>
          <a:p>
            <a:r>
              <a:rPr lang="en-US" baseline="0" dirty="0"/>
              <a:t>More importantly, we have algorithms that our abstraction doesn’t support. One important class is output shaping, where we rate limit </a:t>
            </a:r>
            <a:r>
              <a:rPr lang="en-US" baseline="0" dirty="0" err="1"/>
              <a:t>dequeues</a:t>
            </a:r>
            <a:r>
              <a:rPr lang="en-US" baseline="0" dirty="0"/>
              <a:t> from the scheduler. We can’t implement this because PIFOs provide </a:t>
            </a:r>
            <a:r>
              <a:rPr lang="en-US" baseline="0" dirty="0" err="1"/>
              <a:t>prog</a:t>
            </a:r>
            <a:r>
              <a:rPr lang="en-US" baseline="0" dirty="0"/>
              <a:t>. on the </a:t>
            </a:r>
            <a:r>
              <a:rPr lang="en-US" baseline="0" dirty="0" err="1"/>
              <a:t>enq</a:t>
            </a:r>
            <a:r>
              <a:rPr lang="en-US" baseline="0" dirty="0"/>
              <a:t> side, not on the </a:t>
            </a:r>
            <a:r>
              <a:rPr lang="en-US" baseline="0" dirty="0" err="1"/>
              <a:t>deq</a:t>
            </a:r>
            <a:r>
              <a:rPr lang="en-US" baseline="0" dirty="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94</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convert</a:t>
            </a:r>
            <a:r>
              <a:rPr lang="en-US" baseline="0" dirty="0"/>
              <a:t> to static single assignment form, which simplifies dependency analysis.</a:t>
            </a:r>
          </a:p>
          <a:p>
            <a:r>
              <a:rPr lang="en-US" baseline="0" dirty="0"/>
              <a:t>Static single assignment gets its name from the fact that all variables are assigned</a:t>
            </a:r>
          </a:p>
          <a:p>
            <a:r>
              <a:rPr lang="en-US" baseline="0" dirty="0"/>
              <a:t>Exactly once and no more.</a:t>
            </a:r>
          </a:p>
          <a:p>
            <a:endParaRPr lang="en-US" baseline="0" dirty="0"/>
          </a:p>
          <a:p>
            <a:r>
              <a:rPr lang="en-US" baseline="0" dirty="0"/>
              <a:t>It’s useful because it gets rid of write-after-read and write-after-write dependencies. In our case,</a:t>
            </a:r>
          </a:p>
          <a:p>
            <a:r>
              <a:rPr lang="en-US" baseline="0" dirty="0"/>
              <a:t>converting to SSA is trivial because we operate on straight-line code with no branches. Typical</a:t>
            </a:r>
          </a:p>
          <a:p>
            <a:r>
              <a:rPr lang="en-US" baseline="0" dirty="0"/>
              <a:t>SSA implementations are far more involved because they have to deal with branching.</a:t>
            </a:r>
          </a:p>
          <a:p>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96</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step in canonicalization is to flatten arbitrarily complicated expressions</a:t>
            </a:r>
          </a:p>
          <a:p>
            <a:r>
              <a:rPr lang="en-US" dirty="0"/>
              <a:t>to</a:t>
            </a:r>
            <a:r>
              <a:rPr lang="en-US" baseline="0" dirty="0"/>
              <a:t> bring them into a form closer to the underlying hardware.</a:t>
            </a:r>
          </a:p>
          <a:p>
            <a:endParaRPr lang="en-US" baseline="0" dirty="0"/>
          </a:p>
          <a:p>
            <a:r>
              <a:rPr lang="en-US" baseline="0" dirty="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97</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TALK PROMPT: Maybe call it local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So our atom is the equivalent of an instruction. Why do we call it an atom?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First, because it is atomic. And second, because it has this latency constraint that we enforce at circuit design time.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that this project led to sequential execution semantics.</a:t>
            </a:r>
          </a:p>
        </p:txBody>
      </p:sp>
      <p:sp>
        <p:nvSpPr>
          <p:cNvPr id="4" name="Slide Number Placeholder 3"/>
          <p:cNvSpPr>
            <a:spLocks noGrp="1"/>
          </p:cNvSpPr>
          <p:nvPr>
            <p:ph type="sldNum" sz="quarter" idx="10"/>
          </p:nvPr>
        </p:nvSpPr>
        <p:spPr/>
        <p:txBody>
          <a:bodyPr/>
          <a:lstStyle/>
          <a:p>
            <a:fld id="{6C7315F8-E931-49D1-A989-C1759F952B9E}" type="slidenum">
              <a:rPr lang="en-US" smtClean="0"/>
              <a:t>99</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‘ll go through these steps quickly. The first step</a:t>
            </a:r>
            <a:r>
              <a:rPr lang="en-US" baseline="0" dirty="0"/>
              <a:t> in canonicalization is to remove branching statements.</a:t>
            </a:r>
          </a:p>
          <a:p>
            <a:r>
              <a:rPr lang="en-US" baseline="0" dirty="0"/>
              <a:t>Branches complicate control flow and make it harder to infer dependencies.</a:t>
            </a:r>
          </a:p>
          <a:p>
            <a:endParaRPr lang="en-US" baseline="0" dirty="0"/>
          </a:p>
          <a:p>
            <a:r>
              <a:rPr lang="en-US" baseline="0" dirty="0"/>
              <a:t>We eliminate branches using a procedure called if conversion that transforms them into C’s conditional operator.</a:t>
            </a:r>
          </a:p>
          <a:p>
            <a:r>
              <a:rPr lang="en-US" baseline="0" dirty="0"/>
              <a:t>because the only kind of branch we have is an if statement, if conversion is very straightforward in our case, because</a:t>
            </a:r>
          </a:p>
          <a:p>
            <a:r>
              <a:rPr lang="en-US" baseline="0" dirty="0"/>
              <a:t>we don’t have any kind of unstructured control flow such as a </a:t>
            </a:r>
            <a:r>
              <a:rPr lang="en-US" baseline="0" dirty="0" err="1"/>
              <a:t>goto</a:t>
            </a:r>
            <a:r>
              <a:rPr lang="en-US" baseline="0" dirty="0"/>
              <a:t>, break, or continue, that significantly complicate</a:t>
            </a:r>
          </a:p>
          <a:p>
            <a:r>
              <a:rPr lang="en-US" baseline="0" dirty="0"/>
              <a:t>if conversion.</a:t>
            </a:r>
          </a:p>
          <a:p>
            <a:endParaRPr lang="en-US" baseline="0" dirty="0"/>
          </a:p>
          <a:p>
            <a:r>
              <a:rPr lang="en-US" baseline="0" dirty="0"/>
              <a:t>This makes the code flow straight from one statement to the next without exception and makes it very easy to infer</a:t>
            </a:r>
          </a:p>
          <a:p>
            <a:r>
              <a:rPr lang="en-US" baseline="0" dirty="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100</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identify state variables, because they complicate the pipelining procedure.</a:t>
            </a:r>
          </a:p>
          <a:p>
            <a:r>
              <a:rPr lang="en-US" dirty="0"/>
              <a:t>In the absence of state variables, once you have straight-line code, you only</a:t>
            </a:r>
            <a:r>
              <a:rPr lang="en-US" baseline="0" dirty="0"/>
              <a:t> need to</a:t>
            </a:r>
          </a:p>
          <a:p>
            <a:r>
              <a:rPr lang="en-US" baseline="0" dirty="0"/>
              <a:t>consider how you would pipeline the code for a single packet’s processing and you are</a:t>
            </a:r>
          </a:p>
          <a:p>
            <a:r>
              <a:rPr lang="en-US" baseline="0" dirty="0"/>
              <a:t>done because all other packets follow the same pipeline and there is no interaction </a:t>
            </a:r>
          </a:p>
          <a:p>
            <a:r>
              <a:rPr lang="en-US" baseline="0" dirty="0"/>
              <a:t>between packets. With state variables, you need to consider interactions between packets.</a:t>
            </a:r>
          </a:p>
          <a:p>
            <a:endParaRPr lang="en-US" baseline="0" dirty="0"/>
          </a:p>
          <a:p>
            <a:r>
              <a:rPr lang="en-US" baseline="0" dirty="0"/>
              <a:t>To simplify our analysis of state variables and dependencies between packets, we explicitly</a:t>
            </a:r>
          </a:p>
          <a:p>
            <a:r>
              <a:rPr lang="en-US" baseline="0" dirty="0"/>
              <a:t>limit the ways in which state variables can be accessed. We allow only reads and writes to</a:t>
            </a:r>
          </a:p>
          <a:p>
            <a:r>
              <a:rPr lang="en-US" baseline="0" dirty="0"/>
              <a:t>state and all other arithmetic happens on packet variables. This also lets us reuse an old</a:t>
            </a:r>
          </a:p>
          <a:p>
            <a:r>
              <a:rPr lang="en-US" baseline="0" dirty="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101</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wary of writing SAT formulas</a:t>
            </a:r>
            <a:r>
              <a:rPr lang="en-US" baseline="0" dirty="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SKETCH is a tool that does this automatically for us, where </a:t>
            </a:r>
            <a:r>
              <a:rPr lang="en-US" dirty="0" err="1"/>
              <a:t>codelets</a:t>
            </a:r>
            <a:r>
              <a:rPr lang="en-US" dirty="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102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the compiler</a:t>
            </a:r>
            <a:r>
              <a:rPr lang="en-US" baseline="0" dirty="0"/>
              <a:t> has three parts that roughly correspond to the front, middle and back ends.</a:t>
            </a:r>
          </a:p>
          <a:p>
            <a:endParaRPr lang="en-US" baseline="0" dirty="0"/>
          </a:p>
          <a:p>
            <a:r>
              <a:rPr lang="en-US" baseline="0" dirty="0"/>
              <a:t>The frontend maintains the same sequential code illusion that is presented to the programmer and converts it into a progressively more canonical form.</a:t>
            </a:r>
          </a:p>
          <a:p>
            <a:endParaRPr lang="en-US" baseline="0" dirty="0"/>
          </a:p>
          <a:p>
            <a:r>
              <a:rPr lang="en-US" baseline="0" dirty="0"/>
              <a:t>The mid end carries out the important conceptual step of going from sequential to parallel code. It turns sequential code into a pipelined implementation while handling state.</a:t>
            </a:r>
          </a:p>
          <a:p>
            <a:endParaRPr lang="en-US" baseline="0" dirty="0"/>
          </a:p>
          <a:p>
            <a:r>
              <a:rPr lang="en-US" baseline="0" dirty="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104</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Next, we pair up reads and writes to state variables to capture the notion</a:t>
            </a:r>
          </a:p>
          <a:p>
            <a:r>
              <a:rPr lang="en-US" baseline="0" dirty="0"/>
              <a:t>that state variables remain local to a specific stage in the pipeline. If not,</a:t>
            </a:r>
          </a:p>
          <a:p>
            <a:r>
              <a:rPr lang="en-US" baseline="0" dirty="0"/>
              <a:t>we would have to read from one stage and write from another requiring</a:t>
            </a:r>
          </a:p>
          <a:p>
            <a:r>
              <a:rPr lang="en-US" baseline="0" dirty="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105</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look for </a:t>
            </a:r>
            <a:r>
              <a:rPr lang="en-US" dirty="0" err="1"/>
              <a:t>stongly</a:t>
            </a:r>
            <a:r>
              <a:rPr lang="en-US" dirty="0"/>
              <a:t> connected components in this graph,</a:t>
            </a:r>
          </a:p>
          <a:p>
            <a:r>
              <a:rPr lang="en-US" baseline="0" dirty="0"/>
              <a:t>and condense them into what we call </a:t>
            </a:r>
            <a:r>
              <a:rPr lang="en-US" baseline="0" dirty="0" err="1"/>
              <a:t>codelets</a:t>
            </a:r>
            <a:r>
              <a:rPr lang="en-US" baseline="0" dirty="0"/>
              <a:t>. These capture the essence of</a:t>
            </a:r>
          </a:p>
          <a:p>
            <a:r>
              <a:rPr lang="en-US" baseline="0" dirty="0"/>
              <a:t>what operations need to be run atomically for the entire transaction to execute atomically.</a:t>
            </a:r>
          </a:p>
          <a:p>
            <a:endParaRPr lang="en-US" baseline="0" dirty="0"/>
          </a:p>
          <a:p>
            <a:r>
              <a:rPr lang="en-US" baseline="0" dirty="0"/>
              <a:t>  Now that we have eliminated circles in the graph, we can schedule the resulting</a:t>
            </a:r>
          </a:p>
          <a:p>
            <a:r>
              <a:rPr lang="en-US" baseline="0" dirty="0"/>
              <a:t>acyclic graph. This is a straightforward process known as critical</a:t>
            </a:r>
          </a:p>
          <a:p>
            <a:r>
              <a:rPr lang="en-US" baseline="0" dirty="0"/>
              <a:t>path scheduling where we put each node in the earliest pipeline</a:t>
            </a:r>
          </a:p>
          <a:p>
            <a:r>
              <a:rPr lang="en-US" baseline="0" dirty="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106</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a:t>
            </a:r>
            <a:r>
              <a:rPr lang="en-US" baseline="0" dirty="0"/>
              <a:t> we add read after write dependencies, where we draw an arrow from the</a:t>
            </a:r>
          </a:p>
          <a:p>
            <a:r>
              <a:rPr lang="en-US" baseline="0" dirty="0"/>
              <a:t>node that writes a value to the node which reads that value.</a:t>
            </a:r>
          </a:p>
          <a:p>
            <a:endParaRPr lang="en-US" baseline="0" dirty="0"/>
          </a:p>
          <a:p>
            <a:r>
              <a:rPr lang="en-US" baseline="0" dirty="0"/>
              <a:t>This is ALL we need to do to handle dependencies in our case because there are</a:t>
            </a:r>
          </a:p>
          <a:p>
            <a:r>
              <a:rPr lang="en-US" baseline="0" dirty="0"/>
              <a:t>no other </a:t>
            </a:r>
            <a:r>
              <a:rPr lang="en-US" baseline="0" dirty="0" err="1"/>
              <a:t>waw</a:t>
            </a:r>
            <a:r>
              <a:rPr lang="en-US" baseline="0" dirty="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107</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TODO: Per Ravi, </a:t>
            </a:r>
            <a:r>
              <a:rPr lang="en-US" dirty="0" err="1"/>
              <a:t>Hongzi</a:t>
            </a:r>
            <a:r>
              <a:rPr lang="en-US" dirty="0"/>
              <a:t>, consider switching to a simpler example like sampled</a:t>
            </a:r>
            <a:r>
              <a:rPr lang="en-US" baseline="0" dirty="0"/>
              <a:t> </a:t>
            </a:r>
            <a:r>
              <a:rPr lang="en-US" baseline="0" dirty="0" err="1"/>
              <a:t>netflow</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you a flavor</a:t>
            </a:r>
            <a:r>
              <a:rPr lang="en-US" baseline="0" dirty="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flowlet</a:t>
            </a:r>
            <a:r>
              <a:rPr lang="en-US" baseline="0" dirty="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let me first describe </a:t>
            </a:r>
            <a:r>
              <a:rPr lang="en-US" baseline="0" dirty="0" err="1"/>
              <a:t>flowlet</a:t>
            </a:r>
            <a:r>
              <a:rPr lang="en-US" baseline="0" dirty="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idea in </a:t>
            </a:r>
            <a:r>
              <a:rPr lang="en-US" baseline="0" dirty="0" err="1"/>
              <a:t>flowlet</a:t>
            </a:r>
            <a:r>
              <a:rPr lang="en-US" baseline="0" dirty="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check if the </a:t>
            </a:r>
            <a:r>
              <a:rPr lang="en-US" baseline="0" dirty="0" err="1"/>
              <a:t>intepacket</a:t>
            </a:r>
            <a:r>
              <a:rPr lang="en-US" baseline="0" dirty="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large and update a state variable called </a:t>
            </a:r>
            <a:r>
              <a:rPr lang="en-US" baseline="0" dirty="0" err="1"/>
              <a:t>saved_hop</a:t>
            </a:r>
            <a:r>
              <a:rPr lang="en-US" baseline="0" dirty="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if you were to explain </a:t>
            </a:r>
            <a:r>
              <a:rPr lang="en-US" baseline="0" dirty="0" err="1"/>
              <a:t>flowlet</a:t>
            </a:r>
            <a:r>
              <a:rPr lang="en-US" baseline="0" dirty="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 itself becomes the body of a function. This function </a:t>
            </a:r>
            <a:r>
              <a:rPr lang="en-US" baseline="0" dirty="0" err="1"/>
              <a:t>flowlet</a:t>
            </a:r>
            <a:r>
              <a:rPr lang="en-US" baseline="0" dirty="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that’s how you express </a:t>
            </a:r>
            <a:r>
              <a:rPr lang="en-US" baseline="0" dirty="0" err="1"/>
              <a:t>flowlet</a:t>
            </a:r>
            <a:r>
              <a:rPr lang="en-US" baseline="0" dirty="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C7315F8-E931-49D1-A989-C1759F952B9E}" type="slidenum">
              <a:rPr lang="en-US" smtClean="0"/>
              <a:t>108</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Catalyst:</a:t>
            </a:r>
            <a:r>
              <a:rPr lang="en-US" baseline="0" dirty="0"/>
              <a:t> http://www.cisco.com/c/dam/en/us/products/collateral/switches/catalyst-6807-xl-switch/white_paper_c11-728264.doc/_jcr_content/renditions/white_paper_c11-728264_1.jpg</a:t>
            </a:r>
          </a:p>
          <a:p>
            <a:endParaRPr lang="en-US" dirty="0"/>
          </a:p>
          <a:p>
            <a:r>
              <a:rPr lang="en-US" dirty="0"/>
              <a:t>Intel IXP 2400: http://www.intel.com/design/network/papers/ixp2400.pdf: 4 </a:t>
            </a:r>
            <a:r>
              <a:rPr lang="en-US" dirty="0" err="1"/>
              <a:t>Gbit</a:t>
            </a:r>
            <a:r>
              <a:rPr lang="en-US" dirty="0"/>
              <a:t>/s (copyright 2002)</a:t>
            </a:r>
          </a:p>
          <a:p>
            <a:endParaRPr lang="en-US" dirty="0"/>
          </a:p>
          <a:p>
            <a:r>
              <a:rPr lang="en-US" dirty="0"/>
              <a:t>Broadcom 5670</a:t>
            </a:r>
            <a:r>
              <a:rPr lang="en-US" baseline="0" dirty="0"/>
              <a:t> (2004):</a:t>
            </a:r>
            <a:r>
              <a:rPr lang="en-US" dirty="0"/>
              <a:t> 80 </a:t>
            </a:r>
            <a:r>
              <a:rPr lang="en-US" dirty="0" err="1"/>
              <a:t>Gbit</a:t>
            </a:r>
            <a:r>
              <a:rPr lang="en-US" dirty="0"/>
              <a:t>/s (8 ports of 10 G) (https://www.broadcom.com/collateral/pb/5670-PB05-R.pdf,</a:t>
            </a:r>
            <a:r>
              <a:rPr lang="en-US" baseline="0" dirty="0"/>
              <a:t> 2004)</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Broadcom Scorpion (2007) (24 * 10 G from DCTCP paper,</a:t>
            </a:r>
            <a:r>
              <a:rPr lang="en-US" baseline="0" dirty="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aseline="0" dirty="0"/>
              <a:t>Trident (2010): 64 * 10 G = 640 G</a:t>
            </a:r>
          </a:p>
          <a:p>
            <a:endParaRPr lang="en-US" baseline="0" dirty="0"/>
          </a:p>
          <a:p>
            <a:r>
              <a:rPr lang="en-US" baseline="0" dirty="0"/>
              <a:t>Trident II (2012): 100 * 10 G = 1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BCM</a:t>
            </a:r>
            <a:r>
              <a:rPr lang="en-US" baseline="0" dirty="0"/>
              <a:t> Tomahawk (2014): 3.2 </a:t>
            </a:r>
            <a:r>
              <a:rPr lang="en-US" baseline="0" dirty="0" err="1"/>
              <a:t>Tbit</a:t>
            </a:r>
            <a:r>
              <a:rPr lang="en-US" baseline="0" dirty="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Trident and </a:t>
            </a:r>
            <a:r>
              <a:rPr lang="en-US" baseline="0" dirty="0" err="1"/>
              <a:t>Tomhawk</a:t>
            </a:r>
            <a:r>
              <a:rPr lang="en-US" baseline="0" dirty="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109</a:t>
            </a:fld>
            <a:endParaRPr lang="en-US"/>
          </a:p>
        </p:txBody>
      </p:sp>
    </p:spTree>
    <p:extLst>
      <p:ext uri="{BB962C8B-B14F-4D97-AF65-F5344CB8AC3E}">
        <p14:creationId xmlns:p14="http://schemas.microsoft.com/office/powerpoint/2010/main" val="2978615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2/14/18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2/14/18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2/14/18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6.xml"/><Relationship Id="rId1" Type="http://schemas.openxmlformats.org/officeDocument/2006/relationships/tags" Target="../tags/tag26.xml"/><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Designing fast </a:t>
            </a:r>
            <a:r>
              <a:rPr lang="en-US">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Domino compiler</a:t>
            </a:r>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Pipeline stages</a:t>
            </a:r>
          </a:p>
          <a:p>
            <a:endParaRPr lang="en-US" sz="1000" dirty="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a:latin typeface="+mj-lt"/>
                <a:cs typeface="Seravek"/>
              </a:rPr>
              <a:t>Input: </a:t>
            </a:r>
            <a:r>
              <a:rPr lang="en-US" sz="2200" b="1" u="sng">
                <a:latin typeface="+mj-lt"/>
                <a:cs typeface="Seravek"/>
              </a:rPr>
              <a:t>Algorithms as</a:t>
            </a:r>
          </a:p>
          <a:p>
            <a:pPr algn="ctr"/>
            <a:r>
              <a:rPr lang="en-US" sz="2200" b="1" u="sng" dirty="0">
                <a:latin typeface="+mj-lt"/>
                <a:cs typeface="Seravek"/>
              </a:rPr>
              <a:t>packet transactions</a:t>
            </a:r>
            <a:endParaRPr lang="en-US" sz="1000" dirty="0">
              <a:latin typeface="+mj-lt"/>
              <a:cs typeface="Seravek"/>
            </a:endParaRPr>
          </a:p>
          <a:p>
            <a:endParaRPr lang="en-US" sz="1000" dirty="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a:solidFill>
                    <a:srgbClr val="000000"/>
                  </a:solidFill>
                  <a:latin typeface="+mj-lt"/>
                  <a:cs typeface="Seravek"/>
                </a:rPr>
                <a:t>Code</a:t>
              </a:r>
            </a:p>
            <a:p>
              <a:pPr algn="ctr"/>
              <a:r>
                <a:rPr lang="en-US" sz="2200" dirty="0">
                  <a:solidFill>
                    <a:srgbClr val="000000"/>
                  </a:solidFill>
                  <a:latin typeface="+mj-lt"/>
                  <a:cs typeface="Seravek"/>
                </a:rPr>
                <a:t>pipelining</a:t>
              </a: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
        <p:nvSpPr>
          <p:cNvPr id="22" name="Right Arrow 21"/>
          <p:cNvSpPr/>
          <p:nvPr/>
        </p:nvSpPr>
        <p:spPr>
          <a:xfrm rot="1397254">
            <a:off x="8147938" y="5226162"/>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8" name="Right Arrow 127"/>
          <p:cNvSpPr/>
          <p:nvPr/>
        </p:nvSpPr>
        <p:spPr>
          <a:xfrm rot="19999582">
            <a:off x="8164510" y="4254343"/>
            <a:ext cx="1466227" cy="418505"/>
          </a:xfrm>
          <a:prstGeom prst="rightArrow">
            <a:avLst/>
          </a:prstGeom>
          <a:solidFill>
            <a:srgbClr val="FF0000"/>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srgbClr val="99162D"/>
              </a:solidFill>
              <a:latin typeface="+mj-lt"/>
            </a:endParaRPr>
          </a:p>
        </p:txBody>
      </p:sp>
      <p:sp>
        <p:nvSpPr>
          <p:cNvPr id="129" name="TextBox 128"/>
          <p:cNvSpPr txBox="1"/>
          <p:nvPr/>
        </p:nvSpPr>
        <p:spPr>
          <a:xfrm>
            <a:off x="7842739" y="3041083"/>
            <a:ext cx="1752600" cy="1107996"/>
          </a:xfrm>
          <a:prstGeom prst="rect">
            <a:avLst/>
          </a:prstGeom>
          <a:noFill/>
        </p:spPr>
        <p:txBody>
          <a:bodyPr wrap="square" rtlCol="0">
            <a:spAutoFit/>
          </a:bodyPr>
          <a:lstStyle/>
          <a:p>
            <a:pPr algn="ctr"/>
            <a:r>
              <a:rPr lang="en-US" sz="2200" dirty="0">
                <a:solidFill>
                  <a:srgbClr val="000000"/>
                </a:solidFill>
                <a:latin typeface="+mj-lt"/>
                <a:cs typeface="Seravek"/>
              </a:rPr>
              <a:t>Check</a:t>
            </a:r>
          </a:p>
          <a:p>
            <a:pPr algn="ctr"/>
            <a:r>
              <a:rPr lang="en-US" sz="2200" dirty="0">
                <a:solidFill>
                  <a:srgbClr val="000000"/>
                </a:solidFill>
                <a:latin typeface="+mj-lt"/>
                <a:cs typeface="Seravek"/>
              </a:rPr>
              <a:t>against</a:t>
            </a:r>
          </a:p>
          <a:p>
            <a:pPr algn="ctr"/>
            <a:r>
              <a:rPr lang="en-US" sz="2200" dirty="0">
                <a:solidFill>
                  <a:srgbClr val="000000"/>
                </a:solidFill>
                <a:latin typeface="+mj-lt"/>
                <a:cs typeface="Seravek"/>
              </a:rPr>
              <a:t>atoms</a:t>
            </a:r>
          </a:p>
        </p:txBody>
      </p:sp>
      <p:sp>
        <p:nvSpPr>
          <p:cNvPr id="130" name="TextBox 129"/>
          <p:cNvSpPr txBox="1"/>
          <p:nvPr/>
        </p:nvSpPr>
        <p:spPr>
          <a:xfrm>
            <a:off x="9561936" y="4367408"/>
            <a:ext cx="2552700" cy="923330"/>
          </a:xfrm>
          <a:prstGeom prst="rect">
            <a:avLst/>
          </a:prstGeom>
          <a:noFill/>
        </p:spPr>
        <p:txBody>
          <a:bodyPr wrap="square" rtlCol="0">
            <a:spAutoFit/>
          </a:bodyPr>
          <a:lstStyle/>
          <a:p>
            <a:pPr algn="ctr"/>
            <a:r>
              <a:rPr lang="en-US" sz="2200" b="1" u="sng" dirty="0">
                <a:latin typeface="+mj-lt"/>
                <a:cs typeface="Seravek"/>
              </a:rPr>
              <a:t>Output: Pipeline</a:t>
            </a:r>
          </a:p>
          <a:p>
            <a:pPr algn="ctr"/>
            <a:r>
              <a:rPr lang="en-US" sz="2200" b="1" u="sng" dirty="0">
                <a:latin typeface="+mj-lt"/>
                <a:cs typeface="Seravek"/>
              </a:rPr>
              <a:t>Configuration</a:t>
            </a:r>
          </a:p>
          <a:p>
            <a:endParaRPr lang="en-US" sz="1000" dirty="0">
              <a:latin typeface="+mj-lt"/>
              <a:cs typeface="Seravek"/>
            </a:endParaRPr>
          </a:p>
        </p:txBody>
      </p:sp>
      <p:grpSp>
        <p:nvGrpSpPr>
          <p:cNvPr id="20" name="Group 19"/>
          <p:cNvGrpSpPr/>
          <p:nvPr/>
        </p:nvGrpSpPr>
        <p:grpSpPr>
          <a:xfrm>
            <a:off x="9523836" y="5263664"/>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26" name="TextBox 25">
            <a:extLst>
              <a:ext uri="{FF2B5EF4-FFF2-40B4-BE49-F238E27FC236}">
                <a16:creationId xmlns:a16="http://schemas.microsoft.com/office/drawing/2014/main" id="{2C523EDD-5F36-504C-A322-4160E460FF17}"/>
              </a:ext>
            </a:extLst>
          </p:cNvPr>
          <p:cNvSpPr txBox="1"/>
          <p:nvPr/>
        </p:nvSpPr>
        <p:spPr>
          <a:xfrm>
            <a:off x="10005492" y="3078580"/>
            <a:ext cx="1975531" cy="1200329"/>
          </a:xfrm>
          <a:prstGeom prst="rect">
            <a:avLst/>
          </a:prstGeom>
          <a:noFill/>
        </p:spPr>
        <p:txBody>
          <a:bodyPr wrap="square" rtlCol="0">
            <a:spAutoFit/>
          </a:bodyPr>
          <a:lstStyle/>
          <a:p>
            <a:r>
              <a:rPr lang="en-US" sz="2400" dirty="0"/>
              <a:t>Reject code if atoms can’t support it</a:t>
            </a:r>
          </a:p>
        </p:txBody>
      </p:sp>
      <p:sp>
        <p:nvSpPr>
          <p:cNvPr id="27" name="Rounded Rectangle 26">
            <a:extLst>
              <a:ext uri="{FF2B5EF4-FFF2-40B4-BE49-F238E27FC236}">
                <a16:creationId xmlns:a16="http://schemas.microsoft.com/office/drawing/2014/main" id="{A89B7DF0-7558-4142-9130-F7B9D53CE348}"/>
              </a:ext>
            </a:extLst>
          </p:cNvPr>
          <p:cNvSpPr/>
          <p:nvPr/>
        </p:nvSpPr>
        <p:spPr>
          <a:xfrm>
            <a:off x="9758100" y="2963476"/>
            <a:ext cx="2321769" cy="1352531"/>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128" grpId="1" animBg="1"/>
      <p:bldP spid="129" grpId="0"/>
      <p:bldP spid="130" grpId="0"/>
      <p:bldP spid="26" grpId="0"/>
      <p:bldP spid="2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Gadugi" panose="020B0502040204020203" pitchFamily="34" charset="0"/>
              </a:rPr>
              <a:t>Branch Removal</a:t>
            </a: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Handling State Variables</a:t>
            </a: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latin typeface="Gadugi" panose="020B0502040204020203" pitchFamily="34" charset="0"/>
              </a:rPr>
              <a:t>Instruction mapping: the SKETCH algorithm</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Map each </a:t>
            </a:r>
            <a:r>
              <a:rPr lang="en-US" dirty="0" err="1">
                <a:latin typeface="Gadugi" panose="020B0502040204020203" pitchFamily="34" charset="0"/>
              </a:rPr>
              <a:t>codelet</a:t>
            </a:r>
            <a:r>
              <a:rPr lang="en-US" dirty="0">
                <a:latin typeface="Gadugi" panose="020B0502040204020203" pitchFamily="34" charset="0"/>
              </a:rPr>
              <a:t> to an atom template</a:t>
            </a:r>
          </a:p>
          <a:p>
            <a:r>
              <a:rPr lang="en-US" dirty="0">
                <a:latin typeface="Gadugi" panose="020B0502040204020203" pitchFamily="34" charset="0"/>
              </a:rPr>
              <a:t>Convert </a:t>
            </a:r>
            <a:r>
              <a:rPr lang="en-US" dirty="0" err="1">
                <a:latin typeface="Gadugi" panose="020B0502040204020203" pitchFamily="34" charset="0"/>
              </a:rPr>
              <a:t>codelet</a:t>
            </a:r>
            <a:r>
              <a:rPr lang="en-US" dirty="0">
                <a:latin typeface="Gadugi" panose="020B0502040204020203" pitchFamily="34" charset="0"/>
              </a:rPr>
              <a:t> and template both to functions of bit vectors</a:t>
            </a:r>
          </a:p>
          <a:p>
            <a:r>
              <a:rPr lang="en-US" dirty="0">
                <a:latin typeface="Gadugi" panose="020B0502040204020203" pitchFamily="34" charset="0"/>
              </a:rPr>
              <a:t>Q: Does there exist a template </a:t>
            </a:r>
            <a:r>
              <a:rPr lang="en-US" dirty="0" err="1">
                <a:latin typeface="Gadugi" panose="020B0502040204020203" pitchFamily="34" charset="0"/>
              </a:rPr>
              <a:t>config</a:t>
            </a:r>
            <a:r>
              <a:rPr lang="en-US" dirty="0">
                <a:latin typeface="Gadugi" panose="020B0502040204020203" pitchFamily="34" charset="0"/>
              </a:rPr>
              <a:t> </a:t>
            </a:r>
            <a:r>
              <a:rPr lang="en-US" dirty="0" err="1">
                <a:latin typeface="Gadugi" panose="020B0502040204020203" pitchFamily="34" charset="0"/>
              </a:rPr>
              <a:t>s.t.</a:t>
            </a:r>
            <a:endParaRPr lang="en-US" dirty="0">
              <a:latin typeface="Gadugi" panose="020B0502040204020203" pitchFamily="34" charset="0"/>
            </a:endParaRPr>
          </a:p>
          <a:p>
            <a:pPr marL="0" indent="0">
              <a:buNone/>
            </a:pPr>
            <a:r>
              <a:rPr lang="en-US" dirty="0">
                <a:latin typeface="Gadugi" panose="020B0502040204020203" pitchFamily="34" charset="0"/>
              </a:rPr>
              <a:t>                 for all inputs,</a:t>
            </a:r>
          </a:p>
          <a:p>
            <a:pPr marL="0" indent="0">
              <a:buNone/>
            </a:pPr>
            <a:r>
              <a:rPr lang="en-US" dirty="0">
                <a:latin typeface="Gadugi" panose="020B0502040204020203" pitchFamily="34" charset="0"/>
              </a:rPr>
              <a:t>                 </a:t>
            </a:r>
            <a:r>
              <a:rPr lang="en-US" dirty="0" err="1">
                <a:latin typeface="Gadugi" panose="020B0502040204020203" pitchFamily="34" charset="0"/>
              </a:rPr>
              <a:t>codelet</a:t>
            </a:r>
            <a:r>
              <a:rPr lang="en-US" dirty="0">
                <a:latin typeface="Gadugi" panose="020B0502040204020203" pitchFamily="34" charset="0"/>
              </a:rPr>
              <a:t> and template functions agree?</a:t>
            </a:r>
          </a:p>
          <a:p>
            <a:r>
              <a:rPr lang="en-US" dirty="0">
                <a:latin typeface="Gadugi" panose="020B0502040204020203" pitchFamily="34" charset="0"/>
              </a:rPr>
              <a:t>Quantified </a:t>
            </a:r>
            <a:r>
              <a:rPr lang="en-US" dirty="0" err="1">
                <a:latin typeface="Gadugi" panose="020B0502040204020203" pitchFamily="34" charset="0"/>
              </a:rPr>
              <a:t>boolean</a:t>
            </a:r>
            <a:r>
              <a:rPr lang="en-US" dirty="0">
                <a:latin typeface="Gadugi" panose="020B0502040204020203" pitchFamily="34" charset="0"/>
              </a:rPr>
              <a:t> satisfiability (QBF) problem</a:t>
            </a:r>
          </a:p>
          <a:p>
            <a:r>
              <a:rPr lang="en-US" dirty="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FAQ</a:t>
            </a:r>
          </a:p>
        </p:txBody>
      </p:sp>
      <p:sp>
        <p:nvSpPr>
          <p:cNvPr id="3" name="Content Placeholder 2"/>
          <p:cNvSpPr>
            <a:spLocks noGrp="1"/>
          </p:cNvSpPr>
          <p:nvPr>
            <p:ph idx="1"/>
          </p:nvPr>
        </p:nvSpPr>
        <p:spPr/>
        <p:txBody>
          <a:bodyPr>
            <a:normAutofit fontScale="77500" lnSpcReduction="20000"/>
          </a:bodyPr>
          <a:lstStyle/>
          <a:p>
            <a:r>
              <a:rPr lang="en-US" dirty="0">
                <a:latin typeface="Gadugi" panose="020B0502040204020203" pitchFamily="34" charset="0"/>
              </a:rPr>
              <a:t>Does predication require you to do twice the amount of work (for both the if and the else branch)?</a:t>
            </a:r>
          </a:p>
          <a:p>
            <a:pPr lvl="1"/>
            <a:r>
              <a:rPr lang="en-US" dirty="0">
                <a:latin typeface="Gadugi" panose="020B0502040204020203" pitchFamily="34" charset="0"/>
              </a:rPr>
              <a:t>Yes, but it’s done in parallel, so it doesn’t affect timing.</a:t>
            </a:r>
          </a:p>
          <a:p>
            <a:pPr lvl="1"/>
            <a:r>
              <a:rPr lang="en-US" dirty="0">
                <a:latin typeface="Gadugi" panose="020B0502040204020203" pitchFamily="34" charset="0"/>
              </a:rPr>
              <a:t>The additional area overhead is negligible.</a:t>
            </a:r>
          </a:p>
          <a:p>
            <a:r>
              <a:rPr lang="en-US" dirty="0">
                <a:latin typeface="Gadugi" panose="020B0502040204020203" pitchFamily="34" charset="0"/>
              </a:rPr>
              <a:t>What do you do when code doesn’t map?</a:t>
            </a:r>
          </a:p>
          <a:p>
            <a:pPr lvl="1"/>
            <a:r>
              <a:rPr lang="en-US" dirty="0">
                <a:latin typeface="Gadugi" panose="020B0502040204020203" pitchFamily="34" charset="0"/>
              </a:rPr>
              <a:t>We reject it and the programmer retries</a:t>
            </a:r>
          </a:p>
          <a:p>
            <a:r>
              <a:rPr lang="en-US" dirty="0">
                <a:latin typeface="Gadugi" panose="020B0502040204020203" pitchFamily="34" charset="0"/>
              </a:rPr>
              <a:t>Why can’t you give better diagnostics?</a:t>
            </a:r>
          </a:p>
          <a:p>
            <a:pPr lvl="1"/>
            <a:r>
              <a:rPr lang="en-US" dirty="0">
                <a:latin typeface="Gadugi" panose="020B0502040204020203" pitchFamily="34" charset="0"/>
              </a:rPr>
              <a:t>It’s hard to say why a SAT solver says </a:t>
            </a:r>
            <a:r>
              <a:rPr lang="en-US" dirty="0" err="1">
                <a:latin typeface="Gadugi" panose="020B0502040204020203" pitchFamily="34" charset="0"/>
              </a:rPr>
              <a:t>unsatisfiable</a:t>
            </a:r>
            <a:r>
              <a:rPr lang="en-US" dirty="0">
                <a:latin typeface="Gadugi" panose="020B0502040204020203" pitchFamily="34" charset="0"/>
              </a:rPr>
              <a:t>, which is at the heart of these issues.</a:t>
            </a:r>
          </a:p>
          <a:p>
            <a:r>
              <a:rPr lang="en-US" dirty="0">
                <a:latin typeface="Gadugi" panose="020B0502040204020203" pitchFamily="34" charset="0"/>
              </a:rPr>
              <a:t>Approximating square root.</a:t>
            </a:r>
          </a:p>
          <a:p>
            <a:pPr lvl="1"/>
            <a:r>
              <a:rPr lang="en-US" dirty="0">
                <a:latin typeface="Gadugi" panose="020B0502040204020203" pitchFamily="34" charset="0"/>
              </a:rPr>
              <a:t>Approximation is a good next step, especially for algorithms that are ok with sampling.</a:t>
            </a:r>
          </a:p>
          <a:p>
            <a:r>
              <a:rPr lang="en-US" dirty="0">
                <a:latin typeface="Gadugi" panose="020B0502040204020203" pitchFamily="34" charset="0"/>
              </a:rPr>
              <a:t>How do you handle wrap arounds in the PIFO?</a:t>
            </a:r>
          </a:p>
          <a:p>
            <a:pPr lvl="1"/>
            <a:r>
              <a:rPr lang="en-US" dirty="0">
                <a:latin typeface="Gadugi" panose="020B0502040204020203" pitchFamily="34" charset="0"/>
              </a:rPr>
              <a:t>We don’t right now.</a:t>
            </a:r>
          </a:p>
          <a:p>
            <a:r>
              <a:rPr lang="en-US" dirty="0">
                <a:latin typeface="Gadugi" panose="020B0502040204020203" pitchFamily="34" charset="0"/>
              </a:rPr>
              <a:t>Is the compiler optimal?</a:t>
            </a:r>
          </a:p>
          <a:p>
            <a:pPr lvl="1"/>
            <a:r>
              <a:rPr lang="en-US" dirty="0">
                <a:latin typeface="Gadugi" panose="020B0502040204020203" pitchFamily="34" charset="0"/>
              </a:rPr>
              <a:t>No, it’s only correct.</a:t>
            </a:r>
          </a:p>
        </p:txBody>
      </p:sp>
    </p:spTree>
    <p:extLst>
      <p:ext uri="{BB962C8B-B14F-4D97-AF65-F5344CB8AC3E}">
        <p14:creationId xmlns:p14="http://schemas.microsoft.com/office/powerpoint/2010/main" val="31886652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Domino compiler</a:t>
            </a: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Branch Removal</a:t>
            </a: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a:latin typeface="Gadugi" panose="020B0502040204020203" pitchFamily="34" charset="0"/>
              </a:rPr>
              <a:t>Domino</a:t>
            </a: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Handle state variables</a:t>
            </a: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Code Pipelining</a:t>
            </a: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adugi" panose="020B0502040204020203" pitchFamily="34" charset="0"/>
              </a:rPr>
              <a:t>Instruction Mapping</a:t>
            </a: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a:latin typeface="Gadugi" panose="020B0502040204020203" pitchFamily="34" charset="0"/>
              </a:rPr>
              <a:t>Processing Pipeline</a:t>
            </a: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a:latin typeface="Gadugi" panose="020B0502040204020203" pitchFamily="34" charset="0"/>
              </a:rPr>
              <a:t>Canonicalization</a:t>
            </a:r>
          </a:p>
          <a:p>
            <a:r>
              <a:rPr lang="en-US" dirty="0">
                <a:latin typeface="Gadugi" panose="020B0502040204020203" pitchFamily="34" charset="0"/>
              </a:rPr>
              <a:t>(Sequential Code)</a:t>
            </a: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a:latin typeface="Gadugi" panose="020B0502040204020203" pitchFamily="34" charset="0"/>
              </a:rPr>
              <a:t>Sequential to</a:t>
            </a:r>
          </a:p>
          <a:p>
            <a:r>
              <a:rPr lang="en-US" dirty="0">
                <a:latin typeface="Gadugi" panose="020B0502040204020203" pitchFamily="34" charset="0"/>
              </a:rPr>
              <a:t>parallel code</a:t>
            </a: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a:latin typeface="Gadugi" panose="020B0502040204020203" pitchFamily="34" charset="0"/>
              </a:rPr>
              <a:t>Respecting hardware</a:t>
            </a:r>
          </a:p>
          <a:p>
            <a:r>
              <a:rPr lang="en-US" dirty="0">
                <a:latin typeface="Gadugi" panose="020B0502040204020203" pitchFamily="34" charset="0"/>
              </a:rPr>
              <a:t>constraints</a:t>
            </a: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a:t>Pair up read/write</a:t>
            </a:r>
          </a:p>
          <a:p>
            <a:r>
              <a:rPr lang="en-US" dirty="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a:t>Condense strongly</a:t>
            </a:r>
          </a:p>
          <a:p>
            <a:r>
              <a:rPr lang="en-US" dirty="0"/>
              <a:t>connected components</a:t>
            </a:r>
          </a:p>
          <a:p>
            <a:r>
              <a:rPr lang="en-US" dirty="0"/>
              <a:t>into </a:t>
            </a:r>
            <a:r>
              <a:rPr lang="en-US" dirty="0" err="1"/>
              <a:t>codelets</a:t>
            </a:r>
            <a:endParaRPr lang="en-US" dirty="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Code Pipelining</a:t>
            </a: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a:t>Add packet-field</a:t>
            </a:r>
          </a:p>
          <a:p>
            <a:r>
              <a:rPr lang="en-US" dirty="0"/>
              <a:t>dependencies</a:t>
            </a:r>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a:latin typeface="Gadugi" panose="020B0502040204020203" pitchFamily="34" charset="0"/>
              </a:rPr>
              <a:t>Pipeline</a:t>
            </a: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a:latin typeface="Gadugi" panose="020B0502040204020203" pitchFamily="34" charset="0"/>
              </a:rPr>
              <a:t>Domino</a:t>
            </a: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p>
            <a:p>
              <a:pPr defTabSz="539347">
                <a:lnSpc>
                  <a:spcPct val="90000"/>
                </a:lnSpc>
                <a:spcBef>
                  <a:spcPct val="0"/>
                </a:spcBef>
                <a:spcAft>
                  <a:spcPct val="35000"/>
                </a:spcAft>
                <a:defRPr/>
              </a:pPr>
              <a:r>
                <a:rPr lang="en-US" sz="1213" kern="0" dirty="0">
                  <a:solidFill>
                    <a:prstClr val="white"/>
                  </a:solidFill>
                  <a:latin typeface="Gadugi"/>
                </a:rPr>
                <a:t>hash3(</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pkt.arrival</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%NUM_HOPS;</a:t>
              </a: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p>
            <a:p>
              <a:pPr defTabSz="539347">
                <a:lnSpc>
                  <a:spcPct val="90000"/>
                </a:lnSpc>
                <a:spcBef>
                  <a:spcPct val="0"/>
                </a:spcBef>
                <a:spcAft>
                  <a:spcPct val="35000"/>
                </a:spcAft>
                <a:defRPr/>
              </a:pPr>
              <a:r>
                <a:rPr lang="en-US" sz="1213" kern="0" dirty="0">
                  <a:solidFill>
                    <a:prstClr val="white"/>
                  </a:solidFill>
                  <a:latin typeface="Gadugi"/>
                </a:rPr>
                <a:t>hash2(</a:t>
              </a:r>
              <a:r>
                <a:rPr lang="en-US" sz="1213" kern="0" dirty="0" err="1">
                  <a:solidFill>
                    <a:prstClr val="white"/>
                  </a:solidFill>
                  <a:latin typeface="Gadugi"/>
                </a:rPr>
                <a:t>pkt.sport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a:t>
              </a:r>
              <a:r>
                <a:rPr lang="en-US" sz="1213" kern="0" dirty="0" err="1">
                  <a:solidFill>
                    <a:prstClr val="white"/>
                  </a:solidFill>
                  <a:latin typeface="Gadugi"/>
                </a:rPr>
                <a:t>pkt.dport</a:t>
              </a:r>
              <a:r>
                <a:rPr lang="en-US" sz="1213" kern="0" dirty="0">
                  <a:solidFill>
                    <a:prstClr val="white"/>
                  </a:solidFill>
                  <a:latin typeface="Gadugi"/>
                </a:rPr>
                <a:t>)</a:t>
              </a:r>
            </a:p>
            <a:p>
              <a:pPr defTabSz="539347">
                <a:lnSpc>
                  <a:spcPct val="90000"/>
                </a:lnSpc>
                <a:spcBef>
                  <a:spcPct val="0"/>
                </a:spcBef>
                <a:spcAft>
                  <a:spcPct val="35000"/>
                </a:spcAft>
                <a:defRPr/>
              </a:pPr>
              <a:r>
                <a:rPr lang="en-US" sz="1213" kern="0" dirty="0">
                  <a:solidFill>
                    <a:prstClr val="white"/>
                  </a:solidFill>
                  <a:latin typeface="Gadugi"/>
                </a:rPr>
                <a:t>% 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370840">
                <a:tc>
                  <a:txBody>
                    <a:bodyPr/>
                    <a:lstStyle/>
                    <a:p>
                      <a:r>
                        <a:rPr lang="en-US" dirty="0"/>
                        <a:t>Switch</a:t>
                      </a:r>
                    </a:p>
                  </a:txBody>
                  <a:tcPr/>
                </a:tc>
                <a:tc>
                  <a:txBody>
                    <a:bodyPr/>
                    <a:lstStyle/>
                    <a:p>
                      <a:r>
                        <a:rPr lang="en-US" dirty="0"/>
                        <a:t>Year</a:t>
                      </a:r>
                    </a:p>
                  </a:txBody>
                  <a:tcPr/>
                </a:tc>
                <a:tc>
                  <a:txBody>
                    <a:bodyPr/>
                    <a:lstStyle/>
                    <a:p>
                      <a:r>
                        <a:rPr lang="en-US" dirty="0"/>
                        <a:t>Line-rate</a:t>
                      </a:r>
                    </a:p>
                  </a:txBody>
                  <a:tcPr/>
                </a:tc>
                <a:extLst>
                  <a:ext uri="{0D108BD9-81ED-4DB2-BD59-A6C34878D82A}">
                    <a16:rowId xmlns:a16="http://schemas.microsoft.com/office/drawing/2014/main" val="10000"/>
                  </a:ext>
                </a:extLst>
              </a:tr>
              <a:tr h="370840">
                <a:tc>
                  <a:txBody>
                    <a:bodyPr/>
                    <a:lstStyle/>
                    <a:p>
                      <a:r>
                        <a:rPr lang="en-US" dirty="0"/>
                        <a:t>Cisco Catalyst</a:t>
                      </a:r>
                    </a:p>
                  </a:txBody>
                  <a:tcPr/>
                </a:tc>
                <a:tc>
                  <a:txBody>
                    <a:bodyPr/>
                    <a:lstStyle/>
                    <a:p>
                      <a:r>
                        <a:rPr lang="en-US" dirty="0"/>
                        <a:t>1999</a:t>
                      </a:r>
                    </a:p>
                  </a:txBody>
                  <a:tcPr/>
                </a:tc>
                <a:tc>
                  <a:txBody>
                    <a:bodyPr/>
                    <a:lstStyle/>
                    <a:p>
                      <a:r>
                        <a:rPr lang="en-US" dirty="0"/>
                        <a:t>32 </a:t>
                      </a:r>
                      <a:r>
                        <a:rPr lang="en-US" dirty="0" err="1"/>
                        <a:t>Gbit</a:t>
                      </a:r>
                      <a:r>
                        <a:rPr lang="en-US" dirty="0"/>
                        <a:t>/s</a:t>
                      </a:r>
                    </a:p>
                  </a:txBody>
                  <a:tcPr/>
                </a:tc>
                <a:extLst>
                  <a:ext uri="{0D108BD9-81ED-4DB2-BD59-A6C34878D82A}">
                    <a16:rowId xmlns:a16="http://schemas.microsoft.com/office/drawing/2014/main" val="10001"/>
                  </a:ext>
                </a:extLst>
              </a:tr>
              <a:tr h="370840">
                <a:tc>
                  <a:txBody>
                    <a:bodyPr/>
                    <a:lstStyle/>
                    <a:p>
                      <a:r>
                        <a:rPr lang="en-US" dirty="0"/>
                        <a:t>Broadcom 5670</a:t>
                      </a:r>
                    </a:p>
                  </a:txBody>
                  <a:tcPr/>
                </a:tc>
                <a:tc>
                  <a:txBody>
                    <a:bodyPr/>
                    <a:lstStyle/>
                    <a:p>
                      <a:r>
                        <a:rPr lang="en-US" dirty="0"/>
                        <a:t>2004</a:t>
                      </a:r>
                    </a:p>
                  </a:txBody>
                  <a:tcPr/>
                </a:tc>
                <a:tc>
                  <a:txBody>
                    <a:bodyPr/>
                    <a:lstStyle/>
                    <a:p>
                      <a:r>
                        <a:rPr lang="en-US" dirty="0"/>
                        <a:t>80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a:t>Broadcom Scorpion</a:t>
                      </a:r>
                    </a:p>
                  </a:txBody>
                  <a:tcPr/>
                </a:tc>
                <a:tc>
                  <a:txBody>
                    <a:bodyPr/>
                    <a:lstStyle/>
                    <a:p>
                      <a:r>
                        <a:rPr lang="en-US" dirty="0"/>
                        <a:t>2007</a:t>
                      </a:r>
                    </a:p>
                  </a:txBody>
                  <a:tcPr/>
                </a:tc>
                <a:tc>
                  <a:txBody>
                    <a:bodyPr/>
                    <a:lstStyle/>
                    <a:p>
                      <a:r>
                        <a:rPr lang="en-US" dirty="0"/>
                        <a:t>240 </a:t>
                      </a:r>
                      <a:r>
                        <a:rPr lang="en-US" baseline="0" dirty="0" err="1"/>
                        <a:t>Gbit</a:t>
                      </a:r>
                      <a:r>
                        <a:rPr lang="en-US" baseline="0" dirty="0"/>
                        <a:t>/s</a:t>
                      </a:r>
                      <a:endParaRPr lang="en-US" dirty="0"/>
                    </a:p>
                  </a:txBody>
                  <a:tcPr/>
                </a:tc>
                <a:extLst>
                  <a:ext uri="{0D108BD9-81ED-4DB2-BD59-A6C34878D82A}">
                    <a16:rowId xmlns:a16="http://schemas.microsoft.com/office/drawing/2014/main" val="10003"/>
                  </a:ext>
                </a:extLst>
              </a:tr>
              <a:tr h="370840">
                <a:tc>
                  <a:txBody>
                    <a:bodyPr/>
                    <a:lstStyle/>
                    <a:p>
                      <a:r>
                        <a:rPr lang="en-US" dirty="0"/>
                        <a:t>Broadcom Trident</a:t>
                      </a:r>
                    </a:p>
                  </a:txBody>
                  <a:tcPr/>
                </a:tc>
                <a:tc>
                  <a:txBody>
                    <a:bodyPr/>
                    <a:lstStyle/>
                    <a:p>
                      <a:r>
                        <a:rPr lang="en-US" dirty="0"/>
                        <a:t>2010</a:t>
                      </a:r>
                    </a:p>
                  </a:txBody>
                  <a:tcPr/>
                </a:tc>
                <a:tc>
                  <a:txBody>
                    <a:bodyPr/>
                    <a:lstStyle/>
                    <a:p>
                      <a:r>
                        <a:rPr lang="en-US" dirty="0"/>
                        <a:t>640</a:t>
                      </a:r>
                      <a:r>
                        <a:rPr lang="en-US" baseline="0" dirty="0"/>
                        <a:t> </a:t>
                      </a:r>
                      <a:r>
                        <a:rPr lang="en-US" baseline="0" dirty="0" err="1"/>
                        <a:t>Gbit</a:t>
                      </a:r>
                      <a:r>
                        <a:rPr lang="en-US" baseline="0" dirty="0"/>
                        <a:t>/s</a:t>
                      </a:r>
                      <a:endParaRPr lang="en-US" dirty="0"/>
                    </a:p>
                  </a:txBody>
                  <a:tcPr/>
                </a:tc>
                <a:extLst>
                  <a:ext uri="{0D108BD9-81ED-4DB2-BD59-A6C34878D82A}">
                    <a16:rowId xmlns:a16="http://schemas.microsoft.com/office/drawing/2014/main" val="10004"/>
                  </a:ext>
                </a:extLst>
              </a:tr>
              <a:tr h="370840">
                <a:tc>
                  <a:txBody>
                    <a:bodyPr/>
                    <a:lstStyle/>
                    <a:p>
                      <a:r>
                        <a:rPr lang="en-US" dirty="0"/>
                        <a:t>Broadcom Tomahawk</a:t>
                      </a:r>
                    </a:p>
                  </a:txBody>
                  <a:tcPr/>
                </a:tc>
                <a:tc>
                  <a:txBody>
                    <a:bodyPr/>
                    <a:lstStyle/>
                    <a:p>
                      <a:r>
                        <a:rPr lang="en-US" dirty="0"/>
                        <a:t>2014</a:t>
                      </a:r>
                    </a:p>
                  </a:txBody>
                  <a:tcPr/>
                </a:tc>
                <a:tc>
                  <a:txBody>
                    <a:bodyPr/>
                    <a:lstStyle/>
                    <a:p>
                      <a:r>
                        <a:rPr lang="en-US" dirty="0"/>
                        <a:t>3.2</a:t>
                      </a:r>
                      <a:r>
                        <a:rPr lang="en-US" baseline="0" dirty="0"/>
                        <a:t> </a:t>
                      </a:r>
                      <a:r>
                        <a:rPr lang="en-US" baseline="0" dirty="0" err="1"/>
                        <a:t>Tbit</a:t>
                      </a:r>
                      <a:r>
                        <a:rPr lang="en-US" baseline="0" dirty="0"/>
                        <a:t>/s</a:t>
                      </a:r>
                      <a:endParaRPr lang="en-US" dirty="0"/>
                    </a:p>
                  </a:txBody>
                  <a:tcPr/>
                </a:tc>
                <a:extLst>
                  <a:ext uri="{0D108BD9-81ED-4DB2-BD59-A6C34878D82A}">
                    <a16:rowId xmlns:a16="http://schemas.microsoft.com/office/drawing/2014/main" val="10005"/>
                  </a:ext>
                </a:extLst>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0840">
                <a:tc>
                  <a:txBody>
                    <a:bodyPr/>
                    <a:lstStyle/>
                    <a:p>
                      <a:r>
                        <a:rPr lang="en-US" dirty="0"/>
                        <a:t>System</a:t>
                      </a:r>
                    </a:p>
                  </a:txBody>
                  <a:tcPr/>
                </a:tc>
                <a:tc>
                  <a:txBody>
                    <a:bodyPr/>
                    <a:lstStyle/>
                    <a:p>
                      <a:r>
                        <a:rPr lang="en-US" dirty="0"/>
                        <a:t>Year</a:t>
                      </a:r>
                    </a:p>
                  </a:txBody>
                  <a:tcPr/>
                </a:tc>
                <a:tc>
                  <a:txBody>
                    <a:bodyPr/>
                    <a:lstStyle/>
                    <a:p>
                      <a:r>
                        <a:rPr lang="en-US" dirty="0"/>
                        <a:t>Substrate</a:t>
                      </a:r>
                    </a:p>
                  </a:txBody>
                  <a:tcPr/>
                </a:tc>
                <a:tc>
                  <a:txBody>
                    <a:bodyPr/>
                    <a:lstStyle/>
                    <a:p>
                      <a:r>
                        <a:rPr lang="en-US" dirty="0"/>
                        <a:t>Performance</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2000</a:t>
                      </a:r>
                    </a:p>
                  </a:txBody>
                  <a:tcPr/>
                </a:tc>
                <a:tc>
                  <a:txBody>
                    <a:bodyPr/>
                    <a:lstStyle/>
                    <a:p>
                      <a:r>
                        <a:rPr lang="en-US" dirty="0"/>
                        <a:t>CPUs</a:t>
                      </a:r>
                    </a:p>
                  </a:txBody>
                  <a:tcPr/>
                </a:tc>
                <a:tc>
                  <a:txBody>
                    <a:bodyPr/>
                    <a:lstStyle/>
                    <a:p>
                      <a:r>
                        <a:rPr lang="en-US" dirty="0"/>
                        <a:t>170 Mbit/s</a:t>
                      </a:r>
                    </a:p>
                  </a:txBody>
                  <a:tcPr/>
                </a:tc>
                <a:extLst>
                  <a:ext uri="{0D108BD9-81ED-4DB2-BD59-A6C34878D82A}">
                    <a16:rowId xmlns:a16="http://schemas.microsoft.com/office/drawing/2014/main" val="10001"/>
                  </a:ext>
                </a:extLst>
              </a:tr>
              <a:tr h="370840">
                <a:tc>
                  <a:txBody>
                    <a:bodyPr/>
                    <a:lstStyle/>
                    <a:p>
                      <a:r>
                        <a:rPr lang="en-US" dirty="0"/>
                        <a:t>Intel IXP 2400</a:t>
                      </a:r>
                    </a:p>
                  </a:txBody>
                  <a:tcPr/>
                </a:tc>
                <a:tc>
                  <a:txBody>
                    <a:bodyPr/>
                    <a:lstStyle/>
                    <a:p>
                      <a:r>
                        <a:rPr lang="en-US" dirty="0"/>
                        <a:t>2002</a:t>
                      </a:r>
                    </a:p>
                  </a:txBody>
                  <a:tcPr/>
                </a:tc>
                <a:tc>
                  <a:txBody>
                    <a:bodyPr/>
                    <a:lstStyle/>
                    <a:p>
                      <a:r>
                        <a:rPr lang="en-US" dirty="0"/>
                        <a:t>NPUs</a:t>
                      </a:r>
                    </a:p>
                  </a:txBody>
                  <a:tcPr/>
                </a:tc>
                <a:tc>
                  <a:txBody>
                    <a:bodyPr/>
                    <a:lstStyle/>
                    <a:p>
                      <a:r>
                        <a:rPr lang="en-US" dirty="0"/>
                        <a:t>4 </a:t>
                      </a:r>
                      <a:r>
                        <a:rPr lang="en-US" dirty="0" err="1"/>
                        <a:t>Gbit</a:t>
                      </a:r>
                      <a:r>
                        <a:rPr lang="en-US" dirty="0"/>
                        <a:t>/s</a:t>
                      </a:r>
                    </a:p>
                  </a:txBody>
                  <a:tcPr/>
                </a:tc>
                <a:extLst>
                  <a:ext uri="{0D108BD9-81ED-4DB2-BD59-A6C34878D82A}">
                    <a16:rowId xmlns:a16="http://schemas.microsoft.com/office/drawing/2014/main" val="10002"/>
                  </a:ext>
                </a:extLst>
              </a:tr>
              <a:tr h="370840">
                <a:tc>
                  <a:txBody>
                    <a:bodyPr/>
                    <a:lstStyle/>
                    <a:p>
                      <a:r>
                        <a:rPr lang="en-US" dirty="0" err="1"/>
                        <a:t>RouteBricks</a:t>
                      </a:r>
                      <a:endParaRPr lang="en-US" dirty="0"/>
                    </a:p>
                  </a:txBody>
                  <a:tcPr/>
                </a:tc>
                <a:tc>
                  <a:txBody>
                    <a:bodyPr/>
                    <a:lstStyle/>
                    <a:p>
                      <a:r>
                        <a:rPr lang="en-US" dirty="0"/>
                        <a:t>2009</a:t>
                      </a:r>
                    </a:p>
                  </a:txBody>
                  <a:tcPr/>
                </a:tc>
                <a:tc>
                  <a:txBody>
                    <a:bodyPr/>
                    <a:lstStyle/>
                    <a:p>
                      <a:r>
                        <a:rPr lang="en-US" dirty="0"/>
                        <a:t>Multi-core</a:t>
                      </a:r>
                    </a:p>
                  </a:txBody>
                  <a:tcPr/>
                </a:tc>
                <a:tc>
                  <a:txBody>
                    <a:bodyPr/>
                    <a:lstStyle/>
                    <a:p>
                      <a:r>
                        <a:rPr lang="en-US" dirty="0"/>
                        <a:t>35 </a:t>
                      </a:r>
                      <a:r>
                        <a:rPr lang="en-US" dirty="0" err="1"/>
                        <a:t>Gbit</a:t>
                      </a:r>
                      <a:r>
                        <a:rPr lang="en-US" dirty="0"/>
                        <a:t>/s</a:t>
                      </a:r>
                    </a:p>
                  </a:txBody>
                  <a:tcPr/>
                </a:tc>
                <a:extLst>
                  <a:ext uri="{0D108BD9-81ED-4DB2-BD59-A6C34878D82A}">
                    <a16:rowId xmlns:a16="http://schemas.microsoft.com/office/drawing/2014/main" val="10003"/>
                  </a:ext>
                </a:extLst>
              </a:tr>
              <a:tr h="370840">
                <a:tc>
                  <a:txBody>
                    <a:bodyPr/>
                    <a:lstStyle/>
                    <a:p>
                      <a:r>
                        <a:rPr lang="en-US" dirty="0" err="1"/>
                        <a:t>PacketShader</a:t>
                      </a:r>
                      <a:endParaRPr lang="en-US" dirty="0"/>
                    </a:p>
                  </a:txBody>
                  <a:tcPr/>
                </a:tc>
                <a:tc>
                  <a:txBody>
                    <a:bodyPr/>
                    <a:lstStyle/>
                    <a:p>
                      <a:r>
                        <a:rPr lang="en-US" dirty="0"/>
                        <a:t>2010</a:t>
                      </a:r>
                    </a:p>
                  </a:txBody>
                  <a:tcPr/>
                </a:tc>
                <a:tc>
                  <a:txBody>
                    <a:bodyPr/>
                    <a:lstStyle/>
                    <a:p>
                      <a:r>
                        <a:rPr lang="en-US" dirty="0"/>
                        <a:t>GPUs</a:t>
                      </a:r>
                    </a:p>
                  </a:txBody>
                  <a:tcPr/>
                </a:tc>
                <a:tc>
                  <a:txBody>
                    <a:bodyPr/>
                    <a:lstStyle/>
                    <a:p>
                      <a:r>
                        <a:rPr lang="en-US" dirty="0"/>
                        <a:t>40 </a:t>
                      </a:r>
                      <a:r>
                        <a:rPr lang="en-US" dirty="0" err="1"/>
                        <a:t>Gbit</a:t>
                      </a:r>
                      <a:r>
                        <a:rPr lang="en-US" dirty="0"/>
                        <a:t>/s</a:t>
                      </a:r>
                    </a:p>
                  </a:txBody>
                  <a:tcPr/>
                </a:tc>
                <a:extLst>
                  <a:ext uri="{0D108BD9-81ED-4DB2-BD59-A6C34878D82A}">
                    <a16:rowId xmlns:a16="http://schemas.microsoft.com/office/drawing/2014/main" val="10004"/>
                  </a:ext>
                </a:extLst>
              </a:tr>
              <a:tr h="370840">
                <a:tc>
                  <a:txBody>
                    <a:bodyPr/>
                    <a:lstStyle/>
                    <a:p>
                      <a:r>
                        <a:rPr lang="en-US" dirty="0" err="1"/>
                        <a:t>NetFPGA</a:t>
                      </a:r>
                      <a:r>
                        <a:rPr lang="en-US" dirty="0"/>
                        <a:t> SUME</a:t>
                      </a:r>
                    </a:p>
                  </a:txBody>
                  <a:tcPr/>
                </a:tc>
                <a:tc>
                  <a:txBody>
                    <a:bodyPr/>
                    <a:lstStyle/>
                    <a:p>
                      <a:r>
                        <a:rPr lang="en-US" dirty="0"/>
                        <a:t>2014</a:t>
                      </a:r>
                    </a:p>
                  </a:txBody>
                  <a:tcPr/>
                </a:tc>
                <a:tc>
                  <a:txBody>
                    <a:bodyPr/>
                    <a:lstStyle/>
                    <a:p>
                      <a:r>
                        <a:rPr lang="en-US" dirty="0"/>
                        <a:t>FPGA</a:t>
                      </a:r>
                    </a:p>
                  </a:txBody>
                  <a:tcPr/>
                </a:tc>
                <a:tc>
                  <a:txBody>
                    <a:bodyPr/>
                    <a:lstStyle/>
                    <a:p>
                      <a:r>
                        <a:rPr lang="en-US" dirty="0"/>
                        <a:t>100 </a:t>
                      </a:r>
                      <a:r>
                        <a:rPr lang="en-US" dirty="0" err="1"/>
                        <a:t>Gbit</a:t>
                      </a:r>
                      <a:r>
                        <a:rPr lang="en-US" dirty="0"/>
                        <a:t>/s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2489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Atom</a:t>
            </a:r>
          </a:p>
          <a:p>
            <a:pPr algn="ctr"/>
            <a:r>
              <a:rPr lang="en-US" dirty="0">
                <a:solidFill>
                  <a:schemeClr val="tx1"/>
                </a:solidFill>
              </a:rPr>
              <a:t>Specification</a:t>
            </a:r>
          </a:p>
        </p:txBody>
      </p:sp>
      <p:sp>
        <p:nvSpPr>
          <p:cNvPr id="6" name="Rounded Rectangle 5"/>
          <p:cNvSpPr/>
          <p:nvPr/>
        </p:nvSpPr>
        <p:spPr>
          <a:xfrm>
            <a:off x="2527300" y="4953395"/>
            <a:ext cx="1435100" cy="912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Algorithm as packet transaction</a:t>
            </a: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a:stCxn id="6" idx="3"/>
            <a:endCxn id="12" idx="4"/>
          </p:cNvCxnSpPr>
          <p:nvPr/>
        </p:nvCxnSpPr>
        <p:spPr>
          <a:xfrm flipV="1">
            <a:off x="3962400" y="4835127"/>
            <a:ext cx="1485900" cy="5745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29568" y="3948017"/>
            <a:ext cx="1037463" cy="646331"/>
          </a:xfrm>
          <a:prstGeom prst="rect">
            <a:avLst/>
          </a:prstGeom>
        </p:spPr>
        <p:txBody>
          <a:bodyPr wrap="none">
            <a:spAutoFit/>
          </a:bodyPr>
          <a:lstStyle/>
          <a:p>
            <a:pPr algn="ctr"/>
            <a:r>
              <a:rPr lang="en-US" dirty="0"/>
              <a:t>Domino </a:t>
            </a:r>
          </a:p>
          <a:p>
            <a:pPr algn="ctr"/>
            <a:r>
              <a:rPr lang="en-US" dirty="0"/>
              <a:t>Compiler</a:t>
            </a:r>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a:t>Pipeline</a:t>
            </a:r>
          </a:p>
          <a:p>
            <a:pPr algn="ctr"/>
            <a:r>
              <a:rPr lang="en-US" dirty="0"/>
              <a:t>geometry</a:t>
            </a:r>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Algorithm doesn’t compile?</a:t>
            </a:r>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a:t>Modify pipeline geometry or atom. </a:t>
            </a:r>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a:t>Designing instruction sets using Domino</a:t>
            </a:r>
          </a:p>
        </p:txBody>
      </p:sp>
      <p:cxnSp>
        <p:nvCxnSpPr>
          <p:cNvPr id="18" name="Straight Arrow Connector 17"/>
          <p:cNvCxnSpPr>
            <a:cxnSpLocks/>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a:t>Move on to another algorithm</a:t>
            </a:r>
            <a:endParaRPr lang="en-US" dirty="0"/>
          </a:p>
        </p:txBody>
      </p:sp>
    </p:spTree>
    <p:extLst>
      <p:ext uri="{BB962C8B-B14F-4D97-AF65-F5344CB8AC3E}">
        <p14:creationId xmlns:p14="http://schemas.microsoft.com/office/powerpoint/2010/main" val="163282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19" grpId="0" animBg="1"/>
      <p:bldP spid="23"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quest for programmability</a:t>
            </a: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Gadugi" panose="020B0502040204020203" pitchFamily="34" charset="0"/>
              </a:rPr>
              <a:t>Programmability =&gt; 10--100x slower than line rate.</a:t>
            </a: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Compiler targets: diagram</a:t>
            </a: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a:t>Operation:</a:t>
            </a:r>
          </a:p>
          <a:p>
            <a:r>
              <a:rPr lang="en-US" dirty="0"/>
              <a:t>  +, -, &gt;, &lt;,</a:t>
            </a:r>
          </a:p>
          <a:p>
            <a:r>
              <a:rPr lang="en-US" dirty="0"/>
              <a:t>AND, OR</a:t>
            </a:r>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a:t>pkt.f1/</a:t>
            </a:r>
          </a:p>
          <a:p>
            <a:r>
              <a:rPr lang="en-US" dirty="0"/>
              <a:t>constant</a:t>
            </a:r>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a:t>pkt.f2/</a:t>
            </a:r>
          </a:p>
          <a:p>
            <a:r>
              <a:rPr lang="en-US" dirty="0"/>
              <a:t>constant</a:t>
            </a:r>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a:t>pkt.f3</a:t>
            </a:r>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a:t>pkt.f</a:t>
            </a:r>
            <a:endParaRPr lang="en-US" dirty="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a:t>constant</a:t>
            </a:r>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a:t>2-to-1</a:t>
            </a:r>
          </a:p>
          <a:p>
            <a:r>
              <a:rPr lang="en-US" dirty="0"/>
              <a:t>Mux</a:t>
            </a:r>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a:t>pkt.f</a:t>
            </a:r>
            <a:endParaRPr lang="en-US" dirty="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a:t>constant</a:t>
            </a:r>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a:t>2-to-1</a:t>
            </a:r>
          </a:p>
          <a:p>
            <a:r>
              <a:rPr lang="en-US" dirty="0"/>
              <a:t>Mux</a:t>
            </a:r>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a:t>0</a:t>
            </a:r>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a:t>2-to-1</a:t>
            </a:r>
          </a:p>
          <a:p>
            <a:r>
              <a:rPr lang="en-US" dirty="0"/>
              <a:t>Mux</a:t>
            </a:r>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a:t>Adder</a:t>
            </a:r>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switches pipelined?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Performance requirements at line rate</a:t>
            </a:r>
          </a:p>
        </p:txBody>
      </p:sp>
      <p:sp>
        <p:nvSpPr>
          <p:cNvPr id="3" name="Content Placeholder 2"/>
          <p:cNvSpPr>
            <a:spLocks noGrp="1"/>
          </p:cNvSpPr>
          <p:nvPr>
            <p:ph idx="1"/>
          </p:nvPr>
        </p:nvSpPr>
        <p:spPr>
          <a:xfrm>
            <a:off x="838200" y="1825625"/>
            <a:ext cx="10972800" cy="4351338"/>
          </a:xfrm>
        </p:spPr>
        <p:txBody>
          <a:bodyPr/>
          <a:lstStyle/>
          <a:p>
            <a:r>
              <a:rPr lang="en-US" dirty="0">
                <a:latin typeface="Gadugi" panose="020B0502040204020203" pitchFamily="34" charset="0"/>
              </a:rPr>
              <a:t>Aggregate capacity ~ 1 </a:t>
            </a:r>
            <a:r>
              <a:rPr lang="en-US" dirty="0" err="1">
                <a:latin typeface="Gadugi" panose="020B0502040204020203" pitchFamily="34" charset="0"/>
              </a:rPr>
              <a:t>Tbit</a:t>
            </a:r>
            <a:r>
              <a:rPr lang="en-US" dirty="0">
                <a:latin typeface="Gadugi" panose="020B0502040204020203" pitchFamily="34" charset="0"/>
              </a:rPr>
              <a:t>/s</a:t>
            </a:r>
          </a:p>
          <a:p>
            <a:endParaRPr lang="en-US" dirty="0">
              <a:latin typeface="Gadugi" panose="020B0502040204020203" pitchFamily="34" charset="0"/>
            </a:endParaRPr>
          </a:p>
          <a:p>
            <a:r>
              <a:rPr lang="en-US" dirty="0">
                <a:latin typeface="Gadugi" panose="020B0502040204020203" pitchFamily="34" charset="0"/>
              </a:rPr>
              <a:t>Packet size ~ 1000 bits</a:t>
            </a:r>
          </a:p>
          <a:p>
            <a:endParaRPr lang="en-US" dirty="0">
              <a:latin typeface="Gadugi" panose="020B0502040204020203" pitchFamily="34" charset="0"/>
            </a:endParaRPr>
          </a:p>
          <a:p>
            <a:r>
              <a:rPr lang="en-US" dirty="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Need to process 1 billion </a:t>
            </a:r>
            <a:r>
              <a:rPr lang="en-US" sz="3200" dirty="0" err="1"/>
              <a:t>pkts</a:t>
            </a:r>
            <a:r>
              <a:rPr lang="en-US" sz="3200" dirty="0"/>
              <a:t>/s, 10 ops per packet</a:t>
            </a:r>
          </a:p>
        </p:txBody>
      </p:sp>
    </p:spTree>
    <p:extLst>
      <p:ext uri="{BB962C8B-B14F-4D97-AF65-F5344CB8AC3E}">
        <p14:creationId xmlns:p14="http://schemas.microsoft.com/office/powerpoint/2010/main" val="82288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latin typeface="Gadugi" panose="020B0502040204020203" pitchFamily="34" charset="0"/>
              </a:rPr>
              <a:t>Single processor architecture</a:t>
            </a: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a:t>10 GHz processor</a:t>
            </a:r>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a:latin typeface="Gadugi" panose="020B0502040204020203" pitchFamily="34" charset="0"/>
              </a:rPr>
              <a:t>Packets</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Tree>
    <p:extLst>
      <p:ext uri="{BB962C8B-B14F-4D97-AF65-F5344CB8AC3E}">
        <p14:creationId xmlns:p14="http://schemas.microsoft.com/office/powerpoint/2010/main" val="3647540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Packet-parallel architecture</a:t>
            </a: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a:t>1 GHz processor</a:t>
            </a:r>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a:t>1 GHz processor</a:t>
            </a:r>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a:t>1 GHz processor</a:t>
            </a:r>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a:p>
            <a:r>
              <a:rPr lang="en-US" dirty="0">
                <a:latin typeface="Gadugi" panose="020B0502040204020203" pitchFamily="34" charset="0"/>
              </a:rPr>
              <a:t>1: route lookup</a:t>
            </a:r>
          </a:p>
          <a:p>
            <a:r>
              <a:rPr lang="en-US" dirty="0">
                <a:latin typeface="Gadugi" panose="020B0502040204020203" pitchFamily="34" charset="0"/>
              </a:rPr>
              <a:t>2: ACL lookup</a:t>
            </a:r>
          </a:p>
          <a:p>
            <a:r>
              <a:rPr lang="en-US" dirty="0">
                <a:latin typeface="Gadugi" panose="020B0502040204020203" pitchFamily="34" charset="0"/>
              </a:rPr>
              <a:t>3: tunnel lookup</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a:t>
            </a:r>
          </a:p>
          <a:p>
            <a:r>
              <a:rPr lang="en-US" dirty="0">
                <a:latin typeface="Gadugi" panose="020B0502040204020203" pitchFamily="34" charset="0"/>
              </a:rPr>
              <a:t>10: …</a:t>
            </a:r>
          </a:p>
          <a:p>
            <a:pPr marL="342900" indent="-342900" algn="ctr">
              <a:buAutoNum type="arabicPeriod"/>
            </a:pPr>
            <a:endParaRPr lang="en-US" dirty="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a:t>1 GHz processor</a:t>
            </a:r>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a:t>Packets</a:t>
            </a:r>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Memory </a:t>
            </a:r>
            <a:r>
              <a:rPr lang="en-US" sz="320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Function-parallel or pipelined architecture</a:t>
            </a: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a:t>Route lookup table</a:t>
            </a:r>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a:t>ACL lookup table</a:t>
            </a:r>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a:t>Tunnel lookup table</a:t>
            </a:r>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a:t>Packets</a:t>
            </a:r>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a:latin typeface="Gadugi" panose="020B0502040204020203" pitchFamily="34" charset="0"/>
              </a:rPr>
              <a:t>1 GHz circuit</a:t>
            </a: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a:solidFill>
                  <a:schemeClr val="bg1"/>
                </a:solidFill>
              </a:rPr>
              <a:t>Route lookup</a:t>
            </a: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a:solidFill>
                  <a:schemeClr val="bg1"/>
                </a:solidFill>
              </a:rPr>
              <a:t>ACL lookup</a:t>
            </a: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a:solidFill>
                  <a:schemeClr val="bg1"/>
                </a:solidFill>
              </a:rPr>
              <a:t>Tunnel lookup</a:t>
            </a: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Factors out global state into per-stage local state</a:t>
            </a:r>
          </a:p>
          <a:p>
            <a:pPr marL="285750" indent="-285750">
              <a:buFont typeface="Arial" panose="020B0604020202020204" pitchFamily="34" charset="0"/>
              <a:buChar char="•"/>
            </a:pPr>
            <a:r>
              <a:rPr lang="en-US" sz="2800" dirty="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a:solidFill>
                  <a:srgbClr val="000000"/>
                </a:solidFill>
                <a:latin typeface="Gadugi" panose="020B0502040204020203" pitchFamily="34" charset="0"/>
                <a:cs typeface="Seravek"/>
              </a:rPr>
              <a:t>match/action</a:t>
            </a:r>
          </a:p>
        </p:txBody>
      </p:sp>
    </p:spTree>
    <p:extLst>
      <p:ext uri="{BB962C8B-B14F-4D97-AF65-F5344CB8AC3E}">
        <p14:creationId xmlns:p14="http://schemas.microsoft.com/office/powerpoint/2010/main" val="407293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comparison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Programming with packet transactions</a:t>
            </a:r>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extLst>
                    <a:ext uri="{9D8B030D-6E8A-4147-A177-3AD203B41FA5}">
                      <a16:colId xmlns:a16="http://schemas.microsoft.com/office/drawing/2014/main" val="20000"/>
                    </a:ext>
                  </a:extLst>
                </a:gridCol>
                <a:gridCol w="1066932">
                  <a:extLst>
                    <a:ext uri="{9D8B030D-6E8A-4147-A177-3AD203B41FA5}">
                      <a16:colId xmlns:a16="http://schemas.microsoft.com/office/drawing/2014/main" val="20001"/>
                    </a:ext>
                  </a:extLst>
                </a:gridCol>
                <a:gridCol w="1261613">
                  <a:extLst>
                    <a:ext uri="{9D8B030D-6E8A-4147-A177-3AD203B41FA5}">
                      <a16:colId xmlns:a16="http://schemas.microsoft.com/office/drawing/2014/main" val="20002"/>
                    </a:ext>
                  </a:extLst>
                </a:gridCol>
              </a:tblGrid>
              <a:tr h="587070">
                <a:tc>
                  <a:txBody>
                    <a:bodyPr/>
                    <a:lstStyle/>
                    <a:p>
                      <a:r>
                        <a:rPr lang="en-US" dirty="0"/>
                        <a:t>Algorithm</a:t>
                      </a:r>
                    </a:p>
                  </a:txBody>
                  <a:tcPr/>
                </a:tc>
                <a:tc>
                  <a:txBody>
                    <a:bodyPr/>
                    <a:lstStyle/>
                    <a:p>
                      <a:r>
                        <a:rPr lang="en-US"/>
                        <a:t>LOC</a:t>
                      </a:r>
                    </a:p>
                    <a:p>
                      <a:endParaRPr lang="en-US" dirty="0"/>
                    </a:p>
                  </a:txBody>
                  <a:tcPr/>
                </a:tc>
                <a:tc>
                  <a:txBody>
                    <a:bodyPr/>
                    <a:lstStyle/>
                    <a:p>
                      <a:r>
                        <a:rPr lang="en-US" dirty="0"/>
                        <a:t>P4 LOC</a:t>
                      </a:r>
                    </a:p>
                  </a:txBody>
                  <a:tcPr/>
                </a:tc>
                <a:extLst>
                  <a:ext uri="{0D108BD9-81ED-4DB2-BD59-A6C34878D82A}">
                    <a16:rowId xmlns:a16="http://schemas.microsoft.com/office/drawing/2014/main" val="10000"/>
                  </a:ext>
                </a:extLst>
              </a:tr>
              <a:tr h="413582">
                <a:tc>
                  <a:txBody>
                    <a:bodyPr/>
                    <a:lstStyle/>
                    <a:p>
                      <a:r>
                        <a:rPr lang="en-US" dirty="0"/>
                        <a:t>Bloom filter</a:t>
                      </a:r>
                    </a:p>
                  </a:txBody>
                  <a:tcPr/>
                </a:tc>
                <a:tc>
                  <a:txBody>
                    <a:bodyPr/>
                    <a:lstStyle/>
                    <a:p>
                      <a:r>
                        <a:rPr lang="en-US" dirty="0"/>
                        <a:t>29</a:t>
                      </a:r>
                    </a:p>
                  </a:txBody>
                  <a:tcPr/>
                </a:tc>
                <a:tc>
                  <a:txBody>
                    <a:bodyPr/>
                    <a:lstStyle/>
                    <a:p>
                      <a:r>
                        <a:rPr lang="en-US" dirty="0"/>
                        <a:t>104</a:t>
                      </a:r>
                    </a:p>
                  </a:txBody>
                  <a:tcPr/>
                </a:tc>
                <a:extLst>
                  <a:ext uri="{0D108BD9-81ED-4DB2-BD59-A6C34878D82A}">
                    <a16:rowId xmlns:a16="http://schemas.microsoft.com/office/drawing/2014/main" val="10001"/>
                  </a:ext>
                </a:extLst>
              </a:tr>
              <a:tr h="413582">
                <a:tc>
                  <a:txBody>
                    <a:bodyPr/>
                    <a:lstStyle/>
                    <a:p>
                      <a:r>
                        <a:rPr lang="en-US" dirty="0"/>
                        <a:t>Heavy hitter detection</a:t>
                      </a:r>
                    </a:p>
                  </a:txBody>
                  <a:tcPr/>
                </a:tc>
                <a:tc>
                  <a:txBody>
                    <a:bodyPr/>
                    <a:lstStyle/>
                    <a:p>
                      <a:r>
                        <a:rPr lang="en-US" dirty="0"/>
                        <a:t>35</a:t>
                      </a:r>
                    </a:p>
                  </a:txBody>
                  <a:tcPr/>
                </a:tc>
                <a:tc>
                  <a:txBody>
                    <a:bodyPr/>
                    <a:lstStyle/>
                    <a:p>
                      <a:r>
                        <a:rPr lang="en-US" dirty="0"/>
                        <a:t>192</a:t>
                      </a:r>
                    </a:p>
                  </a:txBody>
                  <a:tcPr/>
                </a:tc>
                <a:extLst>
                  <a:ext uri="{0D108BD9-81ED-4DB2-BD59-A6C34878D82A}">
                    <a16:rowId xmlns:a16="http://schemas.microsoft.com/office/drawing/2014/main" val="10002"/>
                  </a:ext>
                </a:extLst>
              </a:tr>
              <a:tr h="413582">
                <a:tc>
                  <a:txBody>
                    <a:bodyPr/>
                    <a:lstStyle/>
                    <a:p>
                      <a:r>
                        <a:rPr lang="en-US" dirty="0"/>
                        <a:t>Rate-Control</a:t>
                      </a:r>
                    </a:p>
                    <a:p>
                      <a:r>
                        <a:rPr lang="en-US" dirty="0"/>
                        <a:t>Protocol</a:t>
                      </a:r>
                    </a:p>
                  </a:txBody>
                  <a:tcPr/>
                </a:tc>
                <a:tc>
                  <a:txBody>
                    <a:bodyPr/>
                    <a:lstStyle/>
                    <a:p>
                      <a:r>
                        <a:rPr lang="en-US" dirty="0"/>
                        <a:t>23</a:t>
                      </a:r>
                    </a:p>
                  </a:txBody>
                  <a:tcPr/>
                </a:tc>
                <a:tc>
                  <a:txBody>
                    <a:bodyPr/>
                    <a:lstStyle/>
                    <a:p>
                      <a:r>
                        <a:rPr lang="en-US" dirty="0"/>
                        <a:t>75</a:t>
                      </a:r>
                    </a:p>
                  </a:txBody>
                  <a:tcPr/>
                </a:tc>
                <a:extLst>
                  <a:ext uri="{0D108BD9-81ED-4DB2-BD59-A6C34878D82A}">
                    <a16:rowId xmlns:a16="http://schemas.microsoft.com/office/drawing/2014/main" val="10003"/>
                  </a:ext>
                </a:extLst>
              </a:tr>
              <a:tr h="413582">
                <a:tc>
                  <a:txBody>
                    <a:bodyPr/>
                    <a:lstStyle/>
                    <a:p>
                      <a:r>
                        <a:rPr lang="en-US" dirty="0" err="1"/>
                        <a:t>Flowlet</a:t>
                      </a:r>
                      <a:r>
                        <a:rPr lang="en-US" dirty="0"/>
                        <a:t> switching</a:t>
                      </a:r>
                    </a:p>
                  </a:txBody>
                  <a:tcPr/>
                </a:tc>
                <a:tc>
                  <a:txBody>
                    <a:bodyPr/>
                    <a:lstStyle/>
                    <a:p>
                      <a:r>
                        <a:rPr lang="en-US" dirty="0"/>
                        <a:t>37</a:t>
                      </a:r>
                    </a:p>
                  </a:txBody>
                  <a:tcPr/>
                </a:tc>
                <a:tc>
                  <a:txBody>
                    <a:bodyPr/>
                    <a:lstStyle/>
                    <a:p>
                      <a:r>
                        <a:rPr lang="en-US" dirty="0"/>
                        <a:t>107</a:t>
                      </a:r>
                    </a:p>
                  </a:txBody>
                  <a:tcPr/>
                </a:tc>
                <a:extLst>
                  <a:ext uri="{0D108BD9-81ED-4DB2-BD59-A6C34878D82A}">
                    <a16:rowId xmlns:a16="http://schemas.microsoft.com/office/drawing/2014/main" val="10004"/>
                  </a:ext>
                </a:extLst>
              </a:tr>
              <a:tr h="413582">
                <a:tc>
                  <a:txBody>
                    <a:bodyPr/>
                    <a:lstStyle/>
                    <a:p>
                      <a:r>
                        <a:rPr lang="en-US" dirty="0"/>
                        <a:t>Sampled </a:t>
                      </a:r>
                      <a:r>
                        <a:rPr lang="en-US" dirty="0" err="1"/>
                        <a:t>NetFlow</a:t>
                      </a:r>
                      <a:endParaRPr lang="en-US" dirty="0"/>
                    </a:p>
                  </a:txBody>
                  <a:tcPr/>
                </a:tc>
                <a:tc>
                  <a:txBody>
                    <a:bodyPr/>
                    <a:lstStyle/>
                    <a:p>
                      <a:r>
                        <a:rPr lang="en-US" dirty="0"/>
                        <a:t>18</a:t>
                      </a:r>
                    </a:p>
                  </a:txBody>
                  <a:tcPr/>
                </a:tc>
                <a:tc>
                  <a:txBody>
                    <a:bodyPr/>
                    <a:lstStyle/>
                    <a:p>
                      <a:r>
                        <a:rPr lang="en-US" dirty="0"/>
                        <a:t>70</a:t>
                      </a:r>
                    </a:p>
                  </a:txBody>
                  <a:tcPr/>
                </a:tc>
                <a:extLst>
                  <a:ext uri="{0D108BD9-81ED-4DB2-BD59-A6C34878D82A}">
                    <a16:rowId xmlns:a16="http://schemas.microsoft.com/office/drawing/2014/main" val="10005"/>
                  </a:ext>
                </a:extLst>
              </a:tr>
              <a:tr h="413582">
                <a:tc>
                  <a:txBody>
                    <a:bodyPr/>
                    <a:lstStyle/>
                    <a:p>
                      <a:r>
                        <a:rPr lang="en-US" dirty="0"/>
                        <a:t>HULL</a:t>
                      </a:r>
                    </a:p>
                  </a:txBody>
                  <a:tcPr/>
                </a:tc>
                <a:tc>
                  <a:txBody>
                    <a:bodyPr/>
                    <a:lstStyle/>
                    <a:p>
                      <a:r>
                        <a:rPr lang="en-US" dirty="0"/>
                        <a:t>26</a:t>
                      </a:r>
                    </a:p>
                  </a:txBody>
                  <a:tcPr/>
                </a:tc>
                <a:tc>
                  <a:txBody>
                    <a:bodyPr/>
                    <a:lstStyle/>
                    <a:p>
                      <a:r>
                        <a:rPr lang="en-US" dirty="0"/>
                        <a:t>95</a:t>
                      </a:r>
                    </a:p>
                  </a:txBody>
                  <a:tcPr/>
                </a:tc>
                <a:extLst>
                  <a:ext uri="{0D108BD9-81ED-4DB2-BD59-A6C34878D82A}">
                    <a16:rowId xmlns:a16="http://schemas.microsoft.com/office/drawing/2014/main" val="10006"/>
                  </a:ext>
                </a:extLst>
              </a:tr>
              <a:tr h="413582">
                <a:tc>
                  <a:txBody>
                    <a:bodyPr/>
                    <a:lstStyle/>
                    <a:p>
                      <a:r>
                        <a:rPr lang="en-US" dirty="0"/>
                        <a:t>Adaptive Virtual Queue</a:t>
                      </a:r>
                    </a:p>
                  </a:txBody>
                  <a:tcPr/>
                </a:tc>
                <a:tc>
                  <a:txBody>
                    <a:bodyPr/>
                    <a:lstStyle/>
                    <a:p>
                      <a:r>
                        <a:rPr lang="en-US" dirty="0"/>
                        <a:t>36</a:t>
                      </a:r>
                    </a:p>
                  </a:txBody>
                  <a:tcPr/>
                </a:tc>
                <a:tc>
                  <a:txBody>
                    <a:bodyPr/>
                    <a:lstStyle/>
                    <a:p>
                      <a:r>
                        <a:rPr lang="en-US" dirty="0"/>
                        <a:t>147</a:t>
                      </a:r>
                    </a:p>
                  </a:txBody>
                  <a:tcPr/>
                </a:tc>
                <a:extLst>
                  <a:ext uri="{0D108BD9-81ED-4DB2-BD59-A6C34878D82A}">
                    <a16:rowId xmlns:a16="http://schemas.microsoft.com/office/drawing/2014/main" val="10007"/>
                  </a:ext>
                </a:extLst>
              </a:tr>
              <a:tr h="413582">
                <a:tc>
                  <a:txBody>
                    <a:bodyPr/>
                    <a:lstStyle/>
                    <a:p>
                      <a:r>
                        <a:rPr lang="en-US" dirty="0"/>
                        <a:t>CONGA</a:t>
                      </a:r>
                    </a:p>
                  </a:txBody>
                  <a:tcPr/>
                </a:tc>
                <a:tc>
                  <a:txBody>
                    <a:bodyPr/>
                    <a:lstStyle/>
                    <a:p>
                      <a:r>
                        <a:rPr lang="en-US" dirty="0"/>
                        <a:t>32</a:t>
                      </a:r>
                    </a:p>
                  </a:txBody>
                  <a:tcPr/>
                </a:tc>
                <a:tc>
                  <a:txBody>
                    <a:bodyPr/>
                    <a:lstStyle/>
                    <a:p>
                      <a:r>
                        <a:rPr lang="en-US" dirty="0"/>
                        <a:t>89</a:t>
                      </a:r>
                    </a:p>
                  </a:txBody>
                  <a:tcPr/>
                </a:tc>
                <a:extLst>
                  <a:ext uri="{0D108BD9-81ED-4DB2-BD59-A6C34878D82A}">
                    <a16:rowId xmlns:a16="http://schemas.microsoft.com/office/drawing/2014/main" val="10008"/>
                  </a:ext>
                </a:extLst>
              </a:tr>
              <a:tr h="413582">
                <a:tc>
                  <a:txBody>
                    <a:bodyPr/>
                    <a:lstStyle/>
                    <a:p>
                      <a:r>
                        <a:rPr lang="en-US" dirty="0" err="1"/>
                        <a:t>CoDel</a:t>
                      </a:r>
                      <a:endParaRPr lang="en-US" dirty="0"/>
                    </a:p>
                  </a:txBody>
                  <a:tcPr/>
                </a:tc>
                <a:tc>
                  <a:txBody>
                    <a:bodyPr/>
                    <a:lstStyle/>
                    <a:p>
                      <a:r>
                        <a:rPr lang="en-US" dirty="0"/>
                        <a:t>57</a:t>
                      </a:r>
                    </a:p>
                  </a:txBody>
                  <a:tcPr/>
                </a:tc>
                <a:tc>
                  <a:txBody>
                    <a:bodyPr/>
                    <a:lstStyle/>
                    <a:p>
                      <a:r>
                        <a:rPr lang="en-US" dirty="0"/>
                        <a:t>271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03305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Gadugi" panose="020B0502040204020203" pitchFamily="34" charset="0"/>
              </a:rPr>
              <a:t>Designing instruction sets: The stateless case</a:t>
            </a: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a:latin typeface="Gadugi" panose="020B0502040204020203" pitchFamily="34" charset="0"/>
              </a:rPr>
              <a:t>     Stateless operation: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a:latin typeface="Gadugi" panose="020B0502040204020203" pitchFamily="34" charset="0"/>
                </a:rPr>
                <a:t>f4 </a:t>
              </a:r>
              <a:r>
                <a:rPr lang="en-US" sz="2800">
                  <a:latin typeface="Gadugi" panose="020B0502040204020203" pitchFamily="34" charset="0"/>
                </a:rPr>
                <a:t>= </a:t>
              </a:r>
            </a:p>
            <a:p>
              <a:pPr algn="ctr"/>
              <a:r>
                <a:rPr lang="en-US" sz="2800" dirty="0" err="1">
                  <a:latin typeface="Gadugi" panose="020B0502040204020203" pitchFamily="34" charset="0"/>
                </a:rPr>
                <a:t>tmp</a:t>
              </a:r>
              <a:r>
                <a:rPr lang="en-US" sz="2800" dirty="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tmp</a:t>
              </a:r>
              <a:r>
                <a:rPr lang="en-US" sz="2800" dirty="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a:latin typeface="Gadugi" panose="020B0502040204020203" pitchFamily="34" charset="0"/>
                </a:rPr>
                <a:t>f4</a:t>
              </a:r>
              <a:endParaRPr lang="en-US" sz="2800" dirty="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 pipeline stateless operations =&gt; </a:t>
            </a:r>
          </a:p>
          <a:p>
            <a:pPr algn="ctr"/>
            <a:r>
              <a:rPr lang="en-US" sz="4000" dirty="0"/>
              <a:t>Simplifies stateless instruction design</a:t>
            </a:r>
          </a:p>
        </p:txBody>
      </p:sp>
    </p:spTree>
    <p:extLst>
      <p:ext uri="{BB962C8B-B14F-4D97-AF65-F5344CB8AC3E}">
        <p14:creationId xmlns:p14="http://schemas.microsoft.com/office/powerpoint/2010/main" val="363338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Designing instruction sets: The </a:t>
            </a:r>
            <a:r>
              <a:rPr lang="en-US" dirty="0" err="1">
                <a:latin typeface="Gadugi" panose="020B0502040204020203" pitchFamily="34" charset="0"/>
              </a:rPr>
              <a:t>stateful</a:t>
            </a:r>
            <a:r>
              <a:rPr lang="en-US" dirty="0">
                <a:latin typeface="Gadugi" panose="020B0502040204020203" pitchFamily="34" charset="0"/>
              </a:rPr>
              <a:t> case</a:t>
            </a: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tmp</a:t>
              </a:r>
              <a:endParaRPr lang="en-US" sz="2800" dirty="0">
                <a:latin typeface="Gadugi" panose="020B0502040204020203" pitchFamily="34" charset="0"/>
              </a:endParaRPr>
            </a:p>
            <a:p>
              <a:pPr algn="ctr"/>
              <a:r>
                <a:rPr lang="en-US" sz="2800" dirty="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1</a:t>
            </a: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a:t>X should be 2,</a:t>
            </a:r>
          </a:p>
          <a:p>
            <a:pPr algn="ctr"/>
            <a:r>
              <a:rPr lang="en-US" sz="4000" dirty="0"/>
              <a:t>not 1!</a:t>
            </a:r>
          </a:p>
        </p:txBody>
      </p:sp>
    </p:spTree>
    <p:extLst>
      <p:ext uri="{BB962C8B-B14F-4D97-AF65-F5344CB8AC3E}">
        <p14:creationId xmlns:p14="http://schemas.microsoft.com/office/powerpoint/2010/main" val="423910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instruction sets: The </a:t>
            </a:r>
            <a:r>
              <a:rPr lang="en-US" dirty="0" err="1"/>
              <a:t>stateful</a:t>
            </a:r>
            <a:r>
              <a:rPr lang="en-US" dirty="0"/>
              <a:t> case</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operation: x = x + 1</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a:solidFill>
                  <a:schemeClr val="bg1"/>
                </a:solidFill>
              </a:rPr>
              <a:t>X</a:t>
            </a: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Cannot pipeline, need atomic operation in h/w</a:t>
            </a:r>
          </a:p>
        </p:txBody>
      </p:sp>
    </p:spTree>
    <p:extLst>
      <p:ext uri="{BB962C8B-B14F-4D97-AF65-F5344CB8AC3E}">
        <p14:creationId xmlns:p14="http://schemas.microsoft.com/office/powerpoint/2010/main" val="120574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79E-C813-EF40-81F0-A2A3AC4B7922}"/>
              </a:ext>
            </a:extLst>
          </p:cNvPr>
          <p:cNvSpPr>
            <a:spLocks noGrp="1"/>
          </p:cNvSpPr>
          <p:nvPr>
            <p:ph type="title"/>
          </p:nvPr>
        </p:nvSpPr>
        <p:spPr/>
        <p:txBody>
          <a:bodyPr/>
          <a:lstStyle/>
          <a:p>
            <a:r>
              <a:rPr lang="en-US" dirty="0"/>
              <a:t>Results: computations and their atoms</a:t>
            </a:r>
          </a:p>
        </p:txBody>
      </p:sp>
      <p:sp>
        <p:nvSpPr>
          <p:cNvPr id="4" name="Freeform 3">
            <a:extLst>
              <a:ext uri="{FF2B5EF4-FFF2-40B4-BE49-F238E27FC236}">
                <a16:creationId xmlns:a16="http://schemas.microsoft.com/office/drawing/2014/main" id="{18FE0A90-5B3C-8644-A521-2EED29097D1B}"/>
              </a:ext>
            </a:extLst>
          </p:cNvPr>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5" name="Freeform 4">
            <a:extLst>
              <a:ext uri="{FF2B5EF4-FFF2-40B4-BE49-F238E27FC236}">
                <a16:creationId xmlns:a16="http://schemas.microsoft.com/office/drawing/2014/main" id="{DE101A77-5F38-314B-BD64-2A8F91443F0B}"/>
              </a:ext>
            </a:extLst>
          </p:cNvPr>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6" name="Freeform 5">
            <a:extLst>
              <a:ext uri="{FF2B5EF4-FFF2-40B4-BE49-F238E27FC236}">
                <a16:creationId xmlns:a16="http://schemas.microsoft.com/office/drawing/2014/main" id="{D88355C0-C7F1-1342-B836-4A92D9487099}"/>
              </a:ext>
            </a:extLst>
          </p:cNvPr>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7" name="Freeform 6">
            <a:extLst>
              <a:ext uri="{FF2B5EF4-FFF2-40B4-BE49-F238E27FC236}">
                <a16:creationId xmlns:a16="http://schemas.microsoft.com/office/drawing/2014/main" id="{1A8799CF-43F0-774A-9FE7-C5AE87EA828C}"/>
              </a:ext>
            </a:extLst>
          </p:cNvPr>
          <p:cNvSpPr/>
          <p:nvPr/>
        </p:nvSpPr>
        <p:spPr>
          <a:xfrm>
            <a:off x="8188779"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8" name="Straight Arrow Connector 7">
            <a:extLst>
              <a:ext uri="{FF2B5EF4-FFF2-40B4-BE49-F238E27FC236}">
                <a16:creationId xmlns:a16="http://schemas.microsoft.com/office/drawing/2014/main" id="{C2C0909D-70E0-9F4A-84BB-4D9B39B147A1}"/>
              </a:ext>
            </a:extLst>
          </p:cNvPr>
          <p:cNvCxnSpPr/>
          <p:nvPr/>
        </p:nvCxnSpPr>
        <p:spPr>
          <a:xfrm>
            <a:off x="62484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924F169D-1C60-B142-85B4-2604035C070E}"/>
              </a:ext>
            </a:extLst>
          </p:cNvPr>
          <p:cNvSpPr/>
          <p:nvPr/>
        </p:nvSpPr>
        <p:spPr>
          <a:xfrm>
            <a:off x="419100" y="43815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10" name="Freeform 9">
            <a:extLst>
              <a:ext uri="{FF2B5EF4-FFF2-40B4-BE49-F238E27FC236}">
                <a16:creationId xmlns:a16="http://schemas.microsoft.com/office/drawing/2014/main" id="{B306FC5D-15A0-7D49-9CD5-B8EC1236C2D8}"/>
              </a:ext>
            </a:extLst>
          </p:cNvPr>
          <p:cNvSpPr/>
          <p:nvPr/>
        </p:nvSpPr>
        <p:spPr>
          <a:xfrm>
            <a:off x="8550729" y="43052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11" name="Straight Arrow Connector 10">
            <a:extLst>
              <a:ext uri="{FF2B5EF4-FFF2-40B4-BE49-F238E27FC236}">
                <a16:creationId xmlns:a16="http://schemas.microsoft.com/office/drawing/2014/main" id="{C370F22E-11B4-9D4D-811E-90CA13ECA739}"/>
              </a:ext>
            </a:extLst>
          </p:cNvPr>
          <p:cNvCxnSpPr/>
          <p:nvPr/>
        </p:nvCxnSpPr>
        <p:spPr>
          <a:xfrm>
            <a:off x="6248400" y="4686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CEB24A-AC5F-1841-94BA-4D214A115151}"/>
              </a:ext>
            </a:extLst>
          </p:cNvPr>
          <p:cNvSpPr txBox="1"/>
          <p:nvPr/>
        </p:nvSpPr>
        <p:spPr>
          <a:xfrm>
            <a:off x="9033189" y="3886200"/>
            <a:ext cx="1473480" cy="369332"/>
          </a:xfrm>
          <a:prstGeom prst="rect">
            <a:avLst/>
          </a:prstGeom>
          <a:noFill/>
        </p:spPr>
        <p:txBody>
          <a:bodyPr wrap="none" rtlCol="0">
            <a:spAutoFit/>
          </a:bodyPr>
          <a:lstStyle/>
          <a:p>
            <a:r>
              <a:rPr lang="en-US"/>
              <a:t>Accumulator</a:t>
            </a:r>
          </a:p>
        </p:txBody>
      </p:sp>
      <p:sp>
        <p:nvSpPr>
          <p:cNvPr id="13" name="TextBox 12">
            <a:extLst>
              <a:ext uri="{FF2B5EF4-FFF2-40B4-BE49-F238E27FC236}">
                <a16:creationId xmlns:a16="http://schemas.microsoft.com/office/drawing/2014/main" id="{3933BD71-5685-E847-85AF-89978CF18A1E}"/>
              </a:ext>
            </a:extLst>
          </p:cNvPr>
          <p:cNvSpPr txBox="1"/>
          <p:nvPr/>
        </p:nvSpPr>
        <p:spPr>
          <a:xfrm>
            <a:off x="9232763" y="1295400"/>
            <a:ext cx="1074333" cy="369332"/>
          </a:xfrm>
          <a:prstGeom prst="rect">
            <a:avLst/>
          </a:prstGeom>
          <a:noFill/>
        </p:spPr>
        <p:txBody>
          <a:bodyPr wrap="none" rtlCol="0">
            <a:spAutoFit/>
          </a:bodyPr>
          <a:lstStyle/>
          <a:p>
            <a:r>
              <a:rPr lang="en-US" dirty="0"/>
              <a:t>Stateless</a:t>
            </a:r>
          </a:p>
        </p:txBody>
      </p:sp>
      <p:sp>
        <p:nvSpPr>
          <p:cNvPr id="14" name="Freeform 13">
            <a:extLst>
              <a:ext uri="{FF2B5EF4-FFF2-40B4-BE49-F238E27FC236}">
                <a16:creationId xmlns:a16="http://schemas.microsoft.com/office/drawing/2014/main" id="{34B22228-2F6D-5041-9617-6EBBC0DA5A5B}"/>
              </a:ext>
            </a:extLst>
          </p:cNvPr>
          <p:cNvSpPr/>
          <p:nvPr/>
        </p:nvSpPr>
        <p:spPr>
          <a:xfrm>
            <a:off x="266700" y="5874166"/>
            <a:ext cx="43815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10) ? x + 1 : 0;</a:t>
            </a:r>
          </a:p>
        </p:txBody>
      </p:sp>
      <p:sp>
        <p:nvSpPr>
          <p:cNvPr id="15" name="Freeform 14">
            <a:extLst>
              <a:ext uri="{FF2B5EF4-FFF2-40B4-BE49-F238E27FC236}">
                <a16:creationId xmlns:a16="http://schemas.microsoft.com/office/drawing/2014/main" id="{FAA1178D-7ED8-AC41-A87A-8B71D88408AC}"/>
              </a:ext>
            </a:extLst>
          </p:cNvPr>
          <p:cNvSpPr/>
          <p:nvPr/>
        </p:nvSpPr>
        <p:spPr>
          <a:xfrm>
            <a:off x="7652658" y="5778915"/>
            <a:ext cx="4234542"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pred</a:t>
            </a:r>
            <a:r>
              <a:rPr lang="en-US" sz="2000" kern="0" dirty="0">
                <a:solidFill>
                  <a:srgbClr val="000000"/>
                </a:solidFill>
                <a:latin typeface="+mj-lt"/>
                <a:cs typeface="Seravek"/>
              </a:rPr>
              <a:t>) ? mux(x , 0) + mux(C1,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 mux(x,  0) + mux(C2, </a:t>
            </a:r>
            <a:r>
              <a:rPr lang="en-US" sz="2000" kern="0" dirty="0" err="1">
                <a:solidFill>
                  <a:srgbClr val="000000"/>
                </a:solidFill>
                <a:latin typeface="+mj-lt"/>
                <a:cs typeface="Seravek"/>
              </a:rPr>
              <a:t>pkt.b</a:t>
            </a:r>
            <a:r>
              <a:rPr lang="en-US" sz="2000" kern="0" dirty="0">
                <a:solidFill>
                  <a:srgbClr val="000000"/>
                </a:solidFill>
                <a:latin typeface="+mj-lt"/>
                <a:cs typeface="Seravek"/>
              </a:rPr>
              <a:t>)</a:t>
            </a:r>
          </a:p>
        </p:txBody>
      </p:sp>
      <p:cxnSp>
        <p:nvCxnSpPr>
          <p:cNvPr id="16" name="Straight Arrow Connector 15">
            <a:extLst>
              <a:ext uri="{FF2B5EF4-FFF2-40B4-BE49-F238E27FC236}">
                <a16:creationId xmlns:a16="http://schemas.microsoft.com/office/drawing/2014/main" id="{ECFF8E4F-DDB8-6B49-9734-912EDBEE5874}"/>
              </a:ext>
            </a:extLst>
          </p:cNvPr>
          <p:cNvCxnSpPr/>
          <p:nvPr/>
        </p:nvCxnSpPr>
        <p:spPr>
          <a:xfrm>
            <a:off x="6248400" y="6150269"/>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15EAE8C-F41D-4E43-8E64-4CDF3493896A}"/>
              </a:ext>
            </a:extLst>
          </p:cNvPr>
          <p:cNvSpPr txBox="1"/>
          <p:nvPr/>
        </p:nvSpPr>
        <p:spPr>
          <a:xfrm>
            <a:off x="8514393" y="5350167"/>
            <a:ext cx="2511072" cy="369332"/>
          </a:xfrm>
          <a:prstGeom prst="rect">
            <a:avLst/>
          </a:prstGeom>
          <a:noFill/>
        </p:spPr>
        <p:txBody>
          <a:bodyPr wrap="none" rtlCol="0">
            <a:spAutoFit/>
          </a:bodyPr>
          <a:lstStyle/>
          <a:p>
            <a:r>
              <a:rPr lang="en-US" dirty="0"/>
              <a:t>Conditional Accumulator</a:t>
            </a:r>
          </a:p>
        </p:txBody>
      </p:sp>
      <p:sp>
        <p:nvSpPr>
          <p:cNvPr id="18" name="Freeform 17">
            <a:extLst>
              <a:ext uri="{FF2B5EF4-FFF2-40B4-BE49-F238E27FC236}">
                <a16:creationId xmlns:a16="http://schemas.microsoft.com/office/drawing/2014/main" id="{7B65CD89-9FF4-7F43-B466-AA4E5E787DA9}"/>
              </a:ext>
            </a:extLst>
          </p:cNvPr>
          <p:cNvSpPr/>
          <p:nvPr/>
        </p:nvSpPr>
        <p:spPr>
          <a:xfrm>
            <a:off x="402771" y="31136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a:t>
            </a:r>
            <a:r>
              <a:rPr lang="en-US" sz="2000" kern="0" dirty="0" err="1">
                <a:solidFill>
                  <a:srgbClr val="000000"/>
                </a:solidFill>
                <a:latin typeface="+mj-lt"/>
                <a:cs typeface="Seravek"/>
              </a:rPr>
              <a:t>pkt.f</a:t>
            </a:r>
            <a:endParaRPr lang="en-US" sz="2000" kern="0" dirty="0">
              <a:solidFill>
                <a:srgbClr val="000000"/>
              </a:solidFill>
              <a:latin typeface="+mj-lt"/>
              <a:cs typeface="Seravek"/>
            </a:endParaRPr>
          </a:p>
        </p:txBody>
      </p:sp>
      <p:sp>
        <p:nvSpPr>
          <p:cNvPr id="19" name="Freeform 18">
            <a:extLst>
              <a:ext uri="{FF2B5EF4-FFF2-40B4-BE49-F238E27FC236}">
                <a16:creationId xmlns:a16="http://schemas.microsoft.com/office/drawing/2014/main" id="{970B71CE-2B29-D045-A121-E46D1D936F7B}"/>
              </a:ext>
            </a:extLst>
          </p:cNvPr>
          <p:cNvSpPr/>
          <p:nvPr/>
        </p:nvSpPr>
        <p:spPr>
          <a:xfrm>
            <a:off x="8550729" y="30373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pkt.b</a:t>
            </a:r>
            <a:r>
              <a:rPr lang="en-US" sz="2000" kern="0" dirty="0">
                <a:solidFill>
                  <a:srgbClr val="000000"/>
                </a:solidFill>
                <a:latin typeface="+mj-lt"/>
                <a:cs typeface="Seravek"/>
              </a:rPr>
              <a:t> = x</a:t>
            </a:r>
          </a:p>
          <a:p>
            <a:pPr defTabSz="539347">
              <a:lnSpc>
                <a:spcPct val="90000"/>
              </a:lnSpc>
              <a:spcBef>
                <a:spcPct val="0"/>
              </a:spcBef>
              <a:spcAft>
                <a:spcPct val="35000"/>
              </a:spcAft>
              <a:defRPr/>
            </a:pPr>
            <a:r>
              <a:rPr lang="en-US" sz="2000" kern="0" dirty="0">
                <a:solidFill>
                  <a:srgbClr val="000000"/>
                </a:solidFill>
                <a:latin typeface="+mj-lt"/>
                <a:cs typeface="Seravek"/>
              </a:rPr>
              <a:t>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0" name="Straight Arrow Connector 19">
            <a:extLst>
              <a:ext uri="{FF2B5EF4-FFF2-40B4-BE49-F238E27FC236}">
                <a16:creationId xmlns:a16="http://schemas.microsoft.com/office/drawing/2014/main" id="{EFC7FD4A-F399-4541-AB0F-60C384E16010}"/>
              </a:ext>
            </a:extLst>
          </p:cNvPr>
          <p:cNvCxnSpPr/>
          <p:nvPr/>
        </p:nvCxnSpPr>
        <p:spPr>
          <a:xfrm>
            <a:off x="6248400" y="34184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05473A-00EF-F04E-9624-68774DA27DB5}"/>
              </a:ext>
            </a:extLst>
          </p:cNvPr>
          <p:cNvSpPr txBox="1"/>
          <p:nvPr/>
        </p:nvSpPr>
        <p:spPr>
          <a:xfrm>
            <a:off x="9137608" y="2628900"/>
            <a:ext cx="1264642" cy="369332"/>
          </a:xfrm>
          <a:prstGeom prst="rect">
            <a:avLst/>
          </a:prstGeom>
          <a:noFill/>
        </p:spPr>
        <p:txBody>
          <a:bodyPr wrap="none" rtlCol="0">
            <a:spAutoFit/>
          </a:bodyPr>
          <a:lstStyle/>
          <a:p>
            <a:r>
              <a:rPr lang="en-US" dirty="0"/>
              <a:t>Read/Write</a:t>
            </a:r>
          </a:p>
        </p:txBody>
      </p:sp>
      <p:sp>
        <p:nvSpPr>
          <p:cNvPr id="22" name="Freeform 21">
            <a:extLst>
              <a:ext uri="{FF2B5EF4-FFF2-40B4-BE49-F238E27FC236}">
                <a16:creationId xmlns:a16="http://schemas.microsoft.com/office/drawing/2014/main" id="{88C67609-E048-B746-8FA5-9D2DF22BEDED}"/>
              </a:ext>
            </a:extLst>
          </p:cNvPr>
          <p:cNvSpPr/>
          <p:nvPr/>
        </p:nvSpPr>
        <p:spPr>
          <a:xfrm>
            <a:off x="3603171" y="3108081"/>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pkt.f</a:t>
            </a:r>
            <a:r>
              <a:rPr lang="en-US" sz="2000" kern="0" dirty="0">
                <a:solidFill>
                  <a:srgbClr val="000000"/>
                </a:solidFill>
                <a:latin typeface="+mj-lt"/>
                <a:cs typeface="Seravek"/>
              </a:rPr>
              <a:t> = x</a:t>
            </a:r>
          </a:p>
        </p:txBody>
      </p:sp>
      <p:sp>
        <p:nvSpPr>
          <p:cNvPr id="23" name="Freeform 22">
            <a:extLst>
              <a:ext uri="{FF2B5EF4-FFF2-40B4-BE49-F238E27FC236}">
                <a16:creationId xmlns:a16="http://schemas.microsoft.com/office/drawing/2014/main" id="{91787907-9C8B-0849-9A6A-CD14594F204E}"/>
              </a:ext>
            </a:extLst>
          </p:cNvPr>
          <p:cNvSpPr/>
          <p:nvPr/>
        </p:nvSpPr>
        <p:spPr>
          <a:xfrm>
            <a:off x="2144486" y="3115667"/>
            <a:ext cx="694921"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5</a:t>
            </a:r>
          </a:p>
        </p:txBody>
      </p:sp>
    </p:spTree>
    <p:extLst>
      <p:ext uri="{BB962C8B-B14F-4D97-AF65-F5344CB8AC3E}">
        <p14:creationId xmlns:p14="http://schemas.microsoft.com/office/powerpoint/2010/main" val="2340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2" grpId="0"/>
      <p:bldP spid="13" grpId="0"/>
      <p:bldP spid="14" grpId="0" animBg="1"/>
      <p:bldP spid="15" grpId="0" animBg="1"/>
      <p:bldP spid="17" grpId="0"/>
      <p:bldP spid="18" grpId="0" animBg="1"/>
      <p:bldP spid="19" grpId="0" animBg="1"/>
      <p:bldP spid="21" grpId="0"/>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atoms can get hairy quickly</a:t>
            </a:r>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4343400" cy="2277547"/>
          </a:xfrm>
          <a:prstGeom prst="rect">
            <a:avLst/>
          </a:prstGeom>
          <a:noFill/>
        </p:spPr>
        <p:txBody>
          <a:bodyPr wrap="square" rtlCol="0">
            <a:spAutoFit/>
          </a:bodyPr>
          <a:lstStyle/>
          <a:p>
            <a:pPr algn="ctr"/>
            <a:r>
              <a:rPr lang="en-US" sz="2200" b="1" dirty="0">
                <a:latin typeface="Gadugi" charset="0"/>
                <a:ea typeface="Gadugi" charset="0"/>
                <a:cs typeface="Gadugi" charset="0"/>
              </a:rPr>
              <a:t>The </a:t>
            </a:r>
            <a:r>
              <a:rPr lang="en-US" sz="2200" b="1" dirty="0" err="1">
                <a:latin typeface="Gadugi" charset="0"/>
                <a:ea typeface="Gadugi" charset="0"/>
                <a:cs typeface="Gadugi" charset="0"/>
              </a:rPr>
              <a:t>NestedConditionalAccumulator</a:t>
            </a:r>
            <a:r>
              <a:rPr lang="en-US" sz="2200" b="1" dirty="0">
                <a:latin typeface="Gadugi" charset="0"/>
                <a:ea typeface="Gadugi" charset="0"/>
                <a:cs typeface="Gadugi" charset="0"/>
              </a:rPr>
              <a:t> atom: Update state in one of four ways based on four predicates.</a:t>
            </a:r>
          </a:p>
          <a:p>
            <a:pPr algn="ctr"/>
            <a:endParaRPr lang="en-US" sz="2200" b="1" dirty="0">
              <a:latin typeface="Gadugi" charset="0"/>
              <a:ea typeface="Gadugi" charset="0"/>
              <a:cs typeface="Gadugi" charset="0"/>
            </a:endParaRPr>
          </a:p>
          <a:p>
            <a:pPr algn="ctr"/>
            <a:r>
              <a:rPr lang="en-US" sz="2200" b="1" dirty="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a:latin typeface="Seravek"/>
              <a:cs typeface="Seravek"/>
            </a:endParaRPr>
          </a:p>
        </p:txBody>
      </p:sp>
    </p:spTree>
    <p:extLst>
      <p:ext uri="{BB962C8B-B14F-4D97-AF65-F5344CB8AC3E}">
        <p14:creationId xmlns:p14="http://schemas.microsoft.com/office/powerpoint/2010/main" val="10636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tblGrid>
              <a:tr h="340201">
                <a:tc>
                  <a:txBody>
                    <a:bodyPr/>
                    <a:lstStyle/>
                    <a:p>
                      <a:r>
                        <a:rPr lang="en-US" sz="1600" dirty="0"/>
                        <a:t>Atoms</a:t>
                      </a:r>
                    </a:p>
                    <a:p>
                      <a:endParaRPr lang="en-US" sz="1600" dirty="0"/>
                    </a:p>
                  </a:txBody>
                  <a:tcPr/>
                </a:tc>
                <a:tc>
                  <a:txBody>
                    <a:bodyPr/>
                    <a:lstStyle/>
                    <a:p>
                      <a:r>
                        <a:rPr lang="en-US" sz="1600" dirty="0"/>
                        <a:t>Description</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58839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p>
                      <a:endParaRPr lang="en-US" sz="1600" dirty="0"/>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Tree>
    <p:extLst>
      <p:ext uri="{BB962C8B-B14F-4D97-AF65-F5344CB8AC3E}">
        <p14:creationId xmlns:p14="http://schemas.microsoft.com/office/powerpoint/2010/main" val="203143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123807">
                  <a:extLst>
                    <a:ext uri="{9D8B030D-6E8A-4147-A177-3AD203B41FA5}">
                      <a16:colId xmlns:a16="http://schemas.microsoft.com/office/drawing/2014/main" val="20001"/>
                    </a:ext>
                  </a:extLst>
                </a:gridCol>
                <a:gridCol w="3015006">
                  <a:extLst>
                    <a:ext uri="{9D8B030D-6E8A-4147-A177-3AD203B41FA5}">
                      <a16:colId xmlns:a16="http://schemas.microsoft.com/office/drawing/2014/main" val="20002"/>
                    </a:ext>
                  </a:extLst>
                </a:gridCol>
                <a:gridCol w="1785201">
                  <a:extLst>
                    <a:ext uri="{9D8B030D-6E8A-4147-A177-3AD203B41FA5}">
                      <a16:colId xmlns:a16="http://schemas.microsoft.com/office/drawing/2014/main" val="20003"/>
                    </a:ext>
                  </a:extLst>
                </a:gridCol>
                <a:gridCol w="1943885">
                  <a:extLst>
                    <a:ext uri="{9D8B030D-6E8A-4147-A177-3AD203B41FA5}">
                      <a16:colId xmlns:a16="http://schemas.microsoft.com/office/drawing/2014/main" val="20004"/>
                    </a:ext>
                  </a:extLst>
                </a:gridCol>
              </a:tblGrid>
              <a:tr h="340201">
                <a:tc>
                  <a:txBody>
                    <a:bodyPr/>
                    <a:lstStyle/>
                    <a:p>
                      <a:r>
                        <a:rPr lang="en-US" sz="1600" dirty="0"/>
                        <a:t>Atoms</a:t>
                      </a:r>
                    </a:p>
                  </a:txBody>
                  <a:tcPr/>
                </a:tc>
                <a:tc>
                  <a:txBody>
                    <a:bodyPr/>
                    <a:lstStyle/>
                    <a:p>
                      <a:r>
                        <a:rPr lang="en-US" sz="1600" dirty="0"/>
                        <a:t>Description</a:t>
                      </a:r>
                    </a:p>
                  </a:txBody>
                  <a:tcPr/>
                </a:tc>
                <a:tc>
                  <a:txBody>
                    <a:bodyPr/>
                    <a:lstStyle/>
                    <a:p>
                      <a:r>
                        <a:rPr lang="en-US" sz="1600" dirty="0"/>
                        <a:t>Examples</a:t>
                      </a:r>
                    </a:p>
                  </a:txBody>
                  <a:tcPr/>
                </a:tc>
                <a:tc>
                  <a:txBody>
                    <a:bodyPr/>
                    <a:lstStyle/>
                    <a:p>
                      <a:r>
                        <a:rPr lang="en-US" sz="1600" dirty="0"/>
                        <a:t>32-nm atom area (</a:t>
                      </a:r>
                      <a:r>
                        <a:rPr lang="en-US" sz="1600" dirty="0">
                          <a:latin typeface="Symbol" charset="2"/>
                          <a:ea typeface="Symbol" charset="2"/>
                          <a:cs typeface="Symbol" charset="2"/>
                        </a:rPr>
                        <a:t>m</a:t>
                      </a:r>
                      <a:r>
                        <a:rPr lang="en-US" sz="1600" dirty="0">
                          <a:latin typeface="Gadugi" charset="0"/>
                          <a:ea typeface="Gadugi" charset="0"/>
                          <a:cs typeface="Gadugi" charset="0"/>
                        </a:rPr>
                        <a:t>m</a:t>
                      </a:r>
                      <a:r>
                        <a:rPr lang="en-US" sz="1600" baseline="30000" dirty="0">
                          <a:latin typeface="Gadugi" charset="0"/>
                          <a:ea typeface="Gadugi" charset="0"/>
                          <a:cs typeface="Gadugi" charset="0"/>
                        </a:rPr>
                        <a:t>2</a:t>
                      </a:r>
                      <a:r>
                        <a:rPr lang="en-US" sz="1600" dirty="0"/>
                        <a:t>) @ 1 GHz</a:t>
                      </a:r>
                    </a:p>
                  </a:txBody>
                  <a:tcPr/>
                </a:tc>
                <a:tc>
                  <a:txBody>
                    <a:bodyPr/>
                    <a:lstStyle/>
                    <a:p>
                      <a:r>
                        <a:rPr lang="en-US" sz="1600" dirty="0"/>
                        <a:t>Additional area for 100 atoms</a:t>
                      </a:r>
                    </a:p>
                  </a:txBody>
                  <a:tcPr/>
                </a:tc>
                <a:extLst>
                  <a:ext uri="{0D108BD9-81ED-4DB2-BD59-A6C34878D82A}">
                    <a16:rowId xmlns:a16="http://schemas.microsoft.com/office/drawing/2014/main" val="10000"/>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Binary</a:t>
                      </a:r>
                      <a:r>
                        <a:rPr lang="en-US" sz="2000" baseline="0" dirty="0">
                          <a:latin typeface="Gadugi" panose="020B0502040204020203" pitchFamily="34" charset="0"/>
                        </a:rPr>
                        <a:t> operations</a:t>
                      </a:r>
                    </a:p>
                    <a:p>
                      <a:r>
                        <a:rPr lang="en-US" sz="2000" baseline="0" dirty="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TTL decrement,</a:t>
                      </a:r>
                    </a:p>
                    <a:p>
                      <a:r>
                        <a:rPr lang="en-US" sz="2000" dirty="0">
                          <a:latin typeface="Gadugi" panose="020B0502040204020203" pitchFamily="34" charset="0"/>
                        </a:rPr>
                        <a:t>setting header fields, etc.</a:t>
                      </a:r>
                    </a:p>
                  </a:txBody>
                  <a:tcPr/>
                </a:tc>
                <a:tc>
                  <a:txBody>
                    <a:bodyPr/>
                    <a:lstStyle/>
                    <a:p>
                      <a:r>
                        <a:rPr lang="en-US" sz="2000" dirty="0">
                          <a:latin typeface="Gadugi" panose="020B0502040204020203" pitchFamily="34" charset="0"/>
                        </a:rPr>
                        <a:t>1384</a:t>
                      </a:r>
                    </a:p>
                  </a:txBody>
                  <a:tcPr/>
                </a:tc>
                <a:tc>
                  <a:txBody>
                    <a:bodyPr/>
                    <a:lstStyle/>
                    <a:p>
                      <a:r>
                        <a:rPr lang="en-US" sz="2000" dirty="0">
                          <a:latin typeface="Gadugi" panose="020B0502040204020203" pitchFamily="34" charset="0"/>
                        </a:rPr>
                        <a:t>0.07%</a:t>
                      </a:r>
                    </a:p>
                  </a:txBody>
                  <a:tcPr/>
                </a:tc>
                <a:extLst>
                  <a:ext uri="{0D108BD9-81ED-4DB2-BD59-A6C34878D82A}">
                    <a16:rowId xmlns:a16="http://schemas.microsoft.com/office/drawing/2014/main" val="10001"/>
                  </a:ext>
                </a:extLst>
              </a:tr>
              <a:tr h="340201">
                <a:tc>
                  <a:txBody>
                    <a:bodyPr/>
                    <a:lstStyle/>
                    <a:p>
                      <a:r>
                        <a:rPr lang="en-US" sz="2000" dirty="0">
                          <a:latin typeface="Gadugi" panose="020B0502040204020203" pitchFamily="34" charset="0"/>
                        </a:rPr>
                        <a:t>Accumulator</a:t>
                      </a:r>
                    </a:p>
                  </a:txBody>
                  <a:tcPr/>
                </a:tc>
                <a:tc>
                  <a:txBody>
                    <a:bodyPr/>
                    <a:lstStyle/>
                    <a:p>
                      <a:r>
                        <a:rPr lang="en-US" sz="2000" dirty="0">
                          <a:latin typeface="Gadugi" panose="020B0502040204020203" pitchFamily="34" charset="0"/>
                        </a:rPr>
                        <a:t>Increment state by value</a:t>
                      </a:r>
                    </a:p>
                    <a:p>
                      <a:r>
                        <a:rPr lang="en-US" sz="2000" dirty="0">
                          <a:latin typeface="Gadugi" panose="020B0502040204020203" pitchFamily="34" charset="0"/>
                        </a:rPr>
                        <a:t>(packet</a:t>
                      </a:r>
                      <a:r>
                        <a:rPr lang="en-US" sz="2000" baseline="0" dirty="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Counters, sketches, heavy hitters</a:t>
                      </a:r>
                    </a:p>
                  </a:txBody>
                  <a:tcPr/>
                </a:tc>
                <a:tc>
                  <a:txBody>
                    <a:bodyPr/>
                    <a:lstStyle/>
                    <a:p>
                      <a:r>
                        <a:rPr lang="en-US" sz="2000" dirty="0">
                          <a:latin typeface="Gadugi" panose="020B0502040204020203" pitchFamily="34" charset="0"/>
                        </a:rPr>
                        <a:t>431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0.022%</a:t>
                      </a:r>
                    </a:p>
                    <a:p>
                      <a:endParaRPr lang="en-US" sz="2000" dirty="0">
                        <a:latin typeface="Gadugi" panose="020B0502040204020203" pitchFamily="34" charset="0"/>
                      </a:endParaRPr>
                    </a:p>
                  </a:txBody>
                  <a:tcPr/>
                </a:tc>
                <a:extLst>
                  <a:ext uri="{0D108BD9-81ED-4DB2-BD59-A6C34878D82A}">
                    <a16:rowId xmlns:a16="http://schemas.microsoft.com/office/drawing/2014/main" val="10002"/>
                  </a:ext>
                </a:extLst>
              </a:tr>
              <a:tr h="340201">
                <a:tc>
                  <a:txBody>
                    <a:bodyPr/>
                    <a:lstStyle/>
                    <a:p>
                      <a:r>
                        <a:rPr lang="en-US" sz="2000" dirty="0">
                          <a:latin typeface="Gadugi" panose="020B0502040204020203" pitchFamily="34" charset="0"/>
                        </a:rPr>
                        <a:t>Read/Write</a:t>
                      </a:r>
                    </a:p>
                  </a:txBody>
                  <a:tcPr/>
                </a:tc>
                <a:tc>
                  <a:txBody>
                    <a:bodyPr/>
                    <a:lstStyle/>
                    <a:p>
                      <a:r>
                        <a:rPr lang="en-US" sz="2000" dirty="0">
                          <a:latin typeface="Gadugi" panose="020B0502040204020203" pitchFamily="34" charset="0"/>
                        </a:rPr>
                        <a:t>Read</a:t>
                      </a:r>
                      <a:r>
                        <a:rPr lang="en-US" sz="2000" baseline="0" dirty="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Bloom filters, indicator</a:t>
                      </a:r>
                      <a:r>
                        <a:rPr lang="en-US" sz="2000" baseline="0" dirty="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250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0.0125%</a:t>
                      </a:r>
                    </a:p>
                  </a:txBody>
                  <a:tcPr/>
                </a:tc>
                <a:extLst>
                  <a:ext uri="{0D108BD9-81ED-4DB2-BD59-A6C34878D82A}">
                    <a16:rowId xmlns:a16="http://schemas.microsoft.com/office/drawing/2014/main" val="10003"/>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Accumulate differently based on one predicate</a:t>
                      </a:r>
                    </a:p>
                  </a:txBody>
                  <a:tcPr/>
                </a:tc>
                <a:tc>
                  <a:txBody>
                    <a:bodyPr/>
                    <a:lstStyle/>
                    <a:p>
                      <a:r>
                        <a:rPr lang="en-US" sz="2000" dirty="0">
                          <a:latin typeface="Gadugi" panose="020B0502040204020203" pitchFamily="34" charset="0"/>
                        </a:rPr>
                        <a:t>Rate</a:t>
                      </a:r>
                      <a:r>
                        <a:rPr lang="en-US" sz="2000" baseline="0" dirty="0">
                          <a:latin typeface="Gadugi" panose="020B0502040204020203" pitchFamily="34" charset="0"/>
                        </a:rPr>
                        <a:t> Control Protocol,</a:t>
                      </a:r>
                    </a:p>
                    <a:p>
                      <a:r>
                        <a:rPr lang="en-US" sz="2000" baseline="0" dirty="0" err="1">
                          <a:latin typeface="Gadugi" panose="020B0502040204020203" pitchFamily="34" charset="0"/>
                        </a:rPr>
                        <a:t>Flowlet</a:t>
                      </a:r>
                      <a:r>
                        <a:rPr lang="en-US" sz="2000" baseline="0" dirty="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985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0.049%</a:t>
                      </a:r>
                    </a:p>
                    <a:p>
                      <a:endParaRPr lang="en-US" sz="2000" dirty="0">
                        <a:latin typeface="Gadugi" panose="020B0502040204020203" pitchFamily="34" charset="0"/>
                      </a:endParaRPr>
                    </a:p>
                  </a:txBody>
                  <a:tcPr/>
                </a:tc>
                <a:extLst>
                  <a:ext uri="{0D108BD9-81ED-4DB2-BD59-A6C34878D82A}">
                    <a16:rowId xmlns:a16="http://schemas.microsoft.com/office/drawing/2014/main" val="10004"/>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a:latin typeface="Gadugi" panose="020B0502040204020203" pitchFamily="34" charset="0"/>
                        </a:rPr>
                        <a:t>Accumulate</a:t>
                      </a:r>
                      <a:r>
                        <a:rPr lang="en-US" sz="2000" baseline="0" dirty="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a:latin typeface="Gadugi" panose="020B0502040204020203" pitchFamily="34" charset="0"/>
                        </a:rPr>
                        <a:t>HULL, AVQ</a:t>
                      </a:r>
                    </a:p>
                  </a:txBody>
                  <a:tcPr/>
                </a:tc>
                <a:tc>
                  <a:txBody>
                    <a:bodyPr/>
                    <a:lstStyle/>
                    <a:p>
                      <a:r>
                        <a:rPr lang="en-US" sz="2000" dirty="0">
                          <a:latin typeface="Gadugi" panose="020B0502040204020203" pitchFamily="34" charset="0"/>
                        </a:rPr>
                        <a:t>3597</a:t>
                      </a:r>
                    </a:p>
                  </a:txBody>
                  <a:tcPr/>
                </a:tc>
                <a:tc>
                  <a:txBody>
                    <a:bodyPr/>
                    <a:lstStyle/>
                    <a:p>
                      <a:r>
                        <a:rPr lang="en-US" sz="2000" dirty="0">
                          <a:latin typeface="Gadugi" panose="020B0502040204020203" pitchFamily="34" charset="0"/>
                        </a:rPr>
                        <a:t>0.18%</a:t>
                      </a:r>
                    </a:p>
                  </a:txBody>
                  <a:tcPr/>
                </a:tc>
                <a:extLst>
                  <a:ext uri="{0D108BD9-81ED-4DB2-BD59-A6C34878D82A}">
                    <a16:rowId xmlns:a16="http://schemas.microsoft.com/office/drawing/2014/main" val="10005"/>
                  </a:ext>
                </a:extLst>
              </a:tr>
              <a:tr h="340201">
                <a:tc>
                  <a:txBody>
                    <a:bodyPr/>
                    <a:lstStyle/>
                    <a:p>
                      <a:r>
                        <a:rPr lang="en-US" sz="2000" dirty="0">
                          <a:latin typeface="Gadugi" panose="020B0502040204020203" pitchFamily="34" charset="0"/>
                        </a:rPr>
                        <a:t>Pairs</a:t>
                      </a:r>
                    </a:p>
                  </a:txBody>
                  <a:tcPr/>
                </a:tc>
                <a:tc>
                  <a:txBody>
                    <a:bodyPr/>
                    <a:lstStyle/>
                    <a:p>
                      <a:r>
                        <a:rPr lang="en-US" sz="2000" dirty="0">
                          <a:latin typeface="Gadugi" panose="020B0502040204020203" pitchFamily="34" charset="0"/>
                        </a:rPr>
                        <a:t>Update a pair of mutually dependent state variables</a:t>
                      </a:r>
                    </a:p>
                  </a:txBody>
                  <a:tcPr/>
                </a:tc>
                <a:tc>
                  <a:txBody>
                    <a:bodyPr/>
                    <a:lstStyle/>
                    <a:p>
                      <a:r>
                        <a:rPr lang="en-US" sz="2000" dirty="0">
                          <a:latin typeface="Gadugi" panose="020B0502040204020203" pitchFamily="34" charset="0"/>
                        </a:rPr>
                        <a:t>CONGA</a:t>
                      </a:r>
                    </a:p>
                  </a:txBody>
                  <a:tcPr/>
                </a:tc>
                <a:tc>
                  <a:txBody>
                    <a:bodyPr/>
                    <a:lstStyle/>
                    <a:p>
                      <a:r>
                        <a:rPr lang="en-US" sz="2000" dirty="0">
                          <a:latin typeface="Gadugi" panose="020B0502040204020203" pitchFamily="34" charset="0"/>
                        </a:rPr>
                        <a:t>5997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Gadugi" panose="020B0502040204020203" pitchFamily="34" charset="0"/>
                        </a:rPr>
                        <a:t>0.30%</a:t>
                      </a:r>
                    </a:p>
                    <a:p>
                      <a:endParaRPr lang="en-US" sz="2000" dirty="0">
                        <a:latin typeface="Gadugi" panose="020B0502040204020203" pitchFamily="34" charset="0"/>
                      </a:endParaRPr>
                    </a:p>
                  </a:txBody>
                  <a:tcPr/>
                </a:tc>
                <a:extLst>
                  <a:ext uri="{0D108BD9-81ED-4DB2-BD59-A6C34878D82A}">
                    <a16:rowId xmlns:a16="http://schemas.microsoft.com/office/drawing/2014/main" val="10006"/>
                  </a:ext>
                </a:extLst>
              </a:tr>
            </a:tbl>
          </a:graphicData>
        </a:graphic>
      </p:graphicFrame>
      <p:sp>
        <p:nvSpPr>
          <p:cNvPr id="3" name="Title 2"/>
          <p:cNvSpPr>
            <a:spLocks noGrp="1"/>
          </p:cNvSpPr>
          <p:nvPr>
            <p:ph type="title"/>
          </p:nvPr>
        </p:nvSpPr>
        <p:spPr>
          <a:xfrm>
            <a:off x="838200" y="365125"/>
            <a:ext cx="10706100" cy="1325563"/>
          </a:xfrm>
        </p:spPr>
        <p:txBody>
          <a:bodyPr/>
          <a:lstStyle/>
          <a:p>
            <a:r>
              <a:rPr lang="en-US" dirty="0"/>
              <a:t>Results: A catalog of reusable atoms</a:t>
            </a:r>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&lt;1 % additional chip area for 100 atom instances</a:t>
            </a:r>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C292-E175-A945-8F42-8A16314E8406}"/>
              </a:ext>
            </a:extLst>
          </p:cNvPr>
          <p:cNvSpPr>
            <a:spLocks noGrp="1"/>
          </p:cNvSpPr>
          <p:nvPr>
            <p:ph type="title"/>
          </p:nvPr>
        </p:nvSpPr>
        <p:spPr/>
        <p:txBody>
          <a:bodyPr/>
          <a:lstStyle/>
          <a:p>
            <a:r>
              <a:rPr lang="en-US" dirty="0"/>
              <a:t>Atoms generalize to unanticipated use cases</a:t>
            </a:r>
          </a:p>
        </p:txBody>
      </p:sp>
      <p:graphicFrame>
        <p:nvGraphicFramePr>
          <p:cNvPr id="4" name="Content Placeholder 3">
            <a:extLst>
              <a:ext uri="{FF2B5EF4-FFF2-40B4-BE49-F238E27FC236}">
                <a16:creationId xmlns:a16="http://schemas.microsoft.com/office/drawing/2014/main" id="{B1B7FFFB-55D1-014B-9569-749AC4AC876A}"/>
              </a:ext>
            </a:extLst>
          </p:cNvPr>
          <p:cNvGraphicFramePr>
            <a:graphicFrameLocks noGrp="1"/>
          </p:cNvGraphicFramePr>
          <p:nvPr>
            <p:ph idx="1"/>
            <p:extLst>
              <p:ext uri="{D42A27DB-BD31-4B8C-83A1-F6EECF244321}">
                <p14:modId xmlns:p14="http://schemas.microsoft.com/office/powerpoint/2010/main" val="2269129433"/>
              </p:ext>
            </p:extLst>
          </p:nvPr>
        </p:nvGraphicFramePr>
        <p:xfrm>
          <a:off x="1181100" y="1707017"/>
          <a:ext cx="10325100" cy="4668361"/>
        </p:xfrm>
        <a:graphic>
          <a:graphicData uri="http://schemas.openxmlformats.org/drawingml/2006/table">
            <a:tbl>
              <a:tblPr firstRow="1" bandRow="1">
                <a:tableStyleId>{5C22544A-7EE6-4342-B048-85BDC9FD1C3A}</a:tableStyleId>
              </a:tblPr>
              <a:tblGrid>
                <a:gridCol w="1900855">
                  <a:extLst>
                    <a:ext uri="{9D8B030D-6E8A-4147-A177-3AD203B41FA5}">
                      <a16:colId xmlns:a16="http://schemas.microsoft.com/office/drawing/2014/main" val="3720186591"/>
                    </a:ext>
                  </a:extLst>
                </a:gridCol>
                <a:gridCol w="8424245">
                  <a:extLst>
                    <a:ext uri="{9D8B030D-6E8A-4147-A177-3AD203B41FA5}">
                      <a16:colId xmlns:a16="http://schemas.microsoft.com/office/drawing/2014/main" val="3081193928"/>
                    </a:ext>
                  </a:extLst>
                </a:gridCol>
              </a:tblGrid>
              <a:tr h="340201">
                <a:tc>
                  <a:txBody>
                    <a:bodyPr/>
                    <a:lstStyle/>
                    <a:p>
                      <a:r>
                        <a:rPr lang="en-US" sz="1600" dirty="0"/>
                        <a:t>Atoms</a:t>
                      </a:r>
                    </a:p>
                  </a:txBody>
                  <a:tcPr/>
                </a:tc>
                <a:tc>
                  <a:txBody>
                    <a:bodyPr/>
                    <a:lstStyle/>
                    <a:p>
                      <a:r>
                        <a:rPr lang="en-US" sz="1600" dirty="0"/>
                        <a:t>New use cases</a:t>
                      </a:r>
                    </a:p>
                  </a:txBody>
                  <a:tcPr/>
                </a:tc>
                <a:extLst>
                  <a:ext uri="{0D108BD9-81ED-4DB2-BD59-A6C34878D82A}">
                    <a16:rowId xmlns:a16="http://schemas.microsoft.com/office/drawing/2014/main" val="2446780112"/>
                  </a:ext>
                </a:extLst>
              </a:tr>
              <a:tr h="340201">
                <a:tc>
                  <a:txBody>
                    <a:bodyPr/>
                    <a:lstStyle/>
                    <a:p>
                      <a:r>
                        <a:rPr lang="en-US" sz="2000" dirty="0">
                          <a:latin typeface="Gadugi" panose="020B0502040204020203" pitchFamily="34" charset="0"/>
                        </a:rPr>
                        <a:t>Stateless</a:t>
                      </a:r>
                    </a:p>
                  </a:txBody>
                  <a:tcPr/>
                </a:tc>
                <a:tc>
                  <a:txBody>
                    <a:bodyPr/>
                    <a:lstStyle/>
                    <a:p>
                      <a:r>
                        <a:rPr lang="en-US" sz="2000" dirty="0">
                          <a:latin typeface="Gadugi" panose="020B0502040204020203" pitchFamily="34" charset="0"/>
                        </a:rPr>
                        <a:t>Stateless stream processing</a:t>
                      </a:r>
                    </a:p>
                    <a:p>
                      <a:endParaRPr lang="en-US" sz="2000" dirty="0">
                        <a:latin typeface="Gadugi" panose="020B0502040204020203" pitchFamily="34" charset="0"/>
                      </a:endParaRPr>
                    </a:p>
                  </a:txBody>
                  <a:tcPr/>
                </a:tc>
                <a:extLst>
                  <a:ext uri="{0D108BD9-81ED-4DB2-BD59-A6C34878D82A}">
                    <a16:rowId xmlns:a16="http://schemas.microsoft.com/office/drawing/2014/main" val="3224348469"/>
                  </a:ext>
                </a:extLst>
              </a:tr>
              <a:tr h="340201">
                <a:tc>
                  <a:txBody>
                    <a:bodyPr/>
                    <a:lstStyle/>
                    <a:p>
                      <a:r>
                        <a:rPr lang="en-US" sz="2000" dirty="0">
                          <a:latin typeface="Gadugi" panose="020B0502040204020203" pitchFamily="34" charset="0"/>
                        </a:rPr>
                        <a:t>Conditional</a:t>
                      </a:r>
                    </a:p>
                    <a:p>
                      <a:r>
                        <a:rPr lang="en-US" sz="2000" baseline="0" dirty="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a:t>Counting TCP packet reordering</a:t>
                      </a:r>
                    </a:p>
                    <a:p>
                      <a:r>
                        <a:rPr lang="en-US" sz="2000" dirty="0" err="1"/>
                        <a:t>Stateful</a:t>
                      </a:r>
                      <a:r>
                        <a:rPr lang="en-US" sz="2000" dirty="0"/>
                        <a:t> firewalls</a:t>
                      </a:r>
                    </a:p>
                    <a:p>
                      <a:r>
                        <a:rPr lang="en-US" sz="2000" dirty="0"/>
                        <a:t>Checking for frequent domain name changes</a:t>
                      </a:r>
                    </a:p>
                    <a:p>
                      <a:r>
                        <a:rPr lang="en-US" sz="2000" dirty="0">
                          <a:latin typeface="Gadugi" panose="020B0502040204020203" pitchFamily="34" charset="0"/>
                        </a:rPr>
                        <a:t>FTP connection monitoring</a:t>
                      </a:r>
                    </a:p>
                    <a:p>
                      <a:r>
                        <a:rPr lang="en-US" sz="2000" dirty="0">
                          <a:latin typeface="Gadugi" panose="020B0502040204020203" pitchFamily="34" charset="0"/>
                        </a:rPr>
                        <a:t>Detect </a:t>
                      </a:r>
                      <a:r>
                        <a:rPr lang="en-US" sz="2000">
                          <a:latin typeface="Gadugi" panose="020B0502040204020203" pitchFamily="34" charset="0"/>
                        </a:rPr>
                        <a:t>first packet of a flow</a:t>
                      </a:r>
                      <a:endParaRPr lang="en-US" sz="2000" dirty="0">
                        <a:latin typeface="Gadugi" panose="020B0502040204020203" pitchFamily="34" charset="0"/>
                      </a:endParaRPr>
                    </a:p>
                  </a:txBody>
                  <a:tcPr/>
                </a:tc>
                <a:extLst>
                  <a:ext uri="{0D108BD9-81ED-4DB2-BD59-A6C34878D82A}">
                    <a16:rowId xmlns:a16="http://schemas.microsoft.com/office/drawing/2014/main" val="1283019487"/>
                  </a:ext>
                </a:extLst>
              </a:tr>
              <a:tr h="340201">
                <a:tc>
                  <a:txBody>
                    <a:bodyPr/>
                    <a:lstStyle/>
                    <a:p>
                      <a:r>
                        <a:rPr lang="en-US" sz="2000" dirty="0">
                          <a:latin typeface="Gadugi" panose="020B0502040204020203" pitchFamily="34" charset="0"/>
                        </a:rPr>
                        <a:t>Nested Conditional Accumulator</a:t>
                      </a:r>
                    </a:p>
                  </a:txBody>
                  <a:tcPr/>
                </a:tc>
                <a:tc>
                  <a:txBody>
                    <a:bodyPr/>
                    <a:lstStyle/>
                    <a:p>
                      <a:r>
                        <a:rPr lang="en-US" sz="2000" dirty="0" err="1">
                          <a:latin typeface="Gadugi" panose="020B0502040204020203" pitchFamily="34" charset="0"/>
                        </a:rPr>
                        <a:t>Superspreader</a:t>
                      </a:r>
                      <a:r>
                        <a:rPr lang="en-US" sz="2000" dirty="0">
                          <a:latin typeface="Gadugi" panose="020B0502040204020203" pitchFamily="34" charset="0"/>
                        </a:rPr>
                        <a:t> detection</a:t>
                      </a:r>
                    </a:p>
                    <a:p>
                      <a:r>
                        <a:rPr lang="en-US" sz="2000" dirty="0">
                          <a:latin typeface="Gadugi" panose="020B0502040204020203" pitchFamily="34" charset="0"/>
                        </a:rPr>
                        <a:t>The BLUE AQM algorithm</a:t>
                      </a:r>
                    </a:p>
                  </a:txBody>
                  <a:tcPr/>
                </a:tc>
                <a:extLst>
                  <a:ext uri="{0D108BD9-81ED-4DB2-BD59-A6C34878D82A}">
                    <a16:rowId xmlns:a16="http://schemas.microsoft.com/office/drawing/2014/main" val="3624195048"/>
                  </a:ext>
                </a:extLst>
              </a:tr>
              <a:tr h="340201">
                <a:tc>
                  <a:txBody>
                    <a:bodyPr/>
                    <a:lstStyle/>
                    <a:p>
                      <a:r>
                        <a:rPr lang="en-US" sz="2000" dirty="0">
                          <a:latin typeface="Gadugi" panose="020B0502040204020203" pitchFamily="34" charset="0"/>
                        </a:rPr>
                        <a:t>Pairs</a:t>
                      </a:r>
                    </a:p>
                  </a:txBody>
                  <a:tcPr/>
                </a:tc>
                <a:tc>
                  <a:txBody>
                    <a:bodyPr/>
                    <a:lstStyle/>
                    <a:p>
                      <a:r>
                        <a:rPr lang="en-US" sz="2000" dirty="0" err="1">
                          <a:latin typeface="Gadugi" panose="020B0502040204020203" pitchFamily="34" charset="0"/>
                        </a:rPr>
                        <a:t>HashPipe</a:t>
                      </a:r>
                      <a:r>
                        <a:rPr lang="en-US" sz="2000" dirty="0">
                          <a:latin typeface="Gadugi" panose="020B0502040204020203" pitchFamily="34" charset="0"/>
                        </a:rPr>
                        <a:t> (SOSR 2017)</a:t>
                      </a:r>
                    </a:p>
                    <a:p>
                      <a:r>
                        <a:rPr lang="en-US" sz="2000" dirty="0">
                          <a:latin typeface="Gadugi" panose="020B0502040204020203" pitchFamily="34" charset="0"/>
                        </a:rPr>
                        <a:t>HULA (SOSR 2016)</a:t>
                      </a:r>
                    </a:p>
                    <a:p>
                      <a:r>
                        <a:rPr lang="en-US" sz="2000" dirty="0">
                          <a:latin typeface="Gadugi" panose="020B0502040204020203" pitchFamily="34" charset="0"/>
                        </a:rPr>
                        <a:t>Spam detection</a:t>
                      </a:r>
                    </a:p>
                  </a:txBody>
                  <a:tcPr/>
                </a:tc>
                <a:extLst>
                  <a:ext uri="{0D108BD9-81ED-4DB2-BD59-A6C34878D82A}">
                    <a16:rowId xmlns:a16="http://schemas.microsoft.com/office/drawing/2014/main" val="4241257088"/>
                  </a:ext>
                </a:extLst>
              </a:tr>
            </a:tbl>
          </a:graphicData>
        </a:graphic>
      </p:graphicFrame>
    </p:spTree>
    <p:extLst>
      <p:ext uri="{BB962C8B-B14F-4D97-AF65-F5344CB8AC3E}">
        <p14:creationId xmlns:p14="http://schemas.microsoft.com/office/powerpoint/2010/main" val="115857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0" y="3076326"/>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1118127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programmable scheduling?</a:t>
            </a:r>
          </a:p>
        </p:txBody>
      </p:sp>
      <p:sp>
        <p:nvSpPr>
          <p:cNvPr id="3" name="Content Placeholder 2"/>
          <p:cNvSpPr>
            <a:spLocks noGrp="1"/>
          </p:cNvSpPr>
          <p:nvPr>
            <p:ph idx="1"/>
          </p:nvPr>
        </p:nvSpPr>
        <p:spPr>
          <a:xfrm>
            <a:off x="838200" y="1825625"/>
            <a:ext cx="11353800" cy="4351338"/>
          </a:xfrm>
        </p:spPr>
        <p:txBody>
          <a:bodyPr>
            <a:normAutofit/>
          </a:bodyPr>
          <a:lstStyle/>
          <a:p>
            <a:r>
              <a:rPr lang="en-US" dirty="0"/>
              <a:t>Different performance objectives demand different schedulers</a:t>
            </a:r>
          </a:p>
          <a:p>
            <a:pPr lvl="1"/>
            <a:r>
              <a:rPr lang="en-US" dirty="0"/>
              <a:t>Isolating different tenants in a datacenter: fair queueing</a:t>
            </a:r>
          </a:p>
          <a:p>
            <a:pPr lvl="1"/>
            <a:r>
              <a:rPr lang="en-US" dirty="0"/>
              <a:t>Single tenant with many short flows: shortest remaining processing time</a:t>
            </a:r>
          </a:p>
          <a:p>
            <a:pPr lvl="1"/>
            <a:endParaRPr lang="en-US" dirty="0"/>
          </a:p>
          <a:p>
            <a:r>
              <a:rPr lang="en-US" dirty="0"/>
              <a:t>Status quo: Menu of schedulers baked into hardware</a:t>
            </a:r>
          </a:p>
          <a:p>
            <a:pPr lvl="1"/>
            <a:r>
              <a:rPr lang="en-US" dirty="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is programmable scheduling hard?</a:t>
            </a:r>
          </a:p>
        </p:txBody>
      </p:sp>
      <p:sp>
        <p:nvSpPr>
          <p:cNvPr id="3" name="Content Placeholder 2"/>
          <p:cNvSpPr>
            <a:spLocks noGrp="1"/>
          </p:cNvSpPr>
          <p:nvPr>
            <p:ph idx="1"/>
          </p:nvPr>
        </p:nvSpPr>
        <p:spPr/>
        <p:txBody>
          <a:bodyPr>
            <a:normAutofit/>
          </a:bodyPr>
          <a:lstStyle/>
          <a:p>
            <a:r>
              <a:rPr lang="en-US" dirty="0"/>
              <a:t>Many algorithms, yet no consensus on primitives</a:t>
            </a:r>
          </a:p>
          <a:p>
            <a:endParaRPr lang="en-US" sz="1200" dirty="0"/>
          </a:p>
          <a:p>
            <a:r>
              <a:rPr lang="en-US" dirty="0"/>
              <a:t>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Need expressive primitive that can run at high speed</a:t>
            </a: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scheduler 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a:latin typeface="+mj-lt"/>
              </a:rPr>
              <a:t>It decides</a:t>
            </a:r>
          </a:p>
          <a:p>
            <a:r>
              <a:rPr lang="en-US" dirty="0">
                <a:latin typeface="+mj-lt"/>
              </a:rPr>
              <a:t>In what </a:t>
            </a:r>
            <a:r>
              <a:rPr lang="en-US" b="1" dirty="0">
                <a:solidFill>
                  <a:srgbClr val="901028"/>
                </a:solidFill>
                <a:latin typeface="+mj-lt"/>
              </a:rPr>
              <a:t>order</a:t>
            </a:r>
            <a:r>
              <a:rPr lang="en-US" dirty="0">
                <a:latin typeface="+mj-lt"/>
              </a:rPr>
              <a:t> are packets sent</a:t>
            </a:r>
          </a:p>
          <a:p>
            <a:pPr lvl="1"/>
            <a:r>
              <a:rPr lang="en-US" dirty="0">
                <a:latin typeface="+mj-lt"/>
              </a:rPr>
              <a:t>e.g., first-in first-out, priorities, weighted fair queueing</a:t>
            </a:r>
          </a:p>
          <a:p>
            <a:r>
              <a:rPr lang="en-US" dirty="0">
                <a:latin typeface="+mj-lt"/>
              </a:rPr>
              <a:t>At what </a:t>
            </a:r>
            <a:r>
              <a:rPr lang="en-US" b="1" dirty="0">
                <a:solidFill>
                  <a:srgbClr val="901028"/>
                </a:solidFill>
                <a:latin typeface="+mj-lt"/>
              </a:rPr>
              <a:t>time</a:t>
            </a:r>
            <a:r>
              <a:rPr lang="en-US" b="1" dirty="0">
                <a:latin typeface="+mj-lt"/>
              </a:rPr>
              <a:t> </a:t>
            </a:r>
            <a:r>
              <a:rPr lang="en-US" dirty="0">
                <a:latin typeface="+mj-lt"/>
              </a:rPr>
              <a:t>are packets sent</a:t>
            </a:r>
          </a:p>
          <a:p>
            <a:pPr lvl="1"/>
            <a:r>
              <a:rPr lang="en-US" dirty="0">
                <a:latin typeface="+mj-lt"/>
              </a:rPr>
              <a:t>e.g., rate limits</a:t>
            </a:r>
          </a:p>
          <a:p>
            <a:pPr marL="0" indent="0">
              <a:buNone/>
            </a:pPr>
            <a:endParaRPr lang="en-US" sz="1200" dirty="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Schedulers in routers today</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a:t>Packets</a:t>
            </a:r>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a:solidFill>
                  <a:srgbClr val="000000"/>
                </a:solidFill>
              </a:rPr>
              <a:t>Fixed schedulers</a:t>
            </a:r>
          </a:p>
          <a:p>
            <a:pPr algn="ctr"/>
            <a:r>
              <a:rPr lang="en-US" dirty="0">
                <a:solidFill>
                  <a:srgbClr val="000000"/>
                </a:solidFill>
              </a:rPr>
              <a:t>(priority,</a:t>
            </a:r>
          </a:p>
          <a:p>
            <a:pPr algn="ctr"/>
            <a:r>
              <a:rPr lang="en-US" dirty="0">
                <a:solidFill>
                  <a:srgbClr val="000000"/>
                </a:solidFill>
              </a:rPr>
              <a:t>round robin,</a:t>
            </a:r>
          </a:p>
          <a:p>
            <a:pPr algn="ctr"/>
            <a:r>
              <a:rPr lang="en-US" dirty="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a:t>A strawman programmable scheduler</a:t>
            </a:r>
          </a:p>
        </p:txBody>
      </p:sp>
      <p:sp>
        <p:nvSpPr>
          <p:cNvPr id="3" name="Content Placeholder 2"/>
          <p:cNvSpPr>
            <a:spLocks noGrp="1"/>
          </p:cNvSpPr>
          <p:nvPr>
            <p:ph idx="1"/>
          </p:nvPr>
        </p:nvSpPr>
        <p:spPr>
          <a:xfrm>
            <a:off x="723900" y="4838700"/>
            <a:ext cx="10706100" cy="1638300"/>
          </a:xfrm>
        </p:spPr>
        <p:txBody>
          <a:bodyPr>
            <a:noAutofit/>
          </a:bodyPr>
          <a:lstStyle/>
          <a:p>
            <a:r>
              <a:rPr lang="en-US" sz="2200" dirty="0"/>
              <a:t>Very tight time budget between consecutive </a:t>
            </a:r>
            <a:r>
              <a:rPr lang="en-US" sz="2200" dirty="0" err="1"/>
              <a:t>dequeues</a:t>
            </a:r>
            <a:r>
              <a:rPr lang="en-US" sz="2200" dirty="0"/>
              <a:t> (5 cycles @ 100G)</a:t>
            </a:r>
          </a:p>
          <a:p>
            <a:r>
              <a:rPr lang="en-US" sz="2200" dirty="0"/>
              <a:t>Can we refactor by precomputing programmable operations off the critical path?</a:t>
            </a:r>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Classification</a:t>
            </a: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a:solidFill>
                  <a:srgbClr val="000000"/>
                </a:solidFill>
              </a:rPr>
              <a:t>Programmable </a:t>
            </a:r>
            <a:r>
              <a:rPr lang="en-US" sz="2000" dirty="0" err="1">
                <a:solidFill>
                  <a:srgbClr val="000000"/>
                </a:solidFill>
              </a:rPr>
              <a:t>dequeue</a:t>
            </a:r>
            <a:r>
              <a:rPr lang="en-US" sz="2000" dirty="0">
                <a:solidFill>
                  <a:srgbClr val="000000"/>
                </a:solidFill>
              </a:rPr>
              <a:t>()</a:t>
            </a:r>
          </a:p>
          <a:p>
            <a:pPr algn="ctr"/>
            <a:r>
              <a:rPr lang="en-US" sz="2000" dirty="0">
                <a:solidFill>
                  <a:srgbClr val="000000"/>
                </a:solidFill>
              </a:rPr>
              <a:t>function</a:t>
            </a:r>
          </a:p>
        </p:txBody>
      </p:sp>
      <p:sp>
        <p:nvSpPr>
          <p:cNvPr id="4" name="Rectangle 3"/>
          <p:cNvSpPr/>
          <p:nvPr/>
        </p:nvSpPr>
        <p:spPr>
          <a:xfrm>
            <a:off x="1578853" y="2881263"/>
            <a:ext cx="950901" cy="369332"/>
          </a:xfrm>
          <a:prstGeom prst="rect">
            <a:avLst/>
          </a:prstGeom>
        </p:spPr>
        <p:txBody>
          <a:bodyPr wrap="none">
            <a:spAutoFit/>
          </a:bodyPr>
          <a:lstStyle/>
          <a:p>
            <a:r>
              <a:rPr lang="en-US"/>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The Push-In First-Out Queue</a:t>
            </a: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a:solidFill>
                  <a:srgbClr val="3366FF"/>
                </a:solidFill>
              </a:rPr>
              <a:t>Key observation</a:t>
            </a:r>
          </a:p>
          <a:p>
            <a:r>
              <a:rPr lang="en-US" sz="11200" dirty="0"/>
              <a:t>In many schedulers, relative order of buffered packets does not change with future packet arrivals</a:t>
            </a:r>
          </a:p>
          <a:p>
            <a:r>
              <a:rPr lang="en-US" sz="11200" dirty="0"/>
              <a:t>A packet’s place in the scheduling order is known at </a:t>
            </a:r>
            <a:r>
              <a:rPr lang="en-US" sz="11200" dirty="0" err="1"/>
              <a:t>enqueue</a:t>
            </a:r>
            <a:endParaRPr lang="en-US" sz="11200" dirty="0"/>
          </a:p>
          <a:p>
            <a:endParaRPr lang="en-US" sz="11200" dirty="0">
              <a:latin typeface="+mj-lt"/>
            </a:endParaRPr>
          </a:p>
          <a:p>
            <a:pPr marL="0" indent="0">
              <a:buNone/>
            </a:pPr>
            <a:r>
              <a:rPr lang="en-US" sz="11200" b="1" dirty="0">
                <a:solidFill>
                  <a:srgbClr val="3366FF"/>
                </a:solidFill>
              </a:rPr>
              <a:t>The Push-In First-Out Queue (PIFO)</a:t>
            </a:r>
            <a:r>
              <a:rPr lang="en-US" sz="11200" dirty="0">
                <a:latin typeface="+mj-lt"/>
              </a:rPr>
              <a:t>: Packets are pushed into an arbitrary location based on a </a:t>
            </a:r>
            <a:r>
              <a:rPr lang="en-US" sz="11200" b="1" dirty="0">
                <a:solidFill>
                  <a:srgbClr val="901028"/>
                </a:solidFill>
                <a:latin typeface="+mj-lt"/>
              </a:rPr>
              <a:t>rank</a:t>
            </a:r>
            <a:r>
              <a:rPr lang="en-US" sz="11200" dirty="0">
                <a:latin typeface="+mj-lt"/>
              </a:rPr>
              <a:t>, and </a:t>
            </a:r>
            <a:r>
              <a:rPr lang="en-US" sz="11200" dirty="0" err="1">
                <a:latin typeface="+mj-lt"/>
              </a:rPr>
              <a:t>dequeued</a:t>
            </a:r>
            <a:r>
              <a:rPr lang="en-US" sz="11200" dirty="0">
                <a:latin typeface="+mj-lt"/>
              </a:rPr>
              <a:t> from the head</a:t>
            </a:r>
          </a:p>
          <a:p>
            <a:endParaRPr lang="en-US" sz="11200" dirty="0">
              <a:latin typeface="+mj-lt"/>
            </a:endParaRPr>
          </a:p>
          <a:p>
            <a:pPr marL="0" indent="0">
              <a:buNone/>
            </a:pPr>
            <a:endParaRPr lang="en-US" dirty="0">
              <a:latin typeface="+mj-lt"/>
            </a:endParaRPr>
          </a:p>
          <a:p>
            <a:endParaRPr lang="en-US" dirty="0">
              <a:latin typeface="+mj-lt"/>
            </a:endParaRPr>
          </a:p>
          <a:p>
            <a:endParaRPr lang="en-US" dirty="0">
              <a:latin typeface="+mj-lt"/>
            </a:endParaRPr>
          </a:p>
          <a:p>
            <a:endParaRPr lang="en-US" dirty="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10</a:t>
            </a: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13</a:t>
            </a: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 </a:t>
            </a:r>
            <a:r>
              <a:rPr lang="en-US">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a:latin typeface="+mj-lt"/>
              </a:rPr>
              <a:t>To program the scheduler, program the rank computation </a:t>
            </a: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9</a:t>
                      </a: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a:solidFill>
                            <a:schemeClr val="tx1"/>
                          </a:solidFill>
                          <a:latin typeface="+mj-lt"/>
                          <a:cs typeface="Seravek"/>
                        </a:rPr>
                        <a:t>8</a:t>
                      </a: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5</a:t>
                    </a: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a:latin typeface="+mj-lt"/>
                <a:cs typeface="Seravek"/>
              </a:rPr>
              <a:t>f = flow(</a:t>
            </a:r>
            <a:r>
              <a:rPr lang="en-US" sz="2000" dirty="0" err="1">
                <a:latin typeface="+mj-lt"/>
                <a:cs typeface="Seravek"/>
              </a:rPr>
              <a:t>pkt</a:t>
            </a:r>
            <a:r>
              <a:rPr lang="en-US" sz="2000" dirty="0">
                <a:latin typeface="+mj-lt"/>
                <a:cs typeface="Seravek"/>
              </a:rPr>
              <a:t>) </a:t>
            </a:r>
          </a:p>
          <a:p>
            <a:r>
              <a:rPr lang="is-IS" sz="2000" dirty="0">
                <a:latin typeface="+mj-lt"/>
                <a:cs typeface="Seravek"/>
              </a:rPr>
              <a:t>…</a:t>
            </a:r>
          </a:p>
          <a:p>
            <a:r>
              <a:rPr lang="is-IS" sz="2000" dirty="0">
                <a:latin typeface="+mj-lt"/>
                <a:cs typeface="Seravek"/>
              </a:rPr>
              <a:t>...</a:t>
            </a:r>
          </a:p>
          <a:p>
            <a:r>
              <a:rPr lang="en-US" sz="2000" b="1" dirty="0" err="1">
                <a:cs typeface="Seravek"/>
              </a:rPr>
              <a:t>p.rank</a:t>
            </a:r>
            <a:r>
              <a:rPr lang="en-US" sz="2000" b="1" dirty="0">
                <a:cs typeface="Seravek"/>
              </a:rPr>
              <a:t>= T[f] + </a:t>
            </a:r>
            <a:r>
              <a:rPr lang="en-US" sz="2000" b="1" dirty="0" err="1">
                <a:cs typeface="Seravek"/>
              </a:rPr>
              <a:t>p.len</a:t>
            </a:r>
            <a:endParaRPr lang="is-IS" sz="2000" b="1" dirty="0">
              <a:latin typeface="+mj-lt"/>
              <a:cs typeface="Seravek"/>
            </a:endParaRPr>
          </a:p>
          <a:p>
            <a:endParaRPr lang="is-IS" sz="2000" b="1" dirty="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A programmable scheduler</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endParaRPr lang="en-US" sz="2800" dirty="0">
              <a:latin typeface="Seravek"/>
              <a:cs typeface="Seravek"/>
            </a:endParaRPr>
          </a:p>
          <a:p>
            <a:pPr algn="ctr"/>
            <a:r>
              <a:rPr lang="is-IS" sz="2800" dirty="0">
                <a:latin typeface="Seravek"/>
                <a:cs typeface="Seravek"/>
              </a:rPr>
              <a:t>…</a:t>
            </a:r>
            <a:r>
              <a:rPr lang="en-US" sz="2800" dirty="0">
                <a:latin typeface="Seravek"/>
                <a:cs typeface="Seravek"/>
              </a:rPr>
              <a:t> </a:t>
            </a: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Fair queuing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Token bucket shaping</a:t>
            </a: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tokens = min(</a:t>
            </a:r>
          </a:p>
          <a:p>
            <a:pPr defTabSz="457200">
              <a:defRPr/>
            </a:pPr>
            <a:r>
              <a:rPr lang="en-US" sz="1700" kern="0" dirty="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a:solidFill>
                  <a:prstClr val="black"/>
                </a:solidFill>
                <a:latin typeface="+mj-lt"/>
                <a:cs typeface="Seravek"/>
              </a:rPr>
              <a:t>p.send</a:t>
            </a:r>
            <a:r>
              <a:rPr lang="en-US" sz="1700" kern="0" dirty="0">
                <a:solidFill>
                  <a:prstClr val="black"/>
                </a:solidFill>
                <a:latin typeface="+mj-lt"/>
                <a:cs typeface="Seravek"/>
              </a:rPr>
              <a:t> = now +                                 </a:t>
            </a:r>
          </a:p>
          <a:p>
            <a:pPr defTabSz="457200">
              <a:defRPr/>
            </a:pPr>
            <a:r>
              <a:rPr lang="en-US" sz="1700" kern="0" dirty="0">
                <a:solidFill>
                  <a:prstClr val="black"/>
                </a:solidFill>
                <a:latin typeface="+mj-lt"/>
                <a:cs typeface="Seravek"/>
              </a:rPr>
              <a:t>        max( (</a:t>
            </a:r>
            <a:r>
              <a:rPr lang="en-US" sz="1700" kern="0" dirty="0" err="1">
                <a:solidFill>
                  <a:prstClr val="black"/>
                </a:solidFill>
                <a:latin typeface="+mj-lt"/>
                <a:cs typeface="Seravek"/>
              </a:rPr>
              <a:t>p.len</a:t>
            </a:r>
            <a:r>
              <a:rPr lang="en-US" sz="1700" kern="0" dirty="0">
                <a:solidFill>
                  <a:prstClr val="black"/>
                </a:solidFill>
                <a:latin typeface="+mj-lt"/>
                <a:cs typeface="Seravek"/>
              </a:rPr>
              <a:t> – tokens) / rate, 0)</a:t>
            </a:r>
          </a:p>
          <a:p>
            <a:pPr marL="342900" indent="-342900" defTabSz="457200">
              <a:buAutoNum type="arabicPeriod" startAt="3"/>
              <a:defRPr/>
            </a:pPr>
            <a:r>
              <a:rPr lang="en-US" sz="1700" kern="0" dirty="0">
                <a:solidFill>
                  <a:prstClr val="black"/>
                </a:solidFill>
                <a:latin typeface="+mj-lt"/>
                <a:cs typeface="Seravek"/>
              </a:rPr>
              <a:t>tokens = tokens - </a:t>
            </a:r>
            <a:r>
              <a:rPr lang="en-US" sz="1700" kern="0" dirty="0" err="1">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a:solidFill>
                  <a:prstClr val="black"/>
                </a:solidFill>
                <a:latin typeface="+mj-lt"/>
                <a:cs typeface="Seravek"/>
              </a:rPr>
              <a:t>last = now</a:t>
            </a:r>
          </a:p>
          <a:p>
            <a:pPr marL="342900" indent="-342900" defTabSz="457200">
              <a:buFontTx/>
              <a:buAutoNum type="arabicPeriod" startAt="3"/>
              <a:defRPr/>
            </a:pPr>
            <a:r>
              <a:rPr lang="en-US" sz="1700" kern="0" dirty="0" err="1">
                <a:solidFill>
                  <a:prstClr val="black"/>
                </a:solidFill>
                <a:latin typeface="+mj-lt"/>
                <a:cs typeface="Seravek"/>
              </a:rPr>
              <a:t>p.rank</a:t>
            </a:r>
            <a:r>
              <a:rPr lang="en-US" sz="1700" kern="0" dirty="0">
                <a:solidFill>
                  <a:prstClr val="black"/>
                </a:solidFill>
                <a:latin typeface="+mj-lt"/>
                <a:cs typeface="Seravek"/>
              </a:rPr>
              <a:t> = </a:t>
            </a:r>
            <a:r>
              <a:rPr lang="en-US" sz="1700" kern="0" dirty="0" err="1">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PIFO in hardware</a:t>
            </a:r>
          </a:p>
        </p:txBody>
      </p:sp>
      <p:sp>
        <p:nvSpPr>
          <p:cNvPr id="3" name="Content Placeholder 2"/>
          <p:cNvSpPr>
            <a:spLocks noGrp="1"/>
          </p:cNvSpPr>
          <p:nvPr>
            <p:ph idx="1"/>
          </p:nvPr>
        </p:nvSpPr>
        <p:spPr>
          <a:xfrm>
            <a:off x="838200" y="1676400"/>
            <a:ext cx="10515600" cy="4351338"/>
          </a:xfrm>
        </p:spPr>
        <p:txBody>
          <a:bodyPr>
            <a:normAutofit/>
          </a:bodyPr>
          <a:lstStyle/>
          <a:p>
            <a:r>
              <a:rPr lang="en-US" dirty="0"/>
              <a:t>Performance targets for a shared-memory router</a:t>
            </a:r>
          </a:p>
          <a:p>
            <a:pPr lvl="1"/>
            <a:r>
              <a:rPr lang="en-US" dirty="0"/>
              <a:t>1 GHz pipeline (64 ports * 10 </a:t>
            </a:r>
            <a:r>
              <a:rPr lang="en-US" dirty="0" err="1"/>
              <a:t>Gbit</a:t>
            </a:r>
            <a:r>
              <a:rPr lang="en-US" dirty="0"/>
              <a:t>/s)</a:t>
            </a:r>
          </a:p>
          <a:p>
            <a:pPr lvl="1"/>
            <a:r>
              <a:rPr lang="en-US" dirty="0"/>
              <a:t>1K flows/physical queues</a:t>
            </a:r>
          </a:p>
          <a:p>
            <a:pPr lvl="1"/>
            <a:r>
              <a:rPr lang="en-US" dirty="0"/>
              <a:t>60K packets  (12 MB packet buffer, 200 byte cell)</a:t>
            </a:r>
          </a:p>
          <a:p>
            <a:pPr lvl="1"/>
            <a:r>
              <a:rPr lang="en-US" dirty="0"/>
              <a:t>Scheduler is shared across ports</a:t>
            </a:r>
          </a:p>
          <a:p>
            <a:r>
              <a:rPr lang="en-US" dirty="0"/>
              <a:t>Naive solution: flat, sorted array of 60K elements is infeasible</a:t>
            </a:r>
          </a:p>
          <a:p>
            <a:r>
              <a:rPr lang="en-US" dirty="0"/>
              <a:t>Exploit observation that ranks increase within a flow: sort 1K head packets, one from each flow</a:t>
            </a:r>
          </a:p>
        </p:txBody>
      </p:sp>
      <p:sp>
        <p:nvSpPr>
          <p:cNvPr id="4" name="Rounded Rectangle 3"/>
          <p:cNvSpPr/>
          <p:nvPr/>
        </p:nvSpPr>
        <p:spPr>
          <a:xfrm>
            <a:off x="1335741" y="5600700"/>
            <a:ext cx="9520518" cy="6858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7 mm</a:t>
            </a:r>
            <a:r>
              <a:rPr lang="en-US" sz="3200" baseline="30000" dirty="0">
                <a:latin typeface="Gadugi" charset="0"/>
                <a:ea typeface="Gadugi" charset="0"/>
                <a:cs typeface="Gadugi" charset="0"/>
              </a:rPr>
              <a:t>2 </a:t>
            </a:r>
            <a:r>
              <a:rPr lang="en-US" sz="3200" dirty="0">
                <a:latin typeface="Gadugi" charset="0"/>
                <a:ea typeface="Gadugi" charset="0"/>
                <a:cs typeface="Gadugi" charset="0"/>
              </a:rPr>
              <a:t> area in a 16-nm </a:t>
            </a:r>
            <a:r>
              <a:rPr lang="en-US" sz="3200">
                <a:latin typeface="Gadugi" charset="0"/>
                <a:ea typeface="Gadugi" charset="0"/>
                <a:cs typeface="Gadugi" charset="0"/>
              </a:rPr>
              <a:t>library (</a:t>
            </a:r>
            <a:r>
              <a:rPr lang="en-US" sz="3200" dirty="0">
                <a:latin typeface="Gadugi" charset="0"/>
                <a:ea typeface="Gadugi" charset="0"/>
                <a:cs typeface="Gadugi" charset="0"/>
              </a:rPr>
              <a:t>4% overhead) </a:t>
            </a: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38558" y="4430669"/>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44484936"/>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0447-F686-D645-8754-9171A5E8EA01}"/>
              </a:ext>
            </a:extLst>
          </p:cNvPr>
          <p:cNvSpPr>
            <a:spLocks noGrp="1"/>
          </p:cNvSpPr>
          <p:nvPr>
            <p:ph type="title"/>
          </p:nvPr>
        </p:nvSpPr>
        <p:spPr/>
        <p:txBody>
          <a:bodyPr/>
          <a:lstStyle/>
          <a:p>
            <a:r>
              <a:rPr lang="en-US" dirty="0"/>
              <a:t>Programmable and scalable measurement</a:t>
            </a:r>
          </a:p>
        </p:txBody>
      </p:sp>
      <p:sp>
        <p:nvSpPr>
          <p:cNvPr id="3" name="Content Placeholder 2">
            <a:extLst>
              <a:ext uri="{FF2B5EF4-FFF2-40B4-BE49-F238E27FC236}">
                <a16:creationId xmlns:a16="http://schemas.microsoft.com/office/drawing/2014/main" id="{33F39AD3-368F-704F-A0C3-3F4CE573F4DD}"/>
              </a:ext>
            </a:extLst>
          </p:cNvPr>
          <p:cNvSpPr>
            <a:spLocks noGrp="1"/>
          </p:cNvSpPr>
          <p:nvPr>
            <p:ph idx="1"/>
          </p:nvPr>
        </p:nvSpPr>
        <p:spPr/>
        <p:txBody>
          <a:bodyPr>
            <a:normAutofit/>
          </a:bodyPr>
          <a:lstStyle/>
          <a:p>
            <a:r>
              <a:rPr lang="en-US" dirty="0"/>
              <a:t>Programmatically track stats for each flow (e.g., exponentially weighted moving averages (EWMA))</a:t>
            </a:r>
          </a:p>
          <a:p>
            <a:endParaRPr lang="en-US" dirty="0"/>
          </a:p>
          <a:p>
            <a:r>
              <a:rPr lang="en-US" dirty="0"/>
              <a:t>Two requirements:</a:t>
            </a:r>
          </a:p>
          <a:p>
            <a:pPr lvl="1"/>
            <a:r>
              <a:rPr lang="en-US" sz="2800" dirty="0"/>
              <a:t>Fast: Must process packets at switch’s line rate (1 </a:t>
            </a:r>
            <a:r>
              <a:rPr lang="en-US" sz="2800" dirty="0" err="1"/>
              <a:t>pkt</a:t>
            </a:r>
            <a:r>
              <a:rPr lang="en-US" sz="2800" dirty="0"/>
              <a:t> every ns)</a:t>
            </a:r>
          </a:p>
          <a:p>
            <a:pPr lvl="1"/>
            <a:r>
              <a:rPr lang="en-US" sz="2800" dirty="0"/>
              <a:t>Scalable: Millions of flows (e.g., at the level of 5 tuples)</a:t>
            </a:r>
          </a:p>
          <a:p>
            <a:endParaRPr lang="en-US" dirty="0"/>
          </a:p>
          <a:p>
            <a:r>
              <a:rPr lang="en-US" dirty="0"/>
              <a:t>Challenge: Neither SRAM nor DRAM is both </a:t>
            </a:r>
            <a:r>
              <a:rPr lang="en-US" dirty="0">
                <a:solidFill>
                  <a:srgbClr val="A31E34"/>
                </a:solidFill>
              </a:rPr>
              <a:t>fast </a:t>
            </a:r>
            <a:r>
              <a:rPr lang="en-US" dirty="0"/>
              <a:t>and </a:t>
            </a:r>
            <a:r>
              <a:rPr lang="en-US" dirty="0">
                <a:solidFill>
                  <a:srgbClr val="A31E34"/>
                </a:solidFill>
              </a:rPr>
              <a:t>dense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7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classical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p:txBody>
          <a:bodyPr>
            <a:normAutofit/>
          </a:bodyPr>
          <a:lstStyle/>
          <a:p>
            <a:r>
              <a:rPr lang="en-US" dirty="0"/>
              <a:t>Structure stats measurement as key-value store</a:t>
            </a:r>
          </a:p>
          <a:p>
            <a:endParaRPr lang="en-US" dirty="0"/>
          </a:p>
          <a:p>
            <a:r>
              <a:rPr lang="en-US" dirty="0"/>
              <a:t>Key=flow, value=statistic being measured</a:t>
            </a:r>
          </a:p>
          <a:p>
            <a:endParaRPr lang="en-US" dirty="0"/>
          </a:p>
          <a:p>
            <a:endParaRPr lang="en-US" dirty="0"/>
          </a:p>
        </p:txBody>
      </p:sp>
    </p:spTree>
    <p:extLst>
      <p:ext uri="{BB962C8B-B14F-4D97-AF65-F5344CB8AC3E}">
        <p14:creationId xmlns:p14="http://schemas.microsoft.com/office/powerpoint/2010/main" val="2977092823"/>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31052438"/>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535823933"/>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603193555"/>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012820049"/>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95202295"/>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7947980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074338112"/>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872127847"/>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643444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019590989"/>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about </a:t>
            </a:r>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statistics value with previous value accurately?</a:t>
            </a:r>
          </a:p>
          <a:p>
            <a:endParaRPr lang="en-US" dirty="0"/>
          </a:p>
          <a:p>
            <a:r>
              <a:rPr lang="en-US" dirty="0"/>
              <a:t>Let’s represent the statistics operation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45041354"/>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Merge 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statistics (min, max, product, set union, intersection, etc.)</a:t>
            </a:r>
          </a:p>
          <a:p>
            <a:endParaRPr lang="en-US" dirty="0"/>
          </a:p>
        </p:txBody>
      </p:sp>
      <p:sp>
        <p:nvSpPr>
          <p:cNvPr id="15" name="TextBox 14"/>
          <p:cNvSpPr txBox="1"/>
          <p:nvPr/>
        </p:nvSpPr>
        <p:spPr>
          <a:xfrm>
            <a:off x="4751715" y="1027906"/>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91186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7125518" y="967787"/>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83966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243194" y="91945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09984" y="4365748"/>
            <a:ext cx="8258016" cy="523220"/>
          </a:xfrm>
          <a:prstGeom prst="rect">
            <a:avLst/>
          </a:prstGeom>
          <a:noFill/>
        </p:spPr>
        <p:txBody>
          <a:bodyPr wrap="square" rtlCol="0">
            <a:spAutoFit/>
          </a:bodyPr>
          <a:lstStyle/>
          <a:p>
            <a:pPr algn="ctr"/>
            <a:r>
              <a:rPr lang="en-US" sz="2800" dirty="0">
                <a:solidFill>
                  <a:srgbClr val="A31E34"/>
                </a:solidFill>
              </a:rPr>
              <a:t>Statistics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68410339"/>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Mergeability</a:t>
            </a:r>
            <a:r>
              <a:rPr lang="en-US" dirty="0"/>
              <a:t> beyond associative statistics</a:t>
            </a:r>
          </a:p>
        </p:txBody>
      </p:sp>
      <p:sp>
        <p:nvSpPr>
          <p:cNvPr id="3" name="Content Placeholder 2"/>
          <p:cNvSpPr>
            <a:spLocks noGrp="1"/>
          </p:cNvSpPr>
          <p:nvPr>
            <p:ph idx="1"/>
          </p:nvPr>
        </p:nvSpPr>
        <p:spPr/>
        <p:txBody>
          <a:bodyPr/>
          <a:lstStyle/>
          <a:p>
            <a:r>
              <a:rPr lang="en-US" dirty="0"/>
              <a:t>Can merge any statistic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statistics value being tracked</a:t>
            </a:r>
          </a:p>
        </p:txBody>
      </p:sp>
    </p:spTree>
    <p:custDataLst>
      <p:tags r:id="rId1"/>
    </p:custDataLst>
    <p:extLst>
      <p:ext uri="{BB962C8B-B14F-4D97-AF65-F5344CB8AC3E}">
        <p14:creationId xmlns:p14="http://schemas.microsoft.com/office/powerpoint/2010/main" val="3541657496"/>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Merge w.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2917439" cy="954107"/>
          </a:xfrm>
          <a:prstGeom prst="rect">
            <a:avLst/>
          </a:prstGeom>
          <a:noFill/>
        </p:spPr>
        <p:txBody>
          <a:bodyPr wrap="square" rtlCol="0">
            <a:spAutoFit/>
          </a:bodyPr>
          <a:lstStyle/>
          <a:p>
            <a:pPr algn="ctr"/>
            <a:r>
              <a:rPr lang="en-US" sz="2800" dirty="0"/>
              <a:t>State maintained by the statistic</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85867790"/>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from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state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m:t>
                      </m:r>
                      <m:r>
                        <a:rPr lang="en-US" i="1" baseline="-25000" dirty="0">
                          <a:latin typeface="Cambria Math" panose="02040503050406030204" pitchFamily="18" charset="0"/>
                        </a:rPr>
                        <m:t>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140"/>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543300"/>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923166594"/>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charRg st="282" end="39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charRg st="399" end="4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21"/>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552918566"/>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useful linear-in-state statistics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52</a:t>
            </a:fld>
            <a:endParaRPr lang="en-US"/>
          </a:p>
        </p:txBody>
      </p:sp>
    </p:spTree>
    <p:extLst>
      <p:ext uri="{BB962C8B-B14F-4D97-AF65-F5344CB8AC3E}">
        <p14:creationId xmlns:p14="http://schemas.microsoft.com/office/powerpoint/2010/main" val="306126651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Several ideas from Domino in P4: Packet transactions, sequential semantics, high-level language constructs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Outlook and future work</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a:bodyPr>
          <a:lstStyle/>
          <a:p>
            <a:r>
              <a:rPr lang="en-US" dirty="0"/>
              <a:t>Router programmability benefits two sets of people in industry</a:t>
            </a:r>
          </a:p>
          <a:p>
            <a:pPr lvl="1"/>
            <a:r>
              <a:rPr lang="en-US" dirty="0"/>
              <a:t>Router vendors (e.g., Dell, Arista, Cisco)</a:t>
            </a:r>
          </a:p>
          <a:p>
            <a:pPr lvl="1"/>
            <a:r>
              <a:rPr lang="en-US" dirty="0"/>
              <a:t>Network operators (e.g., Google, Microsoft, enterprises etc.)</a:t>
            </a:r>
          </a:p>
          <a:p>
            <a:r>
              <a:rPr lang="en-US"/>
              <a:t>Programmability </a:t>
            </a:r>
            <a:r>
              <a:rPr lang="en-US" dirty="0"/>
              <a:t>will happen for the first reason sooner or later.</a:t>
            </a:r>
          </a:p>
          <a:p>
            <a:r>
              <a:rPr lang="en-US" dirty="0"/>
              <a:t>The second set of use cases remains to be seen.</a:t>
            </a:r>
          </a:p>
          <a:p>
            <a:r>
              <a:rPr lang="en-US" dirty="0"/>
              <a:t>Future work:</a:t>
            </a:r>
          </a:p>
          <a:p>
            <a:pPr lvl="1"/>
            <a:r>
              <a:rPr lang="en-US" dirty="0"/>
              <a:t>Let’s assume fast and programmable routers can be built.</a:t>
            </a:r>
          </a:p>
          <a:p>
            <a:pPr lvl="1"/>
            <a:r>
              <a:rPr lang="en-US" dirty="0"/>
              <a:t>How should we use them?</a:t>
            </a:r>
          </a:p>
          <a:p>
            <a:pPr lvl="1"/>
            <a:r>
              <a:rPr lang="en-US" dirty="0"/>
              <a:t>What stays on the end hosts and what should be moved into the network?</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Co-authors</a:t>
            </a:r>
          </a:p>
        </p:txBody>
      </p:sp>
      <p:sp>
        <p:nvSpPr>
          <p:cNvPr id="3" name="Content Placeholder 2"/>
          <p:cNvSpPr>
            <a:spLocks noGrp="1"/>
          </p:cNvSpPr>
          <p:nvPr>
            <p:ph idx="1"/>
          </p:nvPr>
        </p:nvSpPr>
        <p:spPr/>
        <p:txBody>
          <a:bodyPr/>
          <a:lstStyle/>
          <a:p>
            <a:r>
              <a:rPr lang="en-US" dirty="0"/>
              <a:t>MIT: Mohammad </a:t>
            </a:r>
            <a:r>
              <a:rPr lang="en-US" dirty="0" err="1"/>
              <a:t>Alizadeh</a:t>
            </a:r>
            <a:r>
              <a:rPr lang="en-US" dirty="0"/>
              <a:t>, Hari </a:t>
            </a:r>
            <a:r>
              <a:rPr lang="en-US" dirty="0" err="1"/>
              <a:t>Balakrishnan</a:t>
            </a:r>
            <a:r>
              <a:rPr lang="en-US" dirty="0"/>
              <a:t>, </a:t>
            </a:r>
            <a:r>
              <a:rPr lang="en-US" dirty="0" err="1"/>
              <a:t>Suvinay</a:t>
            </a:r>
            <a:r>
              <a:rPr lang="en-US" dirty="0"/>
              <a:t> Subramanian, Srinivas Narayana, </a:t>
            </a:r>
            <a:r>
              <a:rPr lang="en-US" dirty="0" err="1"/>
              <a:t>Vikram</a:t>
            </a:r>
            <a:r>
              <a:rPr lang="en-US" dirty="0"/>
              <a:t> Nathan, </a:t>
            </a:r>
            <a:r>
              <a:rPr lang="en-US" dirty="0" err="1"/>
              <a:t>Venkat</a:t>
            </a:r>
            <a:r>
              <a:rPr lang="en-US" dirty="0"/>
              <a:t> </a:t>
            </a:r>
            <a:r>
              <a:rPr lang="en-US" dirty="0" err="1"/>
              <a:t>Arun</a:t>
            </a:r>
            <a:r>
              <a:rPr lang="en-US" dirty="0"/>
              <a:t>, </a:t>
            </a:r>
            <a:r>
              <a:rPr lang="en-US" dirty="0" err="1"/>
              <a:t>Prateesh</a:t>
            </a:r>
            <a:r>
              <a:rPr lang="en-US" dirty="0"/>
              <a:t> Goyal</a:t>
            </a:r>
          </a:p>
          <a:p>
            <a:r>
              <a:rPr lang="en-US" dirty="0"/>
              <a:t>University of Washington: Alvin Cheung</a:t>
            </a:r>
          </a:p>
          <a:p>
            <a:r>
              <a:rPr lang="en-US" dirty="0"/>
              <a:t>Stanford: </a:t>
            </a:r>
            <a:r>
              <a:rPr lang="en-US" dirty="0" err="1"/>
              <a:t>Sachin</a:t>
            </a:r>
            <a:r>
              <a:rPr lang="en-US" dirty="0"/>
              <a:t> </a:t>
            </a:r>
            <a:r>
              <a:rPr lang="en-US" dirty="0" err="1"/>
              <a:t>Katti</a:t>
            </a:r>
            <a:r>
              <a:rPr lang="en-US" dirty="0"/>
              <a:t>, Nick McKeown</a:t>
            </a:r>
          </a:p>
          <a:p>
            <a:r>
              <a:rPr lang="en-US" dirty="0"/>
              <a:t>Cisco: Sharad </a:t>
            </a:r>
            <a:r>
              <a:rPr lang="en-US" dirty="0" err="1"/>
              <a:t>Chole</a:t>
            </a:r>
            <a:r>
              <a:rPr lang="en-US" dirty="0"/>
              <a:t>, Shang-</a:t>
            </a:r>
            <a:r>
              <a:rPr lang="en-US" dirty="0" err="1"/>
              <a:t>Tse</a:t>
            </a:r>
            <a:r>
              <a:rPr lang="en-US" dirty="0"/>
              <a:t> Chuang, Tom </a:t>
            </a:r>
            <a:r>
              <a:rPr lang="en-US" dirty="0" err="1"/>
              <a:t>Edsall</a:t>
            </a:r>
            <a:r>
              <a:rPr lang="en-US" dirty="0"/>
              <a:t>, </a:t>
            </a:r>
            <a:r>
              <a:rPr lang="en-US" dirty="0" err="1"/>
              <a:t>Vimalkumar</a:t>
            </a:r>
            <a:r>
              <a:rPr lang="en-US" dirty="0"/>
              <a:t> </a:t>
            </a:r>
            <a:r>
              <a:rPr lang="en-US" dirty="0" err="1"/>
              <a:t>Jeyakumar</a:t>
            </a:r>
            <a:endParaRPr lang="en-US" dirty="0"/>
          </a:p>
          <a:p>
            <a:r>
              <a:rPr lang="en-US" dirty="0"/>
              <a:t>Barefoot Networks: </a:t>
            </a:r>
            <a:r>
              <a:rPr lang="en-US" dirty="0" err="1"/>
              <a:t>Changhoon</a:t>
            </a:r>
            <a:r>
              <a:rPr lang="en-US" dirty="0"/>
              <a:t> Kim, Anurag Agrawal, Mihai </a:t>
            </a:r>
            <a:r>
              <a:rPr lang="en-US" dirty="0" err="1"/>
              <a:t>Budiu</a:t>
            </a:r>
            <a:r>
              <a:rPr lang="en-US" dirty="0"/>
              <a:t>, Steve Licking</a:t>
            </a:r>
          </a:p>
          <a:p>
            <a:r>
              <a:rPr lang="en-US" dirty="0"/>
              <a:t>Microsoft Research: George Varghese (now UCLA)</a:t>
            </a:r>
          </a:p>
        </p:txBody>
      </p:sp>
    </p:spTree>
    <p:extLst>
      <p:ext uri="{BB962C8B-B14F-4D97-AF65-F5344CB8AC3E}">
        <p14:creationId xmlns:p14="http://schemas.microsoft.com/office/powerpoint/2010/main" val="1338753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Tree>
    <p:extLst>
      <p:ext uri="{BB962C8B-B14F-4D97-AF65-F5344CB8AC3E}">
        <p14:creationId xmlns:p14="http://schemas.microsoft.com/office/powerpoint/2010/main" val="20502281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sram</a:t>
            </a:r>
            <a:endParaRPr lang="en-US" sz="2800" baseline="-25000" dirty="0"/>
          </a:p>
        </p:txBody>
      </p:sp>
      <p:sp>
        <p:nvSpPr>
          <p:cNvPr id="38" name="TextBox 37"/>
          <p:cNvSpPr txBox="1"/>
          <p:nvPr/>
        </p:nvSpPr>
        <p:spPr>
          <a:xfrm>
            <a:off x="8811244" y="2856863"/>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04978" y="4102951"/>
            <a:ext cx="2867706" cy="523220"/>
          </a:xfrm>
          <a:prstGeom prst="rect">
            <a:avLst/>
          </a:prstGeom>
          <a:noFill/>
        </p:spPr>
        <p:txBody>
          <a:bodyPr wrap="square" rtlCol="0">
            <a:spAutoFit/>
          </a:bodyPr>
          <a:lstStyle/>
          <a:p>
            <a:r>
              <a:rPr lang="en-US" sz="2800"/>
              <a:t>(nothing returns)</a:t>
            </a:r>
            <a:endParaRPr lang="en-US" sz="2800" dirty="0"/>
          </a:p>
        </p:txBody>
      </p:sp>
      <p:pic>
        <p:nvPicPr>
          <p:cNvPr id="48"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81421" y="2847025"/>
            <a:ext cx="1048685"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dram</a:t>
            </a:r>
            <a:endParaRPr lang="en-US" sz="2800" baseline="-25000" dirty="0">
              <a:ea typeface="Gadugi" charset="0"/>
              <a:cs typeface="Gadugi" charset="0"/>
            </a:endParaRPr>
          </a:p>
        </p:txBody>
      </p:sp>
      <p:sp>
        <p:nvSpPr>
          <p:cNvPr id="51" name="Rectangle 50"/>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0" y="1709531"/>
            <a:ext cx="12192000" cy="312088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0" y="2215064"/>
            <a:ext cx="12192000" cy="1938992"/>
          </a:xfrm>
          <a:prstGeom prst="rect">
            <a:avLst/>
          </a:prstGeom>
          <a:noFill/>
        </p:spPr>
        <p:txBody>
          <a:bodyPr wrap="square" rtlCol="0">
            <a:spAutoFit/>
          </a:bodyPr>
          <a:lstStyle/>
          <a:p>
            <a:pPr algn="ctr"/>
            <a:r>
              <a:rPr lang="en-US" sz="4000" dirty="0">
                <a:solidFill>
                  <a:schemeClr val="bg1"/>
                </a:solidFill>
              </a:rPr>
              <a:t>Packet processing doesn’t wait for DRAM.</a:t>
            </a:r>
          </a:p>
          <a:p>
            <a:pPr algn="ctr"/>
            <a:endParaRPr lang="en-US" sz="4000" dirty="0">
              <a:solidFill>
                <a:schemeClr val="bg1"/>
              </a:solidFill>
            </a:endParaRPr>
          </a:p>
          <a:p>
            <a:pPr algn="ctr"/>
            <a:r>
              <a:rPr lang="en-US" sz="4000" dirty="0">
                <a:solidFill>
                  <a:schemeClr val="bg1"/>
                </a:solidFill>
              </a:rPr>
              <a:t>Retain 1 </a:t>
            </a:r>
            <a:r>
              <a:rPr lang="en-US" sz="4000" dirty="0" err="1">
                <a:solidFill>
                  <a:schemeClr val="bg1"/>
                </a:solidFill>
              </a:rPr>
              <a:t>pkt</a:t>
            </a:r>
            <a:r>
              <a:rPr lang="en-US" sz="4000" dirty="0">
                <a:solidFill>
                  <a:schemeClr val="bg1"/>
                </a:solidFill>
              </a:rPr>
              <a:t>/ns processing rate</a:t>
            </a:r>
          </a:p>
        </p:txBody>
      </p:sp>
    </p:spTree>
    <p:custDataLst>
      <p:tags r:id="rId1"/>
    </p:custDataLst>
    <p:extLst>
      <p:ext uri="{BB962C8B-B14F-4D97-AF65-F5344CB8AC3E}">
        <p14:creationId xmlns:p14="http://schemas.microsoft.com/office/powerpoint/2010/main" val="357889135"/>
      </p:ext>
    </p:extLst>
  </p:cSld>
  <p:clrMapOvr>
    <a:masterClrMapping/>
  </p:clrMapOvr>
  <mc:AlternateContent xmlns:mc="http://schemas.openxmlformats.org/markup-compatibility/2006" xmlns:p14="http://schemas.microsoft.com/office/powerpoint/2010/main">
    <mc:Choice Requires="p14">
      <p:transition spd="slow" p14:dur="2000" advTm="12679"/>
    </mc:Choice>
    <mc:Fallback xmlns="">
      <p:transition spd="slow" advTm="126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340518"/>
            <a:ext cx="10913807" cy="2308324"/>
          </a:xfrm>
          <a:prstGeom prst="rect">
            <a:avLst/>
          </a:prstGeom>
          <a:noFill/>
        </p:spPr>
        <p:txBody>
          <a:bodyPr wrap="square" rtlCol="0">
            <a:spAutoFit/>
          </a:bodyPr>
          <a:lstStyle/>
          <a:p>
            <a:pPr algn="ctr"/>
            <a:r>
              <a:rPr lang="en-US" sz="4000" dirty="0"/>
              <a:t>There are useful fold functions that require a large amount of extra state to merge.</a:t>
            </a:r>
          </a:p>
          <a:p>
            <a:pPr algn="ctr"/>
            <a:endParaRPr lang="en-US" sz="3200" dirty="0"/>
          </a:p>
          <a:p>
            <a:pPr algn="ctr"/>
            <a:r>
              <a:rPr lang="en-US" sz="3200" dirty="0"/>
              <a:t>(Formal result in SIGCOMM 2017 paper)</a:t>
            </a:r>
          </a:p>
        </p:txBody>
      </p:sp>
      <p:sp>
        <p:nvSpPr>
          <p:cNvPr id="3" name="Slide Number Placeholder 2"/>
          <p:cNvSpPr>
            <a:spLocks noGrp="1"/>
          </p:cNvSpPr>
          <p:nvPr>
            <p:ph type="sldNum" sz="quarter" idx="12"/>
          </p:nvPr>
        </p:nvSpPr>
        <p:spPr/>
        <p:txBody>
          <a:bodyPr/>
          <a:lstStyle/>
          <a:p>
            <a:fld id="{7ADDFCCE-7BFB-9F43-8A65-C6CBBDF8F088}" type="slidenum">
              <a:rPr lang="en-US" smtClean="0"/>
              <a:t>58</a:t>
            </a:fld>
            <a:endParaRPr lang="en-US"/>
          </a:p>
        </p:txBody>
      </p:sp>
    </p:spTree>
    <p:extLst>
      <p:ext uri="{BB962C8B-B14F-4D97-AF65-F5344CB8AC3E}">
        <p14:creationId xmlns:p14="http://schemas.microsoft.com/office/powerpoint/2010/main" val="442855837"/>
      </p:ext>
    </p:extLst>
  </p:cSld>
  <p:clrMapOvr>
    <a:masterClrMapping/>
  </p:clrMapOvr>
  <mc:AlternateContent xmlns:mc="http://schemas.openxmlformats.org/markup-compatibility/2006" xmlns:p14="http://schemas.microsoft.com/office/powerpoint/2010/main">
    <mc:Choice Requires="p14">
      <p:transition spd="slow" p14:dur="2000" advTm="14534"/>
    </mc:Choice>
    <mc:Fallback xmlns="">
      <p:transition spd="slow" advTm="14534"/>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370577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atoms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417608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algorithms do PIFOs enable?</a:t>
            </a:r>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a:t>Bloom Filters</a:t>
            </a: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a:t>AVQ</a:t>
            </a: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a:t>RCP</a:t>
            </a: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a:t>HULL</a:t>
            </a:r>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a:t>Heavy Hitters</a:t>
            </a:r>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3806642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Extracting atoms</a:t>
            </a:r>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pkt.x</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pkt.c</a:t>
            </a:r>
            <a:r>
              <a:rPr lang="en-US" sz="2000" kern="0" dirty="0">
                <a:solidFill>
                  <a:srgbClr val="000000"/>
                </a:solidFill>
                <a:latin typeface="+mj-lt"/>
                <a:cs typeface="Seravek"/>
              </a:rPr>
              <a:t> = </a:t>
            </a:r>
            <a:r>
              <a:rPr lang="en-US" sz="2000" kern="0" dirty="0" err="1">
                <a:solidFill>
                  <a:srgbClr val="000000"/>
                </a:solidFill>
                <a:latin typeface="+mj-lt"/>
                <a:cs typeface="Seravek"/>
              </a:rPr>
              <a:t>pkt.a</a:t>
            </a:r>
            <a:r>
              <a:rPr lang="en-US" sz="2000" kern="0" dirty="0">
                <a:solidFill>
                  <a:srgbClr val="000000"/>
                </a:solidFill>
                <a:latin typeface="+mj-lt"/>
                <a:cs typeface="Seravek"/>
              </a:rPr>
              <a:t> (BINOP) </a:t>
            </a:r>
            <a:r>
              <a:rPr lang="en-US" sz="2000" kern="0" dirty="0" err="1">
                <a:solidFill>
                  <a:srgbClr val="000000"/>
                </a:solidFill>
                <a:latin typeface="+mj-lt"/>
                <a:cs typeface="Seravek"/>
              </a:rPr>
              <a:t>pkt.b</a:t>
            </a:r>
            <a:endParaRPr lang="en-US" sz="2000" kern="0" dirty="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+ 1</a:t>
            </a: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 = x + mux(C, </a:t>
            </a:r>
            <a:r>
              <a:rPr lang="en-US" sz="2000" kern="0" dirty="0" err="1">
                <a:solidFill>
                  <a:srgbClr val="000000"/>
                </a:solidFill>
                <a:latin typeface="+mj-lt"/>
                <a:cs typeface="Seravek"/>
              </a:rPr>
              <a:t>pkt.a</a:t>
            </a:r>
            <a:r>
              <a:rPr lang="en-US" sz="2000" kern="0" dirty="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a:t>Accumulator</a:t>
            </a:r>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a:t>Stateless</a:t>
            </a:r>
          </a:p>
        </p:txBody>
      </p:sp>
    </p:spTree>
    <p:extLst>
      <p:ext uri="{BB962C8B-B14F-4D97-AF65-F5344CB8AC3E}">
        <p14:creationId xmlns:p14="http://schemas.microsoft.com/office/powerpoint/2010/main" val="254939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pkt.tmp</a:t>
            </a:r>
            <a:r>
              <a:rPr lang="en-US" sz="2400" dirty="0">
                <a:latin typeface="Gadugi" panose="020B0502040204020203" pitchFamily="34" charset="0"/>
              </a:rPr>
              <a:t> =</a:t>
            </a:r>
          </a:p>
          <a:p>
            <a:pPr algn="ctr"/>
            <a:r>
              <a:rPr lang="en-US" sz="2400" dirty="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a:latin typeface="Gadugi" panose="020B0502040204020203" pitchFamily="34" charset="0"/>
              </a:rPr>
              <a:t>     Stateless algorithm: pkt.f4 =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pkt.f4 = </a:t>
            </a:r>
          </a:p>
          <a:p>
            <a:pPr algn="ctr"/>
            <a:r>
              <a:rPr lang="en-US" sz="2400" dirty="0" err="1">
                <a:latin typeface="Gadugi" panose="020B0502040204020203" pitchFamily="34" charset="0"/>
              </a:rPr>
              <a:t>pkt.tmp</a:t>
            </a:r>
            <a:r>
              <a:rPr lang="en-US" sz="2400" dirty="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Easy to pipeline stateless algorithms</a:t>
            </a:r>
          </a:p>
        </p:txBody>
      </p:sp>
    </p:spTree>
    <p:extLst>
      <p:ext uri="{BB962C8B-B14F-4D97-AF65-F5344CB8AC3E}">
        <p14:creationId xmlns:p14="http://schemas.microsoft.com/office/powerpoint/2010/main" val="37324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for </a:t>
            </a:r>
            <a:r>
              <a:rPr lang="en-US" dirty="0" err="1"/>
              <a:t>stateful</a:t>
            </a:r>
            <a:r>
              <a:rPr lang="en-US" dirty="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a:latin typeface="Gadugi" panose="020B0502040204020203" pitchFamily="34" charset="0"/>
              </a:rPr>
              <a:t>     </a:t>
            </a:r>
            <a:r>
              <a:rPr lang="en-US" sz="2800" dirty="0" err="1">
                <a:latin typeface="Gadugi" panose="020B0502040204020203" pitchFamily="34" charset="0"/>
              </a:rPr>
              <a:t>Stateful</a:t>
            </a:r>
            <a:r>
              <a:rPr lang="en-US" sz="2800" dirty="0">
                <a:latin typeface="Gadugi" panose="020B0502040204020203" pitchFamily="34" charset="0"/>
              </a:rPr>
              <a:t> algorithm: x = g(x)</a:t>
            </a: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p.tmp</a:t>
              </a:r>
              <a:r>
                <a:rPr lang="en-US" sz="2400" dirty="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p.t1=</a:t>
              </a:r>
            </a:p>
            <a:p>
              <a:pPr algn="ctr"/>
              <a:r>
                <a:rPr lang="en-US" sz="2400" dirty="0">
                  <a:latin typeface="Gadugi" panose="020B0502040204020203" pitchFamily="34" charset="0"/>
                </a:rPr>
                <a:t>s1(</a:t>
              </a:r>
              <a:r>
                <a:rPr lang="en-US" sz="2400" dirty="0" err="1">
                  <a:latin typeface="Gadugi" panose="020B0502040204020203" pitchFamily="34" charset="0"/>
                </a:rPr>
                <a:t>p.tmp</a:t>
              </a:r>
              <a:r>
                <a:rPr lang="en-US" sz="2400" dirty="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 = </a:t>
              </a:r>
              <a:r>
                <a:rPr lang="en-US" sz="2400" dirty="0" err="1">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a:solidFill>
                  <a:schemeClr val="bg1"/>
                </a:solidFill>
              </a:rPr>
              <a:t>X</a:t>
            </a: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Can’t pipeline: must do x = g(x</a:t>
            </a:r>
            <a:r>
              <a:rPr lang="en-US" sz="4000"/>
              <a:t>) atomically in 1 </a:t>
            </a:r>
            <a:r>
              <a:rPr lang="en-US" sz="4000" dirty="0"/>
              <a:t>stage</a:t>
            </a:r>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a:latin typeface="Gadugi" panose="020B0502040204020203" pitchFamily="34" charset="0"/>
              </a:rPr>
              <a:t>p.tn</a:t>
            </a:r>
            <a:r>
              <a:rPr lang="en-US" sz="2400" dirty="0">
                <a:latin typeface="Gadugi" panose="020B0502040204020203" pitchFamily="34" charset="0"/>
              </a:rPr>
              <a:t> =</a:t>
            </a:r>
          </a:p>
          <a:p>
            <a:pPr algn="ctr"/>
            <a:r>
              <a:rPr lang="en-US" sz="2400" dirty="0" err="1">
                <a:latin typeface="Gadugi" panose="020B0502040204020203" pitchFamily="34" charset="0"/>
              </a:rPr>
              <a:t>sn</a:t>
            </a:r>
            <a:r>
              <a:rPr lang="en-US" sz="2400" dirty="0">
                <a:latin typeface="Gadugi" panose="020B0502040204020203" pitchFamily="34" charset="0"/>
              </a:rPr>
              <a:t>(</a:t>
            </a:r>
            <a:r>
              <a:rPr lang="en-US" sz="2400" dirty="0" err="1">
                <a:latin typeface="Gadugi" panose="020B0502040204020203" pitchFamily="34" charset="0"/>
              </a:rPr>
              <a:t>p.t</a:t>
            </a:r>
            <a:r>
              <a:rPr lang="en-US" sz="2400" dirty="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1. Throughput is 1/N</a:t>
            </a:r>
          </a:p>
          <a:p>
            <a:pPr algn="ctr"/>
            <a:r>
              <a:rPr lang="en-US" sz="4000" dirty="0"/>
              <a:t>2. X is shared</a:t>
            </a:r>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a:t>N stages</a:t>
            </a:r>
          </a:p>
        </p:txBody>
      </p:sp>
    </p:spTree>
    <p:extLst>
      <p:ext uri="{BB962C8B-B14F-4D97-AF65-F5344CB8AC3E}">
        <p14:creationId xmlns:p14="http://schemas.microsoft.com/office/powerpoint/2010/main" val="113799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Create one node for each instruction</a:t>
            </a:r>
          </a:p>
        </p:txBody>
      </p:sp>
      <p:sp>
        <p:nvSpPr>
          <p:cNvPr id="2" name="Title 1"/>
          <p:cNvSpPr>
            <a:spLocks noGrp="1"/>
          </p:cNvSpPr>
          <p:nvPr>
            <p:ph type="title"/>
          </p:nvPr>
        </p:nvSpPr>
        <p:spPr/>
        <p:txBody>
          <a:bodyPr/>
          <a:lstStyle/>
          <a:p>
            <a:r>
              <a:rPr lang="en-US" dirty="0">
                <a:latin typeface="+mj-lt"/>
              </a:rPr>
              <a:t>Code pipelining: an example</a:t>
            </a: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25156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Stateless</a:t>
            </a:r>
          </a:p>
          <a:p>
            <a:pPr algn="ctr"/>
            <a:r>
              <a:rPr lang="en-US" sz="2400" dirty="0">
                <a:latin typeface="+mj-lt"/>
                <a:cs typeface="Seravek"/>
              </a:rPr>
              <a:t>(intra-packet)</a:t>
            </a:r>
          </a:p>
          <a:p>
            <a:pPr algn="ctr"/>
            <a:r>
              <a:rPr lang="en-US" sz="2400" dirty="0">
                <a:latin typeface="+mj-lt"/>
                <a:cs typeface="Seravek"/>
              </a:rPr>
              <a:t>dependencies</a:t>
            </a: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a:t>Code pipelining: an example</a:t>
            </a:r>
          </a:p>
        </p:txBody>
      </p:sp>
    </p:spTree>
    <p:extLst>
      <p:ext uri="{BB962C8B-B14F-4D97-AF65-F5344CB8AC3E}">
        <p14:creationId xmlns:p14="http://schemas.microsoft.com/office/powerpoint/2010/main" val="101560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a:solidFill>
                  <a:srgbClr val="FF0000"/>
                </a:solidFill>
                <a:latin typeface="+mj-lt"/>
                <a:cs typeface="Seravek"/>
              </a:rPr>
              <a:t>(inter-packet) dependencies</a:t>
            </a: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latin typeface="+mj-lt"/>
              <a:cs typeface="Seravek"/>
            </a:endParaRPr>
          </a:p>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3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Strongly connected components (SCCs)</a:t>
            </a: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 </a:t>
            </a:r>
            <a:r>
              <a:rPr lang="en-US" sz="3000" kern="0" dirty="0">
                <a:solidFill>
                  <a:srgbClr val="FF0000"/>
                </a:solidFill>
                <a:latin typeface="+mj-lt"/>
                <a:cs typeface="Seravek"/>
              </a:rPr>
              <a:t>count</a:t>
            </a: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pkt.tmp</a:t>
            </a:r>
            <a:r>
              <a:rPr lang="en-US" sz="3000" kern="0" dirty="0">
                <a:latin typeface="+mj-lt"/>
                <a:cs typeface="Seravek"/>
              </a:rPr>
              <a:t> = </a:t>
            </a:r>
            <a:r>
              <a:rPr lang="en-US" sz="3000" kern="0" dirty="0" err="1">
                <a:latin typeface="+mj-lt"/>
                <a:cs typeface="Seravek"/>
              </a:rPr>
              <a:t>pkt.old</a:t>
            </a:r>
            <a:r>
              <a:rPr lang="en-US" sz="3000" kern="0" dirty="0">
                <a:latin typeface="+mj-lt"/>
                <a:cs typeface="Seravek"/>
              </a:rPr>
              <a:t> == 9</a:t>
            </a: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latin typeface="+mj-lt"/>
                <a:cs typeface="Seravek"/>
              </a:rPr>
              <a:t> = </a:t>
            </a:r>
            <a:r>
              <a:rPr lang="en-US" sz="3000" kern="0" dirty="0" err="1">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8940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pkt.old</a:t>
            </a:r>
            <a:r>
              <a:rPr lang="en-US" sz="3000" kern="0" dirty="0">
                <a:latin typeface="+mj-lt"/>
                <a:cs typeface="Seravek"/>
              </a:rPr>
              <a:t> =</a:t>
            </a:r>
            <a:r>
              <a:rPr lang="en-US" sz="3000" kern="0" dirty="0">
                <a:solidFill>
                  <a:prstClr val="white"/>
                </a:solidFill>
                <a:latin typeface="+mj-lt"/>
                <a:cs typeface="Seravek"/>
              </a:rPr>
              <a:t> </a:t>
            </a:r>
            <a:r>
              <a:rPr lang="en-US" sz="3000" kern="0" dirty="0">
                <a:solidFill>
                  <a:srgbClr val="FF0000"/>
                </a:solidFill>
                <a:latin typeface="+mj-lt"/>
                <a:cs typeface="Seravek"/>
              </a:rPr>
              <a:t>count</a:t>
            </a: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solidFill>
                  <a:srgbClr val="000000"/>
                </a:solidFill>
                <a:latin typeface="+mj-lt"/>
                <a:cs typeface="Seravek"/>
              </a:rPr>
              <a:t>pkt.tmp</a:t>
            </a:r>
            <a:r>
              <a:rPr lang="en-US" sz="3000" kern="0" dirty="0">
                <a:solidFill>
                  <a:srgbClr val="000000"/>
                </a:solidFill>
                <a:latin typeface="+mj-lt"/>
                <a:cs typeface="Seravek"/>
              </a:rPr>
              <a:t> = </a:t>
            </a:r>
            <a:r>
              <a:rPr lang="en-US" sz="3000" kern="0" dirty="0" err="1">
                <a:solidFill>
                  <a:srgbClr val="000000"/>
                </a:solidFill>
                <a:latin typeface="+mj-lt"/>
                <a:cs typeface="Seravek"/>
              </a:rPr>
              <a:t>pkt.old</a:t>
            </a:r>
            <a:r>
              <a:rPr lang="en-US" sz="3000" kern="0" dirty="0">
                <a:solidFill>
                  <a:srgbClr val="000000"/>
                </a:solidFill>
                <a:latin typeface="+mj-lt"/>
                <a:cs typeface="Seravek"/>
              </a:rPr>
              <a:t> == 9</a:t>
            </a: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a:solidFill>
                <a:schemeClr val="bg1"/>
              </a:solidFill>
              <a:latin typeface="+mj-lt"/>
              <a:cs typeface="Seravek"/>
            </a:endParaRPr>
          </a:p>
          <a:p>
            <a:pPr defTabSz="539347">
              <a:lnSpc>
                <a:spcPct val="90000"/>
              </a:lnSpc>
              <a:spcBef>
                <a:spcPct val="0"/>
              </a:spcBef>
              <a:spcAft>
                <a:spcPct val="35000"/>
              </a:spcAft>
              <a:defRPr/>
            </a:pPr>
            <a:r>
              <a:rPr lang="en-US" sz="3000" dirty="0" err="1">
                <a:solidFill>
                  <a:srgbClr val="000000"/>
                </a:solidFill>
                <a:latin typeface="+mj-lt"/>
                <a:cs typeface="Seravek"/>
              </a:rPr>
              <a:t>pkt.new</a:t>
            </a:r>
            <a:r>
              <a:rPr lang="en-US" sz="3000" dirty="0">
                <a:solidFill>
                  <a:srgbClr val="000000"/>
                </a:solidFill>
                <a:latin typeface="+mj-lt"/>
                <a:cs typeface="Seravek"/>
              </a:rPr>
              <a:t> = </a:t>
            </a:r>
            <a:r>
              <a:rPr lang="en-US" sz="3000" dirty="0" err="1">
                <a:solidFill>
                  <a:srgbClr val="000000"/>
                </a:solidFill>
                <a:latin typeface="+mj-lt"/>
                <a:cs typeface="Seravek"/>
              </a:rPr>
              <a:t>pkt.tmp</a:t>
            </a:r>
            <a:r>
              <a:rPr lang="en-US" sz="3000" dirty="0">
                <a:solidFill>
                  <a:srgbClr val="000000"/>
                </a:solidFill>
                <a:latin typeface="+mj-lt"/>
                <a:cs typeface="Seravek"/>
              </a:rPr>
              <a:t> ? 0 :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a:solidFill>
                  <a:srgbClr val="FF0000"/>
                </a:solidFill>
                <a:latin typeface="+mj-lt"/>
                <a:cs typeface="Seravek"/>
              </a:rPr>
              <a:t>count</a:t>
            </a:r>
            <a:r>
              <a:rPr lang="en-US" sz="3000" kern="0" dirty="0">
                <a:solidFill>
                  <a:prstClr val="white"/>
                </a:solidFill>
                <a:latin typeface="+mj-lt"/>
                <a:cs typeface="Seravek"/>
              </a:rPr>
              <a:t> </a:t>
            </a:r>
            <a:r>
              <a:rPr lang="en-US" sz="3000" kern="0" dirty="0">
                <a:solidFill>
                  <a:srgbClr val="000000"/>
                </a:solidFill>
                <a:latin typeface="+mj-lt"/>
                <a:cs typeface="Seravek"/>
              </a:rPr>
              <a:t>= </a:t>
            </a:r>
            <a:r>
              <a:rPr lang="en-US" sz="3000" kern="0" dirty="0" err="1">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latin typeface="+mj-lt"/>
                <a:cs typeface="Seravek"/>
              </a:rPr>
              <a:t>Contract SCCs to form DAG</a:t>
            </a: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a:latin typeface="+mj-lt"/>
                <a:cs typeface="Seravek"/>
              </a:rPr>
              <a:t>pkt.sample</a:t>
            </a:r>
            <a:r>
              <a:rPr lang="en-US" sz="3000" kern="0" dirty="0">
                <a:latin typeface="+mj-lt"/>
                <a:cs typeface="Seravek"/>
              </a:rPr>
              <a:t> = </a:t>
            </a:r>
            <a:r>
              <a:rPr lang="en-US" sz="3000" kern="0" dirty="0" err="1">
                <a:latin typeface="+mj-lt"/>
                <a:cs typeface="Seravek"/>
              </a:rPr>
              <a:t>pkt.tmp</a:t>
            </a:r>
            <a:r>
              <a:rPr lang="en-US" sz="3000" kern="0" dirty="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err="1">
                <a:latin typeface="+mj-lt"/>
                <a:cs typeface="Seravek"/>
              </a:rPr>
              <a:t>pkt.src</a:t>
            </a:r>
            <a:r>
              <a:rPr lang="en-US" sz="3000" kern="0" dirty="0">
                <a:latin typeface="+mj-lt"/>
                <a:cs typeface="Seravek"/>
              </a:rPr>
              <a:t> : 0</a:t>
            </a:r>
          </a:p>
        </p:txBody>
      </p:sp>
    </p:spTree>
    <p:extLst>
      <p:ext uri="{BB962C8B-B14F-4D97-AF65-F5344CB8AC3E}">
        <p14:creationId xmlns:p14="http://schemas.microsoft.com/office/powerpoint/2010/main" val="70640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My work: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a:extLst>
              <a:ext uri="{FF2B5EF4-FFF2-40B4-BE49-F238E27FC236}">
                <a16:creationId xmlns:a16="http://schemas.microsoft.com/office/drawing/2014/main" id="{28F4E700-A624-6C47-9EE3-5F0B36511373}"/>
              </a:ext>
            </a:extLst>
          </p:cNvPr>
          <p:cNvCxnSpPr/>
          <p:nvPr/>
        </p:nvCxnSpPr>
        <p:spPr>
          <a:xfrm>
            <a:off x="28448" y="1690688"/>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42551044"/>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pkt.sample</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err="1">
                    <a:solidFill>
                      <a:srgbClr val="000000"/>
                    </a:solidFill>
                    <a:latin typeface="+mj-lt"/>
                    <a:cs typeface="Seravek"/>
                  </a:rPr>
                  <a:t>pkt.src</a:t>
                </a:r>
                <a:r>
                  <a:rPr lang="en-US" sz="2000" kern="0" dirty="0">
                    <a:solidFill>
                      <a:srgbClr val="000000"/>
                    </a:solidFill>
                    <a:latin typeface="+mj-lt"/>
                    <a:cs typeface="Seravek"/>
                  </a:rPr>
                  <a:t> : 0</a:t>
                </a: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1</a:t>
              </a:r>
            </a:p>
          </p:txBody>
        </p:sp>
      </p:grpSp>
    </p:spTree>
    <p:extLst>
      <p:ext uri="{BB962C8B-B14F-4D97-AF65-F5344CB8AC3E}">
        <p14:creationId xmlns:p14="http://schemas.microsoft.com/office/powerpoint/2010/main" val="11297538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an atom implement a pipeline stage?</a:t>
            </a:r>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a:latin typeface="+mj-lt"/>
                <a:cs typeface="Seravek"/>
              </a:rPr>
              <a:t>X = X * </a:t>
            </a:r>
            <a:r>
              <a:rPr lang="en-US" sz="3200" dirty="0" err="1">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 = X + 7</a:t>
            </a: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a:t>Checks if algorithm can run at 1 packet/cycle</a:t>
            </a:r>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a:t>2-to-1 Mux</a:t>
                  </a:r>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a:latin typeface="+mj-lt"/>
                <a:cs typeface="Seravek"/>
              </a:rPr>
              <a:t>No mapping</a:t>
            </a: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Program synthesis </a:t>
            </a:r>
          </a:p>
          <a:p>
            <a:pPr marL="742950" lvl="1" indent="-285750">
              <a:buFont typeface="Arial" charset="0"/>
              <a:buChar char="•"/>
            </a:pPr>
            <a:r>
              <a:rPr lang="en-US" sz="2800" dirty="0"/>
              <a:t>Atom: Program template with parameters</a:t>
            </a:r>
          </a:p>
          <a:p>
            <a:pPr marL="742950" lvl="1" indent="-285750">
              <a:buFont typeface="Arial" charset="0"/>
              <a:buChar char="•"/>
            </a:pPr>
            <a:r>
              <a:rPr lang="en-US" sz="2800" dirty="0"/>
              <a:t>Pipeline stage: Specification</a:t>
            </a:r>
          </a:p>
          <a:p>
            <a:pPr marL="742950" lvl="1" indent="-285750">
              <a:buFont typeface="Arial" charset="0"/>
              <a:buChar char="•"/>
            </a:pPr>
            <a:r>
              <a:rPr lang="en-US" sz="2800" dirty="0"/>
              <a:t>Goal: Synthesize program (instantiate parameters) so that atom implements pipeline stage</a:t>
            </a:r>
          </a:p>
        </p:txBody>
      </p:sp>
    </p:spTree>
    <p:extLst>
      <p:ext uri="{BB962C8B-B14F-4D97-AF65-F5344CB8AC3E}">
        <p14:creationId xmlns:p14="http://schemas.microsoft.com/office/powerpoint/2010/main" val="141439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r>
              <a:rPr lang="en-US" dirty="0"/>
              <a:t>Primitives to program other network devices:</a:t>
            </a:r>
          </a:p>
          <a:p>
            <a:pPr lvl="1"/>
            <a:r>
              <a:rPr lang="en-US" dirty="0"/>
              <a:t>Network Interface Cards</a:t>
            </a:r>
          </a:p>
          <a:p>
            <a:pPr lvl="1"/>
            <a:r>
              <a:rPr lang="en-US" dirty="0" err="1"/>
              <a:t>Middleboxes</a:t>
            </a:r>
            <a:r>
              <a:rPr lang="en-US" dirty="0"/>
              <a:t> (proxies, firewalls, WAN optimizers, etc.)</a:t>
            </a:r>
          </a:p>
          <a:p>
            <a:pPr lvl="1"/>
            <a:endParaRPr lang="en-US" dirty="0"/>
          </a:p>
          <a:p>
            <a:r>
              <a:rPr lang="en-US" dirty="0"/>
              <a:t>Hardware and software for specialized distributed systems</a:t>
            </a:r>
          </a:p>
          <a:p>
            <a:pPr lvl="1"/>
            <a:r>
              <a:rPr lang="en-US" dirty="0"/>
              <a:t>The end of Moore’s law =&gt; hardware specialization</a:t>
            </a:r>
          </a:p>
          <a:p>
            <a:pPr lvl="1"/>
            <a:r>
              <a:rPr lang="en-US" dirty="0"/>
              <a:t>We’ll soon have specialized clusters of accelerators and cores</a:t>
            </a:r>
          </a:p>
          <a:p>
            <a:pPr lvl="1"/>
            <a:r>
              <a:rPr lang="en-US" dirty="0"/>
              <a:t>Requires straddling disciplines: hardware, systems,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569314879"/>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1</a:t>
              </a: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a</a:t>
            </a:r>
            <a:r>
              <a:rPr lang="en-US" kern="0" baseline="-25000" dirty="0">
                <a:latin typeface="+mj-lt"/>
                <a:cs typeface="Seravek"/>
              </a:rPr>
              <a:t>1</a:t>
            </a:r>
          </a:p>
        </p:txBody>
      </p:sp>
      <p:sp>
        <p:nvSpPr>
          <p:cNvPr id="2" name="Title 1"/>
          <p:cNvSpPr>
            <a:spLocks noGrp="1"/>
          </p:cNvSpPr>
          <p:nvPr>
            <p:ph type="title"/>
          </p:nvPr>
        </p:nvSpPr>
        <p:spPr/>
        <p:txBody>
          <a:bodyPr/>
          <a:lstStyle/>
          <a:p>
            <a:r>
              <a:rPr lang="en-US" dirty="0">
                <a:latin typeface="+mj-lt"/>
              </a:rPr>
              <a:t>Tree of PIFOs</a:t>
            </a: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a:solidFill>
                  <a:srgbClr val="FF6666"/>
                </a:solidFill>
                <a:latin typeface="+mj-lt"/>
                <a:cs typeface="Seravek"/>
              </a:rPr>
              <a:t>PIFO-Red</a:t>
            </a:r>
          </a:p>
          <a:p>
            <a:pPr algn="ctr"/>
            <a:r>
              <a:rPr lang="en-US" sz="2200" b="1" dirty="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a:latin typeface="+mj-lt"/>
                <a:cs typeface="Seravek"/>
              </a:rPr>
              <a:t>PIFO-root </a:t>
            </a:r>
          </a:p>
          <a:p>
            <a:pPr algn="ctr"/>
            <a:r>
              <a:rPr lang="en-US" sz="2200" dirty="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1</a:t>
            </a: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x</a:t>
              </a:r>
              <a:r>
                <a:rPr lang="en-US" kern="0" baseline="-25000" dirty="0">
                  <a:latin typeface="+mj-lt"/>
                  <a:cs typeface="Seravek"/>
                </a:rPr>
                <a:t>2</a:t>
              </a: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1</a:t>
              </a: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y</a:t>
              </a:r>
              <a:r>
                <a:rPr lang="en-US" kern="0" baseline="-25000" dirty="0">
                  <a:latin typeface="+mj-lt"/>
                  <a:cs typeface="Seravek"/>
                </a:rPr>
                <a:t>2</a:t>
              </a: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a:solidFill>
                  <a:srgbClr val="3366FF"/>
                </a:solidFill>
                <a:latin typeface="+mj-lt"/>
                <a:cs typeface="Seravek"/>
              </a:rPr>
              <a:t>PIFO-Blue</a:t>
            </a:r>
          </a:p>
          <a:p>
            <a:pPr algn="ctr"/>
            <a:r>
              <a:rPr lang="en-US" sz="2200" b="1" dirty="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2020039778"/>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Backup slides</a:t>
            </a: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err="1">
                <a:solidFill>
                  <a:srgbClr val="000000"/>
                </a:solidFill>
                <a:latin typeface="+mj-lt"/>
                <a:cs typeface="Seravek"/>
              </a:rPr>
              <a:t>pkt.tmp</a:t>
            </a: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9;</a:t>
            </a:r>
          </a:p>
          <a:p>
            <a:pPr defTabSz="539347">
              <a:lnSpc>
                <a:spcPct val="90000"/>
              </a:lnSpc>
              <a:spcBef>
                <a:spcPct val="0"/>
              </a:spcBef>
              <a:spcAft>
                <a:spcPct val="35000"/>
              </a:spcAft>
              <a:defRPr/>
            </a:pPr>
            <a:r>
              <a:rPr lang="en-US" sz="2000" kern="0" dirty="0" err="1">
                <a:solidFill>
                  <a:srgbClr val="000000"/>
                </a:solidFill>
                <a:latin typeface="+mj-lt"/>
                <a:cs typeface="Seravek"/>
              </a:rPr>
              <a:t>pkt.new</a:t>
            </a:r>
            <a:r>
              <a:rPr lang="en-US" sz="2000" kern="0" dirty="0">
                <a:solidFill>
                  <a:srgbClr val="000000"/>
                </a:solidFill>
                <a:latin typeface="+mj-lt"/>
                <a:cs typeface="Seravek"/>
              </a:rPr>
              <a:t> = </a:t>
            </a:r>
            <a:r>
              <a:rPr lang="en-US" sz="2000" kern="0" dirty="0" err="1">
                <a:solidFill>
                  <a:srgbClr val="000000"/>
                </a:solidFill>
                <a:latin typeface="+mj-lt"/>
                <a:cs typeface="Seravek"/>
              </a:rPr>
              <a:t>pkt.tmp</a:t>
            </a:r>
            <a:r>
              <a:rPr lang="en-US" sz="2000" kern="0" dirty="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pkt.new</a:t>
            </a:r>
            <a:r>
              <a:rPr lang="en-US" sz="2000" kern="0" dirty="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a:solidFill>
                  <a:srgbClr val="000000"/>
                </a:solidFill>
                <a:latin typeface="+mj-lt"/>
                <a:cs typeface="Seravek"/>
              </a:rPr>
              <a:t>pkt.old</a:t>
            </a:r>
            <a:r>
              <a:rPr lang="en-US" sz="2000" kern="0" dirty="0">
                <a:solidFill>
                  <a:srgbClr val="000000"/>
                </a:solidFill>
                <a:latin typeface="+mj-lt"/>
                <a:cs typeface="Seravek"/>
              </a:rPr>
              <a:t> = </a:t>
            </a:r>
            <a:r>
              <a:rPr lang="en-US" sz="2000" kern="0" dirty="0">
                <a:solidFill>
                  <a:srgbClr val="FF0000"/>
                </a:solidFill>
                <a:latin typeface="+mj-lt"/>
                <a:cs typeface="Seravek"/>
              </a:rPr>
              <a:t>count</a:t>
            </a:r>
            <a:r>
              <a:rPr lang="en-US" sz="2000" kern="0" dirty="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FF0000"/>
                </a:solidFill>
                <a:latin typeface="+mj-lt"/>
                <a:cs typeface="Seravek"/>
              </a:rPr>
              <a:t>count</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dirty="0" err="1">
                <a:solidFill>
                  <a:srgbClr val="000000"/>
                </a:solidFill>
                <a:latin typeface="+mj-lt"/>
                <a:cs typeface="Seravek"/>
              </a:rPr>
              <a:t>pkt.old</a:t>
            </a:r>
            <a:r>
              <a:rPr lang="en-US" sz="2000" kern="0" dirty="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FF0000"/>
                </a:solidFill>
                <a:latin typeface="+mj-lt"/>
                <a:cs typeface="Seravek"/>
              </a:rPr>
              <a:t>state</a:t>
            </a:r>
            <a:r>
              <a:rPr lang="en-US" sz="2000" kern="0" dirty="0">
                <a:solidFill>
                  <a:prstClr val="white"/>
                </a:solidFill>
                <a:latin typeface="+mj-lt"/>
                <a:cs typeface="Seravek"/>
              </a:rPr>
              <a:t> </a:t>
            </a:r>
            <a:r>
              <a:rPr lang="en-US" sz="2000" kern="0" dirty="0">
                <a:solidFill>
                  <a:srgbClr val="000000"/>
                </a:solidFill>
                <a:latin typeface="+mj-lt"/>
                <a:cs typeface="Seravek"/>
              </a:rPr>
              <a:t>= </a:t>
            </a:r>
            <a:r>
              <a:rPr lang="en-US" sz="2000" kern="0">
                <a:solidFill>
                  <a:srgbClr val="000000"/>
                </a:solidFill>
                <a:latin typeface="+mj-lt"/>
                <a:cs typeface="Seravek"/>
              </a:rPr>
              <a:t>mux(</a:t>
            </a:r>
            <a:r>
              <a:rPr lang="en-US" sz="2000" kern="0">
                <a:solidFill>
                  <a:srgbClr val="FF0000"/>
                </a:solidFill>
                <a:latin typeface="+mj-lt"/>
                <a:cs typeface="Seravek"/>
              </a:rPr>
              <a:t>state</a:t>
            </a:r>
            <a:r>
              <a:rPr lang="en-US" sz="2000" kern="0">
                <a:solidFill>
                  <a:srgbClr val="000000"/>
                </a:solidFill>
                <a:latin typeface="+mj-lt"/>
                <a:cs typeface="Seravek"/>
              </a:rPr>
              <a:t> RELOP </a:t>
            </a:r>
            <a:r>
              <a:rPr lang="en-US" sz="2000" kern="0" dirty="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mux(</a:t>
            </a:r>
            <a:r>
              <a:rPr lang="en-US" sz="2000" kern="0" dirty="0">
                <a:solidFill>
                  <a:srgbClr val="FF0000"/>
                </a:solidFill>
                <a:latin typeface="+mj-lt"/>
                <a:cs typeface="Seravek"/>
              </a:rPr>
              <a:t>state </a:t>
            </a:r>
            <a:r>
              <a:rPr lang="en-US" sz="2000" kern="0" dirty="0">
                <a:solidFill>
                  <a:srgbClr val="000000"/>
                </a:solidFill>
                <a:latin typeface="+mj-lt"/>
                <a:cs typeface="Seravek"/>
              </a:rPr>
              <a:t>+ </a:t>
            </a:r>
            <a:r>
              <a:rPr lang="en-US" sz="2000" kern="0" dirty="0" err="1">
                <a:solidFill>
                  <a:srgbClr val="000000"/>
                </a:solidFill>
                <a:latin typeface="+mj-lt"/>
                <a:cs typeface="Seravek"/>
              </a:rPr>
              <a:t>p.a</a:t>
            </a:r>
            <a:r>
              <a:rPr lang="en-US" sz="2000" kern="0" dirty="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 mux(</a:t>
            </a:r>
            <a:r>
              <a:rPr lang="en-US" sz="2000" kern="0" dirty="0">
                <a:solidFill>
                  <a:srgbClr val="FF0000"/>
                </a:solidFill>
                <a:latin typeface="+mj-lt"/>
                <a:cs typeface="Seravek"/>
              </a:rPr>
              <a:t>state</a:t>
            </a:r>
            <a:r>
              <a:rPr lang="en-US" sz="2000" kern="0" dirty="0">
                <a:solidFill>
                  <a:srgbClr val="000000"/>
                </a:solidFill>
                <a:latin typeface="+mj-lt"/>
                <a:cs typeface="Seravek"/>
              </a:rPr>
              <a:t> + </a:t>
            </a:r>
            <a:r>
              <a:rPr lang="en-US" sz="2000" kern="0" dirty="0" err="1">
                <a:solidFill>
                  <a:srgbClr val="000000"/>
                </a:solidFill>
                <a:latin typeface="+mj-lt"/>
                <a:cs typeface="Seravek"/>
              </a:rPr>
              <a:t>p.c</a:t>
            </a:r>
            <a:r>
              <a:rPr lang="en-US" sz="2000" kern="0" dirty="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a:t>Programming streaming algorithms</a:t>
            </a:r>
          </a:p>
        </p:txBody>
      </p:sp>
      <p:sp>
        <p:nvSpPr>
          <p:cNvPr id="3" name="Content Placeholder 2"/>
          <p:cNvSpPr>
            <a:spLocks noGrp="1"/>
          </p:cNvSpPr>
          <p:nvPr>
            <p:ph idx="1"/>
          </p:nvPr>
        </p:nvSpPr>
        <p:spPr/>
        <p:txBody>
          <a:bodyPr>
            <a:normAutofit/>
          </a:bodyPr>
          <a:lstStyle/>
          <a:p>
            <a:r>
              <a:rPr lang="en-US" dirty="0"/>
              <a:t>E.g., packet sampler:</a:t>
            </a:r>
          </a:p>
          <a:p>
            <a:r>
              <a:rPr lang="en-US" dirty="0"/>
              <a:t>Many clock cycles (ns) to process each packet</a:t>
            </a:r>
          </a:p>
          <a:p>
            <a:r>
              <a:rPr lang="en-US" dirty="0"/>
              <a:t>But, routers handle 1 packet/cycle (1 GHz)</a:t>
            </a:r>
          </a:p>
          <a:p>
            <a:r>
              <a:rPr lang="en-US" dirty="0"/>
              <a:t>Pipelining bridges this gap</a:t>
            </a:r>
          </a:p>
          <a:p>
            <a:pPr lvl="1"/>
            <a:r>
              <a:rPr lang="en-US" sz="2800" dirty="0"/>
              <a:t>Atoms: primitives to atomically modify headers, state</a:t>
            </a:r>
          </a:p>
          <a:p>
            <a:pPr lvl="1"/>
            <a:r>
              <a:rPr lang="en-US" sz="2800" dirty="0"/>
              <a:t>A compiler to</a:t>
            </a:r>
          </a:p>
          <a:p>
            <a:pPr lvl="2"/>
            <a:r>
              <a:rPr lang="en-US" sz="2600" dirty="0"/>
              <a:t>Extract atoms from a corpus of algorithms</a:t>
            </a:r>
          </a:p>
          <a:p>
            <a:pPr lvl="2"/>
            <a:r>
              <a:rPr lang="en-US" sz="2600" dirty="0"/>
              <a:t>Check if an atom pipeline can support a new algorithm</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a:latin typeface="Gadugi" charset="0"/>
                  <a:ea typeface="Gadugi" charset="0"/>
                  <a:cs typeface="Gadugi" charset="0"/>
                </a:rPr>
                <a:t>if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9):</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a:t>
              </a:r>
              <a:r>
                <a:rPr lang="en-US" sz="2400" dirty="0" err="1">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a:solidFill>
                    <a:srgbClr val="FF0000"/>
                  </a:solidFill>
                  <a:latin typeface="Gadugi" charset="0"/>
                  <a:ea typeface="Gadugi" charset="0"/>
                  <a:cs typeface="Gadugi" charset="0"/>
                </a:rPr>
                <a:t>count</a:t>
              </a:r>
              <a:r>
                <a:rPr lang="en-US" sz="2400" dirty="0">
                  <a:latin typeface="Gadugi" charset="0"/>
                  <a:ea typeface="Gadugi" charset="0"/>
                  <a:cs typeface="Gadugi" charset="0"/>
                </a:rPr>
                <a:t> = 0</a:t>
              </a:r>
            </a:p>
            <a:p>
              <a:pPr>
                <a:lnSpc>
                  <a:spcPct val="120000"/>
                </a:lnSpc>
              </a:pPr>
              <a:r>
                <a:rPr lang="en-US" sz="2400" dirty="0">
                  <a:latin typeface="Gadugi" charset="0"/>
                  <a:ea typeface="Gadugi" charset="0"/>
                  <a:cs typeface="Gadugi" charset="0"/>
                </a:rPr>
                <a:t>else:</a:t>
              </a:r>
            </a:p>
            <a:p>
              <a:pPr>
                <a:lnSpc>
                  <a:spcPct val="120000"/>
                </a:lnSpc>
              </a:pPr>
              <a:r>
                <a:rPr lang="en-US" sz="2400" dirty="0">
                  <a:latin typeface="Gadugi" charset="0"/>
                  <a:ea typeface="Gadugi" charset="0"/>
                  <a:cs typeface="Gadugi" charset="0"/>
                </a:rPr>
                <a:t>  </a:t>
              </a:r>
              <a:r>
                <a:rPr lang="en-US" sz="2400" dirty="0" err="1">
                  <a:latin typeface="Gadugi" charset="0"/>
                  <a:ea typeface="Gadugi" charset="0"/>
                  <a:cs typeface="Gadugi" charset="0"/>
                </a:rPr>
                <a:t>pkt.sample</a:t>
              </a:r>
              <a:r>
                <a:rPr lang="en-US" sz="2400" dirty="0">
                  <a:latin typeface="Gadugi" charset="0"/>
                  <a:ea typeface="Gadugi" charset="0"/>
                  <a:cs typeface="Gadugi" charset="0"/>
                </a:rPr>
                <a:t> = 0</a:t>
              </a:r>
            </a:p>
            <a:p>
              <a:pPr>
                <a:lnSpc>
                  <a:spcPct val="120000"/>
                </a:lnSpc>
              </a:pPr>
              <a:r>
                <a:rPr lang="en-US" sz="2400" dirty="0">
                  <a:solidFill>
                    <a:srgbClr val="FF0000"/>
                  </a:solidFill>
                  <a:latin typeface="Gadugi" charset="0"/>
                  <a:ea typeface="Gadugi" charset="0"/>
                  <a:cs typeface="Gadugi" charset="0"/>
                </a:rPr>
                <a:t>  count++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end points</a:t>
            </a:r>
          </a:p>
        </p:txBody>
      </p:sp>
      <p:sp>
        <p:nvSpPr>
          <p:cNvPr id="7" name="Content Placeholder 2"/>
          <p:cNvSpPr>
            <a:spLocks noGrp="1"/>
          </p:cNvSpPr>
          <p:nvPr>
            <p:ph idx="1"/>
          </p:nvPr>
        </p:nvSpPr>
        <p:spPr>
          <a:xfrm>
            <a:off x="838200" y="1825624"/>
            <a:ext cx="10934700" cy="4879976"/>
          </a:xfrm>
        </p:spPr>
        <p:txBody>
          <a:bodyPr>
            <a:normAutofit/>
          </a:bodyPr>
          <a:lstStyle/>
          <a:p>
            <a:r>
              <a:rPr lang="en-US" dirty="0"/>
              <a:t>Give up on changing routers, use end points instead</a:t>
            </a:r>
          </a:p>
          <a:p>
            <a:endParaRPr lang="en-US" dirty="0"/>
          </a:p>
          <a:p>
            <a:r>
              <a:rPr lang="en-US" dirty="0"/>
              <a:t>But, end point approaches are inaccurate or inefficient</a:t>
            </a:r>
          </a:p>
          <a:p>
            <a:pPr lvl="1"/>
            <a:r>
              <a:rPr lang="en-US" dirty="0"/>
              <a:t>Estimating a router’s loss rates from end point measurements is inaccurate</a:t>
            </a:r>
          </a:p>
          <a:p>
            <a:pPr lvl="1"/>
            <a:r>
              <a:rPr lang="en-US" dirty="0"/>
              <a:t>Congestion control from end points is inefficient</a:t>
            </a:r>
          </a:p>
          <a:p>
            <a:endParaRPr lang="en-US" dirty="0"/>
          </a:p>
          <a:p>
            <a:endParaRPr lang="en-US" dirty="0"/>
          </a:p>
        </p:txBody>
      </p:sp>
    </p:spTree>
    <p:extLst>
      <p:ext uri="{BB962C8B-B14F-4D97-AF65-F5344CB8AC3E}">
        <p14:creationId xmlns:p14="http://schemas.microsoft.com/office/powerpoint/2010/main" val="9109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a:t>Packet Transactions:</a:t>
            </a:r>
            <a:br>
              <a:rPr lang="en-US" sz="3200" dirty="0"/>
            </a:br>
            <a:r>
              <a:rPr lang="en-US" sz="3200" dirty="0"/>
              <a:t>High-Level Programming for Line-Rate Switches</a:t>
            </a:r>
            <a:br>
              <a:rPr lang="en-US" sz="3200" dirty="0"/>
            </a:br>
            <a:r>
              <a:rPr lang="en-US" sz="3200" dirty="0"/>
              <a:t>(SIGCOMM 2016)</a:t>
            </a:r>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Licking</a:t>
            </a:r>
          </a:p>
          <a:p>
            <a:endParaRPr lang="en-US" dirty="0"/>
          </a:p>
          <a:p>
            <a:r>
              <a:rPr lang="en-US" sz="5000" dirty="0"/>
              <a:t>Joint work with collaborators at MIT, University of Washington,</a:t>
            </a:r>
          </a:p>
          <a:p>
            <a:r>
              <a:rPr lang="en-US" sz="5000" dirty="0"/>
              <a:t>Barefoot Networks, Microsoft Research, and Stanford University</a:t>
            </a:r>
          </a:p>
          <a:p>
            <a:endParaRPr lang="en-US" dirty="0">
              <a:latin typeface="Gadugi" panose="020B0502040204020203" pitchFamily="34" charset="0"/>
            </a:endParaRPr>
          </a:p>
          <a:p>
            <a:endParaRPr lang="en-US" sz="2000" dirty="0"/>
          </a:p>
          <a:p>
            <a:endParaRPr lang="en-US" dirty="0"/>
          </a:p>
        </p:txBody>
      </p:sp>
    </p:spTree>
    <p:extLst>
      <p:ext uri="{BB962C8B-B14F-4D97-AF65-F5344CB8AC3E}">
        <p14:creationId xmlns:p14="http://schemas.microsoft.com/office/powerpoint/2010/main" val="5430327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a:t>Programmable Packet Scheduling at Line Rate</a:t>
            </a:r>
            <a:br>
              <a:rPr lang="en-US" sz="3200" dirty="0"/>
            </a:br>
            <a:r>
              <a:rPr lang="en-US" sz="3200" dirty="0"/>
              <a:t>(SIGCOMM 2016)</a:t>
            </a:r>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a:t>Alizadeh</a:t>
            </a:r>
            <a:r>
              <a:rPr lang="en-US" sz="2600" dirty="0"/>
              <a:t>,</a:t>
            </a:r>
          </a:p>
          <a:p>
            <a:r>
              <a:rPr lang="en-US" sz="2600" dirty="0"/>
              <a:t>Sharad </a:t>
            </a:r>
            <a:r>
              <a:rPr lang="en-US" sz="2600" dirty="0" err="1"/>
              <a:t>Chole</a:t>
            </a:r>
            <a:r>
              <a:rPr lang="en-US" sz="2600" dirty="0"/>
              <a:t>, Shang-</a:t>
            </a:r>
            <a:r>
              <a:rPr lang="en-US" sz="2600" dirty="0" err="1"/>
              <a:t>Tse</a:t>
            </a:r>
            <a:r>
              <a:rPr lang="en-US" sz="2600" dirty="0"/>
              <a:t> Chuang, Anurag Agrawal, Hari </a:t>
            </a:r>
            <a:r>
              <a:rPr lang="en-US" sz="2600" dirty="0" err="1"/>
              <a:t>Balakrishnan</a:t>
            </a:r>
            <a:r>
              <a:rPr lang="en-US" sz="2600" dirty="0"/>
              <a:t>,</a:t>
            </a:r>
          </a:p>
          <a:p>
            <a:r>
              <a:rPr lang="en-US" sz="2600" dirty="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McKeown</a:t>
            </a:r>
          </a:p>
          <a:p>
            <a:endParaRPr lang="en-US" sz="2600" dirty="0"/>
          </a:p>
          <a:p>
            <a:r>
              <a:rPr lang="en-US" sz="2600" dirty="0"/>
              <a:t>Joint work with collaborators at MIT, Cisco Systems,</a:t>
            </a:r>
          </a:p>
          <a:p>
            <a:r>
              <a:rPr lang="en-US" sz="2600" dirty="0"/>
              <a:t>Stanford University, and Barefoot Networks</a:t>
            </a:r>
          </a:p>
          <a:p>
            <a:endParaRPr lang="en-US" dirty="0"/>
          </a:p>
        </p:txBody>
      </p:sp>
    </p:spTree>
    <p:extLst>
      <p:ext uri="{BB962C8B-B14F-4D97-AF65-F5344CB8AC3E}">
        <p14:creationId xmlns:p14="http://schemas.microsoft.com/office/powerpoint/2010/main" val="137202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A fixed-function router pipeline</a:t>
            </a:r>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a:latin typeface="Seravek"/>
                <a:cs typeface="Seravek"/>
              </a:rPr>
              <a:t>Input</a:t>
            </a:r>
          </a:p>
          <a:p>
            <a:r>
              <a:rPr lang="en-US" dirty="0">
                <a:latin typeface="Seravek"/>
                <a:cs typeface="Seravek"/>
              </a:rPr>
              <a:t>Ports</a:t>
            </a: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a:latin typeface="Seravek"/>
                <a:cs typeface="Seravek"/>
              </a:rPr>
              <a:t>Queues/</a:t>
            </a:r>
          </a:p>
          <a:p>
            <a:pPr algn="ctr"/>
            <a:r>
              <a:rPr lang="en-US" dirty="0">
                <a:latin typeface="Seravek"/>
                <a:cs typeface="Seravek"/>
              </a:rPr>
              <a:t>Scheduler</a:t>
            </a: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a:latin typeface="Seravek"/>
                <a:cs typeface="Seravek"/>
              </a:rPr>
              <a:t>Parser</a:t>
            </a: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a:latin typeface="Seravek"/>
                  <a:cs typeface="Seravek"/>
                </a:rPr>
                <a:t>Egress pipeline</a:t>
              </a: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a:latin typeface="Seravek"/>
                  <a:cs typeface="Seravek"/>
                </a:rPr>
                <a:t>Multicast</a:t>
              </a:r>
            </a:p>
          </p:txBody>
        </p:sp>
      </p:grpSp>
      <p:sp>
        <p:nvSpPr>
          <p:cNvPr id="257" name="Rounded Rectangle 256"/>
          <p:cNvSpPr/>
          <p:nvPr/>
        </p:nvSpPr>
        <p:spPr>
          <a:xfrm>
            <a:off x="590550" y="5334000"/>
            <a:ext cx="110109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Deterministic pipelines supporting a throughput of 1 packet/cycle (1 GHz)</a:t>
            </a: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State is local to action units</a:t>
            </a: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a:latin typeface="Seravek"/>
                  <a:cs typeface="Seravek"/>
                </a:rPr>
                <a:t>Tunnels</a:t>
              </a: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a:latin typeface="Seravek"/>
                  <a:cs typeface="Seravek"/>
                </a:rPr>
                <a:t>Ingress pipeline</a:t>
              </a: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latin typeface="Gadugi" charset="0"/>
                <a:ea typeface="Gadugi" charset="0"/>
                <a:cs typeface="Gadugi" charset="0"/>
              </a:rPr>
              <a:t>Constrained action units </a:t>
            </a: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a:latin typeface="Seravek"/>
                      <a:cs typeface="Seravek"/>
                    </a:rPr>
                    <a:t>Measurement</a:t>
                  </a: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a:solidFill>
                    <a:srgbClr val="000000"/>
                  </a:solidFill>
                  <a:latin typeface="Seravek"/>
                  <a:cs typeface="Seravek"/>
                </a:rPr>
                <a:t>match/action</a:t>
              </a: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a:latin typeface="Seravek"/>
                  <a:cs typeface="Seravek"/>
                </a:rPr>
                <a:t>IP</a:t>
              </a: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a:latin typeface="Seravek"/>
                  <a:cs typeface="Seravek"/>
                </a:rPr>
                <a:t>TCP</a:t>
              </a: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a:latin typeface="Seravek"/>
                <a:cs typeface="Seravek"/>
              </a:rPr>
              <a:t>Output</a:t>
            </a:r>
          </a:p>
          <a:p>
            <a:r>
              <a:rPr lang="en-US" dirty="0">
                <a:latin typeface="Seravek"/>
                <a:cs typeface="Seravek"/>
              </a:rPr>
              <a:t>Ports</a:t>
            </a: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a:latin typeface="Seravek"/>
                <a:cs typeface="Seravek"/>
              </a:rPr>
              <a:t>Header</a:t>
            </a:r>
          </a:p>
          <a:p>
            <a:r>
              <a:rPr lang="en-US" dirty="0">
                <a:latin typeface="Seravek"/>
                <a:cs typeface="Seravek"/>
              </a:rPr>
              <a:t>Vector</a:t>
            </a: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a:t>Shortest remaining flow size</a:t>
            </a:r>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a:latin typeface="+mj-lt"/>
                  <a:cs typeface="Seravek"/>
                </a:rPr>
                <a:t>Ingress pipeline</a:t>
              </a: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a:latin typeface="+mj-lt"/>
                  <a:cs typeface="Seravek"/>
                </a:rPr>
                <a:t>Egress pipeline</a:t>
              </a: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a:latin typeface="+mj-lt"/>
                    <a:cs typeface="Seravek"/>
                  </a:rPr>
                  <a:t>Queues/</a:t>
                </a:r>
              </a:p>
              <a:p>
                <a:pPr algn="ctr"/>
                <a:r>
                  <a:rPr lang="en-US" dirty="0">
                    <a:latin typeface="+mj-lt"/>
                    <a:cs typeface="Seravek"/>
                  </a:rPr>
                  <a:t>Scheduler</a:t>
                </a: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a:latin typeface="+mj-lt"/>
                  <a:cs typeface="Seravek"/>
                </a:rPr>
                <a:t>PIFO Scheduler</a:t>
              </a: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remaining flow size</a:t>
            </a: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2</a:t>
                      </a: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9</a:t>
                      </a: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a:solidFill>
                            <a:schemeClr val="tx1"/>
                          </a:solidFill>
                          <a:latin typeface="Seravek"/>
                          <a:cs typeface="Seravek"/>
                        </a:rPr>
                        <a:t>8</a:t>
                      </a: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Seravek"/>
                        <a:cs typeface="Seravek"/>
                      </a:rPr>
                      <a:t>5</a:t>
                    </a: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81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a:latin typeface="Gadugi" charset="0"/>
                  <a:ea typeface="Gadugi" charset="0"/>
                  <a:cs typeface="Gadugi" charset="0"/>
                </a:rPr>
                <a:t>Rank Computation </a:t>
              </a: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a:solidFill>
                  <a:prstClr val="black"/>
                </a:solidFill>
                <a:latin typeface="Gadugi" charset="0"/>
                <a:ea typeface="Gadugi" charset="0"/>
                <a:cs typeface="Gadugi" charset="0"/>
              </a:rPr>
              <a:t>p.rank</a:t>
            </a:r>
            <a:r>
              <a:rPr lang="en-US" sz="1700" kern="0" dirty="0">
                <a:solidFill>
                  <a:prstClr val="black"/>
                </a:solidFill>
                <a:latin typeface="Gadugi" charset="0"/>
                <a:ea typeface="Gadugi" charset="0"/>
                <a:cs typeface="Gadugi" charset="0"/>
              </a:rPr>
              <a:t> = </a:t>
            </a:r>
            <a:r>
              <a:rPr lang="en-US" sz="1700" kern="0" dirty="0" err="1">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Beyond a single PIFO</a:t>
            </a: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1</a:t>
            </a: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1</a:t>
            </a: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x</a:t>
            </a:r>
          </a:p>
          <a:p>
            <a:pPr algn="ctr" defTabSz="457200">
              <a:defRPr/>
            </a:pPr>
            <a:r>
              <a:rPr lang="en-US" sz="2000" kern="0" baseline="-25000" dirty="0">
                <a:latin typeface="+mj-lt"/>
                <a:cs typeface="Seravek"/>
              </a:rPr>
              <a:t>2</a:t>
            </a: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1</a:t>
              </a: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a:latin typeface="+mj-lt"/>
                  <a:cs typeface="Seravek"/>
                </a:rPr>
                <a:t>3</a:t>
              </a: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p>
          <a:p>
            <a:pPr algn="ctr" defTabSz="457200">
              <a:defRPr/>
            </a:pPr>
            <a:r>
              <a:rPr lang="en-US" sz="2000" kern="0" baseline="-25000" dirty="0">
                <a:latin typeface="+mj-lt"/>
                <a:cs typeface="Seravek"/>
              </a:rPr>
              <a:t>2</a:t>
            </a: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a</a:t>
            </a:r>
            <a:r>
              <a:rPr lang="en-US" sz="2000" kern="0" baseline="-25000" dirty="0">
                <a:latin typeface="+mj-lt"/>
                <a:cs typeface="Seravek"/>
              </a:rPr>
              <a:t>1</a:t>
            </a: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Gadugi" charset="0"/>
                <a:ea typeface="Gadugi" charset="0"/>
                <a:cs typeface="Gadugi" charset="0"/>
              </a:rPr>
              <a:t>Hierarchical scheduling algorithms need hierarchy of PIFOs</a:t>
            </a: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a:solidFill>
                      <a:srgbClr val="FF6666"/>
                    </a:solidFill>
                    <a:latin typeface="+mj-lt"/>
                    <a:cs typeface="Seravek"/>
                  </a:rPr>
                  <a:t>Red (0.5)</a:t>
                </a: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a:solidFill>
                      <a:srgbClr val="3366FF"/>
                    </a:solidFill>
                    <a:latin typeface="+mj-lt"/>
                    <a:cs typeface="Seravek"/>
                  </a:rPr>
                  <a:t>Blue (0.5)</a:t>
                </a: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(0.99)</a:t>
                </a: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(0.01)</a:t>
                </a: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(0.5)</a:t>
                </a: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(0.5)</a:t>
                </a: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a:latin typeface="+mj-lt"/>
                  <a:cs typeface="Seravek"/>
                </a:rPr>
                <a:t>root</a:t>
              </a: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a:latin typeface="+mj-lt"/>
                <a:cs typeface="Seravek"/>
              </a:rPr>
              <a:t>Hierarchical</a:t>
            </a:r>
          </a:p>
          <a:p>
            <a:r>
              <a:rPr lang="en-US" sz="2400" dirty="0">
                <a:latin typeface="+mj-lt"/>
                <a:cs typeface="Seravek"/>
              </a:rPr>
              <a:t>Packet Fair Queuing (HPFQ)</a:t>
            </a: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single PIFO block</a:t>
            </a: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a:latin typeface="Seravek"/>
                <a:cs typeface="Seravek"/>
              </a:rPr>
              <a:t>Rank Store</a:t>
            </a:r>
          </a:p>
          <a:p>
            <a:pPr algn="ctr"/>
            <a:r>
              <a:rPr lang="en-US" sz="2500" dirty="0">
                <a:latin typeface="Seravek"/>
                <a:cs typeface="Seravek"/>
              </a:rPr>
              <a:t>(SRAM)</a:t>
            </a: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Scheduler</a:t>
            </a:r>
          </a:p>
          <a:p>
            <a:pPr algn="ctr"/>
            <a:r>
              <a:rPr lang="en-US" sz="2500" dirty="0">
                <a:latin typeface="Seravek"/>
                <a:cs typeface="Seravek"/>
              </a:rPr>
              <a:t>(flip-flops)</a:t>
            </a: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a:latin typeface="Seravek"/>
              <a:cs typeface="Seravek"/>
            </a:endParaRPr>
          </a:p>
          <a:p>
            <a:r>
              <a:rPr lang="en-US" sz="2000" dirty="0" err="1">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0</a:t>
              </a: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a:latin typeface="Seravek"/>
                  <a:cs typeface="Seravek"/>
                </a:rPr>
                <a:t>B</a:t>
              </a: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a:latin typeface="Seravek"/>
                <a:cs typeface="Seravek"/>
              </a:rPr>
              <a:t>4</a:t>
            </a: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a:latin typeface="Seravek"/>
                <a:cs typeface="Seravek"/>
              </a:rPr>
              <a:t>4</a:t>
            </a: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a:latin typeface="Seravek"/>
                <a:cs typeface="Seravek"/>
              </a:rPr>
              <a:t>D</a:t>
            </a: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latin typeface="Seravek"/>
                <a:cs typeface="Seravek"/>
              </a:rPr>
              <a:t>7 mm</a:t>
            </a:r>
            <a:r>
              <a:rPr lang="en-US" sz="3200" baseline="30000" dirty="0">
                <a:latin typeface="Seravek"/>
                <a:cs typeface="Seravek"/>
              </a:rPr>
              <a:t>2 </a:t>
            </a:r>
            <a:r>
              <a:rPr lang="en-US" sz="3200" dirty="0">
                <a:latin typeface="Seravek"/>
                <a:cs typeface="Seravek"/>
              </a:rPr>
              <a:t> area in a 16-nm library for a</a:t>
            </a:r>
          </a:p>
          <a:p>
            <a:pPr algn="ctr"/>
            <a:r>
              <a:rPr lang="en-US" sz="3200" dirty="0">
                <a:latin typeface="Seravek"/>
                <a:cs typeface="Seravek"/>
              </a:rPr>
              <a:t>5-level programmable scheduler (4% overhead) </a:t>
            </a: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a:latin typeface="Gadugi" panose="020B0502040204020203" pitchFamily="34" charset="0"/>
              </a:rPr>
              <a:t>Acknowledgements</a:t>
            </a:r>
          </a:p>
        </p:txBody>
      </p:sp>
      <p:sp>
        <p:nvSpPr>
          <p:cNvPr id="3" name="Content Placeholder 2"/>
          <p:cNvSpPr>
            <a:spLocks noGrp="1"/>
          </p:cNvSpPr>
          <p:nvPr>
            <p:ph idx="1"/>
          </p:nvPr>
        </p:nvSpPr>
        <p:spPr/>
        <p:txBody>
          <a:bodyPr/>
          <a:lstStyle/>
          <a:p>
            <a:r>
              <a:rPr lang="en-US" dirty="0">
                <a:solidFill>
                  <a:schemeClr val="accent5">
                    <a:lumMod val="75000"/>
                  </a:schemeClr>
                </a:solidFill>
                <a:latin typeface="Gadugi" panose="020B0502040204020203" pitchFamily="34" charset="0"/>
              </a:rPr>
              <a:t>MIT: </a:t>
            </a:r>
            <a:r>
              <a:rPr lang="en-US" dirty="0" err="1">
                <a:latin typeface="Gadugi" panose="020B0502040204020203" pitchFamily="34" charset="0"/>
              </a:rPr>
              <a:t>Suvinay</a:t>
            </a:r>
            <a:r>
              <a:rPr lang="en-US" dirty="0">
                <a:latin typeface="Gadugi" panose="020B0502040204020203" pitchFamily="34" charset="0"/>
              </a:rPr>
              <a:t> Subramanian,</a:t>
            </a:r>
            <a:r>
              <a:rPr lang="en-US" dirty="0">
                <a:solidFill>
                  <a:schemeClr val="accent5">
                    <a:lumMod val="75000"/>
                  </a:schemeClr>
                </a:solidFill>
                <a:latin typeface="Gadugi" panose="020B0502040204020203" pitchFamily="34" charset="0"/>
              </a:rPr>
              <a:t> </a:t>
            </a:r>
            <a:r>
              <a:rPr lang="en-US" dirty="0">
                <a:latin typeface="Gadugi" panose="020B0502040204020203" pitchFamily="34" charset="0"/>
              </a:rPr>
              <a:t>Hari </a:t>
            </a:r>
            <a:r>
              <a:rPr lang="en-US" dirty="0" err="1">
                <a:latin typeface="Gadugi" panose="020B0502040204020203" pitchFamily="34" charset="0"/>
              </a:rPr>
              <a:t>Balakrishnan</a:t>
            </a:r>
            <a:r>
              <a:rPr lang="en-US" dirty="0">
                <a:latin typeface="Gadugi" panose="020B0502040204020203" pitchFamily="34" charset="0"/>
              </a:rPr>
              <a:t>, Mohammad </a:t>
            </a:r>
            <a:r>
              <a:rPr lang="en-US" dirty="0" err="1">
                <a:latin typeface="Gadugi" panose="020B0502040204020203" pitchFamily="34" charset="0"/>
              </a:rPr>
              <a:t>Alizadeh</a:t>
            </a:r>
            <a:endParaRPr lang="en-US" dirty="0">
              <a:solidFill>
                <a:schemeClr val="accent5">
                  <a:lumMod val="75000"/>
                </a:schemeClr>
              </a:solidFill>
              <a:latin typeface="Gadugi" panose="020B0502040204020203" pitchFamily="34" charset="0"/>
            </a:endParaRPr>
          </a:p>
          <a:p>
            <a:r>
              <a:rPr lang="en-US" dirty="0">
                <a:solidFill>
                  <a:schemeClr val="accent5">
                    <a:lumMod val="75000"/>
                  </a:schemeClr>
                </a:solidFill>
                <a:latin typeface="Gadugi" panose="020B0502040204020203" pitchFamily="34" charset="0"/>
              </a:rPr>
              <a:t>Barefoot Networks: </a:t>
            </a:r>
            <a:r>
              <a:rPr lang="en-US" dirty="0" err="1">
                <a:latin typeface="Gadugi" panose="020B0502040204020203" pitchFamily="34" charset="0"/>
              </a:rPr>
              <a:t>Changhoon</a:t>
            </a:r>
            <a:r>
              <a:rPr lang="en-US" dirty="0">
                <a:latin typeface="Gadugi" panose="020B0502040204020203" pitchFamily="34" charset="0"/>
              </a:rPr>
              <a:t> Kim, Anurag Agrawal, Steve Licking, </a:t>
            </a:r>
            <a:r>
              <a:rPr lang="en-US" dirty="0"/>
              <a:t>Mihai </a:t>
            </a:r>
            <a:r>
              <a:rPr lang="en-US" dirty="0" err="1"/>
              <a:t>Budiu</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Cisco Systems: </a:t>
            </a:r>
            <a:r>
              <a:rPr lang="en-US" dirty="0">
                <a:latin typeface="Gadugi" panose="020B0502040204020203" pitchFamily="34" charset="0"/>
              </a:rPr>
              <a:t>Shang-</a:t>
            </a:r>
            <a:r>
              <a:rPr lang="en-US" dirty="0" err="1">
                <a:latin typeface="Gadugi" panose="020B0502040204020203" pitchFamily="34" charset="0"/>
              </a:rPr>
              <a:t>Tse</a:t>
            </a:r>
            <a:r>
              <a:rPr lang="en-US" dirty="0">
                <a:latin typeface="Gadugi" panose="020B0502040204020203" pitchFamily="34" charset="0"/>
              </a:rPr>
              <a:t> Chuang, Sharad </a:t>
            </a:r>
            <a:r>
              <a:rPr lang="en-US" dirty="0" err="1">
                <a:latin typeface="Gadugi" panose="020B0502040204020203" pitchFamily="34" charset="0"/>
              </a:rPr>
              <a:t>Chole</a:t>
            </a:r>
            <a:r>
              <a:rPr lang="en-US" dirty="0">
                <a:latin typeface="Gadugi" panose="020B0502040204020203" pitchFamily="34" charset="0"/>
              </a:rPr>
              <a:t>, Tom </a:t>
            </a:r>
            <a:r>
              <a:rPr lang="en-US" dirty="0" err="1">
                <a:latin typeface="Gadugi" panose="020B0502040204020203" pitchFamily="34" charset="0"/>
              </a:rPr>
              <a:t>Edsall</a:t>
            </a:r>
            <a:endParaRPr lang="en-US" dirty="0">
              <a:latin typeface="Gadugi" panose="020B0502040204020203" pitchFamily="34" charset="0"/>
            </a:endParaRPr>
          </a:p>
          <a:p>
            <a:r>
              <a:rPr lang="en-US" dirty="0">
                <a:solidFill>
                  <a:schemeClr val="accent5">
                    <a:lumMod val="75000"/>
                  </a:schemeClr>
                </a:solidFill>
                <a:latin typeface="Gadugi" panose="020B0502040204020203" pitchFamily="34" charset="0"/>
              </a:rPr>
              <a:t>Microsoft Research: </a:t>
            </a:r>
            <a:r>
              <a:rPr lang="en-US" dirty="0">
                <a:latin typeface="Gadugi" panose="020B0502040204020203" pitchFamily="34" charset="0"/>
              </a:rPr>
              <a:t>George Varghese</a:t>
            </a:r>
          </a:p>
          <a:p>
            <a:r>
              <a:rPr lang="en-US" dirty="0">
                <a:solidFill>
                  <a:schemeClr val="accent5">
                    <a:lumMod val="75000"/>
                  </a:schemeClr>
                </a:solidFill>
                <a:latin typeface="Gadugi" panose="020B0502040204020203" pitchFamily="34" charset="0"/>
              </a:rPr>
              <a:t>Stanford University: </a:t>
            </a:r>
            <a:r>
              <a:rPr lang="en-US" dirty="0" err="1">
                <a:latin typeface="Gadugi" panose="020B0502040204020203" pitchFamily="34" charset="0"/>
              </a:rPr>
              <a:t>Sachin</a:t>
            </a:r>
            <a:r>
              <a:rPr lang="en-US" dirty="0">
                <a:latin typeface="Gadugi" panose="020B0502040204020203" pitchFamily="34" charset="0"/>
              </a:rPr>
              <a:t> </a:t>
            </a:r>
            <a:r>
              <a:rPr lang="en-US" dirty="0" err="1">
                <a:latin typeface="Gadugi" panose="020B0502040204020203" pitchFamily="34" charset="0"/>
              </a:rPr>
              <a:t>Katti</a:t>
            </a:r>
            <a:r>
              <a:rPr lang="en-US" dirty="0">
                <a:latin typeface="Gadugi" panose="020B0502040204020203" pitchFamily="34" charset="0"/>
              </a:rPr>
              <a:t>, Nick McKeown</a:t>
            </a:r>
          </a:p>
          <a:p>
            <a:r>
              <a:rPr lang="en-US" dirty="0">
                <a:solidFill>
                  <a:schemeClr val="accent5">
                    <a:lumMod val="75000"/>
                  </a:schemeClr>
                </a:solidFill>
                <a:latin typeface="Gadugi" panose="020B0502040204020203" pitchFamily="34" charset="0"/>
              </a:rPr>
              <a:t>University of Washington: </a:t>
            </a:r>
            <a:r>
              <a:rPr lang="en-US" dirty="0">
                <a:latin typeface="Gadugi" panose="020B0502040204020203" pitchFamily="34" charset="0"/>
              </a:rPr>
              <a:t>Alvin Cheung</a:t>
            </a:r>
          </a:p>
        </p:txBody>
      </p:sp>
    </p:spTree>
    <p:extLst>
      <p:ext uri="{BB962C8B-B14F-4D97-AF65-F5344CB8AC3E}">
        <p14:creationId xmlns:p14="http://schemas.microsoft.com/office/powerpoint/2010/main" val="17720984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Recent activity in the area</a:t>
            </a:r>
          </a:p>
        </p:txBody>
      </p:sp>
      <p:sp>
        <p:nvSpPr>
          <p:cNvPr id="3" name="Content Placeholder 2"/>
          <p:cNvSpPr>
            <a:spLocks noGrp="1"/>
          </p:cNvSpPr>
          <p:nvPr>
            <p:ph idx="1"/>
          </p:nvPr>
        </p:nvSpPr>
        <p:spPr/>
        <p:txBody>
          <a:bodyPr>
            <a:normAutofit/>
          </a:bodyPr>
          <a:lstStyle/>
          <a:p>
            <a:r>
              <a:rPr lang="en-US" dirty="0"/>
              <a:t>2008--2013: </a:t>
            </a:r>
            <a:r>
              <a:rPr lang="en-US" dirty="0" err="1"/>
              <a:t>OpenFlow</a:t>
            </a:r>
            <a:r>
              <a:rPr lang="en-US" dirty="0"/>
              <a:t>: Specify router-to-router connectivity</a:t>
            </a:r>
          </a:p>
          <a:p>
            <a:endParaRPr lang="en-US" dirty="0"/>
          </a:p>
          <a:p>
            <a:r>
              <a:rPr lang="en-US" dirty="0"/>
              <a:t>2013--now: Programmable router chips (</a:t>
            </a:r>
            <a:r>
              <a:rPr lang="en-US" dirty="0" err="1"/>
              <a:t>Barefoot’s</a:t>
            </a:r>
            <a:r>
              <a:rPr lang="en-US" dirty="0"/>
              <a:t> Tofino, Intel’s </a:t>
            </a:r>
            <a:r>
              <a:rPr lang="en-US" dirty="0" err="1"/>
              <a:t>FlexPipe</a:t>
            </a:r>
            <a:r>
              <a:rPr lang="en-US" dirty="0"/>
              <a:t>, Cavium’s </a:t>
            </a:r>
            <a:r>
              <a:rPr lang="en-US" dirty="0" err="1"/>
              <a:t>Xpliant</a:t>
            </a:r>
            <a:r>
              <a:rPr lang="en-US" dirty="0"/>
              <a:t>), programming l</a:t>
            </a:r>
            <a:r>
              <a:rPr lang="en-US" dirty="0">
                <a:latin typeface="Gadugi" panose="020B0502040204020203" pitchFamily="34" charset="0"/>
              </a:rPr>
              <a:t>anguages (P4)</a:t>
            </a:r>
          </a:p>
          <a:p>
            <a:endParaRPr lang="en-US" dirty="0"/>
          </a:p>
          <a:p>
            <a:r>
              <a:rPr lang="en-US" dirty="0"/>
              <a:t>Router chip programmability is still nascent</a:t>
            </a:r>
          </a:p>
          <a:p>
            <a:pPr lvl="1"/>
            <a:r>
              <a:rPr lang="en-US" dirty="0"/>
              <a:t>Goal: feature parity with legacy routers without baking in features</a:t>
            </a:r>
          </a:p>
          <a:p>
            <a:pPr lvl="1"/>
            <a:r>
              <a:rPr lang="en-US" dirty="0"/>
              <a:t>Basic header manipulation; recognize new protocol formats</a:t>
            </a:r>
          </a:p>
        </p:txBody>
      </p:sp>
    </p:spTree>
    <p:extLst>
      <p:ext uri="{BB962C8B-B14F-4D97-AF65-F5344CB8AC3E}">
        <p14:creationId xmlns:p14="http://schemas.microsoft.com/office/powerpoint/2010/main" val="17985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pipelining in one slide</a:t>
            </a:r>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a:t>Goal: if each stage runs atomically, transaction must run atomically</a:t>
            </a:r>
          </a:p>
          <a:p>
            <a:pPr lvl="1"/>
            <a:endParaRPr lang="en-US" dirty="0"/>
          </a:p>
          <a:p>
            <a:r>
              <a:rPr lang="en-US" dirty="0"/>
              <a:t>Easy without state: only </a:t>
            </a:r>
            <a:r>
              <a:rPr lang="en-US" b="1" i="1" dirty="0"/>
              <a:t>intra-packet </a:t>
            </a:r>
            <a:r>
              <a:rPr lang="en-US" dirty="0"/>
              <a:t>dependencies</a:t>
            </a:r>
          </a:p>
          <a:p>
            <a:pPr lvl="1"/>
            <a:r>
              <a:rPr lang="en-US" dirty="0"/>
              <a:t>Perform depth-first search on DAG of intra-packet dependencies</a:t>
            </a:r>
          </a:p>
          <a:p>
            <a:pPr lvl="1"/>
            <a:r>
              <a:rPr lang="en-US" dirty="0"/>
              <a:t>All nodes at the same depth belong to the same pipeline stage</a:t>
            </a:r>
          </a:p>
          <a:p>
            <a:endParaRPr lang="en-US" dirty="0"/>
          </a:p>
          <a:p>
            <a:r>
              <a:rPr lang="en-US" dirty="0"/>
              <a:t>State causes </a:t>
            </a:r>
            <a:r>
              <a:rPr lang="en-US" b="1" i="1" dirty="0"/>
              <a:t>inter-packet</a:t>
            </a:r>
            <a:r>
              <a:rPr lang="en-US" dirty="0"/>
              <a:t> dependencies</a:t>
            </a:r>
          </a:p>
          <a:p>
            <a:pPr lvl="1"/>
            <a:r>
              <a:rPr lang="en-US" dirty="0"/>
              <a:t>Cycles in dep. graph: state read must follow write from previous packet.</a:t>
            </a:r>
          </a:p>
          <a:p>
            <a:pPr lvl="1"/>
            <a:r>
              <a:rPr lang="en-US" dirty="0"/>
              <a:t>Find strongly connected components; contract SCCs to single nodes</a:t>
            </a:r>
          </a:p>
          <a:p>
            <a:pPr lvl="1"/>
            <a:r>
              <a:rPr lang="en-US" dirty="0"/>
              <a:t>Depth-first search on resulting DAG</a:t>
            </a:r>
          </a:p>
        </p:txBody>
      </p:sp>
    </p:spTree>
    <p:extLst>
      <p:ext uri="{BB962C8B-B14F-4D97-AF65-F5344CB8AC3E}">
        <p14:creationId xmlns:p14="http://schemas.microsoft.com/office/powerpoint/2010/main" val="175232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a:t>Future work: An era of specialized systems</a:t>
            </a:r>
          </a:p>
        </p:txBody>
      </p:sp>
      <p:sp>
        <p:nvSpPr>
          <p:cNvPr id="3" name="Content Placeholder 2"/>
          <p:cNvSpPr>
            <a:spLocks noGrp="1"/>
          </p:cNvSpPr>
          <p:nvPr>
            <p:ph idx="1"/>
          </p:nvPr>
        </p:nvSpPr>
        <p:spPr/>
        <p:txBody>
          <a:bodyPr>
            <a:normAutofit lnSpcReduction="10000"/>
          </a:bodyPr>
          <a:lstStyle/>
          <a:p>
            <a:r>
              <a:rPr lang="en-US" dirty="0"/>
              <a:t>With Moore’s law ending, hardware specialization is a necessity</a:t>
            </a:r>
          </a:p>
          <a:p>
            <a:pPr lvl="1"/>
            <a:r>
              <a:rPr lang="en-US" sz="2600" dirty="0"/>
              <a:t>Video encoding, graphics, machine learning, bitcoin mining, </a:t>
            </a:r>
            <a:r>
              <a:rPr lang="is-IS" sz="2600" dirty="0"/>
              <a:t>…</a:t>
            </a:r>
            <a:endParaRPr lang="en-US" sz="2600" dirty="0"/>
          </a:p>
          <a:p>
            <a:pPr lvl="1"/>
            <a:endParaRPr lang="en-US" dirty="0"/>
          </a:p>
          <a:p>
            <a:r>
              <a:rPr lang="en-US" dirty="0"/>
              <a:t>Recurring tension between programmability and specialization</a:t>
            </a:r>
          </a:p>
          <a:p>
            <a:endParaRPr lang="en-US" dirty="0"/>
          </a:p>
          <a:p>
            <a:pPr marL="228600" lvl="1">
              <a:spcBef>
                <a:spcPts val="1000"/>
              </a:spcBef>
            </a:pPr>
            <a:r>
              <a:rPr lang="en-US" sz="2800" dirty="0"/>
              <a:t>Simple question: How do we design a cluster of processors and accelerators for (machine learning / video encoding / </a:t>
            </a:r>
            <a:r>
              <a:rPr lang="is-IS" sz="2800" dirty="0"/>
              <a:t>…)</a:t>
            </a:r>
            <a:r>
              <a:rPr lang="en-US" sz="2800" dirty="0"/>
              <a:t>?</a:t>
            </a:r>
          </a:p>
          <a:p>
            <a:pPr marL="228600" lvl="1">
              <a:spcBef>
                <a:spcPts val="1000"/>
              </a:spcBef>
            </a:pPr>
            <a:endParaRPr lang="en-US" sz="2800" dirty="0"/>
          </a:p>
          <a:p>
            <a:pPr marL="228600" lvl="1">
              <a:spcBef>
                <a:spcPts val="1000"/>
              </a:spcBef>
            </a:pPr>
            <a:r>
              <a:rPr lang="en-US" sz="2800" dirty="0"/>
              <a:t>Requires synthesizing ideas from languages, compilers, hardware, and networking</a:t>
            </a:r>
          </a:p>
          <a:p>
            <a:pPr lvl="1"/>
            <a:endParaRPr lang="en-US" dirty="0"/>
          </a:p>
          <a:p>
            <a:pPr lvl="2"/>
            <a:endParaRPr lang="en-US" dirty="0"/>
          </a:p>
        </p:txBody>
      </p:sp>
    </p:spTree>
    <p:extLst>
      <p:ext uri="{BB962C8B-B14F-4D97-AF65-F5344CB8AC3E}">
        <p14:creationId xmlns:p14="http://schemas.microsoft.com/office/powerpoint/2010/main" val="134943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a:latin typeface="Gadugi" panose="020B0502040204020203" pitchFamily="34" charset="0"/>
              </a:rPr>
              <a:t>Early routers </a:t>
            </a:r>
            <a:r>
              <a:rPr lang="en-US" dirty="0"/>
              <a:t>were eminently programmable</a:t>
            </a:r>
            <a:r>
              <a:rPr lang="en-US" dirty="0">
                <a:latin typeface="Gadugi" panose="020B0502040204020203" pitchFamily="34" charset="0"/>
              </a:rPr>
              <a:t> minicomputers</a:t>
            </a:r>
          </a:p>
          <a:p>
            <a:pPr lvl="1"/>
            <a:r>
              <a:rPr lang="en-US" dirty="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endParaRPr lang="en-US" dirty="0">
              <a:latin typeface="Gadugi" panose="020B0502040204020203" pitchFamily="34" charset="0"/>
            </a:endParaRPr>
          </a:p>
          <a:p>
            <a:pPr lvl="1"/>
            <a:r>
              <a:rPr lang="en-US" dirty="0" err="1">
                <a:latin typeface="Gadugi" panose="020B0502040204020203" pitchFamily="34" charset="0"/>
              </a:rPr>
              <a:t>Fuzzballs</a:t>
            </a:r>
            <a:r>
              <a:rPr lang="en-US" dirty="0">
                <a:latin typeface="Gadugi" panose="020B0502040204020203" pitchFamily="34" charset="0"/>
              </a:rPr>
              <a:t> (1971-1991): Most known for use on the NSFNET Phase-1 Backbone Network (1986-88): DEC PDP-11/73: 400 Kbit/s (Mill’s paper from SIGCOMM 88)</a:t>
            </a:r>
          </a:p>
          <a:p>
            <a:pPr lvl="1"/>
            <a:r>
              <a:rPr lang="en-US" dirty="0">
                <a:latin typeface="Gadugi" panose="020B0502040204020203" pitchFamily="34" charset="0"/>
              </a:rPr>
              <a:t>Stanford multiprotocol router (1981): DEC PDP 11 / Motorola 68000</a:t>
            </a:r>
          </a:p>
          <a:p>
            <a:pPr lvl="1"/>
            <a:r>
              <a:rPr lang="en-US" dirty="0" err="1"/>
              <a:t>Proteon</a:t>
            </a:r>
            <a:r>
              <a:rPr lang="en-US" dirty="0"/>
              <a:t> (1985): 80 Mbit/s (http://</a:t>
            </a:r>
            <a:r>
              <a:rPr lang="en-US" dirty="0" err="1"/>
              <a:t>www.historyofcomputercommunications.info</a:t>
            </a:r>
            <a:r>
              <a:rPr lang="en-US" dirty="0"/>
              <a:t>/Book/12/12.22_Proteon.html#_ftn3)</a:t>
            </a:r>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programmable </a:t>
            </a:r>
            <a:r>
              <a:rPr lang="en-US" dirty="0"/>
              <a:t>atom pipeline</a:t>
            </a:r>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Atom: local state + action unit,</a:t>
            </a:r>
          </a:p>
          <a:p>
            <a:pPr algn="ctr"/>
            <a:r>
              <a:rPr lang="en-US" sz="3600" dirty="0">
                <a:ea typeface="Gadugi" charset="0"/>
                <a:cs typeface="Gadugi" charset="0"/>
              </a:rPr>
              <a:t>constrained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a:solidFill>
                  <a:schemeClr val="bg1"/>
                </a:solidFill>
              </a:rPr>
              <a:t>Local</a:t>
            </a:r>
          </a:p>
          <a:p>
            <a:r>
              <a:rPr lang="en-US" dirty="0">
                <a:solidFill>
                  <a:schemeClr val="bg1"/>
                </a:solidFill>
              </a:rPr>
              <a:t>State</a:t>
            </a: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a:t>Packet</a:t>
            </a:r>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a:t>1 cycle</a:t>
            </a:r>
          </a:p>
          <a:p>
            <a:r>
              <a:rPr lang="en-US" dirty="0"/>
              <a:t>(1 ns)</a:t>
            </a:r>
          </a:p>
          <a:p>
            <a:r>
              <a:rPr lang="en-US" dirty="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a:t>Add</a:t>
                  </a:r>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a:t> Add</a:t>
                  </a:r>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a:t>2-to-1 Mux</a:t>
                  </a:r>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X</a:t>
                  </a: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choice</a:t>
                  </a: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Expressiveness of PIFOs</a:t>
            </a:r>
          </a:p>
        </p:txBody>
      </p:sp>
      <p:sp>
        <p:nvSpPr>
          <p:cNvPr id="3" name="Content Placeholder 2"/>
          <p:cNvSpPr>
            <a:spLocks noGrp="1"/>
          </p:cNvSpPr>
          <p:nvPr>
            <p:ph idx="1"/>
          </p:nvPr>
        </p:nvSpPr>
        <p:spPr>
          <a:xfrm>
            <a:off x="838200" y="1825625"/>
            <a:ext cx="10968318" cy="4351338"/>
          </a:xfrm>
        </p:spPr>
        <p:txBody>
          <a:bodyPr>
            <a:normAutofit/>
          </a:bodyPr>
          <a:lstStyle/>
          <a:p>
            <a:r>
              <a:rPr lang="en-US" dirty="0"/>
              <a:t>Fine-grained priorities: shortest-flow first, earliest deadline first, service-curve EDF</a:t>
            </a:r>
          </a:p>
          <a:p>
            <a:r>
              <a:rPr lang="en-US" dirty="0"/>
              <a:t>Hierarchical scheduling: HPFQ, Class-Based Queuing</a:t>
            </a:r>
          </a:p>
          <a:p>
            <a:r>
              <a:rPr lang="en-US" dirty="0"/>
              <a:t>Non-work-conserving algorithms: Token buckets, Stop-And-Go, Rate Controlled Service Disciplines</a:t>
            </a:r>
          </a:p>
          <a:p>
            <a:r>
              <a:rPr lang="en-US" dirty="0"/>
              <a:t>Least Slack Time First</a:t>
            </a:r>
          </a:p>
          <a:p>
            <a:r>
              <a:rPr lang="en-US" dirty="0"/>
              <a:t>Service Curve Earliest Deadline First</a:t>
            </a:r>
          </a:p>
          <a:p>
            <a:r>
              <a:rPr lang="en-US" dirty="0"/>
              <a:t>Minimum and maximum rate limits on a flow</a:t>
            </a:r>
          </a:p>
          <a:p>
            <a:r>
              <a:rPr lang="en-US" b="1" dirty="0">
                <a:solidFill>
                  <a:srgbClr val="FF0000"/>
                </a:solidFill>
              </a:rPr>
              <a:t>Cannot express some scheduling algorithms, e.g., output shaping.</a:t>
            </a: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lstStyle/>
          <a:p>
            <a:r>
              <a:rPr lang="en-US" dirty="0"/>
              <a:t>How is this different from P4?</a:t>
            </a:r>
          </a:p>
          <a:p>
            <a:pPr lvl="1"/>
            <a:r>
              <a:rPr lang="en-US" dirty="0"/>
              <a:t>When we started this work a year ago, P4 was much closer to the hardware. Over time, it’s gotten more high-level, thanks in some part to this work (sequential semantics, ternary operators).</a:t>
            </a:r>
          </a:p>
          <a:p>
            <a:pPr lvl="1"/>
            <a:r>
              <a:rPr lang="en-US" dirty="0"/>
              <a:t>We do have a P4 backend.</a:t>
            </a:r>
          </a:p>
          <a:p>
            <a:r>
              <a:rPr lang="en-US" dirty="0"/>
              <a:t>Why a pipeline?</a:t>
            </a:r>
          </a:p>
          <a:p>
            <a:pPr lvl="1"/>
            <a:r>
              <a:rPr lang="en-US" dirty="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FAQ	</a:t>
            </a:r>
          </a:p>
        </p:txBody>
      </p:sp>
      <p:sp>
        <p:nvSpPr>
          <p:cNvPr id="3" name="Content Placeholder 2"/>
          <p:cNvSpPr>
            <a:spLocks noGrp="1"/>
          </p:cNvSpPr>
          <p:nvPr>
            <p:ph idx="1"/>
          </p:nvPr>
        </p:nvSpPr>
        <p:spPr/>
        <p:txBody>
          <a:bodyPr>
            <a:normAutofit/>
          </a:bodyPr>
          <a:lstStyle/>
          <a:p>
            <a:r>
              <a:rPr lang="en-US" dirty="0"/>
              <a:t>What’s in the compiler?</a:t>
            </a:r>
          </a:p>
          <a:p>
            <a:pPr lvl="1"/>
            <a:r>
              <a:rPr lang="en-US" dirty="0"/>
              <a:t>Strongly Connected Components to extract atomic portions.</a:t>
            </a:r>
          </a:p>
          <a:p>
            <a:pPr lvl="1"/>
            <a:r>
              <a:rPr lang="en-US" dirty="0"/>
              <a:t>Code generation using program synthesis.</a:t>
            </a:r>
          </a:p>
          <a:p>
            <a:pPr lvl="1"/>
            <a:endParaRPr lang="en-US" dirty="0"/>
          </a:p>
          <a:p>
            <a:r>
              <a:rPr lang="en-US" dirty="0"/>
              <a:t>Do the atoms generalize in an ML sense?</a:t>
            </a:r>
          </a:p>
          <a:p>
            <a:pPr lvl="1"/>
            <a:r>
              <a:rPr lang="en-US" dirty="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The SKETCH algorithm</a:t>
            </a: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agree 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tblGrid>
              <a:tr h="370840">
                <a:tc>
                  <a:txBody>
                    <a:bodyPr/>
                    <a:lstStyle/>
                    <a:p>
                      <a:r>
                        <a:rPr lang="en-US" dirty="0"/>
                        <a:t>Technique</a:t>
                      </a:r>
                    </a:p>
                  </a:txBody>
                  <a:tcPr/>
                </a:tc>
                <a:tc>
                  <a:txBody>
                    <a:bodyPr/>
                    <a:lstStyle/>
                    <a:p>
                      <a:r>
                        <a:rPr lang="en-US" dirty="0"/>
                        <a:t>Prior work</a:t>
                      </a:r>
                    </a:p>
                  </a:txBody>
                  <a:tcPr/>
                </a:tc>
                <a:tc>
                  <a:txBody>
                    <a:bodyPr/>
                    <a:lstStyle/>
                    <a:p>
                      <a:r>
                        <a:rPr lang="en-US" dirty="0"/>
                        <a:t>Differences</a:t>
                      </a:r>
                    </a:p>
                  </a:txBody>
                  <a:tcPr/>
                </a:tc>
                <a:extLst>
                  <a:ext uri="{0D108BD9-81ED-4DB2-BD59-A6C34878D82A}">
                    <a16:rowId xmlns:a16="http://schemas.microsoft.com/office/drawing/2014/main" val="10000"/>
                  </a:ext>
                </a:extLst>
              </a:tr>
              <a:tr h="370840">
                <a:tc>
                  <a:txBody>
                    <a:bodyPr/>
                    <a:lstStyle/>
                    <a:p>
                      <a:r>
                        <a:rPr lang="en-US" dirty="0"/>
                        <a:t>If Conversion</a:t>
                      </a:r>
                    </a:p>
                  </a:txBody>
                  <a:tcPr/>
                </a:tc>
                <a:tc>
                  <a:txBody>
                    <a:bodyPr/>
                    <a:lstStyle/>
                    <a:p>
                      <a:r>
                        <a:rPr lang="en-US" dirty="0"/>
                        <a:t>Kennedy et</a:t>
                      </a:r>
                      <a:r>
                        <a:rPr lang="en-US" baseline="0" dirty="0"/>
                        <a:t> a</a:t>
                      </a:r>
                      <a:r>
                        <a:rPr lang="en-US" dirty="0"/>
                        <a:t>l. 1983</a:t>
                      </a:r>
                    </a:p>
                  </a:txBody>
                  <a:tcPr/>
                </a:tc>
                <a:tc>
                  <a:txBody>
                    <a:bodyPr/>
                    <a:lstStyle/>
                    <a:p>
                      <a:r>
                        <a:rPr lang="en-US" dirty="0"/>
                        <a:t>No breaks, continue, </a:t>
                      </a:r>
                      <a:r>
                        <a:rPr lang="en-US" dirty="0" err="1"/>
                        <a:t>gotos</a:t>
                      </a:r>
                      <a:r>
                        <a:rPr lang="en-US" dirty="0"/>
                        <a:t>, loops</a:t>
                      </a:r>
                    </a:p>
                  </a:txBody>
                  <a:tcPr/>
                </a:tc>
                <a:extLst>
                  <a:ext uri="{0D108BD9-81ED-4DB2-BD59-A6C34878D82A}">
                    <a16:rowId xmlns:a16="http://schemas.microsoft.com/office/drawing/2014/main" val="10001"/>
                  </a:ext>
                </a:extLst>
              </a:tr>
              <a:tr h="370840">
                <a:tc>
                  <a:txBody>
                    <a:bodyPr/>
                    <a:lstStyle/>
                    <a:p>
                      <a:r>
                        <a:rPr lang="en-US" dirty="0"/>
                        <a:t>Static Single-Assignment</a:t>
                      </a:r>
                    </a:p>
                  </a:txBody>
                  <a:tcPr/>
                </a:tc>
                <a:tc>
                  <a:txBody>
                    <a:bodyPr/>
                    <a:lstStyle/>
                    <a:p>
                      <a:r>
                        <a:rPr lang="en-US" dirty="0"/>
                        <a:t>Ferrante et al. 1988</a:t>
                      </a:r>
                    </a:p>
                  </a:txBody>
                  <a:tcPr/>
                </a:tc>
                <a:tc>
                  <a:txBody>
                    <a:bodyPr/>
                    <a:lstStyle/>
                    <a:p>
                      <a:r>
                        <a:rPr lang="en-US" dirty="0"/>
                        <a:t>No branches</a:t>
                      </a:r>
                    </a:p>
                  </a:txBody>
                  <a:tcPr/>
                </a:tc>
                <a:extLst>
                  <a:ext uri="{0D108BD9-81ED-4DB2-BD59-A6C34878D82A}">
                    <a16:rowId xmlns:a16="http://schemas.microsoft.com/office/drawing/2014/main" val="10002"/>
                  </a:ext>
                </a:extLst>
              </a:tr>
              <a:tr h="370840">
                <a:tc>
                  <a:txBody>
                    <a:bodyPr/>
                    <a:lstStyle/>
                    <a:p>
                      <a:r>
                        <a:rPr lang="en-US" dirty="0"/>
                        <a:t>Strongly Connected Components</a:t>
                      </a:r>
                    </a:p>
                  </a:txBody>
                  <a:tcPr/>
                </a:tc>
                <a:tc>
                  <a:txBody>
                    <a:bodyPr/>
                    <a:lstStyle/>
                    <a:p>
                      <a:r>
                        <a:rPr lang="en-US" dirty="0"/>
                        <a:t>Lam et al. 1989 (Software Pipelining)</a:t>
                      </a:r>
                    </a:p>
                  </a:txBody>
                  <a:tcPr/>
                </a:tc>
                <a:tc>
                  <a:txBody>
                    <a:bodyPr/>
                    <a:lstStyle/>
                    <a:p>
                      <a:r>
                        <a:rPr lang="en-US" dirty="0"/>
                        <a:t>Scheduling in space instead of time</a:t>
                      </a:r>
                    </a:p>
                  </a:txBody>
                  <a:tcPr/>
                </a:tc>
                <a:extLst>
                  <a:ext uri="{0D108BD9-81ED-4DB2-BD59-A6C34878D82A}">
                    <a16:rowId xmlns:a16="http://schemas.microsoft.com/office/drawing/2014/main" val="10003"/>
                  </a:ext>
                </a:extLst>
              </a:tr>
              <a:tr h="370840">
                <a:tc>
                  <a:txBody>
                    <a:bodyPr/>
                    <a:lstStyle/>
                    <a:p>
                      <a:r>
                        <a:rPr lang="en-US" dirty="0"/>
                        <a:t>Synthesis</a:t>
                      </a:r>
                      <a:r>
                        <a:rPr lang="en-US" baseline="0" dirty="0"/>
                        <a:t> for instruction mapping</a:t>
                      </a:r>
                      <a:endParaRPr lang="en-US" dirty="0"/>
                    </a:p>
                  </a:txBody>
                  <a:tcPr/>
                </a:tc>
                <a:tc>
                  <a:txBody>
                    <a:bodyPr/>
                    <a:lstStyle/>
                    <a:p>
                      <a:r>
                        <a:rPr lang="en-US" dirty="0"/>
                        <a:t>Technology mapping</a:t>
                      </a:r>
                    </a:p>
                  </a:txBody>
                  <a:tcPr/>
                </a:tc>
                <a:tc>
                  <a:txBody>
                    <a:bodyPr/>
                    <a:lstStyle/>
                    <a:p>
                      <a:r>
                        <a:rPr lang="en-US" dirty="0"/>
                        <a:t>Map to</a:t>
                      </a:r>
                      <a:r>
                        <a:rPr lang="en-US" baseline="0" dirty="0"/>
                        <a:t> 1 hardware primitive, not multiple</a:t>
                      </a:r>
                      <a:endParaRPr lang="en-US" dirty="0"/>
                    </a:p>
                  </a:txBody>
                  <a:tcPr/>
                </a:tc>
                <a:extLst>
                  <a:ext uri="{0D108BD9-81ED-4DB2-BD59-A6C34878D82A}">
                    <a16:rowId xmlns:a16="http://schemas.microsoft.com/office/drawing/2014/main" val="10004"/>
                  </a:ext>
                </a:extLst>
              </a:tr>
              <a:tr h="370840">
                <a:tc>
                  <a:txBody>
                    <a:bodyPr/>
                    <a:lstStyle/>
                    <a:p>
                      <a:endParaRPr lang="en-US" dirty="0"/>
                    </a:p>
                  </a:txBody>
                  <a:tcPr/>
                </a:tc>
                <a:tc>
                  <a:txBody>
                    <a:bodyPr/>
                    <a:lstStyle/>
                    <a:p>
                      <a:r>
                        <a:rPr lang="en-US" dirty="0" err="1"/>
                        <a:t>Superoptimization</a:t>
                      </a:r>
                      <a:endParaRPr lang="en-US" dirty="0"/>
                    </a:p>
                  </a:txBody>
                  <a:tcPr/>
                </a:tc>
                <a:tc>
                  <a:txBody>
                    <a:bodyPr/>
                    <a:lstStyle/>
                    <a:p>
                      <a:r>
                        <a:rPr lang="en-US" dirty="0"/>
                        <a:t>Counter-example-guided</a:t>
                      </a:r>
                      <a:r>
                        <a:rPr lang="en-US" baseline="0" dirty="0"/>
                        <a:t>, not brute force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54254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Hardware feasibility of PIFOs</a:t>
            </a:r>
          </a:p>
        </p:txBody>
      </p:sp>
      <p:sp>
        <p:nvSpPr>
          <p:cNvPr id="3" name="Content Placeholder 2"/>
          <p:cNvSpPr>
            <a:spLocks noGrp="1"/>
          </p:cNvSpPr>
          <p:nvPr>
            <p:ph idx="1"/>
          </p:nvPr>
        </p:nvSpPr>
        <p:spPr/>
        <p:txBody>
          <a:bodyPr/>
          <a:lstStyle/>
          <a:p>
            <a:r>
              <a:rPr lang="en-US" dirty="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a:latin typeface="Gadugi" panose="020B0502040204020203" pitchFamily="34" charset="0"/>
              </a:rPr>
              <a:t>Number of logical PIFOs within a PIFO, priority and metadata width, and number of PIFO blocks only increases area.</a:t>
            </a:r>
          </a:p>
        </p:txBody>
      </p:sp>
    </p:spTree>
    <p:extLst>
      <p:ext uri="{BB962C8B-B14F-4D97-AF65-F5344CB8AC3E}">
        <p14:creationId xmlns:p14="http://schemas.microsoft.com/office/powerpoint/2010/main" val="16303041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Static Single-Assignment</a:t>
            </a: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Expression Flattening</a:t>
            </a: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a:t>
            </a:r>
          </a:p>
          <a:p>
            <a:r>
              <a:rPr lang="en-US" sz="2500" dirty="0">
                <a:solidFill>
                  <a:schemeClr val="accent1">
                    <a:lumMod val="75000"/>
                  </a:schemeClr>
                </a:solidFill>
                <a:latin typeface="Gadugi" panose="020B0502040204020203" pitchFamily="34" charset="0"/>
              </a:rPr>
              <a:t>pkt.tmp2 = </a:t>
            </a:r>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a:solidFill>
                  <a:schemeClr val="accent1">
                    <a:lumMod val="75000"/>
                  </a:schemeClr>
                </a:solidFill>
                <a:latin typeface="Gadugi" panose="020B0502040204020203" pitchFamily="34" charset="0"/>
              </a:rPr>
              <a:t>pkt.tmp2</a:t>
            </a: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Instruction mapping: results</a:t>
            </a: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a:latin typeface="Gadugi" panose="020B0502040204020203" pitchFamily="34" charset="0"/>
              </a:rPr>
              <a:t>Example results:</a:t>
            </a:r>
          </a:p>
          <a:p>
            <a:pPr lvl="1"/>
            <a:r>
              <a:rPr lang="en-US" dirty="0" err="1">
                <a:latin typeface="Gadugi" panose="020B0502040204020203" pitchFamily="34" charset="0"/>
              </a:rPr>
              <a:t>Flowlet</a:t>
            </a:r>
            <a:r>
              <a:rPr lang="en-US" dirty="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err="1">
                <a:latin typeface="Gadugi" panose="020B0502040204020203" pitchFamily="34" charset="0"/>
              </a:rPr>
              <a:t>saved_hop</a:t>
            </a:r>
            <a:r>
              <a:rPr lang="en-US" dirty="0">
                <a:latin typeface="Gadugi" panose="020B0502040204020203" pitchFamily="34" charset="0"/>
              </a:rPr>
              <a:t>[pkt.id] = pkt.tmp2 ? </a:t>
            </a:r>
            <a:r>
              <a:rPr lang="en-US" dirty="0" err="1">
                <a:latin typeface="Gadugi" panose="020B0502040204020203" pitchFamily="34" charset="0"/>
              </a:rPr>
              <a:t>pkt.new_hop</a:t>
            </a:r>
            <a:r>
              <a:rPr lang="en-US" dirty="0">
                <a:latin typeface="Gadugi" panose="020B0502040204020203" pitchFamily="34" charset="0"/>
              </a:rPr>
              <a:t> : </a:t>
            </a:r>
            <a:r>
              <a:rPr lang="en-US" dirty="0" err="1">
                <a:latin typeface="Gadugi" panose="020B0502040204020203" pitchFamily="34" charset="0"/>
              </a:rPr>
              <a:t>saved_hop</a:t>
            </a:r>
            <a:r>
              <a:rPr lang="en-US" dirty="0">
                <a:latin typeface="Gadugi" panose="020B0502040204020203" pitchFamily="34" charset="0"/>
              </a:rPr>
              <a:t>[pkt.id]</a:t>
            </a:r>
          </a:p>
          <a:p>
            <a:pPr lvl="1"/>
            <a:r>
              <a:rPr lang="en-US" dirty="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err="1">
                <a:latin typeface="Gadugi" panose="020B0502040204020203" pitchFamily="34" charset="0"/>
              </a:rPr>
              <a:t>count_min_sketch</a:t>
            </a:r>
            <a:r>
              <a:rPr lang="en-US" dirty="0">
                <a:latin typeface="Gadugi" panose="020B0502040204020203" pitchFamily="34" charset="0"/>
              </a:rPr>
              <a:t>[hash] = </a:t>
            </a:r>
            <a:r>
              <a:rPr lang="en-US" dirty="0" err="1">
                <a:latin typeface="Gadugi" panose="020B0502040204020203" pitchFamily="34" charset="0"/>
              </a:rPr>
              <a:t>count_min_sketch</a:t>
            </a:r>
            <a:r>
              <a:rPr lang="en-US" dirty="0">
                <a:latin typeface="Gadugi" panose="020B0502040204020203" pitchFamily="34" charset="0"/>
              </a:rPr>
              <a:t>[hash] + 1</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a:latin typeface="Gadugi" panose="020B0502040204020203" pitchFamily="34" charset="0"/>
              </a:rPr>
              <a:t>Sequential to parallel code</a:t>
            </a: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a:latin typeface="Gadugi" panose="020B0502040204020203" pitchFamily="34" charset="0"/>
              </a:rPr>
              <a:t>Hardware constraints</a:t>
            </a: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Generating P4 code</a:t>
            </a:r>
          </a:p>
        </p:txBody>
      </p:sp>
      <p:sp>
        <p:nvSpPr>
          <p:cNvPr id="3" name="Content Placeholder 2"/>
          <p:cNvSpPr>
            <a:spLocks noGrp="1"/>
          </p:cNvSpPr>
          <p:nvPr>
            <p:ph idx="1"/>
          </p:nvPr>
        </p:nvSpPr>
        <p:spPr>
          <a:ln>
            <a:noFill/>
          </a:ln>
        </p:spPr>
        <p:txBody>
          <a:bodyPr wrap="square"/>
          <a:lstStyle/>
          <a:p>
            <a:r>
              <a:rPr lang="en-US" dirty="0">
                <a:latin typeface="Gadugi" panose="020B0502040204020203" pitchFamily="34" charset="0"/>
              </a:rPr>
              <a:t>Required changes to P4</a:t>
            </a:r>
          </a:p>
          <a:p>
            <a:pPr lvl="1"/>
            <a:r>
              <a:rPr lang="en-US" dirty="0">
                <a:latin typeface="Gadugi" panose="020B0502040204020203" pitchFamily="34" charset="0"/>
              </a:rPr>
              <a:t>Sequential execution semantics (required for read from, modify, and write back to state)</a:t>
            </a:r>
          </a:p>
          <a:p>
            <a:pPr lvl="1"/>
            <a:r>
              <a:rPr lang="en-US" dirty="0">
                <a:latin typeface="Gadugi" panose="020B0502040204020203" pitchFamily="34" charset="0"/>
              </a:rPr>
              <a:t>Expression support</a:t>
            </a:r>
          </a:p>
          <a:p>
            <a:pPr lvl="1"/>
            <a:r>
              <a:rPr lang="en-US" dirty="0">
                <a:latin typeface="Gadugi" panose="020B0502040204020203" pitchFamily="34" charset="0"/>
              </a:rPr>
              <a:t>Both available in v1.1</a:t>
            </a:r>
          </a:p>
          <a:p>
            <a:r>
              <a:rPr lang="en-US" dirty="0">
                <a:latin typeface="Gadugi" panose="020B0502040204020203" pitchFamily="34" charset="0"/>
              </a:rPr>
              <a:t>Encapsulate every </a:t>
            </a:r>
            <a:r>
              <a:rPr lang="en-US" dirty="0" err="1">
                <a:latin typeface="Gadugi" panose="020B0502040204020203" pitchFamily="34" charset="0"/>
              </a:rPr>
              <a:t>codelet</a:t>
            </a:r>
            <a:r>
              <a:rPr lang="en-US" dirty="0">
                <a:latin typeface="Gadugi" panose="020B0502040204020203" pitchFamily="34" charset="0"/>
              </a:rPr>
              <a:t> in a table’s default action</a:t>
            </a:r>
          </a:p>
          <a:p>
            <a:r>
              <a:rPr lang="en-US" dirty="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2.8|37|10.9"/>
</p:tagLst>
</file>

<file path=ppt/tags/tag13.xml><?xml version="1.0" encoding="utf-8"?>
<p:tagLst xmlns:a="http://schemas.openxmlformats.org/drawingml/2006/main" xmlns:r="http://schemas.openxmlformats.org/officeDocument/2006/relationships" xmlns:p="http://schemas.openxmlformats.org/presentationml/2006/main">
  <p:tag name="TIMING" val="|12.3|13.4|1.1|12.3"/>
</p:tagLst>
</file>

<file path=ppt/tags/tag14.xml><?xml version="1.0" encoding="utf-8"?>
<p:tagLst xmlns:a="http://schemas.openxmlformats.org/drawingml/2006/main" xmlns:r="http://schemas.openxmlformats.org/officeDocument/2006/relationships" xmlns:p="http://schemas.openxmlformats.org/presentationml/2006/main">
  <p:tag name="TIMING" val="|0.9|5.6|7.9"/>
</p:tagLst>
</file>

<file path=ppt/tags/tag15.xml><?xml version="1.0" encoding="utf-8"?>
<p:tagLst xmlns:a="http://schemas.openxmlformats.org/drawingml/2006/main" xmlns:r="http://schemas.openxmlformats.org/officeDocument/2006/relationships" xmlns:p="http://schemas.openxmlformats.org/presentationml/2006/main">
  <p:tag name="TIMING" val="|8.2|3.3|10.7"/>
</p:tagLst>
</file>

<file path=ppt/tags/tag16.xml><?xml version="1.0" encoding="utf-8"?>
<p:tagLst xmlns:a="http://schemas.openxmlformats.org/drawingml/2006/main" xmlns:r="http://schemas.openxmlformats.org/officeDocument/2006/relationships" xmlns:p="http://schemas.openxmlformats.org/presentationml/2006/main">
  <p:tag name="TIMING" val="|2.2|1.8|6|1.4"/>
</p:tagLst>
</file>

<file path=ppt/tags/tag17.xml><?xml version="1.0" encoding="utf-8"?>
<p:tagLst xmlns:a="http://schemas.openxmlformats.org/drawingml/2006/main" xmlns:r="http://schemas.openxmlformats.org/officeDocument/2006/relationships" xmlns:p="http://schemas.openxmlformats.org/presentationml/2006/main">
  <p:tag name="TIMING" val="|1.8"/>
</p:tagLst>
</file>

<file path=ppt/tags/tag18.xml><?xml version="1.0" encoding="utf-8"?>
<p:tagLst xmlns:a="http://schemas.openxmlformats.org/drawingml/2006/main" xmlns:r="http://schemas.openxmlformats.org/officeDocument/2006/relationships" xmlns:p="http://schemas.openxmlformats.org/presentationml/2006/main">
  <p:tag name="TIMING" val="|4.3"/>
</p:tagLst>
</file>

<file path=ppt/tags/tag19.xml><?xml version="1.0" encoding="utf-8"?>
<p:tagLst xmlns:a="http://schemas.openxmlformats.org/drawingml/2006/main" xmlns:r="http://schemas.openxmlformats.org/officeDocument/2006/relationships" xmlns:p="http://schemas.openxmlformats.org/presentationml/2006/main">
  <p:tag name="TIMING" val="|6.7"/>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20.xml><?xml version="1.0" encoding="utf-8"?>
<p:tagLst xmlns:a="http://schemas.openxmlformats.org/drawingml/2006/main" xmlns:r="http://schemas.openxmlformats.org/officeDocument/2006/relationships" xmlns:p="http://schemas.openxmlformats.org/presentationml/2006/main">
  <p:tag name="TIMING" val="|30.8|9|3.7"/>
</p:tagLst>
</file>

<file path=ppt/tags/tag21.xml><?xml version="1.0" encoding="utf-8"?>
<p:tagLst xmlns:a="http://schemas.openxmlformats.org/drawingml/2006/main" xmlns:r="http://schemas.openxmlformats.org/officeDocument/2006/relationships" xmlns:p="http://schemas.openxmlformats.org/presentationml/2006/main">
  <p:tag name="TIMING" val="|8.9|5.6|8.2|2.6|5.7"/>
</p:tagLst>
</file>

<file path=ppt/tags/tag22.xml><?xml version="1.0" encoding="utf-8"?>
<p:tagLst xmlns:a="http://schemas.openxmlformats.org/drawingml/2006/main" xmlns:r="http://schemas.openxmlformats.org/officeDocument/2006/relationships" xmlns:p="http://schemas.openxmlformats.org/presentationml/2006/main">
  <p:tag name="TIMING" val="|28.6"/>
</p:tagLst>
</file>

<file path=ppt/tags/tag23.xml><?xml version="1.0" encoding="utf-8"?>
<p:tagLst xmlns:a="http://schemas.openxmlformats.org/drawingml/2006/main" xmlns:r="http://schemas.openxmlformats.org/officeDocument/2006/relationships" xmlns:p="http://schemas.openxmlformats.org/presentationml/2006/main">
  <p:tag name="TIMING" val="|13.9|3.2|6.1"/>
</p:tagLst>
</file>

<file path=ppt/tags/tag24.xml><?xml version="1.0" encoding="utf-8"?>
<p:tagLst xmlns:a="http://schemas.openxmlformats.org/drawingml/2006/main" xmlns:r="http://schemas.openxmlformats.org/officeDocument/2006/relationships" xmlns:p="http://schemas.openxmlformats.org/presentationml/2006/main">
  <p:tag name="TIMING" val="|17.4|4.8"/>
</p:tagLst>
</file>

<file path=ppt/tags/tag25.xml><?xml version="1.0" encoding="utf-8"?>
<p:tagLst xmlns:a="http://schemas.openxmlformats.org/drawingml/2006/main" xmlns:r="http://schemas.openxmlformats.org/officeDocument/2006/relationships" xmlns:p="http://schemas.openxmlformats.org/presentationml/2006/main">
  <p:tag name="TIMING" val="|17.4|4.8"/>
</p:tagLst>
</file>

<file path=ppt/tags/tag26.xml><?xml version="1.0" encoding="utf-8"?>
<p:tagLst xmlns:a="http://schemas.openxmlformats.org/drawingml/2006/main" xmlns:r="http://schemas.openxmlformats.org/officeDocument/2006/relationships" xmlns:p="http://schemas.openxmlformats.org/presentationml/2006/main">
  <p:tag name="TIMING" val="|1.5"/>
</p:tagLst>
</file>

<file path=ppt/tags/tag2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28.xml><?xml version="1.0" encoding="utf-8"?>
<p:tagLst xmlns:a="http://schemas.openxmlformats.org/drawingml/2006/main" xmlns:r="http://schemas.openxmlformats.org/officeDocument/2006/relationships" xmlns:p="http://schemas.openxmlformats.org/presentationml/2006/main">
  <p:tag name="TIMING" val="|0.5|37.3|9.2"/>
</p:tagLst>
</file>

<file path=ppt/tags/tag29.xml><?xml version="1.0" encoding="utf-8"?>
<p:tagLst xmlns:a="http://schemas.openxmlformats.org/drawingml/2006/main" xmlns:r="http://schemas.openxmlformats.org/officeDocument/2006/relationships" xmlns:p="http://schemas.openxmlformats.org/presentationml/2006/main">
  <p:tag name="TIMING" val="|11.4"/>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30.xml><?xml version="1.0" encoding="utf-8"?>
<p:tagLst xmlns:a="http://schemas.openxmlformats.org/drawingml/2006/main" xmlns:r="http://schemas.openxmlformats.org/officeDocument/2006/relationships" xmlns:p="http://schemas.openxmlformats.org/presentationml/2006/main">
  <p:tag name="TIMING" val="|26.6"/>
</p:tagLst>
</file>

<file path=ppt/tags/tag3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32.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33.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15667</TotalTime>
  <Words>12869</Words>
  <Application>Microsoft Macintosh PowerPoint</Application>
  <PresentationFormat>Widescreen</PresentationFormat>
  <Paragraphs>2177</Paragraphs>
  <Slides>119</Slides>
  <Notes>107</Notes>
  <HiddenSlides>30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119</vt:i4>
      </vt:variant>
    </vt:vector>
  </HeadingPairs>
  <TitlesOfParts>
    <vt:vector size="129" baseType="lpstr">
      <vt:lpstr>Arial</vt:lpstr>
      <vt:lpstr>Ayuthaya</vt:lpstr>
      <vt:lpstr>Calibri</vt:lpstr>
      <vt:lpstr>Cambria Math</vt:lpstr>
      <vt:lpstr>Consolas</vt:lpstr>
      <vt:lpstr>Gadugi</vt:lpstr>
      <vt:lpstr>Seravek</vt:lpstr>
      <vt:lpstr>Symbol</vt:lpstr>
      <vt:lpstr>Wingdings</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Designing instruction sets using Domino</vt:lpstr>
      <vt:lpstr>Designing instruction sets: The stateless case</vt:lpstr>
      <vt:lpstr>Designing instruction sets: The stateful case</vt:lpstr>
      <vt:lpstr>Designing instruction sets: The stateful case</vt:lpstr>
      <vt:lpstr>Results: computations and their atoms</vt:lpstr>
      <vt:lpstr>Stateful atoms can get hairy quickly</vt:lpstr>
      <vt:lpstr>Results: A catalog of reusable atoms</vt:lpstr>
      <vt:lpstr>Results: A catalog of reusable atoms</vt:lpstr>
      <vt:lpstr>Results: A catalog of reusable atoms</vt:lpstr>
      <vt:lpstr>Atoms generalize to unanticipated use cases</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PIFO in hardware</vt:lpstr>
      <vt:lpstr>My work: performance+programmability</vt:lpstr>
      <vt:lpstr>Programmable and scalable measurement</vt:lpstr>
      <vt:lpstr>The classical solution: caching</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How about value accuracy after evictions?</vt:lpstr>
      <vt:lpstr>The Merge operation</vt:lpstr>
      <vt:lpstr>Mergeability beyond associative statistics</vt:lpstr>
      <vt:lpstr>Linear-in-state: Merge w. small extra state </vt:lpstr>
      <vt:lpstr>Intuition for linear-in-state</vt:lpstr>
      <vt:lpstr>Intuition for linear-in-state</vt:lpstr>
      <vt:lpstr>Several useful linear-in-state statistics</vt:lpstr>
      <vt:lpstr>Broader impact</vt:lpstr>
      <vt:lpstr>Outlook and future work</vt:lpstr>
      <vt:lpstr>Co-authors</vt:lpstr>
      <vt:lpstr>Backup slides</vt:lpstr>
      <vt:lpstr>Cache misses as new keys</vt:lpstr>
      <vt:lpstr>PowerPoint Presentation</vt:lpstr>
      <vt:lpstr>What algorithms do atoms enable?</vt:lpstr>
      <vt:lpstr>What algorithms do atoms enable?</vt:lpstr>
      <vt:lpstr>What algorithms do PIFOs enable?</vt:lpstr>
      <vt:lpstr>Extracting atoms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Can an atom implement a pipeline stage?</vt:lpstr>
      <vt:lpstr>Future Work</vt:lpstr>
      <vt:lpstr>Beyond a single PIFO</vt:lpstr>
      <vt:lpstr>Tree of PIFOs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6300</cp:revision>
  <dcterms:created xsi:type="dcterms:W3CDTF">2015-11-20T07:11:46Z</dcterms:created>
  <dcterms:modified xsi:type="dcterms:W3CDTF">2018-02-14T17:30:51Z</dcterms:modified>
</cp:coreProperties>
</file>