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3" r:id="rId3"/>
    <p:sldId id="315" r:id="rId4"/>
    <p:sldId id="316" r:id="rId5"/>
    <p:sldId id="354" r:id="rId6"/>
    <p:sldId id="319" r:id="rId7"/>
    <p:sldId id="320" r:id="rId8"/>
    <p:sldId id="480" r:id="rId9"/>
    <p:sldId id="399" r:id="rId10"/>
    <p:sldId id="482" r:id="rId11"/>
    <p:sldId id="481" r:id="rId12"/>
    <p:sldId id="420" r:id="rId13"/>
    <p:sldId id="421" r:id="rId14"/>
    <p:sldId id="422" r:id="rId15"/>
    <p:sldId id="423" r:id="rId16"/>
    <p:sldId id="424" r:id="rId17"/>
    <p:sldId id="429" r:id="rId18"/>
    <p:sldId id="470" r:id="rId19"/>
    <p:sldId id="471" r:id="rId20"/>
    <p:sldId id="472" r:id="rId21"/>
    <p:sldId id="473" r:id="rId22"/>
    <p:sldId id="474" r:id="rId23"/>
    <p:sldId id="475" r:id="rId24"/>
    <p:sldId id="483" r:id="rId25"/>
    <p:sldId id="432" r:id="rId26"/>
    <p:sldId id="484" r:id="rId27"/>
    <p:sldId id="478" r:id="rId28"/>
    <p:sldId id="438" r:id="rId29"/>
    <p:sldId id="439" r:id="rId30"/>
    <p:sldId id="440" r:id="rId31"/>
    <p:sldId id="441" r:id="rId32"/>
    <p:sldId id="442" r:id="rId33"/>
    <p:sldId id="443" r:id="rId34"/>
    <p:sldId id="444" r:id="rId35"/>
    <p:sldId id="445" r:id="rId36"/>
    <p:sldId id="446" r:id="rId37"/>
    <p:sldId id="447" r:id="rId38"/>
    <p:sldId id="448" r:id="rId39"/>
    <p:sldId id="469" r:id="rId40"/>
    <p:sldId id="449" r:id="rId41"/>
    <p:sldId id="450" r:id="rId42"/>
    <p:sldId id="451" r:id="rId43"/>
    <p:sldId id="452" r:id="rId44"/>
    <p:sldId id="453" r:id="rId45"/>
    <p:sldId id="358" r:id="rId46"/>
    <p:sldId id="350" r:id="rId47"/>
    <p:sldId id="464" r:id="rId48"/>
    <p:sldId id="465" r:id="rId49"/>
    <p:sldId id="375" r:id="rId50"/>
    <p:sldId id="299" r:id="rId51"/>
    <p:sldId id="357" r:id="rId52"/>
    <p:sldId id="305" r:id="rId53"/>
    <p:sldId id="306" r:id="rId54"/>
    <p:sldId id="301" r:id="rId55"/>
    <p:sldId id="271" r:id="rId56"/>
    <p:sldId id="326" r:id="rId57"/>
    <p:sldId id="327" r:id="rId58"/>
    <p:sldId id="272" r:id="rId59"/>
    <p:sldId id="374" r:id="rId60"/>
    <p:sldId id="468" r:id="rId61"/>
    <p:sldId id="332" r:id="rId62"/>
    <p:sldId id="370" r:id="rId63"/>
    <p:sldId id="371" r:id="rId64"/>
    <p:sldId id="335" r:id="rId65"/>
    <p:sldId id="372" r:id="rId66"/>
    <p:sldId id="373" r:id="rId67"/>
    <p:sldId id="307" r:id="rId68"/>
    <p:sldId id="467" r:id="rId69"/>
    <p:sldId id="458" r:id="rId70"/>
    <p:sldId id="459" r:id="rId71"/>
    <p:sldId id="460" r:id="rId72"/>
    <p:sldId id="461" r:id="rId73"/>
    <p:sldId id="462" r:id="rId74"/>
    <p:sldId id="466" r:id="rId75"/>
    <p:sldId id="4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73201" autoAdjust="0"/>
  </p:normalViewPr>
  <p:slideViewPr>
    <p:cSldViewPr showGuides="1">
      <p:cViewPr varScale="1">
        <p:scale>
          <a:sx n="63" d="100"/>
          <a:sy n="63" d="100"/>
        </p:scale>
        <p:origin x="2264"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948604624"/>
        <c:axId val="-948768496"/>
      </c:lineChart>
      <c:catAx>
        <c:axId val="-9486046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948768496"/>
        <c:crosses val="autoZero"/>
        <c:auto val="1"/>
        <c:lblAlgn val="ctr"/>
        <c:lblOffset val="100"/>
        <c:noMultiLvlLbl val="0"/>
      </c:catAx>
      <c:valAx>
        <c:axId val="-94876849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9486046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04031024"/>
        <c:axId val="-975074928"/>
      </c:scatterChart>
      <c:valAx>
        <c:axId val="-9040310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75074928"/>
        <c:crosses val="autoZero"/>
        <c:crossBetween val="midCat"/>
      </c:valAx>
      <c:valAx>
        <c:axId val="-97507492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04031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057788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57556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1. </a:t>
            </a:r>
            <a:r>
              <a:rPr lang="is-IS" dirty="0" smtClean="0"/>
              <a:t>A lot of performance left on the table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2. Bare min. to switches (</a:t>
            </a:r>
            <a:r>
              <a:rPr lang="en-US" dirty="0" smtClean="0"/>
              <a:t>Hasn’t work for two decades now</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159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4.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a:t>
            </a:r>
            <a:r>
              <a:rPr lang="en-US" dirty="0" smtClean="0">
                <a:latin typeface="Gadugi" panose="020B0502040204020203" pitchFamily="34" charset="0"/>
              </a:rPr>
              <a:t>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lstStyle/>
          <a:p>
            <a:r>
              <a:rPr lang="en-US" dirty="0" smtClean="0"/>
              <a:t>Many examples:</a:t>
            </a:r>
          </a:p>
          <a:p>
            <a:pPr lvl="1"/>
            <a:r>
              <a:rPr lang="en-US" dirty="0" smtClean="0"/>
              <a:t>load balancing</a:t>
            </a:r>
          </a:p>
          <a:p>
            <a:pPr lvl="1"/>
            <a:r>
              <a:rPr lang="en-US" dirty="0" smtClean="0"/>
              <a:t>network-assisted congestion control</a:t>
            </a:r>
          </a:p>
          <a:p>
            <a:pPr lvl="1"/>
            <a:r>
              <a:rPr lang="en-US" dirty="0" smtClean="0"/>
              <a:t>queue management</a:t>
            </a:r>
          </a:p>
          <a:p>
            <a:pPr lvl="1"/>
            <a:r>
              <a:rPr lang="en-US" dirty="0" smtClean="0"/>
              <a:t>bloom filters</a:t>
            </a:r>
          </a:p>
          <a:p>
            <a:pPr lvl="1"/>
            <a:r>
              <a:rPr lang="en-US" dirty="0" smtClean="0"/>
              <a:t>sketching algorithms</a:t>
            </a:r>
            <a:endParaRPr lang="en-US" dirty="0"/>
          </a:p>
          <a:p>
            <a:r>
              <a:rPr lang="en-US" dirty="0" smtClean="0"/>
              <a:t>Recurring motif: frequently manipulate state ~a billion times per second for a switch with 1 </a:t>
            </a:r>
            <a:r>
              <a:rPr lang="en-US" dirty="0" err="1" smtClean="0"/>
              <a:t>Tbit</a:t>
            </a:r>
            <a:r>
              <a:rPr lang="en-US" dirty="0" smtClean="0"/>
              <a:t>/s </a:t>
            </a:r>
          </a:p>
          <a:p>
            <a:r>
              <a:rPr lang="en-US" dirty="0" smtClean="0"/>
              <a:t>What primitives do we need for such algorithms?</a:t>
            </a:r>
          </a:p>
          <a:p>
            <a:endParaRPr lang="en-US" dirty="0"/>
          </a:p>
          <a:p>
            <a:endParaRPr lang="en-US" dirty="0"/>
          </a:p>
        </p:txBody>
      </p:sp>
    </p:spTree>
    <p:extLst>
      <p:ext uri="{BB962C8B-B14F-4D97-AF65-F5344CB8AC3E}">
        <p14:creationId xmlns:p14="http://schemas.microsoft.com/office/powerpoint/2010/main" val="105064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lnSpcReduction="10000"/>
          </a:bodyPr>
          <a:lstStyle/>
          <a:p>
            <a:pPr lvl="1"/>
            <a:r>
              <a:rPr lang="en-US" sz="2800" dirty="0" smtClean="0"/>
              <a:t>x86 optimizes average case for general programs:</a:t>
            </a:r>
          </a:p>
          <a:p>
            <a:pPr lvl="2"/>
            <a:r>
              <a:rPr lang="en-US" sz="2400" dirty="0" smtClean="0"/>
              <a:t>Caches</a:t>
            </a:r>
          </a:p>
          <a:p>
            <a:pPr lvl="2"/>
            <a:r>
              <a:rPr lang="en-US" sz="2400" dirty="0" smtClean="0"/>
              <a:t>Speculation</a:t>
            </a:r>
          </a:p>
          <a:p>
            <a:pPr lvl="2"/>
            <a:r>
              <a:rPr lang="en-US" sz="2400" dirty="0"/>
              <a:t>V</a:t>
            </a:r>
            <a:r>
              <a:rPr lang="en-US" sz="2400" dirty="0" smtClean="0"/>
              <a:t>ariable instruction latency</a:t>
            </a:r>
          </a:p>
          <a:p>
            <a:pPr lvl="2"/>
            <a:r>
              <a:rPr lang="en-US" sz="2400" dirty="0" smtClean="0">
                <a:latin typeface="Gadugi" panose="020B0502040204020203" pitchFamily="34" charset="0"/>
              </a:rPr>
              <a:t>Shared memory is easy to program, hard to reason about</a:t>
            </a:r>
          </a:p>
          <a:p>
            <a:pPr lvl="1"/>
            <a:endParaRPr lang="en-US" sz="2800" dirty="0">
              <a:latin typeface="Gadugi" panose="020B0502040204020203" pitchFamily="34" charset="0"/>
            </a:endParaRPr>
          </a:p>
          <a:p>
            <a:pPr lvl="1"/>
            <a:r>
              <a:rPr lang="en-US" sz="2800" dirty="0" smtClean="0"/>
              <a:t>Routers demand worst case for specific programs:</a:t>
            </a:r>
          </a:p>
          <a:p>
            <a:pPr lvl="2"/>
            <a:r>
              <a:rPr lang="en-US" sz="2400" dirty="0" smtClean="0"/>
              <a:t>Large amounts of inter- and intra-packet parallelism</a:t>
            </a:r>
          </a:p>
          <a:p>
            <a:pPr lvl="2"/>
            <a:r>
              <a:rPr lang="en-US" sz="2400" dirty="0" smtClean="0"/>
              <a:t>No caches, shared memory, speculation and associated non-determinism</a:t>
            </a:r>
          </a:p>
          <a:p>
            <a:pPr lvl="2"/>
            <a:r>
              <a:rPr lang="en-US" sz="2400" dirty="0" smtClean="0"/>
              <a:t>Every instruction has the same latency; supports same throughput</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Strawman: Why not use x86?</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Extract atoms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7620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Transaction to atom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Transaction to atom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a:t>
            </a:r>
            <a:r>
              <a:rPr lang="en-US" dirty="0"/>
              <a:t>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Demo: extract primitives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8001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3423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900274932"/>
              </p:ext>
            </p:extLst>
          </p:nvPr>
        </p:nvGraphicFramePr>
        <p:xfrm>
          <a:off x="266700" y="1485900"/>
          <a:ext cx="11544299" cy="438912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Primitive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only if</a:t>
                      </a:r>
                    </a:p>
                    <a:p>
                      <a:r>
                        <a:rPr lang="en-US" sz="2000" dirty="0" smtClean="0">
                          <a:latin typeface="Gadugi" panose="020B0502040204020203" pitchFamily="34" charset="0"/>
                        </a:rPr>
                        <a:t>condition is true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primitives</a:t>
            </a:r>
            <a:endParaRPr lang="en-US" dirty="0"/>
          </a:p>
        </p:txBody>
      </p:sp>
      <p:sp>
        <p:nvSpPr>
          <p:cNvPr id="8" name="Rounded Rectangle 7"/>
          <p:cNvSpPr/>
          <p:nvPr/>
        </p:nvSpPr>
        <p:spPr>
          <a:xfrm>
            <a:off x="660400" y="59817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37453740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problem with fixed </a:t>
            </a:r>
            <a:r>
              <a:rPr lang="en-US" dirty="0" smtClean="0">
                <a:latin typeface="Gadugi" panose="020B0502040204020203" pitchFamily="34" charset="0"/>
              </a:rPr>
              <a:t>routers</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fontScale="92500" lnSpcReduction="10000"/>
          </a:bodyPr>
          <a:lstStyle/>
          <a:p>
            <a:r>
              <a:rPr lang="en-US" dirty="0" smtClean="0"/>
              <a:t>All evolution has to happen at the end hosts</a:t>
            </a:r>
            <a:endParaRPr lang="en-US" dirty="0" smtClean="0">
              <a:latin typeface="Gadugi" panose="020B0502040204020203" pitchFamily="34" charset="0"/>
            </a:endParaRPr>
          </a:p>
          <a:p>
            <a:endParaRPr lang="en-US" dirty="0"/>
          </a:p>
          <a:p>
            <a:r>
              <a:rPr lang="en-US" dirty="0" smtClean="0"/>
              <a:t>But, e</a:t>
            </a:r>
            <a:r>
              <a:rPr lang="en-US" dirty="0" smtClean="0">
                <a:latin typeface="Gadugi" panose="020B0502040204020203" pitchFamily="34" charset="0"/>
              </a:rPr>
              <a:t>nd </a:t>
            </a:r>
            <a:r>
              <a:rPr lang="en-US" dirty="0" smtClean="0">
                <a:latin typeface="Gadugi" panose="020B0502040204020203" pitchFamily="34" charset="0"/>
              </a:rPr>
              <a:t>hosts can’t see </a:t>
            </a:r>
            <a:r>
              <a:rPr lang="en-US" dirty="0" smtClean="0"/>
              <a:t>deep into the network, resulting in sub-optimal</a:t>
            </a:r>
            <a:endParaRPr lang="en-US" dirty="0" smtClean="0">
              <a:latin typeface="Gadugi" panose="020B0502040204020203" pitchFamily="34" charset="0"/>
            </a:endParaRPr>
          </a:p>
          <a:p>
            <a:pPr lvl="1"/>
            <a:r>
              <a:rPr lang="en-US" dirty="0" smtClean="0"/>
              <a:t>Load balancing</a:t>
            </a:r>
          </a:p>
          <a:p>
            <a:pPr lvl="1"/>
            <a:r>
              <a:rPr lang="en-US" dirty="0" smtClean="0"/>
              <a:t>Scheduling</a:t>
            </a:r>
          </a:p>
          <a:p>
            <a:pPr lvl="1"/>
            <a:r>
              <a:rPr lang="en-US" dirty="0" smtClean="0"/>
              <a:t>Measurement </a:t>
            </a:r>
            <a:r>
              <a:rPr lang="is-IS" dirty="0" smtClean="0"/>
              <a:t>…</a:t>
            </a:r>
          </a:p>
          <a:p>
            <a:pPr lvl="1"/>
            <a:endParaRPr lang="en-US" dirty="0" smtClean="0"/>
          </a:p>
          <a:p>
            <a:r>
              <a:rPr lang="en-US" dirty="0" smtClean="0"/>
              <a:t>Maybe add the bare minimum to switches?</a:t>
            </a:r>
          </a:p>
          <a:p>
            <a:pPr lvl="1"/>
            <a:r>
              <a:rPr lang="en-US" dirty="0" smtClean="0"/>
              <a:t>Unclear what this is; moving target (7000 RFCs and counting</a:t>
            </a:r>
            <a:r>
              <a:rPr lang="en-US" dirty="0" smtClean="0"/>
              <a:t>)</a:t>
            </a:r>
          </a:p>
          <a:p>
            <a:endParaRPr lang="en-US" dirty="0" smtClean="0"/>
          </a:p>
          <a:p>
            <a:r>
              <a:rPr lang="en-US" dirty="0" smtClean="0"/>
              <a:t>The fix: Provide primitives, not solutions (</a:t>
            </a:r>
            <a:r>
              <a:rPr lang="en-US" dirty="0" err="1" smtClean="0"/>
              <a:t>Wulf</a:t>
            </a:r>
            <a:r>
              <a:rPr lang="en-US" dirty="0" smtClean="0"/>
              <a:t>, 1981)</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a:t>
            </a:r>
            <a:r>
              <a:rPr lang="en-US" dirty="0" smtClean="0">
                <a:latin typeface="Gadugi" panose="020B0502040204020203" pitchFamily="34" charset="0"/>
              </a:rPr>
              <a:t>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a:t>
            </a:r>
            <a:r>
              <a:rPr lang="en-US" dirty="0" smtClean="0">
                <a:latin typeface="Gadugi" panose="020B0502040204020203" pitchFamily="34" charset="0"/>
              </a:rPr>
              <a:t>routers </a:t>
            </a:r>
            <a:r>
              <a:rPr lang="en-US" dirty="0" smtClean="0">
                <a:latin typeface="Gadugi" panose="020B0502040204020203" pitchFamily="34" charset="0"/>
              </a:rPr>
              <a:t>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a:t>
            </a:r>
            <a:r>
              <a:rPr lang="en-US" dirty="0" smtClean="0">
                <a:latin typeface="Gadugi" panose="020B0502040204020203" pitchFamily="34" charset="0"/>
              </a:rPr>
              <a:t>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High-speed programmability since 2013</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 chips (</a:t>
            </a:r>
            <a:r>
              <a:rPr lang="en-US" dirty="0" err="1" smtClean="0"/>
              <a:t>Barefoot’s</a:t>
            </a:r>
            <a:r>
              <a:rPr lang="en-US" dirty="0" smtClean="0"/>
              <a:t> </a:t>
            </a:r>
            <a:r>
              <a:rPr lang="en-US" dirty="0" smtClean="0"/>
              <a:t>Tofino, </a:t>
            </a:r>
            <a:r>
              <a:rPr lang="en-US" dirty="0" smtClean="0"/>
              <a:t>Intel’s </a:t>
            </a:r>
            <a:r>
              <a:rPr lang="en-US" dirty="0" err="1" smtClean="0"/>
              <a:t>FlexPipe</a:t>
            </a:r>
            <a:r>
              <a:rPr lang="en-US" dirty="0" smtClean="0"/>
              <a:t>, </a:t>
            </a:r>
            <a:r>
              <a:rPr lang="en-US" dirty="0" smtClean="0"/>
              <a:t>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Programming </a:t>
            </a:r>
            <a:r>
              <a:rPr lang="en-US" dirty="0"/>
              <a:t>l</a:t>
            </a:r>
            <a:r>
              <a:rPr lang="en-US" dirty="0" smtClean="0">
                <a:latin typeface="Gadugi" panose="020B0502040204020203" pitchFamily="34" charset="0"/>
              </a:rPr>
              <a:t>anguages (P4</a:t>
            </a:r>
            <a:r>
              <a:rPr lang="en-US" dirty="0" smtClean="0">
                <a:latin typeface="Gadugi" panose="020B0502040204020203" pitchFamily="34" charset="0"/>
              </a:rPr>
              <a:t>, </a:t>
            </a:r>
            <a:r>
              <a:rPr lang="en-US" dirty="0" smtClean="0">
                <a:latin typeface="Gadugi" panose="020B0502040204020203" pitchFamily="34" charset="0"/>
              </a:rPr>
              <a:t>POF)</a:t>
            </a:r>
            <a:endParaRPr lang="en-US" dirty="0" smtClean="0">
              <a:latin typeface="Gadugi" panose="020B0502040204020203" pitchFamily="34" charset="0"/>
            </a:endParaRPr>
          </a:p>
          <a:p>
            <a:endParaRPr lang="en-US" dirty="0" smtClean="0"/>
          </a:p>
          <a:p>
            <a:r>
              <a:rPr lang="en-US" dirty="0" smtClean="0"/>
              <a:t>What programmability do they provide?</a:t>
            </a:r>
          </a:p>
          <a:p>
            <a:pPr lvl="1"/>
            <a:r>
              <a:rPr lang="en-US" dirty="0" smtClean="0"/>
              <a:t>Can recognize new protocol formats</a:t>
            </a:r>
          </a:p>
          <a:p>
            <a:pPr lvl="1"/>
            <a:r>
              <a:rPr lang="en-US" dirty="0" smtClean="0"/>
              <a:t>Stateless </a:t>
            </a:r>
            <a:r>
              <a:rPr lang="en-US" dirty="0" smtClean="0"/>
              <a:t>processing </a:t>
            </a:r>
            <a:r>
              <a:rPr lang="en-US" dirty="0" smtClean="0"/>
              <a:t>for tunneling, access control, basic counters etc.</a:t>
            </a:r>
          </a:p>
          <a:p>
            <a:pPr lvl="1"/>
            <a:r>
              <a:rPr lang="en-US" dirty="0" smtClean="0"/>
              <a:t>So far, mostly about reaching </a:t>
            </a:r>
            <a:r>
              <a:rPr lang="en-US" dirty="0" smtClean="0"/>
              <a:t>feature parity with existing switches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9440</TotalTime>
  <Words>9771</Words>
  <Application>Microsoft Macintosh PowerPoint</Application>
  <PresentationFormat>Widescreen</PresentationFormat>
  <Paragraphs>1497</Paragraphs>
  <Slides>75</Slides>
  <Notes>65</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Gadugi</vt:lpstr>
      <vt:lpstr>Seravek</vt:lpstr>
      <vt:lpstr>Wingdings</vt:lpstr>
      <vt:lpstr>Arial</vt:lpstr>
      <vt:lpstr>Office Theme</vt:lpstr>
      <vt:lpstr>Programming Line-Rate Routers</vt:lpstr>
      <vt:lpstr>Joint work with</vt:lpstr>
      <vt:lpstr>Traditional networking</vt:lpstr>
      <vt:lpstr>The problem with fixed routers</vt:lpstr>
      <vt:lpstr>The quest for programmable routers</vt:lpstr>
      <vt:lpstr>The quest for programmable routers</vt:lpstr>
      <vt:lpstr>The vision: programmability at line rate</vt:lpstr>
      <vt:lpstr>High-speed programmability since 2013</vt:lpstr>
      <vt:lpstr>This Talk</vt:lpstr>
      <vt:lpstr>Stateful algorithms</vt:lpstr>
      <vt:lpstr>This Talk</vt:lpstr>
      <vt:lpstr>A machine model for line-rate routers</vt:lpstr>
      <vt:lpstr>A machine model for line-rate routers</vt:lpstr>
      <vt:lpstr>A machine model for line-rate routers</vt:lpstr>
      <vt:lpstr>A machine model for line-rate routers</vt:lpstr>
      <vt:lpstr>A machine model for line-rate routers</vt:lpstr>
      <vt:lpstr>Extract atoms from algorithms</vt:lpstr>
      <vt:lpstr>Transaction to atom pipeline</vt:lpstr>
      <vt:lpstr>Transaction to atom pipeline</vt:lpstr>
      <vt:lpstr>Transaction to atom pipeline</vt:lpstr>
      <vt:lpstr>Transaction to atom pipeline</vt:lpstr>
      <vt:lpstr>Transaction to atom pipeline</vt:lpstr>
      <vt:lpstr>Transaction to atom pipeline</vt:lpstr>
      <vt:lpstr>Demo: extract primitives from algorithms</vt:lpstr>
      <vt:lpstr>A catalog of reusable primitives</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3237</cp:revision>
  <dcterms:created xsi:type="dcterms:W3CDTF">2015-11-20T07:11:46Z</dcterms:created>
  <dcterms:modified xsi:type="dcterms:W3CDTF">2017-01-31T19:56:22Z</dcterms:modified>
</cp:coreProperties>
</file>