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tags/tag7.xml" ContentType="application/vnd.openxmlformats-officedocument.presentationml.tags+xml"/>
  <Override PartName="/ppt/notesSlides/notesSlide30.xml" ContentType="application/vnd.openxmlformats-officedocument.presentationml.notesSlide+xml"/>
  <Override PartName="/ppt/tags/tag8.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9.xml" ContentType="application/vnd.openxmlformats-officedocument.presentationml.tags+xml"/>
  <Override PartName="/ppt/notesSlides/notesSlide33.xml" ContentType="application/vnd.openxmlformats-officedocument.presentationml.notesSlide+xml"/>
  <Override PartName="/ppt/tags/tag10.xml" ContentType="application/vnd.openxmlformats-officedocument.presentationml.tags+xml"/>
  <Override PartName="/ppt/notesSlides/notesSlide34.xml" ContentType="application/vnd.openxmlformats-officedocument.presentationml.notesSlide+xml"/>
  <Override PartName="/ppt/tags/tag11.xml" ContentType="application/vnd.openxmlformats-officedocument.presentationml.tags+xml"/>
  <Override PartName="/ppt/notesSlides/notesSlide35.xml" ContentType="application/vnd.openxmlformats-officedocument.presentationml.notesSlide+xml"/>
  <Override PartName="/ppt/tags/tag12.xml" ContentType="application/vnd.openxmlformats-officedocument.presentationml.tags+xml"/>
  <Override PartName="/ppt/notesSlides/notesSlide36.xml" ContentType="application/vnd.openxmlformats-officedocument.presentationml.notesSlide+xml"/>
  <Override PartName="/ppt/tags/tag13.xml" ContentType="application/vnd.openxmlformats-officedocument.presentationml.tags+xml"/>
  <Override PartName="/ppt/notesSlides/notesSlide37.xml" ContentType="application/vnd.openxmlformats-officedocument.presentationml.notesSlide+xml"/>
  <Override PartName="/ppt/tags/tag14.xml" ContentType="application/vnd.openxmlformats-officedocument.presentationml.tags+xml"/>
  <Override PartName="/ppt/notesSlides/notesSlide38.xml" ContentType="application/vnd.openxmlformats-officedocument.presentationml.notesSlide+xml"/>
  <Override PartName="/ppt/tags/tag15.xml" ContentType="application/vnd.openxmlformats-officedocument.presentationml.tags+xml"/>
  <Override PartName="/ppt/notesSlides/notesSlide39.xml" ContentType="application/vnd.openxmlformats-officedocument.presentationml.notesSlide+xml"/>
  <Override PartName="/ppt/tags/tag16.xml" ContentType="application/vnd.openxmlformats-officedocument.presentationml.tags+xml"/>
  <Override PartName="/ppt/notesSlides/notesSlide40.xml" ContentType="application/vnd.openxmlformats-officedocument.presentationml.notesSlide+xml"/>
  <Override PartName="/ppt/tags/tag17.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8.xml" ContentType="application/vnd.openxmlformats-officedocument.presentationml.tags+xml"/>
  <Override PartName="/ppt/notesSlides/notesSlide43.xml" ContentType="application/vnd.openxmlformats-officedocument.presentationml.notesSlide+xml"/>
  <Override PartName="/ppt/tags/tag19.xml" ContentType="application/vnd.openxmlformats-officedocument.presentationml.tags+xml"/>
  <Override PartName="/ppt/notesSlides/notesSlide44.xml" ContentType="application/vnd.openxmlformats-officedocument.presentationml.notesSlide+xml"/>
  <Override PartName="/ppt/tags/tag20.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30" r:id="rId23"/>
    <p:sldId id="431" r:id="rId24"/>
    <p:sldId id="432" r:id="rId25"/>
    <p:sldId id="457" r:id="rId26"/>
    <p:sldId id="434" r:id="rId27"/>
    <p:sldId id="435" r:id="rId28"/>
    <p:sldId id="436" r:id="rId29"/>
    <p:sldId id="418" r:id="rId30"/>
    <p:sldId id="438" r:id="rId31"/>
    <p:sldId id="439" r:id="rId32"/>
    <p:sldId id="440" r:id="rId33"/>
    <p:sldId id="441" r:id="rId34"/>
    <p:sldId id="442" r:id="rId35"/>
    <p:sldId id="443" r:id="rId36"/>
    <p:sldId id="444" r:id="rId37"/>
    <p:sldId id="445" r:id="rId38"/>
    <p:sldId id="446" r:id="rId39"/>
    <p:sldId id="447" r:id="rId40"/>
    <p:sldId id="448" r:id="rId41"/>
    <p:sldId id="449" r:id="rId42"/>
    <p:sldId id="450" r:id="rId43"/>
    <p:sldId id="451" r:id="rId44"/>
    <p:sldId id="452" r:id="rId45"/>
    <p:sldId id="453" r:id="rId46"/>
    <p:sldId id="358" r:id="rId47"/>
    <p:sldId id="350" r:id="rId48"/>
    <p:sldId id="396" r:id="rId49"/>
    <p:sldId id="397" r:id="rId50"/>
    <p:sldId id="375" r:id="rId51"/>
    <p:sldId id="357" r:id="rId52"/>
    <p:sldId id="289" r:id="rId53"/>
    <p:sldId id="300" r:id="rId54"/>
    <p:sldId id="363" r:id="rId55"/>
    <p:sldId id="364" r:id="rId56"/>
    <p:sldId id="365" r:id="rId57"/>
    <p:sldId id="273" r:id="rId58"/>
    <p:sldId id="287" r:id="rId59"/>
    <p:sldId id="259" r:id="rId60"/>
    <p:sldId id="262" r:id="rId61"/>
    <p:sldId id="305" r:id="rId62"/>
    <p:sldId id="306" r:id="rId63"/>
    <p:sldId id="301" r:id="rId64"/>
    <p:sldId id="271" r:id="rId65"/>
    <p:sldId id="299" r:id="rId66"/>
    <p:sldId id="288" r:id="rId67"/>
    <p:sldId id="326" r:id="rId68"/>
    <p:sldId id="327" r:id="rId69"/>
    <p:sldId id="272" r:id="rId70"/>
    <p:sldId id="374" r:id="rId71"/>
    <p:sldId id="332" r:id="rId72"/>
    <p:sldId id="370" r:id="rId73"/>
    <p:sldId id="371" r:id="rId74"/>
    <p:sldId id="335" r:id="rId75"/>
    <p:sldId id="336" r:id="rId76"/>
    <p:sldId id="353" r:id="rId77"/>
    <p:sldId id="352" r:id="rId78"/>
    <p:sldId id="372" r:id="rId79"/>
    <p:sldId id="373" r:id="rId80"/>
    <p:sldId id="307" r:id="rId81"/>
    <p:sldId id="458" r:id="rId82"/>
    <p:sldId id="459" r:id="rId83"/>
    <p:sldId id="460" r:id="rId84"/>
    <p:sldId id="461" r:id="rId85"/>
    <p:sldId id="462" r:id="rId86"/>
    <p:sldId id="463"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87" autoAdjust="0"/>
    <p:restoredTop sz="56269" autoAdjust="0"/>
  </p:normalViewPr>
  <p:slideViewPr>
    <p:cSldViewPr showGuides="1">
      <p:cViewPr varScale="1">
        <p:scale>
          <a:sx n="56" d="100"/>
          <a:sy n="56" d="100"/>
        </p:scale>
        <p:origin x="2072" y="17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010367184"/>
        <c:axId val="-2011719104"/>
      </c:lineChart>
      <c:catAx>
        <c:axId val="-201036718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011719104"/>
        <c:crosses val="autoZero"/>
        <c:auto val="1"/>
        <c:lblAlgn val="ctr"/>
        <c:lblOffset val="100"/>
        <c:noMultiLvlLbl val="0"/>
      </c:catAx>
      <c:valAx>
        <c:axId val="-2011719104"/>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010367184"/>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058551376"/>
        <c:axId val="-2058692416"/>
      </c:scatterChart>
      <c:valAx>
        <c:axId val="-2058551376"/>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58692416"/>
        <c:crosses val="autoZero"/>
        <c:crossBetween val="midCat"/>
      </c:valAx>
      <c:valAx>
        <c:axId val="-205869241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5855137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router functionality. The specificity lets you retain high performance, while having a class of algorithms means that it’s </a:t>
            </a:r>
            <a:r>
              <a:rPr lang="en-US" baseline="0" smtClean="0"/>
              <a:t>somewhat future proof.</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router,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router: William Yeager (ships in the night router),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10/2/16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12</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905000"/>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897123"/>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892299"/>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switches</a:t>
            </a:r>
            <a:endParaRPr lang="en-US" dirty="0"/>
          </a:p>
        </p:txBody>
      </p:sp>
      <p:sp>
        <p:nvSpPr>
          <p:cNvPr id="2" name="TextBox 1"/>
          <p:cNvSpPr txBox="1"/>
          <p:nvPr/>
        </p:nvSpPr>
        <p:spPr>
          <a:xfrm>
            <a:off x="1104900" y="6096000"/>
            <a:ext cx="9123010"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are easily pipelined</a:t>
            </a:r>
            <a:endParaRPr lang="en-US" sz="2400"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P spid="19" grpId="0" animBg="1"/>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905000"/>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897123"/>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892299"/>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cases,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up)">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sp>
        <p:nvSpPr>
          <p:cNvPr id="2" name="Slide Number Placeholder 1"/>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38</a:t>
            </a:fld>
            <a:endParaRPr lang="en-US"/>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39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routers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router</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42</a:t>
            </a:fld>
            <a:endParaRPr lang="en-US"/>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xmlns:p14="http://schemas.microsoft.com/office/powerpoint/2010/mai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43</a:t>
            </a:fld>
            <a:endParaRPr lang="en-US"/>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t>1 </a:t>
            </a:r>
            <a:r>
              <a:rPr lang="en-US" dirty="0" err="1" smtClean="0"/>
              <a:t>enqueue</a:t>
            </a:r>
            <a:r>
              <a:rPr lang="en-US" dirty="0" smtClean="0"/>
              <a:t> + 1 </a:t>
            </a:r>
            <a:r>
              <a:rPr lang="en-US" dirty="0" err="1" smtClean="0"/>
              <a:t>dequeue</a:t>
            </a:r>
            <a:r>
              <a:rPr lang="en-US" dirty="0" smtClean="0"/>
              <a:t> per clock cycle</a:t>
            </a:r>
          </a:p>
          <a:p>
            <a:r>
              <a:rPr lang="en-US" dirty="0" smtClean="0"/>
              <a:t>Can be shared among multiple logical PIFOs</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44</a:t>
            </a:fld>
            <a:endParaRPr lang="en-US"/>
          </a:p>
        </p:txBody>
      </p: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(well-understood design)</a:t>
            </a:r>
          </a:p>
          <a:p>
            <a:pPr marL="0" indent="0">
              <a:buNone/>
            </a:pPr>
            <a:endParaRPr lang="en-US" dirty="0"/>
          </a:p>
          <a:p>
            <a:r>
              <a:rPr lang="en-US" dirty="0" smtClean="0"/>
              <a:t>Flow scheduler for 1K flows meets timing at 1GHz on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the 200 </a:t>
            </a:r>
            <a:r>
              <a:rPr lang="en-US" dirty="0"/>
              <a:t>mm</a:t>
            </a:r>
            <a:r>
              <a:rPr lang="en-US" baseline="30000" dirty="0"/>
              <a:t>2</a:t>
            </a:r>
            <a:r>
              <a:rPr lang="en-US" dirty="0"/>
              <a:t> </a:t>
            </a:r>
            <a:r>
              <a:rPr lang="en-US" dirty="0" smtClean="0"/>
              <a:t>baseline chip</a:t>
            </a:r>
            <a:endParaRPr lang="en-US" baseline="30000"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45</a:t>
            </a:fld>
            <a:endParaRPr lang="en-US"/>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routers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The end of Moore’s law =&gt;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router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Other future work</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I</a:t>
            </a:r>
            <a:r>
              <a:rPr lang="en-US" dirty="0" smtClean="0">
                <a:latin typeface="Gadugi" panose="020B0502040204020203" pitchFamily="34" charset="0"/>
              </a:rPr>
              <a:t>nstruction-set design for programmable routers</a:t>
            </a:r>
          </a:p>
          <a:p>
            <a:endParaRPr lang="en-US" dirty="0">
              <a:latin typeface="Gadugi" panose="020B0502040204020203" pitchFamily="34" charset="0"/>
            </a:endParaRPr>
          </a:p>
          <a:p>
            <a:r>
              <a:rPr lang="en-US" dirty="0" smtClean="0">
                <a:latin typeface="Gadugi" panose="020B0502040204020203" pitchFamily="34" charset="0"/>
              </a:rPr>
              <a:t>Approximate semantics for packet transactions</a:t>
            </a:r>
          </a:p>
          <a:p>
            <a:endParaRPr lang="en-US" dirty="0">
              <a:latin typeface="Gadugi" panose="020B0502040204020203" pitchFamily="34" charset="0"/>
            </a:endParaRPr>
          </a:p>
          <a:p>
            <a:r>
              <a:rPr lang="en-US" dirty="0" smtClean="0">
                <a:latin typeface="Gadugi" panose="020B0502040204020203" pitchFamily="34" charset="0"/>
              </a:rPr>
              <a:t>Sharing memory between pipeline stages</a:t>
            </a:r>
          </a:p>
          <a:p>
            <a:endParaRPr lang="en-US" dirty="0">
              <a:latin typeface="Gadugi" panose="020B0502040204020203" pitchFamily="34" charset="0"/>
            </a:endParaRPr>
          </a:p>
          <a:p>
            <a:r>
              <a:rPr lang="en-US" dirty="0" smtClean="0">
                <a:latin typeface="Gadugi" panose="020B0502040204020203" pitchFamily="34" charset="0"/>
              </a:rPr>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 transactions: 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More familiar abstraction</a:t>
            </a:r>
          </a:p>
          <a:p>
            <a:r>
              <a:rPr lang="en-US" dirty="0" smtClean="0">
                <a:latin typeface="Gadugi" panose="020B0502040204020203" pitchFamily="34" charset="0"/>
              </a:rPr>
              <a:t>Programming line-rate switches need not be hard</a:t>
            </a:r>
          </a:p>
          <a:p>
            <a:r>
              <a:rPr lang="en-US" dirty="0" smtClean="0">
                <a:latin typeface="Gadugi" panose="020B0502040204020203" pitchFamily="34" charset="0"/>
              </a:rPr>
              <a:t>Simple user interface: code that compiles runs at line rate</a:t>
            </a:r>
          </a:p>
          <a:p>
            <a:endParaRPr lang="en-US" dirty="0" smtClean="0">
              <a:latin typeface="Gadugi" panose="020B0502040204020203" pitchFamily="34" charset="0"/>
            </a:endParaRPr>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Motivating packet transactions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smtClean="0">
                <a:latin typeface="Gadugi" panose="020B0502040204020203" pitchFamily="34" charset="0"/>
              </a:rPr>
              <a:t>Example: count number of packets</a:t>
            </a:r>
          </a:p>
          <a:p>
            <a:r>
              <a:rPr lang="en-US" smtClean="0">
                <a:latin typeface="Gadugi" panose="020B0502040204020203" pitchFamily="34" charset="0"/>
              </a:rPr>
              <a:t>On enqueue:</a:t>
            </a:r>
          </a:p>
          <a:p>
            <a:r>
              <a:rPr lang="en-US" smtClean="0">
                <a:latin typeface="Gadugi" panose="020B0502040204020203" pitchFamily="34" charset="0"/>
              </a:rPr>
              <a:t>    Calculate average queue size</a:t>
            </a:r>
          </a:p>
          <a:p>
            <a:r>
              <a:rPr lang="en-US" smtClean="0">
                <a:latin typeface="Gadugi" panose="020B0502040204020203" pitchFamily="34" charset="0"/>
              </a:rPr>
              <a:t>     if min &lt; avg &lt; max </a:t>
            </a:r>
          </a:p>
          <a:p>
            <a:r>
              <a:rPr lang="en-US" smtClean="0">
                <a:latin typeface="Gadugi" panose="020B0502040204020203" pitchFamily="34" charset="0"/>
              </a:rPr>
              <a:t>        calculate probability p</a:t>
            </a:r>
          </a:p>
          <a:p>
            <a:r>
              <a:rPr lang="en-US" smtClean="0">
                <a:latin typeface="Gadugi" panose="020B0502040204020203" pitchFamily="34" charset="0"/>
              </a:rPr>
              <a:t>         mark packet with probability p</a:t>
            </a:r>
          </a:p>
          <a:p>
            <a:r>
              <a:rPr lang="en-US" smtClean="0">
                <a:latin typeface="Gadugi" panose="020B0502040204020203" pitchFamily="34" charset="0"/>
              </a:rPr>
              <a:t>     else if avg &gt; max:</a:t>
            </a:r>
          </a:p>
          <a:p>
            <a:r>
              <a:rPr lang="en-US" smtClean="0">
                <a:latin typeface="Gadugi" panose="020B0502040204020203" pitchFamily="34" charset="0"/>
              </a:rPr>
              <a:t>          mark packet</a:t>
            </a:r>
          </a:p>
          <a:p>
            <a:r>
              <a:rPr lang="en-US" smtClean="0">
                <a:latin typeface="Gadugi" panose="020B0502040204020203" pitchFamily="34" charset="0"/>
              </a:rPr>
              <a:t>Runs to completion, process one packet at a time</a:t>
            </a:r>
          </a:p>
          <a:p>
            <a:endParaRPr lang="en-US" smtClean="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4238571487"/>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95250" y="5867401"/>
            <a:ext cx="12001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PIFO in hardware: </a:t>
            </a:r>
            <a:r>
              <a:rPr lang="en-US" dirty="0" err="1" smtClean="0">
                <a:latin typeface="Gadugi" panose="020B0502040204020203" pitchFamily="34" charset="0"/>
              </a:rPr>
              <a:t>HotNets</a:t>
            </a:r>
            <a:r>
              <a:rPr lang="en-US" dirty="0" smtClean="0">
                <a:latin typeface="Gadugi" panose="020B0502040204020203" pitchFamily="34" charset="0"/>
              </a:rPr>
              <a:t> version</a:t>
            </a:r>
            <a:endParaRPr lang="en-US" dirty="0">
              <a:latin typeface="Gadugi" panose="020B0502040204020203" pitchFamily="34" charset="0"/>
            </a:endParaRPr>
          </a:p>
        </p:txBody>
      </p:sp>
      <p:sp>
        <p:nvSpPr>
          <p:cNvPr id="129" name="Content Placeholder 128"/>
          <p:cNvSpPr>
            <a:spLocks noGrp="1"/>
          </p:cNvSpPr>
          <p:nvPr>
            <p:ph idx="1"/>
          </p:nvPr>
        </p:nvSpPr>
        <p:spPr/>
        <p:txBody>
          <a:bodyPr>
            <a:normAutofit fontScale="70000" lnSpcReduction="20000"/>
          </a:bodyPr>
          <a:lstStyle/>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sz="3900" dirty="0">
              <a:latin typeface="Gadugi" panose="020B0502040204020203" pitchFamily="34" charset="0"/>
            </a:endParaRPr>
          </a:p>
          <a:p>
            <a:r>
              <a:rPr lang="en-US" sz="4800" dirty="0">
                <a:latin typeface="Gadugi" panose="020B0502040204020203" pitchFamily="34" charset="0"/>
              </a:rPr>
              <a:t>Meets timing at 1 GHz on a 16 nm node</a:t>
            </a:r>
          </a:p>
          <a:p>
            <a:r>
              <a:rPr lang="en-US" sz="4800" dirty="0">
                <a:latin typeface="Gadugi" panose="020B0502040204020203" pitchFamily="34" charset="0"/>
              </a:rPr>
              <a:t>5 % area overhead for 3-level hierarchy</a:t>
            </a:r>
          </a:p>
          <a:p>
            <a:r>
              <a:rPr lang="en-US" sz="4800" dirty="0">
                <a:latin typeface="Gadugi" panose="020B0502040204020203" pitchFamily="34" charset="0"/>
              </a:rPr>
              <a:t>Challenges wisdom that sorting is hard</a:t>
            </a:r>
          </a:p>
          <a:p>
            <a:endParaRPr lang="en-US" dirty="0">
              <a:latin typeface="Gadugi" panose="020B0502040204020203" pitchFamily="34" charset="0"/>
            </a:endParaRPr>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routers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Languages such as P4 are emerging to program these chips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Diagrams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00400" y="4008502"/>
            <a:ext cx="1752600" cy="834853"/>
          </a:xfrm>
          <a:prstGeom prst="rect">
            <a:avLst/>
          </a:prstGeom>
        </p:spPr>
      </p:pic>
    </p:spTree>
    <p:extLst>
      <p:ext uri="{BB962C8B-B14F-4D97-AF65-F5344CB8AC3E}">
        <p14:creationId xmlns:p14="http://schemas.microsoft.com/office/powerpoint/2010/main" val="1710453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adugi" panose="020B0502040204020203" pitchFamily="34" charset="0"/>
            </a:endParaRPr>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905000"/>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897123"/>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892299"/>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0.5|37.3|9.2"/>
</p:tagLst>
</file>

<file path=ppt/tags/tag18.xml><?xml version="1.0" encoding="utf-8"?>
<p:tagLst xmlns:a="http://schemas.openxmlformats.org/drawingml/2006/main" xmlns:r="http://schemas.openxmlformats.org/officeDocument/2006/relationships" xmlns:p="http://schemas.openxmlformats.org/presentationml/2006/main">
  <p:tag name="TIMING" val="|12.8|37|10.9"/>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8076</TotalTime>
  <Words>12399</Words>
  <Application>Microsoft Macintosh PowerPoint</Application>
  <PresentationFormat>Widescreen</PresentationFormat>
  <Paragraphs>1947</Paragraphs>
  <Slides>86</Slides>
  <Notes>77</Notes>
  <HiddenSlides>17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Calibri</vt:lpstr>
      <vt:lpstr>Gadugi</vt:lpstr>
      <vt:lpstr>Seravek</vt:lpstr>
      <vt:lpstr>Wingdings</vt:lpstr>
      <vt:lpstr>Arial</vt:lpstr>
      <vt:lpstr>Office Theme</vt:lpstr>
      <vt:lpstr>Programming Line-Rate Routers</vt:lpstr>
      <vt:lpstr>Joint work with</vt:lpstr>
      <vt:lpstr>Traditional networking</vt:lpstr>
      <vt:lpstr>This is showing signs of age …</vt:lpstr>
      <vt:lpstr>The quest for programmable routers</vt:lpstr>
      <vt:lpstr>The quest for programmable routers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Designing programmable switches</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Expressiveness of PIFOs</vt:lpstr>
      <vt:lpstr>PIFO in hardware</vt:lpstr>
      <vt:lpstr>A single PIFO block</vt:lpstr>
      <vt:lpstr>Hardware feasibility</vt:lpstr>
      <vt:lpstr>A blueprint for programmable routers</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lpstr>Performance requirements at line rate</vt:lpstr>
      <vt:lpstr>Single processor architecture</vt:lpstr>
      <vt:lpstr>Packet-parallel architecture</vt:lpstr>
      <vt:lpstr>Packet-parallel architecture</vt:lpstr>
      <vt:lpstr>Function-parallel or pipelined architecture</vt:lpstr>
      <vt:lpstr>Programming with packet transactions</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2890</cp:revision>
  <dcterms:created xsi:type="dcterms:W3CDTF">2015-11-20T07:11:46Z</dcterms:created>
  <dcterms:modified xsi:type="dcterms:W3CDTF">2016-10-02T22:39:10Z</dcterms:modified>
</cp:coreProperties>
</file>