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6.xml" ContentType="application/vnd.openxmlformats-officedocument.presentationml.tags+xml"/>
  <Override PartName="/ppt/notesSlides/notesSlide43.xml" ContentType="application/vnd.openxmlformats-officedocument.presentationml.notesSlide+xml"/>
  <Override PartName="/ppt/tags/tag17.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15" r:id="rId3"/>
    <p:sldId id="316" r:id="rId4"/>
    <p:sldId id="529" r:id="rId5"/>
    <p:sldId id="543" r:id="rId6"/>
    <p:sldId id="319" r:id="rId7"/>
    <p:sldId id="542" r:id="rId8"/>
    <p:sldId id="527" r:id="rId9"/>
    <p:sldId id="512" r:id="rId10"/>
    <p:sldId id="532" r:id="rId11"/>
    <p:sldId id="485" r:id="rId12"/>
    <p:sldId id="486" r:id="rId13"/>
    <p:sldId id="487" r:id="rId14"/>
    <p:sldId id="539" r:id="rId15"/>
    <p:sldId id="488" r:id="rId16"/>
    <p:sldId id="489" r:id="rId17"/>
    <p:sldId id="490" r:id="rId18"/>
    <p:sldId id="491" r:id="rId19"/>
    <p:sldId id="492" r:id="rId20"/>
    <p:sldId id="493" r:id="rId21"/>
    <p:sldId id="494" r:id="rId22"/>
    <p:sldId id="495" r:id="rId23"/>
    <p:sldId id="496" r:id="rId24"/>
    <p:sldId id="498" r:id="rId25"/>
    <p:sldId id="500" r:id="rId26"/>
    <p:sldId id="535" r:id="rId27"/>
    <p:sldId id="536" r:id="rId28"/>
    <p:sldId id="533" r:id="rId29"/>
    <p:sldId id="482" r:id="rId30"/>
    <p:sldId id="520" r:id="rId31"/>
    <p:sldId id="522" r:id="rId32"/>
    <p:sldId id="524" r:id="rId33"/>
    <p:sldId id="504" r:id="rId34"/>
    <p:sldId id="530" r:id="rId35"/>
    <p:sldId id="531" r:id="rId36"/>
    <p:sldId id="470" r:id="rId37"/>
    <p:sldId id="471" r:id="rId38"/>
    <p:sldId id="472" r:id="rId39"/>
    <p:sldId id="473" r:id="rId40"/>
    <p:sldId id="474" r:id="rId41"/>
    <p:sldId id="475" r:id="rId42"/>
    <p:sldId id="505" r:id="rId43"/>
    <p:sldId id="517" r:id="rId44"/>
    <p:sldId id="516" r:id="rId45"/>
    <p:sldId id="537" r:id="rId46"/>
    <p:sldId id="538" r:id="rId47"/>
    <p:sldId id="358" r:id="rId48"/>
    <p:sldId id="540" r:id="rId49"/>
    <p:sldId id="541" r:id="rId50"/>
    <p:sldId id="508" r:id="rId51"/>
    <p:sldId id="526" r:id="rId52"/>
    <p:sldId id="514" r:id="rId53"/>
    <p:sldId id="507" r:id="rId54"/>
    <p:sldId id="350" r:id="rId55"/>
    <p:sldId id="509" r:id="rId56"/>
    <p:sldId id="51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75474" autoAdjust="0"/>
  </p:normalViewPr>
  <p:slideViewPr>
    <p:cSldViewPr showGuides="1">
      <p:cViewPr>
        <p:scale>
          <a:sx n="95" d="100"/>
          <a:sy n="95" d="100"/>
        </p:scale>
        <p:origin x="168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635816000"/>
        <c:axId val="1635823552"/>
      </c:lineChart>
      <c:catAx>
        <c:axId val="163581600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35823552"/>
        <c:crosses val="autoZero"/>
        <c:auto val="1"/>
        <c:lblAlgn val="ctr"/>
        <c:lblOffset val="100"/>
        <c:noMultiLvlLbl val="0"/>
      </c:catAx>
      <c:valAx>
        <c:axId val="163582355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63581600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73060832"/>
        <c:axId val="1619542480"/>
      </c:scatterChart>
      <c:valAx>
        <c:axId val="14730608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19542480"/>
        <c:crosses val="autoZero"/>
        <c:crossBetween val="midCat"/>
      </c:valAx>
      <c:valAx>
        <c:axId val="161954248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73060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Pipelining</a:t>
            </a:r>
            <a:r>
              <a:rPr lang="en-US" sz="1200" baseline="0" dirty="0" smtClean="0"/>
              <a:t> is hard: (</a:t>
            </a:r>
            <a:r>
              <a:rPr lang="en-US" sz="1200" dirty="0" smtClean="0"/>
              <a:t>because of state</a:t>
            </a:r>
            <a:r>
              <a:rPr lang="en-US" sz="1200" baseline="0" dirty="0" smtClean="0"/>
              <a:t> that is maintained to track deps between </a:t>
            </a:r>
            <a:r>
              <a:rPr lang="en-US" sz="1200" baseline="0" dirty="0" err="1" smtClean="0"/>
              <a:t>dequeues</a:t>
            </a:r>
            <a:r>
              <a:rPr lang="en-US" sz="1200" baseline="0" dirty="0" smtClean="0"/>
              <a:t>.)</a:t>
            </a:r>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Problem with the </a:t>
            </a:r>
            <a:r>
              <a:rPr lang="en-US" sz="1200" baseline="0" dirty="0" err="1" smtClean="0"/>
              <a:t>dequeue</a:t>
            </a:r>
            <a:r>
              <a:rPr lang="en-US" sz="1200" baseline="0" dirty="0" smtClean="0"/>
              <a:t> side is that the </a:t>
            </a:r>
            <a:r>
              <a:rPr lang="en-US" sz="1200" baseline="0" dirty="0" err="1" smtClean="0"/>
              <a:t>stateful</a:t>
            </a:r>
            <a:r>
              <a:rPr lang="en-US" sz="1200" baseline="0" dirty="0" smtClean="0"/>
              <a:t> operations is really big. Large RMW loop: fairly complicated operations, finding min or max and programmability on top of this.</a:t>
            </a:r>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a:p>
            <a:endParaRPr lang="en-US" sz="1200" baseline="0" dirty="0" smtClean="0"/>
          </a:p>
          <a:p>
            <a:r>
              <a:rPr lang="en-US" sz="1200" baseline="0" dirty="0" err="1" smtClean="0"/>
              <a:t>Prog</a:t>
            </a:r>
            <a:r>
              <a:rPr lang="en-US" sz="1200" baseline="0" dirty="0" smtClean="0"/>
              <a:t> rank computation is a much more complicated RMW operation. Rank computation is a much less complicated calculation.</a:t>
            </a:r>
          </a:p>
          <a:p>
            <a:r>
              <a:rPr lang="en-US" sz="1200" baseline="0" dirty="0" err="1" smtClean="0"/>
              <a:t>Prog</a:t>
            </a:r>
            <a:r>
              <a:rPr lang="en-US" sz="1200" baseline="0" dirty="0" smtClean="0"/>
              <a:t> rank computation is going to be a much simpler function than the </a:t>
            </a:r>
            <a:r>
              <a:rPr lang="en-US" sz="1200" baseline="0" dirty="0" err="1" smtClean="0"/>
              <a:t>prog</a:t>
            </a:r>
            <a:r>
              <a:rPr lang="en-US" sz="1200" baseline="0" dirty="0" smtClean="0"/>
              <a:t> </a:t>
            </a:r>
            <a:r>
              <a:rPr lang="en-US" sz="1200" baseline="0" dirty="0" err="1" smtClean="0"/>
              <a:t>dequeue</a:t>
            </a:r>
            <a:r>
              <a:rPr lang="en-US" sz="1200" baseline="0" dirty="0" smtClean="0"/>
              <a:t> function. We have essentially decomposed </a:t>
            </a:r>
            <a:r>
              <a:rPr lang="en-US" sz="1200" baseline="0" dirty="0" err="1" smtClean="0"/>
              <a:t>prog</a:t>
            </a:r>
            <a:r>
              <a:rPr lang="en-US" sz="1200" baseline="0" dirty="0" smtClean="0"/>
              <a:t> </a:t>
            </a:r>
            <a:r>
              <a:rPr lang="en-US" sz="1200" baseline="0" dirty="0" err="1" smtClean="0"/>
              <a:t>dequeue</a:t>
            </a:r>
            <a:r>
              <a:rPr lang="en-US" sz="1200" baseline="0" dirty="0" smtClean="0"/>
              <a:t> into fixed logic + simpler </a:t>
            </a:r>
            <a:r>
              <a:rPr lang="en-US" sz="1200" baseline="0" dirty="0" err="1" smtClean="0"/>
              <a:t>prog</a:t>
            </a:r>
            <a:r>
              <a:rPr lang="en-US" sz="1200" baseline="0" dirty="0" smtClean="0"/>
              <a:t> rank computation.</a:t>
            </a:r>
          </a:p>
          <a:p>
            <a:endParaRPr lang="en-US" baseline="0" dirty="0" smtClean="0"/>
          </a:p>
          <a:p>
            <a:endParaRPr lang="en-US" baseline="0" dirty="0" smtClean="0"/>
          </a:p>
          <a:p>
            <a:r>
              <a:rPr lang="en-US" baseline="0" dirty="0" err="1" smtClean="0"/>
              <a:t>Prog</a:t>
            </a:r>
            <a:r>
              <a:rPr lang="en-US" baseline="0" dirty="0" smtClean="0"/>
              <a:t> </a:t>
            </a:r>
            <a:r>
              <a:rPr lang="en-US" baseline="0" dirty="0" err="1" smtClean="0"/>
              <a:t>deq</a:t>
            </a:r>
            <a:r>
              <a:rPr lang="en-US" baseline="0" dirty="0" smtClean="0"/>
              <a:t> is most generic, but not helpful, but also difficult to pipeline because of dep between decisions and state between decisions.</a:t>
            </a:r>
          </a:p>
          <a:p>
            <a:r>
              <a:rPr lang="en-US" baseline="0" dirty="0" smtClean="0"/>
              <a:t>In our design, we refactor the scheduler into two parts allows us to precompute the rank into much simpler operations.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TODO: Maybe add ALU diagrams within the stages.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01299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Bring up the term line rate here. We use the term line rate to mean </a:t>
            </a:r>
            <a:r>
              <a:rPr lang="is-IS" sz="1200" baseline="0" dirty="0" smtClean="0"/>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Difference between atoms and instructions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r>
              <a:rPr lang="en-US" sz="1200" baseline="0" dirty="0" smtClean="0"/>
              <a:t>.</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a:t>
            </a:r>
            <a:r>
              <a:rPr lang="en-US" sz="1200" baseline="0" dirty="0" smtClean="0"/>
              <a:t>, now since shared memory is the problem. Let’s just make memory local to a pipeline stage. But the processors then need a way to communicate with each other because they no longer have shared memory. So let’s arrange them into a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once you have a pipeline, how do you slice the algorithm into the pipeline’s stages? Remember we want to handle 1 packet per clock cycle overall, so each stage should also do 1 packet per clock cycle. This turns out to be hard to do precisely. First, it’s hard for a compiler to slice up the program so that there are an equal number of instructions in each stage. Second, even if that was the case, not all instructions take the same amount of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Be crisp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This is a reasonable tradeoff in x86: complex instructions support a lower throughput. But, we need all instructions to support the same throughput. So we need to constrain each stage to handle exactly one packet per cycle regardless of what it is doing. Let’s see how you do this.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Instead of having a full-blown core at each stage,</a:t>
            </a:r>
            <a:r>
              <a:rPr lang="en-US" sz="1200" baseline="0" dirty="0" smtClean="0"/>
              <a:t> we attach an action unit, which is some digital logic that can be programmed in very limited ways. At the hardware level, this circuit has been built so that it can support 1 new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an example. This circuit does &lt;describe it&gt; and can do this on a new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this combination of local memory + action unit we call an atom to denote the smallest unit of </a:t>
            </a:r>
            <a:r>
              <a:rPr lang="is-IS" sz="1200" baseline="0" dirty="0" smtClean="0"/>
              <a:t>… The big difference in atoms relative to instructions in x86 or ARM is their fixed throughput of 1 packet per cycle. </a:t>
            </a:r>
            <a:r>
              <a:rPr lang="en-US" sz="1200" baseline="0" dirty="0" smtClean="0"/>
              <a:t>Most succinct difference between atoms and x86 instructions: The CPI of x86 instructions is variable. The CPI of atoms is 1 regardless of atom.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in practice you would have multiple parallel atoms. If you ran a program on this pipeline, you would see packets marching down the pipeline at 1 packet per cycle regardless of the program. </a:t>
            </a:r>
            <a:r>
              <a:rPr lang="en-US" sz="1200" baseline="0" smtClean="0"/>
              <a:t>Maybe here say that you reject non line rate (non-1-packet-per-cycle) programs.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very</a:t>
            </a:r>
            <a:r>
              <a:rPr lang="en-US" sz="1200" baseline="0" dirty="0" smtClean="0"/>
              <a:t> clearly that this atom is really JUST an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There’s a limit to this. so there will be programs that don’t run on such architectures. That’s the difference between a router and a processor: all programs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run at 100% throughput, but some programs don’t run at 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there’s no </a:t>
            </a:r>
            <a:r>
              <a:rPr lang="en-US" baseline="0" dirty="0" smtClean="0"/>
              <a:t>consensus, </a:t>
            </a:r>
            <a:r>
              <a:rPr lang="en-US" baseline="0" dirty="0" smtClean="0"/>
              <a:t>routers become really bloated.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other problem is even though routers become bloated, there’s no consensus, even though they are already very bloated they can’t keep up with the rate of innovation.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entire x = g(x) needs to finish within one clock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x = g(x) takes N clock cycles you cannot support a throughput better than 1 in N.</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let’s formalize the intuition I showed earlier.</a:t>
            </a:r>
          </a:p>
          <a:p>
            <a:endParaRPr lang="en-US" smtClean="0"/>
          </a:p>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why end points are indirect and roundabout. Give a few examples of why it is so.</a:t>
            </a:r>
          </a:p>
          <a:p>
            <a:pPr marL="228600" indent="-228600">
              <a:buAutoNum type="arabicPeriod"/>
            </a:pPr>
            <a:endParaRPr lang="en-US" baseline="0" dirty="0" smtClean="0"/>
          </a:p>
          <a:p>
            <a:pPr marL="228600" indent="-228600">
              <a:buAutoNum type="arabicPeriod"/>
            </a:pPr>
            <a:r>
              <a:rPr lang="en-US" baseline="0" dirty="0" smtClean="0"/>
              <a:t>Figuring out misbehavior in boxes deep in the network.</a:t>
            </a:r>
          </a:p>
          <a:p>
            <a:pPr marL="228600" indent="-228600">
              <a:buAutoNum type="arabicPeriod"/>
            </a:pPr>
            <a:r>
              <a:rPr lang="en-US" baseline="0" dirty="0" smtClean="0"/>
              <a:t>Network-assisted congestion control gives us much more performance. Congestion control today is about inferring rates from end hosts. But if you had intelligence in the network, it is well-known that you can do better with router intelligence. List out titles of XCP and packet pairs.</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Don’t bake policies into routers; </a:t>
            </a:r>
          </a:p>
          <a:p>
            <a:r>
              <a:rPr lang="en-US" dirty="0" smtClean="0"/>
              <a:t>Just a slide on its own, no bullet points.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7518431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67429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(&lt; 5 cycles @ 100G)</a:t>
            </a:r>
          </a:p>
          <a:p>
            <a:r>
              <a:rPr lang="en-US" sz="2200" dirty="0" smtClean="0"/>
              <a:t>Not much time to for any interesting programmable operations</a:t>
            </a:r>
          </a:p>
          <a:p>
            <a:r>
              <a:rPr lang="en-US" sz="2200" dirty="0"/>
              <a:t>H</a:t>
            </a:r>
            <a:r>
              <a:rPr lang="en-US" sz="2200" dirty="0" smtClean="0"/>
              <a:t>ard to pipeline because there are dependencies between </a:t>
            </a:r>
            <a:r>
              <a:rPr lang="en-US" sz="2200" dirty="0" err="1" smtClean="0"/>
              <a:t>dequeue</a:t>
            </a:r>
            <a:r>
              <a:rPr lang="en-US" sz="2200" dirty="0" smtClean="0"/>
              <a:t> operations</a:t>
            </a:r>
          </a:p>
          <a:p>
            <a:r>
              <a:rPr lang="en-US" sz="2200" dirty="0" smtClean="0"/>
              <a:t>Can we refactor by precomputing programmable operations off the critical path</a:t>
            </a:r>
            <a:r>
              <a:rPr lang="en-US" sz="2200" dirty="0" smtClean="0"/>
              <a:t>?</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a:t>
            </a:r>
            <a:r>
              <a:rPr lang="en-US" dirty="0"/>
              <a:t> </a:t>
            </a:r>
            <a:r>
              <a:rPr lang="en-US" dirty="0" smtClean="0"/>
              <a:t>is infeasible</a:t>
            </a:r>
            <a:endParaRPr lang="en-US" dirty="0"/>
          </a:p>
          <a:p>
            <a:r>
              <a:rPr lang="en-US" dirty="0" smtClean="0"/>
              <a:t>Exploit observation that ranks increase within a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endParaRPr lang="en-US" dirty="0"/>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handle</a:t>
            </a: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3162300"/>
            <a:ext cx="1600200" cy="1828800"/>
            <a:chOff x="3962400" y="2476500"/>
            <a:chExt cx="1600200" cy="18288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2476500"/>
              <a:ext cx="1600200" cy="1446550"/>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28194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14046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a:t>
            </a:r>
            <a:r>
              <a:rPr lang="en-US" sz="4000" dirty="0" smtClean="0"/>
              <a:t>pipeline: </a:t>
            </a:r>
            <a:r>
              <a:rPr lang="en-US" sz="4000" dirty="0" smtClean="0"/>
              <a:t>must do</a:t>
            </a:r>
            <a:r>
              <a:rPr lang="en-US" sz="4000" dirty="0" smtClean="0"/>
              <a:t> </a:t>
            </a:r>
            <a:r>
              <a:rPr lang="en-US" sz="4000" dirty="0" smtClean="0"/>
              <a:t>x = g(x</a:t>
            </a:r>
            <a:r>
              <a:rPr lang="en-US" sz="4000" dirty="0" smtClean="0"/>
              <a:t>) in one 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a:t>
            </a:r>
            <a:r>
              <a:rPr lang="en-US" sz="4000" dirty="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endParaRPr lang="en-US" dirty="0"/>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smtClean="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Many examples: measurement, congestion control, load balancing</a:t>
            </a:r>
          </a:p>
          <a:p>
            <a:endParaRPr lang="en-US" dirty="0"/>
          </a:p>
          <a:p>
            <a:r>
              <a:rPr lang="en-US" dirty="0" smtClean="0"/>
              <a:t>But, this is a roundabout way of achieving functionality:</a:t>
            </a:r>
          </a:p>
          <a:p>
            <a:pPr lvl="1"/>
            <a:r>
              <a:rPr lang="en-US" dirty="0"/>
              <a:t>I</a:t>
            </a:r>
            <a:r>
              <a:rPr lang="en-US" dirty="0" smtClean="0"/>
              <a:t>nferring a router’s loss rates from measurements at end points</a:t>
            </a:r>
          </a:p>
          <a:p>
            <a:pPr lvl="1"/>
            <a:r>
              <a:rPr lang="en-US" dirty="0"/>
              <a:t>C</a:t>
            </a:r>
            <a:r>
              <a:rPr lang="en-US" dirty="0" smtClean="0"/>
              <a:t>ongestion control from end points</a:t>
            </a:r>
            <a:endParaRPr lang="en-US" dirty="0"/>
          </a:p>
          <a:p>
            <a:endParaRPr lang="en-US" dirty="0" smtClean="0"/>
          </a:p>
          <a:p>
            <a:endParaRPr lang="en-US" dirty="0"/>
          </a:p>
        </p:txBody>
      </p:sp>
      <p:sp>
        <p:nvSpPr>
          <p:cNvPr id="5" name="Rounded Rectangle 4"/>
          <p:cNvSpPr/>
          <p:nvPr/>
        </p:nvSpPr>
        <p:spPr>
          <a:xfrm>
            <a:off x="1181100" y="5791200"/>
            <a:ext cx="95631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End point approaches are inaccurate </a:t>
            </a:r>
            <a:r>
              <a:rPr lang="en-US" sz="3200" smtClean="0"/>
              <a:t>or inefficient</a:t>
            </a:r>
            <a:endParaRPr lang="en-US" sz="3200"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fontScale="90000"/>
          </a:bodyPr>
          <a:lstStyle/>
          <a:p>
            <a:r>
              <a:rPr lang="en-US" dirty="0"/>
              <a:t>Provide </a:t>
            </a:r>
            <a:r>
              <a:rPr lang="en-US" dirty="0" smtClean="0"/>
              <a:t>high-speed</a:t>
            </a:r>
            <a:br>
              <a:rPr lang="en-US" dirty="0" smtClean="0"/>
            </a:br>
            <a:r>
              <a:rPr lang="en-US" dirty="0" smtClean="0"/>
              <a:t>router </a:t>
            </a:r>
            <a:r>
              <a:rPr lang="en-US" dirty="0"/>
              <a:t>primitives in hardware; </a:t>
            </a:r>
            <a:r>
              <a:rPr lang="en-US" dirty="0" smtClean="0"/>
              <a:t>program features in software.</a:t>
            </a:r>
            <a:endParaRPr lang="en-US" dirty="0"/>
          </a:p>
        </p:txBody>
      </p:sp>
    </p:spTree>
    <p:extLst>
      <p:ext uri="{BB962C8B-B14F-4D97-AF65-F5344CB8AC3E}">
        <p14:creationId xmlns:p14="http://schemas.microsoft.com/office/powerpoint/2010/main" val="309896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791200" y="1524000"/>
            <a:ext cx="6062135" cy="34290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(SIGCOMM ‘16):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(SIGCOMM ‘16):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12012</TotalTime>
  <Words>10113</Words>
  <Application>Microsoft Macintosh PowerPoint</Application>
  <PresentationFormat>Widescreen</PresentationFormat>
  <Paragraphs>1786</Paragraphs>
  <Slides>85</Slides>
  <Notes>71</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Provide high-speed router primitives in hardware; program features in software.</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Packet Transactions: High-Level Programming for Line-Rate Switches (SIGCOMM 2016)</vt:lpstr>
      <vt:lpstr>An example streaming algorithm</vt:lpstr>
      <vt:lpstr>A shared-memory x86 multicore</vt:lpstr>
      <vt:lpstr>A shared-nothing x86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4867</cp:revision>
  <dcterms:created xsi:type="dcterms:W3CDTF">2015-11-20T07:11:46Z</dcterms:created>
  <dcterms:modified xsi:type="dcterms:W3CDTF">2017-02-12T18:25:55Z</dcterms:modified>
</cp:coreProperties>
</file>