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419" r:id="rId3"/>
    <p:sldId id="461"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63" r:id="rId24"/>
    <p:sldId id="358" r:id="rId25"/>
    <p:sldId id="350" r:id="rId26"/>
    <p:sldId id="453" r:id="rId27"/>
    <p:sldId id="454" r:id="rId28"/>
    <p:sldId id="455" r:id="rId29"/>
    <p:sldId id="456" r:id="rId30"/>
    <p:sldId id="457" r:id="rId31"/>
    <p:sldId id="458" r:id="rId32"/>
    <p:sldId id="459" r:id="rId33"/>
    <p:sldId id="460" r:id="rId34"/>
    <p:sldId id="449" r:id="rId35"/>
    <p:sldId id="438" r:id="rId36"/>
    <p:sldId id="431" r:id="rId37"/>
    <p:sldId id="308" r:id="rId38"/>
    <p:sldId id="262" r:id="rId39"/>
    <p:sldId id="300" r:id="rId40"/>
    <p:sldId id="375" r:id="rId41"/>
    <p:sldId id="272" r:id="rId42"/>
    <p:sldId id="305" r:id="rId43"/>
    <p:sldId id="306" r:id="rId44"/>
    <p:sldId id="271" r:id="rId45"/>
    <p:sldId id="299" r:id="rId46"/>
    <p:sldId id="326" r:id="rId47"/>
    <p:sldId id="327" r:id="rId48"/>
    <p:sldId id="3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67125" autoAdjust="0"/>
  </p:normalViewPr>
  <p:slideViewPr>
    <p:cSldViewPr showGuides="1">
      <p:cViewPr>
        <p:scale>
          <a:sx n="68" d="100"/>
          <a:sy n="68" d="100"/>
        </p:scale>
        <p:origin x="2472" y="21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1550914048"/>
        <c:axId val="1550915680"/>
      </c:lineChart>
      <c:catAx>
        <c:axId val="1550914048"/>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50915680"/>
        <c:crosses val="autoZero"/>
        <c:auto val="1"/>
        <c:lblAlgn val="ctr"/>
        <c:lblOffset val="100"/>
        <c:noMultiLvlLbl val="0"/>
      </c:catAx>
      <c:valAx>
        <c:axId val="1550915680"/>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550914048"/>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a:t>
            </a:r>
            <a:r>
              <a:rPr lang="en-US" baseline="0" dirty="0" smtClean="0"/>
              <a:t>I am going to be speaking about a new programming model for line-rate 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t>
            </a:r>
            <a:r>
              <a:rPr lang="en-US" baseline="0" smtClean="0"/>
              <a:t>and back)</a:t>
            </a:r>
            <a:endParaRPr lang="en-US" baseline="0" dirty="0" smtClean="0"/>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15489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These are algorithms that process and transform packets and/or switch state as packets transit a switch. Here are a few examples of such algorithms.</a:t>
            </a:r>
          </a:p>
          <a:p>
            <a:endParaRPr lang="en-US" baseline="0" dirty="0" smtClean="0"/>
          </a:p>
          <a:p>
            <a:r>
              <a:rPr lang="en-US" baseline="0" dirty="0" smtClean="0"/>
              <a:t>But, we also want the switches to run at line rate, which I define to be the highest capacity supported by dedicated hardware switches. Today that’s 10 to 100 G on 10 to 100 ports.</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02300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switch designers to uniformly specify </a:t>
            </a:r>
            <a:r>
              <a:rPr lang="en-US" baseline="0" smtClean="0"/>
              <a:t>a switch’s </a:t>
            </a:r>
            <a:r>
              <a:rPr lang="en-US" baseline="0" dirty="0" smtClean="0"/>
              <a:t>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dirty="0" smtClean="0"/>
              <a:t>Thank you.</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But, why care about line-rate programmability?</a:t>
            </a:r>
          </a:p>
          <a:p>
            <a:pPr marL="685800" lvl="1" indent="-228600" algn="l">
              <a:buAutoNum type="arabicPeriod"/>
            </a:pPr>
            <a:r>
              <a:rPr lang="en-US" baseline="0" dirty="0" smtClean="0"/>
              <a:t>Second, perhaps for the first time, it is practical to build programmable chips with the same performance as the fastest fixed function chips. This is just Moore’s law for networking.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What do I mean by this?</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your own protocol format. These parsed packets are then looked up in a sequence of match-action tables in a pipeline. Unlike </a:t>
            </a:r>
            <a:r>
              <a:rPr lang="en-US" baseline="0" dirty="0" err="1" smtClean="0"/>
              <a:t>OpenFlow</a:t>
            </a:r>
            <a:r>
              <a:rPr lang="en-US" baseline="0" dirty="0" smtClean="0"/>
              <a:t>, you can match on any user-defined field in the packet and carry out an arbitrary set of actions by composing smaller action primitives such as arithmetic on packet fields.</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74946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Yet, these</a:t>
            </a:r>
            <a:r>
              <a:rPr lang="en-US" baseline="0" dirty="0" smtClean="0"/>
              <a:t> chips fall short. There is no way to program the algorithms that I mentioned earlier on these chips today. The reason is simple.</a:t>
            </a:r>
          </a:p>
          <a:p>
            <a:endParaRPr lang="en-US" baseline="0" dirty="0" smtClean="0"/>
          </a:p>
          <a:p>
            <a:r>
              <a:rPr lang="en-US" baseline="0" dirty="0" smtClean="0"/>
              <a:t>These chips focus largely on stateless tasks such as packet forwarding that don’t modify state in the data plane. By contrast, most data-plane algorithms do modify state in the data plane, for example to maintain moving average estimates.</a:t>
            </a:r>
          </a:p>
          <a:p>
            <a:endParaRPr lang="en-US" baseline="0" dirty="0" smtClean="0"/>
          </a:p>
          <a:p>
            <a:r>
              <a:rPr lang="en-US" baseline="0" dirty="0" smtClean="0"/>
              <a:t>The second problem is that languages for these switches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have two challenges that we address here.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Ideally, it should be no harder to </a:t>
            </a:r>
            <a:r>
              <a:rPr lang="en-US" baseline="0" dirty="0" err="1" smtClean="0"/>
              <a:t>prog</a:t>
            </a:r>
            <a:r>
              <a:rPr lang="en-US" baseline="0" dirty="0" smtClean="0"/>
              <a:t> these chips than it is to </a:t>
            </a:r>
            <a:r>
              <a:rPr lang="en-US" baseline="0" dirty="0" err="1" smtClean="0"/>
              <a:t>prog</a:t>
            </a:r>
            <a:r>
              <a:rPr lang="en-US" baseline="0" dirty="0" smtClean="0"/>
              <a:t> a software router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also design a </a:t>
            </a:r>
            <a:r>
              <a:rPr lang="en-US" baseline="0" dirty="0" err="1" smtClean="0"/>
              <a:t>stateful</a:t>
            </a:r>
            <a:r>
              <a:rPr lang="en-US" baseline="0" dirty="0" smtClean="0"/>
              <a:t> instruction set supporting these algorithms? This </a:t>
            </a:r>
            <a:r>
              <a:rPr lang="en-US" baseline="0" dirty="0" err="1" smtClean="0"/>
              <a:t>stateful</a:t>
            </a:r>
            <a:r>
              <a:rPr lang="en-US" baseline="0" dirty="0" smtClean="0"/>
              <a:t> instruction set should both be expressive and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this abstraction.</a:t>
            </a:r>
          </a:p>
          <a:p>
            <a:r>
              <a:rPr lang="en-US" baseline="0" dirty="0" smtClean="0"/>
              <a:t>Second, a representation for switch instruction sets called atoms. We use this to design seven </a:t>
            </a:r>
            <a:r>
              <a:rPr lang="en-US" baseline="0" dirty="0" err="1" smtClean="0"/>
              <a:t>stateful</a:t>
            </a:r>
            <a:r>
              <a:rPr lang="en-US" baseline="0" dirty="0" smtClean="0"/>
              <a:t> instructions that switch designers can implement.</a:t>
            </a:r>
          </a:p>
          <a:p>
            <a:r>
              <a:rPr lang="en-US" baseline="0" dirty="0" smtClean="0"/>
              <a:t>Third, a compiler to bridge these two concepts. We show how this compiler allows us to iteratively design 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eb.mit.edu/domin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 of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98709266"/>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153386621"/>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46249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Packet transactions: an abstraction for data-plane algorithms</a:t>
            </a:r>
          </a:p>
          <a:p>
            <a:endParaRPr lang="en-US" dirty="0">
              <a:latin typeface="Gadugi" panose="020B0502040204020203" pitchFamily="34" charset="0"/>
            </a:endParaRPr>
          </a:p>
          <a:p>
            <a:r>
              <a:rPr lang="en-US" dirty="0" smtClean="0">
                <a:latin typeface="Gadugi" panose="020B0502040204020203" pitchFamily="34" charset="0"/>
              </a:rPr>
              <a:t>Atoms: a representation for switch instruction sets</a:t>
            </a:r>
          </a:p>
          <a:p>
            <a:endParaRPr lang="en-US" dirty="0"/>
          </a:p>
          <a:p>
            <a:r>
              <a:rPr lang="en-US" dirty="0" smtClean="0">
                <a:latin typeface="Gadugi" panose="020B0502040204020203" pitchFamily="34" charset="0"/>
              </a:rPr>
              <a:t>A blue print for designing switch instruction sets</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switching chips</a:t>
            </a:r>
            <a:endParaRPr lang="en-US" dirty="0"/>
          </a:p>
        </p:txBody>
      </p:sp>
      <p:pic>
        <p:nvPicPr>
          <p:cNvPr id="4" name="Picture 3"/>
          <p:cNvPicPr>
            <a:picLocks noChangeAspect="1"/>
          </p:cNvPicPr>
          <p:nvPr/>
        </p:nvPicPr>
        <p:blipFill>
          <a:blip r:embed="rId3"/>
          <a:stretch>
            <a:fillRect/>
          </a:stretch>
        </p:blipFill>
        <p:spPr>
          <a:xfrm>
            <a:off x="76200" y="1629370"/>
            <a:ext cx="1752600" cy="834853"/>
          </a:xfrm>
          <a:prstGeom prst="rect">
            <a:avLst/>
          </a:prstGeom>
        </p:spPr>
      </p:pic>
      <p:grpSp>
        <p:nvGrpSpPr>
          <p:cNvPr id="5" name="Group 4"/>
          <p:cNvGrpSpPr/>
          <p:nvPr/>
        </p:nvGrpSpPr>
        <p:grpSpPr>
          <a:xfrm>
            <a:off x="76200" y="2362199"/>
            <a:ext cx="12039600" cy="3918098"/>
            <a:chOff x="305882" y="1942996"/>
            <a:chExt cx="11557242" cy="3906895"/>
          </a:xfrm>
        </p:grpSpPr>
        <p:grpSp>
          <p:nvGrpSpPr>
            <p:cNvPr id="6" name="Group 5"/>
            <p:cNvGrpSpPr/>
            <p:nvPr/>
          </p:nvGrpSpPr>
          <p:grpSpPr>
            <a:xfrm>
              <a:off x="305882" y="1942996"/>
              <a:ext cx="11557242" cy="3906895"/>
              <a:chOff x="229680" y="1655716"/>
              <a:chExt cx="11557244" cy="3906884"/>
            </a:xfrm>
          </p:grpSpPr>
          <p:grpSp>
            <p:nvGrpSpPr>
              <p:cNvPr id="17" name="Group 42"/>
              <p:cNvGrpSpPr/>
              <p:nvPr/>
            </p:nvGrpSpPr>
            <p:grpSpPr>
              <a:xfrm>
                <a:off x="1682310" y="3367761"/>
                <a:ext cx="4680390" cy="1189197"/>
                <a:chOff x="1707458" y="1778000"/>
                <a:chExt cx="4254836" cy="1181787"/>
              </a:xfrm>
            </p:grpSpPr>
            <p:cxnSp>
              <p:nvCxnSpPr>
                <p:cNvPr id="73" name="Straight Arrow Connector 7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Right Arrow 17"/>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 name="TextBox 1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0" name="TextBox 1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1" name="Right Arrow 20"/>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2" name="TextBox 21"/>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3" name="Rectangle 22"/>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4" name="Rectangle 23"/>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5" name="Rectangle 24"/>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 name="TextBox 25"/>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27" name="Straight Connector 26"/>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2" name="Group 31"/>
              <p:cNvGrpSpPr/>
              <p:nvPr/>
            </p:nvGrpSpPr>
            <p:grpSpPr>
              <a:xfrm>
                <a:off x="4457702" y="2869482"/>
                <a:ext cx="495299" cy="2163589"/>
                <a:chOff x="8534400" y="1981200"/>
                <a:chExt cx="595991" cy="2163589"/>
              </a:xfrm>
            </p:grpSpPr>
            <p:cxnSp>
              <p:nvCxnSpPr>
                <p:cNvPr id="70" name="Straight Connector 6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400800" y="2362200"/>
                <a:ext cx="1181100" cy="3200400"/>
                <a:chOff x="6400800" y="2362200"/>
                <a:chExt cx="1181100" cy="3200400"/>
              </a:xfrm>
            </p:grpSpPr>
            <p:sp>
              <p:nvSpPr>
                <p:cNvPr id="53" name="Rectangle 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4" name="Group 65"/>
                <p:cNvGrpSpPr/>
                <p:nvPr/>
              </p:nvGrpSpPr>
              <p:grpSpPr>
                <a:xfrm>
                  <a:off x="6749312" y="3009900"/>
                  <a:ext cx="527788" cy="298464"/>
                  <a:chOff x="7660968" y="1751777"/>
                  <a:chExt cx="1040580" cy="450645"/>
                </a:xfrm>
              </p:grpSpPr>
              <p:sp>
                <p:nvSpPr>
                  <p:cNvPr id="67" name="Freeform 6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8" name="Straight Connector 6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70"/>
                <p:cNvGrpSpPr/>
                <p:nvPr/>
              </p:nvGrpSpPr>
              <p:grpSpPr>
                <a:xfrm>
                  <a:off x="6749312" y="3511536"/>
                  <a:ext cx="527788" cy="298464"/>
                  <a:chOff x="7660968" y="1751777"/>
                  <a:chExt cx="1040580" cy="450645"/>
                </a:xfrm>
              </p:grpSpPr>
              <p:sp>
                <p:nvSpPr>
                  <p:cNvPr id="64" name="Freeform 6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 name="Straight Connector 6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65"/>
                <p:cNvGrpSpPr/>
                <p:nvPr/>
              </p:nvGrpSpPr>
              <p:grpSpPr>
                <a:xfrm>
                  <a:off x="6749312" y="4006836"/>
                  <a:ext cx="527788" cy="298464"/>
                  <a:chOff x="7660968" y="1751777"/>
                  <a:chExt cx="1040580" cy="450645"/>
                </a:xfrm>
              </p:grpSpPr>
              <p:sp>
                <p:nvSpPr>
                  <p:cNvPr id="61" name="Freeform 6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2" name="Straight Connector 6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7" name="Group 70"/>
                <p:cNvGrpSpPr/>
                <p:nvPr/>
              </p:nvGrpSpPr>
              <p:grpSpPr>
                <a:xfrm>
                  <a:off x="6749312" y="4502136"/>
                  <a:ext cx="527788" cy="298464"/>
                  <a:chOff x="7660968" y="1751777"/>
                  <a:chExt cx="1040580" cy="450645"/>
                </a:xfrm>
              </p:grpSpPr>
              <p:sp>
                <p:nvSpPr>
                  <p:cNvPr id="58" name="Freeform 5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9" name="Straight Connector 5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4" name="Group 42"/>
              <p:cNvGrpSpPr/>
              <p:nvPr/>
            </p:nvGrpSpPr>
            <p:grpSpPr>
              <a:xfrm>
                <a:off x="7587810" y="3390900"/>
                <a:ext cx="3232590" cy="1189197"/>
                <a:chOff x="1707458" y="1778000"/>
                <a:chExt cx="4254836" cy="1181787"/>
              </a:xfrm>
            </p:grpSpPr>
            <p:cxnSp>
              <p:nvCxnSpPr>
                <p:cNvPr id="43" name="Straight Arrow Connector 4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Rectangle 34"/>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6" name="TextBox 35"/>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 name="Rectangle 36"/>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8" name="Rectangle 37"/>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 name="Group 38"/>
              <p:cNvGrpSpPr/>
              <p:nvPr/>
            </p:nvGrpSpPr>
            <p:grpSpPr>
              <a:xfrm>
                <a:off x="8991602" y="2869482"/>
                <a:ext cx="495299" cy="2163589"/>
                <a:chOff x="8534400" y="1981200"/>
                <a:chExt cx="595991" cy="2163589"/>
              </a:xfrm>
            </p:grpSpPr>
            <p:cxnSp>
              <p:nvCxnSpPr>
                <p:cNvPr id="40" name="Straight Connector 3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1905001" y="2628903"/>
              <a:ext cx="4305299" cy="190501"/>
              <a:chOff x="1866900" y="2628900"/>
              <a:chExt cx="4419600" cy="190500"/>
            </a:xfrm>
          </p:grpSpPr>
          <p:cxnSp>
            <p:nvCxnSpPr>
              <p:cNvPr id="14" name="Straight Connector 1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9" name="Group 8"/>
            <p:cNvGrpSpPr/>
            <p:nvPr/>
          </p:nvGrpSpPr>
          <p:grpSpPr>
            <a:xfrm>
              <a:off x="7845544" y="2617231"/>
              <a:ext cx="2895599" cy="190501"/>
              <a:chOff x="1920389" y="2693432"/>
              <a:chExt cx="4419600" cy="190500"/>
            </a:xfrm>
          </p:grpSpPr>
          <p:cxnSp>
            <p:nvCxnSpPr>
              <p:cNvPr id="11" name="Straight Connector 10"/>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83" name="Group 82"/>
          <p:cNvGrpSpPr/>
          <p:nvPr/>
        </p:nvGrpSpPr>
        <p:grpSpPr>
          <a:xfrm>
            <a:off x="591875" y="3048000"/>
            <a:ext cx="1148394" cy="3238500"/>
            <a:chOff x="591875" y="2743200"/>
            <a:chExt cx="1148394" cy="3238500"/>
          </a:xfrm>
        </p:grpSpPr>
        <p:sp>
          <p:nvSpPr>
            <p:cNvPr id="84" name="Rectangle 83"/>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5" name="Group 84"/>
            <p:cNvGrpSpPr/>
            <p:nvPr/>
          </p:nvGrpSpPr>
          <p:grpSpPr>
            <a:xfrm>
              <a:off x="609600" y="3390900"/>
              <a:ext cx="1130669" cy="1816899"/>
              <a:chOff x="1791929" y="5127627"/>
              <a:chExt cx="1754721" cy="2101858"/>
            </a:xfrm>
          </p:grpSpPr>
          <p:sp>
            <p:nvSpPr>
              <p:cNvPr id="86" name="Connector 85"/>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7" name="Connector 86"/>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8" name="Connector 87"/>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9" name="Connector 88"/>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2" name="Straight Arrow Connector 91"/>
              <p:cNvCxnSpPr>
                <a:stCxn id="91" idx="6"/>
                <a:endCxn id="92"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92" idx="3"/>
                <a:endCxn id="93"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91" idx="4"/>
                <a:endCxn id="93"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91" idx="5"/>
                <a:endCxn id="94"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3" idx="4"/>
                <a:endCxn id="95"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5"/>
                <a:endCxn id="96"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4" idx="3"/>
                <a:endCxn id="95"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0" name="TextBox 99"/>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1" name="TextBox 100"/>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2" name="TextBox 101"/>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3" name="TextBox 102"/>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4" name="TextBox 103"/>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05" name="Group 104"/>
          <p:cNvGrpSpPr/>
          <p:nvPr/>
        </p:nvGrpSpPr>
        <p:grpSpPr>
          <a:xfrm>
            <a:off x="1742013" y="3276600"/>
            <a:ext cx="1305987" cy="3124200"/>
            <a:chOff x="1742013" y="2971800"/>
            <a:chExt cx="1305987" cy="3124200"/>
          </a:xfrm>
        </p:grpSpPr>
        <p:grpSp>
          <p:nvGrpSpPr>
            <p:cNvPr id="106" name="Group 105"/>
            <p:cNvGrpSpPr/>
            <p:nvPr/>
          </p:nvGrpSpPr>
          <p:grpSpPr>
            <a:xfrm>
              <a:off x="1742013" y="2971800"/>
              <a:ext cx="1305987" cy="2819400"/>
              <a:chOff x="1742013" y="2971800"/>
              <a:chExt cx="1305987" cy="2819400"/>
            </a:xfrm>
          </p:grpSpPr>
          <p:sp>
            <p:nvSpPr>
              <p:cNvPr id="108" name="Rectangle 10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9" name="Group 108"/>
              <p:cNvGrpSpPr/>
              <p:nvPr/>
            </p:nvGrpSpPr>
            <p:grpSpPr>
              <a:xfrm>
                <a:off x="1889935" y="3530971"/>
                <a:ext cx="981004" cy="1917329"/>
                <a:chOff x="1905000" y="3378571"/>
                <a:chExt cx="981004" cy="1917329"/>
              </a:xfrm>
            </p:grpSpPr>
            <p:grpSp>
              <p:nvGrpSpPr>
                <p:cNvPr id="111" name="Group 110"/>
                <p:cNvGrpSpPr/>
                <p:nvPr/>
              </p:nvGrpSpPr>
              <p:grpSpPr>
                <a:xfrm>
                  <a:off x="1905000" y="33785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4" name="Straight Connector 133"/>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3709142"/>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038600"/>
                  <a:ext cx="981004" cy="234942"/>
                  <a:chOff x="3717645" y="1687844"/>
                  <a:chExt cx="981004" cy="234942"/>
                </a:xfrm>
              </p:grpSpPr>
              <p:sp>
                <p:nvSpPr>
                  <p:cNvPr id="126" name="Rectangle 12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7" name="Trapezoid 1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8" name="Straight Connector 127"/>
                  <p:cNvCxnSpPr>
                    <a:stCxn id="204" idx="3"/>
                    <a:endCxn id="2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381500"/>
                  <a:ext cx="981004" cy="234942"/>
                  <a:chOff x="3717645" y="1687844"/>
                  <a:chExt cx="981004" cy="234942"/>
                </a:xfrm>
              </p:grpSpPr>
              <p:sp>
                <p:nvSpPr>
                  <p:cNvPr id="123" name="Rectangle 12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4" name="Trapezoid 1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5" name="Straight Connector 124"/>
                  <p:cNvCxnSpPr>
                    <a:stCxn id="208" idx="3"/>
                    <a:endCxn id="2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4712071"/>
                  <a:ext cx="981004" cy="234942"/>
                  <a:chOff x="3717645" y="1687844"/>
                  <a:chExt cx="981004" cy="234942"/>
                </a:xfrm>
              </p:grpSpPr>
              <p:sp>
                <p:nvSpPr>
                  <p:cNvPr id="120" name="Rectangle 11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1" name="Trapezoid 1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2" name="Straight Connector 121"/>
                  <p:cNvCxnSpPr>
                    <a:stCxn id="212" idx="3"/>
                    <a:endCxn id="2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1905000" y="5060958"/>
                  <a:ext cx="981004" cy="234942"/>
                  <a:chOff x="3717645" y="1687844"/>
                  <a:chExt cx="981004" cy="234942"/>
                </a:xfrm>
              </p:grpSpPr>
              <p:sp>
                <p:nvSpPr>
                  <p:cNvPr id="117" name="Rectangle 1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8" name="Trapezoid 1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9" name="Straight Connector 118"/>
                  <p:cNvCxnSpPr>
                    <a:stCxn id="220" idx="3"/>
                    <a:endCxn id="22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0" name="TextBox 10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7" name="TextBox 106"/>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35" name="Group 134"/>
          <p:cNvGrpSpPr/>
          <p:nvPr/>
        </p:nvGrpSpPr>
        <p:grpSpPr>
          <a:xfrm>
            <a:off x="3162300" y="3276600"/>
            <a:ext cx="1313752" cy="3124200"/>
            <a:chOff x="3162300" y="2971800"/>
            <a:chExt cx="1313752" cy="3124200"/>
          </a:xfrm>
        </p:grpSpPr>
        <p:grpSp>
          <p:nvGrpSpPr>
            <p:cNvPr id="136" name="Group 135"/>
            <p:cNvGrpSpPr/>
            <p:nvPr/>
          </p:nvGrpSpPr>
          <p:grpSpPr>
            <a:xfrm>
              <a:off x="3162300" y="2971800"/>
              <a:ext cx="1313752" cy="2819400"/>
              <a:chOff x="1742013" y="2971800"/>
              <a:chExt cx="1305987" cy="2819400"/>
            </a:xfrm>
          </p:grpSpPr>
          <p:sp>
            <p:nvSpPr>
              <p:cNvPr id="138" name="Rectangle 13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9" name="Group 138"/>
              <p:cNvGrpSpPr/>
              <p:nvPr/>
            </p:nvGrpSpPr>
            <p:grpSpPr>
              <a:xfrm>
                <a:off x="1889935" y="3530971"/>
                <a:ext cx="981004" cy="1917329"/>
                <a:chOff x="1905000" y="3378571"/>
                <a:chExt cx="981004" cy="1917329"/>
              </a:xfrm>
            </p:grpSpPr>
            <p:grpSp>
              <p:nvGrpSpPr>
                <p:cNvPr id="141" name="Group 140"/>
                <p:cNvGrpSpPr/>
                <p:nvPr/>
              </p:nvGrpSpPr>
              <p:grpSpPr>
                <a:xfrm>
                  <a:off x="1905000" y="3378571"/>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4" name="Straight Connector 16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3709142"/>
                  <a:ext cx="981004" cy="234942"/>
                  <a:chOff x="3717645" y="1687844"/>
                  <a:chExt cx="981004" cy="234942"/>
                </a:xfrm>
              </p:grpSpPr>
              <p:sp>
                <p:nvSpPr>
                  <p:cNvPr id="159" name="Rectangle 15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0" name="Trapezoid 1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1" name="Straight Connector 160"/>
                  <p:cNvCxnSpPr>
                    <a:stCxn id="254" idx="3"/>
                    <a:endCxn id="2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038600"/>
                  <a:ext cx="981004" cy="234942"/>
                  <a:chOff x="3717645" y="1687844"/>
                  <a:chExt cx="981004" cy="234942"/>
                </a:xfrm>
              </p:grpSpPr>
              <p:sp>
                <p:nvSpPr>
                  <p:cNvPr id="156" name="Rectangle 1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7" name="Trapezoid 1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8" name="Straight Connector 157"/>
                  <p:cNvCxnSpPr>
                    <a:stCxn id="251" idx="3"/>
                    <a:endCxn id="2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381500"/>
                  <a:ext cx="981004" cy="234942"/>
                  <a:chOff x="3717645" y="1687844"/>
                  <a:chExt cx="981004" cy="234942"/>
                </a:xfrm>
              </p:grpSpPr>
              <p:sp>
                <p:nvSpPr>
                  <p:cNvPr id="153" name="Rectangle 1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4" name="Trapezoid 1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5" name="Straight Connector 154"/>
                  <p:cNvCxnSpPr>
                    <a:stCxn id="248" idx="3"/>
                    <a:endCxn id="2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4712071"/>
                  <a:ext cx="981004" cy="234942"/>
                  <a:chOff x="3717645" y="1687844"/>
                  <a:chExt cx="981004" cy="234942"/>
                </a:xfrm>
              </p:grpSpPr>
              <p:sp>
                <p:nvSpPr>
                  <p:cNvPr id="150" name="Rectangle 1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1" name="Trapezoid 1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2" name="Straight Connector 151"/>
                  <p:cNvCxnSpPr>
                    <a:stCxn id="245" idx="3"/>
                    <a:endCxn id="2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1905000" y="5060958"/>
                  <a:ext cx="981004" cy="234942"/>
                  <a:chOff x="3717645" y="1687844"/>
                  <a:chExt cx="981004" cy="234942"/>
                </a:xfrm>
              </p:grpSpPr>
              <p:sp>
                <p:nvSpPr>
                  <p:cNvPr id="147" name="Rectangle 1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8" name="Trapezoid 1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9" name="Straight Connector 148"/>
                  <p:cNvCxnSpPr>
                    <a:stCxn id="242" idx="3"/>
                    <a:endCxn id="2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0" name="TextBox 13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7" name="TextBox 136"/>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5" name="Group 164"/>
          <p:cNvGrpSpPr/>
          <p:nvPr/>
        </p:nvGrpSpPr>
        <p:grpSpPr>
          <a:xfrm>
            <a:off x="4942355" y="3268723"/>
            <a:ext cx="1313752" cy="3132077"/>
            <a:chOff x="4942355" y="2963923"/>
            <a:chExt cx="1313752" cy="3132077"/>
          </a:xfrm>
        </p:grpSpPr>
        <p:grpSp>
          <p:nvGrpSpPr>
            <p:cNvPr id="166" name="Group 165"/>
            <p:cNvGrpSpPr/>
            <p:nvPr/>
          </p:nvGrpSpPr>
          <p:grpSpPr>
            <a:xfrm>
              <a:off x="4942355" y="2963923"/>
              <a:ext cx="1313752" cy="2819400"/>
              <a:chOff x="1742013" y="2971800"/>
              <a:chExt cx="1305987" cy="2819400"/>
            </a:xfrm>
          </p:grpSpPr>
          <p:sp>
            <p:nvSpPr>
              <p:cNvPr id="168" name="Rectangle 16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9" name="Group 168"/>
              <p:cNvGrpSpPr/>
              <p:nvPr/>
            </p:nvGrpSpPr>
            <p:grpSpPr>
              <a:xfrm>
                <a:off x="1889935" y="3530971"/>
                <a:ext cx="981004" cy="1917329"/>
                <a:chOff x="1905000" y="3378571"/>
                <a:chExt cx="981004" cy="1917329"/>
              </a:xfrm>
            </p:grpSpPr>
            <p:grpSp>
              <p:nvGrpSpPr>
                <p:cNvPr id="171" name="Group 170"/>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3709142"/>
                  <a:ext cx="981004" cy="234942"/>
                  <a:chOff x="3717645" y="1687844"/>
                  <a:chExt cx="981004" cy="234942"/>
                </a:xfrm>
              </p:grpSpPr>
              <p:sp>
                <p:nvSpPr>
                  <p:cNvPr id="189" name="Rectangle 18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0" name="Trapezoid 18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1" name="Straight Connector 19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038600"/>
                  <a:ext cx="981004" cy="234942"/>
                  <a:chOff x="3717645" y="1687844"/>
                  <a:chExt cx="981004" cy="234942"/>
                </a:xfrm>
              </p:grpSpPr>
              <p:sp>
                <p:nvSpPr>
                  <p:cNvPr id="186" name="Rectangle 18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7" name="Trapezoid 1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8" name="Straight Connector 1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381500"/>
                  <a:ext cx="981004" cy="234942"/>
                  <a:chOff x="3717645" y="1687844"/>
                  <a:chExt cx="981004" cy="234942"/>
                </a:xfrm>
              </p:grpSpPr>
              <p:sp>
                <p:nvSpPr>
                  <p:cNvPr id="183" name="Rectangle 18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4" name="Trapezoid 1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5" name="Straight Connector 1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4712071"/>
                  <a:ext cx="981004" cy="234942"/>
                  <a:chOff x="3717645" y="1687844"/>
                  <a:chExt cx="981004" cy="234942"/>
                </a:xfrm>
              </p:grpSpPr>
              <p:sp>
                <p:nvSpPr>
                  <p:cNvPr id="180" name="Rectangle 17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1" name="Trapezoid 1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2" name="Straight Connector 1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1905000" y="5060958"/>
                  <a:ext cx="981004" cy="234942"/>
                  <a:chOff x="3717645" y="1687844"/>
                  <a:chExt cx="981004" cy="234942"/>
                </a:xfrm>
              </p:grpSpPr>
              <p:sp>
                <p:nvSpPr>
                  <p:cNvPr id="177" name="Rectangle 17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8" name="Trapezoid 1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9" name="Straight Connector 1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0" name="TextBox 16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7" name="TextBox 166"/>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95" name="Group 194"/>
          <p:cNvGrpSpPr/>
          <p:nvPr/>
        </p:nvGrpSpPr>
        <p:grpSpPr>
          <a:xfrm>
            <a:off x="7886700" y="3276600"/>
            <a:ext cx="1317109" cy="3124200"/>
            <a:chOff x="7886700" y="2971800"/>
            <a:chExt cx="1317109" cy="3124200"/>
          </a:xfrm>
        </p:grpSpPr>
        <p:grpSp>
          <p:nvGrpSpPr>
            <p:cNvPr id="196" name="Group 195"/>
            <p:cNvGrpSpPr/>
            <p:nvPr/>
          </p:nvGrpSpPr>
          <p:grpSpPr>
            <a:xfrm>
              <a:off x="7886700" y="2971800"/>
              <a:ext cx="1313752" cy="2832100"/>
              <a:chOff x="1742013" y="2971800"/>
              <a:chExt cx="1305987" cy="2832100"/>
            </a:xfrm>
          </p:grpSpPr>
          <p:sp>
            <p:nvSpPr>
              <p:cNvPr id="198" name="Rectangle 197"/>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9" name="Group 198"/>
              <p:cNvGrpSpPr/>
              <p:nvPr/>
            </p:nvGrpSpPr>
            <p:grpSpPr>
              <a:xfrm>
                <a:off x="1889935" y="3530971"/>
                <a:ext cx="981004" cy="1917329"/>
                <a:chOff x="1905000" y="3378571"/>
                <a:chExt cx="981004" cy="1917329"/>
              </a:xfrm>
            </p:grpSpPr>
            <p:grpSp>
              <p:nvGrpSpPr>
                <p:cNvPr id="201" name="Group 200"/>
                <p:cNvGrpSpPr/>
                <p:nvPr/>
              </p:nvGrpSpPr>
              <p:grpSpPr>
                <a:xfrm>
                  <a:off x="1905000" y="3378571"/>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4" name="Straight Connector 22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3709142"/>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038600"/>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381500"/>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1905000" y="5060958"/>
                  <a:ext cx="981004" cy="234942"/>
                  <a:chOff x="3717645" y="1687844"/>
                  <a:chExt cx="981004" cy="234942"/>
                </a:xfrm>
              </p:grpSpPr>
              <p:sp>
                <p:nvSpPr>
                  <p:cNvPr id="207" name="Rectangle 20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8" name="Trapezoid 2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9" name="Straight Connector 2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0" name="TextBox 19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7" name="TextBox 196"/>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225" name="Group 224"/>
          <p:cNvGrpSpPr/>
          <p:nvPr/>
        </p:nvGrpSpPr>
        <p:grpSpPr>
          <a:xfrm>
            <a:off x="9673536" y="3263899"/>
            <a:ext cx="1313752" cy="3136901"/>
            <a:chOff x="9673536" y="2959099"/>
            <a:chExt cx="1313752" cy="3136901"/>
          </a:xfrm>
        </p:grpSpPr>
        <p:grpSp>
          <p:nvGrpSpPr>
            <p:cNvPr id="226" name="Group 225"/>
            <p:cNvGrpSpPr/>
            <p:nvPr/>
          </p:nvGrpSpPr>
          <p:grpSpPr>
            <a:xfrm>
              <a:off x="9673536" y="2959099"/>
              <a:ext cx="1313752" cy="2827867"/>
              <a:chOff x="1742013" y="2971799"/>
              <a:chExt cx="1305987" cy="2827867"/>
            </a:xfrm>
          </p:grpSpPr>
          <p:sp>
            <p:nvSpPr>
              <p:cNvPr id="228" name="Rectangle 227"/>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9" name="Group 228"/>
              <p:cNvGrpSpPr/>
              <p:nvPr/>
            </p:nvGrpSpPr>
            <p:grpSpPr>
              <a:xfrm>
                <a:off x="1889935" y="3530971"/>
                <a:ext cx="981004" cy="1917329"/>
                <a:chOff x="1905000" y="3378571"/>
                <a:chExt cx="981004" cy="1917329"/>
              </a:xfrm>
            </p:grpSpPr>
            <p:grpSp>
              <p:nvGrpSpPr>
                <p:cNvPr id="231" name="Group 230"/>
                <p:cNvGrpSpPr/>
                <p:nvPr/>
              </p:nvGrpSpPr>
              <p:grpSpPr>
                <a:xfrm>
                  <a:off x="1905000" y="3378571"/>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4" name="Straight Connector 25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3709142"/>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0386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381500"/>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4712071"/>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5060958"/>
                  <a:ext cx="981004" cy="234942"/>
                  <a:chOff x="3717645" y="1687844"/>
                  <a:chExt cx="981004" cy="234942"/>
                </a:xfrm>
              </p:grpSpPr>
              <p:sp>
                <p:nvSpPr>
                  <p:cNvPr id="237" name="Rectangle 2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8" name="Trapezoid 2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9" name="Straight Connector 2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0" name="TextBox 22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7" name="TextBox 226"/>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5" name="TextBox 254"/>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Tree>
    <p:extLst>
      <p:ext uri="{BB962C8B-B14F-4D97-AF65-F5344CB8AC3E}">
        <p14:creationId xmlns:p14="http://schemas.microsoft.com/office/powerpoint/2010/main" val="19456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3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5"/>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250"/>
                                  </p:stCondLst>
                                  <p:childTnLst>
                                    <p:set>
                                      <p:cBhvr>
                                        <p:cTn id="23" dur="1" fill="hold">
                                          <p:stCondLst>
                                            <p:cond delay="0"/>
                                          </p:stCondLst>
                                        </p:cTn>
                                        <p:tgtEl>
                                          <p:spTgt spid="195"/>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nodeType="afterEffect">
                                  <p:stCondLst>
                                    <p:cond delay="250"/>
                                  </p:stCondLst>
                                  <p:childTnLst>
                                    <p:set>
                                      <p:cBhvr>
                                        <p:cTn id="26"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Where do </a:t>
            </a:r>
            <a:r>
              <a:rPr lang="en-US" smtClean="0"/>
              <a:t>programmable switches </a:t>
            </a:r>
            <a:r>
              <a:rPr lang="en-US" dirty="0" smtClean="0"/>
              <a:t>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Hard to program data-plane algorithms today</a:t>
            </a:r>
          </a:p>
          <a:p>
            <a:pPr lvl="1"/>
            <a:r>
              <a:rPr lang="en-US" dirty="0" smtClean="0"/>
              <a:t>Hardware good for stateless tasks (forwarding), not </a:t>
            </a:r>
            <a:r>
              <a:rPr lang="en-US" dirty="0" err="1" smtClean="0"/>
              <a:t>stateful</a:t>
            </a:r>
            <a:r>
              <a:rPr lang="en-US" dirty="0" smtClean="0"/>
              <a:t> ones (AQM)</a:t>
            </a:r>
          </a:p>
          <a:p>
            <a:pPr lvl="1"/>
            <a:r>
              <a:rPr lang="en-US" dirty="0" smtClean="0"/>
              <a:t>Low-level languages (P4, POF).</a:t>
            </a:r>
          </a:p>
          <a:p>
            <a:pPr lvl="1"/>
            <a:endParaRPr lang="en-US" dirty="0"/>
          </a:p>
          <a:p>
            <a:r>
              <a:rPr lang="en-US" dirty="0" smtClean="0"/>
              <a:t>Challenges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9179</TotalTime>
  <Words>6318</Words>
  <Application>Microsoft Macintosh PowerPoint</Application>
  <PresentationFormat>Widescreen</PresentationFormat>
  <Paragraphs>965</Paragraphs>
  <Slides>48</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switches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switches</vt:lpstr>
      <vt:lpstr>Demo</vt:lpstr>
      <vt:lpstr>Stateful atoms for programmable switches</vt:lpstr>
      <vt:lpstr>Expressiveness of packet transactions</vt:lpstr>
      <vt:lpstr>Compilation results</vt:lpstr>
      <vt:lpstr>Compilation results</vt:lpstr>
      <vt:lpstr>Modest cost for programmability</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3827</cp:revision>
  <dcterms:created xsi:type="dcterms:W3CDTF">2015-11-20T07:11:46Z</dcterms:created>
  <dcterms:modified xsi:type="dcterms:W3CDTF">2017-02-12T17:52:14Z</dcterms:modified>
</cp:coreProperties>
</file>