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3.xml" ContentType="application/vnd.openxmlformats-officedocument.presentationml.tags+xml"/>
  <Override PartName="/ppt/notesSlides/notesSlide6.xml" ContentType="application/vnd.openxmlformats-officedocument.presentationml.notesSlide+xml"/>
  <Override PartName="/ppt/tags/tag4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5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tags/tag6.xml" ContentType="application/vnd.openxmlformats-officedocument.presentationml.tags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sldIdLst>
    <p:sldId id="256" r:id="rId2"/>
    <p:sldId id="419" r:id="rId3"/>
    <p:sldId id="420" r:id="rId4"/>
    <p:sldId id="433" r:id="rId5"/>
    <p:sldId id="435" r:id="rId6"/>
    <p:sldId id="429" r:id="rId7"/>
    <p:sldId id="423" r:id="rId8"/>
    <p:sldId id="424" r:id="rId9"/>
    <p:sldId id="425" r:id="rId10"/>
    <p:sldId id="426" r:id="rId11"/>
    <p:sldId id="427" r:id="rId12"/>
    <p:sldId id="436" r:id="rId13"/>
    <p:sldId id="437" r:id="rId14"/>
    <p:sldId id="430" r:id="rId15"/>
    <p:sldId id="409" r:id="rId16"/>
    <p:sldId id="410" r:id="rId17"/>
    <p:sldId id="411" r:id="rId18"/>
    <p:sldId id="412" r:id="rId19"/>
    <p:sldId id="413" r:id="rId20"/>
    <p:sldId id="414" r:id="rId21"/>
    <p:sldId id="415" r:id="rId22"/>
    <p:sldId id="416" r:id="rId23"/>
    <p:sldId id="337" r:id="rId24"/>
    <p:sldId id="428" r:id="rId25"/>
    <p:sldId id="341" r:id="rId26"/>
    <p:sldId id="446" r:id="rId27"/>
    <p:sldId id="443" r:id="rId28"/>
    <p:sldId id="445" r:id="rId29"/>
    <p:sldId id="444" r:id="rId30"/>
    <p:sldId id="448" r:id="rId31"/>
    <p:sldId id="447" r:id="rId32"/>
    <p:sldId id="358" r:id="rId33"/>
    <p:sldId id="350" r:id="rId34"/>
    <p:sldId id="449" r:id="rId35"/>
    <p:sldId id="438" r:id="rId36"/>
    <p:sldId id="431" r:id="rId37"/>
    <p:sldId id="308" r:id="rId38"/>
    <p:sldId id="262" r:id="rId39"/>
    <p:sldId id="300" r:id="rId40"/>
    <p:sldId id="375" r:id="rId41"/>
    <p:sldId id="272" r:id="rId42"/>
    <p:sldId id="305" r:id="rId43"/>
    <p:sldId id="306" r:id="rId44"/>
    <p:sldId id="271" r:id="rId45"/>
    <p:sldId id="299" r:id="rId46"/>
    <p:sldId id="326" r:id="rId47"/>
    <p:sldId id="327" r:id="rId48"/>
    <p:sldId id="374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843" autoAdjust="0"/>
    <p:restoredTop sz="62805" autoAdjust="0"/>
  </p:normalViewPr>
  <p:slideViewPr>
    <p:cSldViewPr showGuides="1">
      <p:cViewPr>
        <p:scale>
          <a:sx n="68" d="100"/>
          <a:sy n="68" d="100"/>
        </p:scale>
        <p:origin x="1080" y="144"/>
      </p:cViewPr>
      <p:guideLst>
        <p:guide orient="horz" pos="168"/>
        <p:guide pos="3840"/>
      </p:guideLst>
    </p:cSldViewPr>
  </p:slideViewPr>
  <p:outlineViewPr>
    <p:cViewPr>
      <p:scale>
        <a:sx n="33" d="100"/>
        <a:sy n="33" d="100"/>
      </p:scale>
      <p:origin x="0" y="-5634"/>
    </p:cViewPr>
  </p:outlineViewPr>
  <p:notesTextViewPr>
    <p:cViewPr>
      <p:scale>
        <a:sx n="1" d="1"/>
        <a:sy n="1" d="1"/>
      </p:scale>
      <p:origin x="0" y="-896"/>
    </p:cViewPr>
  </p:notesTextViewPr>
  <p:notesViewPr>
    <p:cSldViewPr showGuides="1">
      <p:cViewPr varScale="1">
        <p:scale>
          <a:sx n="54" d="100"/>
          <a:sy n="54" d="100"/>
        </p:scale>
        <p:origin x="3504" y="78"/>
      </p:cViewPr>
      <p:guideLst>
        <p:guide orient="horz" pos="2880"/>
        <p:guide pos="2160"/>
      </p:guideLst>
    </p:cSldViewPr>
  </p:notesViewPr>
  <p:gridSpacing cx="38100" cy="381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notesMaster" Target="notesMasters/notesMaster1.xml"/><Relationship Id="rId51" Type="http://schemas.openxmlformats.org/officeDocument/2006/relationships/presProps" Target="presProps.xml"/><Relationship Id="rId52" Type="http://schemas.openxmlformats.org/officeDocument/2006/relationships/viewProps" Target="viewProps.xml"/><Relationship Id="rId53" Type="http://schemas.openxmlformats.org/officeDocument/2006/relationships/theme" Target="theme/theme1.xml"/><Relationship Id="rId54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18758520909268"/>
          <c:y val="0.0433265049185925"/>
          <c:w val="0.831771514426421"/>
          <c:h val="0.761818065424749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Software router</c:v>
                </c:pt>
              </c:strCache>
            </c:strRef>
          </c:tx>
          <c:spPr>
            <a:ln w="63500" cap="rnd">
              <a:solidFill>
                <a:srgbClr val="0000FF"/>
              </a:solidFill>
              <a:round/>
            </a:ln>
            <a:effectLst/>
          </c:spPr>
          <c:marker>
            <c:symbol val="circle"/>
            <c:size val="10"/>
            <c:spPr>
              <a:solidFill>
                <a:srgbClr val="3366FF"/>
              </a:solidFill>
              <a:ln w="9525">
                <a:solidFill>
                  <a:schemeClr val="tx1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0.0599888851189292"/>
                  <c:y val="0.0625627719838251"/>
                </c:manualLayout>
              </c:layout>
              <c:tx>
                <c:rich>
                  <a:bodyPr/>
                  <a:lstStyle/>
                  <a:p>
                    <a:r>
                      <a:rPr lang="en-US" sz="1800" smtClean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SNAP</a:t>
                    </a:r>
                  </a:p>
                  <a:p>
                    <a:r>
                      <a:rPr lang="en-US" sz="1800" smtClean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(Active Packets)</a:t>
                    </a:r>
                    <a:endParaRPr lang="en-US" dirty="0"/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-0.0131649331352155"/>
                  <c:y val="0.0682736594310022"/>
                </c:manualLayout>
              </c:layout>
              <c:tx>
                <c:rich>
                  <a:bodyPr/>
                  <a:lstStyle/>
                  <a:p>
                    <a:r>
                      <a:rPr lang="en-US" sz="1800" smtClean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Click</a:t>
                    </a:r>
                  </a:p>
                  <a:p>
                    <a:r>
                      <a:rPr lang="en-US" sz="1800" smtClean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(CPU)</a:t>
                    </a:r>
                    <a:endParaRPr lang="en-US" dirty="0"/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>
                <c:manualLayout>
                  <c:x val="-0.0233544711071592"/>
                  <c:y val="0.0739845468781794"/>
                </c:manualLayout>
              </c:layout>
              <c:tx>
                <c:rich>
                  <a:bodyPr/>
                  <a:lstStyle/>
                  <a:p>
                    <a:r>
                      <a:rPr lang="is-IS" sz="1800" smtClean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IXP 2400</a:t>
                    </a:r>
                  </a:p>
                  <a:p>
                    <a:r>
                      <a:rPr lang="is-IS" sz="1800" smtClean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(NPU)</a:t>
                    </a:r>
                    <a:endParaRPr lang="is-IS"/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layout>
                <c:manualLayout>
                  <c:x val="-0.0879082071951784"/>
                  <c:y val="0.0779449732162605"/>
                </c:manualLayout>
              </c:layout>
              <c:tx>
                <c:rich>
                  <a:bodyPr/>
                  <a:lstStyle/>
                  <a:p>
                    <a:r>
                      <a:rPr lang="en-US" sz="1800" smtClean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RouteBricks</a:t>
                    </a:r>
                  </a:p>
                  <a:p>
                    <a:r>
                      <a:rPr lang="en-US" sz="1800" smtClean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(multi-core)</a:t>
                    </a:r>
                    <a:endParaRPr lang="en-US" dirty="0"/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6"/>
              <c:layout>
                <c:manualLayout>
                  <c:x val="-0.0781579045883925"/>
                  <c:y val="0.0636788948696414"/>
                </c:manualLayout>
              </c:layout>
              <c:tx>
                <c:rich>
                  <a:bodyPr/>
                  <a:lstStyle/>
                  <a:p>
                    <a:r>
                      <a:rPr lang="en-US" sz="180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PacketShader </a:t>
                    </a:r>
                  </a:p>
                  <a:p>
                    <a:r>
                      <a:rPr lang="en-US" sz="180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(GPU)</a:t>
                    </a:r>
                    <a:endParaRPr lang="en-US"/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36903303093452"/>
                      <c:h val="0.144369010154199"/>
                    </c:manualLayout>
                  </c15:layout>
                </c:ext>
              </c:extLst>
            </c:dLbl>
            <c:dLbl>
              <c:idx val="7"/>
              <c:layout>
                <c:manualLayout>
                  <c:x val="0.0"/>
                  <c:y val="0.0703508098073107"/>
                </c:manualLayout>
              </c:layout>
              <c:tx>
                <c:rich>
                  <a:bodyPr/>
                  <a:lstStyle/>
                  <a:p>
                    <a:r>
                      <a:rPr lang="en-US" sz="1800" dirty="0" err="1" smtClean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NetFPGA</a:t>
                    </a:r>
                    <a:r>
                      <a:rPr lang="en-US" sz="1800" dirty="0" smtClean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-SUME</a:t>
                    </a:r>
                  </a:p>
                  <a:p>
                    <a:r>
                      <a:rPr lang="en-US" sz="1800" dirty="0" smtClean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(FPGA)</a:t>
                    </a:r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vert="horz"/>
              <a:lstStyle/>
              <a:p>
                <a:pPr>
                  <a:defRPr sz="1800">
                    <a:solidFill>
                      <a:schemeClr val="bg2">
                        <a:lumMod val="50000"/>
                      </a:schemeClr>
                    </a:solidFill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Sheet1!$A$2:$A$9</c:f>
              <c:numCache>
                <c:formatCode>General</c:formatCode>
                <c:ptCount val="8"/>
                <c:pt idx="0">
                  <c:v>1999.0</c:v>
                </c:pt>
                <c:pt idx="1">
                  <c:v>2000.0</c:v>
                </c:pt>
                <c:pt idx="2">
                  <c:v>2002.0</c:v>
                </c:pt>
                <c:pt idx="3">
                  <c:v>2004.0</c:v>
                </c:pt>
                <c:pt idx="4">
                  <c:v>2007.0</c:v>
                </c:pt>
                <c:pt idx="5">
                  <c:v>2009.0</c:v>
                </c:pt>
                <c:pt idx="6">
                  <c:v>2010.0</c:v>
                </c:pt>
                <c:pt idx="7">
                  <c:v>2014.0</c:v>
                </c:pt>
              </c:numCache>
            </c:num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0.1</c:v>
                </c:pt>
                <c:pt idx="1">
                  <c:v>0.17</c:v>
                </c:pt>
                <c:pt idx="2">
                  <c:v>4.0</c:v>
                </c:pt>
                <c:pt idx="5">
                  <c:v>35.0</c:v>
                </c:pt>
                <c:pt idx="6">
                  <c:v>40.0</c:v>
                </c:pt>
                <c:pt idx="7">
                  <c:v>100.0</c:v>
                </c:pt>
              </c:numCache>
            </c:numRef>
          </c:val>
          <c:smooth val="0"/>
        </c:ser>
        <c:ser>
          <c:idx val="2"/>
          <c:order val="1"/>
          <c:tx>
            <c:strRef>
              <c:f>Sheet1!$C$1</c:f>
              <c:strCache>
                <c:ptCount val="1"/>
                <c:pt idx="0">
                  <c:v>Hardware router</c:v>
                </c:pt>
              </c:strCache>
            </c:strRef>
          </c:tx>
          <c:spPr>
            <a:ln w="63500" cap="rnd">
              <a:solidFill>
                <a:srgbClr val="99162D"/>
              </a:solidFill>
              <a:round/>
            </a:ln>
            <a:effectLst/>
          </c:spPr>
          <c:marker>
            <c:symbol val="square"/>
            <c:size val="10"/>
            <c:spPr>
              <a:solidFill>
                <a:srgbClr val="FF6666"/>
              </a:solidFill>
              <a:ln w="9525">
                <a:solidFill>
                  <a:schemeClr val="tx1"/>
                </a:solidFill>
              </a:ln>
              <a:effectLst/>
            </c:spPr>
          </c:marker>
          <c:dLbls>
            <c:dLbl>
              <c:idx val="0"/>
              <c:tx>
                <c:rich>
                  <a:bodyPr/>
                  <a:lstStyle/>
                  <a:p>
                    <a:r>
                      <a:rPr lang="en-US" sz="1800" dirty="0" smtClean="0">
                        <a:solidFill>
                          <a:srgbClr val="767171"/>
                        </a:solidFill>
                      </a:rPr>
                      <a:t>Catalyst</a:t>
                    </a:r>
                    <a:endParaRPr lang="en-US" dirty="0"/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>
                <c:manualLayout>
                  <c:x val="-0.123236116866971"/>
                  <c:y val="-0.0615204226056711"/>
                </c:manualLayout>
              </c:layout>
              <c:tx>
                <c:rich>
                  <a:bodyPr/>
                  <a:lstStyle/>
                  <a:p>
                    <a:r>
                      <a:rPr lang="en-US" sz="1800" dirty="0" smtClean="0">
                        <a:solidFill>
                          <a:srgbClr val="767171"/>
                        </a:solidFill>
                      </a:rPr>
                      <a:t>Broadcom</a:t>
                    </a:r>
                  </a:p>
                  <a:p>
                    <a:r>
                      <a:rPr lang="en-US" sz="1800" dirty="0" smtClean="0">
                        <a:solidFill>
                          <a:srgbClr val="767171"/>
                        </a:solidFill>
                      </a:rPr>
                      <a:t>5670</a:t>
                    </a:r>
                    <a:endParaRPr lang="en-US" dirty="0"/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tx>
                <c:rich>
                  <a:bodyPr/>
                  <a:lstStyle/>
                  <a:p>
                    <a:r>
                      <a:rPr lang="en-US" sz="1800" smtClean="0">
                        <a:solidFill>
                          <a:srgbClr val="767171"/>
                        </a:solidFill>
                      </a:rPr>
                      <a:t>Scorpion</a:t>
                    </a:r>
                    <a:endParaRPr lang="en-US" dirty="0"/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6"/>
              <c:tx>
                <c:rich>
                  <a:bodyPr/>
                  <a:lstStyle/>
                  <a:p>
                    <a:r>
                      <a:rPr lang="en-US" sz="1800" smtClean="0">
                        <a:solidFill>
                          <a:srgbClr val="767171"/>
                        </a:solidFill>
                      </a:rPr>
                      <a:t>Trident</a:t>
                    </a:r>
                    <a:endParaRPr lang="en-US" dirty="0"/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7"/>
              <c:tx>
                <c:rich>
                  <a:bodyPr/>
                  <a:lstStyle/>
                  <a:p>
                    <a:r>
                      <a:rPr lang="en-US" sz="1800" dirty="0" smtClean="0">
                        <a:solidFill>
                          <a:srgbClr val="767171"/>
                        </a:solidFill>
                      </a:rPr>
                      <a:t>Tomahawk</a:t>
                    </a:r>
                    <a:endParaRPr lang="en-US" dirty="0" smtClean="0"/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vert="horz"/>
              <a:lstStyle/>
              <a:p>
                <a:pPr>
                  <a:defRPr sz="1800">
                    <a:solidFill>
                      <a:srgbClr val="767171"/>
                    </a:solidFill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Sheet1!$A$2:$A$9</c:f>
              <c:numCache>
                <c:formatCode>General</c:formatCode>
                <c:ptCount val="8"/>
                <c:pt idx="0">
                  <c:v>1999.0</c:v>
                </c:pt>
                <c:pt idx="1">
                  <c:v>2000.0</c:v>
                </c:pt>
                <c:pt idx="2">
                  <c:v>2002.0</c:v>
                </c:pt>
                <c:pt idx="3">
                  <c:v>2004.0</c:v>
                </c:pt>
                <c:pt idx="4">
                  <c:v>2007.0</c:v>
                </c:pt>
                <c:pt idx="5">
                  <c:v>2009.0</c:v>
                </c:pt>
                <c:pt idx="6">
                  <c:v>2010.0</c:v>
                </c:pt>
                <c:pt idx="7">
                  <c:v>2014.0</c:v>
                </c:pt>
              </c:numCache>
            </c:numRef>
          </c:cat>
          <c:val>
            <c:numRef>
              <c:f>Sheet1!$C$2:$C$9</c:f>
              <c:numCache>
                <c:formatCode>General</c:formatCode>
                <c:ptCount val="8"/>
                <c:pt idx="0">
                  <c:v>32.0</c:v>
                </c:pt>
                <c:pt idx="3">
                  <c:v>80.0</c:v>
                </c:pt>
                <c:pt idx="4">
                  <c:v>240.0</c:v>
                </c:pt>
                <c:pt idx="6">
                  <c:v>640.0</c:v>
                </c:pt>
                <c:pt idx="7">
                  <c:v>3200.0</c:v>
                </c:pt>
              </c:numCache>
            </c:numRef>
          </c:val>
          <c:smooth val="0"/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-2139658224"/>
        <c:axId val="-2140194080"/>
      </c:lineChart>
      <c:catAx>
        <c:axId val="-2139658224"/>
        <c:scaling>
          <c:orientation val="minMax"/>
        </c:scaling>
        <c:delete val="0"/>
        <c:axPos val="b"/>
        <c:title>
          <c:tx>
            <c:rich>
              <a:bodyPr rot="0" vert="horz"/>
              <a:lstStyle/>
              <a:p>
                <a:pPr>
                  <a:defRPr sz="2000">
                    <a:latin typeface="Seravek"/>
                    <a:cs typeface="Seravek"/>
                  </a:defRPr>
                </a:pPr>
                <a:r>
                  <a:rPr lang="en-US" sz="2000">
                    <a:latin typeface="Seravek"/>
                    <a:cs typeface="Seravek"/>
                  </a:rPr>
                  <a:t>Year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-2140194080"/>
        <c:crosses val="autoZero"/>
        <c:auto val="1"/>
        <c:lblAlgn val="ctr"/>
        <c:lblOffset val="100"/>
        <c:noMultiLvlLbl val="0"/>
      </c:catAx>
      <c:valAx>
        <c:axId val="-2140194080"/>
        <c:scaling>
          <c:logBase val="10.0"/>
          <c:orientation val="minMax"/>
          <c:min val="0.01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2000">
                    <a:latin typeface="Seravek"/>
                    <a:cs typeface="Seravek"/>
                  </a:defRPr>
                </a:pPr>
                <a:r>
                  <a:rPr lang="en-US" sz="2000">
                    <a:latin typeface="Seravek"/>
                    <a:cs typeface="Seravek"/>
                  </a:rPr>
                  <a:t>Gbit/s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-2139658224"/>
        <c:crosses val="autoZero"/>
        <c:crossBetween val="between"/>
      </c:valAx>
      <c:spPr>
        <a:noFill/>
        <a:ln>
          <a:solidFill>
            <a:schemeClr val="bg2">
              <a:lumMod val="90000"/>
            </a:schemeClr>
          </a:solidFill>
        </a:ln>
        <a:effectLst/>
      </c:spPr>
    </c:plotArea>
    <c:legend>
      <c:legendPos val="t"/>
      <c:layout>
        <c:manualLayout>
          <c:xMode val="edge"/>
          <c:yMode val="edge"/>
          <c:x val="0.711487306865601"/>
          <c:y val="0.59349593495935"/>
          <c:w val="0.288512693134399"/>
          <c:h val="0.185857712907838"/>
        </c:manualLayout>
      </c:layout>
      <c:overlay val="1"/>
      <c:spPr>
        <a:noFill/>
        <a:ln>
          <a:noFill/>
        </a:ln>
        <a:effectLst/>
      </c:spPr>
      <c:txPr>
        <a:bodyPr rot="0" vert="horz"/>
        <a:lstStyle/>
        <a:p>
          <a:pPr>
            <a:defRPr sz="2000"/>
          </a:pPr>
          <a:endParaRPr lang="en-US"/>
        </a:p>
      </c:txPr>
    </c:legend>
    <c:plotVisOnly val="1"/>
    <c:dispBlanksAs val="span"/>
    <c:showDLblsOverMax val="0"/>
  </c:chart>
  <c:spPr>
    <a:noFill/>
    <a:ln>
      <a:noFill/>
    </a:ln>
    <a:effectLst/>
  </c:spPr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C7B9F6-97F7-436C-AE99-7DC514F72812}" type="datetimeFigureOut">
              <a:rPr lang="en-US" smtClean="0"/>
              <a:t>8/14/16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B09458-7AEF-4AD3-A567-0F1138006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061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2031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“Let’s dig</a:t>
            </a:r>
            <a:r>
              <a:rPr lang="en-US" baseline="0" dirty="0" smtClean="0"/>
              <a:t> into these atoms a little bit” as the transit phrase instead of saying “there’s one important conceptual distinction I would like to make”.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No dependencies between </a:t>
            </a:r>
            <a:r>
              <a:rPr lang="en-US" baseline="0" dirty="0" smtClean="0"/>
              <a:t>packets =&gt; easy pipelining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5662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Dependencies between packets and 1 GHz clock frequency =&gt; need atomic increment in h/w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3831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>
                <a:sym typeface="Wingdings" panose="05000000000000000000" pitchFamily="2" charset="2"/>
              </a:rPr>
              <a:t>A compiler then translates this into a pipelined implementation suitable for a programmable switch.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7393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Now that we have flattened the code, let’s look at how we generate a pipeline from it.</a:t>
            </a:r>
          </a:p>
          <a:p>
            <a:r>
              <a:rPr lang="en-US" baseline="0" dirty="0" smtClean="0"/>
              <a:t>To start, we make a node corresponding to each statement in the program after flattening.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9457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Read/After/Write</a:t>
            </a:r>
            <a:r>
              <a:rPr lang="en-US" baseline="0" dirty="0" smtClean="0"/>
              <a:t> </a:t>
            </a:r>
            <a:r>
              <a:rPr lang="en-US" baseline="0" dirty="0" smtClean="0"/>
              <a:t>dependencies</a:t>
            </a:r>
            <a:endParaRPr lang="en-US" baseline="0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7060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7434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NG: Spend </a:t>
            </a:r>
            <a:r>
              <a:rPr lang="en-US" baseline="0" dirty="0" smtClean="0"/>
              <a:t>some time explaining the intuition behind strongly connected components</a:t>
            </a:r>
            <a:r>
              <a:rPr lang="en-US" baseline="0" dirty="0" smtClean="0"/>
              <a:t>.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097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2359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3450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0718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99525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REQUIRES WORK here.</a:t>
            </a:r>
          </a:p>
          <a:p>
            <a:endParaRPr lang="en-US" dirty="0" smtClean="0"/>
          </a:p>
          <a:p>
            <a:r>
              <a:rPr lang="en-US" dirty="0" smtClean="0"/>
              <a:t>Say that if the</a:t>
            </a:r>
            <a:r>
              <a:rPr lang="en-US" baseline="0" dirty="0" smtClean="0"/>
              <a:t> code is rejected here, we reject the code up top as well. This is important.</a:t>
            </a:r>
          </a:p>
          <a:p>
            <a:endParaRPr lang="en-US" baseline="0" dirty="0" smtClean="0"/>
          </a:p>
          <a:p>
            <a:r>
              <a:rPr lang="en-US" baseline="0" dirty="0" smtClean="0"/>
              <a:t>===</a:t>
            </a:r>
          </a:p>
          <a:p>
            <a:r>
              <a:rPr lang="en-US" baseline="0" dirty="0" smtClean="0"/>
              <a:t>What we need to do is figure out how to go from these atomic components to the circuit – if you get a no answer, you just reject the program</a:t>
            </a:r>
          </a:p>
          <a:p>
            <a:endParaRPr lang="en-US" baseline="0" dirty="0" smtClean="0"/>
          </a:p>
          <a:p>
            <a:r>
              <a:rPr lang="en-US" baseline="0" dirty="0" smtClean="0">
                <a:sym typeface="Wingdings"/>
              </a:rPr>
              <a:t>Stress that we use program synthesis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62640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baseline="0" dirty="0" smtClean="0"/>
              <a:t>Hari: Overall, elide details even more.</a:t>
            </a:r>
          </a:p>
          <a:p>
            <a:pPr lvl="1"/>
            <a:r>
              <a:rPr lang="en-US" baseline="0" dirty="0" smtClean="0"/>
              <a:t>Ravi: The flashing arrows seems a little overboard.</a:t>
            </a:r>
          </a:p>
          <a:p>
            <a:pPr lvl="1"/>
            <a:r>
              <a:rPr lang="en-US" baseline="0" dirty="0" smtClean="0"/>
              <a:t>Ravi: Pipeline geometry should be there in the slide and the demo, but simplify it in the demo.</a:t>
            </a:r>
          </a:p>
          <a:p>
            <a:pPr lvl="1"/>
            <a:r>
              <a:rPr lang="en-US" baseline="0" dirty="0" smtClean="0"/>
              <a:t>More spaced out arrows.</a:t>
            </a:r>
          </a:p>
          <a:p>
            <a:pPr lvl="1"/>
            <a:r>
              <a:rPr lang="en-US" baseline="0" dirty="0" smtClean="0"/>
              <a:t>Get rid of the flashing.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92459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Everyone</a:t>
            </a:r>
            <a:r>
              <a:rPr lang="en-US" baseline="0" dirty="0" smtClean="0"/>
              <a:t> </a:t>
            </a:r>
            <a:r>
              <a:rPr lang="en-US" baseline="0" dirty="0" smtClean="0"/>
              <a:t>here: Give some examples of what each atom does as a column on the side.</a:t>
            </a:r>
          </a:p>
          <a:p>
            <a:r>
              <a:rPr lang="en-US" baseline="0" dirty="0" smtClean="0"/>
              <a:t>Peter: Explain each in terms of the previous one.</a:t>
            </a:r>
          </a:p>
          <a:p>
            <a:r>
              <a:rPr lang="en-US" baseline="0" dirty="0" smtClean="0"/>
              <a:t>Maybe bring each row up one after the other.</a:t>
            </a:r>
          </a:p>
          <a:p>
            <a:endParaRPr lang="en-US" baseline="0" dirty="0" smtClean="0"/>
          </a:p>
          <a:p>
            <a:r>
              <a:rPr lang="en-US" baseline="0" dirty="0" smtClean="0"/>
              <a:t>Ravi, NG: Provide some context for why these seven.</a:t>
            </a:r>
          </a:p>
          <a:p>
            <a:r>
              <a:rPr lang="en-US" baseline="0" dirty="0" smtClean="0"/>
              <a:t>What would you need to support more atoms?</a:t>
            </a:r>
          </a:p>
          <a:p>
            <a:r>
              <a:rPr lang="en-US" baseline="0" dirty="0" smtClean="0"/>
              <a:t>What is the eventual limit of this process.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92872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10680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66571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17987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23951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Takeaway: total overhead of less than 2% for </a:t>
            </a:r>
            <a:r>
              <a:rPr lang="en-US" dirty="0" err="1" smtClean="0"/>
              <a:t>stateful</a:t>
            </a:r>
            <a:r>
              <a:rPr lang="en-US" dirty="0" smtClean="0"/>
              <a:t> and stateless atoms</a:t>
            </a:r>
          </a:p>
          <a:p>
            <a:r>
              <a:rPr lang="en-US" dirty="0" smtClean="0"/>
              <a:t>Seem</a:t>
            </a:r>
            <a:r>
              <a:rPr lang="en-US" baseline="0" dirty="0" smtClean="0"/>
              <a:t> to be rambling a bit about PRAW and </a:t>
            </a:r>
            <a:r>
              <a:rPr lang="en-US" baseline="0" dirty="0" err="1" smtClean="0"/>
              <a:t>IfElseRAW</a:t>
            </a:r>
            <a:r>
              <a:rPr lang="en-US" baseline="0" dirty="0" smtClean="0"/>
              <a:t> (remove this?)</a:t>
            </a:r>
          </a:p>
          <a:p>
            <a:r>
              <a:rPr lang="en-US" baseline="0" dirty="0" smtClean="0"/>
              <a:t>Or at least say what PRAW and </a:t>
            </a:r>
            <a:r>
              <a:rPr lang="en-US" baseline="0" dirty="0" err="1" smtClean="0"/>
              <a:t>IfElseRAW</a:t>
            </a:r>
            <a:r>
              <a:rPr lang="en-US" baseline="0" dirty="0" smtClean="0"/>
              <a:t> are.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Just put area in micrometer squared.</a:t>
            </a:r>
          </a:p>
          <a:p>
            <a:r>
              <a:rPr lang="en-US" baseline="0" dirty="0" smtClean="0"/>
              <a:t>Talk about 32 nm library, 1 GHz, and give actual numbers.</a:t>
            </a:r>
          </a:p>
          <a:p>
            <a:r>
              <a:rPr lang="en-US" baseline="0" dirty="0" smtClean="0"/>
              <a:t>Maybe just mention the baseline switching chip off to the side.</a:t>
            </a:r>
          </a:p>
          <a:p>
            <a:r>
              <a:rPr lang="en-US" baseline="0" dirty="0" smtClean="0"/>
              <a:t>&lt;1% seems too insignificant to even mention.</a:t>
            </a:r>
          </a:p>
          <a:p>
            <a:endParaRPr lang="en-US" baseline="0" dirty="0" smtClean="0"/>
          </a:p>
          <a:p>
            <a:r>
              <a:rPr lang="en-US" baseline="0" dirty="0" smtClean="0"/>
              <a:t>Basically, REDO the results part to provide </a:t>
            </a:r>
            <a:r>
              <a:rPr lang="en-US" baseline="0" smtClean="0"/>
              <a:t>more context.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92341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Takeaway: total overhead of less than 2% for </a:t>
            </a:r>
            <a:r>
              <a:rPr lang="en-US" dirty="0" err="1" smtClean="0"/>
              <a:t>stateful</a:t>
            </a:r>
            <a:r>
              <a:rPr lang="en-US" dirty="0" smtClean="0"/>
              <a:t> and stateless atoms</a:t>
            </a:r>
          </a:p>
          <a:p>
            <a:r>
              <a:rPr lang="en-US" dirty="0" smtClean="0"/>
              <a:t>Seem</a:t>
            </a:r>
            <a:r>
              <a:rPr lang="en-US" baseline="0" dirty="0" smtClean="0"/>
              <a:t> to be rambling a bit about PRAW and </a:t>
            </a:r>
            <a:r>
              <a:rPr lang="en-US" baseline="0" dirty="0" err="1" smtClean="0"/>
              <a:t>IfElseRAW</a:t>
            </a:r>
            <a:r>
              <a:rPr lang="en-US" baseline="0" dirty="0" smtClean="0"/>
              <a:t> (remove this?)</a:t>
            </a:r>
          </a:p>
          <a:p>
            <a:r>
              <a:rPr lang="en-US" baseline="0" dirty="0" smtClean="0"/>
              <a:t>Or at least say what PRAW and </a:t>
            </a:r>
            <a:r>
              <a:rPr lang="en-US" baseline="0" dirty="0" err="1" smtClean="0"/>
              <a:t>IfElseRAW</a:t>
            </a:r>
            <a:r>
              <a:rPr lang="en-US" baseline="0" dirty="0" smtClean="0"/>
              <a:t> are.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Just put area in micrometer squared.</a:t>
            </a:r>
          </a:p>
          <a:p>
            <a:r>
              <a:rPr lang="en-US" baseline="0" dirty="0" smtClean="0"/>
              <a:t>Talk about 32 nm library, 1 GHz, and give actual numbers.</a:t>
            </a:r>
          </a:p>
          <a:p>
            <a:r>
              <a:rPr lang="en-US" baseline="0" dirty="0" smtClean="0"/>
              <a:t>Maybe just mention the baseline switching chip off to the side.</a:t>
            </a:r>
          </a:p>
          <a:p>
            <a:r>
              <a:rPr lang="en-US" baseline="0" dirty="0" smtClean="0"/>
              <a:t>&lt;1% seems too insignificant to even mention.</a:t>
            </a:r>
          </a:p>
          <a:p>
            <a:endParaRPr lang="en-US" baseline="0" dirty="0" smtClean="0"/>
          </a:p>
          <a:p>
            <a:r>
              <a:rPr lang="en-US" baseline="0" dirty="0" smtClean="0"/>
              <a:t>Basically, REDO the results part to provide </a:t>
            </a:r>
            <a:r>
              <a:rPr lang="en-US" baseline="0" smtClean="0"/>
              <a:t>more context.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11280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8642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 algn="l"/>
            <a:r>
              <a:rPr lang="en-US" dirty="0" smtClean="0"/>
              <a:t>And so</a:t>
            </a:r>
            <a:r>
              <a:rPr lang="en-US" baseline="0" dirty="0" smtClean="0"/>
              <a:t> we’ve seen the development of programmable switching chips, which aim to provide programmability without compromising performance. </a:t>
            </a:r>
          </a:p>
          <a:p>
            <a:pPr lvl="1" algn="l"/>
            <a:endParaRPr lang="en-US" baseline="0" dirty="0" smtClean="0"/>
          </a:p>
          <a:p>
            <a:pPr lvl="1" algn="l"/>
            <a:r>
              <a:rPr lang="en-US" baseline="0" dirty="0" smtClean="0"/>
              <a:t>Katrina, Ravi: Say what actions these switches provide.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35794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01426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“Let’s dig</a:t>
            </a:r>
            <a:r>
              <a:rPr lang="en-US" baseline="0" dirty="0" smtClean="0"/>
              <a:t> into these atoms a little bit” as the transit phrase instead of saying “there’s one important conceptual distinction I would like to make”.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TODO: Add figure</a:t>
            </a:r>
            <a:r>
              <a:rPr lang="en-US" baseline="0" dirty="0" smtClean="0"/>
              <a:t> or make this description a little more precise, a little less rambling.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Stress that this is what complicates the problem.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Atom: smallest unit of atomic state update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Mohammad: Bring up an atom diagram.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Mohammad:</a:t>
            </a:r>
            <a:r>
              <a:rPr lang="en-US" baseline="0" dirty="0" smtClean="0"/>
              <a:t> This wasn’t clear. Hari was a little confused as well. Every stateless operation cannot be pipelined.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Maybe add a pipeline diagram.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Katrina: tell her that </a:t>
            </a:r>
            <a:r>
              <a:rPr lang="en-US" baseline="0" dirty="0" err="1" smtClean="0"/>
              <a:t>stateful</a:t>
            </a:r>
            <a:r>
              <a:rPr lang="en-US" baseline="0" dirty="0" smtClean="0"/>
              <a:t> is more challenging. Call out what’s hard about this.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Peter: Draw analogy with GPU. Need to design for worst case, which is atomically mutate everything within one clock.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Katrina: Describe clearly why stateless vs. </a:t>
            </a:r>
            <a:r>
              <a:rPr lang="en-US" baseline="0" dirty="0" err="1" smtClean="0"/>
              <a:t>stateful</a:t>
            </a:r>
            <a:r>
              <a:rPr lang="en-US" baseline="0" dirty="0" smtClean="0"/>
              <a:t> is hard.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Don’t make it sound more ad hoc than it was.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Stress that these operations were fundamental and not ad hoc.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NG: better algorithms than bloom filters and heavy hitters.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91890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Mention that it is on log scale</a:t>
            </a:r>
          </a:p>
          <a:p>
            <a:r>
              <a:rPr lang="en-US" baseline="0" dirty="0" smtClean="0"/>
              <a:t>Define line rate</a:t>
            </a:r>
          </a:p>
          <a:p>
            <a:r>
              <a:rPr lang="en-US" baseline="0" dirty="0" smtClean="0"/>
              <a:t>Unpredictable performance examples: hardware </a:t>
            </a:r>
            <a:r>
              <a:rPr lang="en-US" baseline="0" dirty="0" err="1" smtClean="0"/>
              <a:t>config</a:t>
            </a:r>
            <a:r>
              <a:rPr lang="en-US" baseline="0" dirty="0" smtClean="0"/>
              <a:t> (number of cores, RAM size, etc.)</a:t>
            </a:r>
          </a:p>
          <a:p>
            <a:r>
              <a:rPr lang="en-US" baseline="0" dirty="0" smtClean="0"/>
              <a:t>Make sure to mention NPU, GPU, CPU, multi-core etc. here so that it’s clear that it’s a statement independent of </a:t>
            </a:r>
            <a:r>
              <a:rPr lang="en-US" baseline="0" smtClean="0"/>
              <a:t>platform.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34453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20286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first thing we do to simplify</a:t>
            </a:r>
            <a:r>
              <a:rPr lang="en-US" baseline="0" dirty="0" smtClean="0"/>
              <a:t> the Domino compiler is to restrict the language.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First, there are no loops because a loop with an unbounded iteration count cannot be run at line rate.</a:t>
            </a:r>
          </a:p>
          <a:p>
            <a:r>
              <a:rPr lang="en-US" baseline="0" dirty="0" smtClean="0"/>
              <a:t>This is  because it isn’t clear how long it takes to process each packet and hence how long the packet</a:t>
            </a:r>
          </a:p>
          <a:p>
            <a:r>
              <a:rPr lang="en-US" baseline="0" dirty="0" smtClean="0"/>
              <a:t>Processing pipeline will be.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Because we forbid all loops, we also forbid unstructured control flow such as break and continue that</a:t>
            </a:r>
          </a:p>
          <a:p>
            <a:r>
              <a:rPr lang="en-US" baseline="0" dirty="0" smtClean="0"/>
              <a:t>let you break out of a loop.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 also forbid pointers and heaps because all memory on these chips is statically allocated.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Through this talk, I ‘ll show you how these constraints simplify the Domino compiler.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41318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Amy: Replace the atoms instead of sitting on top of them.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50508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Now, I am wary of writing SAT formulas</a:t>
            </a:r>
            <a:r>
              <a:rPr lang="en-US" baseline="0" dirty="0" smtClean="0"/>
              <a:t> and asserting logic conditions. It turns out there is a tool called SKETCH,  which takes programs and turns them automatically into Boolean functions and a QBF formula to check equality between the functions. (basically automate the steps above).</a:t>
            </a:r>
          </a:p>
          <a:p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SKETCH is a tool that does this automatically for us, where </a:t>
            </a:r>
            <a:r>
              <a:rPr lang="en-US" dirty="0" err="1" smtClean="0"/>
              <a:t>codelets</a:t>
            </a:r>
            <a:r>
              <a:rPr lang="en-US" dirty="0" smtClean="0"/>
              <a:t> are SKETCH specs and templates are partial programs.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85527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Next, we convert</a:t>
            </a:r>
            <a:r>
              <a:rPr lang="en-US" baseline="0" dirty="0" smtClean="0"/>
              <a:t> to static single assignment form, which simplifies dependency analysis.</a:t>
            </a:r>
          </a:p>
          <a:p>
            <a:r>
              <a:rPr lang="en-US" baseline="0" dirty="0" smtClean="0"/>
              <a:t>Static single assignment gets its name from the fact that all variables are assigned</a:t>
            </a:r>
            <a:endParaRPr lang="en-US" baseline="0" dirty="0"/>
          </a:p>
          <a:p>
            <a:r>
              <a:rPr lang="en-US" baseline="0" dirty="0" smtClean="0"/>
              <a:t>Exactly once and no more.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It’s useful because it gets rid of write-after-read and write-after-write dependencies. In our case,</a:t>
            </a:r>
          </a:p>
          <a:p>
            <a:r>
              <a:rPr lang="en-US" baseline="0" dirty="0" smtClean="0"/>
              <a:t>converting to SSA is trivial because we operate on straight-line code with no branches. Typical</a:t>
            </a:r>
          </a:p>
          <a:p>
            <a:r>
              <a:rPr lang="en-US" baseline="0" dirty="0" smtClean="0"/>
              <a:t>SSA implementations are far more involved because they have to deal with branching.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46820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last step in canonicalization is to flatten arbitrarily complicated expressions</a:t>
            </a:r>
          </a:p>
          <a:p>
            <a:r>
              <a:rPr lang="en-US" dirty="0" smtClean="0"/>
              <a:t>to</a:t>
            </a:r>
            <a:r>
              <a:rPr lang="en-US" baseline="0" dirty="0" smtClean="0"/>
              <a:t> bring them into a form closer to the underlying hardware.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(Quickly skim over this.)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23004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Say that this project led to sequential execution semantics.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206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Two questions or merely one question: what is the best </a:t>
            </a:r>
            <a:r>
              <a:rPr lang="en-US" dirty="0" err="1" smtClean="0"/>
              <a:t>stateful</a:t>
            </a:r>
            <a:r>
              <a:rPr lang="en-US" dirty="0" smtClean="0"/>
              <a:t> instruction set?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6953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92787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Now, I ‘ll go through these steps quickly. The first step</a:t>
            </a:r>
            <a:r>
              <a:rPr lang="en-US" baseline="0" dirty="0" smtClean="0"/>
              <a:t> in canonicalization is to remove branching statements.</a:t>
            </a:r>
          </a:p>
          <a:p>
            <a:r>
              <a:rPr lang="en-US" baseline="0" dirty="0" smtClean="0"/>
              <a:t>Branches complicate control flow and make it harder to infer dependencies.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 eliminate branches using a procedure called if conversion that transforms them into C’s conditional operator.</a:t>
            </a:r>
          </a:p>
          <a:p>
            <a:r>
              <a:rPr lang="en-US" baseline="0" dirty="0" smtClean="0"/>
              <a:t>because the only kind of branch we have is an if statement, if conversion is very straightforward in our case, because</a:t>
            </a:r>
          </a:p>
          <a:p>
            <a:r>
              <a:rPr lang="en-US" baseline="0" dirty="0" smtClean="0"/>
              <a:t>we don’t have any kind of unstructured control flow such as a </a:t>
            </a:r>
            <a:r>
              <a:rPr lang="en-US" baseline="0" dirty="0" err="1" smtClean="0"/>
              <a:t>goto</a:t>
            </a:r>
            <a:r>
              <a:rPr lang="en-US" baseline="0" dirty="0" smtClean="0"/>
              <a:t>, break, or continue, that significantly complicate</a:t>
            </a:r>
          </a:p>
          <a:p>
            <a:r>
              <a:rPr lang="en-US" baseline="0" dirty="0" smtClean="0"/>
              <a:t>if conversion.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This makes the code flow straight from one statement to the next without exception and makes it very easy to infer</a:t>
            </a:r>
          </a:p>
          <a:p>
            <a:r>
              <a:rPr lang="en-US" baseline="0" dirty="0" smtClean="0"/>
              <a:t>dependencies as well: everything on the right of a “equals” is read and the one statement on the left is written.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84371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Next, we identify state variables, because they complicate the pipelining procedure.</a:t>
            </a:r>
          </a:p>
          <a:p>
            <a:r>
              <a:rPr lang="en-US" dirty="0" smtClean="0"/>
              <a:t>In the absence of state variables, once you have straight-line code, you only</a:t>
            </a:r>
            <a:r>
              <a:rPr lang="en-US" baseline="0" dirty="0" smtClean="0"/>
              <a:t> need to</a:t>
            </a:r>
          </a:p>
          <a:p>
            <a:r>
              <a:rPr lang="en-US" baseline="0" dirty="0" smtClean="0"/>
              <a:t>consider how you would pipeline the code for a single packet’s processing and you are</a:t>
            </a:r>
          </a:p>
          <a:p>
            <a:r>
              <a:rPr lang="en-US" baseline="0" dirty="0" smtClean="0"/>
              <a:t>done because all other packets follow the same pipeline and there is no interaction </a:t>
            </a:r>
          </a:p>
          <a:p>
            <a:r>
              <a:rPr lang="en-US" baseline="0" dirty="0" smtClean="0"/>
              <a:t>between packets. With state variables, you need to consider interactions between packets.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To simplify our analysis of state variables and dependencies between packets, we explicitly</a:t>
            </a:r>
          </a:p>
          <a:p>
            <a:r>
              <a:rPr lang="en-US" baseline="0" dirty="0" smtClean="0"/>
              <a:t>limit the ways in which state variables can be accessed. We allow only reads and writes to</a:t>
            </a:r>
          </a:p>
          <a:p>
            <a:r>
              <a:rPr lang="en-US" baseline="0" dirty="0" smtClean="0"/>
              <a:t>state and all other arithmetic happens on packet variables. This also lets us reuse an old</a:t>
            </a:r>
          </a:p>
          <a:p>
            <a:r>
              <a:rPr lang="en-US" baseline="0" dirty="0" smtClean="0"/>
              <a:t>value of a state variable down the pipeline if required.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4381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 typeface="Wingdings" panose="05000000000000000000" pitchFamily="2" charset="2"/>
              <a:buNone/>
            </a:pPr>
            <a:endParaRPr lang="en-US" baseline="0" dirty="0" smtClean="0">
              <a:sym typeface="Wingdings" panose="05000000000000000000" pitchFamily="2" charset="2"/>
            </a:endParaRPr>
          </a:p>
          <a:p>
            <a:pPr marL="457200" lvl="1" indent="0">
              <a:buFont typeface="Wingdings" panose="05000000000000000000" pitchFamily="2" charset="2"/>
              <a:buNone/>
            </a:pPr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9229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6157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Mohammad:</a:t>
            </a:r>
            <a:r>
              <a:rPr lang="en-US" baseline="0" dirty="0" smtClean="0"/>
              <a:t> What’s hard about programming these things? It has to run at line rate.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Call the action unit + state, a circuit.</a:t>
            </a:r>
          </a:p>
          <a:p>
            <a:r>
              <a:rPr lang="en-US" baseline="0" dirty="0" smtClean="0"/>
              <a:t>Say that the time budget makes the problem hard.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7939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0835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They must finish processing their inputs within the clock period, which at 1 GHz is 1 ns so that they are ready to process the next packet.</a:t>
            </a:r>
          </a:p>
          <a:p>
            <a:r>
              <a:rPr lang="en-US" dirty="0" smtClean="0"/>
              <a:t>Peter: Be consistent about atoms vs. instructions vs. ALUs.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0225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8/14/16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318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8/14/16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29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8/14/16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482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Gadugi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Gadugi" panose="020B0502040204020203" pitchFamily="34" charset="0"/>
              </a:defRPr>
            </a:lvl1pPr>
            <a:lvl2pPr>
              <a:defRPr>
                <a:latin typeface="Gadugi" panose="020B0502040204020203" pitchFamily="34" charset="0"/>
              </a:defRPr>
            </a:lvl2pPr>
            <a:lvl3pPr>
              <a:defRPr>
                <a:latin typeface="Gadugi" panose="020B0502040204020203" pitchFamily="34" charset="0"/>
              </a:defRPr>
            </a:lvl3pPr>
            <a:lvl4pPr>
              <a:defRPr>
                <a:latin typeface="Gadugi" panose="020B0502040204020203" pitchFamily="34" charset="0"/>
              </a:defRPr>
            </a:lvl4pPr>
            <a:lvl5pPr>
              <a:defRPr>
                <a:latin typeface="Gadugi" panose="020B0502040204020203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8/14/16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107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Gadugi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Gadug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8/14/16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507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8/14/16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889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8/14/16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229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8/14/16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150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8/14/16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106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8/14/16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594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8/14/16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901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F27DEF-D704-4509-8BF6-90F2BA4AB2EF}" type="datetimeFigureOut">
              <a:rPr lang="en-US" smtClean="0"/>
              <a:t>8/14/16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48022C-F4BC-4192-A392-BACAE19D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509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jpe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image" Target="../media/image7.png"/><Relationship Id="rId1" Type="http://schemas.openxmlformats.org/officeDocument/2006/relationships/tags" Target="../tags/tag2.xml"/><Relationship Id="rId2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://web.mit.edu/domino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0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chart" Target="../charts/char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tags" Target="../tags/tag3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342900" y="411819"/>
            <a:ext cx="11506200" cy="23876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Gadugi" panose="020B0502040204020203" pitchFamily="34" charset="0"/>
              </a:rPr>
              <a:t>Packet Transactions: High-Level Programming for Line-Rate Switches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-381000" y="3429000"/>
            <a:ext cx="12992100" cy="934878"/>
          </a:xfrm>
        </p:spPr>
        <p:txBody>
          <a:bodyPr>
            <a:noAutofit/>
          </a:bodyPr>
          <a:lstStyle/>
          <a:p>
            <a:r>
              <a:rPr lang="en-US" sz="2800" b="1" dirty="0" err="1">
                <a:solidFill>
                  <a:srgbClr val="0070C0"/>
                </a:solidFill>
                <a:latin typeface="Gadugi" panose="020B0502040204020203" pitchFamily="34" charset="0"/>
              </a:rPr>
              <a:t>Anirudh</a:t>
            </a:r>
            <a:r>
              <a:rPr lang="en-US" sz="2800" b="1" dirty="0">
                <a:solidFill>
                  <a:srgbClr val="0070C0"/>
                </a:solidFill>
                <a:latin typeface="Gadugi" panose="020B0502040204020203" pitchFamily="34" charset="0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latin typeface="Gadugi" panose="020B0502040204020203" pitchFamily="34" charset="0"/>
              </a:rPr>
              <a:t>Sivaraman</a:t>
            </a:r>
            <a:r>
              <a:rPr lang="en-US" sz="2800" b="1" dirty="0" smtClean="0">
                <a:latin typeface="Gadugi" panose="020B0502040204020203" pitchFamily="34" charset="0"/>
              </a:rPr>
              <a:t>, Alvin Cheung, Mihai </a:t>
            </a:r>
            <a:r>
              <a:rPr lang="en-US" sz="2800" b="1" dirty="0" err="1" smtClean="0">
                <a:latin typeface="Gadugi" panose="020B0502040204020203" pitchFamily="34" charset="0"/>
              </a:rPr>
              <a:t>Budiu</a:t>
            </a:r>
            <a:r>
              <a:rPr lang="en-US" sz="2800" b="1" dirty="0" smtClean="0">
                <a:latin typeface="Gadugi" panose="020B0502040204020203" pitchFamily="34" charset="0"/>
              </a:rPr>
              <a:t>, </a:t>
            </a:r>
            <a:r>
              <a:rPr lang="en-US" sz="2800" b="1" dirty="0" err="1" smtClean="0">
                <a:latin typeface="Gadugi" panose="020B0502040204020203" pitchFamily="34" charset="0"/>
              </a:rPr>
              <a:t>Changhoon</a:t>
            </a:r>
            <a:r>
              <a:rPr lang="en-US" sz="2800" b="1" dirty="0" smtClean="0">
                <a:latin typeface="Gadugi" panose="020B0502040204020203" pitchFamily="34" charset="0"/>
              </a:rPr>
              <a:t> </a:t>
            </a:r>
            <a:r>
              <a:rPr lang="en-US" sz="2800" b="1" dirty="0" err="1" smtClean="0">
                <a:latin typeface="Gadugi" panose="020B0502040204020203" pitchFamily="34" charset="0"/>
              </a:rPr>
              <a:t>Kim,Mohammad</a:t>
            </a:r>
            <a:r>
              <a:rPr lang="en-US" sz="2800" b="1" dirty="0" smtClean="0">
                <a:latin typeface="Gadugi" panose="020B0502040204020203" pitchFamily="34" charset="0"/>
              </a:rPr>
              <a:t> </a:t>
            </a:r>
            <a:r>
              <a:rPr lang="en-US" sz="2800" b="1" dirty="0" err="1" smtClean="0">
                <a:latin typeface="Gadugi" panose="020B0502040204020203" pitchFamily="34" charset="0"/>
              </a:rPr>
              <a:t>Alizadeh</a:t>
            </a:r>
            <a:r>
              <a:rPr lang="en-US" sz="2800" b="1" dirty="0" smtClean="0">
                <a:latin typeface="Gadugi" panose="020B0502040204020203" pitchFamily="34" charset="0"/>
              </a:rPr>
              <a:t>, Hari </a:t>
            </a:r>
            <a:r>
              <a:rPr lang="en-US" sz="2800" b="1" dirty="0" err="1" smtClean="0">
                <a:latin typeface="Gadugi" panose="020B0502040204020203" pitchFamily="34" charset="0"/>
              </a:rPr>
              <a:t>Balakrishnan</a:t>
            </a:r>
            <a:r>
              <a:rPr lang="en-US" sz="2800" b="1" dirty="0" smtClean="0">
                <a:latin typeface="Gadugi" panose="020B0502040204020203" pitchFamily="34" charset="0"/>
              </a:rPr>
              <a:t>, George Varghese, Nick McKeown, Steve Licking</a:t>
            </a:r>
            <a:endParaRPr lang="en-US" sz="2800" dirty="0">
              <a:latin typeface="Gadugi" panose="020B0502040204020203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220747" y="5135587"/>
            <a:ext cx="596291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000" dirty="0">
              <a:latin typeface="Gadugi" panose="020B05020402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020" y="4759299"/>
            <a:ext cx="2512142" cy="61095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1227" y="4644235"/>
            <a:ext cx="2161178" cy="72602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1515" y="5652828"/>
            <a:ext cx="2549020" cy="111799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8432" y="5652828"/>
            <a:ext cx="2586768" cy="71821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3961" y="4495800"/>
            <a:ext cx="1644129" cy="128941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3548" y="5683926"/>
            <a:ext cx="2271086" cy="787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529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machine model for line-rate switches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48022C-F4BC-4192-A392-BACAE19DF894}" type="slidenum">
              <a:rPr lang="en-US" smtClean="0"/>
              <a:pPr/>
              <a:t>10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600200" y="2549525"/>
            <a:ext cx="8724900" cy="3789720"/>
            <a:chOff x="1600200" y="2549525"/>
            <a:chExt cx="8724900" cy="3789720"/>
          </a:xfrm>
        </p:grpSpPr>
        <p:grpSp>
          <p:nvGrpSpPr>
            <p:cNvPr id="6" name="Group 42"/>
            <p:cNvGrpSpPr/>
            <p:nvPr/>
          </p:nvGrpSpPr>
          <p:grpSpPr>
            <a:xfrm>
              <a:off x="1600200" y="3553365"/>
              <a:ext cx="8724900" cy="1425855"/>
              <a:chOff x="1707458" y="1778000"/>
              <a:chExt cx="4254836" cy="1181787"/>
            </a:xfrm>
          </p:grpSpPr>
          <p:cxnSp>
            <p:nvCxnSpPr>
              <p:cNvPr id="115" name="Straight Arrow Connector 114"/>
              <p:cNvCxnSpPr/>
              <p:nvPr/>
            </p:nvCxnSpPr>
            <p:spPr>
              <a:xfrm>
                <a:off x="1707458" y="177800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Arrow Connector 115"/>
              <p:cNvCxnSpPr/>
              <p:nvPr/>
            </p:nvCxnSpPr>
            <p:spPr>
              <a:xfrm>
                <a:off x="1707458" y="190581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Arrow Connector 116"/>
              <p:cNvCxnSpPr/>
              <p:nvPr/>
            </p:nvCxnSpPr>
            <p:spPr>
              <a:xfrm>
                <a:off x="1707458" y="203363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Arrow Connector 117"/>
              <p:cNvCxnSpPr/>
              <p:nvPr/>
            </p:nvCxnSpPr>
            <p:spPr>
              <a:xfrm>
                <a:off x="1707458" y="216145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Arrow Connector 118"/>
              <p:cNvCxnSpPr/>
              <p:nvPr/>
            </p:nvCxnSpPr>
            <p:spPr>
              <a:xfrm>
                <a:off x="1707458" y="228927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Arrow Connector 119"/>
              <p:cNvCxnSpPr/>
              <p:nvPr/>
            </p:nvCxnSpPr>
            <p:spPr>
              <a:xfrm>
                <a:off x="1707458" y="241709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Arrow Connector 120"/>
              <p:cNvCxnSpPr/>
              <p:nvPr/>
            </p:nvCxnSpPr>
            <p:spPr>
              <a:xfrm>
                <a:off x="1707458" y="254490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Arrow Connector 121"/>
              <p:cNvCxnSpPr/>
              <p:nvPr/>
            </p:nvCxnSpPr>
            <p:spPr>
              <a:xfrm>
                <a:off x="1707458" y="267272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Arrow Connector 122"/>
              <p:cNvCxnSpPr/>
              <p:nvPr/>
            </p:nvCxnSpPr>
            <p:spPr>
              <a:xfrm>
                <a:off x="1707458" y="280054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Arrow Connector 123"/>
              <p:cNvCxnSpPr/>
              <p:nvPr/>
            </p:nvCxnSpPr>
            <p:spPr>
              <a:xfrm>
                <a:off x="1707458" y="292836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" name="Straight Connector 8"/>
            <p:cNvCxnSpPr/>
            <p:nvPr/>
          </p:nvCxnSpPr>
          <p:spPr>
            <a:xfrm>
              <a:off x="9562748" y="3157836"/>
              <a:ext cx="72233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9562748" y="5417516"/>
              <a:ext cx="72233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9562748" y="3961509"/>
              <a:ext cx="72233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9562748" y="4591383"/>
              <a:ext cx="72233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oup 13"/>
            <p:cNvGrpSpPr/>
            <p:nvPr/>
          </p:nvGrpSpPr>
          <p:grpSpPr>
            <a:xfrm>
              <a:off x="6896100" y="3162300"/>
              <a:ext cx="801124" cy="2594157"/>
              <a:chOff x="8534400" y="1981200"/>
              <a:chExt cx="595991" cy="2163589"/>
            </a:xfrm>
          </p:grpSpPr>
          <p:cxnSp>
            <p:nvCxnSpPr>
              <p:cNvPr id="112" name="Straight Connector 111"/>
              <p:cNvCxnSpPr/>
              <p:nvPr/>
            </p:nvCxnSpPr>
            <p:spPr>
              <a:xfrm>
                <a:off x="8534400" y="1981200"/>
                <a:ext cx="584011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/>
            </p:nvCxnSpPr>
            <p:spPr>
              <a:xfrm>
                <a:off x="8546380" y="4144789"/>
                <a:ext cx="584011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/>
            </p:nvCxnSpPr>
            <p:spPr>
              <a:xfrm>
                <a:off x="8544754" y="3074118"/>
                <a:ext cx="584011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Rectangle 7"/>
            <p:cNvSpPr/>
            <p:nvPr/>
          </p:nvSpPr>
          <p:spPr>
            <a:xfrm>
              <a:off x="2010957" y="2584742"/>
              <a:ext cx="1993032" cy="337736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2021597" y="2588297"/>
              <a:ext cx="1985874" cy="3370802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2586088" y="5939135"/>
              <a:ext cx="9422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Seravek"/>
                  <a:cs typeface="Seravek"/>
                </a:rPr>
                <a:t>Stage 1</a:t>
              </a:r>
              <a:endParaRPr lang="en-US" sz="2000" dirty="0">
                <a:latin typeface="Seravek"/>
                <a:cs typeface="Seravek"/>
              </a:endParaRPr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4686300" y="2584742"/>
              <a:ext cx="1993032" cy="337736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4696940" y="2588297"/>
              <a:ext cx="1985874" cy="3370802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5203910" y="5939135"/>
              <a:ext cx="9740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Seravek"/>
                  <a:cs typeface="Seravek"/>
                </a:rPr>
                <a:t>Stage 2</a:t>
              </a:r>
              <a:endParaRPr lang="en-US" sz="2000" dirty="0">
                <a:latin typeface="Seravek"/>
                <a:cs typeface="Seravek"/>
              </a:endParaRPr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7810500" y="2584742"/>
              <a:ext cx="1993032" cy="337736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7821140" y="2588297"/>
              <a:ext cx="1985874" cy="3370802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8251910" y="5939135"/>
              <a:ext cx="10825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Seravek"/>
                  <a:cs typeface="Seravek"/>
                </a:rPr>
                <a:t>Stage 16</a:t>
              </a:r>
              <a:endParaRPr lang="en-US" sz="2000" dirty="0">
                <a:latin typeface="Seravek"/>
                <a:cs typeface="Seravek"/>
              </a:endParaRPr>
            </a:p>
          </p:txBody>
        </p:sp>
        <p:grpSp>
          <p:nvGrpSpPr>
            <p:cNvPr id="334" name="Group 333"/>
            <p:cNvGrpSpPr/>
            <p:nvPr/>
          </p:nvGrpSpPr>
          <p:grpSpPr>
            <a:xfrm>
              <a:off x="4629150" y="2708275"/>
              <a:ext cx="1336675" cy="2971800"/>
              <a:chOff x="1936750" y="2698750"/>
              <a:chExt cx="1336675" cy="2971800"/>
            </a:xfrm>
          </p:grpSpPr>
          <p:grpSp>
            <p:nvGrpSpPr>
              <p:cNvPr id="335" name="Group 334"/>
              <p:cNvGrpSpPr/>
              <p:nvPr/>
            </p:nvGrpSpPr>
            <p:grpSpPr>
              <a:xfrm>
                <a:off x="2470150" y="3384550"/>
                <a:ext cx="803275" cy="2171700"/>
                <a:chOff x="2476500" y="3390900"/>
                <a:chExt cx="803275" cy="2171700"/>
              </a:xfrm>
            </p:grpSpPr>
            <p:cxnSp>
              <p:nvCxnSpPr>
                <p:cNvPr id="343" name="Straight Arrow Connector 342"/>
                <p:cNvCxnSpPr/>
                <p:nvPr/>
              </p:nvCxnSpPr>
              <p:spPr>
                <a:xfrm>
                  <a:off x="2476500" y="3543300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4" name="Straight Arrow Connector 343"/>
                <p:cNvCxnSpPr/>
                <p:nvPr/>
              </p:nvCxnSpPr>
              <p:spPr>
                <a:xfrm flipH="1">
                  <a:off x="2727326" y="3390900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5" name="Straight Arrow Connector 344"/>
                <p:cNvCxnSpPr/>
                <p:nvPr/>
              </p:nvCxnSpPr>
              <p:spPr>
                <a:xfrm>
                  <a:off x="2486025" y="431482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6" name="Straight Arrow Connector 345"/>
                <p:cNvCxnSpPr/>
                <p:nvPr/>
              </p:nvCxnSpPr>
              <p:spPr>
                <a:xfrm flipH="1">
                  <a:off x="2736851" y="4162425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7" name="Straight Arrow Connector 346"/>
                <p:cNvCxnSpPr/>
                <p:nvPr/>
              </p:nvCxnSpPr>
              <p:spPr>
                <a:xfrm>
                  <a:off x="2495550" y="5562600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8" name="Straight Arrow Connector 347"/>
                <p:cNvCxnSpPr/>
                <p:nvPr/>
              </p:nvCxnSpPr>
              <p:spPr>
                <a:xfrm flipH="1">
                  <a:off x="2746376" y="5410200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36" name="Group 335"/>
              <p:cNvGrpSpPr/>
              <p:nvPr/>
            </p:nvGrpSpPr>
            <p:grpSpPr>
              <a:xfrm>
                <a:off x="1936750" y="2698750"/>
                <a:ext cx="1028699" cy="2971800"/>
                <a:chOff x="1943100" y="2705100"/>
                <a:chExt cx="1028699" cy="2971800"/>
              </a:xfrm>
            </p:grpSpPr>
            <p:sp>
              <p:nvSpPr>
                <p:cNvPr id="337" name="TextBox 336"/>
                <p:cNvSpPr txBox="1"/>
                <p:nvPr/>
              </p:nvSpPr>
              <p:spPr>
                <a:xfrm>
                  <a:off x="1943100" y="2705100"/>
                  <a:ext cx="1028699" cy="388378"/>
                </a:xfrm>
                <a:prstGeom prst="rect">
                  <a:avLst/>
                </a:prstGeom>
                <a:noFill/>
              </p:spPr>
              <p:txBody>
                <a:bodyPr wrap="square" lIns="130622" tIns="65311" rIns="130622" bIns="65311" rtlCol="0">
                  <a:spAutoFit/>
                </a:bodyPr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US" sz="2000" dirty="0" smtClean="0">
                      <a:latin typeface="Seravek"/>
                      <a:cs typeface="Seravek"/>
                    </a:rPr>
                    <a:t>state</a:t>
                  </a:r>
                </a:p>
              </p:txBody>
            </p:sp>
            <p:grpSp>
              <p:nvGrpSpPr>
                <p:cNvPr id="338" name="Group 337"/>
                <p:cNvGrpSpPr/>
                <p:nvPr/>
              </p:nvGrpSpPr>
              <p:grpSpPr>
                <a:xfrm>
                  <a:off x="2168925" y="3238500"/>
                  <a:ext cx="577050" cy="2438400"/>
                  <a:chOff x="2168925" y="3238500"/>
                  <a:chExt cx="577050" cy="2438400"/>
                </a:xfrm>
              </p:grpSpPr>
              <p:sp>
                <p:nvSpPr>
                  <p:cNvPr id="339" name="Rectangle 338"/>
                  <p:cNvSpPr/>
                  <p:nvPr/>
                </p:nvSpPr>
                <p:spPr>
                  <a:xfrm>
                    <a:off x="2168925" y="3238500"/>
                    <a:ext cx="574275" cy="419100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40" name="Rectangle 339"/>
                  <p:cNvSpPr/>
                  <p:nvPr/>
                </p:nvSpPr>
                <p:spPr>
                  <a:xfrm>
                    <a:off x="2168925" y="4000500"/>
                    <a:ext cx="574275" cy="419100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41" name="Rectangle 340"/>
                  <p:cNvSpPr/>
                  <p:nvPr/>
                </p:nvSpPr>
                <p:spPr>
                  <a:xfrm>
                    <a:off x="2171700" y="5257800"/>
                    <a:ext cx="574275" cy="419100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342" name="Straight Connector 341"/>
                  <p:cNvCxnSpPr/>
                  <p:nvPr/>
                </p:nvCxnSpPr>
                <p:spPr>
                  <a:xfrm>
                    <a:off x="2476500" y="4610100"/>
                    <a:ext cx="0" cy="495300"/>
                  </a:xfrm>
                  <a:prstGeom prst="line">
                    <a:avLst/>
                  </a:prstGeom>
                  <a:ln w="50800">
                    <a:solidFill>
                      <a:schemeClr val="accent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349" name="Group 348"/>
            <p:cNvGrpSpPr/>
            <p:nvPr/>
          </p:nvGrpSpPr>
          <p:grpSpPr>
            <a:xfrm>
              <a:off x="5695950" y="2549525"/>
              <a:ext cx="990600" cy="3244850"/>
              <a:chOff x="8662554" y="2546350"/>
              <a:chExt cx="1305791" cy="3244850"/>
            </a:xfrm>
          </p:grpSpPr>
          <p:grpSp>
            <p:nvGrpSpPr>
              <p:cNvPr id="350" name="Group 349"/>
              <p:cNvGrpSpPr/>
              <p:nvPr/>
            </p:nvGrpSpPr>
            <p:grpSpPr>
              <a:xfrm>
                <a:off x="8662554" y="2546350"/>
                <a:ext cx="1305791" cy="3244850"/>
                <a:chOff x="2871353" y="2541817"/>
                <a:chExt cx="1305791" cy="3244850"/>
              </a:xfrm>
            </p:grpSpPr>
            <p:sp>
              <p:nvSpPr>
                <p:cNvPr id="354" name="Trapezoid 353"/>
                <p:cNvSpPr/>
                <p:nvPr/>
              </p:nvSpPr>
              <p:spPr>
                <a:xfrm rot="5400000">
                  <a:off x="3205437" y="5098754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355" name="Trapezoid 354"/>
                <p:cNvSpPr/>
                <p:nvPr/>
              </p:nvSpPr>
              <p:spPr>
                <a:xfrm rot="5400000">
                  <a:off x="3205443" y="3807886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356" name="Trapezoid 355"/>
                <p:cNvSpPr/>
                <p:nvPr/>
              </p:nvSpPr>
              <p:spPr>
                <a:xfrm rot="5400000">
                  <a:off x="3205442" y="3083986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cxnSp>
              <p:nvCxnSpPr>
                <p:cNvPr id="357" name="Straight Connector 356"/>
                <p:cNvCxnSpPr/>
                <p:nvPr/>
              </p:nvCxnSpPr>
              <p:spPr>
                <a:xfrm>
                  <a:off x="3505200" y="4610100"/>
                  <a:ext cx="0" cy="495300"/>
                </a:xfrm>
                <a:prstGeom prst="line">
                  <a:avLst/>
                </a:prstGeom>
                <a:ln w="50800">
                  <a:solidFill>
                    <a:schemeClr val="accent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58" name="TextBox 357"/>
                <p:cNvSpPr txBox="1"/>
                <p:nvPr/>
              </p:nvSpPr>
              <p:spPr>
                <a:xfrm>
                  <a:off x="2871353" y="2541817"/>
                  <a:ext cx="1305791" cy="634599"/>
                </a:xfrm>
                <a:prstGeom prst="rect">
                  <a:avLst/>
                </a:prstGeom>
                <a:noFill/>
              </p:spPr>
              <p:txBody>
                <a:bodyPr wrap="square" lIns="130622" tIns="65311" rIns="130622" bIns="65311" rtlCol="0">
                  <a:spAutoFit/>
                </a:bodyPr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US" sz="2000" dirty="0" smtClean="0">
                      <a:latin typeface="Seravek"/>
                      <a:cs typeface="Seravek"/>
                    </a:rPr>
                    <a:t>action unit</a:t>
                  </a:r>
                </a:p>
              </p:txBody>
            </p:sp>
          </p:grpSp>
          <p:cxnSp>
            <p:nvCxnSpPr>
              <p:cNvPr id="351" name="Straight Arrow Connector 350"/>
              <p:cNvCxnSpPr>
                <a:stCxn id="356" idx="0"/>
              </p:cNvCxnSpPr>
              <p:nvPr/>
            </p:nvCxnSpPr>
            <p:spPr>
              <a:xfrm flipV="1">
                <a:off x="9684557" y="34671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2" name="Straight Arrow Connector 351"/>
              <p:cNvCxnSpPr/>
              <p:nvPr/>
            </p:nvCxnSpPr>
            <p:spPr>
              <a:xfrm flipV="1">
                <a:off x="9677400" y="41910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3" name="Straight Arrow Connector 352"/>
              <p:cNvCxnSpPr/>
              <p:nvPr/>
            </p:nvCxnSpPr>
            <p:spPr>
              <a:xfrm flipV="1">
                <a:off x="9677400" y="54864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9" name="Group 358"/>
            <p:cNvGrpSpPr/>
            <p:nvPr/>
          </p:nvGrpSpPr>
          <p:grpSpPr>
            <a:xfrm>
              <a:off x="7750175" y="2717800"/>
              <a:ext cx="1336675" cy="2971800"/>
              <a:chOff x="1936750" y="2698750"/>
              <a:chExt cx="1336675" cy="2971800"/>
            </a:xfrm>
          </p:grpSpPr>
          <p:grpSp>
            <p:nvGrpSpPr>
              <p:cNvPr id="360" name="Group 359"/>
              <p:cNvGrpSpPr/>
              <p:nvPr/>
            </p:nvGrpSpPr>
            <p:grpSpPr>
              <a:xfrm>
                <a:off x="2470150" y="3384550"/>
                <a:ext cx="803275" cy="2171700"/>
                <a:chOff x="2476500" y="3390900"/>
                <a:chExt cx="803275" cy="2171700"/>
              </a:xfrm>
            </p:grpSpPr>
            <p:cxnSp>
              <p:nvCxnSpPr>
                <p:cNvPr id="368" name="Straight Arrow Connector 367"/>
                <p:cNvCxnSpPr/>
                <p:nvPr/>
              </p:nvCxnSpPr>
              <p:spPr>
                <a:xfrm>
                  <a:off x="2476500" y="3543300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9" name="Straight Arrow Connector 368"/>
                <p:cNvCxnSpPr/>
                <p:nvPr/>
              </p:nvCxnSpPr>
              <p:spPr>
                <a:xfrm flipH="1">
                  <a:off x="2727326" y="3390900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0" name="Straight Arrow Connector 369"/>
                <p:cNvCxnSpPr/>
                <p:nvPr/>
              </p:nvCxnSpPr>
              <p:spPr>
                <a:xfrm>
                  <a:off x="2486025" y="431482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1" name="Straight Arrow Connector 370"/>
                <p:cNvCxnSpPr/>
                <p:nvPr/>
              </p:nvCxnSpPr>
              <p:spPr>
                <a:xfrm flipH="1">
                  <a:off x="2736851" y="4162425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2" name="Straight Arrow Connector 371"/>
                <p:cNvCxnSpPr/>
                <p:nvPr/>
              </p:nvCxnSpPr>
              <p:spPr>
                <a:xfrm>
                  <a:off x="2495550" y="5562600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3" name="Straight Arrow Connector 372"/>
                <p:cNvCxnSpPr/>
                <p:nvPr/>
              </p:nvCxnSpPr>
              <p:spPr>
                <a:xfrm flipH="1">
                  <a:off x="2746376" y="5410200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61" name="Group 360"/>
              <p:cNvGrpSpPr/>
              <p:nvPr/>
            </p:nvGrpSpPr>
            <p:grpSpPr>
              <a:xfrm>
                <a:off x="1936750" y="2698750"/>
                <a:ext cx="1028699" cy="2971800"/>
                <a:chOff x="1943100" y="2705100"/>
                <a:chExt cx="1028699" cy="2971800"/>
              </a:xfrm>
            </p:grpSpPr>
            <p:sp>
              <p:nvSpPr>
                <p:cNvPr id="362" name="TextBox 361"/>
                <p:cNvSpPr txBox="1"/>
                <p:nvPr/>
              </p:nvSpPr>
              <p:spPr>
                <a:xfrm>
                  <a:off x="1943100" y="2705100"/>
                  <a:ext cx="1028699" cy="388378"/>
                </a:xfrm>
                <a:prstGeom prst="rect">
                  <a:avLst/>
                </a:prstGeom>
                <a:noFill/>
              </p:spPr>
              <p:txBody>
                <a:bodyPr wrap="square" lIns="130622" tIns="65311" rIns="130622" bIns="65311" rtlCol="0">
                  <a:spAutoFit/>
                </a:bodyPr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US" sz="2000" dirty="0" smtClean="0">
                      <a:latin typeface="Seravek"/>
                      <a:cs typeface="Seravek"/>
                    </a:rPr>
                    <a:t>state</a:t>
                  </a:r>
                </a:p>
              </p:txBody>
            </p:sp>
            <p:grpSp>
              <p:nvGrpSpPr>
                <p:cNvPr id="363" name="Group 362"/>
                <p:cNvGrpSpPr/>
                <p:nvPr/>
              </p:nvGrpSpPr>
              <p:grpSpPr>
                <a:xfrm>
                  <a:off x="2168925" y="3238500"/>
                  <a:ext cx="577050" cy="2438400"/>
                  <a:chOff x="2168925" y="3238500"/>
                  <a:chExt cx="577050" cy="2438400"/>
                </a:xfrm>
              </p:grpSpPr>
              <p:sp>
                <p:nvSpPr>
                  <p:cNvPr id="364" name="Rectangle 363"/>
                  <p:cNvSpPr/>
                  <p:nvPr/>
                </p:nvSpPr>
                <p:spPr>
                  <a:xfrm>
                    <a:off x="2168925" y="3238500"/>
                    <a:ext cx="574275" cy="419100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65" name="Rectangle 364"/>
                  <p:cNvSpPr/>
                  <p:nvPr/>
                </p:nvSpPr>
                <p:spPr>
                  <a:xfrm>
                    <a:off x="2168925" y="4000500"/>
                    <a:ext cx="574275" cy="419100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66" name="Rectangle 365"/>
                  <p:cNvSpPr/>
                  <p:nvPr/>
                </p:nvSpPr>
                <p:spPr>
                  <a:xfrm>
                    <a:off x="2171700" y="5257800"/>
                    <a:ext cx="574275" cy="419100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367" name="Straight Connector 366"/>
                  <p:cNvCxnSpPr/>
                  <p:nvPr/>
                </p:nvCxnSpPr>
                <p:spPr>
                  <a:xfrm>
                    <a:off x="2476500" y="4610100"/>
                    <a:ext cx="0" cy="495300"/>
                  </a:xfrm>
                  <a:prstGeom prst="line">
                    <a:avLst/>
                  </a:prstGeom>
                  <a:ln w="50800">
                    <a:solidFill>
                      <a:schemeClr val="accent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374" name="Group 373"/>
            <p:cNvGrpSpPr/>
            <p:nvPr/>
          </p:nvGrpSpPr>
          <p:grpSpPr>
            <a:xfrm>
              <a:off x="8816975" y="2559050"/>
              <a:ext cx="990600" cy="3244850"/>
              <a:chOff x="8662554" y="2546350"/>
              <a:chExt cx="1305791" cy="3244850"/>
            </a:xfrm>
          </p:grpSpPr>
          <p:grpSp>
            <p:nvGrpSpPr>
              <p:cNvPr id="375" name="Group 374"/>
              <p:cNvGrpSpPr/>
              <p:nvPr/>
            </p:nvGrpSpPr>
            <p:grpSpPr>
              <a:xfrm>
                <a:off x="8662554" y="2546350"/>
                <a:ext cx="1305791" cy="3244850"/>
                <a:chOff x="2871353" y="2541817"/>
                <a:chExt cx="1305791" cy="3244850"/>
              </a:xfrm>
            </p:grpSpPr>
            <p:sp>
              <p:nvSpPr>
                <p:cNvPr id="379" name="Trapezoid 378"/>
                <p:cNvSpPr/>
                <p:nvPr/>
              </p:nvSpPr>
              <p:spPr>
                <a:xfrm rot="5400000">
                  <a:off x="3205437" y="5098754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380" name="Trapezoid 379"/>
                <p:cNvSpPr/>
                <p:nvPr/>
              </p:nvSpPr>
              <p:spPr>
                <a:xfrm rot="5400000">
                  <a:off x="3205443" y="3807886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381" name="Trapezoid 380"/>
                <p:cNvSpPr/>
                <p:nvPr/>
              </p:nvSpPr>
              <p:spPr>
                <a:xfrm rot="5400000">
                  <a:off x="3205442" y="3083986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cxnSp>
              <p:nvCxnSpPr>
                <p:cNvPr id="382" name="Straight Connector 381"/>
                <p:cNvCxnSpPr/>
                <p:nvPr/>
              </p:nvCxnSpPr>
              <p:spPr>
                <a:xfrm>
                  <a:off x="3505200" y="4610100"/>
                  <a:ext cx="0" cy="495300"/>
                </a:xfrm>
                <a:prstGeom prst="line">
                  <a:avLst/>
                </a:prstGeom>
                <a:ln w="50800">
                  <a:solidFill>
                    <a:schemeClr val="accent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83" name="TextBox 382"/>
                <p:cNvSpPr txBox="1"/>
                <p:nvPr/>
              </p:nvSpPr>
              <p:spPr>
                <a:xfrm>
                  <a:off x="2871353" y="2541817"/>
                  <a:ext cx="1305791" cy="634599"/>
                </a:xfrm>
                <a:prstGeom prst="rect">
                  <a:avLst/>
                </a:prstGeom>
                <a:noFill/>
              </p:spPr>
              <p:txBody>
                <a:bodyPr wrap="square" lIns="130622" tIns="65311" rIns="130622" bIns="65311" rtlCol="0">
                  <a:spAutoFit/>
                </a:bodyPr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US" sz="2000" dirty="0" smtClean="0">
                      <a:latin typeface="Seravek"/>
                      <a:cs typeface="Seravek"/>
                    </a:rPr>
                    <a:t>action unit</a:t>
                  </a:r>
                </a:p>
              </p:txBody>
            </p:sp>
          </p:grpSp>
          <p:cxnSp>
            <p:nvCxnSpPr>
              <p:cNvPr id="376" name="Straight Arrow Connector 375"/>
              <p:cNvCxnSpPr>
                <a:stCxn id="381" idx="0"/>
              </p:cNvCxnSpPr>
              <p:nvPr/>
            </p:nvCxnSpPr>
            <p:spPr>
              <a:xfrm flipV="1">
                <a:off x="9684557" y="34671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7" name="Straight Arrow Connector 376"/>
              <p:cNvCxnSpPr/>
              <p:nvPr/>
            </p:nvCxnSpPr>
            <p:spPr>
              <a:xfrm flipV="1">
                <a:off x="9677400" y="41910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8" name="Straight Arrow Connector 377"/>
              <p:cNvCxnSpPr/>
              <p:nvPr/>
            </p:nvCxnSpPr>
            <p:spPr>
              <a:xfrm flipV="1">
                <a:off x="9677400" y="54864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4" name="Group 63"/>
            <p:cNvGrpSpPr/>
            <p:nvPr/>
          </p:nvGrpSpPr>
          <p:grpSpPr>
            <a:xfrm>
              <a:off x="1952625" y="2711450"/>
              <a:ext cx="1336675" cy="2971800"/>
              <a:chOff x="1936750" y="2698750"/>
              <a:chExt cx="1336675" cy="2971800"/>
            </a:xfrm>
          </p:grpSpPr>
          <p:grpSp>
            <p:nvGrpSpPr>
              <p:cNvPr id="285" name="Group 284"/>
              <p:cNvGrpSpPr/>
              <p:nvPr/>
            </p:nvGrpSpPr>
            <p:grpSpPr>
              <a:xfrm>
                <a:off x="2470150" y="3384550"/>
                <a:ext cx="803275" cy="2171700"/>
                <a:chOff x="2476500" y="3390900"/>
                <a:chExt cx="803275" cy="2171700"/>
              </a:xfrm>
            </p:grpSpPr>
            <p:cxnSp>
              <p:nvCxnSpPr>
                <p:cNvPr id="286" name="Straight Arrow Connector 285"/>
                <p:cNvCxnSpPr/>
                <p:nvPr/>
              </p:nvCxnSpPr>
              <p:spPr>
                <a:xfrm>
                  <a:off x="2476500" y="3543300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7" name="Straight Arrow Connector 286"/>
                <p:cNvCxnSpPr/>
                <p:nvPr/>
              </p:nvCxnSpPr>
              <p:spPr>
                <a:xfrm flipH="1">
                  <a:off x="2727326" y="3390900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8" name="Straight Arrow Connector 287"/>
                <p:cNvCxnSpPr/>
                <p:nvPr/>
              </p:nvCxnSpPr>
              <p:spPr>
                <a:xfrm>
                  <a:off x="2486025" y="431482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9" name="Straight Arrow Connector 288"/>
                <p:cNvCxnSpPr/>
                <p:nvPr/>
              </p:nvCxnSpPr>
              <p:spPr>
                <a:xfrm flipH="1">
                  <a:off x="2736851" y="4162425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0" name="Straight Arrow Connector 289"/>
                <p:cNvCxnSpPr/>
                <p:nvPr/>
              </p:nvCxnSpPr>
              <p:spPr>
                <a:xfrm>
                  <a:off x="2495550" y="5562600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1" name="Straight Arrow Connector 290"/>
                <p:cNvCxnSpPr/>
                <p:nvPr/>
              </p:nvCxnSpPr>
              <p:spPr>
                <a:xfrm flipH="1">
                  <a:off x="2746376" y="5410200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2" name="Group 301"/>
              <p:cNvGrpSpPr/>
              <p:nvPr/>
            </p:nvGrpSpPr>
            <p:grpSpPr>
              <a:xfrm>
                <a:off x="1936750" y="2698750"/>
                <a:ext cx="1028699" cy="2971800"/>
                <a:chOff x="1943100" y="2705100"/>
                <a:chExt cx="1028699" cy="2971800"/>
              </a:xfrm>
            </p:grpSpPr>
            <p:sp>
              <p:nvSpPr>
                <p:cNvPr id="303" name="TextBox 302"/>
                <p:cNvSpPr txBox="1"/>
                <p:nvPr/>
              </p:nvSpPr>
              <p:spPr>
                <a:xfrm>
                  <a:off x="1943100" y="2705100"/>
                  <a:ext cx="1028699" cy="388378"/>
                </a:xfrm>
                <a:prstGeom prst="rect">
                  <a:avLst/>
                </a:prstGeom>
                <a:noFill/>
              </p:spPr>
              <p:txBody>
                <a:bodyPr wrap="square" lIns="130622" tIns="65311" rIns="130622" bIns="65311" rtlCol="0">
                  <a:spAutoFit/>
                </a:bodyPr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US" sz="2000" dirty="0" smtClean="0">
                      <a:latin typeface="Seravek"/>
                      <a:cs typeface="Seravek"/>
                    </a:rPr>
                    <a:t>state</a:t>
                  </a:r>
                </a:p>
              </p:txBody>
            </p:sp>
            <p:grpSp>
              <p:nvGrpSpPr>
                <p:cNvPr id="304" name="Group 303"/>
                <p:cNvGrpSpPr/>
                <p:nvPr/>
              </p:nvGrpSpPr>
              <p:grpSpPr>
                <a:xfrm>
                  <a:off x="2168925" y="3238500"/>
                  <a:ext cx="577050" cy="2438400"/>
                  <a:chOff x="2168925" y="3238500"/>
                  <a:chExt cx="577050" cy="2438400"/>
                </a:xfrm>
              </p:grpSpPr>
              <p:sp>
                <p:nvSpPr>
                  <p:cNvPr id="305" name="Rectangle 304"/>
                  <p:cNvSpPr/>
                  <p:nvPr/>
                </p:nvSpPr>
                <p:spPr>
                  <a:xfrm>
                    <a:off x="2168925" y="3238500"/>
                    <a:ext cx="574275" cy="419100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06" name="Rectangle 305"/>
                  <p:cNvSpPr/>
                  <p:nvPr/>
                </p:nvSpPr>
                <p:spPr>
                  <a:xfrm>
                    <a:off x="2168925" y="4000500"/>
                    <a:ext cx="574275" cy="419100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07" name="Rectangle 306"/>
                  <p:cNvSpPr/>
                  <p:nvPr/>
                </p:nvSpPr>
                <p:spPr>
                  <a:xfrm>
                    <a:off x="2171700" y="5257800"/>
                    <a:ext cx="574275" cy="419100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308" name="Straight Connector 307"/>
                  <p:cNvCxnSpPr/>
                  <p:nvPr/>
                </p:nvCxnSpPr>
                <p:spPr>
                  <a:xfrm>
                    <a:off x="2476500" y="4610100"/>
                    <a:ext cx="0" cy="495300"/>
                  </a:xfrm>
                  <a:prstGeom prst="line">
                    <a:avLst/>
                  </a:prstGeom>
                  <a:ln w="50800">
                    <a:solidFill>
                      <a:schemeClr val="accent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236" name="Group 235"/>
            <p:cNvGrpSpPr/>
            <p:nvPr/>
          </p:nvGrpSpPr>
          <p:grpSpPr>
            <a:xfrm>
              <a:off x="3009900" y="2562225"/>
              <a:ext cx="990600" cy="3228975"/>
              <a:chOff x="8662554" y="2562225"/>
              <a:chExt cx="1305791" cy="3228975"/>
            </a:xfrm>
          </p:grpSpPr>
          <p:grpSp>
            <p:nvGrpSpPr>
              <p:cNvPr id="237" name="Group 236"/>
              <p:cNvGrpSpPr/>
              <p:nvPr/>
            </p:nvGrpSpPr>
            <p:grpSpPr>
              <a:xfrm>
                <a:off x="8662554" y="2562225"/>
                <a:ext cx="1305791" cy="3228975"/>
                <a:chOff x="2871353" y="2557692"/>
                <a:chExt cx="1305791" cy="3228975"/>
              </a:xfrm>
            </p:grpSpPr>
            <p:sp>
              <p:nvSpPr>
                <p:cNvPr id="241" name="Trapezoid 240"/>
                <p:cNvSpPr/>
                <p:nvPr/>
              </p:nvSpPr>
              <p:spPr>
                <a:xfrm rot="5400000">
                  <a:off x="3205437" y="5098754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242" name="Trapezoid 241"/>
                <p:cNvSpPr/>
                <p:nvPr/>
              </p:nvSpPr>
              <p:spPr>
                <a:xfrm rot="5400000">
                  <a:off x="3205443" y="3807886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243" name="Trapezoid 242"/>
                <p:cNvSpPr/>
                <p:nvPr/>
              </p:nvSpPr>
              <p:spPr>
                <a:xfrm rot="5400000">
                  <a:off x="3205442" y="3083986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cxnSp>
              <p:nvCxnSpPr>
                <p:cNvPr id="244" name="Straight Connector 243"/>
                <p:cNvCxnSpPr/>
                <p:nvPr/>
              </p:nvCxnSpPr>
              <p:spPr>
                <a:xfrm>
                  <a:off x="3505200" y="4610100"/>
                  <a:ext cx="0" cy="495300"/>
                </a:xfrm>
                <a:prstGeom prst="line">
                  <a:avLst/>
                </a:prstGeom>
                <a:ln w="50800">
                  <a:solidFill>
                    <a:schemeClr val="accent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5" name="TextBox 244"/>
                <p:cNvSpPr txBox="1"/>
                <p:nvPr/>
              </p:nvSpPr>
              <p:spPr>
                <a:xfrm>
                  <a:off x="2871353" y="2557692"/>
                  <a:ext cx="1305791" cy="634599"/>
                </a:xfrm>
                <a:prstGeom prst="rect">
                  <a:avLst/>
                </a:prstGeom>
                <a:noFill/>
              </p:spPr>
              <p:txBody>
                <a:bodyPr wrap="square" lIns="130622" tIns="65311" rIns="130622" bIns="65311" rtlCol="0">
                  <a:spAutoFit/>
                </a:bodyPr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US" sz="2000" dirty="0" smtClean="0">
                      <a:latin typeface="Seravek"/>
                      <a:cs typeface="Seravek"/>
                    </a:rPr>
                    <a:t>action unit</a:t>
                  </a:r>
                </a:p>
              </p:txBody>
            </p:sp>
          </p:grpSp>
          <p:cxnSp>
            <p:nvCxnSpPr>
              <p:cNvPr id="238" name="Straight Arrow Connector 237"/>
              <p:cNvCxnSpPr>
                <a:stCxn id="243" idx="0"/>
              </p:cNvCxnSpPr>
              <p:nvPr/>
            </p:nvCxnSpPr>
            <p:spPr>
              <a:xfrm flipV="1">
                <a:off x="9684557" y="34671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Arrow Connector 238"/>
              <p:cNvCxnSpPr/>
              <p:nvPr/>
            </p:nvCxnSpPr>
            <p:spPr>
              <a:xfrm flipV="1">
                <a:off x="9677400" y="41910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Straight Arrow Connector 239"/>
              <p:cNvCxnSpPr/>
              <p:nvPr/>
            </p:nvCxnSpPr>
            <p:spPr>
              <a:xfrm flipV="1">
                <a:off x="9677400" y="54864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89752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091"/>
    </mc:Choice>
    <mc:Fallback xmlns="">
      <p:transition xmlns:p14="http://schemas.microsoft.com/office/powerpoint/2010/main" spd="slow" advTm="1109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83333E-6 -5.18519E-6 L 5.83333E-6 -0.12177 " pathEditMode="relative" ptsTypes="AA">
                                      <p:cBhvr>
                                        <p:cTn id="6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machine model for line-rate switches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48022C-F4BC-4192-A392-BACAE19DF894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25" name="Content Placeholder 2"/>
          <p:cNvSpPr>
            <a:spLocks noGrp="1"/>
          </p:cNvSpPr>
          <p:nvPr>
            <p:ph idx="1"/>
          </p:nvPr>
        </p:nvSpPr>
        <p:spPr>
          <a:xfrm>
            <a:off x="571500" y="5562600"/>
            <a:ext cx="11113477" cy="1812130"/>
          </a:xfrm>
        </p:spPr>
        <p:txBody>
          <a:bodyPr>
            <a:noAutofit/>
          </a:bodyPr>
          <a:lstStyle/>
          <a:p>
            <a:r>
              <a:rPr lang="en-US" dirty="0" smtClean="0"/>
              <a:t>Atom: </a:t>
            </a:r>
            <a:r>
              <a:rPr lang="en-US" dirty="0"/>
              <a:t>s</a:t>
            </a:r>
            <a:r>
              <a:rPr lang="en-US" dirty="0" smtClean="0"/>
              <a:t>mallest </a:t>
            </a:r>
            <a:r>
              <a:rPr lang="en-US" dirty="0"/>
              <a:t>unit of atomic </a:t>
            </a:r>
            <a:r>
              <a:rPr lang="en-US" dirty="0" smtClean="0"/>
              <a:t>packet/state update</a:t>
            </a:r>
          </a:p>
        </p:txBody>
      </p:sp>
      <p:grpSp>
        <p:nvGrpSpPr>
          <p:cNvPr id="6" name="Group 42"/>
          <p:cNvGrpSpPr/>
          <p:nvPr/>
        </p:nvGrpSpPr>
        <p:grpSpPr>
          <a:xfrm>
            <a:off x="1600200" y="2718340"/>
            <a:ext cx="8724900" cy="1425855"/>
            <a:chOff x="1707458" y="1778000"/>
            <a:chExt cx="4254836" cy="1181787"/>
          </a:xfrm>
        </p:grpSpPr>
        <p:cxnSp>
          <p:nvCxnSpPr>
            <p:cNvPr id="115" name="Straight Arrow Connector 114"/>
            <p:cNvCxnSpPr/>
            <p:nvPr/>
          </p:nvCxnSpPr>
          <p:spPr>
            <a:xfrm>
              <a:off x="1707458" y="1778000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/>
            <p:cNvCxnSpPr/>
            <p:nvPr/>
          </p:nvCxnSpPr>
          <p:spPr>
            <a:xfrm>
              <a:off x="1707458" y="1905818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/>
            <p:cNvCxnSpPr/>
            <p:nvPr/>
          </p:nvCxnSpPr>
          <p:spPr>
            <a:xfrm>
              <a:off x="1707458" y="2033636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/>
            <p:nvPr/>
          </p:nvCxnSpPr>
          <p:spPr>
            <a:xfrm>
              <a:off x="1707458" y="2161454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/>
            <p:cNvCxnSpPr/>
            <p:nvPr/>
          </p:nvCxnSpPr>
          <p:spPr>
            <a:xfrm>
              <a:off x="1707458" y="2289272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/>
            <p:cNvCxnSpPr/>
            <p:nvPr/>
          </p:nvCxnSpPr>
          <p:spPr>
            <a:xfrm>
              <a:off x="1707458" y="2417090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/>
            <p:cNvCxnSpPr/>
            <p:nvPr/>
          </p:nvCxnSpPr>
          <p:spPr>
            <a:xfrm>
              <a:off x="1707458" y="2544908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/>
            <p:cNvCxnSpPr/>
            <p:nvPr/>
          </p:nvCxnSpPr>
          <p:spPr>
            <a:xfrm>
              <a:off x="1707458" y="2672726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/>
            <p:cNvCxnSpPr/>
            <p:nvPr/>
          </p:nvCxnSpPr>
          <p:spPr>
            <a:xfrm>
              <a:off x="1707458" y="2800544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/>
            <p:cNvCxnSpPr/>
            <p:nvPr/>
          </p:nvCxnSpPr>
          <p:spPr>
            <a:xfrm>
              <a:off x="1707458" y="2928362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" name="Straight Connector 8"/>
          <p:cNvCxnSpPr/>
          <p:nvPr/>
        </p:nvCxnSpPr>
        <p:spPr>
          <a:xfrm>
            <a:off x="9562748" y="2322811"/>
            <a:ext cx="72233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9562748" y="4582491"/>
            <a:ext cx="72233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9562748" y="3126484"/>
            <a:ext cx="72233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9562748" y="3756358"/>
            <a:ext cx="72233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6896100" y="2327275"/>
            <a:ext cx="801124" cy="2594157"/>
            <a:chOff x="8534400" y="1981200"/>
            <a:chExt cx="595991" cy="2163589"/>
          </a:xfrm>
        </p:grpSpPr>
        <p:cxnSp>
          <p:nvCxnSpPr>
            <p:cNvPr id="112" name="Straight Connector 111"/>
            <p:cNvCxnSpPr/>
            <p:nvPr/>
          </p:nvCxnSpPr>
          <p:spPr>
            <a:xfrm>
              <a:off x="8534400" y="1981200"/>
              <a:ext cx="584011" cy="0"/>
            </a:xfrm>
            <a:prstGeom prst="line">
              <a:avLst/>
            </a:prstGeom>
            <a:ln w="508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>
              <a:off x="8546380" y="4144789"/>
              <a:ext cx="584011" cy="0"/>
            </a:xfrm>
            <a:prstGeom prst="line">
              <a:avLst/>
            </a:prstGeom>
            <a:ln w="508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>
              <a:off x="8544754" y="3074118"/>
              <a:ext cx="584011" cy="0"/>
            </a:xfrm>
            <a:prstGeom prst="line">
              <a:avLst/>
            </a:prstGeom>
            <a:ln w="508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Rectangle 7"/>
          <p:cNvSpPr/>
          <p:nvPr/>
        </p:nvSpPr>
        <p:spPr>
          <a:xfrm>
            <a:off x="2010957" y="1749717"/>
            <a:ext cx="1993032" cy="337736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2021597" y="1753272"/>
            <a:ext cx="1985874" cy="337080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586088" y="5104110"/>
            <a:ext cx="9422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Seravek"/>
                <a:cs typeface="Seravek"/>
              </a:rPr>
              <a:t>Stage 1</a:t>
            </a:r>
            <a:endParaRPr lang="en-US" sz="2000" dirty="0">
              <a:latin typeface="Seravek"/>
              <a:cs typeface="Seravek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4686300" y="1749717"/>
            <a:ext cx="1993032" cy="337736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4696940" y="1753272"/>
            <a:ext cx="1985874" cy="337080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5203910" y="5104110"/>
            <a:ext cx="9740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Seravek"/>
                <a:cs typeface="Seravek"/>
              </a:rPr>
              <a:t>Stage 2</a:t>
            </a:r>
            <a:endParaRPr lang="en-US" sz="2000" dirty="0">
              <a:latin typeface="Seravek"/>
              <a:cs typeface="Seravek"/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7810500" y="1749717"/>
            <a:ext cx="1993032" cy="337736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7821140" y="1753272"/>
            <a:ext cx="1985874" cy="337080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8251910" y="5104110"/>
            <a:ext cx="10825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Seravek"/>
                <a:cs typeface="Seravek"/>
              </a:rPr>
              <a:t>Stage 16</a:t>
            </a:r>
            <a:endParaRPr lang="en-US" sz="2000" dirty="0">
              <a:latin typeface="Seravek"/>
              <a:cs typeface="Seravek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2057400" y="2305050"/>
            <a:ext cx="7730783" cy="2705100"/>
            <a:chOff x="2057400" y="2305050"/>
            <a:chExt cx="7730783" cy="2705100"/>
          </a:xfrm>
        </p:grpSpPr>
        <p:sp>
          <p:nvSpPr>
            <p:cNvPr id="5" name="Rounded Rectangle 4"/>
            <p:cNvSpPr/>
            <p:nvPr/>
          </p:nvSpPr>
          <p:spPr>
            <a:xfrm>
              <a:off x="2057400" y="2305050"/>
              <a:ext cx="1905000" cy="647700"/>
            </a:xfrm>
            <a:prstGeom prst="roundRect">
              <a:avLst/>
            </a:prstGeom>
            <a:solidFill>
              <a:schemeClr val="bg2"/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ounded Rectangle 110"/>
            <p:cNvSpPr/>
            <p:nvPr/>
          </p:nvSpPr>
          <p:spPr>
            <a:xfrm>
              <a:off x="2057400" y="4343400"/>
              <a:ext cx="1905000" cy="647700"/>
            </a:xfrm>
            <a:prstGeom prst="roundRect">
              <a:avLst/>
            </a:prstGeom>
            <a:solidFill>
              <a:schemeClr val="bg2"/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ounded Rectangle 129"/>
            <p:cNvSpPr/>
            <p:nvPr/>
          </p:nvSpPr>
          <p:spPr>
            <a:xfrm>
              <a:off x="4724400" y="4343400"/>
              <a:ext cx="1905000" cy="647700"/>
            </a:xfrm>
            <a:prstGeom prst="roundRect">
              <a:avLst/>
            </a:prstGeom>
            <a:solidFill>
              <a:schemeClr val="bg2"/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4724400" y="2305050"/>
              <a:ext cx="5063783" cy="1409700"/>
              <a:chOff x="4724400" y="2305050"/>
              <a:chExt cx="5063783" cy="1409700"/>
            </a:xfrm>
          </p:grpSpPr>
          <p:sp>
            <p:nvSpPr>
              <p:cNvPr id="126" name="Rounded Rectangle 125"/>
              <p:cNvSpPr/>
              <p:nvPr/>
            </p:nvSpPr>
            <p:spPr>
              <a:xfrm>
                <a:off x="4724400" y="2305050"/>
                <a:ext cx="1905000" cy="647700"/>
              </a:xfrm>
              <a:prstGeom prst="roundRect">
                <a:avLst/>
              </a:prstGeom>
              <a:solidFill>
                <a:schemeClr val="bg2"/>
              </a:solidFill>
              <a:ln w="38100"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Rounded Rectangle 126"/>
              <p:cNvSpPr/>
              <p:nvPr/>
            </p:nvSpPr>
            <p:spPr>
              <a:xfrm>
                <a:off x="4724400" y="3048000"/>
                <a:ext cx="1905000" cy="647700"/>
              </a:xfrm>
              <a:prstGeom prst="roundRect">
                <a:avLst/>
              </a:prstGeom>
              <a:solidFill>
                <a:schemeClr val="bg2"/>
              </a:solidFill>
              <a:ln w="38100"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Rounded Rectangle 130"/>
              <p:cNvSpPr/>
              <p:nvPr/>
            </p:nvSpPr>
            <p:spPr>
              <a:xfrm>
                <a:off x="7883183" y="2324100"/>
                <a:ext cx="1905000" cy="647700"/>
              </a:xfrm>
              <a:prstGeom prst="roundRect">
                <a:avLst/>
              </a:prstGeom>
              <a:solidFill>
                <a:schemeClr val="bg2"/>
              </a:solidFill>
              <a:ln w="38100"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Rounded Rectangle 132"/>
              <p:cNvSpPr/>
              <p:nvPr/>
            </p:nvSpPr>
            <p:spPr>
              <a:xfrm>
                <a:off x="7883183" y="3067050"/>
                <a:ext cx="1905000" cy="647700"/>
              </a:xfrm>
              <a:prstGeom prst="roundRect">
                <a:avLst/>
              </a:prstGeom>
              <a:solidFill>
                <a:schemeClr val="bg2"/>
              </a:solidFill>
              <a:ln w="38100"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4" name="Rounded Rectangle 133"/>
            <p:cNvSpPr/>
            <p:nvPr/>
          </p:nvSpPr>
          <p:spPr>
            <a:xfrm>
              <a:off x="7883183" y="4362450"/>
              <a:ext cx="1905000" cy="647700"/>
            </a:xfrm>
            <a:prstGeom prst="roundRect">
              <a:avLst/>
            </a:prstGeom>
            <a:solidFill>
              <a:schemeClr val="bg2"/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ounded Rectangle 134"/>
            <p:cNvSpPr/>
            <p:nvPr/>
          </p:nvSpPr>
          <p:spPr>
            <a:xfrm>
              <a:off x="2057400" y="3048000"/>
              <a:ext cx="1905000" cy="647700"/>
            </a:xfrm>
            <a:prstGeom prst="roundRect">
              <a:avLst/>
            </a:prstGeom>
            <a:solidFill>
              <a:schemeClr val="bg2"/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1952625" y="1876425"/>
            <a:ext cx="1336675" cy="2971800"/>
            <a:chOff x="1936750" y="2698750"/>
            <a:chExt cx="1336675" cy="2971800"/>
          </a:xfrm>
        </p:grpSpPr>
        <p:grpSp>
          <p:nvGrpSpPr>
            <p:cNvPr id="285" name="Group 284"/>
            <p:cNvGrpSpPr/>
            <p:nvPr/>
          </p:nvGrpSpPr>
          <p:grpSpPr>
            <a:xfrm>
              <a:off x="2470150" y="3384550"/>
              <a:ext cx="803275" cy="2171700"/>
              <a:chOff x="2476500" y="3390900"/>
              <a:chExt cx="803275" cy="2171700"/>
            </a:xfrm>
          </p:grpSpPr>
          <p:cxnSp>
            <p:nvCxnSpPr>
              <p:cNvPr id="286" name="Straight Arrow Connector 285"/>
              <p:cNvCxnSpPr/>
              <p:nvPr/>
            </p:nvCxnSpPr>
            <p:spPr>
              <a:xfrm>
                <a:off x="2476500" y="3543300"/>
                <a:ext cx="725215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Straight Arrow Connector 286"/>
              <p:cNvCxnSpPr/>
              <p:nvPr/>
            </p:nvCxnSpPr>
            <p:spPr>
              <a:xfrm flipH="1">
                <a:off x="2727326" y="3390900"/>
                <a:ext cx="533399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Straight Arrow Connector 287"/>
              <p:cNvCxnSpPr/>
              <p:nvPr/>
            </p:nvCxnSpPr>
            <p:spPr>
              <a:xfrm>
                <a:off x="2486025" y="4314825"/>
                <a:ext cx="725215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Straight Arrow Connector 288"/>
              <p:cNvCxnSpPr/>
              <p:nvPr/>
            </p:nvCxnSpPr>
            <p:spPr>
              <a:xfrm flipH="1">
                <a:off x="2736851" y="4162425"/>
                <a:ext cx="533399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Arrow Connector 289"/>
              <p:cNvCxnSpPr/>
              <p:nvPr/>
            </p:nvCxnSpPr>
            <p:spPr>
              <a:xfrm>
                <a:off x="2495550" y="5562600"/>
                <a:ext cx="725215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Arrow Connector 290"/>
              <p:cNvCxnSpPr/>
              <p:nvPr/>
            </p:nvCxnSpPr>
            <p:spPr>
              <a:xfrm flipH="1">
                <a:off x="2746376" y="5410200"/>
                <a:ext cx="533399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2" name="Group 301"/>
            <p:cNvGrpSpPr/>
            <p:nvPr/>
          </p:nvGrpSpPr>
          <p:grpSpPr>
            <a:xfrm>
              <a:off x="1936750" y="2698750"/>
              <a:ext cx="1028699" cy="2971800"/>
              <a:chOff x="1943100" y="2705100"/>
              <a:chExt cx="1028699" cy="2971800"/>
            </a:xfrm>
          </p:grpSpPr>
          <p:sp>
            <p:nvSpPr>
              <p:cNvPr id="303" name="TextBox 302"/>
              <p:cNvSpPr txBox="1"/>
              <p:nvPr/>
            </p:nvSpPr>
            <p:spPr>
              <a:xfrm>
                <a:off x="1943100" y="2705100"/>
                <a:ext cx="1028699" cy="388378"/>
              </a:xfrm>
              <a:prstGeom prst="rect">
                <a:avLst/>
              </a:prstGeom>
              <a:noFill/>
            </p:spPr>
            <p:txBody>
              <a:bodyPr wrap="square" lIns="130622" tIns="65311" rIns="130622" bIns="65311" rtlCol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sz="2000" dirty="0" smtClean="0">
                    <a:latin typeface="Seravek"/>
                    <a:cs typeface="Seravek"/>
                  </a:rPr>
                  <a:t>state</a:t>
                </a:r>
              </a:p>
            </p:txBody>
          </p:sp>
          <p:grpSp>
            <p:nvGrpSpPr>
              <p:cNvPr id="304" name="Group 303"/>
              <p:cNvGrpSpPr/>
              <p:nvPr/>
            </p:nvGrpSpPr>
            <p:grpSpPr>
              <a:xfrm>
                <a:off x="2168925" y="3238500"/>
                <a:ext cx="577050" cy="2438400"/>
                <a:chOff x="2168925" y="3238500"/>
                <a:chExt cx="577050" cy="2438400"/>
              </a:xfrm>
            </p:grpSpPr>
            <p:sp>
              <p:nvSpPr>
                <p:cNvPr id="305" name="Rectangle 304"/>
                <p:cNvSpPr/>
                <p:nvPr/>
              </p:nvSpPr>
              <p:spPr>
                <a:xfrm>
                  <a:off x="2168925" y="32385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306" name="Rectangle 305"/>
                <p:cNvSpPr/>
                <p:nvPr/>
              </p:nvSpPr>
              <p:spPr>
                <a:xfrm>
                  <a:off x="2168925" y="40005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307" name="Rectangle 306"/>
                <p:cNvSpPr/>
                <p:nvPr/>
              </p:nvSpPr>
              <p:spPr>
                <a:xfrm>
                  <a:off x="2171700" y="52578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cxnSp>
              <p:nvCxnSpPr>
                <p:cNvPr id="308" name="Straight Connector 307"/>
                <p:cNvCxnSpPr/>
                <p:nvPr/>
              </p:nvCxnSpPr>
              <p:spPr>
                <a:xfrm>
                  <a:off x="2476500" y="4610100"/>
                  <a:ext cx="0" cy="495300"/>
                </a:xfrm>
                <a:prstGeom prst="line">
                  <a:avLst/>
                </a:prstGeom>
                <a:ln w="50800">
                  <a:solidFill>
                    <a:schemeClr val="accent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236" name="Group 235"/>
          <p:cNvGrpSpPr/>
          <p:nvPr/>
        </p:nvGrpSpPr>
        <p:grpSpPr>
          <a:xfrm>
            <a:off x="3009900" y="1727200"/>
            <a:ext cx="990600" cy="3228975"/>
            <a:chOff x="8662554" y="2562225"/>
            <a:chExt cx="1305791" cy="3228975"/>
          </a:xfrm>
        </p:grpSpPr>
        <p:grpSp>
          <p:nvGrpSpPr>
            <p:cNvPr id="237" name="Group 236"/>
            <p:cNvGrpSpPr/>
            <p:nvPr/>
          </p:nvGrpSpPr>
          <p:grpSpPr>
            <a:xfrm>
              <a:off x="8662554" y="2562225"/>
              <a:ext cx="1305791" cy="3228975"/>
              <a:chOff x="2871353" y="2557692"/>
              <a:chExt cx="1305791" cy="3228975"/>
            </a:xfrm>
          </p:grpSpPr>
          <p:sp>
            <p:nvSpPr>
              <p:cNvPr id="241" name="Trapezoid 240"/>
              <p:cNvSpPr/>
              <p:nvPr/>
            </p:nvSpPr>
            <p:spPr>
              <a:xfrm rot="5400000">
                <a:off x="3205437" y="5098754"/>
                <a:ext cx="606671" cy="769156"/>
              </a:xfrm>
              <a:prstGeom prst="trapezoid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22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242" name="Trapezoid 241"/>
              <p:cNvSpPr/>
              <p:nvPr/>
            </p:nvSpPr>
            <p:spPr>
              <a:xfrm rot="5400000">
                <a:off x="3205443" y="3807886"/>
                <a:ext cx="606671" cy="769156"/>
              </a:xfrm>
              <a:prstGeom prst="trapezoid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22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243" name="Trapezoid 242"/>
              <p:cNvSpPr/>
              <p:nvPr/>
            </p:nvSpPr>
            <p:spPr>
              <a:xfrm rot="5400000">
                <a:off x="3205442" y="3083986"/>
                <a:ext cx="606671" cy="769156"/>
              </a:xfrm>
              <a:prstGeom prst="trapezoid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22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cxnSp>
            <p:nvCxnSpPr>
              <p:cNvPr id="244" name="Straight Connector 243"/>
              <p:cNvCxnSpPr/>
              <p:nvPr/>
            </p:nvCxnSpPr>
            <p:spPr>
              <a:xfrm>
                <a:off x="3505200" y="4610100"/>
                <a:ext cx="0" cy="495300"/>
              </a:xfrm>
              <a:prstGeom prst="line">
                <a:avLst/>
              </a:prstGeom>
              <a:ln w="50800">
                <a:solidFill>
                  <a:schemeClr val="accent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5" name="TextBox 244"/>
              <p:cNvSpPr txBox="1"/>
              <p:nvPr/>
            </p:nvSpPr>
            <p:spPr>
              <a:xfrm>
                <a:off x="2871353" y="2557692"/>
                <a:ext cx="1305791" cy="634599"/>
              </a:xfrm>
              <a:prstGeom prst="rect">
                <a:avLst/>
              </a:prstGeom>
              <a:noFill/>
            </p:spPr>
            <p:txBody>
              <a:bodyPr wrap="square" lIns="130622" tIns="65311" rIns="130622" bIns="65311" rtlCol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sz="2000" dirty="0" smtClean="0">
                    <a:latin typeface="Seravek"/>
                    <a:cs typeface="Seravek"/>
                  </a:rPr>
                  <a:t>action unit</a:t>
                </a:r>
              </a:p>
            </p:txBody>
          </p:sp>
        </p:grpSp>
        <p:cxnSp>
          <p:nvCxnSpPr>
            <p:cNvPr id="238" name="Straight Arrow Connector 237"/>
            <p:cNvCxnSpPr>
              <a:stCxn id="243" idx="0"/>
            </p:cNvCxnSpPr>
            <p:nvPr/>
          </p:nvCxnSpPr>
          <p:spPr>
            <a:xfrm flipV="1">
              <a:off x="9684557" y="3467100"/>
              <a:ext cx="183343" cy="5998"/>
            </a:xfrm>
            <a:prstGeom prst="straightConnector1">
              <a:avLst/>
            </a:prstGeom>
            <a:ln>
              <a:solidFill>
                <a:schemeClr val="accent4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Arrow Connector 238"/>
            <p:cNvCxnSpPr/>
            <p:nvPr/>
          </p:nvCxnSpPr>
          <p:spPr>
            <a:xfrm flipV="1">
              <a:off x="9677400" y="4191000"/>
              <a:ext cx="183343" cy="5998"/>
            </a:xfrm>
            <a:prstGeom prst="straightConnector1">
              <a:avLst/>
            </a:prstGeom>
            <a:ln>
              <a:solidFill>
                <a:schemeClr val="accent4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Arrow Connector 239"/>
            <p:cNvCxnSpPr/>
            <p:nvPr/>
          </p:nvCxnSpPr>
          <p:spPr>
            <a:xfrm flipV="1">
              <a:off x="9677400" y="5486400"/>
              <a:ext cx="183343" cy="5998"/>
            </a:xfrm>
            <a:prstGeom prst="straightConnector1">
              <a:avLst/>
            </a:prstGeom>
            <a:ln>
              <a:solidFill>
                <a:schemeClr val="accent4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4" name="Group 333"/>
          <p:cNvGrpSpPr/>
          <p:nvPr/>
        </p:nvGrpSpPr>
        <p:grpSpPr>
          <a:xfrm>
            <a:off x="4629150" y="1873250"/>
            <a:ext cx="1336675" cy="2971800"/>
            <a:chOff x="1936750" y="2698750"/>
            <a:chExt cx="1336675" cy="2971800"/>
          </a:xfrm>
        </p:grpSpPr>
        <p:grpSp>
          <p:nvGrpSpPr>
            <p:cNvPr id="335" name="Group 334"/>
            <p:cNvGrpSpPr/>
            <p:nvPr/>
          </p:nvGrpSpPr>
          <p:grpSpPr>
            <a:xfrm>
              <a:off x="2470150" y="3384550"/>
              <a:ext cx="803275" cy="2171700"/>
              <a:chOff x="2476500" y="3390900"/>
              <a:chExt cx="803275" cy="2171700"/>
            </a:xfrm>
          </p:grpSpPr>
          <p:cxnSp>
            <p:nvCxnSpPr>
              <p:cNvPr id="343" name="Straight Arrow Connector 342"/>
              <p:cNvCxnSpPr/>
              <p:nvPr/>
            </p:nvCxnSpPr>
            <p:spPr>
              <a:xfrm>
                <a:off x="2476500" y="3543300"/>
                <a:ext cx="725215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4" name="Straight Arrow Connector 343"/>
              <p:cNvCxnSpPr/>
              <p:nvPr/>
            </p:nvCxnSpPr>
            <p:spPr>
              <a:xfrm flipH="1">
                <a:off x="2727326" y="3390900"/>
                <a:ext cx="533399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5" name="Straight Arrow Connector 344"/>
              <p:cNvCxnSpPr/>
              <p:nvPr/>
            </p:nvCxnSpPr>
            <p:spPr>
              <a:xfrm>
                <a:off x="2486025" y="4314825"/>
                <a:ext cx="725215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6" name="Straight Arrow Connector 345"/>
              <p:cNvCxnSpPr/>
              <p:nvPr/>
            </p:nvCxnSpPr>
            <p:spPr>
              <a:xfrm flipH="1">
                <a:off x="2736851" y="4162425"/>
                <a:ext cx="533399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7" name="Straight Arrow Connector 346"/>
              <p:cNvCxnSpPr/>
              <p:nvPr/>
            </p:nvCxnSpPr>
            <p:spPr>
              <a:xfrm>
                <a:off x="2495550" y="5562600"/>
                <a:ext cx="725215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8" name="Straight Arrow Connector 347"/>
              <p:cNvCxnSpPr/>
              <p:nvPr/>
            </p:nvCxnSpPr>
            <p:spPr>
              <a:xfrm flipH="1">
                <a:off x="2746376" y="5410200"/>
                <a:ext cx="533399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6" name="Group 335"/>
            <p:cNvGrpSpPr/>
            <p:nvPr/>
          </p:nvGrpSpPr>
          <p:grpSpPr>
            <a:xfrm>
              <a:off x="1936750" y="2698750"/>
              <a:ext cx="1028699" cy="2971800"/>
              <a:chOff x="1943100" y="2705100"/>
              <a:chExt cx="1028699" cy="2971800"/>
            </a:xfrm>
          </p:grpSpPr>
          <p:grpSp>
            <p:nvGrpSpPr>
              <p:cNvPr id="338" name="Group 337"/>
              <p:cNvGrpSpPr/>
              <p:nvPr/>
            </p:nvGrpSpPr>
            <p:grpSpPr>
              <a:xfrm>
                <a:off x="2168925" y="3238500"/>
                <a:ext cx="577050" cy="2438400"/>
                <a:chOff x="2168925" y="3238500"/>
                <a:chExt cx="577050" cy="2438400"/>
              </a:xfrm>
            </p:grpSpPr>
            <p:sp>
              <p:nvSpPr>
                <p:cNvPr id="339" name="Rectangle 338"/>
                <p:cNvSpPr/>
                <p:nvPr/>
              </p:nvSpPr>
              <p:spPr>
                <a:xfrm>
                  <a:off x="2168925" y="32385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340" name="Rectangle 339"/>
                <p:cNvSpPr/>
                <p:nvPr/>
              </p:nvSpPr>
              <p:spPr>
                <a:xfrm>
                  <a:off x="2168925" y="40005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341" name="Rectangle 340"/>
                <p:cNvSpPr/>
                <p:nvPr/>
              </p:nvSpPr>
              <p:spPr>
                <a:xfrm>
                  <a:off x="2171700" y="52578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cxnSp>
              <p:nvCxnSpPr>
                <p:cNvPr id="342" name="Straight Connector 341"/>
                <p:cNvCxnSpPr/>
                <p:nvPr/>
              </p:nvCxnSpPr>
              <p:spPr>
                <a:xfrm>
                  <a:off x="2476500" y="4610100"/>
                  <a:ext cx="0" cy="495300"/>
                </a:xfrm>
                <a:prstGeom prst="line">
                  <a:avLst/>
                </a:prstGeom>
                <a:ln w="50800">
                  <a:solidFill>
                    <a:schemeClr val="accent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37" name="TextBox 336"/>
              <p:cNvSpPr txBox="1"/>
              <p:nvPr/>
            </p:nvSpPr>
            <p:spPr>
              <a:xfrm>
                <a:off x="1943100" y="2705100"/>
                <a:ext cx="1028699" cy="388378"/>
              </a:xfrm>
              <a:prstGeom prst="rect">
                <a:avLst/>
              </a:prstGeom>
              <a:noFill/>
            </p:spPr>
            <p:txBody>
              <a:bodyPr wrap="square" lIns="130622" tIns="65311" rIns="130622" bIns="65311" rtlCol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sz="2000" dirty="0" smtClean="0">
                    <a:latin typeface="Seravek"/>
                    <a:cs typeface="Seravek"/>
                  </a:rPr>
                  <a:t>state</a:t>
                </a:r>
              </a:p>
            </p:txBody>
          </p:sp>
        </p:grpSp>
      </p:grpSp>
      <p:grpSp>
        <p:nvGrpSpPr>
          <p:cNvPr id="349" name="Group 348"/>
          <p:cNvGrpSpPr/>
          <p:nvPr/>
        </p:nvGrpSpPr>
        <p:grpSpPr>
          <a:xfrm>
            <a:off x="5695950" y="1714500"/>
            <a:ext cx="990600" cy="3244850"/>
            <a:chOff x="8662554" y="2546350"/>
            <a:chExt cx="1305791" cy="3244850"/>
          </a:xfrm>
        </p:grpSpPr>
        <p:grpSp>
          <p:nvGrpSpPr>
            <p:cNvPr id="350" name="Group 349"/>
            <p:cNvGrpSpPr/>
            <p:nvPr/>
          </p:nvGrpSpPr>
          <p:grpSpPr>
            <a:xfrm>
              <a:off x="8662554" y="2546350"/>
              <a:ext cx="1305791" cy="3244850"/>
              <a:chOff x="2871353" y="2541817"/>
              <a:chExt cx="1305791" cy="3244850"/>
            </a:xfrm>
          </p:grpSpPr>
          <p:sp>
            <p:nvSpPr>
              <p:cNvPr id="354" name="Trapezoid 353"/>
              <p:cNvSpPr/>
              <p:nvPr/>
            </p:nvSpPr>
            <p:spPr>
              <a:xfrm rot="5400000">
                <a:off x="3205437" y="5098754"/>
                <a:ext cx="606671" cy="769156"/>
              </a:xfrm>
              <a:prstGeom prst="trapezoid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22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355" name="Trapezoid 354"/>
              <p:cNvSpPr/>
              <p:nvPr/>
            </p:nvSpPr>
            <p:spPr>
              <a:xfrm rot="5400000">
                <a:off x="3205443" y="3807886"/>
                <a:ext cx="606671" cy="769156"/>
              </a:xfrm>
              <a:prstGeom prst="trapezoid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22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356" name="Trapezoid 355"/>
              <p:cNvSpPr/>
              <p:nvPr/>
            </p:nvSpPr>
            <p:spPr>
              <a:xfrm rot="5400000">
                <a:off x="3205442" y="3083986"/>
                <a:ext cx="606671" cy="769156"/>
              </a:xfrm>
              <a:prstGeom prst="trapezoid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22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cxnSp>
            <p:nvCxnSpPr>
              <p:cNvPr id="357" name="Straight Connector 356"/>
              <p:cNvCxnSpPr/>
              <p:nvPr/>
            </p:nvCxnSpPr>
            <p:spPr>
              <a:xfrm>
                <a:off x="3505200" y="4610100"/>
                <a:ext cx="0" cy="495300"/>
              </a:xfrm>
              <a:prstGeom prst="line">
                <a:avLst/>
              </a:prstGeom>
              <a:ln w="50800">
                <a:solidFill>
                  <a:schemeClr val="accent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8" name="TextBox 357"/>
              <p:cNvSpPr txBox="1"/>
              <p:nvPr/>
            </p:nvSpPr>
            <p:spPr>
              <a:xfrm>
                <a:off x="2871353" y="2541817"/>
                <a:ext cx="1305791" cy="634599"/>
              </a:xfrm>
              <a:prstGeom prst="rect">
                <a:avLst/>
              </a:prstGeom>
              <a:noFill/>
            </p:spPr>
            <p:txBody>
              <a:bodyPr wrap="square" lIns="130622" tIns="65311" rIns="130622" bIns="65311" rtlCol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sz="2000" dirty="0" smtClean="0">
                    <a:latin typeface="Seravek"/>
                    <a:cs typeface="Seravek"/>
                  </a:rPr>
                  <a:t>action unit</a:t>
                </a:r>
              </a:p>
            </p:txBody>
          </p:sp>
        </p:grpSp>
        <p:cxnSp>
          <p:nvCxnSpPr>
            <p:cNvPr id="351" name="Straight Arrow Connector 350"/>
            <p:cNvCxnSpPr>
              <a:stCxn id="356" idx="0"/>
            </p:cNvCxnSpPr>
            <p:nvPr/>
          </p:nvCxnSpPr>
          <p:spPr>
            <a:xfrm flipV="1">
              <a:off x="9684557" y="3467100"/>
              <a:ext cx="183343" cy="5998"/>
            </a:xfrm>
            <a:prstGeom prst="straightConnector1">
              <a:avLst/>
            </a:prstGeom>
            <a:ln>
              <a:solidFill>
                <a:schemeClr val="accent4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Arrow Connector 351"/>
            <p:cNvCxnSpPr/>
            <p:nvPr/>
          </p:nvCxnSpPr>
          <p:spPr>
            <a:xfrm flipV="1">
              <a:off x="9677400" y="4191000"/>
              <a:ext cx="183343" cy="5998"/>
            </a:xfrm>
            <a:prstGeom prst="straightConnector1">
              <a:avLst/>
            </a:prstGeom>
            <a:ln>
              <a:solidFill>
                <a:schemeClr val="accent4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Arrow Connector 352"/>
            <p:cNvCxnSpPr/>
            <p:nvPr/>
          </p:nvCxnSpPr>
          <p:spPr>
            <a:xfrm flipV="1">
              <a:off x="9677400" y="5486400"/>
              <a:ext cx="183343" cy="5998"/>
            </a:xfrm>
            <a:prstGeom prst="straightConnector1">
              <a:avLst/>
            </a:prstGeom>
            <a:ln>
              <a:solidFill>
                <a:schemeClr val="accent4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9" name="Group 358"/>
          <p:cNvGrpSpPr/>
          <p:nvPr/>
        </p:nvGrpSpPr>
        <p:grpSpPr>
          <a:xfrm>
            <a:off x="7750175" y="1882775"/>
            <a:ext cx="1336675" cy="2971800"/>
            <a:chOff x="1936750" y="2698750"/>
            <a:chExt cx="1336675" cy="2971800"/>
          </a:xfrm>
        </p:grpSpPr>
        <p:grpSp>
          <p:nvGrpSpPr>
            <p:cNvPr id="360" name="Group 359"/>
            <p:cNvGrpSpPr/>
            <p:nvPr/>
          </p:nvGrpSpPr>
          <p:grpSpPr>
            <a:xfrm>
              <a:off x="2470150" y="3384550"/>
              <a:ext cx="803275" cy="2171700"/>
              <a:chOff x="2476500" y="3390900"/>
              <a:chExt cx="803275" cy="2171700"/>
            </a:xfrm>
          </p:grpSpPr>
          <p:cxnSp>
            <p:nvCxnSpPr>
              <p:cNvPr id="368" name="Straight Arrow Connector 367"/>
              <p:cNvCxnSpPr/>
              <p:nvPr/>
            </p:nvCxnSpPr>
            <p:spPr>
              <a:xfrm>
                <a:off x="2476500" y="3543300"/>
                <a:ext cx="725215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9" name="Straight Arrow Connector 368"/>
              <p:cNvCxnSpPr/>
              <p:nvPr/>
            </p:nvCxnSpPr>
            <p:spPr>
              <a:xfrm flipH="1">
                <a:off x="2727326" y="3390900"/>
                <a:ext cx="533399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0" name="Straight Arrow Connector 369"/>
              <p:cNvCxnSpPr/>
              <p:nvPr/>
            </p:nvCxnSpPr>
            <p:spPr>
              <a:xfrm>
                <a:off x="2486025" y="4314825"/>
                <a:ext cx="725215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1" name="Straight Arrow Connector 370"/>
              <p:cNvCxnSpPr/>
              <p:nvPr/>
            </p:nvCxnSpPr>
            <p:spPr>
              <a:xfrm flipH="1">
                <a:off x="2736851" y="4162425"/>
                <a:ext cx="533399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2" name="Straight Arrow Connector 371"/>
              <p:cNvCxnSpPr/>
              <p:nvPr/>
            </p:nvCxnSpPr>
            <p:spPr>
              <a:xfrm>
                <a:off x="2495550" y="5562600"/>
                <a:ext cx="725215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3" name="Straight Arrow Connector 372"/>
              <p:cNvCxnSpPr/>
              <p:nvPr/>
            </p:nvCxnSpPr>
            <p:spPr>
              <a:xfrm flipH="1">
                <a:off x="2746376" y="5410200"/>
                <a:ext cx="533399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1" name="Group 360"/>
            <p:cNvGrpSpPr/>
            <p:nvPr/>
          </p:nvGrpSpPr>
          <p:grpSpPr>
            <a:xfrm>
              <a:off x="1936750" y="2698750"/>
              <a:ext cx="1028699" cy="2971800"/>
              <a:chOff x="1943100" y="2705100"/>
              <a:chExt cx="1028699" cy="2971800"/>
            </a:xfrm>
          </p:grpSpPr>
          <p:sp>
            <p:nvSpPr>
              <p:cNvPr id="362" name="TextBox 361"/>
              <p:cNvSpPr txBox="1"/>
              <p:nvPr/>
            </p:nvSpPr>
            <p:spPr>
              <a:xfrm>
                <a:off x="1943100" y="2705100"/>
                <a:ext cx="1028699" cy="388378"/>
              </a:xfrm>
              <a:prstGeom prst="rect">
                <a:avLst/>
              </a:prstGeom>
              <a:noFill/>
            </p:spPr>
            <p:txBody>
              <a:bodyPr wrap="square" lIns="130622" tIns="65311" rIns="130622" bIns="65311" rtlCol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sz="2000" dirty="0" smtClean="0">
                    <a:latin typeface="Seravek"/>
                    <a:cs typeface="Seravek"/>
                  </a:rPr>
                  <a:t>state</a:t>
                </a:r>
              </a:p>
            </p:txBody>
          </p:sp>
          <p:grpSp>
            <p:nvGrpSpPr>
              <p:cNvPr id="363" name="Group 362"/>
              <p:cNvGrpSpPr/>
              <p:nvPr/>
            </p:nvGrpSpPr>
            <p:grpSpPr>
              <a:xfrm>
                <a:off x="2168925" y="3238500"/>
                <a:ext cx="577050" cy="2438400"/>
                <a:chOff x="2168925" y="3238500"/>
                <a:chExt cx="577050" cy="2438400"/>
              </a:xfrm>
            </p:grpSpPr>
            <p:sp>
              <p:nvSpPr>
                <p:cNvPr id="364" name="Rectangle 363"/>
                <p:cNvSpPr/>
                <p:nvPr/>
              </p:nvSpPr>
              <p:spPr>
                <a:xfrm>
                  <a:off x="2168925" y="32385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365" name="Rectangle 364"/>
                <p:cNvSpPr/>
                <p:nvPr/>
              </p:nvSpPr>
              <p:spPr>
                <a:xfrm>
                  <a:off x="2168925" y="40005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366" name="Rectangle 365"/>
                <p:cNvSpPr/>
                <p:nvPr/>
              </p:nvSpPr>
              <p:spPr>
                <a:xfrm>
                  <a:off x="2171700" y="52578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cxnSp>
              <p:nvCxnSpPr>
                <p:cNvPr id="367" name="Straight Connector 366"/>
                <p:cNvCxnSpPr/>
                <p:nvPr/>
              </p:nvCxnSpPr>
              <p:spPr>
                <a:xfrm>
                  <a:off x="2476500" y="4610100"/>
                  <a:ext cx="0" cy="495300"/>
                </a:xfrm>
                <a:prstGeom prst="line">
                  <a:avLst/>
                </a:prstGeom>
                <a:ln w="50800">
                  <a:solidFill>
                    <a:schemeClr val="accent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74" name="Group 373"/>
          <p:cNvGrpSpPr/>
          <p:nvPr/>
        </p:nvGrpSpPr>
        <p:grpSpPr>
          <a:xfrm>
            <a:off x="8816975" y="1724025"/>
            <a:ext cx="990600" cy="3244850"/>
            <a:chOff x="8662554" y="2546350"/>
            <a:chExt cx="1305791" cy="3244850"/>
          </a:xfrm>
        </p:grpSpPr>
        <p:grpSp>
          <p:nvGrpSpPr>
            <p:cNvPr id="375" name="Group 374"/>
            <p:cNvGrpSpPr/>
            <p:nvPr/>
          </p:nvGrpSpPr>
          <p:grpSpPr>
            <a:xfrm>
              <a:off x="8662554" y="2546350"/>
              <a:ext cx="1305791" cy="3244850"/>
              <a:chOff x="2871353" y="2541817"/>
              <a:chExt cx="1305791" cy="3244850"/>
            </a:xfrm>
          </p:grpSpPr>
          <p:sp>
            <p:nvSpPr>
              <p:cNvPr id="379" name="Trapezoid 378"/>
              <p:cNvSpPr/>
              <p:nvPr/>
            </p:nvSpPr>
            <p:spPr>
              <a:xfrm rot="5400000">
                <a:off x="3205437" y="5098754"/>
                <a:ext cx="606671" cy="769156"/>
              </a:xfrm>
              <a:prstGeom prst="trapezoid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22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380" name="Trapezoid 379"/>
              <p:cNvSpPr/>
              <p:nvPr/>
            </p:nvSpPr>
            <p:spPr>
              <a:xfrm rot="5400000">
                <a:off x="3205443" y="3807886"/>
                <a:ext cx="606671" cy="769156"/>
              </a:xfrm>
              <a:prstGeom prst="trapezoid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22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381" name="Trapezoid 380"/>
              <p:cNvSpPr/>
              <p:nvPr/>
            </p:nvSpPr>
            <p:spPr>
              <a:xfrm rot="5400000">
                <a:off x="3205442" y="3083986"/>
                <a:ext cx="606671" cy="769156"/>
              </a:xfrm>
              <a:prstGeom prst="trapezoid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22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cxnSp>
            <p:nvCxnSpPr>
              <p:cNvPr id="382" name="Straight Connector 381"/>
              <p:cNvCxnSpPr/>
              <p:nvPr/>
            </p:nvCxnSpPr>
            <p:spPr>
              <a:xfrm>
                <a:off x="3505200" y="4610100"/>
                <a:ext cx="0" cy="495300"/>
              </a:xfrm>
              <a:prstGeom prst="line">
                <a:avLst/>
              </a:prstGeom>
              <a:ln w="50800">
                <a:solidFill>
                  <a:schemeClr val="accent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3" name="TextBox 382"/>
              <p:cNvSpPr txBox="1"/>
              <p:nvPr/>
            </p:nvSpPr>
            <p:spPr>
              <a:xfrm>
                <a:off x="2871353" y="2541817"/>
                <a:ext cx="1305791" cy="634599"/>
              </a:xfrm>
              <a:prstGeom prst="rect">
                <a:avLst/>
              </a:prstGeom>
              <a:noFill/>
            </p:spPr>
            <p:txBody>
              <a:bodyPr wrap="square" lIns="130622" tIns="65311" rIns="130622" bIns="65311" rtlCol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sz="2000" dirty="0" smtClean="0">
                    <a:latin typeface="Seravek"/>
                    <a:cs typeface="Seravek"/>
                  </a:rPr>
                  <a:t>action unit</a:t>
                </a:r>
              </a:p>
            </p:txBody>
          </p:sp>
        </p:grpSp>
        <p:cxnSp>
          <p:nvCxnSpPr>
            <p:cNvPr id="376" name="Straight Arrow Connector 375"/>
            <p:cNvCxnSpPr>
              <a:stCxn id="381" idx="0"/>
            </p:cNvCxnSpPr>
            <p:nvPr/>
          </p:nvCxnSpPr>
          <p:spPr>
            <a:xfrm flipV="1">
              <a:off x="9684557" y="3467100"/>
              <a:ext cx="183343" cy="5998"/>
            </a:xfrm>
            <a:prstGeom prst="straightConnector1">
              <a:avLst/>
            </a:prstGeom>
            <a:ln>
              <a:solidFill>
                <a:schemeClr val="accent4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Arrow Connector 376"/>
            <p:cNvCxnSpPr/>
            <p:nvPr/>
          </p:nvCxnSpPr>
          <p:spPr>
            <a:xfrm flipV="1">
              <a:off x="9677400" y="4191000"/>
              <a:ext cx="183343" cy="5998"/>
            </a:xfrm>
            <a:prstGeom prst="straightConnector1">
              <a:avLst/>
            </a:prstGeom>
            <a:ln>
              <a:solidFill>
                <a:schemeClr val="accent4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Arrow Connector 377"/>
            <p:cNvCxnSpPr/>
            <p:nvPr/>
          </p:nvCxnSpPr>
          <p:spPr>
            <a:xfrm flipV="1">
              <a:off x="9677400" y="5486400"/>
              <a:ext cx="183343" cy="5998"/>
            </a:xfrm>
            <a:prstGeom prst="straightConnector1">
              <a:avLst/>
            </a:prstGeom>
            <a:ln>
              <a:solidFill>
                <a:schemeClr val="accent4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0" name="Group 269"/>
          <p:cNvGrpSpPr/>
          <p:nvPr/>
        </p:nvGrpSpPr>
        <p:grpSpPr>
          <a:xfrm>
            <a:off x="3873500" y="1650278"/>
            <a:ext cx="3691649" cy="2616200"/>
            <a:chOff x="3826538" y="1796798"/>
            <a:chExt cx="3691649" cy="2616200"/>
          </a:xfrm>
        </p:grpSpPr>
        <p:grpSp>
          <p:nvGrpSpPr>
            <p:cNvPr id="260" name="Group 259"/>
            <p:cNvGrpSpPr/>
            <p:nvPr/>
          </p:nvGrpSpPr>
          <p:grpSpPr>
            <a:xfrm>
              <a:off x="4622587" y="1796798"/>
              <a:ext cx="2895600" cy="2616200"/>
              <a:chOff x="2438400" y="2743200"/>
              <a:chExt cx="2895600" cy="2616200"/>
            </a:xfrm>
          </p:grpSpPr>
          <p:sp>
            <p:nvSpPr>
              <p:cNvPr id="3" name="Rounded Rectangle 2"/>
              <p:cNvSpPr/>
              <p:nvPr/>
            </p:nvSpPr>
            <p:spPr>
              <a:xfrm>
                <a:off x="2438400" y="2743200"/>
                <a:ext cx="2895600" cy="2616200"/>
              </a:xfrm>
              <a:prstGeom prst="roundRect">
                <a:avLst/>
              </a:prstGeom>
              <a:solidFill>
                <a:schemeClr val="bg2"/>
              </a:solidFill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59" name="Group 258"/>
              <p:cNvGrpSpPr/>
              <p:nvPr/>
            </p:nvGrpSpPr>
            <p:grpSpPr>
              <a:xfrm>
                <a:off x="2565400" y="2967124"/>
                <a:ext cx="2654300" cy="2277533"/>
                <a:chOff x="2565400" y="2933700"/>
                <a:chExt cx="2654300" cy="2277533"/>
              </a:xfrm>
            </p:grpSpPr>
            <p:sp>
              <p:nvSpPr>
                <p:cNvPr id="7" name="Rectangle 6"/>
                <p:cNvSpPr/>
                <p:nvPr/>
              </p:nvSpPr>
              <p:spPr>
                <a:xfrm>
                  <a:off x="3314700" y="2933700"/>
                  <a:ext cx="419100" cy="3810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X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7" name="Rectangle 136"/>
                <p:cNvSpPr/>
                <p:nvPr/>
              </p:nvSpPr>
              <p:spPr>
                <a:xfrm>
                  <a:off x="3924300" y="2933700"/>
                  <a:ext cx="1295400" cy="342900"/>
                </a:xfrm>
                <a:prstGeom prst="rect">
                  <a:avLst/>
                </a:prstGeom>
                <a:solidFill>
                  <a:srgbClr val="FF7E77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constant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8" name="Trapezoid 137"/>
                <p:cNvSpPr/>
                <p:nvPr/>
              </p:nvSpPr>
              <p:spPr>
                <a:xfrm rot="10800000">
                  <a:off x="3390898" y="3594100"/>
                  <a:ext cx="747483" cy="381001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3" name="TextBox 12"/>
                <p:cNvSpPr txBox="1"/>
                <p:nvPr/>
              </p:nvSpPr>
              <p:spPr>
                <a:xfrm>
                  <a:off x="3467100" y="3581402"/>
                  <a:ext cx="6858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Add</a:t>
                  </a:r>
                  <a:endParaRPr lang="en-US" dirty="0"/>
                </a:p>
              </p:txBody>
            </p:sp>
            <p:sp>
              <p:nvSpPr>
                <p:cNvPr id="140" name="Trapezoid 139"/>
                <p:cNvSpPr/>
                <p:nvPr/>
              </p:nvSpPr>
              <p:spPr>
                <a:xfrm rot="10800000">
                  <a:off x="4275667" y="3606798"/>
                  <a:ext cx="747483" cy="381001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41" name="TextBox 140"/>
                <p:cNvSpPr txBox="1"/>
                <p:nvPr/>
              </p:nvSpPr>
              <p:spPr>
                <a:xfrm>
                  <a:off x="4351869" y="3618468"/>
                  <a:ext cx="6858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 </a:t>
                  </a:r>
                  <a:r>
                    <a:rPr lang="en-US" dirty="0" err="1" smtClean="0"/>
                    <a:t>Mul</a:t>
                  </a:r>
                  <a:endParaRPr lang="en-US" dirty="0"/>
                </a:p>
              </p:txBody>
            </p:sp>
            <p:sp>
              <p:nvSpPr>
                <p:cNvPr id="143" name="Trapezoid 142"/>
                <p:cNvSpPr/>
                <p:nvPr/>
              </p:nvSpPr>
              <p:spPr>
                <a:xfrm rot="10800000">
                  <a:off x="3558224" y="4216400"/>
                  <a:ext cx="1318575" cy="419098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44" name="TextBox 143"/>
                <p:cNvSpPr txBox="1"/>
                <p:nvPr/>
              </p:nvSpPr>
              <p:spPr>
                <a:xfrm>
                  <a:off x="3560051" y="4254499"/>
                  <a:ext cx="135681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2-to-1 Mux</a:t>
                  </a:r>
                  <a:endParaRPr lang="en-US" dirty="0"/>
                </a:p>
              </p:txBody>
            </p:sp>
            <p:sp>
              <p:nvSpPr>
                <p:cNvPr id="145" name="Rectangle 144"/>
                <p:cNvSpPr/>
                <p:nvPr/>
              </p:nvSpPr>
              <p:spPr>
                <a:xfrm>
                  <a:off x="4034364" y="4830233"/>
                  <a:ext cx="419100" cy="3810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X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6" name="Rectangle 145"/>
                <p:cNvSpPr/>
                <p:nvPr/>
              </p:nvSpPr>
              <p:spPr>
                <a:xfrm>
                  <a:off x="2565400" y="4254500"/>
                  <a:ext cx="869074" cy="342900"/>
                </a:xfrm>
                <a:prstGeom prst="rect">
                  <a:avLst/>
                </a:prstGeom>
                <a:solidFill>
                  <a:srgbClr val="FF7E77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choice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6" name="Straight Arrow Connector 15"/>
                <p:cNvCxnSpPr>
                  <a:stCxn id="7" idx="2"/>
                </p:cNvCxnSpPr>
                <p:nvPr/>
              </p:nvCxnSpPr>
              <p:spPr>
                <a:xfrm>
                  <a:off x="3524250" y="3314700"/>
                  <a:ext cx="171450" cy="279400"/>
                </a:xfrm>
                <a:prstGeom prst="straightConnector1">
                  <a:avLst/>
                </a:prstGeom>
                <a:ln w="19050"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Straight Arrow Connector 147"/>
                <p:cNvCxnSpPr/>
                <p:nvPr/>
              </p:nvCxnSpPr>
              <p:spPr>
                <a:xfrm flipH="1">
                  <a:off x="3928533" y="3276600"/>
                  <a:ext cx="262471" cy="313267"/>
                </a:xfrm>
                <a:prstGeom prst="straightConnector1">
                  <a:avLst/>
                </a:prstGeom>
                <a:ln w="19050"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Straight Arrow Connector 148"/>
                <p:cNvCxnSpPr/>
                <p:nvPr/>
              </p:nvCxnSpPr>
              <p:spPr>
                <a:xfrm>
                  <a:off x="3738033" y="3318933"/>
                  <a:ext cx="719667" cy="287867"/>
                </a:xfrm>
                <a:prstGeom prst="straightConnector1">
                  <a:avLst/>
                </a:prstGeom>
                <a:ln w="19050"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Straight Arrow Connector 152"/>
                <p:cNvCxnSpPr>
                  <a:stCxn id="137" idx="2"/>
                  <a:endCxn id="141" idx="0"/>
                </p:cNvCxnSpPr>
                <p:nvPr/>
              </p:nvCxnSpPr>
              <p:spPr>
                <a:xfrm>
                  <a:off x="4572000" y="3276600"/>
                  <a:ext cx="122769" cy="341868"/>
                </a:xfrm>
                <a:prstGeom prst="straightConnector1">
                  <a:avLst/>
                </a:prstGeom>
                <a:ln w="19050"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3" name="Straight Arrow Connector 162"/>
                <p:cNvCxnSpPr>
                  <a:stCxn id="138" idx="0"/>
                </p:cNvCxnSpPr>
                <p:nvPr/>
              </p:nvCxnSpPr>
              <p:spPr>
                <a:xfrm>
                  <a:off x="3764639" y="3975101"/>
                  <a:ext cx="312061" cy="241299"/>
                </a:xfrm>
                <a:prstGeom prst="straightConnector1">
                  <a:avLst/>
                </a:prstGeom>
                <a:ln w="19050"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5" name="Straight Arrow Connector 164"/>
                <p:cNvCxnSpPr>
                  <a:stCxn id="141" idx="2"/>
                </p:cNvCxnSpPr>
                <p:nvPr/>
              </p:nvCxnSpPr>
              <p:spPr>
                <a:xfrm flipH="1">
                  <a:off x="4483100" y="3987800"/>
                  <a:ext cx="211669" cy="228600"/>
                </a:xfrm>
                <a:prstGeom prst="straightConnector1">
                  <a:avLst/>
                </a:prstGeom>
                <a:ln w="19050"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8" name="Straight Arrow Connector 167"/>
                <p:cNvCxnSpPr>
                  <a:stCxn id="144" idx="2"/>
                  <a:endCxn id="145" idx="0"/>
                </p:cNvCxnSpPr>
                <p:nvPr/>
              </p:nvCxnSpPr>
              <p:spPr>
                <a:xfrm>
                  <a:off x="4238461" y="4623831"/>
                  <a:ext cx="5453" cy="206402"/>
                </a:xfrm>
                <a:prstGeom prst="straightConnector1">
                  <a:avLst/>
                </a:prstGeom>
                <a:ln w="19050"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2" name="Straight Arrow Connector 171"/>
                <p:cNvCxnSpPr>
                  <a:stCxn id="146" idx="3"/>
                  <a:endCxn id="143" idx="3"/>
                </p:cNvCxnSpPr>
                <p:nvPr/>
              </p:nvCxnSpPr>
              <p:spPr>
                <a:xfrm flipV="1">
                  <a:off x="3434474" y="4425949"/>
                  <a:ext cx="176137" cy="1"/>
                </a:xfrm>
                <a:prstGeom prst="straightConnector1">
                  <a:avLst/>
                </a:prstGeom>
                <a:ln w="19050"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264" name="Straight Connector 263"/>
            <p:cNvCxnSpPr/>
            <p:nvPr/>
          </p:nvCxnSpPr>
          <p:spPr>
            <a:xfrm flipV="1">
              <a:off x="3826538" y="1839653"/>
              <a:ext cx="1042120" cy="61864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>
              <a:off x="3875387" y="3093221"/>
              <a:ext cx="846723" cy="115589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2" name="Rounded Rectangle 141"/>
          <p:cNvSpPr/>
          <p:nvPr/>
        </p:nvSpPr>
        <p:spPr>
          <a:xfrm>
            <a:off x="673100" y="5549900"/>
            <a:ext cx="10845800" cy="1164167"/>
          </a:xfrm>
          <a:prstGeom prst="roundRect">
            <a:avLst/>
          </a:prstGeom>
          <a:solidFill>
            <a:srgbClr val="901028"/>
          </a:solidFill>
          <a:ln/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A router’s atoms constitute its </a:t>
            </a:r>
            <a:r>
              <a:rPr lang="en-US" sz="4000" dirty="0"/>
              <a:t>instruction set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30642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0814"/>
    </mc:Choice>
    <mc:Fallback xmlns="">
      <p:transition xmlns:p14="http://schemas.microsoft.com/office/powerpoint/2010/main" spd="slow" advTm="11081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" grpId="0" uiExpand="1" build="p"/>
      <p:bldP spid="14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4" name="Straight Arrow Connector 563"/>
          <p:cNvCxnSpPr>
            <a:stCxn id="31" idx="3"/>
          </p:cNvCxnSpPr>
          <p:nvPr/>
        </p:nvCxnSpPr>
        <p:spPr>
          <a:xfrm>
            <a:off x="4724400" y="4352925"/>
            <a:ext cx="2876550" cy="0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Stateless vs. </a:t>
            </a:r>
            <a:r>
              <a:rPr lang="en-US" dirty="0" err="1" smtClean="0">
                <a:latin typeface="Gadugi" panose="020B0502040204020203" pitchFamily="34" charset="0"/>
              </a:rPr>
              <a:t>stateful</a:t>
            </a:r>
            <a:r>
              <a:rPr lang="en-US" dirty="0" smtClean="0">
                <a:latin typeface="Gadugi" panose="020B0502040204020203" pitchFamily="34" charset="0"/>
              </a:rPr>
              <a:t> atoms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2438400" y="3505200"/>
            <a:ext cx="2286000" cy="169545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latin typeface="Gadugi" panose="020B0502040204020203" pitchFamily="34" charset="0"/>
              </a:rPr>
              <a:t>pkt.tmp</a:t>
            </a:r>
            <a:r>
              <a:rPr lang="en-US" sz="2400" dirty="0" smtClean="0">
                <a:latin typeface="Gadugi" panose="020B0502040204020203" pitchFamily="34" charset="0"/>
              </a:rPr>
              <a:t> =</a:t>
            </a:r>
          </a:p>
          <a:p>
            <a:pPr algn="ctr"/>
            <a:r>
              <a:rPr lang="en-US" sz="2400" dirty="0" smtClean="0">
                <a:latin typeface="Gadugi" panose="020B0502040204020203" pitchFamily="34" charset="0"/>
              </a:rPr>
              <a:t>pkt.f1 + pkt.f2</a:t>
            </a:r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867520" y="1722772"/>
            <a:ext cx="917270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sz="2800" dirty="0" smtClean="0">
                <a:latin typeface="Gadugi" panose="020B0502040204020203" pitchFamily="34" charset="0"/>
              </a:rPr>
              <a:t>     Stateless operation: pkt.f4 </a:t>
            </a:r>
            <a:r>
              <a:rPr lang="en-US" sz="2800" dirty="0">
                <a:latin typeface="Gadugi" panose="020B0502040204020203" pitchFamily="34" charset="0"/>
              </a:rPr>
              <a:t>= pkt.f1 + pkt.f2 – pkt.f3</a:t>
            </a:r>
          </a:p>
        </p:txBody>
      </p:sp>
      <p:sp>
        <p:nvSpPr>
          <p:cNvPr id="478" name="Rounded Rectangle 477"/>
          <p:cNvSpPr/>
          <p:nvPr/>
        </p:nvSpPr>
        <p:spPr>
          <a:xfrm>
            <a:off x="7557081" y="3486150"/>
            <a:ext cx="2463219" cy="169545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Gadugi" panose="020B0502040204020203" pitchFamily="34" charset="0"/>
              </a:rPr>
              <a:t>pkt.f4 = </a:t>
            </a:r>
          </a:p>
          <a:p>
            <a:pPr algn="ctr"/>
            <a:r>
              <a:rPr lang="en-US" sz="2400" dirty="0" err="1" smtClean="0">
                <a:latin typeface="Gadugi" panose="020B0502040204020203" pitchFamily="34" charset="0"/>
              </a:rPr>
              <a:t>pkt.tmp</a:t>
            </a:r>
            <a:r>
              <a:rPr lang="en-US" sz="2400" dirty="0" smtClean="0">
                <a:latin typeface="Gadugi" panose="020B0502040204020203" pitchFamily="34" charset="0"/>
              </a:rPr>
              <a:t> - pkt.f3</a:t>
            </a:r>
            <a:endParaRPr lang="en-US" sz="2400" dirty="0"/>
          </a:p>
        </p:txBody>
      </p:sp>
      <p:grpSp>
        <p:nvGrpSpPr>
          <p:cNvPr id="569" name="Group 568"/>
          <p:cNvGrpSpPr/>
          <p:nvPr/>
        </p:nvGrpSpPr>
        <p:grpSpPr>
          <a:xfrm>
            <a:off x="10401300" y="2607218"/>
            <a:ext cx="1943100" cy="3906053"/>
            <a:chOff x="10401300" y="2607218"/>
            <a:chExt cx="1943100" cy="3906053"/>
          </a:xfrm>
        </p:grpSpPr>
        <p:sp>
          <p:nvSpPr>
            <p:cNvPr id="509" name="Rectangle 508"/>
            <p:cNvSpPr/>
            <p:nvPr/>
          </p:nvSpPr>
          <p:spPr>
            <a:xfrm>
              <a:off x="10648950" y="2607218"/>
              <a:ext cx="1390650" cy="3906053"/>
            </a:xfrm>
            <a:prstGeom prst="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513" name="Rectangle 512"/>
            <p:cNvSpPr/>
            <p:nvPr/>
          </p:nvSpPr>
          <p:spPr>
            <a:xfrm>
              <a:off x="10934700" y="2659155"/>
              <a:ext cx="80010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 smtClean="0">
                  <a:latin typeface="Gadugi" panose="020B0502040204020203" pitchFamily="34" charset="0"/>
                </a:rPr>
                <a:t>f1</a:t>
              </a:r>
              <a:endParaRPr lang="en-US" dirty="0"/>
            </a:p>
          </p:txBody>
        </p:sp>
        <p:sp>
          <p:nvSpPr>
            <p:cNvPr id="514" name="Rectangle 513"/>
            <p:cNvSpPr/>
            <p:nvPr/>
          </p:nvSpPr>
          <p:spPr>
            <a:xfrm>
              <a:off x="10934700" y="3284069"/>
              <a:ext cx="80010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 smtClean="0">
                  <a:latin typeface="Gadugi" panose="020B0502040204020203" pitchFamily="34" charset="0"/>
                </a:rPr>
                <a:t>f2</a:t>
              </a:r>
              <a:endParaRPr lang="en-US" dirty="0"/>
            </a:p>
          </p:txBody>
        </p:sp>
        <p:sp>
          <p:nvSpPr>
            <p:cNvPr id="515" name="Rectangle 514"/>
            <p:cNvSpPr/>
            <p:nvPr/>
          </p:nvSpPr>
          <p:spPr>
            <a:xfrm>
              <a:off x="10934700" y="4010680"/>
              <a:ext cx="80010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 smtClean="0">
                  <a:latin typeface="Gadugi" panose="020B0502040204020203" pitchFamily="34" charset="0"/>
                </a:rPr>
                <a:t>f3</a:t>
              </a:r>
              <a:endParaRPr lang="en-US" dirty="0"/>
            </a:p>
          </p:txBody>
        </p:sp>
        <p:sp>
          <p:nvSpPr>
            <p:cNvPr id="516" name="Rectangle 515"/>
            <p:cNvSpPr/>
            <p:nvPr/>
          </p:nvSpPr>
          <p:spPr>
            <a:xfrm>
              <a:off x="10401300" y="4610100"/>
              <a:ext cx="1943100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 smtClean="0">
                  <a:latin typeface="Gadugi" panose="020B0502040204020203" pitchFamily="34" charset="0"/>
                </a:rPr>
                <a:t>f4 </a:t>
              </a:r>
              <a:r>
                <a:rPr lang="en-US" sz="2800" smtClean="0">
                  <a:latin typeface="Gadugi" panose="020B0502040204020203" pitchFamily="34" charset="0"/>
                </a:rPr>
                <a:t>= </a:t>
              </a:r>
            </a:p>
            <a:p>
              <a:pPr algn="ctr"/>
              <a:r>
                <a:rPr lang="en-US" sz="2800" dirty="0" err="1" smtClean="0">
                  <a:latin typeface="Gadugi" panose="020B0502040204020203" pitchFamily="34" charset="0"/>
                </a:rPr>
                <a:t>tmp</a:t>
              </a:r>
              <a:r>
                <a:rPr lang="en-US" sz="2800" dirty="0" smtClean="0">
                  <a:latin typeface="Gadugi" panose="020B0502040204020203" pitchFamily="34" charset="0"/>
                </a:rPr>
                <a:t> – f3</a:t>
              </a:r>
              <a:endParaRPr lang="en-US" dirty="0"/>
            </a:p>
          </p:txBody>
        </p:sp>
        <p:cxnSp>
          <p:nvCxnSpPr>
            <p:cNvPr id="517" name="Straight Connector 516"/>
            <p:cNvCxnSpPr/>
            <p:nvPr/>
          </p:nvCxnSpPr>
          <p:spPr>
            <a:xfrm>
              <a:off x="10648950" y="3293019"/>
              <a:ext cx="139065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18" name="Rectangle 517"/>
            <p:cNvSpPr/>
            <p:nvPr/>
          </p:nvSpPr>
          <p:spPr>
            <a:xfrm>
              <a:off x="10553700" y="5559164"/>
              <a:ext cx="1485900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 err="1">
                  <a:latin typeface="Gadugi" panose="020B0502040204020203" pitchFamily="34" charset="0"/>
                </a:rPr>
                <a:t>t</a:t>
              </a:r>
              <a:r>
                <a:rPr lang="en-US" sz="2800" dirty="0" err="1" smtClean="0">
                  <a:latin typeface="Gadugi" panose="020B0502040204020203" pitchFamily="34" charset="0"/>
                </a:rPr>
                <a:t>mp</a:t>
              </a:r>
              <a:r>
                <a:rPr lang="en-US" sz="2800" dirty="0" smtClean="0">
                  <a:latin typeface="Gadugi" panose="020B0502040204020203" pitchFamily="34" charset="0"/>
                </a:rPr>
                <a:t> = f1 + f2</a:t>
              </a:r>
              <a:endParaRPr lang="en-US" dirty="0"/>
            </a:p>
          </p:txBody>
        </p:sp>
        <p:cxnSp>
          <p:nvCxnSpPr>
            <p:cNvPr id="522" name="Straight Connector 521"/>
            <p:cNvCxnSpPr/>
            <p:nvPr/>
          </p:nvCxnSpPr>
          <p:spPr>
            <a:xfrm>
              <a:off x="10648950" y="3889667"/>
              <a:ext cx="139065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3" name="Straight Connector 522"/>
            <p:cNvCxnSpPr/>
            <p:nvPr/>
          </p:nvCxnSpPr>
          <p:spPr>
            <a:xfrm>
              <a:off x="10648950" y="4492680"/>
              <a:ext cx="139065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5" name="Straight Connector 524"/>
            <p:cNvCxnSpPr/>
            <p:nvPr/>
          </p:nvCxnSpPr>
          <p:spPr>
            <a:xfrm>
              <a:off x="10648950" y="5600700"/>
              <a:ext cx="139065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8" name="Group 567"/>
          <p:cNvGrpSpPr/>
          <p:nvPr/>
        </p:nvGrpSpPr>
        <p:grpSpPr>
          <a:xfrm>
            <a:off x="5372100" y="2607218"/>
            <a:ext cx="1485900" cy="3906053"/>
            <a:chOff x="5372100" y="2607218"/>
            <a:chExt cx="1485900" cy="3906053"/>
          </a:xfrm>
        </p:grpSpPr>
        <p:sp>
          <p:nvSpPr>
            <p:cNvPr id="526" name="Rectangle 525"/>
            <p:cNvSpPr/>
            <p:nvPr/>
          </p:nvSpPr>
          <p:spPr>
            <a:xfrm>
              <a:off x="5467350" y="2607218"/>
              <a:ext cx="1390650" cy="3906053"/>
            </a:xfrm>
            <a:prstGeom prst="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527" name="Rectangle 526"/>
            <p:cNvSpPr/>
            <p:nvPr/>
          </p:nvSpPr>
          <p:spPr>
            <a:xfrm>
              <a:off x="5753100" y="2659155"/>
              <a:ext cx="80010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 smtClean="0">
                  <a:latin typeface="Gadugi" panose="020B0502040204020203" pitchFamily="34" charset="0"/>
                </a:rPr>
                <a:t>f1</a:t>
              </a:r>
              <a:endParaRPr lang="en-US" dirty="0"/>
            </a:p>
          </p:txBody>
        </p:sp>
        <p:sp>
          <p:nvSpPr>
            <p:cNvPr id="528" name="Rectangle 527"/>
            <p:cNvSpPr/>
            <p:nvPr/>
          </p:nvSpPr>
          <p:spPr>
            <a:xfrm>
              <a:off x="5753100" y="3284069"/>
              <a:ext cx="80010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 smtClean="0">
                  <a:latin typeface="Gadugi" panose="020B0502040204020203" pitchFamily="34" charset="0"/>
                </a:rPr>
                <a:t>f2</a:t>
              </a:r>
              <a:endParaRPr lang="en-US" dirty="0"/>
            </a:p>
          </p:txBody>
        </p:sp>
        <p:sp>
          <p:nvSpPr>
            <p:cNvPr id="529" name="Rectangle 528"/>
            <p:cNvSpPr/>
            <p:nvPr/>
          </p:nvSpPr>
          <p:spPr>
            <a:xfrm>
              <a:off x="5753100" y="4010680"/>
              <a:ext cx="80010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 smtClean="0">
                  <a:latin typeface="Gadugi" panose="020B0502040204020203" pitchFamily="34" charset="0"/>
                </a:rPr>
                <a:t>f3</a:t>
              </a:r>
              <a:endParaRPr lang="en-US" dirty="0"/>
            </a:p>
          </p:txBody>
        </p:sp>
        <p:sp>
          <p:nvSpPr>
            <p:cNvPr id="530" name="Rectangle 529"/>
            <p:cNvSpPr/>
            <p:nvPr/>
          </p:nvSpPr>
          <p:spPr>
            <a:xfrm>
              <a:off x="5734050" y="4590261"/>
              <a:ext cx="85725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smtClean="0">
                  <a:latin typeface="Gadugi" panose="020B0502040204020203" pitchFamily="34" charset="0"/>
                </a:rPr>
                <a:t>f4</a:t>
              </a:r>
              <a:endParaRPr lang="en-US" sz="2800" dirty="0" smtClean="0">
                <a:latin typeface="Gadugi" panose="020B0502040204020203" pitchFamily="34" charset="0"/>
              </a:endParaRPr>
            </a:p>
          </p:txBody>
        </p:sp>
        <p:cxnSp>
          <p:nvCxnSpPr>
            <p:cNvPr id="531" name="Straight Connector 530"/>
            <p:cNvCxnSpPr/>
            <p:nvPr/>
          </p:nvCxnSpPr>
          <p:spPr>
            <a:xfrm>
              <a:off x="5467350" y="3293019"/>
              <a:ext cx="139065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32" name="Rectangle 531"/>
            <p:cNvSpPr/>
            <p:nvPr/>
          </p:nvSpPr>
          <p:spPr>
            <a:xfrm>
              <a:off x="5372100" y="5559164"/>
              <a:ext cx="1485900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 err="1">
                  <a:latin typeface="Gadugi" panose="020B0502040204020203" pitchFamily="34" charset="0"/>
                </a:rPr>
                <a:t>t</a:t>
              </a:r>
              <a:r>
                <a:rPr lang="en-US" sz="2800" dirty="0" err="1" smtClean="0">
                  <a:latin typeface="Gadugi" panose="020B0502040204020203" pitchFamily="34" charset="0"/>
                </a:rPr>
                <a:t>mp</a:t>
              </a:r>
              <a:r>
                <a:rPr lang="en-US" sz="2800" dirty="0" smtClean="0">
                  <a:latin typeface="Gadugi" panose="020B0502040204020203" pitchFamily="34" charset="0"/>
                </a:rPr>
                <a:t> = f1 + f2</a:t>
              </a:r>
              <a:endParaRPr lang="en-US" dirty="0"/>
            </a:p>
          </p:txBody>
        </p:sp>
        <p:cxnSp>
          <p:nvCxnSpPr>
            <p:cNvPr id="533" name="Straight Connector 532"/>
            <p:cNvCxnSpPr/>
            <p:nvPr/>
          </p:nvCxnSpPr>
          <p:spPr>
            <a:xfrm>
              <a:off x="5467350" y="3889667"/>
              <a:ext cx="139065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Straight Connector 533"/>
            <p:cNvCxnSpPr/>
            <p:nvPr/>
          </p:nvCxnSpPr>
          <p:spPr>
            <a:xfrm>
              <a:off x="5467350" y="4492680"/>
              <a:ext cx="139065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5" name="Straight Connector 534"/>
            <p:cNvCxnSpPr/>
            <p:nvPr/>
          </p:nvCxnSpPr>
          <p:spPr>
            <a:xfrm>
              <a:off x="5467350" y="5600700"/>
              <a:ext cx="139065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6" name="TextBox 535"/>
          <p:cNvSpPr txBox="1"/>
          <p:nvPr/>
        </p:nvSpPr>
        <p:spPr>
          <a:xfrm>
            <a:off x="7143750" y="77343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567" name="Group 566"/>
          <p:cNvGrpSpPr/>
          <p:nvPr/>
        </p:nvGrpSpPr>
        <p:grpSpPr>
          <a:xfrm>
            <a:off x="295275" y="2607218"/>
            <a:ext cx="1485900" cy="3906053"/>
            <a:chOff x="295275" y="2607218"/>
            <a:chExt cx="1485900" cy="3906053"/>
          </a:xfrm>
        </p:grpSpPr>
        <p:sp>
          <p:nvSpPr>
            <p:cNvPr id="547" name="Rectangle 546"/>
            <p:cNvSpPr/>
            <p:nvPr/>
          </p:nvSpPr>
          <p:spPr>
            <a:xfrm>
              <a:off x="390525" y="2607218"/>
              <a:ext cx="1390650" cy="3906053"/>
            </a:xfrm>
            <a:prstGeom prst="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548" name="Rectangle 547"/>
            <p:cNvSpPr/>
            <p:nvPr/>
          </p:nvSpPr>
          <p:spPr>
            <a:xfrm>
              <a:off x="676275" y="2659155"/>
              <a:ext cx="80010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 smtClean="0">
                  <a:latin typeface="Gadugi" panose="020B0502040204020203" pitchFamily="34" charset="0"/>
                </a:rPr>
                <a:t>f1</a:t>
              </a:r>
              <a:endParaRPr lang="en-US" dirty="0"/>
            </a:p>
          </p:txBody>
        </p:sp>
        <p:sp>
          <p:nvSpPr>
            <p:cNvPr id="549" name="Rectangle 548"/>
            <p:cNvSpPr/>
            <p:nvPr/>
          </p:nvSpPr>
          <p:spPr>
            <a:xfrm>
              <a:off x="676275" y="3284069"/>
              <a:ext cx="80010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 smtClean="0">
                  <a:latin typeface="Gadugi" panose="020B0502040204020203" pitchFamily="34" charset="0"/>
                </a:rPr>
                <a:t>f2</a:t>
              </a:r>
              <a:endParaRPr lang="en-US" dirty="0"/>
            </a:p>
          </p:txBody>
        </p:sp>
        <p:sp>
          <p:nvSpPr>
            <p:cNvPr id="550" name="Rectangle 549"/>
            <p:cNvSpPr/>
            <p:nvPr/>
          </p:nvSpPr>
          <p:spPr>
            <a:xfrm>
              <a:off x="676275" y="4010680"/>
              <a:ext cx="80010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 smtClean="0">
                  <a:latin typeface="Gadugi" panose="020B0502040204020203" pitchFamily="34" charset="0"/>
                </a:rPr>
                <a:t>f3</a:t>
              </a:r>
              <a:endParaRPr lang="en-US" dirty="0"/>
            </a:p>
          </p:txBody>
        </p:sp>
        <p:sp>
          <p:nvSpPr>
            <p:cNvPr id="551" name="Rectangle 550"/>
            <p:cNvSpPr/>
            <p:nvPr/>
          </p:nvSpPr>
          <p:spPr>
            <a:xfrm>
              <a:off x="657225" y="4590261"/>
              <a:ext cx="85725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smtClean="0">
                  <a:latin typeface="Gadugi" panose="020B0502040204020203" pitchFamily="34" charset="0"/>
                </a:rPr>
                <a:t>f4</a:t>
              </a:r>
              <a:endParaRPr lang="en-US" sz="2800" dirty="0" smtClean="0">
                <a:latin typeface="Gadugi" panose="020B0502040204020203" pitchFamily="34" charset="0"/>
              </a:endParaRPr>
            </a:p>
          </p:txBody>
        </p:sp>
        <p:cxnSp>
          <p:nvCxnSpPr>
            <p:cNvPr id="552" name="Straight Connector 551"/>
            <p:cNvCxnSpPr/>
            <p:nvPr/>
          </p:nvCxnSpPr>
          <p:spPr>
            <a:xfrm>
              <a:off x="390525" y="3293019"/>
              <a:ext cx="139065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53" name="Rectangle 552"/>
            <p:cNvSpPr/>
            <p:nvPr/>
          </p:nvSpPr>
          <p:spPr>
            <a:xfrm>
              <a:off x="295275" y="5559164"/>
              <a:ext cx="148590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 err="1" smtClean="0">
                  <a:latin typeface="Gadugi" panose="020B0502040204020203" pitchFamily="34" charset="0"/>
                </a:rPr>
                <a:t>tmp</a:t>
              </a:r>
              <a:endParaRPr lang="en-US" dirty="0"/>
            </a:p>
          </p:txBody>
        </p:sp>
        <p:cxnSp>
          <p:nvCxnSpPr>
            <p:cNvPr id="554" name="Straight Connector 553"/>
            <p:cNvCxnSpPr/>
            <p:nvPr/>
          </p:nvCxnSpPr>
          <p:spPr>
            <a:xfrm>
              <a:off x="390525" y="3889667"/>
              <a:ext cx="139065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5" name="Straight Connector 554"/>
            <p:cNvCxnSpPr/>
            <p:nvPr/>
          </p:nvCxnSpPr>
          <p:spPr>
            <a:xfrm>
              <a:off x="390525" y="4492680"/>
              <a:ext cx="139065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6" name="Straight Connector 555"/>
            <p:cNvCxnSpPr/>
            <p:nvPr/>
          </p:nvCxnSpPr>
          <p:spPr>
            <a:xfrm>
              <a:off x="390525" y="5600700"/>
              <a:ext cx="139065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58" name="Straight Arrow Connector 557"/>
          <p:cNvCxnSpPr>
            <a:endCxn id="31" idx="1"/>
          </p:cNvCxnSpPr>
          <p:nvPr/>
        </p:nvCxnSpPr>
        <p:spPr>
          <a:xfrm flipV="1">
            <a:off x="1781175" y="4352925"/>
            <a:ext cx="657225" cy="0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5" name="Straight Arrow Connector 564"/>
          <p:cNvCxnSpPr/>
          <p:nvPr/>
        </p:nvCxnSpPr>
        <p:spPr>
          <a:xfrm>
            <a:off x="9963150" y="4352925"/>
            <a:ext cx="742950" cy="0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2" name="Rounded Rectangle 571"/>
          <p:cNvSpPr/>
          <p:nvPr/>
        </p:nvSpPr>
        <p:spPr>
          <a:xfrm>
            <a:off x="673100" y="5549900"/>
            <a:ext cx="10845800" cy="1164167"/>
          </a:xfrm>
          <a:prstGeom prst="roundRect">
            <a:avLst/>
          </a:prstGeom>
          <a:solidFill>
            <a:srgbClr val="901028"/>
          </a:solidFill>
          <a:ln/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Stateless operations can be pipelined easily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978295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" grpId="0"/>
      <p:bldP spid="478" grpId="0" animBg="1"/>
      <p:bldP spid="57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Stateless vs. </a:t>
            </a:r>
            <a:r>
              <a:rPr lang="en-US" dirty="0" err="1" smtClean="0">
                <a:latin typeface="Gadugi" panose="020B0502040204020203" pitchFamily="34" charset="0"/>
              </a:rPr>
              <a:t>stateful</a:t>
            </a:r>
            <a:r>
              <a:rPr lang="en-US" dirty="0" smtClean="0">
                <a:latin typeface="Gadugi" panose="020B0502040204020203" pitchFamily="34" charset="0"/>
              </a:rPr>
              <a:t> atoms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508831" y="1707023"/>
            <a:ext cx="55611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sz="2800" dirty="0" smtClean="0">
                <a:latin typeface="Gadugi" panose="020B0502040204020203" pitchFamily="34" charset="0"/>
              </a:rPr>
              <a:t>     </a:t>
            </a:r>
            <a:r>
              <a:rPr lang="en-US" sz="2800" dirty="0" err="1" smtClean="0">
                <a:latin typeface="Gadugi" panose="020B0502040204020203" pitchFamily="34" charset="0"/>
              </a:rPr>
              <a:t>Stateful</a:t>
            </a:r>
            <a:r>
              <a:rPr lang="en-US" sz="2800" dirty="0" smtClean="0">
                <a:latin typeface="Gadugi" panose="020B0502040204020203" pitchFamily="34" charset="0"/>
              </a:rPr>
              <a:t> operation: x = x + 1</a:t>
            </a:r>
            <a:endParaRPr lang="en-US" sz="2800" dirty="0">
              <a:latin typeface="Gadugi" panose="020B0502040204020203" pitchFamily="34" charset="0"/>
            </a:endParaRPr>
          </a:p>
        </p:txBody>
      </p:sp>
      <p:sp>
        <p:nvSpPr>
          <p:cNvPr id="536" name="TextBox 535"/>
          <p:cNvSpPr txBox="1"/>
          <p:nvPr/>
        </p:nvSpPr>
        <p:spPr>
          <a:xfrm>
            <a:off x="7143750" y="77343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473" name="Group 472"/>
          <p:cNvGrpSpPr/>
          <p:nvPr/>
        </p:nvGrpSpPr>
        <p:grpSpPr>
          <a:xfrm>
            <a:off x="1295400" y="3889666"/>
            <a:ext cx="10546188" cy="834735"/>
            <a:chOff x="1295400" y="3889666"/>
            <a:chExt cx="10546188" cy="834735"/>
          </a:xfrm>
        </p:grpSpPr>
        <p:cxnSp>
          <p:nvCxnSpPr>
            <p:cNvPr id="564" name="Straight Arrow Connector 563"/>
            <p:cNvCxnSpPr>
              <a:stCxn id="31" idx="3"/>
              <a:endCxn id="478" idx="1"/>
            </p:cNvCxnSpPr>
            <p:nvPr/>
          </p:nvCxnSpPr>
          <p:spPr>
            <a:xfrm>
              <a:off x="4419600" y="4307034"/>
              <a:ext cx="1676400" cy="0"/>
            </a:xfrm>
            <a:prstGeom prst="straightConnector1">
              <a:avLst/>
            </a:prstGeom>
            <a:ln w="1270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ounded Rectangle 30"/>
            <p:cNvSpPr/>
            <p:nvPr/>
          </p:nvSpPr>
          <p:spPr>
            <a:xfrm>
              <a:off x="2438400" y="3889667"/>
              <a:ext cx="1981200" cy="834734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 smtClean="0">
                  <a:latin typeface="Gadugi" panose="020B0502040204020203" pitchFamily="34" charset="0"/>
                </a:rPr>
                <a:t>pkt.tmp</a:t>
              </a:r>
              <a:r>
                <a:rPr lang="en-US" sz="2400" dirty="0" smtClean="0">
                  <a:latin typeface="Gadugi" panose="020B0502040204020203" pitchFamily="34" charset="0"/>
                </a:rPr>
                <a:t> = x</a:t>
              </a:r>
              <a:endParaRPr lang="en-US" sz="2400" dirty="0"/>
            </a:p>
          </p:txBody>
        </p:sp>
        <p:sp>
          <p:nvSpPr>
            <p:cNvPr id="478" name="Rounded Rectangle 477"/>
            <p:cNvSpPr/>
            <p:nvPr/>
          </p:nvSpPr>
          <p:spPr>
            <a:xfrm>
              <a:off x="6096000" y="3889667"/>
              <a:ext cx="1840335" cy="834734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 smtClean="0">
                  <a:latin typeface="Gadugi" panose="020B0502040204020203" pitchFamily="34" charset="0"/>
                </a:rPr>
                <a:t>pkt.tmp</a:t>
              </a:r>
              <a:r>
                <a:rPr lang="en-US" sz="2400" dirty="0" smtClean="0">
                  <a:latin typeface="Gadugi" panose="020B0502040204020203" pitchFamily="34" charset="0"/>
                </a:rPr>
                <a:t> ++</a:t>
              </a:r>
              <a:endParaRPr lang="en-US" sz="2400" dirty="0"/>
            </a:p>
          </p:txBody>
        </p:sp>
        <p:cxnSp>
          <p:nvCxnSpPr>
            <p:cNvPr id="558" name="Straight Arrow Connector 557"/>
            <p:cNvCxnSpPr>
              <a:stCxn id="547" idx="3"/>
              <a:endCxn id="31" idx="1"/>
            </p:cNvCxnSpPr>
            <p:nvPr/>
          </p:nvCxnSpPr>
          <p:spPr>
            <a:xfrm>
              <a:off x="1295400" y="4307033"/>
              <a:ext cx="1143000" cy="1"/>
            </a:xfrm>
            <a:prstGeom prst="straightConnector1">
              <a:avLst/>
            </a:prstGeom>
            <a:ln w="1270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5" name="Straight Arrow Connector 564"/>
            <p:cNvCxnSpPr>
              <a:stCxn id="478" idx="3"/>
              <a:endCxn id="44" idx="1"/>
            </p:cNvCxnSpPr>
            <p:nvPr/>
          </p:nvCxnSpPr>
          <p:spPr>
            <a:xfrm>
              <a:off x="7936335" y="4307034"/>
              <a:ext cx="1512463" cy="0"/>
            </a:xfrm>
            <a:prstGeom prst="straightConnector1">
              <a:avLst/>
            </a:prstGeom>
            <a:ln w="1270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Rounded Rectangle 43"/>
            <p:cNvSpPr/>
            <p:nvPr/>
          </p:nvSpPr>
          <p:spPr>
            <a:xfrm>
              <a:off x="9448798" y="3889666"/>
              <a:ext cx="1905002" cy="834735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Gadugi" panose="020B0502040204020203" pitchFamily="34" charset="0"/>
                </a:rPr>
                <a:t>x</a:t>
              </a:r>
              <a:r>
                <a:rPr lang="en-US" sz="2400" dirty="0" smtClean="0">
                  <a:latin typeface="Gadugi" panose="020B0502040204020203" pitchFamily="34" charset="0"/>
                </a:rPr>
                <a:t> = </a:t>
              </a:r>
              <a:r>
                <a:rPr lang="en-US" sz="2400" dirty="0" err="1" smtClean="0">
                  <a:latin typeface="Gadugi" panose="020B0502040204020203" pitchFamily="34" charset="0"/>
                </a:rPr>
                <a:t>pkt.tmp</a:t>
              </a:r>
              <a:endParaRPr lang="en-US" sz="2400" dirty="0"/>
            </a:p>
          </p:txBody>
        </p:sp>
        <p:cxnSp>
          <p:nvCxnSpPr>
            <p:cNvPr id="45" name="Straight Arrow Connector 44"/>
            <p:cNvCxnSpPr>
              <a:stCxn id="44" idx="3"/>
            </p:cNvCxnSpPr>
            <p:nvPr/>
          </p:nvCxnSpPr>
          <p:spPr>
            <a:xfrm>
              <a:off x="11353800" y="4307034"/>
              <a:ext cx="487788" cy="0"/>
            </a:xfrm>
            <a:prstGeom prst="straightConnector1">
              <a:avLst/>
            </a:prstGeom>
            <a:ln w="1270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Rectangle 68"/>
          <p:cNvSpPr/>
          <p:nvPr/>
        </p:nvSpPr>
        <p:spPr>
          <a:xfrm>
            <a:off x="2508832" y="2389248"/>
            <a:ext cx="8589806" cy="902336"/>
          </a:xfrm>
          <a:prstGeom prst="rect">
            <a:avLst/>
          </a:prstGeom>
          <a:solidFill>
            <a:srgbClr val="3366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bg1"/>
              </a:solidFill>
            </a:endParaRPr>
          </a:p>
        </p:txBody>
      </p:sp>
      <p:grpSp>
        <p:nvGrpSpPr>
          <p:cNvPr id="467" name="Group 466"/>
          <p:cNvGrpSpPr/>
          <p:nvPr/>
        </p:nvGrpSpPr>
        <p:grpSpPr>
          <a:xfrm>
            <a:off x="142875" y="3706485"/>
            <a:ext cx="1485900" cy="1201096"/>
            <a:chOff x="142875" y="3706485"/>
            <a:chExt cx="1485900" cy="1201096"/>
          </a:xfrm>
        </p:grpSpPr>
        <p:grpSp>
          <p:nvGrpSpPr>
            <p:cNvPr id="567" name="Group 566"/>
            <p:cNvGrpSpPr/>
            <p:nvPr/>
          </p:nvGrpSpPr>
          <p:grpSpPr>
            <a:xfrm>
              <a:off x="419100" y="3706485"/>
              <a:ext cx="876300" cy="1201096"/>
              <a:chOff x="390525" y="3291585"/>
              <a:chExt cx="1390650" cy="1201096"/>
            </a:xfrm>
          </p:grpSpPr>
          <p:sp>
            <p:nvSpPr>
              <p:cNvPr id="547" name="Rectangle 546"/>
              <p:cNvSpPr/>
              <p:nvPr/>
            </p:nvSpPr>
            <p:spPr>
              <a:xfrm>
                <a:off x="390525" y="3291585"/>
                <a:ext cx="1390650" cy="1201096"/>
              </a:xfrm>
              <a:prstGeom prst="rect">
                <a:avLst/>
              </a:prstGeom>
              <a:solidFill>
                <a:srgbClr val="FF7E77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cxnSp>
            <p:nvCxnSpPr>
              <p:cNvPr id="552" name="Straight Connector 551"/>
              <p:cNvCxnSpPr/>
              <p:nvPr/>
            </p:nvCxnSpPr>
            <p:spPr>
              <a:xfrm>
                <a:off x="390525" y="3293019"/>
                <a:ext cx="139065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5" name="Straight Connector 554"/>
              <p:cNvCxnSpPr/>
              <p:nvPr/>
            </p:nvCxnSpPr>
            <p:spPr>
              <a:xfrm>
                <a:off x="390525" y="4492680"/>
                <a:ext cx="139065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2" name="Rectangle 81"/>
            <p:cNvSpPr/>
            <p:nvPr/>
          </p:nvSpPr>
          <p:spPr>
            <a:xfrm>
              <a:off x="142875" y="4046140"/>
              <a:ext cx="148590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 err="1" smtClean="0">
                  <a:latin typeface="Gadugi" panose="020B0502040204020203" pitchFamily="34" charset="0"/>
                </a:rPr>
                <a:t>tmp</a:t>
              </a:r>
              <a:endParaRPr lang="en-US" dirty="0"/>
            </a:p>
          </p:txBody>
        </p:sp>
      </p:grpSp>
      <p:cxnSp>
        <p:nvCxnSpPr>
          <p:cNvPr id="84" name="Straight Arrow Connector 83"/>
          <p:cNvCxnSpPr/>
          <p:nvPr/>
        </p:nvCxnSpPr>
        <p:spPr>
          <a:xfrm>
            <a:off x="3429000" y="3350112"/>
            <a:ext cx="0" cy="696028"/>
          </a:xfrm>
          <a:prstGeom prst="straightConnector1">
            <a:avLst/>
          </a:prstGeom>
          <a:ln w="1270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44" idx="0"/>
          </p:cNvCxnSpPr>
          <p:nvPr/>
        </p:nvCxnSpPr>
        <p:spPr>
          <a:xfrm flipH="1" flipV="1">
            <a:off x="10266477" y="3271182"/>
            <a:ext cx="0" cy="618484"/>
          </a:xfrm>
          <a:prstGeom prst="straightConnector1">
            <a:avLst/>
          </a:prstGeom>
          <a:ln w="1270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8" name="Group 467"/>
          <p:cNvGrpSpPr/>
          <p:nvPr/>
        </p:nvGrpSpPr>
        <p:grpSpPr>
          <a:xfrm>
            <a:off x="4318580" y="3706485"/>
            <a:ext cx="1485900" cy="1201096"/>
            <a:chOff x="4318580" y="3706485"/>
            <a:chExt cx="1485900" cy="1201096"/>
          </a:xfrm>
        </p:grpSpPr>
        <p:grpSp>
          <p:nvGrpSpPr>
            <p:cNvPr id="95" name="Group 94"/>
            <p:cNvGrpSpPr/>
            <p:nvPr/>
          </p:nvGrpSpPr>
          <p:grpSpPr>
            <a:xfrm>
              <a:off x="4648199" y="3706485"/>
              <a:ext cx="876300" cy="1201096"/>
              <a:chOff x="390525" y="3291585"/>
              <a:chExt cx="1390650" cy="1201096"/>
            </a:xfrm>
          </p:grpSpPr>
          <p:sp>
            <p:nvSpPr>
              <p:cNvPr id="96" name="Rectangle 95"/>
              <p:cNvSpPr/>
              <p:nvPr/>
            </p:nvSpPr>
            <p:spPr>
              <a:xfrm>
                <a:off x="390525" y="3291585"/>
                <a:ext cx="1390650" cy="1201096"/>
              </a:xfrm>
              <a:prstGeom prst="rect">
                <a:avLst/>
              </a:prstGeom>
              <a:solidFill>
                <a:srgbClr val="FF7E77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cxnSp>
            <p:nvCxnSpPr>
              <p:cNvPr id="97" name="Straight Connector 96"/>
              <p:cNvCxnSpPr/>
              <p:nvPr/>
            </p:nvCxnSpPr>
            <p:spPr>
              <a:xfrm>
                <a:off x="390525" y="3293019"/>
                <a:ext cx="139065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/>
            </p:nvCxnSpPr>
            <p:spPr>
              <a:xfrm>
                <a:off x="390525" y="4492680"/>
                <a:ext cx="139065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9" name="Rectangle 98"/>
            <p:cNvSpPr/>
            <p:nvPr/>
          </p:nvSpPr>
          <p:spPr>
            <a:xfrm>
              <a:off x="4318580" y="3829979"/>
              <a:ext cx="1485900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 err="1">
                  <a:latin typeface="Gadugi" panose="020B0502040204020203" pitchFamily="34" charset="0"/>
                </a:rPr>
                <a:t>t</a:t>
              </a:r>
              <a:r>
                <a:rPr lang="en-US" sz="2800" dirty="0" err="1" smtClean="0">
                  <a:latin typeface="Gadugi" panose="020B0502040204020203" pitchFamily="34" charset="0"/>
                </a:rPr>
                <a:t>mp</a:t>
              </a:r>
              <a:endParaRPr lang="en-US" sz="2800" dirty="0" smtClean="0">
                <a:latin typeface="Gadugi" panose="020B0502040204020203" pitchFamily="34" charset="0"/>
              </a:endParaRPr>
            </a:p>
            <a:p>
              <a:pPr algn="ctr"/>
              <a:r>
                <a:rPr lang="en-US" sz="2800" dirty="0" smtClean="0">
                  <a:latin typeface="Gadugi" panose="020B0502040204020203" pitchFamily="34" charset="0"/>
                </a:rPr>
                <a:t>= 0</a:t>
              </a:r>
              <a:endParaRPr lang="en-US" dirty="0"/>
            </a:p>
          </p:txBody>
        </p:sp>
      </p:grpSp>
      <p:grpSp>
        <p:nvGrpSpPr>
          <p:cNvPr id="469" name="Group 468"/>
          <p:cNvGrpSpPr/>
          <p:nvPr/>
        </p:nvGrpSpPr>
        <p:grpSpPr>
          <a:xfrm>
            <a:off x="7829820" y="3706485"/>
            <a:ext cx="1485900" cy="1201096"/>
            <a:chOff x="7829820" y="3706485"/>
            <a:chExt cx="1485900" cy="1201096"/>
          </a:xfrm>
        </p:grpSpPr>
        <p:grpSp>
          <p:nvGrpSpPr>
            <p:cNvPr id="110" name="Group 109"/>
            <p:cNvGrpSpPr/>
            <p:nvPr/>
          </p:nvGrpSpPr>
          <p:grpSpPr>
            <a:xfrm>
              <a:off x="8134620" y="3706485"/>
              <a:ext cx="876300" cy="1201096"/>
              <a:chOff x="390525" y="3291585"/>
              <a:chExt cx="1390650" cy="1201096"/>
            </a:xfrm>
          </p:grpSpPr>
          <p:sp>
            <p:nvSpPr>
              <p:cNvPr id="111" name="Rectangle 110"/>
              <p:cNvSpPr/>
              <p:nvPr/>
            </p:nvSpPr>
            <p:spPr>
              <a:xfrm>
                <a:off x="390525" y="3291585"/>
                <a:ext cx="1390650" cy="1201096"/>
              </a:xfrm>
              <a:prstGeom prst="rect">
                <a:avLst/>
              </a:prstGeom>
              <a:solidFill>
                <a:srgbClr val="FF7E77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cxnSp>
            <p:nvCxnSpPr>
              <p:cNvPr id="112" name="Straight Connector 111"/>
              <p:cNvCxnSpPr/>
              <p:nvPr/>
            </p:nvCxnSpPr>
            <p:spPr>
              <a:xfrm>
                <a:off x="390525" y="3293019"/>
                <a:ext cx="139065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/>
            </p:nvCxnSpPr>
            <p:spPr>
              <a:xfrm>
                <a:off x="390525" y="4492680"/>
                <a:ext cx="139065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7" name="Rectangle 116"/>
            <p:cNvSpPr/>
            <p:nvPr/>
          </p:nvSpPr>
          <p:spPr>
            <a:xfrm>
              <a:off x="7829820" y="3829979"/>
              <a:ext cx="1485900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 err="1">
                  <a:latin typeface="Gadugi" panose="020B0502040204020203" pitchFamily="34" charset="0"/>
                </a:rPr>
                <a:t>t</a:t>
              </a:r>
              <a:r>
                <a:rPr lang="en-US" sz="2800" dirty="0" err="1" smtClean="0">
                  <a:latin typeface="Gadugi" panose="020B0502040204020203" pitchFamily="34" charset="0"/>
                </a:rPr>
                <a:t>mp</a:t>
              </a:r>
              <a:endParaRPr lang="en-US" sz="2800" dirty="0" smtClean="0">
                <a:latin typeface="Gadugi" panose="020B0502040204020203" pitchFamily="34" charset="0"/>
              </a:endParaRPr>
            </a:p>
            <a:p>
              <a:pPr algn="ctr"/>
              <a:r>
                <a:rPr lang="en-US" sz="2800" dirty="0" smtClean="0">
                  <a:latin typeface="Gadugi" panose="020B0502040204020203" pitchFamily="34" charset="0"/>
                </a:rPr>
                <a:t>= 1</a:t>
              </a:r>
              <a:endParaRPr lang="en-US" dirty="0"/>
            </a:p>
          </p:txBody>
        </p:sp>
      </p:grpSp>
      <p:grpSp>
        <p:nvGrpSpPr>
          <p:cNvPr id="472" name="Group 471"/>
          <p:cNvGrpSpPr/>
          <p:nvPr/>
        </p:nvGrpSpPr>
        <p:grpSpPr>
          <a:xfrm>
            <a:off x="142875" y="5461316"/>
            <a:ext cx="1485900" cy="1201096"/>
            <a:chOff x="142875" y="5461316"/>
            <a:chExt cx="1485900" cy="1201096"/>
          </a:xfrm>
        </p:grpSpPr>
        <p:grpSp>
          <p:nvGrpSpPr>
            <p:cNvPr id="132" name="Group 131"/>
            <p:cNvGrpSpPr/>
            <p:nvPr/>
          </p:nvGrpSpPr>
          <p:grpSpPr>
            <a:xfrm>
              <a:off x="419100" y="5461316"/>
              <a:ext cx="876300" cy="1201096"/>
              <a:chOff x="390525" y="3291585"/>
              <a:chExt cx="1390650" cy="1201096"/>
            </a:xfrm>
            <a:solidFill>
              <a:schemeClr val="accent6"/>
            </a:solidFill>
          </p:grpSpPr>
          <p:sp>
            <p:nvSpPr>
              <p:cNvPr id="133" name="Rectangle 132"/>
              <p:cNvSpPr/>
              <p:nvPr/>
            </p:nvSpPr>
            <p:spPr>
              <a:xfrm>
                <a:off x="390525" y="3291585"/>
                <a:ext cx="1390650" cy="120109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cxnSp>
            <p:nvCxnSpPr>
              <p:cNvPr id="134" name="Straight Connector 133"/>
              <p:cNvCxnSpPr/>
              <p:nvPr/>
            </p:nvCxnSpPr>
            <p:spPr>
              <a:xfrm>
                <a:off x="390525" y="3293019"/>
                <a:ext cx="1390650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>
              <a:xfrm>
                <a:off x="390525" y="4492680"/>
                <a:ext cx="1390650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6" name="Rectangle 135"/>
            <p:cNvSpPr/>
            <p:nvPr/>
          </p:nvSpPr>
          <p:spPr>
            <a:xfrm>
              <a:off x="142875" y="5800971"/>
              <a:ext cx="148590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 err="1" smtClean="0">
                  <a:latin typeface="Gadugi" panose="020B0502040204020203" pitchFamily="34" charset="0"/>
                </a:rPr>
                <a:t>tmp</a:t>
              </a:r>
              <a:endParaRPr lang="en-US" dirty="0"/>
            </a:p>
          </p:txBody>
        </p:sp>
      </p:grpSp>
      <p:grpSp>
        <p:nvGrpSpPr>
          <p:cNvPr id="471" name="Group 470"/>
          <p:cNvGrpSpPr/>
          <p:nvPr/>
        </p:nvGrpSpPr>
        <p:grpSpPr>
          <a:xfrm>
            <a:off x="4318580" y="5461316"/>
            <a:ext cx="1485900" cy="1201096"/>
            <a:chOff x="4318580" y="5461316"/>
            <a:chExt cx="1485900" cy="1201096"/>
          </a:xfrm>
        </p:grpSpPr>
        <p:grpSp>
          <p:nvGrpSpPr>
            <p:cNvPr id="138" name="Group 137"/>
            <p:cNvGrpSpPr/>
            <p:nvPr/>
          </p:nvGrpSpPr>
          <p:grpSpPr>
            <a:xfrm>
              <a:off x="4648199" y="5461316"/>
              <a:ext cx="876300" cy="1201096"/>
              <a:chOff x="390525" y="3291585"/>
              <a:chExt cx="1390650" cy="1201096"/>
            </a:xfrm>
            <a:solidFill>
              <a:schemeClr val="accent6"/>
            </a:solidFill>
          </p:grpSpPr>
          <p:sp>
            <p:nvSpPr>
              <p:cNvPr id="139" name="Rectangle 138"/>
              <p:cNvSpPr/>
              <p:nvPr/>
            </p:nvSpPr>
            <p:spPr>
              <a:xfrm>
                <a:off x="390525" y="3291585"/>
                <a:ext cx="1390650" cy="120109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cxnSp>
            <p:nvCxnSpPr>
              <p:cNvPr id="140" name="Straight Connector 139"/>
              <p:cNvCxnSpPr/>
              <p:nvPr/>
            </p:nvCxnSpPr>
            <p:spPr>
              <a:xfrm>
                <a:off x="390525" y="3293019"/>
                <a:ext cx="1390650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>
              <a:xfrm>
                <a:off x="390525" y="4492680"/>
                <a:ext cx="1390650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2" name="Rectangle 141"/>
            <p:cNvSpPr/>
            <p:nvPr/>
          </p:nvSpPr>
          <p:spPr>
            <a:xfrm>
              <a:off x="4318580" y="5584810"/>
              <a:ext cx="1485900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 err="1">
                  <a:latin typeface="Gadugi" panose="020B0502040204020203" pitchFamily="34" charset="0"/>
                </a:rPr>
                <a:t>t</a:t>
              </a:r>
              <a:r>
                <a:rPr lang="en-US" sz="2800" dirty="0" err="1" smtClean="0">
                  <a:latin typeface="Gadugi" panose="020B0502040204020203" pitchFamily="34" charset="0"/>
                </a:rPr>
                <a:t>mp</a:t>
              </a:r>
              <a:endParaRPr lang="en-US" sz="2800" dirty="0" smtClean="0">
                <a:latin typeface="Gadugi" panose="020B0502040204020203" pitchFamily="34" charset="0"/>
              </a:endParaRPr>
            </a:p>
            <a:p>
              <a:pPr algn="ctr"/>
              <a:r>
                <a:rPr lang="en-US" sz="2800" dirty="0" smtClean="0">
                  <a:latin typeface="Gadugi" panose="020B0502040204020203" pitchFamily="34" charset="0"/>
                </a:rPr>
                <a:t>= 0</a:t>
              </a:r>
              <a:endParaRPr lang="en-US" dirty="0"/>
            </a:p>
          </p:txBody>
        </p:sp>
      </p:grpSp>
      <p:grpSp>
        <p:nvGrpSpPr>
          <p:cNvPr id="470" name="Group 469"/>
          <p:cNvGrpSpPr/>
          <p:nvPr/>
        </p:nvGrpSpPr>
        <p:grpSpPr>
          <a:xfrm>
            <a:off x="7829820" y="5461316"/>
            <a:ext cx="1485900" cy="1201096"/>
            <a:chOff x="7829820" y="5461316"/>
            <a:chExt cx="1485900" cy="1201096"/>
          </a:xfrm>
        </p:grpSpPr>
        <p:grpSp>
          <p:nvGrpSpPr>
            <p:cNvPr id="143" name="Group 142"/>
            <p:cNvGrpSpPr/>
            <p:nvPr/>
          </p:nvGrpSpPr>
          <p:grpSpPr>
            <a:xfrm>
              <a:off x="8134620" y="5461316"/>
              <a:ext cx="876300" cy="1201096"/>
              <a:chOff x="390525" y="3291585"/>
              <a:chExt cx="1390650" cy="1201096"/>
            </a:xfrm>
            <a:solidFill>
              <a:schemeClr val="accent6"/>
            </a:solidFill>
          </p:grpSpPr>
          <p:sp>
            <p:nvSpPr>
              <p:cNvPr id="144" name="Rectangle 143"/>
              <p:cNvSpPr/>
              <p:nvPr/>
            </p:nvSpPr>
            <p:spPr>
              <a:xfrm>
                <a:off x="390525" y="3291585"/>
                <a:ext cx="1390650" cy="120109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cxnSp>
            <p:nvCxnSpPr>
              <p:cNvPr id="145" name="Straight Connector 144"/>
              <p:cNvCxnSpPr/>
              <p:nvPr/>
            </p:nvCxnSpPr>
            <p:spPr>
              <a:xfrm>
                <a:off x="390525" y="3293019"/>
                <a:ext cx="1390650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/>
              <p:nvPr/>
            </p:nvCxnSpPr>
            <p:spPr>
              <a:xfrm>
                <a:off x="390525" y="4492680"/>
                <a:ext cx="1390650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7" name="Rectangle 146"/>
            <p:cNvSpPr/>
            <p:nvPr/>
          </p:nvSpPr>
          <p:spPr>
            <a:xfrm>
              <a:off x="7829820" y="5584810"/>
              <a:ext cx="1485900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 err="1">
                  <a:latin typeface="Gadugi" panose="020B0502040204020203" pitchFamily="34" charset="0"/>
                </a:rPr>
                <a:t>t</a:t>
              </a:r>
              <a:r>
                <a:rPr lang="en-US" sz="2800" dirty="0" err="1" smtClean="0">
                  <a:latin typeface="Gadugi" panose="020B0502040204020203" pitchFamily="34" charset="0"/>
                </a:rPr>
                <a:t>mp</a:t>
              </a:r>
              <a:endParaRPr lang="en-US" sz="2800" dirty="0" smtClean="0">
                <a:latin typeface="Gadugi" panose="020B0502040204020203" pitchFamily="34" charset="0"/>
              </a:endParaRPr>
            </a:p>
            <a:p>
              <a:pPr algn="ctr"/>
              <a:r>
                <a:rPr lang="en-US" sz="2800" dirty="0" smtClean="0">
                  <a:latin typeface="Gadugi" panose="020B0502040204020203" pitchFamily="34" charset="0"/>
                </a:rPr>
                <a:t>= 1</a:t>
              </a:r>
              <a:endParaRPr lang="en-US" dirty="0"/>
            </a:p>
          </p:txBody>
        </p:sp>
      </p:grpSp>
      <p:sp>
        <p:nvSpPr>
          <p:cNvPr id="466" name="Rectangle 465"/>
          <p:cNvSpPr/>
          <p:nvPr/>
        </p:nvSpPr>
        <p:spPr>
          <a:xfrm>
            <a:off x="6227295" y="2575530"/>
            <a:ext cx="11528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X = </a:t>
            </a:r>
            <a:r>
              <a:rPr lang="en-US" sz="3200" dirty="0" smtClean="0">
                <a:solidFill>
                  <a:schemeClr val="bg1"/>
                </a:solidFill>
              </a:rPr>
              <a:t>1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6227295" y="2576026"/>
            <a:ext cx="11528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X </a:t>
            </a:r>
            <a:r>
              <a:rPr lang="en-US" sz="3200">
                <a:solidFill>
                  <a:schemeClr val="bg1"/>
                </a:solidFill>
              </a:rPr>
              <a:t>= </a:t>
            </a:r>
            <a:r>
              <a:rPr lang="en-US" sz="320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61" name="Rounded Rectangle 160"/>
          <p:cNvSpPr/>
          <p:nvPr/>
        </p:nvSpPr>
        <p:spPr>
          <a:xfrm>
            <a:off x="673100" y="5549900"/>
            <a:ext cx="10845800" cy="1164167"/>
          </a:xfrm>
          <a:prstGeom prst="roundRect">
            <a:avLst/>
          </a:prstGeom>
          <a:solidFill>
            <a:srgbClr val="901028"/>
          </a:solidFill>
          <a:ln/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Cannot </a:t>
            </a:r>
            <a:r>
              <a:rPr lang="en-US" sz="4000" dirty="0" smtClean="0"/>
              <a:t>pipeline</a:t>
            </a:r>
            <a:r>
              <a:rPr lang="en-US" sz="4000" dirty="0" smtClean="0"/>
              <a:t>, need atomic increment </a:t>
            </a:r>
            <a:r>
              <a:rPr lang="en-US" sz="4000" dirty="0" smtClean="0"/>
              <a:t>in h/w</a:t>
            </a:r>
            <a:endParaRPr lang="en-US" sz="4000" dirty="0"/>
          </a:p>
        </p:txBody>
      </p:sp>
      <p:sp>
        <p:nvSpPr>
          <p:cNvPr id="162" name="Rounded Rectangle 161"/>
          <p:cNvSpPr/>
          <p:nvPr/>
        </p:nvSpPr>
        <p:spPr>
          <a:xfrm>
            <a:off x="8050919" y="1796907"/>
            <a:ext cx="3975100" cy="1164167"/>
          </a:xfrm>
          <a:prstGeom prst="roundRect">
            <a:avLst/>
          </a:prstGeom>
          <a:solidFill>
            <a:srgbClr val="FF0000"/>
          </a:solidFill>
          <a:ln/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X should be 2,</a:t>
            </a:r>
          </a:p>
          <a:p>
            <a:pPr algn="ctr"/>
            <a:r>
              <a:rPr lang="en-US" sz="4000" dirty="0" smtClean="0"/>
              <a:t>incorrect!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765316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9" grpId="0" build="allAtOnce" animBg="1"/>
      <p:bldP spid="466" grpId="0"/>
      <p:bldP spid="157" grpId="1"/>
      <p:bldP spid="157" grpId="2"/>
      <p:bldP spid="161" grpId="0" animBg="1"/>
      <p:bldP spid="162" grpId="0" animBg="1"/>
      <p:bldP spid="162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" name="Group 187"/>
          <p:cNvGrpSpPr/>
          <p:nvPr/>
        </p:nvGrpSpPr>
        <p:grpSpPr>
          <a:xfrm>
            <a:off x="6096000" y="4738684"/>
            <a:ext cx="4875732" cy="1927756"/>
            <a:chOff x="6096000" y="4738684"/>
            <a:chExt cx="4875732" cy="1927756"/>
          </a:xfrm>
        </p:grpSpPr>
        <p:grpSp>
          <p:nvGrpSpPr>
            <p:cNvPr id="169" name="Group 168"/>
            <p:cNvGrpSpPr/>
            <p:nvPr/>
          </p:nvGrpSpPr>
          <p:grpSpPr>
            <a:xfrm>
              <a:off x="6096000" y="4738684"/>
              <a:ext cx="4875732" cy="1927756"/>
              <a:chOff x="6096000" y="4738684"/>
              <a:chExt cx="4875732" cy="1927756"/>
            </a:xfrm>
          </p:grpSpPr>
          <p:grpSp>
            <p:nvGrpSpPr>
              <p:cNvPr id="19" name="Group 42"/>
              <p:cNvGrpSpPr/>
              <p:nvPr/>
            </p:nvGrpSpPr>
            <p:grpSpPr>
              <a:xfrm>
                <a:off x="6096000" y="5123267"/>
                <a:ext cx="4875732" cy="934633"/>
                <a:chOff x="1707458" y="1905818"/>
                <a:chExt cx="4254836" cy="926151"/>
              </a:xfrm>
            </p:grpSpPr>
            <p:cxnSp>
              <p:nvCxnSpPr>
                <p:cNvPr id="129" name="Straight Arrow Connector 128"/>
                <p:cNvCxnSpPr/>
                <p:nvPr/>
              </p:nvCxnSpPr>
              <p:spPr>
                <a:xfrm>
                  <a:off x="1707458" y="1905818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Arrow Connector 129"/>
                <p:cNvCxnSpPr/>
                <p:nvPr/>
              </p:nvCxnSpPr>
              <p:spPr>
                <a:xfrm>
                  <a:off x="1707458" y="2033636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Straight Arrow Connector 130"/>
                <p:cNvCxnSpPr/>
                <p:nvPr/>
              </p:nvCxnSpPr>
              <p:spPr>
                <a:xfrm>
                  <a:off x="1707458" y="2161454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Straight Arrow Connector 131"/>
                <p:cNvCxnSpPr/>
                <p:nvPr/>
              </p:nvCxnSpPr>
              <p:spPr>
                <a:xfrm>
                  <a:off x="1707458" y="2289272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Straight Arrow Connector 132"/>
                <p:cNvCxnSpPr/>
                <p:nvPr/>
              </p:nvCxnSpPr>
              <p:spPr>
                <a:xfrm>
                  <a:off x="1707458" y="2417090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Straight Arrow Connector 133"/>
                <p:cNvCxnSpPr/>
                <p:nvPr/>
              </p:nvCxnSpPr>
              <p:spPr>
                <a:xfrm>
                  <a:off x="1707458" y="2544908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Straight Arrow Connector 134"/>
                <p:cNvCxnSpPr/>
                <p:nvPr/>
              </p:nvCxnSpPr>
              <p:spPr>
                <a:xfrm>
                  <a:off x="1707458" y="2672726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Straight Arrow Connector 135"/>
                <p:cNvCxnSpPr/>
                <p:nvPr/>
              </p:nvCxnSpPr>
              <p:spPr>
                <a:xfrm>
                  <a:off x="1707458" y="2800544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0" name="Rectangle 19"/>
              <p:cNvSpPr/>
              <p:nvPr/>
            </p:nvSpPr>
            <p:spPr>
              <a:xfrm>
                <a:off x="7754389" y="4738685"/>
                <a:ext cx="1113765" cy="163359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+mj-lt"/>
                  <a:cs typeface="Seravek"/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6325543" y="4738684"/>
                <a:ext cx="1113765" cy="1626533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+mj-lt"/>
                  <a:cs typeface="Seravek"/>
                </a:endParaRPr>
              </a:p>
            </p:txBody>
          </p:sp>
          <p:cxnSp>
            <p:nvCxnSpPr>
              <p:cNvPr id="23" name="Straight Connector 22"/>
              <p:cNvCxnSpPr/>
              <p:nvPr/>
            </p:nvCxnSpPr>
            <p:spPr>
              <a:xfrm>
                <a:off x="10545707" y="5909710"/>
                <a:ext cx="403661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10545707" y="5218718"/>
                <a:ext cx="403661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Rectangle 25"/>
              <p:cNvSpPr/>
              <p:nvPr/>
            </p:nvSpPr>
            <p:spPr>
              <a:xfrm>
                <a:off x="9540445" y="4752491"/>
                <a:ext cx="1113765" cy="1606897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+mj-lt"/>
                  <a:cs typeface="Seravek"/>
                </a:endParaRPr>
              </a:p>
            </p:txBody>
          </p:sp>
          <p:grpSp>
            <p:nvGrpSpPr>
              <p:cNvPr id="27" name="Group 26"/>
              <p:cNvGrpSpPr/>
              <p:nvPr/>
            </p:nvGrpSpPr>
            <p:grpSpPr>
              <a:xfrm>
                <a:off x="8987226" y="5105400"/>
                <a:ext cx="515971" cy="986748"/>
                <a:chOff x="8534400" y="1981200"/>
                <a:chExt cx="595991" cy="2163589"/>
              </a:xfrm>
            </p:grpSpPr>
            <p:cxnSp>
              <p:nvCxnSpPr>
                <p:cNvPr id="125" name="Straight Connector 124"/>
                <p:cNvCxnSpPr/>
                <p:nvPr/>
              </p:nvCxnSpPr>
              <p:spPr>
                <a:xfrm>
                  <a:off x="8534400" y="1981200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Straight Connector 125"/>
                <p:cNvCxnSpPr/>
                <p:nvPr/>
              </p:nvCxnSpPr>
              <p:spPr>
                <a:xfrm>
                  <a:off x="8546380" y="4144789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>
                <a:xfrm>
                  <a:off x="8544754" y="3074118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5" name="Rectangle 94"/>
              <p:cNvSpPr/>
              <p:nvPr/>
            </p:nvSpPr>
            <p:spPr>
              <a:xfrm>
                <a:off x="6331489" y="4738684"/>
                <a:ext cx="1109765" cy="1624015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  <a:latin typeface="+mj-lt"/>
                </a:endParaRPr>
              </a:p>
            </p:txBody>
          </p:sp>
          <p:grpSp>
            <p:nvGrpSpPr>
              <p:cNvPr id="96" name="Group 95"/>
              <p:cNvGrpSpPr/>
              <p:nvPr/>
            </p:nvGrpSpPr>
            <p:grpSpPr>
              <a:xfrm>
                <a:off x="6396477" y="4914900"/>
                <a:ext cx="981004" cy="1257300"/>
                <a:chOff x="1905000" y="4038600"/>
                <a:chExt cx="981004" cy="1257300"/>
              </a:xfrm>
            </p:grpSpPr>
            <p:grpSp>
              <p:nvGrpSpPr>
                <p:cNvPr id="100" name="Group 99"/>
                <p:cNvGrpSpPr/>
                <p:nvPr/>
              </p:nvGrpSpPr>
              <p:grpSpPr>
                <a:xfrm>
                  <a:off x="1905000" y="40386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113" name="Rectangle 112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114" name="Trapezoid 113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+mj-lt"/>
                    </a:endParaRPr>
                  </a:p>
                </p:txBody>
              </p:sp>
              <p:cxnSp>
                <p:nvCxnSpPr>
                  <p:cNvPr id="115" name="Straight Connector 114"/>
                  <p:cNvCxnSpPr>
                    <a:stCxn id="113" idx="3"/>
                    <a:endCxn id="114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1" name="Group 100"/>
                <p:cNvGrpSpPr/>
                <p:nvPr/>
              </p:nvGrpSpPr>
              <p:grpSpPr>
                <a:xfrm>
                  <a:off x="1905000" y="43815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110" name="Rectangle 109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111" name="Trapezoid 110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+mj-lt"/>
                    </a:endParaRPr>
                  </a:p>
                </p:txBody>
              </p:sp>
              <p:cxnSp>
                <p:nvCxnSpPr>
                  <p:cNvPr id="112" name="Straight Connector 111"/>
                  <p:cNvCxnSpPr>
                    <a:stCxn id="110" idx="3"/>
                    <a:endCxn id="111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3" name="Group 102"/>
                <p:cNvGrpSpPr/>
                <p:nvPr/>
              </p:nvGrpSpPr>
              <p:grpSpPr>
                <a:xfrm>
                  <a:off x="1905000" y="5060958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104" name="Rectangle 103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105" name="Trapezoid 104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+mj-lt"/>
                    </a:endParaRPr>
                  </a:p>
                </p:txBody>
              </p:sp>
              <p:cxnSp>
                <p:nvCxnSpPr>
                  <p:cNvPr id="106" name="Straight Connector 105"/>
                  <p:cNvCxnSpPr>
                    <a:stCxn id="104" idx="3"/>
                    <a:endCxn id="105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94" name="TextBox 93"/>
              <p:cNvSpPr txBox="1"/>
              <p:nvPr/>
            </p:nvSpPr>
            <p:spPr>
              <a:xfrm>
                <a:off x="6461344" y="6297108"/>
                <a:ext cx="9476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+mj-lt"/>
                    <a:cs typeface="Seravek"/>
                  </a:rPr>
                  <a:t>Stage 1</a:t>
                </a:r>
                <a:endParaRPr lang="en-US" dirty="0">
                  <a:latin typeface="+mj-lt"/>
                  <a:cs typeface="Seravek"/>
                </a:endParaRPr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7752269" y="4738686"/>
                <a:ext cx="1116363" cy="1624014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  <a:latin typeface="+mj-lt"/>
                </a:endParaRPr>
              </a:p>
            </p:txBody>
          </p:sp>
          <p:grpSp>
            <p:nvGrpSpPr>
              <p:cNvPr id="67" name="Group 66"/>
              <p:cNvGrpSpPr/>
              <p:nvPr/>
            </p:nvGrpSpPr>
            <p:grpSpPr>
              <a:xfrm>
                <a:off x="7817643" y="4914900"/>
                <a:ext cx="986837" cy="1257300"/>
                <a:chOff x="1905000" y="4038600"/>
                <a:chExt cx="981004" cy="1257300"/>
              </a:xfrm>
            </p:grpSpPr>
            <p:grpSp>
              <p:nvGrpSpPr>
                <p:cNvPr id="71" name="Group 70"/>
                <p:cNvGrpSpPr/>
                <p:nvPr/>
              </p:nvGrpSpPr>
              <p:grpSpPr>
                <a:xfrm>
                  <a:off x="1905000" y="40386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84" name="Rectangle 83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85" name="Trapezoid 84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+mj-lt"/>
                    </a:endParaRPr>
                  </a:p>
                </p:txBody>
              </p:sp>
              <p:cxnSp>
                <p:nvCxnSpPr>
                  <p:cNvPr id="86" name="Straight Connector 85"/>
                  <p:cNvCxnSpPr>
                    <a:stCxn id="84" idx="3"/>
                    <a:endCxn id="85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2" name="Group 71"/>
                <p:cNvGrpSpPr/>
                <p:nvPr/>
              </p:nvGrpSpPr>
              <p:grpSpPr>
                <a:xfrm>
                  <a:off x="1905000" y="43815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81" name="Rectangle 80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82" name="Trapezoid 81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+mj-lt"/>
                    </a:endParaRPr>
                  </a:p>
                </p:txBody>
              </p:sp>
              <p:cxnSp>
                <p:nvCxnSpPr>
                  <p:cNvPr id="83" name="Straight Connector 82"/>
                  <p:cNvCxnSpPr>
                    <a:stCxn id="81" idx="3"/>
                    <a:endCxn id="82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4" name="Group 73"/>
                <p:cNvGrpSpPr/>
                <p:nvPr/>
              </p:nvGrpSpPr>
              <p:grpSpPr>
                <a:xfrm>
                  <a:off x="1905000" y="5060958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75" name="Rectangle 74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76" name="Trapezoid 75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+mj-lt"/>
                    </a:endParaRPr>
                  </a:p>
                </p:txBody>
              </p:sp>
              <p:cxnSp>
                <p:nvCxnSpPr>
                  <p:cNvPr id="77" name="Straight Connector 76"/>
                  <p:cNvCxnSpPr>
                    <a:stCxn id="75" idx="3"/>
                    <a:endCxn id="76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65" name="TextBox 64"/>
              <p:cNvSpPr txBox="1"/>
              <p:nvPr/>
            </p:nvSpPr>
            <p:spPr>
              <a:xfrm>
                <a:off x="7875899" y="6297108"/>
                <a:ext cx="9476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+mj-lt"/>
                    <a:cs typeface="Seravek"/>
                  </a:rPr>
                  <a:t>Stage 2</a:t>
                </a:r>
                <a:endParaRPr lang="en-US" dirty="0">
                  <a:latin typeface="+mj-lt"/>
                  <a:cs typeface="Seravek"/>
                </a:endParaRPr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9532324" y="4738685"/>
                <a:ext cx="1116363" cy="1616137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  <a:latin typeface="+mj-lt"/>
                </a:endParaRPr>
              </a:p>
            </p:txBody>
          </p:sp>
          <p:grpSp>
            <p:nvGrpSpPr>
              <p:cNvPr id="38" name="Group 37"/>
              <p:cNvGrpSpPr/>
              <p:nvPr/>
            </p:nvGrpSpPr>
            <p:grpSpPr>
              <a:xfrm>
                <a:off x="9600132" y="4914900"/>
                <a:ext cx="986837" cy="1257300"/>
                <a:chOff x="1905000" y="4038600"/>
                <a:chExt cx="981004" cy="1257300"/>
              </a:xfrm>
            </p:grpSpPr>
            <p:grpSp>
              <p:nvGrpSpPr>
                <p:cNvPr id="42" name="Group 41"/>
                <p:cNvGrpSpPr/>
                <p:nvPr/>
              </p:nvGrpSpPr>
              <p:grpSpPr>
                <a:xfrm>
                  <a:off x="1905000" y="40386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55" name="Rectangle 54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56" name="Trapezoid 55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+mj-lt"/>
                    </a:endParaRPr>
                  </a:p>
                </p:txBody>
              </p:sp>
              <p:cxnSp>
                <p:nvCxnSpPr>
                  <p:cNvPr id="57" name="Straight Connector 56"/>
                  <p:cNvCxnSpPr>
                    <a:stCxn id="55" idx="3"/>
                    <a:endCxn id="56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3" name="Group 42"/>
                <p:cNvGrpSpPr/>
                <p:nvPr/>
              </p:nvGrpSpPr>
              <p:grpSpPr>
                <a:xfrm>
                  <a:off x="1905000" y="43815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52" name="Rectangle 51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53" name="Trapezoid 52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+mj-lt"/>
                    </a:endParaRPr>
                  </a:p>
                </p:txBody>
              </p:sp>
              <p:cxnSp>
                <p:nvCxnSpPr>
                  <p:cNvPr id="54" name="Straight Connector 53"/>
                  <p:cNvCxnSpPr>
                    <a:stCxn id="52" idx="3"/>
                    <a:endCxn id="53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5" name="Group 44"/>
                <p:cNvGrpSpPr/>
                <p:nvPr/>
              </p:nvGrpSpPr>
              <p:grpSpPr>
                <a:xfrm>
                  <a:off x="1905000" y="5060958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6" name="Rectangle 45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47" name="Trapezoid 46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+mj-lt"/>
                    </a:endParaRPr>
                  </a:p>
                </p:txBody>
              </p:sp>
              <p:cxnSp>
                <p:nvCxnSpPr>
                  <p:cNvPr id="48" name="Straight Connector 47"/>
                  <p:cNvCxnSpPr>
                    <a:stCxn id="46" idx="3"/>
                    <a:endCxn id="47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36" name="TextBox 35"/>
              <p:cNvSpPr txBox="1"/>
              <p:nvPr/>
            </p:nvSpPr>
            <p:spPr>
              <a:xfrm>
                <a:off x="9582576" y="6297108"/>
                <a:ext cx="10727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+mj-lt"/>
                    <a:cs typeface="Seravek"/>
                  </a:rPr>
                  <a:t>Stage 16</a:t>
                </a:r>
                <a:endParaRPr lang="en-US" dirty="0">
                  <a:latin typeface="+mj-lt"/>
                  <a:cs typeface="Seravek"/>
                </a:endParaRPr>
              </a:p>
            </p:txBody>
          </p:sp>
        </p:grpSp>
        <p:cxnSp>
          <p:nvCxnSpPr>
            <p:cNvPr id="183" name="Straight Connector 182"/>
            <p:cNvCxnSpPr/>
            <p:nvPr/>
          </p:nvCxnSpPr>
          <p:spPr>
            <a:xfrm>
              <a:off x="6819900" y="5562600"/>
              <a:ext cx="0" cy="304800"/>
            </a:xfrm>
            <a:prstGeom prst="line">
              <a:avLst/>
            </a:prstGeom>
            <a:ln w="31750">
              <a:solidFill>
                <a:schemeClr val="accent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>
              <a:off x="8267700" y="5562600"/>
              <a:ext cx="0" cy="304800"/>
            </a:xfrm>
            <a:prstGeom prst="line">
              <a:avLst/>
            </a:prstGeom>
            <a:ln w="31750">
              <a:solidFill>
                <a:schemeClr val="accent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>
              <a:off x="10058400" y="5562600"/>
              <a:ext cx="0" cy="304800"/>
            </a:xfrm>
            <a:prstGeom prst="line">
              <a:avLst/>
            </a:prstGeom>
            <a:ln w="31750">
              <a:solidFill>
                <a:schemeClr val="accent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+mj-lt"/>
              </a:rPr>
              <a:t>Programming with packet transactions</a:t>
            </a:r>
            <a:endParaRPr lang="en-US" dirty="0">
              <a:latin typeface="+mj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27748" y="2171701"/>
            <a:ext cx="3810852" cy="4234679"/>
            <a:chOff x="780063" y="2652728"/>
            <a:chExt cx="3944908" cy="4029535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0063" y="2974554"/>
              <a:ext cx="3944908" cy="3707709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842109" y="2652728"/>
              <a:ext cx="3843421" cy="38189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000" dirty="0">
                <a:latin typeface="+mj-lt"/>
                <a:cs typeface="Seravek"/>
              </a:endParaRPr>
            </a:p>
            <a:p>
              <a:endParaRPr lang="en-US" sz="1000" dirty="0" smtClean="0">
                <a:latin typeface="+mj-lt"/>
                <a:cs typeface="Seravek"/>
              </a:endParaRPr>
            </a:p>
            <a:p>
              <a:endParaRPr lang="en-US" sz="1000" dirty="0" smtClean="0">
                <a:latin typeface="+mj-lt"/>
                <a:cs typeface="Seravek"/>
              </a:endParaRPr>
            </a:p>
            <a:p>
              <a:endParaRPr lang="en-US" sz="1000" dirty="0" smtClean="0">
                <a:latin typeface="+mj-lt"/>
                <a:cs typeface="Seravek"/>
              </a:endParaRPr>
            </a:p>
            <a:p>
              <a:endParaRPr lang="en-US" sz="1000" dirty="0" smtClean="0">
                <a:latin typeface="+mj-lt"/>
                <a:cs typeface="Seravek"/>
              </a:endParaRPr>
            </a:p>
            <a:p>
              <a:endParaRPr lang="en-US" sz="1000" dirty="0" smtClean="0">
                <a:latin typeface="+mj-lt"/>
                <a:cs typeface="Seravek"/>
              </a:endParaRPr>
            </a:p>
            <a:p>
              <a:pPr>
                <a:lnSpc>
                  <a:spcPct val="120000"/>
                </a:lnSpc>
              </a:pPr>
              <a:r>
                <a:rPr lang="en-US" sz="2400" dirty="0" smtClean="0">
                  <a:latin typeface="+mj-lt"/>
                  <a:cs typeface="Seravek"/>
                </a:rPr>
                <a:t>   if </a:t>
              </a:r>
              <a:r>
                <a:rPr lang="en-US" sz="2400" dirty="0">
                  <a:latin typeface="+mj-lt"/>
                  <a:cs typeface="Seravek"/>
                </a:rPr>
                <a:t>(</a:t>
              </a:r>
              <a:r>
                <a:rPr lang="en-US" sz="2400" dirty="0">
                  <a:solidFill>
                    <a:srgbClr val="FF0000"/>
                  </a:solidFill>
                  <a:latin typeface="+mj-lt"/>
                  <a:cs typeface="Seravek"/>
                </a:rPr>
                <a:t>count</a:t>
              </a:r>
              <a:r>
                <a:rPr lang="en-US" sz="2400" dirty="0">
                  <a:latin typeface="+mj-lt"/>
                  <a:cs typeface="Seravek"/>
                </a:rPr>
                <a:t> == 9)</a:t>
              </a:r>
              <a:r>
                <a:rPr lang="en-US" sz="2400" dirty="0" smtClean="0">
                  <a:latin typeface="+mj-lt"/>
                  <a:cs typeface="Seravek"/>
                </a:rPr>
                <a:t>:</a:t>
              </a:r>
            </a:p>
            <a:p>
              <a:pPr>
                <a:lnSpc>
                  <a:spcPct val="120000"/>
                </a:lnSpc>
              </a:pPr>
              <a:r>
                <a:rPr lang="en-US" sz="2400" dirty="0">
                  <a:latin typeface="+mj-lt"/>
                  <a:cs typeface="Seravek"/>
                </a:rPr>
                <a:t> </a:t>
              </a:r>
              <a:r>
                <a:rPr lang="en-US" sz="2400" dirty="0" smtClean="0">
                  <a:latin typeface="+mj-lt"/>
                  <a:cs typeface="Seravek"/>
                </a:rPr>
                <a:t>     </a:t>
              </a:r>
              <a:r>
                <a:rPr lang="en-US" sz="2400" dirty="0" err="1" smtClean="0">
                  <a:latin typeface="+mj-lt"/>
                  <a:cs typeface="Seravek"/>
                </a:rPr>
                <a:t>pkt.sample</a:t>
              </a:r>
              <a:r>
                <a:rPr lang="en-US" sz="2400" dirty="0" smtClean="0">
                  <a:latin typeface="+mj-lt"/>
                  <a:cs typeface="Seravek"/>
                </a:rPr>
                <a:t> </a:t>
              </a:r>
              <a:r>
                <a:rPr lang="en-US" sz="2400" dirty="0">
                  <a:latin typeface="+mj-lt"/>
                  <a:cs typeface="Seravek"/>
                </a:rPr>
                <a:t>= </a:t>
              </a:r>
              <a:r>
                <a:rPr lang="en-US" sz="2400" dirty="0" err="1" smtClean="0">
                  <a:latin typeface="+mj-lt"/>
                  <a:cs typeface="Seravek"/>
                </a:rPr>
                <a:t>pkt.src</a:t>
              </a:r>
              <a:endParaRPr lang="en-US" sz="2400" dirty="0">
                <a:latin typeface="+mj-lt"/>
                <a:cs typeface="Seravek"/>
              </a:endParaRPr>
            </a:p>
            <a:p>
              <a:pPr>
                <a:lnSpc>
                  <a:spcPct val="120000"/>
                </a:lnSpc>
              </a:pPr>
              <a:r>
                <a:rPr lang="en-US" sz="2400" dirty="0">
                  <a:latin typeface="+mj-lt"/>
                  <a:cs typeface="Seravek"/>
                </a:rPr>
                <a:t>  </a:t>
              </a:r>
              <a:r>
                <a:rPr lang="en-US" sz="2400" dirty="0" smtClean="0">
                  <a:latin typeface="+mj-lt"/>
                  <a:cs typeface="Seravek"/>
                </a:rPr>
                <a:t>    </a:t>
              </a:r>
              <a:r>
                <a:rPr lang="en-US" sz="2400" dirty="0" smtClean="0">
                  <a:solidFill>
                    <a:srgbClr val="FF0000"/>
                  </a:solidFill>
                  <a:latin typeface="+mj-lt"/>
                  <a:cs typeface="Seravek"/>
                </a:rPr>
                <a:t>count</a:t>
              </a:r>
              <a:r>
                <a:rPr lang="en-US" sz="2400" dirty="0" smtClean="0">
                  <a:latin typeface="+mj-lt"/>
                  <a:cs typeface="Seravek"/>
                </a:rPr>
                <a:t> </a:t>
              </a:r>
              <a:r>
                <a:rPr lang="en-US" sz="2400" dirty="0">
                  <a:latin typeface="+mj-lt"/>
                  <a:cs typeface="Seravek"/>
                </a:rPr>
                <a:t>= 0</a:t>
              </a:r>
            </a:p>
            <a:p>
              <a:pPr>
                <a:lnSpc>
                  <a:spcPct val="120000"/>
                </a:lnSpc>
              </a:pPr>
              <a:r>
                <a:rPr lang="en-US" sz="2400" dirty="0" smtClean="0">
                  <a:latin typeface="+mj-lt"/>
                  <a:cs typeface="Seravek"/>
                </a:rPr>
                <a:t>   else:</a:t>
              </a:r>
              <a:endParaRPr lang="en-US" sz="2400" dirty="0">
                <a:latin typeface="+mj-lt"/>
                <a:cs typeface="Seravek"/>
              </a:endParaRPr>
            </a:p>
            <a:p>
              <a:pPr>
                <a:lnSpc>
                  <a:spcPct val="120000"/>
                </a:lnSpc>
              </a:pPr>
              <a:r>
                <a:rPr lang="en-US" sz="2400" dirty="0">
                  <a:latin typeface="+mj-lt"/>
                  <a:cs typeface="Seravek"/>
                </a:rPr>
                <a:t>  </a:t>
              </a:r>
              <a:r>
                <a:rPr lang="en-US" sz="2400" dirty="0" smtClean="0">
                  <a:latin typeface="+mj-lt"/>
                  <a:cs typeface="Seravek"/>
                </a:rPr>
                <a:t>    </a:t>
              </a:r>
              <a:r>
                <a:rPr lang="en-US" sz="2400" dirty="0" err="1" smtClean="0">
                  <a:latin typeface="+mj-lt"/>
                  <a:cs typeface="Seravek"/>
                </a:rPr>
                <a:t>pkt.sample</a:t>
              </a:r>
              <a:r>
                <a:rPr lang="en-US" sz="2400" dirty="0" smtClean="0">
                  <a:latin typeface="+mj-lt"/>
                  <a:cs typeface="Seravek"/>
                </a:rPr>
                <a:t> </a:t>
              </a:r>
              <a:r>
                <a:rPr lang="en-US" sz="2400" dirty="0">
                  <a:latin typeface="+mj-lt"/>
                  <a:cs typeface="Seravek"/>
                </a:rPr>
                <a:t>= 0</a:t>
              </a:r>
            </a:p>
            <a:p>
              <a:pPr>
                <a:lnSpc>
                  <a:spcPct val="120000"/>
                </a:lnSpc>
              </a:pPr>
              <a:r>
                <a:rPr lang="en-US" sz="2400" dirty="0">
                  <a:latin typeface="+mj-lt"/>
                  <a:cs typeface="Seravek"/>
                </a:rPr>
                <a:t>  </a:t>
              </a:r>
              <a:r>
                <a:rPr lang="en-US" sz="2400" dirty="0" smtClean="0">
                  <a:latin typeface="+mj-lt"/>
                  <a:cs typeface="Seravek"/>
                </a:rPr>
                <a:t>    </a:t>
              </a:r>
              <a:r>
                <a:rPr lang="en-US" sz="2400" dirty="0" smtClean="0">
                  <a:solidFill>
                    <a:srgbClr val="FF0000"/>
                  </a:solidFill>
                  <a:latin typeface="+mj-lt"/>
                  <a:cs typeface="Seravek"/>
                </a:rPr>
                <a:t>count</a:t>
              </a:r>
              <a:r>
                <a:rPr lang="en-US" sz="2400" dirty="0">
                  <a:solidFill>
                    <a:srgbClr val="FF0000"/>
                  </a:solidFill>
                  <a:latin typeface="+mj-lt"/>
                  <a:cs typeface="Seravek"/>
                </a:rPr>
                <a:t>++</a:t>
              </a:r>
              <a:r>
                <a:rPr lang="en-US" sz="2400" dirty="0">
                  <a:latin typeface="+mj-lt"/>
                  <a:cs typeface="Seravek"/>
                </a:rPr>
                <a:t> </a:t>
              </a:r>
            </a:p>
            <a:p>
              <a:endParaRPr lang="en-US" sz="2200" dirty="0">
                <a:latin typeface="+mj-lt"/>
                <a:cs typeface="Seravek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6711158" y="1777424"/>
            <a:ext cx="3956842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u="sng" dirty="0" smtClean="0">
                <a:latin typeface="+mj-lt"/>
                <a:cs typeface="Seravek"/>
              </a:rPr>
              <a:t>Packet Sampling Pipeline</a:t>
            </a:r>
          </a:p>
          <a:p>
            <a:endParaRPr lang="en-US" sz="1000" dirty="0" smtClean="0">
              <a:latin typeface="+mj-lt"/>
              <a:cs typeface="Seravek"/>
            </a:endParaRPr>
          </a:p>
        </p:txBody>
      </p:sp>
      <p:grpSp>
        <p:nvGrpSpPr>
          <p:cNvPr id="168" name="Group 167"/>
          <p:cNvGrpSpPr/>
          <p:nvPr/>
        </p:nvGrpSpPr>
        <p:grpSpPr>
          <a:xfrm>
            <a:off x="4881716" y="1866900"/>
            <a:ext cx="7260439" cy="2410133"/>
            <a:chOff x="4987690" y="1943100"/>
            <a:chExt cx="7260439" cy="2410133"/>
          </a:xfrm>
        </p:grpSpPr>
        <p:grpSp>
          <p:nvGrpSpPr>
            <p:cNvPr id="9" name="Group 8"/>
            <p:cNvGrpSpPr/>
            <p:nvPr/>
          </p:nvGrpSpPr>
          <p:grpSpPr>
            <a:xfrm>
              <a:off x="4987690" y="1943100"/>
              <a:ext cx="7260439" cy="2410133"/>
              <a:chOff x="-1882355" y="1921050"/>
              <a:chExt cx="8377420" cy="3377516"/>
            </a:xfrm>
          </p:grpSpPr>
          <p:sp>
            <p:nvSpPr>
              <p:cNvPr id="10" name="Freeform 9"/>
              <p:cNvSpPr/>
              <p:nvPr/>
            </p:nvSpPr>
            <p:spPr>
              <a:xfrm rot="10800000" flipH="1">
                <a:off x="2489664" y="1921050"/>
                <a:ext cx="354662" cy="13089"/>
              </a:xfrm>
              <a:custGeom>
                <a:avLst/>
                <a:gdLst>
                  <a:gd name="connsiteX0" fmla="*/ 0 w 13089"/>
                  <a:gd name="connsiteY0" fmla="*/ 70933 h 354663"/>
                  <a:gd name="connsiteX1" fmla="*/ 6545 w 13089"/>
                  <a:gd name="connsiteY1" fmla="*/ 70933 h 354663"/>
                  <a:gd name="connsiteX2" fmla="*/ 6545 w 13089"/>
                  <a:gd name="connsiteY2" fmla="*/ 0 h 354663"/>
                  <a:gd name="connsiteX3" fmla="*/ 13089 w 13089"/>
                  <a:gd name="connsiteY3" fmla="*/ 177332 h 354663"/>
                  <a:gd name="connsiteX4" fmla="*/ 6545 w 13089"/>
                  <a:gd name="connsiteY4" fmla="*/ 354663 h 354663"/>
                  <a:gd name="connsiteX5" fmla="*/ 6545 w 13089"/>
                  <a:gd name="connsiteY5" fmla="*/ 283730 h 354663"/>
                  <a:gd name="connsiteX6" fmla="*/ 0 w 13089"/>
                  <a:gd name="connsiteY6" fmla="*/ 283730 h 354663"/>
                  <a:gd name="connsiteX7" fmla="*/ 0 w 13089"/>
                  <a:gd name="connsiteY7" fmla="*/ 70933 h 3546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089" h="354663">
                    <a:moveTo>
                      <a:pt x="10471" y="14"/>
                    </a:moveTo>
                    <a:lnTo>
                      <a:pt x="10471" y="177345"/>
                    </a:lnTo>
                    <a:lnTo>
                      <a:pt x="13089" y="177345"/>
                    </a:lnTo>
                    <a:lnTo>
                      <a:pt x="6544" y="354649"/>
                    </a:lnTo>
                    <a:lnTo>
                      <a:pt x="0" y="177345"/>
                    </a:lnTo>
                    <a:lnTo>
                      <a:pt x="2618" y="177345"/>
                    </a:lnTo>
                    <a:lnTo>
                      <a:pt x="2618" y="14"/>
                    </a:lnTo>
                    <a:lnTo>
                      <a:pt x="10471" y="14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</p:spPr>
            <p:txBody>
              <a:bodyPr spcFirstLastPara="0" vert="horz" wrap="square" lIns="61474" tIns="3403" rIns="61477" bIns="0" numCol="1" spcCol="1270" anchor="ctr" anchorCtr="0">
                <a:noAutofit/>
              </a:bodyPr>
              <a:lstStyle>
                <a:defPPr>
                  <a:defRPr lang="en-US"/>
                </a:defPPr>
                <a:lvl1pPr marL="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09004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180088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6270132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8360176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045022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254026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4630309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6720353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462298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endParaRPr lang="en-US" sz="1040" kern="0">
                  <a:solidFill>
                    <a:prstClr val="white"/>
                  </a:solidFill>
                  <a:latin typeface="+mj-lt"/>
                </a:endParaRPr>
              </a:p>
            </p:txBody>
          </p:sp>
          <p:sp>
            <p:nvSpPr>
              <p:cNvPr id="11" name="Freeform 10"/>
              <p:cNvSpPr/>
              <p:nvPr/>
            </p:nvSpPr>
            <p:spPr>
              <a:xfrm>
                <a:off x="-1882355" y="3004403"/>
                <a:ext cx="4961976" cy="2294163"/>
              </a:xfrm>
              <a:custGeom>
                <a:avLst/>
                <a:gdLst>
                  <a:gd name="connsiteX0" fmla="*/ 0 w 2628011"/>
                  <a:gd name="connsiteY0" fmla="*/ 54812 h 548119"/>
                  <a:gd name="connsiteX1" fmla="*/ 54812 w 2628011"/>
                  <a:gd name="connsiteY1" fmla="*/ 0 h 548119"/>
                  <a:gd name="connsiteX2" fmla="*/ 2573199 w 2628011"/>
                  <a:gd name="connsiteY2" fmla="*/ 0 h 548119"/>
                  <a:gd name="connsiteX3" fmla="*/ 2628011 w 2628011"/>
                  <a:gd name="connsiteY3" fmla="*/ 54812 h 548119"/>
                  <a:gd name="connsiteX4" fmla="*/ 2628011 w 2628011"/>
                  <a:gd name="connsiteY4" fmla="*/ 493307 h 548119"/>
                  <a:gd name="connsiteX5" fmla="*/ 2573199 w 2628011"/>
                  <a:gd name="connsiteY5" fmla="*/ 548119 h 548119"/>
                  <a:gd name="connsiteX6" fmla="*/ 54812 w 2628011"/>
                  <a:gd name="connsiteY6" fmla="*/ 548119 h 548119"/>
                  <a:gd name="connsiteX7" fmla="*/ 0 w 2628011"/>
                  <a:gd name="connsiteY7" fmla="*/ 493307 h 548119"/>
                  <a:gd name="connsiteX8" fmla="*/ 0 w 2628011"/>
                  <a:gd name="connsiteY8" fmla="*/ 54812 h 5481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28011" h="548119">
                    <a:moveTo>
                      <a:pt x="0" y="54812"/>
                    </a:moveTo>
                    <a:cubicBezTo>
                      <a:pt x="0" y="24540"/>
                      <a:pt x="24540" y="0"/>
                      <a:pt x="54812" y="0"/>
                    </a:cubicBezTo>
                    <a:lnTo>
                      <a:pt x="2573199" y="0"/>
                    </a:lnTo>
                    <a:cubicBezTo>
                      <a:pt x="2603471" y="0"/>
                      <a:pt x="2628011" y="24540"/>
                      <a:pt x="2628011" y="54812"/>
                    </a:cubicBezTo>
                    <a:lnTo>
                      <a:pt x="2628011" y="493307"/>
                    </a:lnTo>
                    <a:cubicBezTo>
                      <a:pt x="2628011" y="523579"/>
                      <a:pt x="2603471" y="548119"/>
                      <a:pt x="2573199" y="548119"/>
                    </a:cubicBezTo>
                    <a:lnTo>
                      <a:pt x="54812" y="548119"/>
                    </a:lnTo>
                    <a:cubicBezTo>
                      <a:pt x="24540" y="548119"/>
                      <a:pt x="0" y="523579"/>
                      <a:pt x="0" y="493307"/>
                    </a:cubicBezTo>
                    <a:lnTo>
                      <a:pt x="0" y="54812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</a:ln>
              <a:effectLst/>
            </p:spPr>
            <p:txBody>
              <a:bodyPr spcFirstLastPara="0" vert="horz" wrap="square" lIns="60141" tIns="60141" rIns="60141" bIns="60141" numCol="1" spcCol="1270" anchor="ctr" anchorCtr="0">
                <a:noAutofit/>
              </a:bodyPr>
              <a:lstStyle>
                <a:defPPr>
                  <a:defRPr lang="en-US"/>
                </a:defPPr>
                <a:lvl1pPr marL="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09004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180088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6270132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8360176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045022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254026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4630309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6720353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539347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en-US" sz="2000" kern="0" dirty="0" err="1" smtClean="0">
                    <a:solidFill>
                      <a:srgbClr val="000000"/>
                    </a:solidFill>
                    <a:latin typeface="+mj-lt"/>
                    <a:cs typeface="Seravek"/>
                  </a:rPr>
                  <a:t>pkt.old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 = </a:t>
                </a:r>
                <a:r>
                  <a:rPr lang="en-US" sz="2000" kern="0" dirty="0" smtClean="0">
                    <a:solidFill>
                      <a:srgbClr val="FF0000"/>
                    </a:solidFill>
                    <a:latin typeface="+mj-lt"/>
                    <a:cs typeface="Seravek"/>
                  </a:rPr>
                  <a:t>count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;</a:t>
                </a:r>
              </a:p>
              <a:p>
                <a:pPr defTabSz="539347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en-US" sz="2000" kern="0" dirty="0" err="1" smtClean="0">
                    <a:solidFill>
                      <a:srgbClr val="000000"/>
                    </a:solidFill>
                    <a:latin typeface="+mj-lt"/>
                    <a:cs typeface="Seravek"/>
                  </a:rPr>
                  <a:t>pkt.tmp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 = </a:t>
                </a:r>
                <a:r>
                  <a:rPr lang="en-US" sz="2000" kern="0" dirty="0" err="1" smtClean="0">
                    <a:solidFill>
                      <a:srgbClr val="000000"/>
                    </a:solidFill>
                    <a:latin typeface="+mj-lt"/>
                    <a:cs typeface="Seravek"/>
                  </a:rPr>
                  <a:t>pkt.old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 == 9;</a:t>
                </a:r>
              </a:p>
              <a:p>
                <a:pPr defTabSz="539347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en-US" sz="2000" kern="0" dirty="0" err="1" smtClean="0">
                    <a:solidFill>
                      <a:srgbClr val="000000"/>
                    </a:solidFill>
                    <a:latin typeface="+mj-lt"/>
                    <a:cs typeface="Seravek"/>
                  </a:rPr>
                  <a:t>pkt.new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 = </a:t>
                </a:r>
                <a:r>
                  <a:rPr lang="en-US" sz="2000" kern="0" dirty="0" err="1" smtClean="0">
                    <a:solidFill>
                      <a:srgbClr val="000000"/>
                    </a:solidFill>
                    <a:latin typeface="+mj-lt"/>
                    <a:cs typeface="Seravek"/>
                  </a:rPr>
                  <a:t>pkt.tmp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 ? 0 : (</a:t>
                </a:r>
                <a:r>
                  <a:rPr lang="en-US" sz="2000" kern="0" dirty="0" err="1" smtClean="0">
                    <a:solidFill>
                      <a:srgbClr val="000000"/>
                    </a:solidFill>
                    <a:latin typeface="+mj-lt"/>
                    <a:cs typeface="Seravek"/>
                  </a:rPr>
                  <a:t>pkt.old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 </a:t>
                </a:r>
                <a:r>
                  <a:rPr lang="en-US" sz="2000" kern="0" dirty="0">
                    <a:solidFill>
                      <a:srgbClr val="000000"/>
                    </a:solidFill>
                    <a:latin typeface="+mj-lt"/>
                    <a:cs typeface="Seravek"/>
                  </a:rPr>
                  <a:t>+ 1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);</a:t>
                </a:r>
                <a:endParaRPr lang="en-US" sz="2000" kern="0" dirty="0">
                  <a:solidFill>
                    <a:prstClr val="white"/>
                  </a:solidFill>
                  <a:latin typeface="+mj-lt"/>
                  <a:cs typeface="Seravek"/>
                </a:endParaRPr>
              </a:p>
              <a:p>
                <a:pPr defTabSz="539347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en-US" sz="2000" kern="0" dirty="0">
                    <a:solidFill>
                      <a:srgbClr val="FF0000"/>
                    </a:solidFill>
                    <a:latin typeface="+mj-lt"/>
                    <a:cs typeface="Seravek"/>
                  </a:rPr>
                  <a:t>c</a:t>
                </a:r>
                <a:r>
                  <a:rPr lang="en-US" sz="2000" kern="0" dirty="0" smtClean="0">
                    <a:solidFill>
                      <a:srgbClr val="FF0000"/>
                    </a:solidFill>
                    <a:latin typeface="+mj-lt"/>
                    <a:cs typeface="Seravek"/>
                  </a:rPr>
                  <a:t>ount</a:t>
                </a:r>
                <a:r>
                  <a:rPr lang="en-US" sz="2000" kern="0" dirty="0" smtClean="0">
                    <a:solidFill>
                      <a:prstClr val="white"/>
                    </a:solidFill>
                    <a:latin typeface="+mj-lt"/>
                    <a:cs typeface="Seravek"/>
                  </a:rPr>
                  <a:t> 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= </a:t>
                </a:r>
                <a:r>
                  <a:rPr lang="en-US" sz="2000" kern="0" dirty="0" err="1" smtClean="0">
                    <a:solidFill>
                      <a:srgbClr val="000000"/>
                    </a:solidFill>
                    <a:latin typeface="+mj-lt"/>
                    <a:cs typeface="Seravek"/>
                  </a:rPr>
                  <a:t>pkt.new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;</a:t>
                </a:r>
              </a:p>
            </p:txBody>
          </p:sp>
          <p:sp>
            <p:nvSpPr>
              <p:cNvPr id="12" name="Freeform 11"/>
              <p:cNvSpPr/>
              <p:nvPr/>
            </p:nvSpPr>
            <p:spPr>
              <a:xfrm rot="5400000" flipV="1">
                <a:off x="3034811" y="4085049"/>
                <a:ext cx="320356" cy="263768"/>
              </a:xfrm>
              <a:custGeom>
                <a:avLst/>
                <a:gdLst>
                  <a:gd name="connsiteX0" fmla="*/ 0 w 205544"/>
                  <a:gd name="connsiteY0" fmla="*/ 49331 h 246653"/>
                  <a:gd name="connsiteX1" fmla="*/ 102772 w 205544"/>
                  <a:gd name="connsiteY1" fmla="*/ 49331 h 246653"/>
                  <a:gd name="connsiteX2" fmla="*/ 102772 w 205544"/>
                  <a:gd name="connsiteY2" fmla="*/ 0 h 246653"/>
                  <a:gd name="connsiteX3" fmla="*/ 205544 w 205544"/>
                  <a:gd name="connsiteY3" fmla="*/ 123327 h 246653"/>
                  <a:gd name="connsiteX4" fmla="*/ 102772 w 205544"/>
                  <a:gd name="connsiteY4" fmla="*/ 246653 h 246653"/>
                  <a:gd name="connsiteX5" fmla="*/ 102772 w 205544"/>
                  <a:gd name="connsiteY5" fmla="*/ 197322 h 246653"/>
                  <a:gd name="connsiteX6" fmla="*/ 0 w 205544"/>
                  <a:gd name="connsiteY6" fmla="*/ 197322 h 246653"/>
                  <a:gd name="connsiteX7" fmla="*/ 0 w 205544"/>
                  <a:gd name="connsiteY7" fmla="*/ 49331 h 2466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5544" h="246653">
                    <a:moveTo>
                      <a:pt x="164435" y="1"/>
                    </a:moveTo>
                    <a:lnTo>
                      <a:pt x="164435" y="123327"/>
                    </a:lnTo>
                    <a:lnTo>
                      <a:pt x="205544" y="123326"/>
                    </a:lnTo>
                    <a:lnTo>
                      <a:pt x="102772" y="246652"/>
                    </a:lnTo>
                    <a:lnTo>
                      <a:pt x="0" y="123327"/>
                    </a:lnTo>
                    <a:lnTo>
                      <a:pt x="41109" y="123327"/>
                    </a:lnTo>
                    <a:lnTo>
                      <a:pt x="41109" y="1"/>
                    </a:lnTo>
                    <a:lnTo>
                      <a:pt x="164435" y="1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txBody>
              <a:bodyPr spcFirstLastPara="0" vert="horz" wrap="square" lIns="42754" tIns="1" rIns="42754" bIns="53441" numCol="1" spcCol="1270" anchor="ctr" anchorCtr="0">
                <a:noAutofit/>
              </a:bodyPr>
              <a:lstStyle>
                <a:defPPr>
                  <a:defRPr lang="en-US"/>
                </a:defPPr>
                <a:lvl1pPr marL="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09004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180088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6270132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8360176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045022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254026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4630309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6720353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462298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endParaRPr lang="en-US" sz="1040" kern="0">
                  <a:solidFill>
                    <a:prstClr val="white"/>
                  </a:solidFill>
                  <a:latin typeface="+mj-lt"/>
                </a:endParaRPr>
              </a:p>
            </p:txBody>
          </p:sp>
          <p:sp>
            <p:nvSpPr>
              <p:cNvPr id="13" name="Freeform 12"/>
              <p:cNvSpPr/>
              <p:nvPr/>
            </p:nvSpPr>
            <p:spPr>
              <a:xfrm>
                <a:off x="3352994" y="3608021"/>
                <a:ext cx="3142071" cy="1352032"/>
              </a:xfrm>
              <a:custGeom>
                <a:avLst/>
                <a:gdLst>
                  <a:gd name="connsiteX0" fmla="*/ 0 w 2628011"/>
                  <a:gd name="connsiteY0" fmla="*/ 23877 h 238771"/>
                  <a:gd name="connsiteX1" fmla="*/ 23877 w 2628011"/>
                  <a:gd name="connsiteY1" fmla="*/ 0 h 238771"/>
                  <a:gd name="connsiteX2" fmla="*/ 2604134 w 2628011"/>
                  <a:gd name="connsiteY2" fmla="*/ 0 h 238771"/>
                  <a:gd name="connsiteX3" fmla="*/ 2628011 w 2628011"/>
                  <a:gd name="connsiteY3" fmla="*/ 23877 h 238771"/>
                  <a:gd name="connsiteX4" fmla="*/ 2628011 w 2628011"/>
                  <a:gd name="connsiteY4" fmla="*/ 214894 h 238771"/>
                  <a:gd name="connsiteX5" fmla="*/ 2604134 w 2628011"/>
                  <a:gd name="connsiteY5" fmla="*/ 238771 h 238771"/>
                  <a:gd name="connsiteX6" fmla="*/ 23877 w 2628011"/>
                  <a:gd name="connsiteY6" fmla="*/ 238771 h 238771"/>
                  <a:gd name="connsiteX7" fmla="*/ 0 w 2628011"/>
                  <a:gd name="connsiteY7" fmla="*/ 214894 h 238771"/>
                  <a:gd name="connsiteX8" fmla="*/ 0 w 2628011"/>
                  <a:gd name="connsiteY8" fmla="*/ 23877 h 238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28011" h="238771">
                    <a:moveTo>
                      <a:pt x="0" y="23877"/>
                    </a:moveTo>
                    <a:cubicBezTo>
                      <a:pt x="0" y="10690"/>
                      <a:pt x="10690" y="0"/>
                      <a:pt x="23877" y="0"/>
                    </a:cubicBezTo>
                    <a:lnTo>
                      <a:pt x="2604134" y="0"/>
                    </a:lnTo>
                    <a:cubicBezTo>
                      <a:pt x="2617321" y="0"/>
                      <a:pt x="2628011" y="10690"/>
                      <a:pt x="2628011" y="23877"/>
                    </a:cubicBezTo>
                    <a:lnTo>
                      <a:pt x="2628011" y="214894"/>
                    </a:lnTo>
                    <a:cubicBezTo>
                      <a:pt x="2628011" y="228081"/>
                      <a:pt x="2617321" y="238771"/>
                      <a:pt x="2604134" y="238771"/>
                    </a:cubicBezTo>
                    <a:lnTo>
                      <a:pt x="23877" y="238771"/>
                    </a:lnTo>
                    <a:cubicBezTo>
                      <a:pt x="10690" y="238771"/>
                      <a:pt x="0" y="228081"/>
                      <a:pt x="0" y="214894"/>
                    </a:cubicBezTo>
                    <a:lnTo>
                      <a:pt x="0" y="23877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</a:ln>
              <a:effectLst/>
            </p:spPr>
            <p:txBody>
              <a:bodyPr spcFirstLastPara="0" vert="horz" wrap="square" lIns="52289" tIns="52289" rIns="52289" bIns="52289" numCol="1" spcCol="1270" anchor="ctr" anchorCtr="0">
                <a:noAutofit/>
              </a:bodyPr>
              <a:lstStyle>
                <a:defPPr>
                  <a:defRPr lang="en-US"/>
                </a:defPPr>
                <a:lvl1pPr marL="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09004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180088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6270132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8360176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045022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254026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4630309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6720353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539347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en-US" sz="2000" kern="0" dirty="0" err="1" smtClean="0">
                    <a:solidFill>
                      <a:srgbClr val="000000"/>
                    </a:solidFill>
                    <a:latin typeface="+mj-lt"/>
                    <a:cs typeface="Seravek"/>
                  </a:rPr>
                  <a:t>pkt.sample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 </a:t>
                </a:r>
                <a:r>
                  <a:rPr lang="en-US" sz="2000" kern="0" dirty="0">
                    <a:solidFill>
                      <a:srgbClr val="000000"/>
                    </a:solidFill>
                    <a:latin typeface="+mj-lt"/>
                    <a:cs typeface="Seravek"/>
                  </a:rPr>
                  <a:t>= </a:t>
                </a:r>
                <a:r>
                  <a:rPr lang="en-US" sz="2000" kern="0" dirty="0" err="1" smtClean="0">
                    <a:solidFill>
                      <a:srgbClr val="000000"/>
                    </a:solidFill>
                    <a:latin typeface="+mj-lt"/>
                    <a:cs typeface="Seravek"/>
                  </a:rPr>
                  <a:t>pkt.tmp</a:t>
                </a:r>
                <a:r>
                  <a:rPr lang="en-US" sz="2000" kern="0" dirty="0">
                    <a:solidFill>
                      <a:srgbClr val="000000"/>
                    </a:solidFill>
                    <a:latin typeface="+mj-lt"/>
                    <a:cs typeface="Seravek"/>
                  </a:rPr>
                  <a:t> 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?</a:t>
                </a:r>
              </a:p>
              <a:p>
                <a:pPr defTabSz="539347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en-US" sz="2000" kern="0" dirty="0">
                    <a:solidFill>
                      <a:srgbClr val="000000"/>
                    </a:solidFill>
                    <a:latin typeface="+mj-lt"/>
                    <a:cs typeface="Seravek"/>
                  </a:rPr>
                  <a:t> 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                     </a:t>
                </a:r>
                <a:r>
                  <a:rPr lang="en-US" sz="2000" kern="0" dirty="0" err="1" smtClean="0">
                    <a:solidFill>
                      <a:srgbClr val="000000"/>
                    </a:solidFill>
                    <a:latin typeface="+mj-lt"/>
                    <a:cs typeface="Seravek"/>
                  </a:rPr>
                  <a:t>pkt.src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 : 0</a:t>
                </a:r>
                <a:endParaRPr lang="en-US" sz="2000" kern="0" dirty="0">
                  <a:solidFill>
                    <a:srgbClr val="000000"/>
                  </a:solidFill>
                  <a:latin typeface="+mj-lt"/>
                  <a:cs typeface="Seravek"/>
                </a:endParaRPr>
              </a:p>
            </p:txBody>
          </p:sp>
        </p:grpSp>
        <p:sp>
          <p:nvSpPr>
            <p:cNvPr id="15" name="TextBox 405"/>
            <p:cNvSpPr txBox="1"/>
            <p:nvPr/>
          </p:nvSpPr>
          <p:spPr>
            <a:xfrm>
              <a:off x="10189202" y="2362200"/>
              <a:ext cx="10310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090044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4180088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6270132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360176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0450220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2540264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4630309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6720353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792510">
                <a:defRPr/>
              </a:pPr>
              <a:r>
                <a:rPr lang="en-US" sz="2000" kern="0" dirty="0">
                  <a:solidFill>
                    <a:prstClr val="black"/>
                  </a:solidFill>
                  <a:latin typeface="+mj-lt"/>
                  <a:cs typeface="Seravek"/>
                </a:rPr>
                <a:t>Stage 2</a:t>
              </a:r>
            </a:p>
          </p:txBody>
        </p:sp>
        <p:sp>
          <p:nvSpPr>
            <p:cNvPr id="16" name="TextBox 405"/>
            <p:cNvSpPr txBox="1"/>
            <p:nvPr/>
          </p:nvSpPr>
          <p:spPr>
            <a:xfrm>
              <a:off x="6553200" y="2365366"/>
              <a:ext cx="10310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090044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4180088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6270132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360176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0450220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2540264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4630309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6720353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792510">
                <a:defRPr/>
              </a:pPr>
              <a:r>
                <a:rPr lang="en-US" sz="2000" kern="0" dirty="0">
                  <a:solidFill>
                    <a:prstClr val="black"/>
                  </a:solidFill>
                  <a:latin typeface="+mj-lt"/>
                  <a:cs typeface="Seravek"/>
                </a:rPr>
                <a:t>Stage </a:t>
              </a:r>
              <a:r>
                <a:rPr lang="en-US" sz="2000" kern="0" dirty="0" smtClean="0">
                  <a:solidFill>
                    <a:prstClr val="black"/>
                  </a:solidFill>
                  <a:latin typeface="+mj-lt"/>
                  <a:cs typeface="Seravek"/>
                </a:rPr>
                <a:t>1</a:t>
              </a:r>
              <a:endParaRPr lang="en-US" sz="2000" kern="0" dirty="0">
                <a:solidFill>
                  <a:prstClr val="black"/>
                </a:solidFill>
                <a:latin typeface="+mj-lt"/>
                <a:cs typeface="Seravek"/>
              </a:endParaRPr>
            </a:p>
          </p:txBody>
        </p:sp>
      </p:grpSp>
      <p:cxnSp>
        <p:nvCxnSpPr>
          <p:cNvPr id="22" name="Straight Connector 21"/>
          <p:cNvCxnSpPr/>
          <p:nvPr/>
        </p:nvCxnSpPr>
        <p:spPr>
          <a:xfrm>
            <a:off x="11346875" y="3714873"/>
            <a:ext cx="403661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0203875" y="4387080"/>
            <a:ext cx="403661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 flipH="1">
            <a:off x="7010400" y="4224556"/>
            <a:ext cx="126044" cy="652244"/>
          </a:xfrm>
          <a:prstGeom prst="straightConnector1">
            <a:avLst/>
          </a:prstGeom>
          <a:ln w="50800">
            <a:solidFill>
              <a:srgbClr val="454545"/>
            </a:solidFill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/>
          <p:nvPr/>
        </p:nvCxnSpPr>
        <p:spPr>
          <a:xfrm flipH="1">
            <a:off x="8763000" y="3771900"/>
            <a:ext cx="1752600" cy="1143000"/>
          </a:xfrm>
          <a:prstGeom prst="straightConnector1">
            <a:avLst/>
          </a:prstGeom>
          <a:ln w="50800">
            <a:solidFill>
              <a:srgbClr val="454545"/>
            </a:solidFill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7" name="TextBox 166"/>
          <p:cNvSpPr txBox="1"/>
          <p:nvPr/>
        </p:nvSpPr>
        <p:spPr>
          <a:xfrm>
            <a:off x="234158" y="1790700"/>
            <a:ext cx="3956842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u="sng" dirty="0">
                <a:latin typeface="+mj-lt"/>
                <a:cs typeface="Seravek"/>
              </a:rPr>
              <a:t>Packet Sampling Algorithm</a:t>
            </a:r>
            <a:endParaRPr lang="en-US" sz="1000" dirty="0">
              <a:latin typeface="+mj-lt"/>
              <a:cs typeface="Seravek"/>
            </a:endParaRPr>
          </a:p>
          <a:p>
            <a:endParaRPr lang="en-US" sz="1000" dirty="0" smtClean="0">
              <a:latin typeface="+mj-lt"/>
              <a:cs typeface="Seravek"/>
            </a:endParaRPr>
          </a:p>
        </p:txBody>
      </p:sp>
      <p:grpSp>
        <p:nvGrpSpPr>
          <p:cNvPr id="170" name="Group 169"/>
          <p:cNvGrpSpPr/>
          <p:nvPr/>
        </p:nvGrpSpPr>
        <p:grpSpPr>
          <a:xfrm>
            <a:off x="6394450" y="4916748"/>
            <a:ext cx="980984" cy="236269"/>
            <a:chOff x="6394450" y="4916748"/>
            <a:chExt cx="980984" cy="236269"/>
          </a:xfrm>
        </p:grpSpPr>
        <p:sp>
          <p:nvSpPr>
            <p:cNvPr id="171" name="Trapezoid 170"/>
            <p:cNvSpPr/>
            <p:nvPr/>
          </p:nvSpPr>
          <p:spPr>
            <a:xfrm rot="5400000">
              <a:off x="7142078" y="4915163"/>
              <a:ext cx="231771" cy="234941"/>
            </a:xfrm>
            <a:prstGeom prst="trapezoid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66900"/>
              <a:endParaRPr lang="en-US" sz="220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172" name="Rectangle 171"/>
            <p:cNvSpPr/>
            <p:nvPr/>
          </p:nvSpPr>
          <p:spPr>
            <a:xfrm>
              <a:off x="6394450" y="4918075"/>
              <a:ext cx="673040" cy="234942"/>
            </a:xfrm>
            <a:prstGeom prst="rect">
              <a:avLst/>
            </a:prstGeom>
            <a:solidFill>
              <a:srgbClr val="99162D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66900"/>
              <a:endParaRPr lang="en-US" sz="2200">
                <a:solidFill>
                  <a:srgbClr val="000000"/>
                </a:solidFill>
                <a:latin typeface="+mj-lt"/>
              </a:endParaRPr>
            </a:p>
          </p:txBody>
        </p:sp>
        <p:cxnSp>
          <p:nvCxnSpPr>
            <p:cNvPr id="173" name="Straight Connector 172"/>
            <p:cNvCxnSpPr/>
            <p:nvPr/>
          </p:nvCxnSpPr>
          <p:spPr>
            <a:xfrm flipV="1">
              <a:off x="7067550" y="5030786"/>
              <a:ext cx="73023" cy="1585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4" name="Group 173"/>
          <p:cNvGrpSpPr/>
          <p:nvPr/>
        </p:nvGrpSpPr>
        <p:grpSpPr>
          <a:xfrm>
            <a:off x="7820025" y="4913573"/>
            <a:ext cx="980984" cy="236269"/>
            <a:chOff x="6394450" y="4916748"/>
            <a:chExt cx="980984" cy="236269"/>
          </a:xfrm>
        </p:grpSpPr>
        <p:sp>
          <p:nvSpPr>
            <p:cNvPr id="175" name="Trapezoid 174"/>
            <p:cNvSpPr/>
            <p:nvPr/>
          </p:nvSpPr>
          <p:spPr>
            <a:xfrm rot="5400000">
              <a:off x="7142078" y="4915163"/>
              <a:ext cx="231771" cy="234941"/>
            </a:xfrm>
            <a:prstGeom prst="trapezoid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66900"/>
              <a:endParaRPr lang="en-US" sz="220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176" name="Rectangle 175"/>
            <p:cNvSpPr/>
            <p:nvPr/>
          </p:nvSpPr>
          <p:spPr>
            <a:xfrm>
              <a:off x="6394450" y="4918075"/>
              <a:ext cx="673040" cy="234942"/>
            </a:xfrm>
            <a:prstGeom prst="rect">
              <a:avLst/>
            </a:prstGeom>
            <a:solidFill>
              <a:srgbClr val="99162D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66900"/>
              <a:endParaRPr lang="en-US" sz="2200">
                <a:solidFill>
                  <a:srgbClr val="000000"/>
                </a:solidFill>
                <a:latin typeface="+mj-lt"/>
              </a:endParaRPr>
            </a:p>
          </p:txBody>
        </p:sp>
        <p:cxnSp>
          <p:nvCxnSpPr>
            <p:cNvPr id="177" name="Straight Connector 176"/>
            <p:cNvCxnSpPr/>
            <p:nvPr/>
          </p:nvCxnSpPr>
          <p:spPr>
            <a:xfrm flipV="1">
              <a:off x="7067550" y="5030786"/>
              <a:ext cx="73023" cy="1585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8" name="Rounded Rectangle 177"/>
          <p:cNvSpPr/>
          <p:nvPr/>
        </p:nvSpPr>
        <p:spPr>
          <a:xfrm>
            <a:off x="1790700" y="5715000"/>
            <a:ext cx="9029700" cy="914400"/>
          </a:xfrm>
          <a:prstGeom prst="roundRect">
            <a:avLst/>
          </a:prstGeom>
          <a:solidFill>
            <a:srgbClr val="FF0000"/>
          </a:solidFill>
          <a:ln/>
          <a:effectLst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+mj-lt"/>
                <a:cs typeface="Seravek"/>
              </a:rPr>
              <a:t>Reject code that can’t be mapped</a:t>
            </a:r>
          </a:p>
        </p:txBody>
      </p:sp>
      <p:grpSp>
        <p:nvGrpSpPr>
          <p:cNvPr id="181" name="Group 180"/>
          <p:cNvGrpSpPr/>
          <p:nvPr/>
        </p:nvGrpSpPr>
        <p:grpSpPr>
          <a:xfrm>
            <a:off x="3848100" y="3886200"/>
            <a:ext cx="1600200" cy="811887"/>
            <a:chOff x="3848100" y="3886200"/>
            <a:chExt cx="1600200" cy="811887"/>
          </a:xfrm>
        </p:grpSpPr>
        <p:sp>
          <p:nvSpPr>
            <p:cNvPr id="17" name="Right Arrow 16"/>
            <p:cNvSpPr/>
            <p:nvPr/>
          </p:nvSpPr>
          <p:spPr>
            <a:xfrm>
              <a:off x="4267200" y="3886200"/>
              <a:ext cx="647700" cy="419100"/>
            </a:xfrm>
            <a:prstGeom prst="rightArrow">
              <a:avLst/>
            </a:prstGeom>
            <a:solidFill>
              <a:srgbClr val="454545"/>
            </a:solidFill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99162D"/>
                </a:solidFill>
                <a:latin typeface="+mj-lt"/>
              </a:endParaRPr>
            </a:p>
          </p:txBody>
        </p:sp>
        <p:sp>
          <p:nvSpPr>
            <p:cNvPr id="180" name="TextBox 179"/>
            <p:cNvSpPr txBox="1"/>
            <p:nvPr/>
          </p:nvSpPr>
          <p:spPr>
            <a:xfrm>
              <a:off x="3848100" y="4267200"/>
              <a:ext cx="16002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 smtClean="0">
                  <a:solidFill>
                    <a:srgbClr val="000000"/>
                  </a:solidFill>
                  <a:latin typeface="+mj-lt"/>
                  <a:cs typeface="Seravek"/>
                </a:rPr>
                <a:t>Compiler</a:t>
              </a:r>
              <a:endParaRPr lang="en-US" sz="2200" dirty="0">
                <a:solidFill>
                  <a:srgbClr val="000000"/>
                </a:solidFill>
                <a:latin typeface="+mj-lt"/>
                <a:cs typeface="Seravek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28042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8408734" y="2857500"/>
            <a:ext cx="2754566" cy="13716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+mj-lt"/>
                <a:cs typeface="Seravek"/>
              </a:rPr>
              <a:t>Create one node for each instruction</a:t>
            </a:r>
            <a:endParaRPr lang="en-US" sz="2400" dirty="0">
              <a:latin typeface="+mj-lt"/>
              <a:cs typeface="Seravek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Sequential to pipelined code</a:t>
            </a:r>
            <a:endParaRPr lang="en-US" dirty="0">
              <a:latin typeface="+mj-lt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2514600" y="1592288"/>
            <a:ext cx="2857500" cy="35081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kern="0" dirty="0" err="1" smtClean="0">
                <a:latin typeface="+mj-lt"/>
                <a:cs typeface="Seravek"/>
              </a:rPr>
              <a:t>pkt.old</a:t>
            </a:r>
            <a:r>
              <a:rPr lang="en-US" sz="3000" kern="0" dirty="0" smtClean="0">
                <a:latin typeface="+mj-lt"/>
                <a:cs typeface="Seravek"/>
              </a:rPr>
              <a:t> = </a:t>
            </a:r>
            <a:r>
              <a:rPr lang="en-US" sz="3000" kern="0" dirty="0" smtClean="0">
                <a:solidFill>
                  <a:srgbClr val="FF0000"/>
                </a:solidFill>
                <a:latin typeface="+mj-lt"/>
                <a:cs typeface="Seravek"/>
              </a:rPr>
              <a:t>count</a:t>
            </a:r>
            <a:endParaRPr lang="en-US" sz="3000" kern="0" dirty="0">
              <a:solidFill>
                <a:srgbClr val="FF0000"/>
              </a:solidFill>
              <a:latin typeface="+mj-lt"/>
              <a:cs typeface="Seravek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1790925" y="2286286"/>
            <a:ext cx="4308573" cy="37495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kern="0" dirty="0" err="1" smtClean="0">
                <a:latin typeface="+mj-lt"/>
                <a:cs typeface="Seravek"/>
              </a:rPr>
              <a:t>pkt.tmp</a:t>
            </a:r>
            <a:r>
              <a:rPr lang="en-US" sz="3000" kern="0" dirty="0" smtClean="0">
                <a:latin typeface="+mj-lt"/>
                <a:cs typeface="Seravek"/>
              </a:rPr>
              <a:t> = </a:t>
            </a:r>
            <a:r>
              <a:rPr lang="en-US" sz="3000" kern="0" dirty="0" err="1" smtClean="0">
                <a:latin typeface="+mj-lt"/>
                <a:cs typeface="Seravek"/>
              </a:rPr>
              <a:t>pkt.old</a:t>
            </a:r>
            <a:r>
              <a:rPr lang="en-US" sz="3000" kern="0" dirty="0" smtClean="0">
                <a:latin typeface="+mj-lt"/>
                <a:cs typeface="Seravek"/>
              </a:rPr>
              <a:t> == 9</a:t>
            </a:r>
            <a:endParaRPr lang="en-US" sz="3000" kern="0" dirty="0">
              <a:latin typeface="+mj-lt"/>
              <a:cs typeface="Seravek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770677" y="3014720"/>
            <a:ext cx="6342072" cy="41245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endParaRPr lang="en-US" sz="3000" dirty="0" smtClean="0">
              <a:latin typeface="+mj-lt"/>
              <a:cs typeface="Seravek"/>
            </a:endParaRPr>
          </a:p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dirty="0" err="1" smtClean="0">
                <a:latin typeface="+mj-lt"/>
                <a:cs typeface="Seravek"/>
              </a:rPr>
              <a:t>pkt.new</a:t>
            </a:r>
            <a:r>
              <a:rPr lang="en-US" sz="3000" dirty="0" smtClean="0">
                <a:latin typeface="+mj-lt"/>
                <a:cs typeface="Seravek"/>
              </a:rPr>
              <a:t> </a:t>
            </a:r>
            <a:r>
              <a:rPr lang="en-US" sz="3000" dirty="0">
                <a:latin typeface="+mj-lt"/>
                <a:cs typeface="Seravek"/>
              </a:rPr>
              <a:t>= </a:t>
            </a:r>
            <a:r>
              <a:rPr lang="en-US" sz="3000" dirty="0" err="1">
                <a:latin typeface="+mj-lt"/>
                <a:cs typeface="Seravek"/>
              </a:rPr>
              <a:t>pkt.tmp</a:t>
            </a:r>
            <a:r>
              <a:rPr lang="en-US" sz="3000" dirty="0">
                <a:latin typeface="+mj-lt"/>
                <a:cs typeface="Seravek"/>
              </a:rPr>
              <a:t> ? 0 </a:t>
            </a:r>
            <a:r>
              <a:rPr lang="en-US" sz="3000" dirty="0" smtClean="0">
                <a:latin typeface="+mj-lt"/>
                <a:cs typeface="Seravek"/>
              </a:rPr>
              <a:t>: (</a:t>
            </a:r>
            <a:r>
              <a:rPr lang="en-US" sz="3000" dirty="0" err="1">
                <a:latin typeface="+mj-lt"/>
                <a:cs typeface="Seravek"/>
              </a:rPr>
              <a:t>pkt.old</a:t>
            </a:r>
            <a:r>
              <a:rPr lang="en-US" sz="3000" dirty="0">
                <a:latin typeface="+mj-lt"/>
                <a:cs typeface="Seravek"/>
              </a:rPr>
              <a:t> + 1</a:t>
            </a:r>
            <a:r>
              <a:rPr lang="en-US" sz="3000" dirty="0" smtClean="0">
                <a:latin typeface="+mj-lt"/>
                <a:cs typeface="Seravek"/>
              </a:rPr>
              <a:t>)</a:t>
            </a:r>
            <a:endParaRPr lang="en-US" sz="3000" dirty="0">
              <a:latin typeface="+mj-lt"/>
              <a:cs typeface="Seravek"/>
            </a:endParaRPr>
          </a:p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endParaRPr lang="en-US" sz="3000" kern="0" dirty="0">
              <a:latin typeface="+mj-lt"/>
              <a:cs typeface="Seravek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2433929" y="5362128"/>
            <a:ext cx="3098198" cy="35287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kern="0" dirty="0" smtClean="0">
                <a:solidFill>
                  <a:srgbClr val="FF0000"/>
                </a:solidFill>
                <a:latin typeface="+mj-lt"/>
                <a:cs typeface="Seravek"/>
              </a:rPr>
              <a:t>count</a:t>
            </a:r>
            <a:r>
              <a:rPr lang="en-US" sz="3000" kern="0" dirty="0" smtClean="0">
                <a:latin typeface="+mj-lt"/>
                <a:cs typeface="Seravek"/>
              </a:rPr>
              <a:t> = </a:t>
            </a:r>
            <a:r>
              <a:rPr lang="en-US" sz="3000" kern="0" dirty="0" err="1" smtClean="0">
                <a:latin typeface="+mj-lt"/>
                <a:cs typeface="Seravek"/>
              </a:rPr>
              <a:t>pkt.new</a:t>
            </a:r>
            <a:endParaRPr lang="en-US" sz="3000" kern="0" dirty="0">
              <a:latin typeface="+mj-lt"/>
              <a:cs typeface="Seravek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1820538" y="3886200"/>
            <a:ext cx="4308573" cy="9554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kern="0" dirty="0" err="1" smtClean="0">
                <a:latin typeface="+mj-lt"/>
                <a:cs typeface="Seravek"/>
              </a:rPr>
              <a:t>pkt.sample</a:t>
            </a:r>
            <a:r>
              <a:rPr lang="en-US" sz="3000" kern="0" dirty="0" smtClean="0">
                <a:latin typeface="+mj-lt"/>
                <a:cs typeface="Seravek"/>
              </a:rPr>
              <a:t> = </a:t>
            </a:r>
            <a:r>
              <a:rPr lang="en-US" sz="3000" kern="0" dirty="0" err="1" smtClean="0">
                <a:latin typeface="+mj-lt"/>
                <a:cs typeface="Seravek"/>
              </a:rPr>
              <a:t>pkt.tmp</a:t>
            </a:r>
            <a:r>
              <a:rPr lang="en-US" sz="3000" kern="0" dirty="0" smtClean="0">
                <a:latin typeface="+mj-lt"/>
                <a:cs typeface="Seravek"/>
              </a:rPr>
              <a:t> ?</a:t>
            </a:r>
          </a:p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kern="0" dirty="0">
                <a:latin typeface="+mj-lt"/>
                <a:cs typeface="Seravek"/>
              </a:rPr>
              <a:t> </a:t>
            </a:r>
            <a:r>
              <a:rPr lang="en-US" sz="3000" kern="0" dirty="0" smtClean="0">
                <a:latin typeface="+mj-lt"/>
                <a:cs typeface="Seravek"/>
              </a:rPr>
              <a:t>                     </a:t>
            </a:r>
            <a:r>
              <a:rPr lang="en-US" sz="3000" kern="0" dirty="0" err="1" smtClean="0">
                <a:latin typeface="+mj-lt"/>
                <a:cs typeface="Seravek"/>
              </a:rPr>
              <a:t>pkt.src</a:t>
            </a:r>
            <a:r>
              <a:rPr lang="en-US" sz="3000" kern="0" dirty="0" smtClean="0">
                <a:latin typeface="+mj-lt"/>
                <a:cs typeface="Seravek"/>
              </a:rPr>
              <a:t> : 0</a:t>
            </a:r>
            <a:endParaRPr lang="en-US" sz="3000" kern="0" dirty="0">
              <a:latin typeface="+mj-lt"/>
              <a:cs typeface="Seravek"/>
            </a:endParaRPr>
          </a:p>
        </p:txBody>
      </p:sp>
    </p:spTree>
    <p:extLst>
      <p:ext uri="{BB962C8B-B14F-4D97-AF65-F5344CB8AC3E}">
        <p14:creationId xmlns:p14="http://schemas.microsoft.com/office/powerpoint/2010/main" val="3841167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ounded Rectangle 41"/>
          <p:cNvSpPr/>
          <p:nvPr/>
        </p:nvSpPr>
        <p:spPr>
          <a:xfrm>
            <a:off x="8408734" y="2857500"/>
            <a:ext cx="2754566" cy="13716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+mj-lt"/>
                <a:cs typeface="Seravek"/>
              </a:rPr>
              <a:t>Packet field dependencies </a:t>
            </a:r>
            <a:endParaRPr lang="en-US" sz="2400" dirty="0">
              <a:latin typeface="+mj-lt"/>
              <a:cs typeface="Seravek"/>
            </a:endParaRPr>
          </a:p>
        </p:txBody>
      </p:sp>
      <p:cxnSp>
        <p:nvCxnSpPr>
          <p:cNvPr id="60" name="Straight Arrow Connector 59"/>
          <p:cNvCxnSpPr>
            <a:stCxn id="62" idx="2"/>
            <a:endCxn id="63" idx="0"/>
          </p:cNvCxnSpPr>
          <p:nvPr/>
        </p:nvCxnSpPr>
        <p:spPr>
          <a:xfrm>
            <a:off x="3943350" y="1943100"/>
            <a:ext cx="1862" cy="343186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63" idx="2"/>
            <a:endCxn id="64" idx="0"/>
          </p:cNvCxnSpPr>
          <p:nvPr/>
        </p:nvCxnSpPr>
        <p:spPr>
          <a:xfrm flipH="1">
            <a:off x="3941713" y="2661245"/>
            <a:ext cx="3499" cy="353475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2" name="Rounded Rectangle 61"/>
          <p:cNvSpPr/>
          <p:nvPr/>
        </p:nvSpPr>
        <p:spPr>
          <a:xfrm>
            <a:off x="2514600" y="1592288"/>
            <a:ext cx="2857500" cy="35081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kern="0" dirty="0" err="1" smtClean="0">
                <a:latin typeface="+mj-lt"/>
                <a:cs typeface="Seravek"/>
              </a:rPr>
              <a:t>pkt.old</a:t>
            </a:r>
            <a:r>
              <a:rPr lang="en-US" sz="3000" kern="0" dirty="0" smtClean="0">
                <a:latin typeface="+mj-lt"/>
                <a:cs typeface="Seravek"/>
              </a:rPr>
              <a:t> = </a:t>
            </a:r>
            <a:r>
              <a:rPr lang="en-US" sz="3000" kern="0" dirty="0" smtClean="0">
                <a:solidFill>
                  <a:srgbClr val="FF0000"/>
                </a:solidFill>
                <a:latin typeface="+mj-lt"/>
                <a:cs typeface="Seravek"/>
              </a:rPr>
              <a:t>count</a:t>
            </a:r>
            <a:endParaRPr lang="en-US" sz="3000" kern="0" dirty="0">
              <a:solidFill>
                <a:srgbClr val="FF0000"/>
              </a:solidFill>
              <a:latin typeface="+mj-lt"/>
              <a:cs typeface="Seravek"/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1790925" y="2286286"/>
            <a:ext cx="4308573" cy="37495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kern="0" dirty="0" err="1" smtClean="0">
                <a:latin typeface="+mj-lt"/>
                <a:cs typeface="Seravek"/>
              </a:rPr>
              <a:t>pkt.tmp</a:t>
            </a:r>
            <a:r>
              <a:rPr lang="en-US" sz="3000" kern="0" dirty="0" smtClean="0">
                <a:latin typeface="+mj-lt"/>
                <a:cs typeface="Seravek"/>
              </a:rPr>
              <a:t> = </a:t>
            </a:r>
            <a:r>
              <a:rPr lang="en-US" sz="3000" kern="0" dirty="0" err="1" smtClean="0">
                <a:latin typeface="+mj-lt"/>
                <a:cs typeface="Seravek"/>
              </a:rPr>
              <a:t>pkt.old</a:t>
            </a:r>
            <a:r>
              <a:rPr lang="en-US" sz="3000" kern="0" dirty="0" smtClean="0">
                <a:latin typeface="+mj-lt"/>
                <a:cs typeface="Seravek"/>
              </a:rPr>
              <a:t> == 9</a:t>
            </a:r>
            <a:endParaRPr lang="en-US" sz="3000" kern="0" dirty="0">
              <a:latin typeface="+mj-lt"/>
              <a:cs typeface="Seravek"/>
            </a:endParaRPr>
          </a:p>
        </p:txBody>
      </p:sp>
      <p:sp>
        <p:nvSpPr>
          <p:cNvPr id="64" name="Rounded Rectangle 63"/>
          <p:cNvSpPr/>
          <p:nvPr/>
        </p:nvSpPr>
        <p:spPr>
          <a:xfrm>
            <a:off x="770677" y="3014720"/>
            <a:ext cx="6342072" cy="41245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endParaRPr lang="en-US" sz="3000" dirty="0" smtClean="0">
              <a:latin typeface="+mj-lt"/>
              <a:cs typeface="Seravek"/>
            </a:endParaRPr>
          </a:p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dirty="0" err="1" smtClean="0">
                <a:latin typeface="+mj-lt"/>
                <a:cs typeface="Seravek"/>
              </a:rPr>
              <a:t>pkt.new</a:t>
            </a:r>
            <a:r>
              <a:rPr lang="en-US" sz="3000" dirty="0" smtClean="0">
                <a:latin typeface="+mj-lt"/>
                <a:cs typeface="Seravek"/>
              </a:rPr>
              <a:t> </a:t>
            </a:r>
            <a:r>
              <a:rPr lang="en-US" sz="3000" dirty="0">
                <a:latin typeface="+mj-lt"/>
                <a:cs typeface="Seravek"/>
              </a:rPr>
              <a:t>= </a:t>
            </a:r>
            <a:r>
              <a:rPr lang="en-US" sz="3000" dirty="0" err="1">
                <a:latin typeface="+mj-lt"/>
                <a:cs typeface="Seravek"/>
              </a:rPr>
              <a:t>pkt.tmp</a:t>
            </a:r>
            <a:r>
              <a:rPr lang="en-US" sz="3000" dirty="0">
                <a:latin typeface="+mj-lt"/>
                <a:cs typeface="Seravek"/>
              </a:rPr>
              <a:t> ? 0 </a:t>
            </a:r>
            <a:r>
              <a:rPr lang="en-US" sz="3000" dirty="0" smtClean="0">
                <a:latin typeface="+mj-lt"/>
                <a:cs typeface="Seravek"/>
              </a:rPr>
              <a:t>: (</a:t>
            </a:r>
            <a:r>
              <a:rPr lang="en-US" sz="3000" dirty="0" err="1">
                <a:latin typeface="+mj-lt"/>
                <a:cs typeface="Seravek"/>
              </a:rPr>
              <a:t>pkt.old</a:t>
            </a:r>
            <a:r>
              <a:rPr lang="en-US" sz="3000" dirty="0">
                <a:latin typeface="+mj-lt"/>
                <a:cs typeface="Seravek"/>
              </a:rPr>
              <a:t> + 1</a:t>
            </a:r>
            <a:r>
              <a:rPr lang="en-US" sz="3000" dirty="0" smtClean="0">
                <a:latin typeface="+mj-lt"/>
                <a:cs typeface="Seravek"/>
              </a:rPr>
              <a:t>)</a:t>
            </a:r>
            <a:endParaRPr lang="en-US" sz="3000" dirty="0">
              <a:latin typeface="+mj-lt"/>
              <a:cs typeface="Seravek"/>
            </a:endParaRPr>
          </a:p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endParaRPr lang="en-US" sz="3000" kern="0" dirty="0">
              <a:latin typeface="+mj-lt"/>
              <a:cs typeface="Seravek"/>
            </a:endParaRPr>
          </a:p>
        </p:txBody>
      </p:sp>
      <p:sp>
        <p:nvSpPr>
          <p:cNvPr id="65" name="Rounded Rectangle 64"/>
          <p:cNvSpPr/>
          <p:nvPr/>
        </p:nvSpPr>
        <p:spPr>
          <a:xfrm>
            <a:off x="2433929" y="5362128"/>
            <a:ext cx="3098198" cy="35287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kern="0" dirty="0" smtClean="0">
                <a:solidFill>
                  <a:srgbClr val="FF0000"/>
                </a:solidFill>
                <a:latin typeface="+mj-lt"/>
                <a:cs typeface="Seravek"/>
              </a:rPr>
              <a:t>count</a:t>
            </a:r>
            <a:r>
              <a:rPr lang="en-US" sz="3000" kern="0" dirty="0" smtClean="0">
                <a:latin typeface="+mj-lt"/>
                <a:cs typeface="Seravek"/>
              </a:rPr>
              <a:t> = </a:t>
            </a:r>
            <a:r>
              <a:rPr lang="en-US" sz="3000" kern="0" dirty="0" err="1" smtClean="0">
                <a:latin typeface="+mj-lt"/>
                <a:cs typeface="Seravek"/>
              </a:rPr>
              <a:t>pkt.new</a:t>
            </a:r>
            <a:endParaRPr lang="en-US" sz="3000" kern="0" dirty="0">
              <a:latin typeface="+mj-lt"/>
              <a:cs typeface="Seravek"/>
            </a:endParaRPr>
          </a:p>
        </p:txBody>
      </p:sp>
      <p:sp>
        <p:nvSpPr>
          <p:cNvPr id="66" name="Rounded Rectangle 65"/>
          <p:cNvSpPr/>
          <p:nvPr/>
        </p:nvSpPr>
        <p:spPr>
          <a:xfrm>
            <a:off x="1820538" y="3886200"/>
            <a:ext cx="4308573" cy="9554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kern="0" dirty="0" err="1" smtClean="0">
                <a:latin typeface="+mj-lt"/>
                <a:cs typeface="Seravek"/>
              </a:rPr>
              <a:t>pkt.sample</a:t>
            </a:r>
            <a:r>
              <a:rPr lang="en-US" sz="3000" kern="0" dirty="0" smtClean="0">
                <a:latin typeface="+mj-lt"/>
                <a:cs typeface="Seravek"/>
              </a:rPr>
              <a:t> = </a:t>
            </a:r>
            <a:r>
              <a:rPr lang="en-US" sz="3000" kern="0" dirty="0" err="1" smtClean="0">
                <a:latin typeface="+mj-lt"/>
                <a:cs typeface="Seravek"/>
              </a:rPr>
              <a:t>pkt.tmp</a:t>
            </a:r>
            <a:r>
              <a:rPr lang="en-US" sz="3000" kern="0" dirty="0" smtClean="0">
                <a:latin typeface="+mj-lt"/>
                <a:cs typeface="Seravek"/>
              </a:rPr>
              <a:t> ?</a:t>
            </a:r>
          </a:p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kern="0" dirty="0">
                <a:latin typeface="+mj-lt"/>
                <a:cs typeface="Seravek"/>
              </a:rPr>
              <a:t> </a:t>
            </a:r>
            <a:r>
              <a:rPr lang="en-US" sz="3000" kern="0" dirty="0" smtClean="0">
                <a:latin typeface="+mj-lt"/>
                <a:cs typeface="Seravek"/>
              </a:rPr>
              <a:t>                     </a:t>
            </a:r>
            <a:r>
              <a:rPr lang="en-US" sz="3000" kern="0" dirty="0" err="1" smtClean="0">
                <a:latin typeface="+mj-lt"/>
                <a:cs typeface="Seravek"/>
              </a:rPr>
              <a:t>pkt.src</a:t>
            </a:r>
            <a:r>
              <a:rPr lang="en-US" sz="3000" kern="0" dirty="0" smtClean="0">
                <a:latin typeface="+mj-lt"/>
                <a:cs typeface="Seravek"/>
              </a:rPr>
              <a:t> : 0</a:t>
            </a:r>
            <a:endParaRPr lang="en-US" sz="3000" kern="0" dirty="0">
              <a:latin typeface="+mj-lt"/>
              <a:cs typeface="Seravek"/>
            </a:endParaRPr>
          </a:p>
        </p:txBody>
      </p:sp>
      <p:cxnSp>
        <p:nvCxnSpPr>
          <p:cNvPr id="67" name="Curved Connector 66"/>
          <p:cNvCxnSpPr/>
          <p:nvPr/>
        </p:nvCxnSpPr>
        <p:spPr>
          <a:xfrm>
            <a:off x="6084922" y="2473766"/>
            <a:ext cx="29613" cy="1890154"/>
          </a:xfrm>
          <a:prstGeom prst="curvedConnector3">
            <a:avLst>
              <a:gd name="adj1" fmla="val 4418792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urved Connector 67"/>
          <p:cNvCxnSpPr>
            <a:stCxn id="64" idx="1"/>
          </p:cNvCxnSpPr>
          <p:nvPr/>
        </p:nvCxnSpPr>
        <p:spPr>
          <a:xfrm rot="10800000" flipH="1" flipV="1">
            <a:off x="770677" y="3220945"/>
            <a:ext cx="1663252" cy="2335677"/>
          </a:xfrm>
          <a:prstGeom prst="curvedConnector4">
            <a:avLst>
              <a:gd name="adj1" fmla="val 372"/>
              <a:gd name="adj2" fmla="val 100442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Sequential to pipelined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896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Sequential to pipelined code</a:t>
            </a:r>
            <a:endParaRPr lang="en-US" dirty="0">
              <a:latin typeface="+mj-lt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8408734" y="2857500"/>
            <a:ext cx="2754566" cy="13716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+mj-lt"/>
                <a:cs typeface="Seravek"/>
              </a:rPr>
              <a:t>State dependencies</a:t>
            </a:r>
            <a:endParaRPr lang="en-US" sz="2400" dirty="0">
              <a:latin typeface="+mj-lt"/>
              <a:cs typeface="Seravek"/>
            </a:endParaRPr>
          </a:p>
        </p:txBody>
      </p:sp>
      <p:cxnSp>
        <p:nvCxnSpPr>
          <p:cNvPr id="29" name="Straight Arrow Connector 28"/>
          <p:cNvCxnSpPr>
            <a:stCxn id="31" idx="2"/>
            <a:endCxn id="32" idx="0"/>
          </p:cNvCxnSpPr>
          <p:nvPr/>
        </p:nvCxnSpPr>
        <p:spPr>
          <a:xfrm>
            <a:off x="3943350" y="1943100"/>
            <a:ext cx="1862" cy="343186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32" idx="2"/>
            <a:endCxn id="34" idx="0"/>
          </p:cNvCxnSpPr>
          <p:nvPr/>
        </p:nvCxnSpPr>
        <p:spPr>
          <a:xfrm flipH="1">
            <a:off x="3941713" y="2661245"/>
            <a:ext cx="3499" cy="353475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Rounded Rectangle 30"/>
          <p:cNvSpPr/>
          <p:nvPr/>
        </p:nvSpPr>
        <p:spPr>
          <a:xfrm>
            <a:off x="2514600" y="1592288"/>
            <a:ext cx="2857500" cy="35081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kern="0" dirty="0" err="1" smtClean="0">
                <a:latin typeface="+mj-lt"/>
                <a:cs typeface="Seravek"/>
              </a:rPr>
              <a:t>pkt.old</a:t>
            </a:r>
            <a:r>
              <a:rPr lang="en-US" sz="3000" kern="0" dirty="0" smtClean="0">
                <a:latin typeface="+mj-lt"/>
                <a:cs typeface="Seravek"/>
              </a:rPr>
              <a:t> = </a:t>
            </a:r>
            <a:r>
              <a:rPr lang="en-US" sz="3000" kern="0" dirty="0" smtClean="0">
                <a:solidFill>
                  <a:srgbClr val="FF0000"/>
                </a:solidFill>
                <a:latin typeface="+mj-lt"/>
                <a:cs typeface="Seravek"/>
              </a:rPr>
              <a:t>count</a:t>
            </a:r>
            <a:endParaRPr lang="en-US" sz="3000" kern="0" dirty="0">
              <a:solidFill>
                <a:srgbClr val="FF0000"/>
              </a:solidFill>
              <a:latin typeface="+mj-lt"/>
              <a:cs typeface="Seravek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1790925" y="2286286"/>
            <a:ext cx="4308573" cy="37495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kern="0" dirty="0" err="1" smtClean="0">
                <a:latin typeface="+mj-lt"/>
                <a:cs typeface="Seravek"/>
              </a:rPr>
              <a:t>pkt.tmp</a:t>
            </a:r>
            <a:r>
              <a:rPr lang="en-US" sz="3000" kern="0" dirty="0" smtClean="0">
                <a:latin typeface="+mj-lt"/>
                <a:cs typeface="Seravek"/>
              </a:rPr>
              <a:t> = </a:t>
            </a:r>
            <a:r>
              <a:rPr lang="en-US" sz="3000" kern="0" dirty="0" err="1" smtClean="0">
                <a:latin typeface="+mj-lt"/>
                <a:cs typeface="Seravek"/>
              </a:rPr>
              <a:t>pkt.old</a:t>
            </a:r>
            <a:r>
              <a:rPr lang="en-US" sz="3000" kern="0" dirty="0" smtClean="0">
                <a:latin typeface="+mj-lt"/>
                <a:cs typeface="Seravek"/>
              </a:rPr>
              <a:t> == 9</a:t>
            </a:r>
            <a:endParaRPr lang="en-US" sz="3000" kern="0" dirty="0">
              <a:latin typeface="+mj-lt"/>
              <a:cs typeface="Seravek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770677" y="3014720"/>
            <a:ext cx="6342072" cy="41245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endParaRPr lang="en-US" sz="3000" dirty="0" smtClean="0">
              <a:latin typeface="+mj-lt"/>
              <a:cs typeface="Seravek"/>
            </a:endParaRPr>
          </a:p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dirty="0" err="1" smtClean="0">
                <a:latin typeface="+mj-lt"/>
                <a:cs typeface="Seravek"/>
              </a:rPr>
              <a:t>pkt.new</a:t>
            </a:r>
            <a:r>
              <a:rPr lang="en-US" sz="3000" dirty="0" smtClean="0">
                <a:latin typeface="+mj-lt"/>
                <a:cs typeface="Seravek"/>
              </a:rPr>
              <a:t> </a:t>
            </a:r>
            <a:r>
              <a:rPr lang="en-US" sz="3000" dirty="0">
                <a:latin typeface="+mj-lt"/>
                <a:cs typeface="Seravek"/>
              </a:rPr>
              <a:t>= </a:t>
            </a:r>
            <a:r>
              <a:rPr lang="en-US" sz="3000" dirty="0" err="1">
                <a:latin typeface="+mj-lt"/>
                <a:cs typeface="Seravek"/>
              </a:rPr>
              <a:t>pkt.tmp</a:t>
            </a:r>
            <a:r>
              <a:rPr lang="en-US" sz="3000" dirty="0">
                <a:latin typeface="+mj-lt"/>
                <a:cs typeface="Seravek"/>
              </a:rPr>
              <a:t> ? 0 </a:t>
            </a:r>
            <a:r>
              <a:rPr lang="en-US" sz="3000" dirty="0" smtClean="0">
                <a:latin typeface="+mj-lt"/>
                <a:cs typeface="Seravek"/>
              </a:rPr>
              <a:t>: (</a:t>
            </a:r>
            <a:r>
              <a:rPr lang="en-US" sz="3000" dirty="0" err="1">
                <a:latin typeface="+mj-lt"/>
                <a:cs typeface="Seravek"/>
              </a:rPr>
              <a:t>pkt.old</a:t>
            </a:r>
            <a:r>
              <a:rPr lang="en-US" sz="3000" dirty="0">
                <a:latin typeface="+mj-lt"/>
                <a:cs typeface="Seravek"/>
              </a:rPr>
              <a:t> + 1</a:t>
            </a:r>
            <a:r>
              <a:rPr lang="en-US" sz="3000" dirty="0" smtClean="0">
                <a:latin typeface="+mj-lt"/>
                <a:cs typeface="Seravek"/>
              </a:rPr>
              <a:t>)</a:t>
            </a:r>
            <a:endParaRPr lang="en-US" sz="3000" dirty="0">
              <a:latin typeface="+mj-lt"/>
              <a:cs typeface="Seravek"/>
            </a:endParaRPr>
          </a:p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endParaRPr lang="en-US" sz="3000" kern="0" dirty="0">
              <a:latin typeface="+mj-lt"/>
              <a:cs typeface="Seravek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2433929" y="5362128"/>
            <a:ext cx="3098198" cy="35287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kern="0" dirty="0" smtClean="0">
                <a:solidFill>
                  <a:srgbClr val="FF0000"/>
                </a:solidFill>
                <a:latin typeface="+mj-lt"/>
                <a:cs typeface="Seravek"/>
              </a:rPr>
              <a:t>count</a:t>
            </a:r>
            <a:r>
              <a:rPr lang="en-US" sz="3000" kern="0" dirty="0" smtClean="0">
                <a:latin typeface="+mj-lt"/>
                <a:cs typeface="Seravek"/>
              </a:rPr>
              <a:t> = </a:t>
            </a:r>
            <a:r>
              <a:rPr lang="en-US" sz="3000" kern="0" dirty="0" err="1" smtClean="0">
                <a:latin typeface="+mj-lt"/>
                <a:cs typeface="Seravek"/>
              </a:rPr>
              <a:t>pkt.new</a:t>
            </a:r>
            <a:endParaRPr lang="en-US" sz="3000" kern="0" dirty="0">
              <a:latin typeface="+mj-lt"/>
              <a:cs typeface="Seravek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1820538" y="3886200"/>
            <a:ext cx="4308573" cy="9554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kern="0" dirty="0" err="1" smtClean="0">
                <a:latin typeface="+mj-lt"/>
                <a:cs typeface="Seravek"/>
              </a:rPr>
              <a:t>pkt.sample</a:t>
            </a:r>
            <a:r>
              <a:rPr lang="en-US" sz="3000" kern="0" dirty="0" smtClean="0">
                <a:latin typeface="+mj-lt"/>
                <a:cs typeface="Seravek"/>
              </a:rPr>
              <a:t> = </a:t>
            </a:r>
            <a:r>
              <a:rPr lang="en-US" sz="3000" kern="0" dirty="0" err="1" smtClean="0">
                <a:latin typeface="+mj-lt"/>
                <a:cs typeface="Seravek"/>
              </a:rPr>
              <a:t>pkt.tmp</a:t>
            </a:r>
            <a:r>
              <a:rPr lang="en-US" sz="3000" kern="0" dirty="0" smtClean="0">
                <a:latin typeface="+mj-lt"/>
                <a:cs typeface="Seravek"/>
              </a:rPr>
              <a:t> ?</a:t>
            </a:r>
          </a:p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kern="0" dirty="0">
                <a:latin typeface="+mj-lt"/>
                <a:cs typeface="Seravek"/>
              </a:rPr>
              <a:t> </a:t>
            </a:r>
            <a:r>
              <a:rPr lang="en-US" sz="3000" kern="0" dirty="0" smtClean="0">
                <a:latin typeface="+mj-lt"/>
                <a:cs typeface="Seravek"/>
              </a:rPr>
              <a:t>                     </a:t>
            </a:r>
            <a:r>
              <a:rPr lang="en-US" sz="3000" kern="0" dirty="0" err="1" smtClean="0">
                <a:latin typeface="+mj-lt"/>
                <a:cs typeface="Seravek"/>
              </a:rPr>
              <a:t>pkt.src</a:t>
            </a:r>
            <a:r>
              <a:rPr lang="en-US" sz="3000" kern="0" dirty="0" smtClean="0">
                <a:latin typeface="+mj-lt"/>
                <a:cs typeface="Seravek"/>
              </a:rPr>
              <a:t> : 0</a:t>
            </a:r>
            <a:endParaRPr lang="en-US" sz="3000" kern="0" dirty="0">
              <a:latin typeface="+mj-lt"/>
              <a:cs typeface="Seravek"/>
            </a:endParaRPr>
          </a:p>
        </p:txBody>
      </p:sp>
      <p:cxnSp>
        <p:nvCxnSpPr>
          <p:cNvPr id="38" name="Curved Connector 37"/>
          <p:cNvCxnSpPr/>
          <p:nvPr/>
        </p:nvCxnSpPr>
        <p:spPr>
          <a:xfrm>
            <a:off x="6084922" y="2473766"/>
            <a:ext cx="29613" cy="1890154"/>
          </a:xfrm>
          <a:prstGeom prst="curvedConnector3">
            <a:avLst>
              <a:gd name="adj1" fmla="val 4418792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>
            <a:stCxn id="34" idx="1"/>
          </p:cNvCxnSpPr>
          <p:nvPr/>
        </p:nvCxnSpPr>
        <p:spPr>
          <a:xfrm rot="10800000" flipH="1" flipV="1">
            <a:off x="770677" y="3220945"/>
            <a:ext cx="1663252" cy="2335677"/>
          </a:xfrm>
          <a:prstGeom prst="curvedConnector4">
            <a:avLst>
              <a:gd name="adj1" fmla="val -1857"/>
              <a:gd name="adj2" fmla="val 78752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urved Connector 89"/>
          <p:cNvCxnSpPr>
            <a:stCxn id="31" idx="1"/>
            <a:endCxn id="35" idx="1"/>
          </p:cNvCxnSpPr>
          <p:nvPr/>
        </p:nvCxnSpPr>
        <p:spPr>
          <a:xfrm rot="10800000" flipV="1">
            <a:off x="2433930" y="1767694"/>
            <a:ext cx="80671" cy="3770870"/>
          </a:xfrm>
          <a:prstGeom prst="curvedConnector3">
            <a:avLst>
              <a:gd name="adj1" fmla="val 2803534"/>
            </a:avLst>
          </a:prstGeom>
          <a:ln w="571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urved Connector 116"/>
          <p:cNvCxnSpPr>
            <a:stCxn id="31" idx="3"/>
            <a:endCxn id="35" idx="3"/>
          </p:cNvCxnSpPr>
          <p:nvPr/>
        </p:nvCxnSpPr>
        <p:spPr>
          <a:xfrm>
            <a:off x="5372100" y="1767694"/>
            <a:ext cx="160027" cy="3770870"/>
          </a:xfrm>
          <a:prstGeom prst="curvedConnector3">
            <a:avLst>
              <a:gd name="adj1" fmla="val 1416545"/>
            </a:avLst>
          </a:prstGeom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8496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ounded Rectangle 23"/>
          <p:cNvSpPr/>
          <p:nvPr/>
        </p:nvSpPr>
        <p:spPr>
          <a:xfrm>
            <a:off x="190500" y="1409700"/>
            <a:ext cx="7124700" cy="438150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1219200" y="3511200"/>
            <a:ext cx="6440478" cy="178271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65" name="Rounded Rectangle 64"/>
          <p:cNvSpPr/>
          <p:nvPr/>
        </p:nvSpPr>
        <p:spPr>
          <a:xfrm>
            <a:off x="1676399" y="3733800"/>
            <a:ext cx="4648201" cy="125154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Sequential to pipelined code</a:t>
            </a:r>
            <a:endParaRPr lang="en-US" dirty="0">
              <a:latin typeface="+mj-lt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8408734" y="2857500"/>
            <a:ext cx="2754566" cy="13716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+mj-lt"/>
                <a:cs typeface="Seravek"/>
              </a:rPr>
              <a:t>Strongly connected components</a:t>
            </a:r>
            <a:endParaRPr lang="en-US" sz="2400" dirty="0">
              <a:latin typeface="+mj-lt"/>
              <a:cs typeface="Seravek"/>
            </a:endParaRPr>
          </a:p>
        </p:txBody>
      </p:sp>
      <p:cxnSp>
        <p:nvCxnSpPr>
          <p:cNvPr id="31" name="Straight Arrow Connector 30"/>
          <p:cNvCxnSpPr>
            <a:stCxn id="33" idx="2"/>
            <a:endCxn id="43" idx="0"/>
          </p:cNvCxnSpPr>
          <p:nvPr/>
        </p:nvCxnSpPr>
        <p:spPr>
          <a:xfrm>
            <a:off x="3943350" y="1943100"/>
            <a:ext cx="1862" cy="343186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43" idx="2"/>
            <a:endCxn id="48" idx="0"/>
          </p:cNvCxnSpPr>
          <p:nvPr/>
        </p:nvCxnSpPr>
        <p:spPr>
          <a:xfrm flipH="1">
            <a:off x="3941713" y="2661245"/>
            <a:ext cx="3499" cy="353475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>
          <a:xfrm>
            <a:off x="2514600" y="1592288"/>
            <a:ext cx="2857500" cy="35081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kern="0" dirty="0" err="1" smtClean="0">
                <a:latin typeface="+mj-lt"/>
                <a:cs typeface="Seravek"/>
              </a:rPr>
              <a:t>pkt.old</a:t>
            </a:r>
            <a:r>
              <a:rPr lang="en-US" sz="3000" kern="0" dirty="0" smtClean="0">
                <a:latin typeface="+mj-lt"/>
                <a:cs typeface="Seravek"/>
              </a:rPr>
              <a:t> = </a:t>
            </a:r>
            <a:r>
              <a:rPr lang="en-US" sz="3000" kern="0" dirty="0" smtClean="0">
                <a:solidFill>
                  <a:srgbClr val="FF0000"/>
                </a:solidFill>
                <a:latin typeface="+mj-lt"/>
                <a:cs typeface="Seravek"/>
              </a:rPr>
              <a:t>count</a:t>
            </a:r>
            <a:endParaRPr lang="en-US" sz="3000" kern="0" dirty="0">
              <a:solidFill>
                <a:srgbClr val="FF0000"/>
              </a:solidFill>
              <a:latin typeface="+mj-lt"/>
              <a:cs typeface="Seravek"/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1790925" y="2286286"/>
            <a:ext cx="4308573" cy="37495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kern="0" dirty="0" err="1" smtClean="0">
                <a:latin typeface="+mj-lt"/>
                <a:cs typeface="Seravek"/>
              </a:rPr>
              <a:t>pkt.tmp</a:t>
            </a:r>
            <a:r>
              <a:rPr lang="en-US" sz="3000" kern="0" dirty="0" smtClean="0">
                <a:latin typeface="+mj-lt"/>
                <a:cs typeface="Seravek"/>
              </a:rPr>
              <a:t> = </a:t>
            </a:r>
            <a:r>
              <a:rPr lang="en-US" sz="3000" kern="0" dirty="0" err="1" smtClean="0">
                <a:latin typeface="+mj-lt"/>
                <a:cs typeface="Seravek"/>
              </a:rPr>
              <a:t>pkt.old</a:t>
            </a:r>
            <a:r>
              <a:rPr lang="en-US" sz="3000" kern="0" dirty="0" smtClean="0">
                <a:latin typeface="+mj-lt"/>
                <a:cs typeface="Seravek"/>
              </a:rPr>
              <a:t> == 9</a:t>
            </a:r>
            <a:endParaRPr lang="en-US" sz="3000" kern="0" dirty="0">
              <a:latin typeface="+mj-lt"/>
              <a:cs typeface="Seravek"/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770677" y="3014720"/>
            <a:ext cx="6342072" cy="41245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dirty="0" err="1" smtClean="0">
                <a:latin typeface="+mj-lt"/>
                <a:cs typeface="Seravek"/>
              </a:rPr>
              <a:t>pkt.new</a:t>
            </a:r>
            <a:r>
              <a:rPr lang="en-US" sz="3000" dirty="0" smtClean="0">
                <a:latin typeface="+mj-lt"/>
                <a:cs typeface="Seravek"/>
              </a:rPr>
              <a:t> </a:t>
            </a:r>
            <a:r>
              <a:rPr lang="en-US" sz="3000" dirty="0">
                <a:latin typeface="+mj-lt"/>
                <a:cs typeface="Seravek"/>
              </a:rPr>
              <a:t>= </a:t>
            </a:r>
            <a:r>
              <a:rPr lang="en-US" sz="3000" dirty="0" err="1">
                <a:latin typeface="+mj-lt"/>
                <a:cs typeface="Seravek"/>
              </a:rPr>
              <a:t>pkt.tmp</a:t>
            </a:r>
            <a:r>
              <a:rPr lang="en-US" sz="3000" dirty="0">
                <a:latin typeface="+mj-lt"/>
                <a:cs typeface="Seravek"/>
              </a:rPr>
              <a:t> ? 0 </a:t>
            </a:r>
            <a:r>
              <a:rPr lang="en-US" sz="3000" dirty="0" smtClean="0">
                <a:latin typeface="+mj-lt"/>
                <a:cs typeface="Seravek"/>
              </a:rPr>
              <a:t>: (</a:t>
            </a:r>
            <a:r>
              <a:rPr lang="en-US" sz="3000" dirty="0" err="1">
                <a:latin typeface="+mj-lt"/>
                <a:cs typeface="Seravek"/>
              </a:rPr>
              <a:t>pkt.old</a:t>
            </a:r>
            <a:r>
              <a:rPr lang="en-US" sz="3000" dirty="0">
                <a:latin typeface="+mj-lt"/>
                <a:cs typeface="Seravek"/>
              </a:rPr>
              <a:t> + 1</a:t>
            </a:r>
            <a:r>
              <a:rPr lang="en-US" sz="3000" dirty="0" smtClean="0">
                <a:latin typeface="+mj-lt"/>
                <a:cs typeface="Seravek"/>
              </a:rPr>
              <a:t>)</a:t>
            </a:r>
            <a:endParaRPr lang="en-US" sz="3000" dirty="0">
              <a:latin typeface="+mj-lt"/>
              <a:cs typeface="Seravek"/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2433929" y="5362128"/>
            <a:ext cx="3098198" cy="35287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kern="0" dirty="0" smtClean="0">
                <a:solidFill>
                  <a:srgbClr val="FF0000"/>
                </a:solidFill>
                <a:latin typeface="+mj-lt"/>
                <a:cs typeface="Seravek"/>
              </a:rPr>
              <a:t>count</a:t>
            </a:r>
            <a:r>
              <a:rPr lang="en-US" sz="3000" kern="0" dirty="0" smtClean="0">
                <a:latin typeface="+mj-lt"/>
                <a:cs typeface="Seravek"/>
              </a:rPr>
              <a:t> = </a:t>
            </a:r>
            <a:r>
              <a:rPr lang="en-US" sz="3000" kern="0" dirty="0" err="1" smtClean="0">
                <a:latin typeface="+mj-lt"/>
                <a:cs typeface="Seravek"/>
              </a:rPr>
              <a:t>pkt.new</a:t>
            </a:r>
            <a:endParaRPr lang="en-US" sz="3000" kern="0" dirty="0">
              <a:latin typeface="+mj-lt"/>
              <a:cs typeface="Seravek"/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1820538" y="3886200"/>
            <a:ext cx="4308573" cy="9554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kern="0" dirty="0" err="1" smtClean="0">
                <a:latin typeface="+mj-lt"/>
                <a:cs typeface="Seravek"/>
              </a:rPr>
              <a:t>pkt.sample</a:t>
            </a:r>
            <a:r>
              <a:rPr lang="en-US" sz="3000" kern="0" dirty="0" smtClean="0">
                <a:latin typeface="+mj-lt"/>
                <a:cs typeface="Seravek"/>
              </a:rPr>
              <a:t> = </a:t>
            </a:r>
            <a:r>
              <a:rPr lang="en-US" sz="3000" kern="0" dirty="0" err="1" smtClean="0">
                <a:latin typeface="+mj-lt"/>
                <a:cs typeface="Seravek"/>
              </a:rPr>
              <a:t>pkt.tmp</a:t>
            </a:r>
            <a:r>
              <a:rPr lang="en-US" sz="3000" kern="0" dirty="0" smtClean="0">
                <a:latin typeface="+mj-lt"/>
                <a:cs typeface="Seravek"/>
              </a:rPr>
              <a:t> ?</a:t>
            </a:r>
          </a:p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kern="0" dirty="0">
                <a:latin typeface="+mj-lt"/>
                <a:cs typeface="Seravek"/>
              </a:rPr>
              <a:t> </a:t>
            </a:r>
            <a:r>
              <a:rPr lang="en-US" sz="3000" kern="0" dirty="0" smtClean="0">
                <a:latin typeface="+mj-lt"/>
                <a:cs typeface="Seravek"/>
              </a:rPr>
              <a:t>                     </a:t>
            </a:r>
            <a:r>
              <a:rPr lang="en-US" sz="3000" kern="0" dirty="0" err="1" smtClean="0">
                <a:latin typeface="+mj-lt"/>
                <a:cs typeface="Seravek"/>
              </a:rPr>
              <a:t>pkt.src</a:t>
            </a:r>
            <a:r>
              <a:rPr lang="en-US" sz="3000" kern="0" dirty="0" smtClean="0">
                <a:latin typeface="+mj-lt"/>
                <a:cs typeface="Seravek"/>
              </a:rPr>
              <a:t> : 0</a:t>
            </a:r>
            <a:endParaRPr lang="en-US" sz="3000" kern="0" dirty="0">
              <a:latin typeface="+mj-lt"/>
              <a:cs typeface="Seravek"/>
            </a:endParaRPr>
          </a:p>
        </p:txBody>
      </p:sp>
      <p:cxnSp>
        <p:nvCxnSpPr>
          <p:cNvPr id="55" name="Curved Connector 54"/>
          <p:cNvCxnSpPr/>
          <p:nvPr/>
        </p:nvCxnSpPr>
        <p:spPr>
          <a:xfrm>
            <a:off x="6084922" y="2473766"/>
            <a:ext cx="29613" cy="1890154"/>
          </a:xfrm>
          <a:prstGeom prst="curvedConnector3">
            <a:avLst>
              <a:gd name="adj1" fmla="val 4418792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urved Connector 55"/>
          <p:cNvCxnSpPr>
            <a:stCxn id="48" idx="1"/>
          </p:cNvCxnSpPr>
          <p:nvPr/>
        </p:nvCxnSpPr>
        <p:spPr>
          <a:xfrm rot="10800000" flipH="1" flipV="1">
            <a:off x="770677" y="3220945"/>
            <a:ext cx="1663252" cy="2335677"/>
          </a:xfrm>
          <a:prstGeom prst="curvedConnector4">
            <a:avLst>
              <a:gd name="adj1" fmla="val -1857"/>
              <a:gd name="adj2" fmla="val 78752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urved Connector 56"/>
          <p:cNvCxnSpPr>
            <a:stCxn id="33" idx="1"/>
            <a:endCxn id="53" idx="1"/>
          </p:cNvCxnSpPr>
          <p:nvPr/>
        </p:nvCxnSpPr>
        <p:spPr>
          <a:xfrm rot="10800000" flipV="1">
            <a:off x="2433930" y="1767694"/>
            <a:ext cx="80671" cy="3770870"/>
          </a:xfrm>
          <a:prstGeom prst="curvedConnector3">
            <a:avLst>
              <a:gd name="adj1" fmla="val 2803534"/>
            </a:avLst>
          </a:prstGeom>
          <a:ln w="571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urved Connector 63"/>
          <p:cNvCxnSpPr>
            <a:stCxn id="33" idx="3"/>
            <a:endCxn id="53" idx="3"/>
          </p:cNvCxnSpPr>
          <p:nvPr/>
        </p:nvCxnSpPr>
        <p:spPr>
          <a:xfrm>
            <a:off x="5372100" y="1767694"/>
            <a:ext cx="160027" cy="3770870"/>
          </a:xfrm>
          <a:prstGeom prst="curvedConnector3">
            <a:avLst>
              <a:gd name="adj1" fmla="val 1416545"/>
            </a:avLst>
          </a:prstGeom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1785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Sequential to pipelined code</a:t>
            </a:r>
            <a:endParaRPr lang="en-US" dirty="0">
              <a:latin typeface="+mj-lt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2554277" y="2247900"/>
            <a:ext cx="2857500" cy="35081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kern="0" dirty="0" err="1" smtClean="0">
                <a:latin typeface="+mj-lt"/>
                <a:cs typeface="Seravek"/>
              </a:rPr>
              <a:t>pkt.old</a:t>
            </a:r>
            <a:r>
              <a:rPr lang="en-US" sz="3000" kern="0" dirty="0" smtClean="0">
                <a:latin typeface="+mj-lt"/>
                <a:cs typeface="Seravek"/>
              </a:rPr>
              <a:t> =</a:t>
            </a:r>
            <a:r>
              <a:rPr lang="en-US" sz="3000" kern="0" dirty="0" smtClean="0">
                <a:solidFill>
                  <a:prstClr val="white"/>
                </a:solidFill>
                <a:latin typeface="+mj-lt"/>
                <a:cs typeface="Seravek"/>
              </a:rPr>
              <a:t> </a:t>
            </a:r>
            <a:r>
              <a:rPr lang="en-US" sz="3000" kern="0" dirty="0" smtClean="0">
                <a:solidFill>
                  <a:srgbClr val="FF0000"/>
                </a:solidFill>
                <a:latin typeface="+mj-lt"/>
                <a:cs typeface="Seravek"/>
              </a:rPr>
              <a:t>count</a:t>
            </a:r>
            <a:endParaRPr lang="en-US" sz="3000" kern="0" dirty="0">
              <a:solidFill>
                <a:srgbClr val="FF0000"/>
              </a:solidFill>
              <a:latin typeface="+mj-lt"/>
              <a:cs typeface="Seravek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1758556" y="2603830"/>
            <a:ext cx="4396266" cy="37495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kern="0" dirty="0" err="1" smtClean="0">
                <a:solidFill>
                  <a:srgbClr val="000000"/>
                </a:solidFill>
                <a:latin typeface="+mj-lt"/>
                <a:cs typeface="Seravek"/>
              </a:rPr>
              <a:t>pkt.tmp</a:t>
            </a:r>
            <a:r>
              <a:rPr lang="en-US" sz="3000" kern="0" dirty="0" smtClean="0">
                <a:solidFill>
                  <a:srgbClr val="000000"/>
                </a:solidFill>
                <a:latin typeface="+mj-lt"/>
                <a:cs typeface="Seravek"/>
              </a:rPr>
              <a:t> = </a:t>
            </a:r>
            <a:r>
              <a:rPr lang="en-US" sz="3000" kern="0" dirty="0" err="1" smtClean="0">
                <a:solidFill>
                  <a:srgbClr val="000000"/>
                </a:solidFill>
                <a:latin typeface="+mj-lt"/>
                <a:cs typeface="Seravek"/>
              </a:rPr>
              <a:t>pkt.old</a:t>
            </a:r>
            <a:r>
              <a:rPr lang="en-US" sz="3000" kern="0" dirty="0" smtClean="0">
                <a:solidFill>
                  <a:srgbClr val="000000"/>
                </a:solidFill>
                <a:latin typeface="+mj-lt"/>
                <a:cs typeface="Seravek"/>
              </a:rPr>
              <a:t> == 9</a:t>
            </a:r>
            <a:endParaRPr lang="en-US" sz="3000" kern="0" dirty="0">
              <a:solidFill>
                <a:srgbClr val="000000"/>
              </a:solidFill>
              <a:latin typeface="+mj-lt"/>
              <a:cs typeface="Seravek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811991" y="2971800"/>
            <a:ext cx="6342072" cy="41245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endParaRPr lang="en-US" sz="3000" dirty="0" smtClean="0">
              <a:solidFill>
                <a:schemeClr val="bg1"/>
              </a:solidFill>
              <a:latin typeface="+mj-lt"/>
              <a:cs typeface="Seravek"/>
            </a:endParaRPr>
          </a:p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dirty="0" err="1" smtClean="0">
                <a:solidFill>
                  <a:srgbClr val="000000"/>
                </a:solidFill>
                <a:latin typeface="+mj-lt"/>
                <a:cs typeface="Seravek"/>
              </a:rPr>
              <a:t>pkt.new</a:t>
            </a:r>
            <a:r>
              <a:rPr lang="en-US" sz="3000" dirty="0" smtClean="0">
                <a:solidFill>
                  <a:srgbClr val="000000"/>
                </a:solidFill>
                <a:latin typeface="+mj-lt"/>
                <a:cs typeface="Seravek"/>
              </a:rPr>
              <a:t> </a:t>
            </a:r>
            <a:r>
              <a:rPr lang="en-US" sz="3000" dirty="0">
                <a:solidFill>
                  <a:srgbClr val="000000"/>
                </a:solidFill>
                <a:latin typeface="+mj-lt"/>
                <a:cs typeface="Seravek"/>
              </a:rPr>
              <a:t>= </a:t>
            </a:r>
            <a:r>
              <a:rPr lang="en-US" sz="3000" dirty="0" err="1">
                <a:solidFill>
                  <a:srgbClr val="000000"/>
                </a:solidFill>
                <a:latin typeface="+mj-lt"/>
                <a:cs typeface="Seravek"/>
              </a:rPr>
              <a:t>pkt.tmp</a:t>
            </a:r>
            <a:r>
              <a:rPr lang="en-US" sz="3000" dirty="0">
                <a:solidFill>
                  <a:srgbClr val="000000"/>
                </a:solidFill>
                <a:latin typeface="+mj-lt"/>
                <a:cs typeface="Seravek"/>
              </a:rPr>
              <a:t> ? 0 </a:t>
            </a:r>
            <a:r>
              <a:rPr lang="en-US" sz="3000" dirty="0" smtClean="0">
                <a:solidFill>
                  <a:srgbClr val="000000"/>
                </a:solidFill>
                <a:latin typeface="+mj-lt"/>
                <a:cs typeface="Seravek"/>
              </a:rPr>
              <a:t>: (</a:t>
            </a:r>
            <a:r>
              <a:rPr lang="en-US" sz="3000" dirty="0" err="1">
                <a:solidFill>
                  <a:srgbClr val="000000"/>
                </a:solidFill>
                <a:latin typeface="+mj-lt"/>
                <a:cs typeface="Seravek"/>
              </a:rPr>
              <a:t>pkt.old</a:t>
            </a:r>
            <a:r>
              <a:rPr lang="en-US" sz="3000" dirty="0">
                <a:solidFill>
                  <a:srgbClr val="000000"/>
                </a:solidFill>
                <a:latin typeface="+mj-lt"/>
                <a:cs typeface="Seravek"/>
              </a:rPr>
              <a:t> + 1);</a:t>
            </a:r>
          </a:p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endParaRPr lang="en-US" sz="3000" kern="0" dirty="0">
              <a:solidFill>
                <a:prstClr val="white"/>
              </a:solidFill>
              <a:latin typeface="+mj-lt"/>
              <a:cs typeface="Seravek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2364079" y="3401730"/>
            <a:ext cx="3098198" cy="35287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kern="0" dirty="0" smtClean="0">
                <a:solidFill>
                  <a:srgbClr val="FF0000"/>
                </a:solidFill>
                <a:latin typeface="+mj-lt"/>
                <a:cs typeface="Seravek"/>
              </a:rPr>
              <a:t>count</a:t>
            </a:r>
            <a:r>
              <a:rPr lang="en-US" sz="3000" kern="0" dirty="0" smtClean="0">
                <a:solidFill>
                  <a:prstClr val="white"/>
                </a:solidFill>
                <a:latin typeface="+mj-lt"/>
                <a:cs typeface="Seravek"/>
              </a:rPr>
              <a:t> </a:t>
            </a:r>
            <a:r>
              <a:rPr lang="en-US" sz="3000" kern="0" dirty="0" smtClean="0">
                <a:solidFill>
                  <a:srgbClr val="000000"/>
                </a:solidFill>
                <a:latin typeface="+mj-lt"/>
                <a:cs typeface="Seravek"/>
              </a:rPr>
              <a:t>= </a:t>
            </a:r>
            <a:r>
              <a:rPr lang="en-US" sz="3000" kern="0" dirty="0" err="1" smtClean="0">
                <a:solidFill>
                  <a:srgbClr val="000000"/>
                </a:solidFill>
                <a:latin typeface="+mj-lt"/>
                <a:cs typeface="Seravek"/>
              </a:rPr>
              <a:t>pkt.new</a:t>
            </a:r>
            <a:endParaRPr lang="en-US" sz="3000" kern="0" dirty="0">
              <a:solidFill>
                <a:srgbClr val="000000"/>
              </a:solidFill>
              <a:latin typeface="+mj-lt"/>
              <a:cs typeface="Seravek"/>
            </a:endParaRPr>
          </a:p>
        </p:txBody>
      </p:sp>
      <p:cxnSp>
        <p:nvCxnSpPr>
          <p:cNvPr id="29" name="Straight Arrow Connector 28"/>
          <p:cNvCxnSpPr>
            <a:endCxn id="49" idx="0"/>
          </p:cNvCxnSpPr>
          <p:nvPr/>
        </p:nvCxnSpPr>
        <p:spPr>
          <a:xfrm>
            <a:off x="3956689" y="3759396"/>
            <a:ext cx="0" cy="729003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8408734" y="2857500"/>
            <a:ext cx="2754566" cy="13716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+mj-lt"/>
                <a:cs typeface="Seravek"/>
              </a:rPr>
              <a:t>Condensed DAG</a:t>
            </a:r>
            <a:endParaRPr lang="en-US" sz="2400" dirty="0">
              <a:latin typeface="+mj-lt"/>
              <a:cs typeface="Seravek"/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1802402" y="4488399"/>
            <a:ext cx="4308573" cy="9554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kern="0" dirty="0" err="1" smtClean="0">
                <a:latin typeface="+mj-lt"/>
                <a:cs typeface="Seravek"/>
              </a:rPr>
              <a:t>pkt.sample</a:t>
            </a:r>
            <a:r>
              <a:rPr lang="en-US" sz="3000" kern="0" dirty="0" smtClean="0">
                <a:latin typeface="+mj-lt"/>
                <a:cs typeface="Seravek"/>
              </a:rPr>
              <a:t> = </a:t>
            </a:r>
            <a:r>
              <a:rPr lang="en-US" sz="3000" kern="0" dirty="0" err="1" smtClean="0">
                <a:latin typeface="+mj-lt"/>
                <a:cs typeface="Seravek"/>
              </a:rPr>
              <a:t>pkt.tmp</a:t>
            </a:r>
            <a:r>
              <a:rPr lang="en-US" sz="3000" kern="0" dirty="0" smtClean="0">
                <a:latin typeface="+mj-lt"/>
                <a:cs typeface="Seravek"/>
              </a:rPr>
              <a:t> ?</a:t>
            </a:r>
          </a:p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kern="0" dirty="0">
                <a:latin typeface="+mj-lt"/>
                <a:cs typeface="Seravek"/>
              </a:rPr>
              <a:t> </a:t>
            </a:r>
            <a:r>
              <a:rPr lang="en-US" sz="3000" kern="0" dirty="0" smtClean="0">
                <a:latin typeface="+mj-lt"/>
                <a:cs typeface="Seravek"/>
              </a:rPr>
              <a:t>                     </a:t>
            </a:r>
            <a:r>
              <a:rPr lang="en-US" sz="3000" kern="0" dirty="0" err="1" smtClean="0">
                <a:latin typeface="+mj-lt"/>
                <a:cs typeface="Seravek"/>
              </a:rPr>
              <a:t>pkt.src</a:t>
            </a:r>
            <a:r>
              <a:rPr lang="en-US" sz="3000" kern="0" dirty="0" smtClean="0">
                <a:latin typeface="+mj-lt"/>
                <a:cs typeface="Seravek"/>
              </a:rPr>
              <a:t> : 0</a:t>
            </a:r>
            <a:endParaRPr lang="en-US" sz="3000" kern="0" dirty="0">
              <a:latin typeface="+mj-lt"/>
              <a:cs typeface="Seravek"/>
            </a:endParaRPr>
          </a:p>
        </p:txBody>
      </p:sp>
    </p:spTree>
    <p:extLst>
      <p:ext uri="{BB962C8B-B14F-4D97-AF65-F5344CB8AC3E}">
        <p14:creationId xmlns:p14="http://schemas.microsoft.com/office/powerpoint/2010/main" val="2221441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3366FF"/>
                </a:solidFill>
              </a:rPr>
              <a:t>Programmable: </a:t>
            </a:r>
            <a:r>
              <a:rPr lang="en-US" dirty="0" smtClean="0"/>
              <a:t>Can we express new data-plane algorithms?</a:t>
            </a:r>
          </a:p>
          <a:p>
            <a:pPr lvl="1"/>
            <a:r>
              <a:rPr lang="en-US" dirty="0" smtClean="0"/>
              <a:t>Active queue management</a:t>
            </a:r>
          </a:p>
          <a:p>
            <a:pPr lvl="1"/>
            <a:r>
              <a:rPr lang="en-US" dirty="0" smtClean="0"/>
              <a:t>Congestion control </a:t>
            </a:r>
          </a:p>
          <a:p>
            <a:pPr lvl="1"/>
            <a:r>
              <a:rPr lang="en-US" dirty="0" smtClean="0"/>
              <a:t>Measurement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oad balancing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>
                <a:solidFill>
                  <a:srgbClr val="3366FF"/>
                </a:solidFill>
              </a:rPr>
              <a:t>Line-rate: </a:t>
            </a:r>
            <a:r>
              <a:rPr lang="en-US" dirty="0" smtClean="0"/>
              <a:t>Highest capacity supported by dedicated hardware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Programmability at line-rate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6324599" y="2324100"/>
            <a:ext cx="5452564" cy="1447800"/>
            <a:chOff x="6134099" y="2324100"/>
            <a:chExt cx="5452564" cy="2095500"/>
          </a:xfrm>
        </p:grpSpPr>
        <p:sp>
          <p:nvSpPr>
            <p:cNvPr id="4" name="Right Brace 3"/>
            <p:cNvSpPr/>
            <p:nvPr/>
          </p:nvSpPr>
          <p:spPr>
            <a:xfrm>
              <a:off x="6134099" y="2324100"/>
              <a:ext cx="434915" cy="2095500"/>
            </a:xfrm>
            <a:prstGeom prst="rightBrace">
              <a:avLst/>
            </a:prstGeom>
            <a:ln w="38100">
              <a:solidFill>
                <a:srgbClr val="99162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819901" y="2789692"/>
              <a:ext cx="476676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 smtClean="0">
                  <a:solidFill>
                    <a:srgbClr val="99162D"/>
                  </a:solidFill>
                  <a:latin typeface="Seravek"/>
                  <a:cs typeface="Seravek"/>
                </a:rPr>
                <a:t>Today, fixed algorithms hard-coded into hardware</a:t>
              </a:r>
              <a:endParaRPr lang="en-US" sz="3000" dirty="0">
                <a:solidFill>
                  <a:srgbClr val="99162D"/>
                </a:solidFill>
                <a:latin typeface="Seravek"/>
                <a:cs typeface="Seravek"/>
              </a:endParaRPr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48022C-F4BC-4192-A392-BACAE19DF894}" type="slidenum">
              <a:rPr lang="en-US" smtClean="0"/>
              <a:pPr/>
              <a:t>2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7825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1146"/>
    </mc:Choice>
    <mc:Fallback xmlns="">
      <p:transition xmlns:p14="http://schemas.microsoft.com/office/powerpoint/2010/main" spd="slow" advTm="6114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Sequential to pipelined code</a:t>
            </a:r>
            <a:endParaRPr lang="en-US" dirty="0">
              <a:latin typeface="+mj-lt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8408734" y="2857500"/>
            <a:ext cx="2754566" cy="13716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+mj-lt"/>
                <a:cs typeface="Seravek"/>
              </a:rPr>
              <a:t>Code pipelining</a:t>
            </a:r>
            <a:endParaRPr lang="en-US" sz="2400" dirty="0">
              <a:latin typeface="+mj-lt"/>
              <a:cs typeface="Seravek"/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304800" y="985872"/>
            <a:ext cx="7444940" cy="2410133"/>
            <a:chOff x="5058974" y="1943100"/>
            <a:chExt cx="7239000" cy="2410133"/>
          </a:xfrm>
        </p:grpSpPr>
        <p:grpSp>
          <p:nvGrpSpPr>
            <p:cNvPr id="40" name="Group 39"/>
            <p:cNvGrpSpPr/>
            <p:nvPr/>
          </p:nvGrpSpPr>
          <p:grpSpPr>
            <a:xfrm>
              <a:off x="5058974" y="1943100"/>
              <a:ext cx="7239000" cy="2410133"/>
              <a:chOff x="-1800105" y="1921050"/>
              <a:chExt cx="8352683" cy="3377516"/>
            </a:xfrm>
          </p:grpSpPr>
          <p:sp>
            <p:nvSpPr>
              <p:cNvPr id="43" name="Freeform 42"/>
              <p:cNvSpPr/>
              <p:nvPr/>
            </p:nvSpPr>
            <p:spPr>
              <a:xfrm rot="10800000" flipH="1">
                <a:off x="2489664" y="1921050"/>
                <a:ext cx="354662" cy="13089"/>
              </a:xfrm>
              <a:custGeom>
                <a:avLst/>
                <a:gdLst>
                  <a:gd name="connsiteX0" fmla="*/ 0 w 13089"/>
                  <a:gd name="connsiteY0" fmla="*/ 70933 h 354663"/>
                  <a:gd name="connsiteX1" fmla="*/ 6545 w 13089"/>
                  <a:gd name="connsiteY1" fmla="*/ 70933 h 354663"/>
                  <a:gd name="connsiteX2" fmla="*/ 6545 w 13089"/>
                  <a:gd name="connsiteY2" fmla="*/ 0 h 354663"/>
                  <a:gd name="connsiteX3" fmla="*/ 13089 w 13089"/>
                  <a:gd name="connsiteY3" fmla="*/ 177332 h 354663"/>
                  <a:gd name="connsiteX4" fmla="*/ 6545 w 13089"/>
                  <a:gd name="connsiteY4" fmla="*/ 354663 h 354663"/>
                  <a:gd name="connsiteX5" fmla="*/ 6545 w 13089"/>
                  <a:gd name="connsiteY5" fmla="*/ 283730 h 354663"/>
                  <a:gd name="connsiteX6" fmla="*/ 0 w 13089"/>
                  <a:gd name="connsiteY6" fmla="*/ 283730 h 354663"/>
                  <a:gd name="connsiteX7" fmla="*/ 0 w 13089"/>
                  <a:gd name="connsiteY7" fmla="*/ 70933 h 3546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089" h="354663">
                    <a:moveTo>
                      <a:pt x="10471" y="14"/>
                    </a:moveTo>
                    <a:lnTo>
                      <a:pt x="10471" y="177345"/>
                    </a:lnTo>
                    <a:lnTo>
                      <a:pt x="13089" y="177345"/>
                    </a:lnTo>
                    <a:lnTo>
                      <a:pt x="6544" y="354649"/>
                    </a:lnTo>
                    <a:lnTo>
                      <a:pt x="0" y="177345"/>
                    </a:lnTo>
                    <a:lnTo>
                      <a:pt x="2618" y="177345"/>
                    </a:lnTo>
                    <a:lnTo>
                      <a:pt x="2618" y="14"/>
                    </a:lnTo>
                    <a:lnTo>
                      <a:pt x="10471" y="14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</p:spPr>
            <p:txBody>
              <a:bodyPr spcFirstLastPara="0" vert="horz" wrap="square" lIns="61474" tIns="3403" rIns="61477" bIns="0" numCol="1" spcCol="1270" anchor="ctr" anchorCtr="0">
                <a:noAutofit/>
              </a:bodyPr>
              <a:lstStyle>
                <a:defPPr>
                  <a:defRPr lang="en-US"/>
                </a:defPPr>
                <a:lvl1pPr marL="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09004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180088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6270132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8360176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045022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254026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4630309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6720353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462298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endParaRPr lang="en-US" sz="1040" kern="0">
                  <a:solidFill>
                    <a:prstClr val="white"/>
                  </a:solidFill>
                  <a:latin typeface="+mj-lt"/>
                </a:endParaRPr>
              </a:p>
            </p:txBody>
          </p:sp>
          <p:sp>
            <p:nvSpPr>
              <p:cNvPr id="44" name="Freeform 43"/>
              <p:cNvSpPr/>
              <p:nvPr/>
            </p:nvSpPr>
            <p:spPr>
              <a:xfrm>
                <a:off x="-1800105" y="3004403"/>
                <a:ext cx="4830092" cy="2294163"/>
              </a:xfrm>
              <a:custGeom>
                <a:avLst/>
                <a:gdLst>
                  <a:gd name="connsiteX0" fmla="*/ 0 w 2628011"/>
                  <a:gd name="connsiteY0" fmla="*/ 54812 h 548119"/>
                  <a:gd name="connsiteX1" fmla="*/ 54812 w 2628011"/>
                  <a:gd name="connsiteY1" fmla="*/ 0 h 548119"/>
                  <a:gd name="connsiteX2" fmla="*/ 2573199 w 2628011"/>
                  <a:gd name="connsiteY2" fmla="*/ 0 h 548119"/>
                  <a:gd name="connsiteX3" fmla="*/ 2628011 w 2628011"/>
                  <a:gd name="connsiteY3" fmla="*/ 54812 h 548119"/>
                  <a:gd name="connsiteX4" fmla="*/ 2628011 w 2628011"/>
                  <a:gd name="connsiteY4" fmla="*/ 493307 h 548119"/>
                  <a:gd name="connsiteX5" fmla="*/ 2573199 w 2628011"/>
                  <a:gd name="connsiteY5" fmla="*/ 548119 h 548119"/>
                  <a:gd name="connsiteX6" fmla="*/ 54812 w 2628011"/>
                  <a:gd name="connsiteY6" fmla="*/ 548119 h 548119"/>
                  <a:gd name="connsiteX7" fmla="*/ 0 w 2628011"/>
                  <a:gd name="connsiteY7" fmla="*/ 493307 h 548119"/>
                  <a:gd name="connsiteX8" fmla="*/ 0 w 2628011"/>
                  <a:gd name="connsiteY8" fmla="*/ 54812 h 5481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28011" h="548119">
                    <a:moveTo>
                      <a:pt x="0" y="54812"/>
                    </a:moveTo>
                    <a:cubicBezTo>
                      <a:pt x="0" y="24540"/>
                      <a:pt x="24540" y="0"/>
                      <a:pt x="54812" y="0"/>
                    </a:cubicBezTo>
                    <a:lnTo>
                      <a:pt x="2573199" y="0"/>
                    </a:lnTo>
                    <a:cubicBezTo>
                      <a:pt x="2603471" y="0"/>
                      <a:pt x="2628011" y="24540"/>
                      <a:pt x="2628011" y="54812"/>
                    </a:cubicBezTo>
                    <a:lnTo>
                      <a:pt x="2628011" y="493307"/>
                    </a:lnTo>
                    <a:cubicBezTo>
                      <a:pt x="2628011" y="523579"/>
                      <a:pt x="2603471" y="548119"/>
                      <a:pt x="2573199" y="548119"/>
                    </a:cubicBezTo>
                    <a:lnTo>
                      <a:pt x="54812" y="548119"/>
                    </a:lnTo>
                    <a:cubicBezTo>
                      <a:pt x="24540" y="548119"/>
                      <a:pt x="0" y="523579"/>
                      <a:pt x="0" y="493307"/>
                    </a:cubicBezTo>
                    <a:lnTo>
                      <a:pt x="0" y="54812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</a:ln>
              <a:effectLst/>
            </p:spPr>
            <p:txBody>
              <a:bodyPr spcFirstLastPara="0" vert="horz" wrap="square" lIns="60141" tIns="60141" rIns="60141" bIns="60141" numCol="1" spcCol="1270" anchor="ctr" anchorCtr="0">
                <a:noAutofit/>
              </a:bodyPr>
              <a:lstStyle>
                <a:defPPr>
                  <a:defRPr lang="en-US"/>
                </a:defPPr>
                <a:lvl1pPr marL="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09004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180088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6270132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8360176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045022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254026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4630309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6720353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539347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en-US" sz="2000" kern="0" dirty="0" err="1" smtClean="0">
                    <a:solidFill>
                      <a:srgbClr val="000000"/>
                    </a:solidFill>
                    <a:latin typeface="+mj-lt"/>
                    <a:cs typeface="Seravek"/>
                  </a:rPr>
                  <a:t>pkt.old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 = </a:t>
                </a:r>
                <a:r>
                  <a:rPr lang="en-US" sz="2000" kern="0" dirty="0" smtClean="0">
                    <a:solidFill>
                      <a:srgbClr val="FF0000"/>
                    </a:solidFill>
                    <a:latin typeface="+mj-lt"/>
                    <a:cs typeface="Seravek"/>
                  </a:rPr>
                  <a:t>count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;</a:t>
                </a:r>
              </a:p>
              <a:p>
                <a:pPr defTabSz="539347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en-US" sz="2000" kern="0" dirty="0" err="1" smtClean="0">
                    <a:solidFill>
                      <a:srgbClr val="000000"/>
                    </a:solidFill>
                    <a:latin typeface="+mj-lt"/>
                    <a:cs typeface="Seravek"/>
                  </a:rPr>
                  <a:t>pkt.tmp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 = </a:t>
                </a:r>
                <a:r>
                  <a:rPr lang="en-US" sz="2000" kern="0" dirty="0" err="1" smtClean="0">
                    <a:solidFill>
                      <a:srgbClr val="000000"/>
                    </a:solidFill>
                    <a:latin typeface="+mj-lt"/>
                    <a:cs typeface="Seravek"/>
                  </a:rPr>
                  <a:t>pkt.old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 == 9;</a:t>
                </a:r>
              </a:p>
              <a:p>
                <a:pPr defTabSz="539347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en-US" sz="2000" kern="0" dirty="0" err="1" smtClean="0">
                    <a:solidFill>
                      <a:srgbClr val="000000"/>
                    </a:solidFill>
                    <a:latin typeface="+mj-lt"/>
                    <a:cs typeface="Seravek"/>
                  </a:rPr>
                  <a:t>pkt.new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 = </a:t>
                </a:r>
                <a:r>
                  <a:rPr lang="en-US" sz="2000" kern="0" dirty="0" err="1" smtClean="0">
                    <a:solidFill>
                      <a:srgbClr val="000000"/>
                    </a:solidFill>
                    <a:latin typeface="+mj-lt"/>
                    <a:cs typeface="Seravek"/>
                  </a:rPr>
                  <a:t>pkt.tmp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 ? 0 : (</a:t>
                </a:r>
                <a:r>
                  <a:rPr lang="en-US" sz="2000" kern="0" dirty="0" err="1" smtClean="0">
                    <a:solidFill>
                      <a:srgbClr val="000000"/>
                    </a:solidFill>
                    <a:latin typeface="+mj-lt"/>
                    <a:cs typeface="Seravek"/>
                  </a:rPr>
                  <a:t>pkt.old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 </a:t>
                </a:r>
                <a:r>
                  <a:rPr lang="en-US" sz="2000" kern="0" dirty="0">
                    <a:solidFill>
                      <a:srgbClr val="000000"/>
                    </a:solidFill>
                    <a:latin typeface="+mj-lt"/>
                    <a:cs typeface="Seravek"/>
                  </a:rPr>
                  <a:t>+ 1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);</a:t>
                </a:r>
                <a:endParaRPr lang="en-US" sz="2000" kern="0" dirty="0">
                  <a:solidFill>
                    <a:prstClr val="white"/>
                  </a:solidFill>
                  <a:latin typeface="+mj-lt"/>
                  <a:cs typeface="Seravek"/>
                </a:endParaRPr>
              </a:p>
              <a:p>
                <a:pPr defTabSz="539347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en-US" sz="2000" kern="0" dirty="0">
                    <a:solidFill>
                      <a:srgbClr val="FF0000"/>
                    </a:solidFill>
                    <a:latin typeface="+mj-lt"/>
                    <a:cs typeface="Seravek"/>
                  </a:rPr>
                  <a:t>c</a:t>
                </a:r>
                <a:r>
                  <a:rPr lang="en-US" sz="2000" kern="0" dirty="0" smtClean="0">
                    <a:solidFill>
                      <a:srgbClr val="FF0000"/>
                    </a:solidFill>
                    <a:latin typeface="+mj-lt"/>
                    <a:cs typeface="Seravek"/>
                  </a:rPr>
                  <a:t>ount</a:t>
                </a:r>
                <a:r>
                  <a:rPr lang="en-US" sz="2000" kern="0" dirty="0" smtClean="0">
                    <a:solidFill>
                      <a:prstClr val="white"/>
                    </a:solidFill>
                    <a:latin typeface="+mj-lt"/>
                    <a:cs typeface="Seravek"/>
                  </a:rPr>
                  <a:t> 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= </a:t>
                </a:r>
                <a:r>
                  <a:rPr lang="en-US" sz="2000" kern="0" dirty="0" err="1" smtClean="0">
                    <a:solidFill>
                      <a:srgbClr val="000000"/>
                    </a:solidFill>
                    <a:latin typeface="+mj-lt"/>
                    <a:cs typeface="Seravek"/>
                  </a:rPr>
                  <a:t>pkt.new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;</a:t>
                </a:r>
              </a:p>
            </p:txBody>
          </p:sp>
          <p:sp>
            <p:nvSpPr>
              <p:cNvPr id="45" name="Freeform 44"/>
              <p:cNvSpPr/>
              <p:nvPr/>
            </p:nvSpPr>
            <p:spPr>
              <a:xfrm rot="5400000" flipV="1">
                <a:off x="3034811" y="4085049"/>
                <a:ext cx="320356" cy="263768"/>
              </a:xfrm>
              <a:custGeom>
                <a:avLst/>
                <a:gdLst>
                  <a:gd name="connsiteX0" fmla="*/ 0 w 205544"/>
                  <a:gd name="connsiteY0" fmla="*/ 49331 h 246653"/>
                  <a:gd name="connsiteX1" fmla="*/ 102772 w 205544"/>
                  <a:gd name="connsiteY1" fmla="*/ 49331 h 246653"/>
                  <a:gd name="connsiteX2" fmla="*/ 102772 w 205544"/>
                  <a:gd name="connsiteY2" fmla="*/ 0 h 246653"/>
                  <a:gd name="connsiteX3" fmla="*/ 205544 w 205544"/>
                  <a:gd name="connsiteY3" fmla="*/ 123327 h 246653"/>
                  <a:gd name="connsiteX4" fmla="*/ 102772 w 205544"/>
                  <a:gd name="connsiteY4" fmla="*/ 246653 h 246653"/>
                  <a:gd name="connsiteX5" fmla="*/ 102772 w 205544"/>
                  <a:gd name="connsiteY5" fmla="*/ 197322 h 246653"/>
                  <a:gd name="connsiteX6" fmla="*/ 0 w 205544"/>
                  <a:gd name="connsiteY6" fmla="*/ 197322 h 246653"/>
                  <a:gd name="connsiteX7" fmla="*/ 0 w 205544"/>
                  <a:gd name="connsiteY7" fmla="*/ 49331 h 2466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5544" h="246653">
                    <a:moveTo>
                      <a:pt x="164435" y="1"/>
                    </a:moveTo>
                    <a:lnTo>
                      <a:pt x="164435" y="123327"/>
                    </a:lnTo>
                    <a:lnTo>
                      <a:pt x="205544" y="123326"/>
                    </a:lnTo>
                    <a:lnTo>
                      <a:pt x="102772" y="246652"/>
                    </a:lnTo>
                    <a:lnTo>
                      <a:pt x="0" y="123327"/>
                    </a:lnTo>
                    <a:lnTo>
                      <a:pt x="41109" y="123327"/>
                    </a:lnTo>
                    <a:lnTo>
                      <a:pt x="41109" y="1"/>
                    </a:lnTo>
                    <a:lnTo>
                      <a:pt x="164435" y="1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txBody>
              <a:bodyPr spcFirstLastPara="0" vert="horz" wrap="square" lIns="42754" tIns="1" rIns="42754" bIns="53441" numCol="1" spcCol="1270" anchor="ctr" anchorCtr="0">
                <a:noAutofit/>
              </a:bodyPr>
              <a:lstStyle>
                <a:defPPr>
                  <a:defRPr lang="en-US"/>
                </a:defPPr>
                <a:lvl1pPr marL="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09004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180088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6270132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8360176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045022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254026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4630309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6720353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462298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endParaRPr lang="en-US" sz="1040" kern="0">
                  <a:solidFill>
                    <a:prstClr val="white"/>
                  </a:solidFill>
                  <a:latin typeface="+mj-lt"/>
                </a:endParaRPr>
              </a:p>
            </p:txBody>
          </p:sp>
          <p:sp>
            <p:nvSpPr>
              <p:cNvPr id="46" name="Freeform 45"/>
              <p:cNvSpPr/>
              <p:nvPr/>
            </p:nvSpPr>
            <p:spPr>
              <a:xfrm>
                <a:off x="3352996" y="3608021"/>
                <a:ext cx="3199582" cy="1352032"/>
              </a:xfrm>
              <a:custGeom>
                <a:avLst/>
                <a:gdLst>
                  <a:gd name="connsiteX0" fmla="*/ 0 w 2628011"/>
                  <a:gd name="connsiteY0" fmla="*/ 23877 h 238771"/>
                  <a:gd name="connsiteX1" fmla="*/ 23877 w 2628011"/>
                  <a:gd name="connsiteY1" fmla="*/ 0 h 238771"/>
                  <a:gd name="connsiteX2" fmla="*/ 2604134 w 2628011"/>
                  <a:gd name="connsiteY2" fmla="*/ 0 h 238771"/>
                  <a:gd name="connsiteX3" fmla="*/ 2628011 w 2628011"/>
                  <a:gd name="connsiteY3" fmla="*/ 23877 h 238771"/>
                  <a:gd name="connsiteX4" fmla="*/ 2628011 w 2628011"/>
                  <a:gd name="connsiteY4" fmla="*/ 214894 h 238771"/>
                  <a:gd name="connsiteX5" fmla="*/ 2604134 w 2628011"/>
                  <a:gd name="connsiteY5" fmla="*/ 238771 h 238771"/>
                  <a:gd name="connsiteX6" fmla="*/ 23877 w 2628011"/>
                  <a:gd name="connsiteY6" fmla="*/ 238771 h 238771"/>
                  <a:gd name="connsiteX7" fmla="*/ 0 w 2628011"/>
                  <a:gd name="connsiteY7" fmla="*/ 214894 h 238771"/>
                  <a:gd name="connsiteX8" fmla="*/ 0 w 2628011"/>
                  <a:gd name="connsiteY8" fmla="*/ 23877 h 238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28011" h="238771">
                    <a:moveTo>
                      <a:pt x="0" y="23877"/>
                    </a:moveTo>
                    <a:cubicBezTo>
                      <a:pt x="0" y="10690"/>
                      <a:pt x="10690" y="0"/>
                      <a:pt x="23877" y="0"/>
                    </a:cubicBezTo>
                    <a:lnTo>
                      <a:pt x="2604134" y="0"/>
                    </a:lnTo>
                    <a:cubicBezTo>
                      <a:pt x="2617321" y="0"/>
                      <a:pt x="2628011" y="10690"/>
                      <a:pt x="2628011" y="23877"/>
                    </a:cubicBezTo>
                    <a:lnTo>
                      <a:pt x="2628011" y="214894"/>
                    </a:lnTo>
                    <a:cubicBezTo>
                      <a:pt x="2628011" y="228081"/>
                      <a:pt x="2617321" y="238771"/>
                      <a:pt x="2604134" y="238771"/>
                    </a:cubicBezTo>
                    <a:lnTo>
                      <a:pt x="23877" y="238771"/>
                    </a:lnTo>
                    <a:cubicBezTo>
                      <a:pt x="10690" y="238771"/>
                      <a:pt x="0" y="228081"/>
                      <a:pt x="0" y="214894"/>
                    </a:cubicBezTo>
                    <a:lnTo>
                      <a:pt x="0" y="23877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</a:ln>
              <a:effectLst/>
            </p:spPr>
            <p:txBody>
              <a:bodyPr spcFirstLastPara="0" vert="horz" wrap="square" lIns="52289" tIns="52289" rIns="52289" bIns="52289" numCol="1" spcCol="1270" anchor="ctr" anchorCtr="0">
                <a:noAutofit/>
              </a:bodyPr>
              <a:lstStyle>
                <a:defPPr>
                  <a:defRPr lang="en-US"/>
                </a:defPPr>
                <a:lvl1pPr marL="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09004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180088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6270132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8360176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045022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254026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4630309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6720353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539347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en-US" sz="2000" kern="0" dirty="0" err="1" smtClean="0">
                    <a:solidFill>
                      <a:srgbClr val="000000"/>
                    </a:solidFill>
                    <a:latin typeface="+mj-lt"/>
                    <a:cs typeface="Seravek"/>
                  </a:rPr>
                  <a:t>pkt.sample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 </a:t>
                </a:r>
                <a:r>
                  <a:rPr lang="en-US" sz="2000" kern="0" dirty="0">
                    <a:solidFill>
                      <a:srgbClr val="000000"/>
                    </a:solidFill>
                    <a:latin typeface="+mj-lt"/>
                    <a:cs typeface="Seravek"/>
                  </a:rPr>
                  <a:t>= </a:t>
                </a:r>
                <a:r>
                  <a:rPr lang="en-US" sz="2000" kern="0" dirty="0" err="1" smtClean="0">
                    <a:solidFill>
                      <a:srgbClr val="000000"/>
                    </a:solidFill>
                    <a:latin typeface="+mj-lt"/>
                    <a:cs typeface="Seravek"/>
                  </a:rPr>
                  <a:t>pkt.tmp</a:t>
                </a:r>
                <a:r>
                  <a:rPr lang="en-US" sz="2000" kern="0" dirty="0">
                    <a:solidFill>
                      <a:srgbClr val="000000"/>
                    </a:solidFill>
                    <a:latin typeface="+mj-lt"/>
                    <a:cs typeface="Seravek"/>
                  </a:rPr>
                  <a:t> 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?</a:t>
                </a:r>
              </a:p>
              <a:p>
                <a:pPr defTabSz="539347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en-US" sz="2000" kern="0" dirty="0">
                    <a:solidFill>
                      <a:srgbClr val="000000"/>
                    </a:solidFill>
                    <a:latin typeface="+mj-lt"/>
                    <a:cs typeface="Seravek"/>
                  </a:rPr>
                  <a:t> 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                     </a:t>
                </a:r>
                <a:r>
                  <a:rPr lang="en-US" sz="2000" kern="0" dirty="0" err="1" smtClean="0">
                    <a:solidFill>
                      <a:srgbClr val="000000"/>
                    </a:solidFill>
                    <a:latin typeface="+mj-lt"/>
                    <a:cs typeface="Seravek"/>
                  </a:rPr>
                  <a:t>pkt.src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 : 0</a:t>
                </a:r>
                <a:endParaRPr lang="en-US" sz="2000" kern="0" dirty="0">
                  <a:solidFill>
                    <a:srgbClr val="000000"/>
                  </a:solidFill>
                  <a:latin typeface="+mj-lt"/>
                  <a:cs typeface="Seravek"/>
                </a:endParaRPr>
              </a:p>
            </p:txBody>
          </p:sp>
        </p:grpSp>
        <p:sp>
          <p:nvSpPr>
            <p:cNvPr id="41" name="TextBox 405"/>
            <p:cNvSpPr txBox="1"/>
            <p:nvPr/>
          </p:nvSpPr>
          <p:spPr>
            <a:xfrm>
              <a:off x="10189202" y="2362200"/>
              <a:ext cx="10310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090044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4180088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6270132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360176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0450220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2540264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4630309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6720353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792510">
                <a:defRPr/>
              </a:pPr>
              <a:r>
                <a:rPr lang="en-US" sz="2000" kern="0" dirty="0">
                  <a:solidFill>
                    <a:prstClr val="black"/>
                  </a:solidFill>
                  <a:latin typeface="+mj-lt"/>
                  <a:cs typeface="Seravek"/>
                </a:rPr>
                <a:t>Stage 2</a:t>
              </a:r>
            </a:p>
          </p:txBody>
        </p:sp>
        <p:sp>
          <p:nvSpPr>
            <p:cNvPr id="42" name="TextBox 405"/>
            <p:cNvSpPr txBox="1"/>
            <p:nvPr/>
          </p:nvSpPr>
          <p:spPr>
            <a:xfrm>
              <a:off x="6553200" y="2365366"/>
              <a:ext cx="10310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090044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4180088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6270132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360176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0450220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2540264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4630309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6720353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792510">
                <a:defRPr/>
              </a:pPr>
              <a:r>
                <a:rPr lang="en-US" sz="2000" kern="0" dirty="0">
                  <a:solidFill>
                    <a:prstClr val="black"/>
                  </a:solidFill>
                  <a:latin typeface="+mj-lt"/>
                  <a:cs typeface="Seravek"/>
                </a:rPr>
                <a:t>Stage </a:t>
              </a:r>
              <a:r>
                <a:rPr lang="en-US" sz="2000" kern="0" dirty="0" smtClean="0">
                  <a:solidFill>
                    <a:prstClr val="black"/>
                  </a:solidFill>
                  <a:latin typeface="+mj-lt"/>
                  <a:cs typeface="Seravek"/>
                </a:rPr>
                <a:t>1</a:t>
              </a:r>
              <a:endParaRPr lang="en-US" sz="2000" kern="0" dirty="0">
                <a:solidFill>
                  <a:prstClr val="black"/>
                </a:solidFill>
                <a:latin typeface="+mj-lt"/>
                <a:cs typeface="Seravek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5254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Hardware constraints</a:t>
            </a:r>
            <a:endParaRPr lang="en-US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811462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endParaRPr lang="en-US" dirty="0" smtClean="0">
              <a:latin typeface="+mj-lt"/>
            </a:endParaRPr>
          </a:p>
          <a:p>
            <a:endParaRPr lang="en-US" dirty="0">
              <a:latin typeface="+mj-lt"/>
            </a:endParaRPr>
          </a:p>
          <a:p>
            <a:endParaRPr lang="en-US" dirty="0" smtClean="0">
              <a:latin typeface="+mj-lt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5650249" y="3646746"/>
            <a:ext cx="5910780" cy="2473962"/>
            <a:chOff x="1600200" y="2935372"/>
            <a:chExt cx="8724900" cy="3530880"/>
          </a:xfrm>
        </p:grpSpPr>
        <p:grpSp>
          <p:nvGrpSpPr>
            <p:cNvPr id="25" name="Group 42"/>
            <p:cNvGrpSpPr/>
            <p:nvPr/>
          </p:nvGrpSpPr>
          <p:grpSpPr>
            <a:xfrm>
              <a:off x="1600200" y="3553365"/>
              <a:ext cx="8724900" cy="1425855"/>
              <a:chOff x="1707458" y="1778000"/>
              <a:chExt cx="4254836" cy="1181787"/>
            </a:xfrm>
          </p:grpSpPr>
          <p:cxnSp>
            <p:nvCxnSpPr>
              <p:cNvPr id="126" name="Straight Arrow Connector 125"/>
              <p:cNvCxnSpPr/>
              <p:nvPr/>
            </p:nvCxnSpPr>
            <p:spPr>
              <a:xfrm>
                <a:off x="1707458" y="177800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Arrow Connector 126"/>
              <p:cNvCxnSpPr/>
              <p:nvPr/>
            </p:nvCxnSpPr>
            <p:spPr>
              <a:xfrm>
                <a:off x="1707458" y="190581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Arrow Connector 127"/>
              <p:cNvCxnSpPr/>
              <p:nvPr/>
            </p:nvCxnSpPr>
            <p:spPr>
              <a:xfrm>
                <a:off x="1707458" y="203363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Arrow Connector 128"/>
              <p:cNvCxnSpPr/>
              <p:nvPr/>
            </p:nvCxnSpPr>
            <p:spPr>
              <a:xfrm>
                <a:off x="1707458" y="216145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Arrow Connector 137"/>
              <p:cNvCxnSpPr/>
              <p:nvPr/>
            </p:nvCxnSpPr>
            <p:spPr>
              <a:xfrm>
                <a:off x="1707458" y="228927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Arrow Connector 138"/>
              <p:cNvCxnSpPr/>
              <p:nvPr/>
            </p:nvCxnSpPr>
            <p:spPr>
              <a:xfrm>
                <a:off x="1707458" y="241709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Arrow Connector 139"/>
              <p:cNvCxnSpPr/>
              <p:nvPr/>
            </p:nvCxnSpPr>
            <p:spPr>
              <a:xfrm>
                <a:off x="1707458" y="254490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Arrow Connector 140"/>
              <p:cNvCxnSpPr/>
              <p:nvPr/>
            </p:nvCxnSpPr>
            <p:spPr>
              <a:xfrm>
                <a:off x="1707458" y="267272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Arrow Connector 141"/>
              <p:cNvCxnSpPr/>
              <p:nvPr/>
            </p:nvCxnSpPr>
            <p:spPr>
              <a:xfrm>
                <a:off x="1707458" y="280054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Arrow Connector 142"/>
              <p:cNvCxnSpPr/>
              <p:nvPr/>
            </p:nvCxnSpPr>
            <p:spPr>
              <a:xfrm>
                <a:off x="1707458" y="292836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" name="Straight Connector 25"/>
            <p:cNvCxnSpPr/>
            <p:nvPr/>
          </p:nvCxnSpPr>
          <p:spPr>
            <a:xfrm>
              <a:off x="9562748" y="3157836"/>
              <a:ext cx="72233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9562748" y="5417516"/>
              <a:ext cx="72233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9562748" y="3961509"/>
              <a:ext cx="72233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9562748" y="4591383"/>
              <a:ext cx="72233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" name="Group 37"/>
            <p:cNvGrpSpPr/>
            <p:nvPr/>
          </p:nvGrpSpPr>
          <p:grpSpPr>
            <a:xfrm>
              <a:off x="6896100" y="3162300"/>
              <a:ext cx="801124" cy="2594157"/>
              <a:chOff x="8534400" y="1981200"/>
              <a:chExt cx="595991" cy="2163589"/>
            </a:xfrm>
          </p:grpSpPr>
          <p:cxnSp>
            <p:nvCxnSpPr>
              <p:cNvPr id="123" name="Straight Connector 122"/>
              <p:cNvCxnSpPr/>
              <p:nvPr/>
            </p:nvCxnSpPr>
            <p:spPr>
              <a:xfrm>
                <a:off x="8534400" y="1981200"/>
                <a:ext cx="584011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>
              <a:xfrm>
                <a:off x="8546380" y="4144789"/>
                <a:ext cx="584011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>
              <a:xfrm>
                <a:off x="8544754" y="3074118"/>
                <a:ext cx="584011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Rectangle 38"/>
            <p:cNvSpPr/>
            <p:nvPr/>
          </p:nvSpPr>
          <p:spPr>
            <a:xfrm>
              <a:off x="2010957" y="2935372"/>
              <a:ext cx="1993033" cy="30267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+mj-lt"/>
                <a:cs typeface="Seravek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2021597" y="2935372"/>
              <a:ext cx="1985874" cy="3023727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586088" y="5939135"/>
              <a:ext cx="1398892" cy="5271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+mj-lt"/>
                  <a:cs typeface="Seravek"/>
                </a:rPr>
                <a:t>Stage 1</a:t>
              </a:r>
              <a:endParaRPr lang="en-US" dirty="0">
                <a:latin typeface="+mj-lt"/>
                <a:cs typeface="Seravek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4686301" y="2935372"/>
              <a:ext cx="1993033" cy="30267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+mj-lt"/>
                <a:cs typeface="Seravek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696940" y="2935372"/>
              <a:ext cx="1985874" cy="3023727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203910" y="5939135"/>
              <a:ext cx="1398892" cy="5271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+mj-lt"/>
                  <a:cs typeface="Seravek"/>
                </a:rPr>
                <a:t>Stage 2</a:t>
              </a:r>
              <a:endParaRPr lang="en-US" dirty="0">
                <a:latin typeface="+mj-lt"/>
                <a:cs typeface="Seravek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7810499" y="2935372"/>
              <a:ext cx="1993033" cy="30267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+mj-lt"/>
                <a:cs typeface="Seravek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7821141" y="2935372"/>
              <a:ext cx="1985874" cy="3023727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8251911" y="5939135"/>
              <a:ext cx="1583456" cy="5271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+mj-lt"/>
                  <a:cs typeface="Seravek"/>
                </a:rPr>
                <a:t>Stage 16</a:t>
              </a:r>
              <a:endParaRPr lang="en-US" dirty="0">
                <a:latin typeface="+mj-lt"/>
                <a:cs typeface="Seravek"/>
              </a:endParaRPr>
            </a:p>
          </p:txBody>
        </p:sp>
        <p:grpSp>
          <p:nvGrpSpPr>
            <p:cNvPr id="48" name="Group 47"/>
            <p:cNvGrpSpPr/>
            <p:nvPr/>
          </p:nvGrpSpPr>
          <p:grpSpPr>
            <a:xfrm>
              <a:off x="4854975" y="3241675"/>
              <a:ext cx="1110850" cy="2438400"/>
              <a:chOff x="2162575" y="3232150"/>
              <a:chExt cx="1110850" cy="2438400"/>
            </a:xfrm>
          </p:grpSpPr>
          <p:grpSp>
            <p:nvGrpSpPr>
              <p:cNvPr id="109" name="Group 108"/>
              <p:cNvGrpSpPr/>
              <p:nvPr/>
            </p:nvGrpSpPr>
            <p:grpSpPr>
              <a:xfrm>
                <a:off x="2470150" y="3384550"/>
                <a:ext cx="803275" cy="2171700"/>
                <a:chOff x="2476500" y="3390900"/>
                <a:chExt cx="803275" cy="2171700"/>
              </a:xfrm>
            </p:grpSpPr>
            <p:cxnSp>
              <p:nvCxnSpPr>
                <p:cNvPr id="117" name="Straight Arrow Connector 116"/>
                <p:cNvCxnSpPr/>
                <p:nvPr/>
              </p:nvCxnSpPr>
              <p:spPr>
                <a:xfrm>
                  <a:off x="2476500" y="3543300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Arrow Connector 117"/>
                <p:cNvCxnSpPr/>
                <p:nvPr/>
              </p:nvCxnSpPr>
              <p:spPr>
                <a:xfrm flipH="1">
                  <a:off x="2727326" y="3390900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Arrow Connector 118"/>
                <p:cNvCxnSpPr/>
                <p:nvPr/>
              </p:nvCxnSpPr>
              <p:spPr>
                <a:xfrm>
                  <a:off x="2486025" y="431482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Arrow Connector 119"/>
                <p:cNvCxnSpPr/>
                <p:nvPr/>
              </p:nvCxnSpPr>
              <p:spPr>
                <a:xfrm flipH="1">
                  <a:off x="2736851" y="4162425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Arrow Connector 120"/>
                <p:cNvCxnSpPr/>
                <p:nvPr/>
              </p:nvCxnSpPr>
              <p:spPr>
                <a:xfrm>
                  <a:off x="2495550" y="5562600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Arrow Connector 121"/>
                <p:cNvCxnSpPr/>
                <p:nvPr/>
              </p:nvCxnSpPr>
              <p:spPr>
                <a:xfrm flipH="1">
                  <a:off x="2746376" y="5410200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2" name="Group 111"/>
              <p:cNvGrpSpPr/>
              <p:nvPr/>
            </p:nvGrpSpPr>
            <p:grpSpPr>
              <a:xfrm>
                <a:off x="2162575" y="3232150"/>
                <a:ext cx="577050" cy="2438400"/>
                <a:chOff x="2168925" y="3238500"/>
                <a:chExt cx="577050" cy="24384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2168925" y="32385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100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168925" y="40005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100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sp>
              <p:nvSpPr>
                <p:cNvPr id="115" name="Rectangle 114"/>
                <p:cNvSpPr/>
                <p:nvPr/>
              </p:nvSpPr>
              <p:spPr>
                <a:xfrm>
                  <a:off x="2171700" y="52578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100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cxnSp>
              <p:nvCxnSpPr>
                <p:cNvPr id="116" name="Straight Connector 115"/>
                <p:cNvCxnSpPr/>
                <p:nvPr/>
              </p:nvCxnSpPr>
              <p:spPr>
                <a:xfrm>
                  <a:off x="2476500" y="4610100"/>
                  <a:ext cx="0" cy="495300"/>
                </a:xfrm>
                <a:prstGeom prst="line">
                  <a:avLst/>
                </a:prstGeom>
                <a:ln w="50800">
                  <a:solidFill>
                    <a:schemeClr val="accent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9" name="Group 48"/>
            <p:cNvGrpSpPr/>
            <p:nvPr/>
          </p:nvGrpSpPr>
          <p:grpSpPr>
            <a:xfrm>
              <a:off x="5887759" y="3172936"/>
              <a:ext cx="722589" cy="2621439"/>
              <a:chOff x="8915396" y="3169761"/>
              <a:chExt cx="952504" cy="2621439"/>
            </a:xfrm>
          </p:grpSpPr>
          <p:grpSp>
            <p:nvGrpSpPr>
              <p:cNvPr id="100" name="Group 99"/>
              <p:cNvGrpSpPr/>
              <p:nvPr/>
            </p:nvGrpSpPr>
            <p:grpSpPr>
              <a:xfrm>
                <a:off x="8915396" y="3169761"/>
                <a:ext cx="769162" cy="2621439"/>
                <a:chOff x="3124195" y="3165228"/>
                <a:chExt cx="769162" cy="2621439"/>
              </a:xfrm>
            </p:grpSpPr>
            <p:sp>
              <p:nvSpPr>
                <p:cNvPr id="104" name="Trapezoid 103"/>
                <p:cNvSpPr/>
                <p:nvPr/>
              </p:nvSpPr>
              <p:spPr>
                <a:xfrm rot="5400000">
                  <a:off x="3205437" y="5098754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sp>
              <p:nvSpPr>
                <p:cNvPr id="105" name="Trapezoid 104"/>
                <p:cNvSpPr/>
                <p:nvPr/>
              </p:nvSpPr>
              <p:spPr>
                <a:xfrm rot="5400000">
                  <a:off x="3205443" y="3807886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sp>
              <p:nvSpPr>
                <p:cNvPr id="106" name="Trapezoid 105"/>
                <p:cNvSpPr/>
                <p:nvPr/>
              </p:nvSpPr>
              <p:spPr>
                <a:xfrm rot="5400000">
                  <a:off x="3205442" y="3083986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cxnSp>
              <p:nvCxnSpPr>
                <p:cNvPr id="107" name="Straight Connector 106"/>
                <p:cNvCxnSpPr/>
                <p:nvPr/>
              </p:nvCxnSpPr>
              <p:spPr>
                <a:xfrm>
                  <a:off x="3505200" y="4610100"/>
                  <a:ext cx="0" cy="495300"/>
                </a:xfrm>
                <a:prstGeom prst="line">
                  <a:avLst/>
                </a:prstGeom>
                <a:ln w="50800">
                  <a:solidFill>
                    <a:schemeClr val="accent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01" name="Straight Arrow Connector 100"/>
              <p:cNvCxnSpPr>
                <a:stCxn id="106" idx="0"/>
              </p:cNvCxnSpPr>
              <p:nvPr/>
            </p:nvCxnSpPr>
            <p:spPr>
              <a:xfrm flipV="1">
                <a:off x="9684557" y="34671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Arrow Connector 101"/>
              <p:cNvCxnSpPr/>
              <p:nvPr/>
            </p:nvCxnSpPr>
            <p:spPr>
              <a:xfrm flipV="1">
                <a:off x="9677400" y="41910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Arrow Connector 102"/>
              <p:cNvCxnSpPr/>
              <p:nvPr/>
            </p:nvCxnSpPr>
            <p:spPr>
              <a:xfrm flipV="1">
                <a:off x="9677400" y="54864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Group 49"/>
            <p:cNvGrpSpPr/>
            <p:nvPr/>
          </p:nvGrpSpPr>
          <p:grpSpPr>
            <a:xfrm>
              <a:off x="7976000" y="3251200"/>
              <a:ext cx="1110850" cy="2438400"/>
              <a:chOff x="2162575" y="3232150"/>
              <a:chExt cx="1110850" cy="2438400"/>
            </a:xfrm>
          </p:grpSpPr>
          <p:grpSp>
            <p:nvGrpSpPr>
              <p:cNvPr id="86" name="Group 85"/>
              <p:cNvGrpSpPr/>
              <p:nvPr/>
            </p:nvGrpSpPr>
            <p:grpSpPr>
              <a:xfrm>
                <a:off x="2470150" y="3384550"/>
                <a:ext cx="803275" cy="2171700"/>
                <a:chOff x="2476500" y="3390900"/>
                <a:chExt cx="803275" cy="2171700"/>
              </a:xfrm>
            </p:grpSpPr>
            <p:cxnSp>
              <p:nvCxnSpPr>
                <p:cNvPr id="94" name="Straight Arrow Connector 93"/>
                <p:cNvCxnSpPr/>
                <p:nvPr/>
              </p:nvCxnSpPr>
              <p:spPr>
                <a:xfrm>
                  <a:off x="2476500" y="3543300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Arrow Connector 94"/>
                <p:cNvCxnSpPr/>
                <p:nvPr/>
              </p:nvCxnSpPr>
              <p:spPr>
                <a:xfrm flipH="1">
                  <a:off x="2727326" y="3390900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Arrow Connector 95"/>
                <p:cNvCxnSpPr/>
                <p:nvPr/>
              </p:nvCxnSpPr>
              <p:spPr>
                <a:xfrm>
                  <a:off x="2486025" y="431482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traight Arrow Connector 96"/>
                <p:cNvCxnSpPr/>
                <p:nvPr/>
              </p:nvCxnSpPr>
              <p:spPr>
                <a:xfrm flipH="1">
                  <a:off x="2736851" y="4162425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Straight Arrow Connector 97"/>
                <p:cNvCxnSpPr/>
                <p:nvPr/>
              </p:nvCxnSpPr>
              <p:spPr>
                <a:xfrm>
                  <a:off x="2495550" y="5562600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Arrow Connector 98"/>
                <p:cNvCxnSpPr/>
                <p:nvPr/>
              </p:nvCxnSpPr>
              <p:spPr>
                <a:xfrm flipH="1">
                  <a:off x="2746376" y="5410200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9" name="Group 88"/>
              <p:cNvGrpSpPr/>
              <p:nvPr/>
            </p:nvGrpSpPr>
            <p:grpSpPr>
              <a:xfrm>
                <a:off x="2162575" y="3232150"/>
                <a:ext cx="577050" cy="2438400"/>
                <a:chOff x="2168925" y="3238500"/>
                <a:chExt cx="577050" cy="2438400"/>
              </a:xfrm>
            </p:grpSpPr>
            <p:sp>
              <p:nvSpPr>
                <p:cNvPr id="90" name="Rectangle 89"/>
                <p:cNvSpPr/>
                <p:nvPr/>
              </p:nvSpPr>
              <p:spPr>
                <a:xfrm>
                  <a:off x="2168925" y="32385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100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sp>
              <p:nvSpPr>
                <p:cNvPr id="91" name="Rectangle 90"/>
                <p:cNvSpPr/>
                <p:nvPr/>
              </p:nvSpPr>
              <p:spPr>
                <a:xfrm>
                  <a:off x="2168925" y="40005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100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sp>
              <p:nvSpPr>
                <p:cNvPr id="92" name="Rectangle 91"/>
                <p:cNvSpPr/>
                <p:nvPr/>
              </p:nvSpPr>
              <p:spPr>
                <a:xfrm>
                  <a:off x="2171700" y="52578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100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cxnSp>
              <p:nvCxnSpPr>
                <p:cNvPr id="93" name="Straight Connector 92"/>
                <p:cNvCxnSpPr/>
                <p:nvPr/>
              </p:nvCxnSpPr>
              <p:spPr>
                <a:xfrm>
                  <a:off x="2476500" y="4610100"/>
                  <a:ext cx="0" cy="495300"/>
                </a:xfrm>
                <a:prstGeom prst="line">
                  <a:avLst/>
                </a:prstGeom>
                <a:ln w="50800">
                  <a:solidFill>
                    <a:schemeClr val="accent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1" name="Group 50"/>
            <p:cNvGrpSpPr/>
            <p:nvPr/>
          </p:nvGrpSpPr>
          <p:grpSpPr>
            <a:xfrm>
              <a:off x="9008784" y="3182461"/>
              <a:ext cx="722589" cy="2621439"/>
              <a:chOff x="8915396" y="3169761"/>
              <a:chExt cx="952504" cy="2621439"/>
            </a:xfrm>
          </p:grpSpPr>
          <p:grpSp>
            <p:nvGrpSpPr>
              <p:cNvPr id="77" name="Group 76"/>
              <p:cNvGrpSpPr/>
              <p:nvPr/>
            </p:nvGrpSpPr>
            <p:grpSpPr>
              <a:xfrm>
                <a:off x="8915396" y="3169761"/>
                <a:ext cx="769162" cy="2621439"/>
                <a:chOff x="3124195" y="3165228"/>
                <a:chExt cx="769162" cy="2621439"/>
              </a:xfrm>
            </p:grpSpPr>
            <p:sp>
              <p:nvSpPr>
                <p:cNvPr id="81" name="Trapezoid 80"/>
                <p:cNvSpPr/>
                <p:nvPr/>
              </p:nvSpPr>
              <p:spPr>
                <a:xfrm rot="5400000">
                  <a:off x="3205437" y="5098754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sp>
              <p:nvSpPr>
                <p:cNvPr id="82" name="Trapezoid 81"/>
                <p:cNvSpPr/>
                <p:nvPr/>
              </p:nvSpPr>
              <p:spPr>
                <a:xfrm rot="5400000">
                  <a:off x="3205443" y="3807886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sp>
              <p:nvSpPr>
                <p:cNvPr id="83" name="Trapezoid 82"/>
                <p:cNvSpPr/>
                <p:nvPr/>
              </p:nvSpPr>
              <p:spPr>
                <a:xfrm rot="5400000">
                  <a:off x="3205442" y="3083986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cxnSp>
              <p:nvCxnSpPr>
                <p:cNvPr id="84" name="Straight Connector 83"/>
                <p:cNvCxnSpPr/>
                <p:nvPr/>
              </p:nvCxnSpPr>
              <p:spPr>
                <a:xfrm>
                  <a:off x="3505200" y="4610100"/>
                  <a:ext cx="0" cy="495300"/>
                </a:xfrm>
                <a:prstGeom prst="line">
                  <a:avLst/>
                </a:prstGeom>
                <a:ln w="50800">
                  <a:solidFill>
                    <a:schemeClr val="accent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8" name="Straight Arrow Connector 77"/>
              <p:cNvCxnSpPr>
                <a:stCxn id="83" idx="0"/>
              </p:cNvCxnSpPr>
              <p:nvPr/>
            </p:nvCxnSpPr>
            <p:spPr>
              <a:xfrm flipV="1">
                <a:off x="9684557" y="34671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/>
              <p:cNvCxnSpPr/>
              <p:nvPr/>
            </p:nvCxnSpPr>
            <p:spPr>
              <a:xfrm flipV="1">
                <a:off x="9677400" y="41910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79"/>
              <p:cNvCxnSpPr/>
              <p:nvPr/>
            </p:nvCxnSpPr>
            <p:spPr>
              <a:xfrm flipV="1">
                <a:off x="9677400" y="54864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Group 51"/>
            <p:cNvGrpSpPr/>
            <p:nvPr/>
          </p:nvGrpSpPr>
          <p:grpSpPr>
            <a:xfrm>
              <a:off x="2178450" y="3244850"/>
              <a:ext cx="1110850" cy="2438400"/>
              <a:chOff x="2162575" y="3232150"/>
              <a:chExt cx="1110850" cy="2438400"/>
            </a:xfrm>
          </p:grpSpPr>
          <p:grpSp>
            <p:nvGrpSpPr>
              <p:cNvPr id="63" name="Group 62"/>
              <p:cNvGrpSpPr/>
              <p:nvPr/>
            </p:nvGrpSpPr>
            <p:grpSpPr>
              <a:xfrm>
                <a:off x="2470150" y="3384550"/>
                <a:ext cx="803275" cy="2171700"/>
                <a:chOff x="2476500" y="3390900"/>
                <a:chExt cx="803275" cy="2171700"/>
              </a:xfrm>
            </p:grpSpPr>
            <p:cxnSp>
              <p:nvCxnSpPr>
                <p:cNvPr id="71" name="Straight Arrow Connector 70"/>
                <p:cNvCxnSpPr/>
                <p:nvPr/>
              </p:nvCxnSpPr>
              <p:spPr>
                <a:xfrm>
                  <a:off x="2476500" y="3543300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Arrow Connector 71"/>
                <p:cNvCxnSpPr/>
                <p:nvPr/>
              </p:nvCxnSpPr>
              <p:spPr>
                <a:xfrm flipH="1">
                  <a:off x="2727326" y="3390900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Arrow Connector 72"/>
                <p:cNvCxnSpPr/>
                <p:nvPr/>
              </p:nvCxnSpPr>
              <p:spPr>
                <a:xfrm>
                  <a:off x="2486025" y="431482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Arrow Connector 73"/>
                <p:cNvCxnSpPr/>
                <p:nvPr/>
              </p:nvCxnSpPr>
              <p:spPr>
                <a:xfrm flipH="1">
                  <a:off x="2736851" y="4162425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Arrow Connector 74"/>
                <p:cNvCxnSpPr/>
                <p:nvPr/>
              </p:nvCxnSpPr>
              <p:spPr>
                <a:xfrm>
                  <a:off x="2495550" y="5562600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Arrow Connector 75"/>
                <p:cNvCxnSpPr/>
                <p:nvPr/>
              </p:nvCxnSpPr>
              <p:spPr>
                <a:xfrm flipH="1">
                  <a:off x="2746376" y="5410200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6" name="Group 65"/>
              <p:cNvGrpSpPr/>
              <p:nvPr/>
            </p:nvGrpSpPr>
            <p:grpSpPr>
              <a:xfrm>
                <a:off x="2162575" y="3232150"/>
                <a:ext cx="577050" cy="2438400"/>
                <a:chOff x="2168925" y="3238500"/>
                <a:chExt cx="577050" cy="2438400"/>
              </a:xfrm>
            </p:grpSpPr>
            <p:sp>
              <p:nvSpPr>
                <p:cNvPr id="67" name="Rectangle 66"/>
                <p:cNvSpPr/>
                <p:nvPr/>
              </p:nvSpPr>
              <p:spPr>
                <a:xfrm>
                  <a:off x="2168925" y="32385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100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sp>
              <p:nvSpPr>
                <p:cNvPr id="68" name="Rectangle 67"/>
                <p:cNvSpPr/>
                <p:nvPr/>
              </p:nvSpPr>
              <p:spPr>
                <a:xfrm>
                  <a:off x="2168925" y="40005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100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sp>
              <p:nvSpPr>
                <p:cNvPr id="69" name="Rectangle 68"/>
                <p:cNvSpPr/>
                <p:nvPr/>
              </p:nvSpPr>
              <p:spPr>
                <a:xfrm>
                  <a:off x="2171700" y="52578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100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cxnSp>
              <p:nvCxnSpPr>
                <p:cNvPr id="70" name="Straight Connector 69"/>
                <p:cNvCxnSpPr/>
                <p:nvPr/>
              </p:nvCxnSpPr>
              <p:spPr>
                <a:xfrm>
                  <a:off x="2476500" y="4610100"/>
                  <a:ext cx="0" cy="495300"/>
                </a:xfrm>
                <a:prstGeom prst="line">
                  <a:avLst/>
                </a:prstGeom>
                <a:ln w="50800">
                  <a:solidFill>
                    <a:schemeClr val="accent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3" name="Group 52"/>
            <p:cNvGrpSpPr/>
            <p:nvPr/>
          </p:nvGrpSpPr>
          <p:grpSpPr>
            <a:xfrm>
              <a:off x="3201709" y="3169761"/>
              <a:ext cx="722589" cy="2621439"/>
              <a:chOff x="8915396" y="3169761"/>
              <a:chExt cx="952504" cy="2621439"/>
            </a:xfrm>
          </p:grpSpPr>
          <p:grpSp>
            <p:nvGrpSpPr>
              <p:cNvPr id="54" name="Group 53"/>
              <p:cNvGrpSpPr/>
              <p:nvPr/>
            </p:nvGrpSpPr>
            <p:grpSpPr>
              <a:xfrm>
                <a:off x="8915396" y="3169761"/>
                <a:ext cx="769162" cy="2621439"/>
                <a:chOff x="3124195" y="3165228"/>
                <a:chExt cx="769162" cy="2621439"/>
              </a:xfrm>
            </p:grpSpPr>
            <p:sp>
              <p:nvSpPr>
                <p:cNvPr id="58" name="Trapezoid 57"/>
                <p:cNvSpPr/>
                <p:nvPr/>
              </p:nvSpPr>
              <p:spPr>
                <a:xfrm rot="5400000">
                  <a:off x="3205437" y="5098754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sp>
              <p:nvSpPr>
                <p:cNvPr id="59" name="Trapezoid 58"/>
                <p:cNvSpPr/>
                <p:nvPr/>
              </p:nvSpPr>
              <p:spPr>
                <a:xfrm rot="5400000">
                  <a:off x="3205443" y="3807886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sp>
              <p:nvSpPr>
                <p:cNvPr id="60" name="Trapezoid 59"/>
                <p:cNvSpPr/>
                <p:nvPr/>
              </p:nvSpPr>
              <p:spPr>
                <a:xfrm rot="5400000">
                  <a:off x="3205442" y="3083986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cxnSp>
              <p:nvCxnSpPr>
                <p:cNvPr id="61" name="Straight Connector 60"/>
                <p:cNvCxnSpPr/>
                <p:nvPr/>
              </p:nvCxnSpPr>
              <p:spPr>
                <a:xfrm>
                  <a:off x="3505200" y="4610100"/>
                  <a:ext cx="0" cy="495300"/>
                </a:xfrm>
                <a:prstGeom prst="line">
                  <a:avLst/>
                </a:prstGeom>
                <a:ln w="50800">
                  <a:solidFill>
                    <a:schemeClr val="accent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5" name="Straight Arrow Connector 54"/>
              <p:cNvCxnSpPr>
                <a:stCxn id="60" idx="0"/>
              </p:cNvCxnSpPr>
              <p:nvPr/>
            </p:nvCxnSpPr>
            <p:spPr>
              <a:xfrm flipV="1">
                <a:off x="9684557" y="34671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/>
              <p:cNvCxnSpPr/>
              <p:nvPr/>
            </p:nvCxnSpPr>
            <p:spPr>
              <a:xfrm flipV="1">
                <a:off x="9677400" y="41910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/>
              <p:cNvCxnSpPr/>
              <p:nvPr/>
            </p:nvCxnSpPr>
            <p:spPr>
              <a:xfrm flipV="1">
                <a:off x="9677400" y="54864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9" name="Freeform 18"/>
          <p:cNvSpPr/>
          <p:nvPr/>
        </p:nvSpPr>
        <p:spPr>
          <a:xfrm flipH="1">
            <a:off x="7429500" y="3200401"/>
            <a:ext cx="972599" cy="609147"/>
          </a:xfrm>
          <a:custGeom>
            <a:avLst/>
            <a:gdLst>
              <a:gd name="connsiteX0" fmla="*/ 95250 w 95250"/>
              <a:gd name="connsiteY0" fmla="*/ 0 h 628650"/>
              <a:gd name="connsiteX1" fmla="*/ 0 w 95250"/>
              <a:gd name="connsiteY1" fmla="*/ 628650 h 62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0" h="628650">
                <a:moveTo>
                  <a:pt x="95250" y="0"/>
                </a:moveTo>
                <a:lnTo>
                  <a:pt x="0" y="628650"/>
                </a:lnTo>
              </a:path>
            </a:pathLst>
          </a:custGeom>
          <a:noFill/>
          <a:ln w="63500">
            <a:solidFill>
              <a:schemeClr val="tx1">
                <a:lumMod val="65000"/>
                <a:lumOff val="35000"/>
              </a:schemeClr>
            </a:solidFill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8" name="Freeform 17"/>
          <p:cNvSpPr/>
          <p:nvPr/>
        </p:nvSpPr>
        <p:spPr>
          <a:xfrm flipH="1">
            <a:off x="4686299" y="3505200"/>
            <a:ext cx="1957221" cy="320628"/>
          </a:xfrm>
          <a:custGeom>
            <a:avLst/>
            <a:gdLst>
              <a:gd name="connsiteX0" fmla="*/ 95250 w 95250"/>
              <a:gd name="connsiteY0" fmla="*/ 0 h 628650"/>
              <a:gd name="connsiteX1" fmla="*/ 0 w 95250"/>
              <a:gd name="connsiteY1" fmla="*/ 628650 h 62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0" h="628650">
                <a:moveTo>
                  <a:pt x="95250" y="0"/>
                </a:moveTo>
                <a:lnTo>
                  <a:pt x="0" y="628650"/>
                </a:lnTo>
              </a:path>
            </a:pathLst>
          </a:custGeom>
          <a:noFill/>
          <a:ln w="63500">
            <a:solidFill>
              <a:schemeClr val="tx1">
                <a:lumMod val="65000"/>
                <a:lumOff val="35000"/>
              </a:schemeClr>
            </a:solidFill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grpSp>
        <p:nvGrpSpPr>
          <p:cNvPr id="160" name="Group 159"/>
          <p:cNvGrpSpPr/>
          <p:nvPr/>
        </p:nvGrpSpPr>
        <p:grpSpPr>
          <a:xfrm>
            <a:off x="304800" y="985872"/>
            <a:ext cx="7444940" cy="2410133"/>
            <a:chOff x="5058974" y="1943100"/>
            <a:chExt cx="7239000" cy="2410133"/>
          </a:xfrm>
        </p:grpSpPr>
        <p:grpSp>
          <p:nvGrpSpPr>
            <p:cNvPr id="161" name="Group 160"/>
            <p:cNvGrpSpPr/>
            <p:nvPr/>
          </p:nvGrpSpPr>
          <p:grpSpPr>
            <a:xfrm>
              <a:off x="5058974" y="1943100"/>
              <a:ext cx="7239000" cy="2410133"/>
              <a:chOff x="-1800105" y="1921050"/>
              <a:chExt cx="8352683" cy="3377516"/>
            </a:xfrm>
          </p:grpSpPr>
          <p:sp>
            <p:nvSpPr>
              <p:cNvPr id="164" name="Freeform 163"/>
              <p:cNvSpPr/>
              <p:nvPr/>
            </p:nvSpPr>
            <p:spPr>
              <a:xfrm rot="10800000" flipH="1">
                <a:off x="2489664" y="1921050"/>
                <a:ext cx="354662" cy="13089"/>
              </a:xfrm>
              <a:custGeom>
                <a:avLst/>
                <a:gdLst>
                  <a:gd name="connsiteX0" fmla="*/ 0 w 13089"/>
                  <a:gd name="connsiteY0" fmla="*/ 70933 h 354663"/>
                  <a:gd name="connsiteX1" fmla="*/ 6545 w 13089"/>
                  <a:gd name="connsiteY1" fmla="*/ 70933 h 354663"/>
                  <a:gd name="connsiteX2" fmla="*/ 6545 w 13089"/>
                  <a:gd name="connsiteY2" fmla="*/ 0 h 354663"/>
                  <a:gd name="connsiteX3" fmla="*/ 13089 w 13089"/>
                  <a:gd name="connsiteY3" fmla="*/ 177332 h 354663"/>
                  <a:gd name="connsiteX4" fmla="*/ 6545 w 13089"/>
                  <a:gd name="connsiteY4" fmla="*/ 354663 h 354663"/>
                  <a:gd name="connsiteX5" fmla="*/ 6545 w 13089"/>
                  <a:gd name="connsiteY5" fmla="*/ 283730 h 354663"/>
                  <a:gd name="connsiteX6" fmla="*/ 0 w 13089"/>
                  <a:gd name="connsiteY6" fmla="*/ 283730 h 354663"/>
                  <a:gd name="connsiteX7" fmla="*/ 0 w 13089"/>
                  <a:gd name="connsiteY7" fmla="*/ 70933 h 3546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089" h="354663">
                    <a:moveTo>
                      <a:pt x="10471" y="14"/>
                    </a:moveTo>
                    <a:lnTo>
                      <a:pt x="10471" y="177345"/>
                    </a:lnTo>
                    <a:lnTo>
                      <a:pt x="13089" y="177345"/>
                    </a:lnTo>
                    <a:lnTo>
                      <a:pt x="6544" y="354649"/>
                    </a:lnTo>
                    <a:lnTo>
                      <a:pt x="0" y="177345"/>
                    </a:lnTo>
                    <a:lnTo>
                      <a:pt x="2618" y="177345"/>
                    </a:lnTo>
                    <a:lnTo>
                      <a:pt x="2618" y="14"/>
                    </a:lnTo>
                    <a:lnTo>
                      <a:pt x="10471" y="14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</p:spPr>
            <p:txBody>
              <a:bodyPr spcFirstLastPara="0" vert="horz" wrap="square" lIns="61474" tIns="3403" rIns="61477" bIns="0" numCol="1" spcCol="1270" anchor="ctr" anchorCtr="0">
                <a:noAutofit/>
              </a:bodyPr>
              <a:lstStyle>
                <a:defPPr>
                  <a:defRPr lang="en-US"/>
                </a:defPPr>
                <a:lvl1pPr marL="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09004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180088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6270132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8360176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045022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254026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4630309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6720353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462298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endParaRPr lang="en-US" sz="1040" kern="0">
                  <a:solidFill>
                    <a:prstClr val="white"/>
                  </a:solidFill>
                  <a:latin typeface="+mj-lt"/>
                </a:endParaRPr>
              </a:p>
            </p:txBody>
          </p:sp>
          <p:sp>
            <p:nvSpPr>
              <p:cNvPr id="165" name="Freeform 164"/>
              <p:cNvSpPr/>
              <p:nvPr/>
            </p:nvSpPr>
            <p:spPr>
              <a:xfrm>
                <a:off x="-1800105" y="3004403"/>
                <a:ext cx="4830092" cy="2294163"/>
              </a:xfrm>
              <a:custGeom>
                <a:avLst/>
                <a:gdLst>
                  <a:gd name="connsiteX0" fmla="*/ 0 w 2628011"/>
                  <a:gd name="connsiteY0" fmla="*/ 54812 h 548119"/>
                  <a:gd name="connsiteX1" fmla="*/ 54812 w 2628011"/>
                  <a:gd name="connsiteY1" fmla="*/ 0 h 548119"/>
                  <a:gd name="connsiteX2" fmla="*/ 2573199 w 2628011"/>
                  <a:gd name="connsiteY2" fmla="*/ 0 h 548119"/>
                  <a:gd name="connsiteX3" fmla="*/ 2628011 w 2628011"/>
                  <a:gd name="connsiteY3" fmla="*/ 54812 h 548119"/>
                  <a:gd name="connsiteX4" fmla="*/ 2628011 w 2628011"/>
                  <a:gd name="connsiteY4" fmla="*/ 493307 h 548119"/>
                  <a:gd name="connsiteX5" fmla="*/ 2573199 w 2628011"/>
                  <a:gd name="connsiteY5" fmla="*/ 548119 h 548119"/>
                  <a:gd name="connsiteX6" fmla="*/ 54812 w 2628011"/>
                  <a:gd name="connsiteY6" fmla="*/ 548119 h 548119"/>
                  <a:gd name="connsiteX7" fmla="*/ 0 w 2628011"/>
                  <a:gd name="connsiteY7" fmla="*/ 493307 h 548119"/>
                  <a:gd name="connsiteX8" fmla="*/ 0 w 2628011"/>
                  <a:gd name="connsiteY8" fmla="*/ 54812 h 5481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28011" h="548119">
                    <a:moveTo>
                      <a:pt x="0" y="54812"/>
                    </a:moveTo>
                    <a:cubicBezTo>
                      <a:pt x="0" y="24540"/>
                      <a:pt x="24540" y="0"/>
                      <a:pt x="54812" y="0"/>
                    </a:cubicBezTo>
                    <a:lnTo>
                      <a:pt x="2573199" y="0"/>
                    </a:lnTo>
                    <a:cubicBezTo>
                      <a:pt x="2603471" y="0"/>
                      <a:pt x="2628011" y="24540"/>
                      <a:pt x="2628011" y="54812"/>
                    </a:cubicBezTo>
                    <a:lnTo>
                      <a:pt x="2628011" y="493307"/>
                    </a:lnTo>
                    <a:cubicBezTo>
                      <a:pt x="2628011" y="523579"/>
                      <a:pt x="2603471" y="548119"/>
                      <a:pt x="2573199" y="548119"/>
                    </a:cubicBezTo>
                    <a:lnTo>
                      <a:pt x="54812" y="548119"/>
                    </a:lnTo>
                    <a:cubicBezTo>
                      <a:pt x="24540" y="548119"/>
                      <a:pt x="0" y="523579"/>
                      <a:pt x="0" y="493307"/>
                    </a:cubicBezTo>
                    <a:lnTo>
                      <a:pt x="0" y="54812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</a:ln>
              <a:effectLst/>
            </p:spPr>
            <p:txBody>
              <a:bodyPr spcFirstLastPara="0" vert="horz" wrap="square" lIns="60141" tIns="60141" rIns="60141" bIns="60141" numCol="1" spcCol="1270" anchor="ctr" anchorCtr="0">
                <a:noAutofit/>
              </a:bodyPr>
              <a:lstStyle>
                <a:defPPr>
                  <a:defRPr lang="en-US"/>
                </a:defPPr>
                <a:lvl1pPr marL="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09004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180088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6270132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8360176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045022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254026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4630309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6720353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539347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en-US" sz="2000" kern="0" dirty="0" err="1" smtClean="0">
                    <a:solidFill>
                      <a:srgbClr val="000000"/>
                    </a:solidFill>
                    <a:latin typeface="+mj-lt"/>
                    <a:cs typeface="Seravek"/>
                  </a:rPr>
                  <a:t>pkt.old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 = </a:t>
                </a:r>
                <a:r>
                  <a:rPr lang="en-US" sz="2000" kern="0" dirty="0" smtClean="0">
                    <a:solidFill>
                      <a:srgbClr val="FF0000"/>
                    </a:solidFill>
                    <a:latin typeface="+mj-lt"/>
                    <a:cs typeface="Seravek"/>
                  </a:rPr>
                  <a:t>count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;</a:t>
                </a:r>
              </a:p>
              <a:p>
                <a:pPr defTabSz="539347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en-US" sz="2000" kern="0" dirty="0" err="1" smtClean="0">
                    <a:solidFill>
                      <a:srgbClr val="000000"/>
                    </a:solidFill>
                    <a:latin typeface="+mj-lt"/>
                    <a:cs typeface="Seravek"/>
                  </a:rPr>
                  <a:t>pkt.tmp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 = </a:t>
                </a:r>
                <a:r>
                  <a:rPr lang="en-US" sz="2000" kern="0" dirty="0" err="1" smtClean="0">
                    <a:solidFill>
                      <a:srgbClr val="000000"/>
                    </a:solidFill>
                    <a:latin typeface="+mj-lt"/>
                    <a:cs typeface="Seravek"/>
                  </a:rPr>
                  <a:t>pkt.old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 == 9;</a:t>
                </a:r>
              </a:p>
              <a:p>
                <a:pPr defTabSz="539347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en-US" sz="2000" kern="0" dirty="0" err="1" smtClean="0">
                    <a:solidFill>
                      <a:srgbClr val="000000"/>
                    </a:solidFill>
                    <a:latin typeface="+mj-lt"/>
                    <a:cs typeface="Seravek"/>
                  </a:rPr>
                  <a:t>pkt.new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 = </a:t>
                </a:r>
                <a:r>
                  <a:rPr lang="en-US" sz="2000" kern="0" dirty="0" err="1" smtClean="0">
                    <a:solidFill>
                      <a:srgbClr val="000000"/>
                    </a:solidFill>
                    <a:latin typeface="+mj-lt"/>
                    <a:cs typeface="Seravek"/>
                  </a:rPr>
                  <a:t>pkt.tmp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 ? 0 : (</a:t>
                </a:r>
                <a:r>
                  <a:rPr lang="en-US" sz="2000" kern="0" dirty="0" err="1" smtClean="0">
                    <a:solidFill>
                      <a:srgbClr val="000000"/>
                    </a:solidFill>
                    <a:latin typeface="+mj-lt"/>
                    <a:cs typeface="Seravek"/>
                  </a:rPr>
                  <a:t>pkt.old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 </a:t>
                </a:r>
                <a:r>
                  <a:rPr lang="en-US" sz="2000" kern="0" dirty="0">
                    <a:solidFill>
                      <a:srgbClr val="000000"/>
                    </a:solidFill>
                    <a:latin typeface="+mj-lt"/>
                    <a:cs typeface="Seravek"/>
                  </a:rPr>
                  <a:t>+ 1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);</a:t>
                </a:r>
                <a:endParaRPr lang="en-US" sz="2000" kern="0" dirty="0">
                  <a:solidFill>
                    <a:prstClr val="white"/>
                  </a:solidFill>
                  <a:latin typeface="+mj-lt"/>
                  <a:cs typeface="Seravek"/>
                </a:endParaRPr>
              </a:p>
              <a:p>
                <a:pPr defTabSz="539347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en-US" sz="2000" kern="0" dirty="0">
                    <a:solidFill>
                      <a:srgbClr val="FF0000"/>
                    </a:solidFill>
                    <a:latin typeface="+mj-lt"/>
                    <a:cs typeface="Seravek"/>
                  </a:rPr>
                  <a:t>c</a:t>
                </a:r>
                <a:r>
                  <a:rPr lang="en-US" sz="2000" kern="0" dirty="0" smtClean="0">
                    <a:solidFill>
                      <a:srgbClr val="FF0000"/>
                    </a:solidFill>
                    <a:latin typeface="+mj-lt"/>
                    <a:cs typeface="Seravek"/>
                  </a:rPr>
                  <a:t>ount</a:t>
                </a:r>
                <a:r>
                  <a:rPr lang="en-US" sz="2000" kern="0" dirty="0" smtClean="0">
                    <a:solidFill>
                      <a:prstClr val="white"/>
                    </a:solidFill>
                    <a:latin typeface="+mj-lt"/>
                    <a:cs typeface="Seravek"/>
                  </a:rPr>
                  <a:t> 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= </a:t>
                </a:r>
                <a:r>
                  <a:rPr lang="en-US" sz="2000" kern="0" dirty="0" err="1" smtClean="0">
                    <a:solidFill>
                      <a:srgbClr val="000000"/>
                    </a:solidFill>
                    <a:latin typeface="+mj-lt"/>
                    <a:cs typeface="Seravek"/>
                  </a:rPr>
                  <a:t>pkt.new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;</a:t>
                </a:r>
              </a:p>
            </p:txBody>
          </p:sp>
          <p:sp>
            <p:nvSpPr>
              <p:cNvPr id="166" name="Freeform 165"/>
              <p:cNvSpPr/>
              <p:nvPr/>
            </p:nvSpPr>
            <p:spPr>
              <a:xfrm rot="5400000" flipV="1">
                <a:off x="3034811" y="4085049"/>
                <a:ext cx="320356" cy="263768"/>
              </a:xfrm>
              <a:custGeom>
                <a:avLst/>
                <a:gdLst>
                  <a:gd name="connsiteX0" fmla="*/ 0 w 205544"/>
                  <a:gd name="connsiteY0" fmla="*/ 49331 h 246653"/>
                  <a:gd name="connsiteX1" fmla="*/ 102772 w 205544"/>
                  <a:gd name="connsiteY1" fmla="*/ 49331 h 246653"/>
                  <a:gd name="connsiteX2" fmla="*/ 102772 w 205544"/>
                  <a:gd name="connsiteY2" fmla="*/ 0 h 246653"/>
                  <a:gd name="connsiteX3" fmla="*/ 205544 w 205544"/>
                  <a:gd name="connsiteY3" fmla="*/ 123327 h 246653"/>
                  <a:gd name="connsiteX4" fmla="*/ 102772 w 205544"/>
                  <a:gd name="connsiteY4" fmla="*/ 246653 h 246653"/>
                  <a:gd name="connsiteX5" fmla="*/ 102772 w 205544"/>
                  <a:gd name="connsiteY5" fmla="*/ 197322 h 246653"/>
                  <a:gd name="connsiteX6" fmla="*/ 0 w 205544"/>
                  <a:gd name="connsiteY6" fmla="*/ 197322 h 246653"/>
                  <a:gd name="connsiteX7" fmla="*/ 0 w 205544"/>
                  <a:gd name="connsiteY7" fmla="*/ 49331 h 2466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5544" h="246653">
                    <a:moveTo>
                      <a:pt x="164435" y="1"/>
                    </a:moveTo>
                    <a:lnTo>
                      <a:pt x="164435" y="123327"/>
                    </a:lnTo>
                    <a:lnTo>
                      <a:pt x="205544" y="123326"/>
                    </a:lnTo>
                    <a:lnTo>
                      <a:pt x="102772" y="246652"/>
                    </a:lnTo>
                    <a:lnTo>
                      <a:pt x="0" y="123327"/>
                    </a:lnTo>
                    <a:lnTo>
                      <a:pt x="41109" y="123327"/>
                    </a:lnTo>
                    <a:lnTo>
                      <a:pt x="41109" y="1"/>
                    </a:lnTo>
                    <a:lnTo>
                      <a:pt x="164435" y="1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txBody>
              <a:bodyPr spcFirstLastPara="0" vert="horz" wrap="square" lIns="42754" tIns="1" rIns="42754" bIns="53441" numCol="1" spcCol="1270" anchor="ctr" anchorCtr="0">
                <a:noAutofit/>
              </a:bodyPr>
              <a:lstStyle>
                <a:defPPr>
                  <a:defRPr lang="en-US"/>
                </a:defPPr>
                <a:lvl1pPr marL="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09004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180088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6270132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8360176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045022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254026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4630309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6720353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462298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endParaRPr lang="en-US" sz="1040" kern="0">
                  <a:solidFill>
                    <a:prstClr val="white"/>
                  </a:solidFill>
                  <a:latin typeface="+mj-lt"/>
                </a:endParaRPr>
              </a:p>
            </p:txBody>
          </p:sp>
          <p:sp>
            <p:nvSpPr>
              <p:cNvPr id="167" name="Freeform 166"/>
              <p:cNvSpPr/>
              <p:nvPr/>
            </p:nvSpPr>
            <p:spPr>
              <a:xfrm>
                <a:off x="3352996" y="3608021"/>
                <a:ext cx="3199582" cy="1352032"/>
              </a:xfrm>
              <a:custGeom>
                <a:avLst/>
                <a:gdLst>
                  <a:gd name="connsiteX0" fmla="*/ 0 w 2628011"/>
                  <a:gd name="connsiteY0" fmla="*/ 23877 h 238771"/>
                  <a:gd name="connsiteX1" fmla="*/ 23877 w 2628011"/>
                  <a:gd name="connsiteY1" fmla="*/ 0 h 238771"/>
                  <a:gd name="connsiteX2" fmla="*/ 2604134 w 2628011"/>
                  <a:gd name="connsiteY2" fmla="*/ 0 h 238771"/>
                  <a:gd name="connsiteX3" fmla="*/ 2628011 w 2628011"/>
                  <a:gd name="connsiteY3" fmla="*/ 23877 h 238771"/>
                  <a:gd name="connsiteX4" fmla="*/ 2628011 w 2628011"/>
                  <a:gd name="connsiteY4" fmla="*/ 214894 h 238771"/>
                  <a:gd name="connsiteX5" fmla="*/ 2604134 w 2628011"/>
                  <a:gd name="connsiteY5" fmla="*/ 238771 h 238771"/>
                  <a:gd name="connsiteX6" fmla="*/ 23877 w 2628011"/>
                  <a:gd name="connsiteY6" fmla="*/ 238771 h 238771"/>
                  <a:gd name="connsiteX7" fmla="*/ 0 w 2628011"/>
                  <a:gd name="connsiteY7" fmla="*/ 214894 h 238771"/>
                  <a:gd name="connsiteX8" fmla="*/ 0 w 2628011"/>
                  <a:gd name="connsiteY8" fmla="*/ 23877 h 238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28011" h="238771">
                    <a:moveTo>
                      <a:pt x="0" y="23877"/>
                    </a:moveTo>
                    <a:cubicBezTo>
                      <a:pt x="0" y="10690"/>
                      <a:pt x="10690" y="0"/>
                      <a:pt x="23877" y="0"/>
                    </a:cubicBezTo>
                    <a:lnTo>
                      <a:pt x="2604134" y="0"/>
                    </a:lnTo>
                    <a:cubicBezTo>
                      <a:pt x="2617321" y="0"/>
                      <a:pt x="2628011" y="10690"/>
                      <a:pt x="2628011" y="23877"/>
                    </a:cubicBezTo>
                    <a:lnTo>
                      <a:pt x="2628011" y="214894"/>
                    </a:lnTo>
                    <a:cubicBezTo>
                      <a:pt x="2628011" y="228081"/>
                      <a:pt x="2617321" y="238771"/>
                      <a:pt x="2604134" y="238771"/>
                    </a:cubicBezTo>
                    <a:lnTo>
                      <a:pt x="23877" y="238771"/>
                    </a:lnTo>
                    <a:cubicBezTo>
                      <a:pt x="10690" y="238771"/>
                      <a:pt x="0" y="228081"/>
                      <a:pt x="0" y="214894"/>
                    </a:cubicBezTo>
                    <a:lnTo>
                      <a:pt x="0" y="23877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</a:ln>
              <a:effectLst/>
            </p:spPr>
            <p:txBody>
              <a:bodyPr spcFirstLastPara="0" vert="horz" wrap="square" lIns="52289" tIns="52289" rIns="52289" bIns="52289" numCol="1" spcCol="1270" anchor="ctr" anchorCtr="0">
                <a:noAutofit/>
              </a:bodyPr>
              <a:lstStyle>
                <a:defPPr>
                  <a:defRPr lang="en-US"/>
                </a:defPPr>
                <a:lvl1pPr marL="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09004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180088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6270132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8360176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045022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254026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4630309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6720353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539347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en-US" sz="2000" kern="0" dirty="0" err="1" smtClean="0">
                    <a:solidFill>
                      <a:srgbClr val="000000"/>
                    </a:solidFill>
                    <a:latin typeface="+mj-lt"/>
                    <a:cs typeface="Seravek"/>
                  </a:rPr>
                  <a:t>pkt.sample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 </a:t>
                </a:r>
                <a:r>
                  <a:rPr lang="en-US" sz="2000" kern="0" dirty="0">
                    <a:solidFill>
                      <a:srgbClr val="000000"/>
                    </a:solidFill>
                    <a:latin typeface="+mj-lt"/>
                    <a:cs typeface="Seravek"/>
                  </a:rPr>
                  <a:t>= </a:t>
                </a:r>
                <a:r>
                  <a:rPr lang="en-US" sz="2000" kern="0" dirty="0" err="1" smtClean="0">
                    <a:solidFill>
                      <a:srgbClr val="000000"/>
                    </a:solidFill>
                    <a:latin typeface="+mj-lt"/>
                    <a:cs typeface="Seravek"/>
                  </a:rPr>
                  <a:t>pkt.tmp</a:t>
                </a:r>
                <a:r>
                  <a:rPr lang="en-US" sz="2000" kern="0" dirty="0">
                    <a:solidFill>
                      <a:srgbClr val="000000"/>
                    </a:solidFill>
                    <a:latin typeface="+mj-lt"/>
                    <a:cs typeface="Seravek"/>
                  </a:rPr>
                  <a:t> 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?</a:t>
                </a:r>
              </a:p>
              <a:p>
                <a:pPr defTabSz="539347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en-US" sz="2000" kern="0" dirty="0">
                    <a:solidFill>
                      <a:srgbClr val="000000"/>
                    </a:solidFill>
                    <a:latin typeface="+mj-lt"/>
                    <a:cs typeface="Seravek"/>
                  </a:rPr>
                  <a:t> 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                     </a:t>
                </a:r>
                <a:r>
                  <a:rPr lang="en-US" sz="2000" kern="0" dirty="0" err="1" smtClean="0">
                    <a:solidFill>
                      <a:srgbClr val="000000"/>
                    </a:solidFill>
                    <a:latin typeface="+mj-lt"/>
                    <a:cs typeface="Seravek"/>
                  </a:rPr>
                  <a:t>pkt.src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 : 0</a:t>
                </a:r>
                <a:endParaRPr lang="en-US" sz="2000" kern="0" dirty="0">
                  <a:solidFill>
                    <a:srgbClr val="000000"/>
                  </a:solidFill>
                  <a:latin typeface="+mj-lt"/>
                  <a:cs typeface="Seravek"/>
                </a:endParaRPr>
              </a:p>
            </p:txBody>
          </p:sp>
        </p:grpSp>
        <p:sp>
          <p:nvSpPr>
            <p:cNvPr id="162" name="TextBox 405"/>
            <p:cNvSpPr txBox="1"/>
            <p:nvPr/>
          </p:nvSpPr>
          <p:spPr>
            <a:xfrm>
              <a:off x="10189202" y="2362200"/>
              <a:ext cx="10310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090044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4180088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6270132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360176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0450220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2540264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4630309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6720353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792510">
                <a:defRPr/>
              </a:pPr>
              <a:r>
                <a:rPr lang="en-US" sz="2000" kern="0" dirty="0">
                  <a:solidFill>
                    <a:prstClr val="black"/>
                  </a:solidFill>
                  <a:latin typeface="+mj-lt"/>
                  <a:cs typeface="Seravek"/>
                </a:rPr>
                <a:t>Stage 2</a:t>
              </a:r>
            </a:p>
          </p:txBody>
        </p:sp>
        <p:sp>
          <p:nvSpPr>
            <p:cNvPr id="163" name="TextBox 405"/>
            <p:cNvSpPr txBox="1"/>
            <p:nvPr/>
          </p:nvSpPr>
          <p:spPr>
            <a:xfrm>
              <a:off x="6553200" y="2365366"/>
              <a:ext cx="10310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090044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4180088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6270132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360176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0450220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2540264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4630309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6720353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792510">
                <a:defRPr/>
              </a:pPr>
              <a:r>
                <a:rPr lang="en-US" sz="2000" kern="0" dirty="0">
                  <a:solidFill>
                    <a:prstClr val="black"/>
                  </a:solidFill>
                  <a:latin typeface="+mj-lt"/>
                  <a:cs typeface="Seravek"/>
                </a:rPr>
                <a:t>Stage </a:t>
              </a:r>
              <a:r>
                <a:rPr lang="en-US" sz="2000" kern="0" dirty="0" smtClean="0">
                  <a:solidFill>
                    <a:prstClr val="black"/>
                  </a:solidFill>
                  <a:latin typeface="+mj-lt"/>
                  <a:cs typeface="Seravek"/>
                </a:rPr>
                <a:t>1</a:t>
              </a:r>
              <a:endParaRPr lang="en-US" sz="2000" kern="0" dirty="0">
                <a:solidFill>
                  <a:prstClr val="black"/>
                </a:solidFill>
                <a:latin typeface="+mj-lt"/>
                <a:cs typeface="Seravek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5294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7553552" y="1699789"/>
            <a:ext cx="3795796" cy="3429535"/>
          </a:xfrm>
          <a:prstGeom prst="roundRect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+mj-lt"/>
              <a:cs typeface="Seravek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720033" y="3724743"/>
            <a:ext cx="1048837" cy="449502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+mj-lt"/>
                <a:cs typeface="Seravek"/>
              </a:rPr>
              <a:t>choice</a:t>
            </a:r>
            <a:endParaRPr lang="en-US" sz="2400" dirty="0">
              <a:solidFill>
                <a:schemeClr val="tx1"/>
              </a:solidFill>
              <a:latin typeface="+mj-lt"/>
              <a:cs typeface="Seravek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7721636" y="3730623"/>
            <a:ext cx="1048838" cy="449502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+mj-lt"/>
                <a:cs typeface="Seravek"/>
              </a:rPr>
              <a:t>Add</a:t>
            </a:r>
            <a:endParaRPr lang="en-US" sz="2400" b="1" dirty="0">
              <a:solidFill>
                <a:schemeClr val="tx1"/>
              </a:solidFill>
              <a:latin typeface="+mj-lt"/>
              <a:cs typeface="Seravek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Hardware constraints: example</a:t>
            </a:r>
            <a:endParaRPr lang="en-US" dirty="0">
              <a:latin typeface="+mj-lt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675069" y="3286723"/>
            <a:ext cx="40206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+mj-lt"/>
                <a:cs typeface="Seravek"/>
              </a:rPr>
              <a:t>x = x * x doesn’t map</a:t>
            </a:r>
            <a:endParaRPr lang="en-US" sz="3200" dirty="0">
              <a:latin typeface="+mj-lt"/>
              <a:cs typeface="Seravek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75069" y="2743200"/>
            <a:ext cx="51908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+mj-lt"/>
                <a:cs typeface="Seravek"/>
              </a:rPr>
              <a:t>x = x + </a:t>
            </a:r>
            <a:r>
              <a:rPr lang="en-US" sz="3200" dirty="0">
                <a:latin typeface="+mj-lt"/>
                <a:cs typeface="Seravek"/>
              </a:rPr>
              <a:t>1</a:t>
            </a:r>
            <a:r>
              <a:rPr lang="en-US" sz="3200" dirty="0" smtClean="0">
                <a:latin typeface="+mj-lt"/>
                <a:cs typeface="Seravek"/>
              </a:rPr>
              <a:t> maps to this atom</a:t>
            </a:r>
            <a:endParaRPr lang="en-US" sz="3200" dirty="0">
              <a:latin typeface="+mj-lt"/>
              <a:cs typeface="Seravek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3399" y="5452140"/>
            <a:ext cx="109787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charset="2"/>
              <a:buChar char="§"/>
            </a:pPr>
            <a:r>
              <a:rPr lang="en-US" sz="3200" dirty="0" smtClean="0">
                <a:latin typeface="+mj-lt"/>
                <a:cs typeface="Seravek"/>
              </a:rPr>
              <a:t>Determines if algorithm can/cannot run at line rate</a:t>
            </a:r>
            <a:endParaRPr lang="en-US" sz="3200" dirty="0">
              <a:latin typeface="+mj-lt"/>
              <a:cs typeface="Seravek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702277" y="1993327"/>
            <a:ext cx="549392" cy="499447"/>
          </a:xfrm>
          <a:prstGeom prst="rect">
            <a:avLst/>
          </a:prstGeom>
          <a:solidFill>
            <a:srgbClr val="3366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  <a:cs typeface="Seravek"/>
              </a:rPr>
              <a:t>X</a:t>
            </a:r>
            <a:endParaRPr lang="en-US" sz="2400" dirty="0">
              <a:solidFill>
                <a:schemeClr val="tx1"/>
              </a:solidFill>
              <a:latin typeface="+mj-lt"/>
              <a:cs typeface="Seravek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501395" y="1993327"/>
            <a:ext cx="1698119" cy="449502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  <a:cs typeface="Seravek"/>
              </a:rPr>
              <a:t>constant</a:t>
            </a:r>
            <a:endParaRPr lang="en-US" sz="2400" dirty="0">
              <a:solidFill>
                <a:schemeClr val="tx1"/>
              </a:solidFill>
              <a:latin typeface="+mj-lt"/>
              <a:cs typeface="Seravek"/>
            </a:endParaRPr>
          </a:p>
        </p:txBody>
      </p:sp>
      <p:sp>
        <p:nvSpPr>
          <p:cNvPr id="18" name="Trapezoid 17"/>
          <p:cNvSpPr/>
          <p:nvPr/>
        </p:nvSpPr>
        <p:spPr>
          <a:xfrm rot="10800000">
            <a:off x="8802167" y="2859035"/>
            <a:ext cx="979864" cy="499448"/>
          </a:xfrm>
          <a:prstGeom prst="trapezoid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 defTabSz="566900"/>
            <a:endParaRPr lang="en-US" sz="2800" dirty="0">
              <a:solidFill>
                <a:srgbClr val="000000"/>
              </a:solidFill>
              <a:latin typeface="+mj-lt"/>
              <a:cs typeface="Seravek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918341" y="2874949"/>
            <a:ext cx="8990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  <a:cs typeface="Seravek"/>
              </a:rPr>
              <a:t>Add</a:t>
            </a:r>
            <a:endParaRPr lang="en-US" sz="2400" dirty="0">
              <a:latin typeface="+mj-lt"/>
              <a:cs typeface="Seravek"/>
            </a:endParaRPr>
          </a:p>
        </p:txBody>
      </p:sp>
      <p:sp>
        <p:nvSpPr>
          <p:cNvPr id="20" name="Trapezoid 19"/>
          <p:cNvSpPr/>
          <p:nvPr/>
        </p:nvSpPr>
        <p:spPr>
          <a:xfrm rot="10800000">
            <a:off x="9961996" y="2875681"/>
            <a:ext cx="979864" cy="499448"/>
          </a:xfrm>
          <a:prstGeom prst="trapezoid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 defTabSz="566900"/>
            <a:endParaRPr lang="en-US" sz="2800" dirty="0">
              <a:solidFill>
                <a:srgbClr val="000000"/>
              </a:solidFill>
              <a:latin typeface="+mj-lt"/>
              <a:cs typeface="Seravek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061888" y="2890979"/>
            <a:ext cx="8990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  <a:cs typeface="Seravek"/>
              </a:rPr>
              <a:t> </a:t>
            </a:r>
            <a:r>
              <a:rPr lang="en-US" sz="2400" dirty="0" err="1" smtClean="0">
                <a:latin typeface="+mj-lt"/>
                <a:cs typeface="Seravek"/>
              </a:rPr>
              <a:t>Mul</a:t>
            </a:r>
            <a:endParaRPr lang="en-US" sz="2400" dirty="0">
              <a:latin typeface="+mj-lt"/>
              <a:cs typeface="Seravek"/>
            </a:endParaRPr>
          </a:p>
        </p:txBody>
      </p:sp>
      <p:sp>
        <p:nvSpPr>
          <p:cNvPr id="22" name="Trapezoid 21"/>
          <p:cNvSpPr/>
          <p:nvPr/>
        </p:nvSpPr>
        <p:spPr>
          <a:xfrm rot="10800000">
            <a:off x="9021513" y="3674798"/>
            <a:ext cx="1728498" cy="549389"/>
          </a:xfrm>
          <a:prstGeom prst="trapezoid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 defTabSz="566900"/>
            <a:endParaRPr lang="en-US" sz="2800" dirty="0">
              <a:solidFill>
                <a:srgbClr val="000000"/>
              </a:solidFill>
              <a:latin typeface="+mj-lt"/>
              <a:cs typeface="Seravek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000363" y="3712578"/>
            <a:ext cx="18400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  <a:cs typeface="Seravek"/>
              </a:rPr>
              <a:t>2-to-1 Mux</a:t>
            </a:r>
            <a:endParaRPr lang="en-US" sz="2400" dirty="0">
              <a:latin typeface="+mj-lt"/>
              <a:cs typeface="Seravek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9645678" y="4479462"/>
            <a:ext cx="549392" cy="499447"/>
          </a:xfrm>
          <a:prstGeom prst="rect">
            <a:avLst/>
          </a:prstGeom>
          <a:solidFill>
            <a:srgbClr val="3366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  <a:cs typeface="Seravek"/>
              </a:rPr>
              <a:t>X</a:t>
            </a:r>
            <a:endParaRPr lang="en-US" sz="2400" dirty="0">
              <a:solidFill>
                <a:schemeClr val="tx1"/>
              </a:solidFill>
              <a:latin typeface="+mj-lt"/>
              <a:cs typeface="Seravek"/>
            </a:endParaRPr>
          </a:p>
        </p:txBody>
      </p:sp>
      <p:cxnSp>
        <p:nvCxnSpPr>
          <p:cNvPr id="28" name="Straight Arrow Connector 27"/>
          <p:cNvCxnSpPr>
            <a:stCxn id="16" idx="2"/>
          </p:cNvCxnSpPr>
          <p:nvPr/>
        </p:nvCxnSpPr>
        <p:spPr>
          <a:xfrm>
            <a:off x="8976978" y="2492774"/>
            <a:ext cx="224751" cy="366261"/>
          </a:xfrm>
          <a:prstGeom prst="straightConnector1">
            <a:avLst/>
          </a:prstGeom>
          <a:ln w="19050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9506946" y="2442829"/>
            <a:ext cx="344069" cy="410657"/>
          </a:xfrm>
          <a:prstGeom prst="straightConnector1">
            <a:avLst/>
          </a:prstGeom>
          <a:ln w="19050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9257221" y="2498323"/>
            <a:ext cx="943400" cy="377360"/>
          </a:xfrm>
          <a:prstGeom prst="straightConnector1">
            <a:avLst/>
          </a:prstGeom>
          <a:ln w="19050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7" idx="2"/>
            <a:endCxn id="21" idx="0"/>
          </p:cNvCxnSpPr>
          <p:nvPr/>
        </p:nvCxnSpPr>
        <p:spPr>
          <a:xfrm>
            <a:off x="10350458" y="2442829"/>
            <a:ext cx="160934" cy="448149"/>
          </a:xfrm>
          <a:prstGeom prst="straightConnector1">
            <a:avLst/>
          </a:prstGeom>
          <a:ln w="19050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8" idx="0"/>
          </p:cNvCxnSpPr>
          <p:nvPr/>
        </p:nvCxnSpPr>
        <p:spPr>
          <a:xfrm>
            <a:off x="9292100" y="3358483"/>
            <a:ext cx="409075" cy="316315"/>
          </a:xfrm>
          <a:prstGeom prst="straightConnector1">
            <a:avLst/>
          </a:prstGeom>
          <a:ln w="19050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1" idx="2"/>
          </p:cNvCxnSpPr>
          <p:nvPr/>
        </p:nvCxnSpPr>
        <p:spPr>
          <a:xfrm flipH="1">
            <a:off x="10233919" y="3352644"/>
            <a:ext cx="277475" cy="322154"/>
          </a:xfrm>
          <a:prstGeom prst="straightConnector1">
            <a:avLst/>
          </a:prstGeom>
          <a:ln w="19050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3" idx="2"/>
            <a:endCxn id="24" idx="0"/>
          </p:cNvCxnSpPr>
          <p:nvPr/>
        </p:nvCxnSpPr>
        <p:spPr>
          <a:xfrm>
            <a:off x="9920374" y="4174243"/>
            <a:ext cx="0" cy="305219"/>
          </a:xfrm>
          <a:prstGeom prst="straightConnector1">
            <a:avLst/>
          </a:prstGeom>
          <a:ln w="19050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9507248" y="1999207"/>
            <a:ext cx="1698119" cy="449502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+mj-lt"/>
                <a:cs typeface="Seravek"/>
              </a:rPr>
              <a:t>1</a:t>
            </a:r>
            <a:endParaRPr lang="en-US" sz="2400" b="1" dirty="0">
              <a:solidFill>
                <a:schemeClr val="tx1"/>
              </a:solidFill>
              <a:latin typeface="+mj-lt"/>
              <a:cs typeface="Seravek"/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8724900" y="3962400"/>
            <a:ext cx="399562" cy="0"/>
          </a:xfrm>
          <a:prstGeom prst="straightConnector1">
            <a:avLst/>
          </a:prstGeom>
          <a:ln w="19050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5959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105" grpId="0"/>
      <p:bldP spid="27" grpId="0"/>
      <p:bldP spid="8" grpId="0"/>
      <p:bldP spid="3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traight Arrow Connector 26"/>
          <p:cNvCxnSpPr>
            <a:stCxn id="12" idx="6"/>
            <a:endCxn id="40" idx="1"/>
          </p:cNvCxnSpPr>
          <p:nvPr/>
        </p:nvCxnSpPr>
        <p:spPr>
          <a:xfrm>
            <a:off x="6096000" y="4265612"/>
            <a:ext cx="2514600" cy="97524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ounded Rectangle 4"/>
          <p:cNvSpPr/>
          <p:nvPr/>
        </p:nvSpPr>
        <p:spPr>
          <a:xfrm>
            <a:off x="2514600" y="3941761"/>
            <a:ext cx="1447800" cy="647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Atom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527300" y="4953396"/>
            <a:ext cx="1435100" cy="647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Algorithms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5" idx="3"/>
            <a:endCxn id="12" idx="2"/>
          </p:cNvCxnSpPr>
          <p:nvPr/>
        </p:nvCxnSpPr>
        <p:spPr>
          <a:xfrm>
            <a:off x="3962400" y="4265611"/>
            <a:ext cx="838200" cy="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3"/>
            <a:endCxn id="12" idx="4"/>
          </p:cNvCxnSpPr>
          <p:nvPr/>
        </p:nvCxnSpPr>
        <p:spPr>
          <a:xfrm flipV="1">
            <a:off x="3962400" y="4835127"/>
            <a:ext cx="1485900" cy="442119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4800600" y="3696096"/>
            <a:ext cx="1295400" cy="1139031"/>
          </a:xfrm>
          <a:prstGeom prst="ellipse">
            <a:avLst/>
          </a:prstGeom>
          <a:solidFill>
            <a:srgbClr val="FF0000">
              <a:alpha val="32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893500" y="4080945"/>
            <a:ext cx="11095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mtClean="0"/>
              <a:t>Compiler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2514600" y="2760265"/>
            <a:ext cx="14478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655648" y="2741899"/>
            <a:ext cx="116570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mtClean="0"/>
              <a:t>Pipeline</a:t>
            </a:r>
          </a:p>
          <a:p>
            <a:pPr algn="ctr"/>
            <a:r>
              <a:rPr lang="en-US" dirty="0" smtClean="0"/>
              <a:t>geometry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14" idx="3"/>
            <a:endCxn id="12" idx="0"/>
          </p:cNvCxnSpPr>
          <p:nvPr/>
        </p:nvCxnSpPr>
        <p:spPr>
          <a:xfrm>
            <a:off x="3962400" y="3065065"/>
            <a:ext cx="1485900" cy="63103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442147" y="4468008"/>
            <a:ext cx="1593706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All algorithms</a:t>
            </a:r>
          </a:p>
          <a:p>
            <a:r>
              <a:rPr lang="en-US" dirty="0" smtClean="0"/>
              <a:t>compile?</a:t>
            </a:r>
            <a:endParaRPr lang="en-US" dirty="0"/>
          </a:p>
        </p:txBody>
      </p:sp>
      <p:cxnSp>
        <p:nvCxnSpPr>
          <p:cNvPr id="33" name="Straight Arrow Connector 32"/>
          <p:cNvCxnSpPr>
            <a:stCxn id="12" idx="6"/>
          </p:cNvCxnSpPr>
          <p:nvPr/>
        </p:nvCxnSpPr>
        <p:spPr>
          <a:xfrm flipV="1">
            <a:off x="6096000" y="3222842"/>
            <a:ext cx="2514600" cy="104277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398135" y="3559561"/>
            <a:ext cx="2212465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Some algorithm doesn’t compile?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8610600" y="5056186"/>
            <a:ext cx="81144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DONE</a:t>
            </a:r>
            <a:endParaRPr lang="en-US" dirty="0"/>
          </a:p>
        </p:txBody>
      </p:sp>
      <p:sp>
        <p:nvSpPr>
          <p:cNvPr id="45" name="Freeform 44"/>
          <p:cNvSpPr/>
          <p:nvPr/>
        </p:nvSpPr>
        <p:spPr>
          <a:xfrm>
            <a:off x="3200400" y="2344984"/>
            <a:ext cx="5760520" cy="906612"/>
          </a:xfrm>
          <a:custGeom>
            <a:avLst/>
            <a:gdLst>
              <a:gd name="connsiteX0" fmla="*/ 5334000 w 5709720"/>
              <a:gd name="connsiteY0" fmla="*/ 906612 h 906612"/>
              <a:gd name="connsiteX1" fmla="*/ 5270500 w 5709720"/>
              <a:gd name="connsiteY1" fmla="*/ 233512 h 906612"/>
              <a:gd name="connsiteX2" fmla="*/ 927100 w 5709720"/>
              <a:gd name="connsiteY2" fmla="*/ 4912 h 906612"/>
              <a:gd name="connsiteX3" fmla="*/ 0 w 5709720"/>
              <a:gd name="connsiteY3" fmla="*/ 411312 h 906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09720" h="906612">
                <a:moveTo>
                  <a:pt x="5334000" y="906612"/>
                </a:moveTo>
                <a:cubicBezTo>
                  <a:pt x="5669491" y="645203"/>
                  <a:pt x="6004983" y="383795"/>
                  <a:pt x="5270500" y="233512"/>
                </a:cubicBezTo>
                <a:cubicBezTo>
                  <a:pt x="4536017" y="83229"/>
                  <a:pt x="1805517" y="-24721"/>
                  <a:pt x="927100" y="4912"/>
                </a:cubicBezTo>
                <a:cubicBezTo>
                  <a:pt x="48683" y="34545"/>
                  <a:pt x="42333" y="426129"/>
                  <a:pt x="0" y="411312"/>
                </a:cubicBezTo>
              </a:path>
            </a:pathLst>
          </a:custGeom>
          <a:noFill/>
          <a:ln w="63500">
            <a:solidFill>
              <a:schemeClr val="accent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5078668" y="1676400"/>
            <a:ext cx="2212465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Modify pipeline geometry or atom, but respect line rate</a:t>
            </a:r>
            <a:endParaRPr lang="en-US" dirty="0"/>
          </a:p>
        </p:txBody>
      </p:sp>
      <p:sp>
        <p:nvSpPr>
          <p:cNvPr id="48" name="Freeform 47"/>
          <p:cNvSpPr/>
          <p:nvPr/>
        </p:nvSpPr>
        <p:spPr>
          <a:xfrm>
            <a:off x="1758182" y="2133996"/>
            <a:ext cx="3307786" cy="2146300"/>
          </a:xfrm>
          <a:custGeom>
            <a:avLst/>
            <a:gdLst>
              <a:gd name="connsiteX0" fmla="*/ 4185419 w 4185419"/>
              <a:gd name="connsiteY0" fmla="*/ 100058 h 2551158"/>
              <a:gd name="connsiteX1" fmla="*/ 159519 w 4185419"/>
              <a:gd name="connsiteY1" fmla="*/ 290558 h 2551158"/>
              <a:gd name="connsiteX2" fmla="*/ 743719 w 4185419"/>
              <a:gd name="connsiteY2" fmla="*/ 2551158 h 2551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85419" h="2551158">
                <a:moveTo>
                  <a:pt x="4185419" y="100058"/>
                </a:moveTo>
                <a:cubicBezTo>
                  <a:pt x="2459277" y="-8951"/>
                  <a:pt x="733136" y="-117959"/>
                  <a:pt x="159519" y="290558"/>
                </a:cubicBezTo>
                <a:cubicBezTo>
                  <a:pt x="-414098" y="699075"/>
                  <a:pt x="743719" y="2551158"/>
                  <a:pt x="743719" y="2551158"/>
                </a:cubicBezTo>
              </a:path>
            </a:pathLst>
          </a:custGeom>
          <a:noFill/>
          <a:ln w="63500">
            <a:solidFill>
              <a:schemeClr val="accent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itle 4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Designing programmable routers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186748" y="5849143"/>
            <a:ext cx="100527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Focus on </a:t>
            </a:r>
            <a:r>
              <a:rPr lang="en-US" sz="2400" dirty="0" err="1" smtClean="0"/>
              <a:t>stateful</a:t>
            </a:r>
            <a:r>
              <a:rPr lang="en-US" sz="2400" dirty="0" smtClean="0"/>
              <a:t> atoms, stateless operations (atoms) are easily pipelined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45909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5" presetClass="emph" presetSubtype="0" repeatCount="1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6" dur="1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35" presetClass="emph" presetSubtype="0" repeatCount="1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8" dur="1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35" presetClass="emph" presetSubtype="0" repeatCount="1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0" dur="1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35" presetClass="emph" presetSubtype="0" repeatCount="1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2" dur="1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35" presetClass="emph" presetSubtype="0" repeatCount="1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4" dur="1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35" presetClass="emph" presetSubtype="0" repeatCount="1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6" dur="1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2" grpId="0" animBg="1"/>
      <p:bldP spid="13" grpId="0"/>
      <p:bldP spid="14" grpId="0" animBg="1"/>
      <p:bldP spid="15" grpId="0"/>
      <p:bldP spid="31" grpId="0" animBg="1"/>
      <p:bldP spid="34" grpId="0" animBg="1"/>
      <p:bldP spid="40" grpId="0" animBg="1"/>
      <p:bldP spid="45" grpId="0" animBg="1"/>
      <p:bldP spid="45" grpId="1" animBg="1"/>
      <p:bldP spid="46" grpId="0" animBg="1"/>
      <p:bldP spid="48" grpId="0" animBg="1"/>
      <p:bldP spid="48" grpId="1" animBg="1"/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010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/>
          <p:cNvCxnSpPr/>
          <p:nvPr/>
        </p:nvCxnSpPr>
        <p:spPr>
          <a:xfrm>
            <a:off x="8537729" y="2620010"/>
            <a:ext cx="0" cy="228600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928129" y="1685012"/>
            <a:ext cx="192232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latin typeface="Gadugi" panose="020B0502040204020203" pitchFamily="34" charset="0"/>
              </a:rPr>
              <a:t>Least</a:t>
            </a:r>
          </a:p>
          <a:p>
            <a:r>
              <a:rPr lang="en-US" sz="3000" dirty="0" smtClean="0">
                <a:latin typeface="Gadugi" panose="020B0502040204020203" pitchFamily="34" charset="0"/>
              </a:rPr>
              <a:t>Expressive</a:t>
            </a:r>
            <a:endParaRPr lang="en-US" sz="3000" dirty="0">
              <a:latin typeface="Gadugi" panose="020B0502040204020203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928129" y="5071447"/>
            <a:ext cx="192232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latin typeface="Gadugi" panose="020B0502040204020203" pitchFamily="34" charset="0"/>
              </a:rPr>
              <a:t>Most</a:t>
            </a:r>
          </a:p>
          <a:p>
            <a:r>
              <a:rPr lang="en-US" sz="3000" dirty="0" smtClean="0">
                <a:latin typeface="Gadugi" panose="020B0502040204020203" pitchFamily="34" charset="0"/>
              </a:rPr>
              <a:t>Expressive</a:t>
            </a:r>
            <a:endParaRPr lang="en-US" sz="3000" dirty="0">
              <a:latin typeface="Gadugi" panose="020B0502040204020203" pitchFamily="34" charset="0"/>
            </a:endParaRPr>
          </a:p>
        </p:txBody>
      </p:sp>
      <p:sp>
        <p:nvSpPr>
          <p:cNvPr id="22" name="Title 3"/>
          <p:cNvSpPr>
            <a:spLocks noGrp="1"/>
          </p:cNvSpPr>
          <p:nvPr>
            <p:ph type="title"/>
          </p:nvPr>
        </p:nvSpPr>
        <p:spPr>
          <a:xfrm>
            <a:off x="606270" y="-152341"/>
            <a:ext cx="11014229" cy="1325563"/>
          </a:xfrm>
        </p:spPr>
        <p:txBody>
          <a:bodyPr/>
          <a:lstStyle/>
          <a:p>
            <a:r>
              <a:rPr lang="en-US" dirty="0" err="1" smtClean="0"/>
              <a:t>Stateful</a:t>
            </a:r>
            <a:r>
              <a:rPr lang="en-US" dirty="0" smtClean="0"/>
              <a:t> a</a:t>
            </a:r>
            <a:r>
              <a:rPr lang="en-US" dirty="0" smtClean="0">
                <a:latin typeface="Gadugi" panose="020B0502040204020203" pitchFamily="34" charset="0"/>
              </a:rPr>
              <a:t>toms for programmable routers</a:t>
            </a:r>
            <a:endParaRPr lang="en-US" dirty="0">
              <a:latin typeface="Gadugi" panose="020B0502040204020203" pitchFamily="34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4342863"/>
              </p:ext>
            </p:extLst>
          </p:nvPr>
        </p:nvGraphicFramePr>
        <p:xfrm>
          <a:off x="3311369" y="1524000"/>
          <a:ext cx="4461029" cy="46378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6829"/>
                <a:gridCol w="3124200"/>
              </a:tblGrid>
              <a:tr h="340201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Atom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Description</a:t>
                      </a:r>
                      <a:endParaRPr lang="en-US" sz="1600" dirty="0"/>
                    </a:p>
                  </a:txBody>
                  <a:tcPr/>
                </a:tc>
              </a:tr>
              <a:tr h="340201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R/W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Read or</a:t>
                      </a:r>
                      <a:r>
                        <a:rPr lang="en-US" sz="2000" baseline="0" dirty="0" smtClean="0">
                          <a:latin typeface="Gadugi" panose="020B0502040204020203" pitchFamily="34" charset="0"/>
                        </a:rPr>
                        <a:t> write state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</a:tr>
              <a:tr h="340201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RAW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Read, add, and</a:t>
                      </a:r>
                      <a:r>
                        <a:rPr lang="en-US" sz="2000" baseline="0" dirty="0" smtClean="0">
                          <a:latin typeface="Gadugi" panose="020B0502040204020203" pitchFamily="34" charset="0"/>
                        </a:rPr>
                        <a:t> write back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</a:tr>
              <a:tr h="340201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PRAW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Predicated</a:t>
                      </a:r>
                      <a:r>
                        <a:rPr lang="en-US" sz="2000" baseline="0" dirty="0" smtClean="0">
                          <a:latin typeface="Gadugi" panose="020B0502040204020203" pitchFamily="34" charset="0"/>
                        </a:rPr>
                        <a:t> version of RAW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</a:tr>
              <a:tr h="340201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Gadugi" panose="020B0502040204020203" pitchFamily="34" charset="0"/>
                        </a:rPr>
                        <a:t>IfElseRAW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aseline="0" dirty="0" smtClean="0">
                          <a:latin typeface="Gadugi" panose="020B0502040204020203" pitchFamily="34" charset="0"/>
                        </a:rPr>
                        <a:t>2 RAWs, one each when a predicate is true or false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</a:tr>
              <a:tr h="340201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Sub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Gadugi" panose="020B0502040204020203" pitchFamily="34" charset="0"/>
                        </a:rPr>
                        <a:t>IfElseRAW</a:t>
                      </a:r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 with a </a:t>
                      </a:r>
                      <a:r>
                        <a:rPr lang="en-US" sz="2000" dirty="0" err="1" smtClean="0">
                          <a:latin typeface="Gadugi" panose="020B0502040204020203" pitchFamily="34" charset="0"/>
                        </a:rPr>
                        <a:t>stateful</a:t>
                      </a:r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 subtraction capability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</a:tr>
              <a:tr h="340201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Nested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4-way predication (nests</a:t>
                      </a:r>
                      <a:r>
                        <a:rPr lang="en-US" sz="2000" baseline="0" dirty="0" smtClean="0">
                          <a:latin typeface="Gadugi" panose="020B0502040204020203" pitchFamily="34" charset="0"/>
                        </a:rPr>
                        <a:t> 2 </a:t>
                      </a:r>
                      <a:r>
                        <a:rPr lang="en-US" sz="2000" baseline="0" dirty="0" err="1" smtClean="0">
                          <a:latin typeface="Gadugi" panose="020B0502040204020203" pitchFamily="34" charset="0"/>
                        </a:rPr>
                        <a:t>IfElseRAWs</a:t>
                      </a:r>
                      <a:r>
                        <a:rPr lang="en-US" sz="2000" baseline="0" dirty="0" smtClean="0">
                          <a:latin typeface="Gadugi" panose="020B0502040204020203" pitchFamily="34" charset="0"/>
                        </a:rPr>
                        <a:t>)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</a:tr>
              <a:tr h="340201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Pairs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Update a pair of state variables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8993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87261"/>
            <a:ext cx="10515600" cy="1325563"/>
          </a:xfrm>
        </p:spPr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Compilation results</a:t>
            </a:r>
            <a:endParaRPr lang="en-US" dirty="0">
              <a:latin typeface="Gadugi" panose="020B0502040204020203" pitchFamily="34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6173490"/>
              </p:ext>
            </p:extLst>
          </p:nvPr>
        </p:nvGraphicFramePr>
        <p:xfrm>
          <a:off x="1562100" y="990600"/>
          <a:ext cx="3320595" cy="45888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2629"/>
                <a:gridCol w="717966"/>
              </a:tblGrid>
              <a:tr h="587070">
                <a:tc>
                  <a:txBody>
                    <a:bodyPr/>
                    <a:lstStyle/>
                    <a:p>
                      <a:r>
                        <a:rPr lang="en-US" dirty="0" smtClean="0"/>
                        <a:t>Algorithm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LOC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413582">
                <a:tc>
                  <a:txBody>
                    <a:bodyPr/>
                    <a:lstStyle/>
                    <a:p>
                      <a:r>
                        <a:rPr lang="en-US" dirty="0" smtClean="0"/>
                        <a:t>Bloom filter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29</a:t>
                      </a:r>
                      <a:endParaRPr lang="en-US" dirty="0"/>
                    </a:p>
                  </a:txBody>
                  <a:tcPr/>
                </a:tc>
              </a:tr>
              <a:tr h="413582">
                <a:tc>
                  <a:txBody>
                    <a:bodyPr/>
                    <a:lstStyle/>
                    <a:p>
                      <a:r>
                        <a:rPr lang="en-US" dirty="0" smtClean="0"/>
                        <a:t>Heavy hitter detection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</a:t>
                      </a:r>
                      <a:endParaRPr lang="en-US" dirty="0"/>
                    </a:p>
                  </a:txBody>
                  <a:tcPr/>
                </a:tc>
              </a:tr>
              <a:tr h="413582">
                <a:tc>
                  <a:txBody>
                    <a:bodyPr/>
                    <a:lstStyle/>
                    <a:p>
                      <a:r>
                        <a:rPr lang="en-US" dirty="0" smtClean="0"/>
                        <a:t>Rate-Control</a:t>
                      </a:r>
                    </a:p>
                    <a:p>
                      <a:r>
                        <a:rPr lang="en-US" dirty="0" smtClean="0"/>
                        <a:t>Protocol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</a:t>
                      </a:r>
                      <a:endParaRPr lang="en-US" dirty="0"/>
                    </a:p>
                  </a:txBody>
                  <a:tcPr/>
                </a:tc>
              </a:tr>
              <a:tr h="413582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Flowlet</a:t>
                      </a:r>
                      <a:r>
                        <a:rPr lang="en-US" dirty="0" smtClean="0"/>
                        <a:t> switching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37</a:t>
                      </a:r>
                      <a:endParaRPr lang="en-US" dirty="0"/>
                    </a:p>
                  </a:txBody>
                  <a:tcPr/>
                </a:tc>
              </a:tr>
              <a:tr h="413582">
                <a:tc>
                  <a:txBody>
                    <a:bodyPr/>
                    <a:lstStyle/>
                    <a:p>
                      <a:r>
                        <a:rPr lang="en-US" dirty="0" smtClean="0"/>
                        <a:t>Sampled </a:t>
                      </a:r>
                      <a:r>
                        <a:rPr lang="en-US" dirty="0" err="1" smtClean="0"/>
                        <a:t>NetFlow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</a:tr>
              <a:tr h="413582">
                <a:tc>
                  <a:txBody>
                    <a:bodyPr/>
                    <a:lstStyle/>
                    <a:p>
                      <a:r>
                        <a:rPr lang="en-US" dirty="0" smtClean="0"/>
                        <a:t>HULL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26</a:t>
                      </a:r>
                      <a:endParaRPr lang="en-US" dirty="0"/>
                    </a:p>
                  </a:txBody>
                  <a:tcPr/>
                </a:tc>
              </a:tr>
              <a:tr h="413582">
                <a:tc>
                  <a:txBody>
                    <a:bodyPr/>
                    <a:lstStyle/>
                    <a:p>
                      <a:r>
                        <a:rPr lang="en-US" dirty="0" smtClean="0"/>
                        <a:t>Adaptive Virtual Queue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36</a:t>
                      </a:r>
                      <a:endParaRPr lang="en-US" dirty="0"/>
                    </a:p>
                  </a:txBody>
                  <a:tcPr/>
                </a:tc>
              </a:tr>
              <a:tr h="413582">
                <a:tc>
                  <a:txBody>
                    <a:bodyPr/>
                    <a:lstStyle/>
                    <a:p>
                      <a:r>
                        <a:rPr lang="en-US" dirty="0" smtClean="0"/>
                        <a:t>CONGA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/>
                </a:tc>
              </a:tr>
              <a:tr h="413582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3795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87261"/>
            <a:ext cx="10515600" cy="1325563"/>
          </a:xfrm>
        </p:spPr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Compilation results</a:t>
            </a:r>
            <a:endParaRPr lang="en-US" dirty="0">
              <a:latin typeface="Gadugi" panose="020B0502040204020203" pitchFamily="34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6957471"/>
              </p:ext>
            </p:extLst>
          </p:nvPr>
        </p:nvGraphicFramePr>
        <p:xfrm>
          <a:off x="1562100" y="990600"/>
          <a:ext cx="6259981" cy="45888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2629"/>
                <a:gridCol w="717966"/>
                <a:gridCol w="2939386"/>
              </a:tblGrid>
              <a:tr h="587070">
                <a:tc>
                  <a:txBody>
                    <a:bodyPr/>
                    <a:lstStyle/>
                    <a:p>
                      <a:r>
                        <a:rPr lang="en-US" dirty="0" smtClean="0"/>
                        <a:t>Algorithm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Most expressive</a:t>
                      </a:r>
                    </a:p>
                    <a:p>
                      <a:r>
                        <a:rPr lang="en-US" dirty="0" err="1" smtClean="0"/>
                        <a:t>stateful</a:t>
                      </a:r>
                      <a:r>
                        <a:rPr lang="en-US" dirty="0" smtClean="0"/>
                        <a:t> atom required</a:t>
                      </a:r>
                      <a:endParaRPr lang="en-US" dirty="0"/>
                    </a:p>
                  </a:txBody>
                  <a:tcPr/>
                </a:tc>
              </a:tr>
              <a:tr h="413582">
                <a:tc>
                  <a:txBody>
                    <a:bodyPr/>
                    <a:lstStyle/>
                    <a:p>
                      <a:r>
                        <a:rPr lang="en-US" dirty="0" smtClean="0"/>
                        <a:t>Bloom filter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R/W</a:t>
                      </a:r>
                      <a:endParaRPr lang="en-US" dirty="0"/>
                    </a:p>
                  </a:txBody>
                  <a:tcPr/>
                </a:tc>
              </a:tr>
              <a:tr h="413582">
                <a:tc>
                  <a:txBody>
                    <a:bodyPr/>
                    <a:lstStyle/>
                    <a:p>
                      <a:r>
                        <a:rPr lang="en-US" dirty="0" smtClean="0"/>
                        <a:t>Heavy hitter detection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RAW</a:t>
                      </a:r>
                      <a:endParaRPr lang="en-US" dirty="0"/>
                    </a:p>
                  </a:txBody>
                  <a:tcPr/>
                </a:tc>
              </a:tr>
              <a:tr h="413582">
                <a:tc>
                  <a:txBody>
                    <a:bodyPr/>
                    <a:lstStyle/>
                    <a:p>
                      <a:r>
                        <a:rPr lang="en-US" dirty="0" smtClean="0"/>
                        <a:t>Rate-Control</a:t>
                      </a:r>
                    </a:p>
                    <a:p>
                      <a:r>
                        <a:rPr lang="en-US" dirty="0" smtClean="0"/>
                        <a:t>Protocol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PRAW</a:t>
                      </a:r>
                      <a:endParaRPr lang="en-US" dirty="0"/>
                    </a:p>
                  </a:txBody>
                  <a:tcPr/>
                </a:tc>
              </a:tr>
              <a:tr h="413582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Flowlet</a:t>
                      </a:r>
                      <a:r>
                        <a:rPr lang="en-US" dirty="0" smtClean="0"/>
                        <a:t> switching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PRAW</a:t>
                      </a:r>
                      <a:endParaRPr lang="en-US" dirty="0"/>
                    </a:p>
                  </a:txBody>
                  <a:tcPr/>
                </a:tc>
              </a:tr>
              <a:tr h="413582">
                <a:tc>
                  <a:txBody>
                    <a:bodyPr/>
                    <a:lstStyle/>
                    <a:p>
                      <a:r>
                        <a:rPr lang="en-US" dirty="0" smtClean="0"/>
                        <a:t>Sampled </a:t>
                      </a:r>
                      <a:r>
                        <a:rPr lang="en-US" dirty="0" err="1" smtClean="0"/>
                        <a:t>NetFlow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IfElseRAW</a:t>
                      </a:r>
                      <a:endParaRPr lang="en-US" dirty="0"/>
                    </a:p>
                  </a:txBody>
                  <a:tcPr/>
                </a:tc>
              </a:tr>
              <a:tr h="413582">
                <a:tc>
                  <a:txBody>
                    <a:bodyPr/>
                    <a:lstStyle/>
                    <a:p>
                      <a:r>
                        <a:rPr lang="en-US" dirty="0" smtClean="0"/>
                        <a:t>HULL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Sub</a:t>
                      </a:r>
                      <a:endParaRPr lang="en-US" dirty="0"/>
                    </a:p>
                  </a:txBody>
                  <a:tcPr/>
                </a:tc>
              </a:tr>
              <a:tr h="413582">
                <a:tc>
                  <a:txBody>
                    <a:bodyPr/>
                    <a:lstStyle/>
                    <a:p>
                      <a:r>
                        <a:rPr lang="en-US" dirty="0" smtClean="0"/>
                        <a:t>Adaptive Virtual Queue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Nested</a:t>
                      </a:r>
                      <a:endParaRPr lang="en-US" dirty="0"/>
                    </a:p>
                  </a:txBody>
                  <a:tcPr/>
                </a:tc>
              </a:tr>
              <a:tr h="413582">
                <a:tc>
                  <a:txBody>
                    <a:bodyPr/>
                    <a:lstStyle/>
                    <a:p>
                      <a:r>
                        <a:rPr lang="en-US" dirty="0" smtClean="0"/>
                        <a:t>CONGA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Pairs</a:t>
                      </a:r>
                      <a:endParaRPr lang="en-US" dirty="0"/>
                    </a:p>
                  </a:txBody>
                  <a:tcPr/>
                </a:tc>
              </a:tr>
              <a:tr h="413582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Doesn’t map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4633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87261"/>
            <a:ext cx="10515600" cy="1325563"/>
          </a:xfrm>
        </p:spPr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Compilation results</a:t>
            </a:r>
            <a:endParaRPr lang="en-US" dirty="0">
              <a:latin typeface="Gadugi" panose="020B0502040204020203" pitchFamily="34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1562100" y="990600"/>
          <a:ext cx="7669513" cy="45888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2629"/>
                <a:gridCol w="717966"/>
                <a:gridCol w="2939386"/>
                <a:gridCol w="1409532"/>
              </a:tblGrid>
              <a:tr h="587070">
                <a:tc>
                  <a:txBody>
                    <a:bodyPr/>
                    <a:lstStyle/>
                    <a:p>
                      <a:r>
                        <a:rPr lang="en-US" dirty="0" smtClean="0"/>
                        <a:t>Algorithm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Most expressive</a:t>
                      </a:r>
                    </a:p>
                    <a:p>
                      <a:r>
                        <a:rPr lang="en-US" dirty="0" err="1" smtClean="0"/>
                        <a:t>stateful</a:t>
                      </a:r>
                      <a:r>
                        <a:rPr lang="en-US" dirty="0" smtClean="0"/>
                        <a:t> atom required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Stages</a:t>
                      </a:r>
                    </a:p>
                    <a:p>
                      <a:r>
                        <a:rPr lang="en-US" dirty="0" smtClean="0"/>
                        <a:t>(max 30)</a:t>
                      </a:r>
                      <a:endParaRPr lang="en-US" dirty="0"/>
                    </a:p>
                  </a:txBody>
                  <a:tcPr/>
                </a:tc>
              </a:tr>
              <a:tr h="413582">
                <a:tc>
                  <a:txBody>
                    <a:bodyPr/>
                    <a:lstStyle/>
                    <a:p>
                      <a:r>
                        <a:rPr lang="en-US" dirty="0" smtClean="0"/>
                        <a:t>Bloom filter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R/W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413582">
                <a:tc>
                  <a:txBody>
                    <a:bodyPr/>
                    <a:lstStyle/>
                    <a:p>
                      <a:r>
                        <a:rPr lang="en-US" dirty="0" smtClean="0"/>
                        <a:t>Heavy hitter detection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413582">
                <a:tc>
                  <a:txBody>
                    <a:bodyPr/>
                    <a:lstStyle/>
                    <a:p>
                      <a:r>
                        <a:rPr lang="en-US" dirty="0" smtClean="0"/>
                        <a:t>Rate-Control</a:t>
                      </a:r>
                    </a:p>
                    <a:p>
                      <a:r>
                        <a:rPr lang="en-US" dirty="0" smtClean="0"/>
                        <a:t>Protocol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PRAW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413582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Flowlet</a:t>
                      </a:r>
                      <a:r>
                        <a:rPr lang="en-US" dirty="0" smtClean="0"/>
                        <a:t> switching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PRAW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413582">
                <a:tc>
                  <a:txBody>
                    <a:bodyPr/>
                    <a:lstStyle/>
                    <a:p>
                      <a:r>
                        <a:rPr lang="en-US" dirty="0" smtClean="0"/>
                        <a:t>Sampled </a:t>
                      </a:r>
                      <a:r>
                        <a:rPr lang="en-US" dirty="0" err="1" smtClean="0"/>
                        <a:t>NetFlow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IfElseRAW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413582">
                <a:tc>
                  <a:txBody>
                    <a:bodyPr/>
                    <a:lstStyle/>
                    <a:p>
                      <a:r>
                        <a:rPr lang="en-US" dirty="0" smtClean="0"/>
                        <a:t>HULL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  <a:tr h="413582">
                <a:tc>
                  <a:txBody>
                    <a:bodyPr/>
                    <a:lstStyle/>
                    <a:p>
                      <a:r>
                        <a:rPr lang="en-US" dirty="0" smtClean="0"/>
                        <a:t>Adaptive Virtual Queue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Nested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  <a:tr h="413582">
                <a:tc>
                  <a:txBody>
                    <a:bodyPr/>
                    <a:lstStyle/>
                    <a:p>
                      <a:r>
                        <a:rPr lang="en-US" dirty="0" smtClean="0"/>
                        <a:t>CONGA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Pairs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413582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Doesn’t map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1772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87261"/>
            <a:ext cx="10515600" cy="1325563"/>
          </a:xfrm>
        </p:spPr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Compilation results</a:t>
            </a:r>
            <a:endParaRPr lang="en-US" dirty="0">
              <a:latin typeface="Gadugi" panose="020B0502040204020203" pitchFamily="34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1562100" y="990600"/>
          <a:ext cx="9410700" cy="45888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2629"/>
                <a:gridCol w="717966"/>
                <a:gridCol w="2939386"/>
                <a:gridCol w="1409532"/>
                <a:gridCol w="1741187"/>
              </a:tblGrid>
              <a:tr h="587070">
                <a:tc>
                  <a:txBody>
                    <a:bodyPr/>
                    <a:lstStyle/>
                    <a:p>
                      <a:r>
                        <a:rPr lang="en-US" dirty="0" smtClean="0"/>
                        <a:t>Algorithm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Most expressive</a:t>
                      </a:r>
                    </a:p>
                    <a:p>
                      <a:r>
                        <a:rPr lang="en-US" dirty="0" err="1" smtClean="0"/>
                        <a:t>stateful</a:t>
                      </a:r>
                      <a:r>
                        <a:rPr lang="en-US" dirty="0" smtClean="0"/>
                        <a:t> atom required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Stages</a:t>
                      </a:r>
                    </a:p>
                    <a:p>
                      <a:r>
                        <a:rPr lang="en-US" dirty="0" smtClean="0"/>
                        <a:t>(max 30)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Max.</a:t>
                      </a:r>
                      <a:r>
                        <a:rPr lang="en-US" baseline="0" dirty="0" smtClean="0"/>
                        <a:t> atoms/ stage (max 10)</a:t>
                      </a:r>
                      <a:endParaRPr lang="en-US" dirty="0" smtClean="0"/>
                    </a:p>
                  </a:txBody>
                  <a:tcPr/>
                </a:tc>
              </a:tr>
              <a:tr h="413582">
                <a:tc>
                  <a:txBody>
                    <a:bodyPr/>
                    <a:lstStyle/>
                    <a:p>
                      <a:r>
                        <a:rPr lang="en-US" dirty="0" smtClean="0"/>
                        <a:t>Bloom filter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R/W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413582">
                <a:tc>
                  <a:txBody>
                    <a:bodyPr/>
                    <a:lstStyle/>
                    <a:p>
                      <a:r>
                        <a:rPr lang="en-US" dirty="0" smtClean="0"/>
                        <a:t>Heavy hitter detection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  <a:tr h="413582">
                <a:tc>
                  <a:txBody>
                    <a:bodyPr/>
                    <a:lstStyle/>
                    <a:p>
                      <a:r>
                        <a:rPr lang="en-US" dirty="0" smtClean="0"/>
                        <a:t>Rate-Control</a:t>
                      </a:r>
                    </a:p>
                    <a:p>
                      <a:r>
                        <a:rPr lang="en-US" dirty="0" smtClean="0"/>
                        <a:t>Protocol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PRAW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413582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Flowlet</a:t>
                      </a:r>
                      <a:r>
                        <a:rPr lang="en-US" dirty="0" smtClean="0"/>
                        <a:t> switching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PRAW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413582">
                <a:tc>
                  <a:txBody>
                    <a:bodyPr/>
                    <a:lstStyle/>
                    <a:p>
                      <a:r>
                        <a:rPr lang="en-US" dirty="0" smtClean="0"/>
                        <a:t>Sampled </a:t>
                      </a:r>
                      <a:r>
                        <a:rPr lang="en-US" dirty="0" err="1" smtClean="0"/>
                        <a:t>NetFlow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IfElseRAW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413582">
                <a:tc>
                  <a:txBody>
                    <a:bodyPr/>
                    <a:lstStyle/>
                    <a:p>
                      <a:r>
                        <a:rPr lang="en-US" dirty="0" smtClean="0"/>
                        <a:t>HULL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413582">
                <a:tc>
                  <a:txBody>
                    <a:bodyPr/>
                    <a:lstStyle/>
                    <a:p>
                      <a:r>
                        <a:rPr lang="en-US" dirty="0" smtClean="0"/>
                        <a:t>Adaptive Virtual Queue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Nested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413582">
                <a:tc>
                  <a:txBody>
                    <a:bodyPr/>
                    <a:lstStyle/>
                    <a:p>
                      <a:r>
                        <a:rPr lang="en-US" dirty="0" smtClean="0"/>
                        <a:t>CONGA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Pairs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413582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Doesn’t map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Rounded Rectangle 3"/>
          <p:cNvSpPr/>
          <p:nvPr/>
        </p:nvSpPr>
        <p:spPr>
          <a:xfrm>
            <a:off x="673100" y="5549900"/>
            <a:ext cx="10845800" cy="1164167"/>
          </a:xfrm>
          <a:prstGeom prst="roundRect">
            <a:avLst/>
          </a:prstGeom>
          <a:solidFill>
            <a:srgbClr val="901028"/>
          </a:solidFill>
          <a:ln/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A few hundred atom instances are sufficient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02048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5" name="Picture 26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1629370"/>
            <a:ext cx="1752600" cy="834853"/>
          </a:xfrm>
          <a:prstGeom prst="rect">
            <a:avLst/>
          </a:prstGeom>
        </p:spPr>
      </p:pic>
      <p:grpSp>
        <p:nvGrpSpPr>
          <p:cNvPr id="72" name="Group 71"/>
          <p:cNvGrpSpPr/>
          <p:nvPr/>
        </p:nvGrpSpPr>
        <p:grpSpPr>
          <a:xfrm>
            <a:off x="76200" y="2362199"/>
            <a:ext cx="12039600" cy="3918098"/>
            <a:chOff x="305882" y="1942996"/>
            <a:chExt cx="11557242" cy="3906895"/>
          </a:xfrm>
        </p:grpSpPr>
        <p:grpSp>
          <p:nvGrpSpPr>
            <p:cNvPr id="29" name="Group 28"/>
            <p:cNvGrpSpPr/>
            <p:nvPr/>
          </p:nvGrpSpPr>
          <p:grpSpPr>
            <a:xfrm>
              <a:off x="305882" y="1942996"/>
              <a:ext cx="11557242" cy="3906895"/>
              <a:chOff x="229680" y="1655716"/>
              <a:chExt cx="11557244" cy="3906884"/>
            </a:xfrm>
          </p:grpSpPr>
          <p:grpSp>
            <p:nvGrpSpPr>
              <p:cNvPr id="267" name="Group 42"/>
              <p:cNvGrpSpPr/>
              <p:nvPr/>
            </p:nvGrpSpPr>
            <p:grpSpPr>
              <a:xfrm>
                <a:off x="1682310" y="3367761"/>
                <a:ext cx="4680390" cy="1189197"/>
                <a:chOff x="1707458" y="1778000"/>
                <a:chExt cx="4254836" cy="1181787"/>
              </a:xfrm>
            </p:grpSpPr>
            <p:cxnSp>
              <p:nvCxnSpPr>
                <p:cNvPr id="268" name="Straight Arrow Connector 267"/>
                <p:cNvCxnSpPr/>
                <p:nvPr/>
              </p:nvCxnSpPr>
              <p:spPr>
                <a:xfrm>
                  <a:off x="1707458" y="1778000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9" name="Straight Arrow Connector 268"/>
                <p:cNvCxnSpPr/>
                <p:nvPr/>
              </p:nvCxnSpPr>
              <p:spPr>
                <a:xfrm>
                  <a:off x="1707458" y="1905818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0" name="Straight Arrow Connector 269"/>
                <p:cNvCxnSpPr/>
                <p:nvPr/>
              </p:nvCxnSpPr>
              <p:spPr>
                <a:xfrm>
                  <a:off x="1707458" y="2033636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1" name="Straight Arrow Connector 270"/>
                <p:cNvCxnSpPr/>
                <p:nvPr/>
              </p:nvCxnSpPr>
              <p:spPr>
                <a:xfrm>
                  <a:off x="1707458" y="2161454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2" name="Straight Arrow Connector 271"/>
                <p:cNvCxnSpPr/>
                <p:nvPr/>
              </p:nvCxnSpPr>
              <p:spPr>
                <a:xfrm>
                  <a:off x="1707458" y="2289272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3" name="Straight Arrow Connector 272"/>
                <p:cNvCxnSpPr/>
                <p:nvPr/>
              </p:nvCxnSpPr>
              <p:spPr>
                <a:xfrm>
                  <a:off x="1707458" y="2417090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4" name="Straight Arrow Connector 273"/>
                <p:cNvCxnSpPr/>
                <p:nvPr/>
              </p:nvCxnSpPr>
              <p:spPr>
                <a:xfrm>
                  <a:off x="1707458" y="2544908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5" name="Straight Arrow Connector 274"/>
                <p:cNvCxnSpPr/>
                <p:nvPr/>
              </p:nvCxnSpPr>
              <p:spPr>
                <a:xfrm>
                  <a:off x="1707458" y="2672726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6" name="Straight Arrow Connector 275"/>
                <p:cNvCxnSpPr/>
                <p:nvPr/>
              </p:nvCxnSpPr>
              <p:spPr>
                <a:xfrm>
                  <a:off x="1707458" y="2800544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7" name="Straight Arrow Connector 276"/>
                <p:cNvCxnSpPr/>
                <p:nvPr/>
              </p:nvCxnSpPr>
              <p:spPr>
                <a:xfrm>
                  <a:off x="1707458" y="2928362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79" name="Right Arrow 278"/>
              <p:cNvSpPr/>
              <p:nvPr/>
            </p:nvSpPr>
            <p:spPr>
              <a:xfrm>
                <a:off x="298017" y="3771900"/>
                <a:ext cx="380165" cy="373769"/>
              </a:xfrm>
              <a:prstGeom prst="rightArrow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sp>
            <p:nvSpPr>
              <p:cNvPr id="289" name="TextBox 288"/>
              <p:cNvSpPr txBox="1"/>
              <p:nvPr/>
            </p:nvSpPr>
            <p:spPr>
              <a:xfrm>
                <a:off x="229680" y="3445061"/>
                <a:ext cx="452150" cy="408897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dirty="0" smtClean="0">
                    <a:latin typeface="Seravek"/>
                    <a:cs typeface="Seravek"/>
                  </a:rPr>
                  <a:t>In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  <p:sp>
            <p:nvSpPr>
              <p:cNvPr id="290" name="TextBox 289"/>
              <p:cNvSpPr txBox="1"/>
              <p:nvPr/>
            </p:nvSpPr>
            <p:spPr>
              <a:xfrm>
                <a:off x="6399994" y="1655716"/>
                <a:ext cx="1245860" cy="683932"/>
              </a:xfrm>
              <a:prstGeom prst="rect">
                <a:avLst/>
              </a:prstGeom>
              <a:noFill/>
            </p:spPr>
            <p:txBody>
              <a:bodyPr wrap="square" lIns="130622" tIns="65311" rIns="130622" bIns="65311" rtlCol="0">
                <a:spAutoFit/>
              </a:bodyPr>
              <a:lstStyle/>
              <a:p>
                <a:pPr algn="ctr"/>
                <a:r>
                  <a:rPr lang="en-US" dirty="0" smtClean="0">
                    <a:latin typeface="Seravek"/>
                    <a:cs typeface="Seravek"/>
                  </a:rPr>
                  <a:t>Queues/</a:t>
                </a:r>
              </a:p>
              <a:p>
                <a:pPr algn="ctr"/>
                <a:r>
                  <a:rPr lang="en-US" dirty="0" smtClean="0">
                    <a:latin typeface="Seravek"/>
                    <a:cs typeface="Seravek"/>
                  </a:rPr>
                  <a:t>Scheduler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  <p:sp>
            <p:nvSpPr>
              <p:cNvPr id="292" name="Right Arrow 291"/>
              <p:cNvSpPr/>
              <p:nvPr/>
            </p:nvSpPr>
            <p:spPr>
              <a:xfrm>
                <a:off x="11250057" y="3855054"/>
                <a:ext cx="444678" cy="373769"/>
              </a:xfrm>
              <a:prstGeom prst="rightArrow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sp>
            <p:nvSpPr>
              <p:cNvPr id="293" name="TextBox 292"/>
              <p:cNvSpPr txBox="1"/>
              <p:nvPr/>
            </p:nvSpPr>
            <p:spPr>
              <a:xfrm>
                <a:off x="11136720" y="3509944"/>
                <a:ext cx="650204" cy="408897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dirty="0" smtClean="0">
                    <a:latin typeface="Seravek"/>
                    <a:cs typeface="Seravek"/>
                  </a:rPr>
                  <a:t>Out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  <p:sp>
            <p:nvSpPr>
              <p:cNvPr id="295" name="Rectangle 294"/>
              <p:cNvSpPr/>
              <p:nvPr/>
            </p:nvSpPr>
            <p:spPr>
              <a:xfrm>
                <a:off x="3274257" y="2571573"/>
                <a:ext cx="1069143" cy="28168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296" name="Rectangle 295"/>
              <p:cNvSpPr/>
              <p:nvPr/>
            </p:nvSpPr>
            <p:spPr>
              <a:xfrm>
                <a:off x="1902657" y="2564534"/>
                <a:ext cx="1069143" cy="28168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313" name="Rectangle 312"/>
              <p:cNvSpPr/>
              <p:nvPr/>
            </p:nvSpPr>
            <p:spPr>
              <a:xfrm>
                <a:off x="723900" y="2354836"/>
                <a:ext cx="952500" cy="3207763"/>
              </a:xfrm>
              <a:prstGeom prst="rect">
                <a:avLst/>
              </a:prstGeom>
              <a:ln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dirty="0">
                  <a:latin typeface="Seravek"/>
                  <a:cs typeface="Seravek"/>
                </a:endParaRPr>
              </a:p>
            </p:txBody>
          </p:sp>
          <p:sp>
            <p:nvSpPr>
              <p:cNvPr id="314" name="TextBox 313"/>
              <p:cNvSpPr txBox="1"/>
              <p:nvPr/>
            </p:nvSpPr>
            <p:spPr>
              <a:xfrm>
                <a:off x="778283" y="1960626"/>
                <a:ext cx="879348" cy="408897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dirty="0" smtClean="0">
                    <a:latin typeface="Seravek"/>
                    <a:cs typeface="Seravek"/>
                  </a:rPr>
                  <a:t>Parser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  <p:cxnSp>
            <p:nvCxnSpPr>
              <p:cNvPr id="315" name="Straight Connector 314"/>
              <p:cNvCxnSpPr/>
              <p:nvPr/>
            </p:nvCxnSpPr>
            <p:spPr>
              <a:xfrm>
                <a:off x="5953744" y="3042508"/>
                <a:ext cx="387489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Straight Connector 315"/>
              <p:cNvCxnSpPr/>
              <p:nvPr/>
            </p:nvCxnSpPr>
            <p:spPr>
              <a:xfrm>
                <a:off x="5953744" y="4927136"/>
                <a:ext cx="387489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Straight Connector 316"/>
              <p:cNvCxnSpPr/>
              <p:nvPr/>
            </p:nvCxnSpPr>
            <p:spPr>
              <a:xfrm>
                <a:off x="5953744" y="3712792"/>
                <a:ext cx="387489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8" name="Straight Connector 317"/>
              <p:cNvCxnSpPr/>
              <p:nvPr/>
            </p:nvCxnSpPr>
            <p:spPr>
              <a:xfrm>
                <a:off x="5953744" y="4238122"/>
                <a:ext cx="387489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9" name="Rectangle 318"/>
              <p:cNvSpPr/>
              <p:nvPr/>
            </p:nvSpPr>
            <p:spPr>
              <a:xfrm>
                <a:off x="4988757" y="2558722"/>
                <a:ext cx="1069143" cy="281680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grpSp>
            <p:nvGrpSpPr>
              <p:cNvPr id="12" name="Group 11"/>
              <p:cNvGrpSpPr/>
              <p:nvPr/>
            </p:nvGrpSpPr>
            <p:grpSpPr>
              <a:xfrm>
                <a:off x="4457702" y="2869482"/>
                <a:ext cx="495299" cy="2163589"/>
                <a:chOff x="8534400" y="1981200"/>
                <a:chExt cx="595991" cy="2163589"/>
              </a:xfrm>
            </p:grpSpPr>
            <p:cxnSp>
              <p:nvCxnSpPr>
                <p:cNvPr id="349" name="Straight Connector 348"/>
                <p:cNvCxnSpPr/>
                <p:nvPr/>
              </p:nvCxnSpPr>
              <p:spPr>
                <a:xfrm>
                  <a:off x="8534400" y="1981200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0" name="Straight Connector 349"/>
                <p:cNvCxnSpPr/>
                <p:nvPr/>
              </p:nvCxnSpPr>
              <p:spPr>
                <a:xfrm>
                  <a:off x="8546380" y="4144789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1" name="Straight Connector 350"/>
                <p:cNvCxnSpPr/>
                <p:nvPr/>
              </p:nvCxnSpPr>
              <p:spPr>
                <a:xfrm>
                  <a:off x="8544754" y="3074118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" name="Group 27"/>
              <p:cNvGrpSpPr/>
              <p:nvPr/>
            </p:nvGrpSpPr>
            <p:grpSpPr>
              <a:xfrm>
                <a:off x="6400800" y="2362200"/>
                <a:ext cx="1181100" cy="3200400"/>
                <a:chOff x="6400800" y="2362200"/>
                <a:chExt cx="1181100" cy="3200400"/>
              </a:xfrm>
            </p:grpSpPr>
            <p:sp>
              <p:nvSpPr>
                <p:cNvPr id="353" name="Rectangle 352"/>
                <p:cNvSpPr/>
                <p:nvPr/>
              </p:nvSpPr>
              <p:spPr>
                <a:xfrm>
                  <a:off x="6400800" y="2362200"/>
                  <a:ext cx="1181100" cy="3200400"/>
                </a:xfrm>
                <a:prstGeom prst="rect">
                  <a:avLst/>
                </a:prstGeom>
                <a:ln/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lIns="130622" tIns="65311" rIns="130622" bIns="65311" rtlCol="0" anchor="ctr"/>
                <a:lstStyle/>
                <a:p>
                  <a:pPr algn="ctr"/>
                  <a:endParaRPr lang="en-US" dirty="0">
                    <a:latin typeface="Seravek"/>
                    <a:cs typeface="Seravek"/>
                  </a:endParaRPr>
                </a:p>
              </p:txBody>
            </p:sp>
            <p:grpSp>
              <p:nvGrpSpPr>
                <p:cNvPr id="280" name="Group 65"/>
                <p:cNvGrpSpPr/>
                <p:nvPr/>
              </p:nvGrpSpPr>
              <p:grpSpPr>
                <a:xfrm>
                  <a:off x="6749312" y="3009900"/>
                  <a:ext cx="527788" cy="298464"/>
                  <a:chOff x="7660968" y="1751777"/>
                  <a:chExt cx="1040580" cy="450645"/>
                </a:xfrm>
              </p:grpSpPr>
              <p:sp>
                <p:nvSpPr>
                  <p:cNvPr id="281" name="Freeform 280"/>
                  <p:cNvSpPr/>
                  <p:nvPr/>
                </p:nvSpPr>
                <p:spPr>
                  <a:xfrm>
                    <a:off x="7660968" y="1751777"/>
                    <a:ext cx="1040580" cy="450645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282" name="Straight Connector 281"/>
                  <p:cNvCxnSpPr/>
                  <p:nvPr/>
                </p:nvCxnSpPr>
                <p:spPr>
                  <a:xfrm>
                    <a:off x="8501629" y="1751777"/>
                    <a:ext cx="0" cy="450645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3" name="Straight Connector 282"/>
                  <p:cNvCxnSpPr/>
                  <p:nvPr/>
                </p:nvCxnSpPr>
                <p:spPr>
                  <a:xfrm>
                    <a:off x="8268933" y="1751777"/>
                    <a:ext cx="0" cy="450645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84" name="Group 70"/>
                <p:cNvGrpSpPr/>
                <p:nvPr/>
              </p:nvGrpSpPr>
              <p:grpSpPr>
                <a:xfrm>
                  <a:off x="6749312" y="3511536"/>
                  <a:ext cx="527788" cy="298464"/>
                  <a:chOff x="7660968" y="1751777"/>
                  <a:chExt cx="1040580" cy="450645"/>
                </a:xfrm>
              </p:grpSpPr>
              <p:sp>
                <p:nvSpPr>
                  <p:cNvPr id="285" name="Freeform 284"/>
                  <p:cNvSpPr/>
                  <p:nvPr/>
                </p:nvSpPr>
                <p:spPr>
                  <a:xfrm>
                    <a:off x="7660968" y="1751777"/>
                    <a:ext cx="1040580" cy="450645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286" name="Straight Connector 285"/>
                  <p:cNvCxnSpPr/>
                  <p:nvPr/>
                </p:nvCxnSpPr>
                <p:spPr>
                  <a:xfrm>
                    <a:off x="8501629" y="1751777"/>
                    <a:ext cx="0" cy="450645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7" name="Straight Connector 286"/>
                  <p:cNvCxnSpPr/>
                  <p:nvPr/>
                </p:nvCxnSpPr>
                <p:spPr>
                  <a:xfrm>
                    <a:off x="8268933" y="1751777"/>
                    <a:ext cx="0" cy="450645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54" name="Group 65"/>
                <p:cNvGrpSpPr/>
                <p:nvPr/>
              </p:nvGrpSpPr>
              <p:grpSpPr>
                <a:xfrm>
                  <a:off x="6749312" y="4006836"/>
                  <a:ext cx="527788" cy="298464"/>
                  <a:chOff x="7660968" y="1751777"/>
                  <a:chExt cx="1040580" cy="450645"/>
                </a:xfrm>
              </p:grpSpPr>
              <p:sp>
                <p:nvSpPr>
                  <p:cNvPr id="355" name="Freeform 354"/>
                  <p:cNvSpPr/>
                  <p:nvPr/>
                </p:nvSpPr>
                <p:spPr>
                  <a:xfrm>
                    <a:off x="7660968" y="1751777"/>
                    <a:ext cx="1040580" cy="450645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356" name="Straight Connector 355"/>
                  <p:cNvCxnSpPr/>
                  <p:nvPr/>
                </p:nvCxnSpPr>
                <p:spPr>
                  <a:xfrm>
                    <a:off x="8501629" y="1751777"/>
                    <a:ext cx="0" cy="450645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7" name="Straight Connector 356"/>
                  <p:cNvCxnSpPr/>
                  <p:nvPr/>
                </p:nvCxnSpPr>
                <p:spPr>
                  <a:xfrm>
                    <a:off x="8268933" y="1751777"/>
                    <a:ext cx="0" cy="450645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58" name="Group 70"/>
                <p:cNvGrpSpPr/>
                <p:nvPr/>
              </p:nvGrpSpPr>
              <p:grpSpPr>
                <a:xfrm>
                  <a:off x="6749312" y="4502136"/>
                  <a:ext cx="527788" cy="298464"/>
                  <a:chOff x="7660968" y="1751777"/>
                  <a:chExt cx="1040580" cy="450645"/>
                </a:xfrm>
              </p:grpSpPr>
              <p:sp>
                <p:nvSpPr>
                  <p:cNvPr id="359" name="Freeform 358"/>
                  <p:cNvSpPr/>
                  <p:nvPr/>
                </p:nvSpPr>
                <p:spPr>
                  <a:xfrm>
                    <a:off x="7660968" y="1751777"/>
                    <a:ext cx="1040580" cy="450645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360" name="Straight Connector 359"/>
                  <p:cNvCxnSpPr/>
                  <p:nvPr/>
                </p:nvCxnSpPr>
                <p:spPr>
                  <a:xfrm>
                    <a:off x="8501629" y="1751777"/>
                    <a:ext cx="0" cy="450645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1" name="Straight Connector 360"/>
                  <p:cNvCxnSpPr/>
                  <p:nvPr/>
                </p:nvCxnSpPr>
                <p:spPr>
                  <a:xfrm>
                    <a:off x="8268933" y="1751777"/>
                    <a:ext cx="0" cy="450645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362" name="Group 42"/>
              <p:cNvGrpSpPr/>
              <p:nvPr/>
            </p:nvGrpSpPr>
            <p:grpSpPr>
              <a:xfrm>
                <a:off x="7587810" y="3390900"/>
                <a:ext cx="3232590" cy="1189197"/>
                <a:chOff x="1707458" y="1778000"/>
                <a:chExt cx="4254836" cy="1181787"/>
              </a:xfrm>
            </p:grpSpPr>
            <p:cxnSp>
              <p:nvCxnSpPr>
                <p:cNvPr id="363" name="Straight Arrow Connector 362"/>
                <p:cNvCxnSpPr/>
                <p:nvPr/>
              </p:nvCxnSpPr>
              <p:spPr>
                <a:xfrm>
                  <a:off x="1707458" y="1778000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4" name="Straight Arrow Connector 363"/>
                <p:cNvCxnSpPr/>
                <p:nvPr/>
              </p:nvCxnSpPr>
              <p:spPr>
                <a:xfrm>
                  <a:off x="1707458" y="1905818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5" name="Straight Arrow Connector 364"/>
                <p:cNvCxnSpPr/>
                <p:nvPr/>
              </p:nvCxnSpPr>
              <p:spPr>
                <a:xfrm>
                  <a:off x="1707458" y="2033636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6" name="Straight Arrow Connector 365"/>
                <p:cNvCxnSpPr/>
                <p:nvPr/>
              </p:nvCxnSpPr>
              <p:spPr>
                <a:xfrm>
                  <a:off x="1707458" y="2161454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7" name="Straight Arrow Connector 366"/>
                <p:cNvCxnSpPr/>
                <p:nvPr/>
              </p:nvCxnSpPr>
              <p:spPr>
                <a:xfrm>
                  <a:off x="1707458" y="2289272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8" name="Straight Arrow Connector 367"/>
                <p:cNvCxnSpPr/>
                <p:nvPr/>
              </p:nvCxnSpPr>
              <p:spPr>
                <a:xfrm>
                  <a:off x="1707458" y="2417090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9" name="Straight Arrow Connector 368"/>
                <p:cNvCxnSpPr/>
                <p:nvPr/>
              </p:nvCxnSpPr>
              <p:spPr>
                <a:xfrm>
                  <a:off x="1707458" y="2544908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0" name="Straight Arrow Connector 369"/>
                <p:cNvCxnSpPr/>
                <p:nvPr/>
              </p:nvCxnSpPr>
              <p:spPr>
                <a:xfrm>
                  <a:off x="1707458" y="2672726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1" name="Straight Arrow Connector 370"/>
                <p:cNvCxnSpPr/>
                <p:nvPr/>
              </p:nvCxnSpPr>
              <p:spPr>
                <a:xfrm>
                  <a:off x="1707458" y="2800544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2" name="Straight Arrow Connector 371"/>
                <p:cNvCxnSpPr/>
                <p:nvPr/>
              </p:nvCxnSpPr>
              <p:spPr>
                <a:xfrm>
                  <a:off x="1707458" y="2928362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73" name="Rectangle 372"/>
              <p:cNvSpPr/>
              <p:nvPr/>
            </p:nvSpPr>
            <p:spPr>
              <a:xfrm>
                <a:off x="10852590" y="2359974"/>
                <a:ext cx="312947" cy="3200400"/>
              </a:xfrm>
              <a:prstGeom prst="rect">
                <a:avLst/>
              </a:prstGeom>
              <a:ln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dirty="0">
                  <a:latin typeface="Seravek"/>
                  <a:cs typeface="Seravek"/>
                </a:endParaRPr>
              </a:p>
            </p:txBody>
          </p:sp>
          <p:sp>
            <p:nvSpPr>
              <p:cNvPr id="374" name="TextBox 373"/>
              <p:cNvSpPr txBox="1"/>
              <p:nvPr/>
            </p:nvSpPr>
            <p:spPr>
              <a:xfrm>
                <a:off x="10549254" y="1953303"/>
                <a:ext cx="1161477" cy="408897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dirty="0" err="1">
                    <a:latin typeface="Seravek"/>
                    <a:cs typeface="Seravek"/>
                  </a:rPr>
                  <a:t>D</a:t>
                </a:r>
                <a:r>
                  <a:rPr lang="en-US" dirty="0" err="1" smtClean="0">
                    <a:latin typeface="Seravek"/>
                    <a:cs typeface="Seravek"/>
                  </a:rPr>
                  <a:t>eparser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  <p:sp>
            <p:nvSpPr>
              <p:cNvPr id="375" name="Rectangle 374"/>
              <p:cNvSpPr/>
              <p:nvPr/>
            </p:nvSpPr>
            <p:spPr>
              <a:xfrm>
                <a:off x="7808157" y="2571573"/>
                <a:ext cx="1069143" cy="28168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377" name="Rectangle 376"/>
              <p:cNvSpPr/>
              <p:nvPr/>
            </p:nvSpPr>
            <p:spPr>
              <a:xfrm>
                <a:off x="9522657" y="2558722"/>
                <a:ext cx="1069143" cy="281680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grpSp>
            <p:nvGrpSpPr>
              <p:cNvPr id="379" name="Group 378"/>
              <p:cNvGrpSpPr/>
              <p:nvPr/>
            </p:nvGrpSpPr>
            <p:grpSpPr>
              <a:xfrm>
                <a:off x="8991602" y="2869482"/>
                <a:ext cx="495299" cy="2163589"/>
                <a:chOff x="8534400" y="1981200"/>
                <a:chExt cx="595991" cy="2163589"/>
              </a:xfrm>
            </p:grpSpPr>
            <p:cxnSp>
              <p:nvCxnSpPr>
                <p:cNvPr id="380" name="Straight Connector 379"/>
                <p:cNvCxnSpPr/>
                <p:nvPr/>
              </p:nvCxnSpPr>
              <p:spPr>
                <a:xfrm>
                  <a:off x="8534400" y="1981200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1" name="Straight Connector 380"/>
                <p:cNvCxnSpPr/>
                <p:nvPr/>
              </p:nvCxnSpPr>
              <p:spPr>
                <a:xfrm>
                  <a:off x="8546380" y="4144789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2" name="Straight Connector 381"/>
                <p:cNvCxnSpPr/>
                <p:nvPr/>
              </p:nvCxnSpPr>
              <p:spPr>
                <a:xfrm>
                  <a:off x="8544754" y="3074118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71" name="Group 70"/>
            <p:cNvGrpSpPr/>
            <p:nvPr/>
          </p:nvGrpSpPr>
          <p:grpSpPr>
            <a:xfrm>
              <a:off x="1905001" y="2628903"/>
              <a:ext cx="4305299" cy="190501"/>
              <a:chOff x="1866900" y="2628900"/>
              <a:chExt cx="4419600" cy="190500"/>
            </a:xfrm>
          </p:grpSpPr>
          <p:cxnSp>
            <p:nvCxnSpPr>
              <p:cNvPr id="67" name="Straight Connector 66"/>
              <p:cNvCxnSpPr/>
              <p:nvPr/>
            </p:nvCxnSpPr>
            <p:spPr>
              <a:xfrm>
                <a:off x="1866900" y="2628900"/>
                <a:ext cx="0" cy="1905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3" name="Straight Connector 382"/>
              <p:cNvCxnSpPr/>
              <p:nvPr/>
            </p:nvCxnSpPr>
            <p:spPr>
              <a:xfrm>
                <a:off x="6286500" y="2628900"/>
                <a:ext cx="0" cy="1905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4" name="Straight Connector 383"/>
              <p:cNvCxnSpPr/>
              <p:nvPr/>
            </p:nvCxnSpPr>
            <p:spPr>
              <a:xfrm flipH="1">
                <a:off x="1866900" y="2729063"/>
                <a:ext cx="44196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6" name="TextBox 385"/>
            <p:cNvSpPr txBox="1"/>
            <p:nvPr/>
          </p:nvSpPr>
          <p:spPr>
            <a:xfrm>
              <a:off x="3124201" y="2286004"/>
              <a:ext cx="1785180" cy="408897"/>
            </a:xfrm>
            <a:prstGeom prst="rect">
              <a:avLst/>
            </a:prstGeom>
            <a:noFill/>
          </p:spPr>
          <p:txBody>
            <a:bodyPr wrap="none" lIns="130622" tIns="65311" rIns="130622" bIns="65311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Ingress pipeline</a:t>
              </a:r>
              <a:endParaRPr lang="en-US" dirty="0">
                <a:latin typeface="Seravek"/>
                <a:cs typeface="Seravek"/>
              </a:endParaRPr>
            </a:p>
          </p:txBody>
        </p:sp>
        <p:grpSp>
          <p:nvGrpSpPr>
            <p:cNvPr id="387" name="Group 386"/>
            <p:cNvGrpSpPr/>
            <p:nvPr/>
          </p:nvGrpSpPr>
          <p:grpSpPr>
            <a:xfrm>
              <a:off x="7845544" y="2617231"/>
              <a:ext cx="2895599" cy="190501"/>
              <a:chOff x="1920389" y="2693432"/>
              <a:chExt cx="4419600" cy="190500"/>
            </a:xfrm>
          </p:grpSpPr>
          <p:cxnSp>
            <p:nvCxnSpPr>
              <p:cNvPr id="388" name="Straight Connector 387"/>
              <p:cNvCxnSpPr/>
              <p:nvPr/>
            </p:nvCxnSpPr>
            <p:spPr>
              <a:xfrm>
                <a:off x="1920389" y="2693432"/>
                <a:ext cx="0" cy="1905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9" name="Straight Connector 388"/>
              <p:cNvCxnSpPr/>
              <p:nvPr/>
            </p:nvCxnSpPr>
            <p:spPr>
              <a:xfrm>
                <a:off x="6339989" y="2693432"/>
                <a:ext cx="0" cy="1905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0" name="Straight Connector 389"/>
              <p:cNvCxnSpPr/>
              <p:nvPr/>
            </p:nvCxnSpPr>
            <p:spPr>
              <a:xfrm flipH="1">
                <a:off x="1920389" y="2793595"/>
                <a:ext cx="441959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1" name="TextBox 390"/>
            <p:cNvSpPr txBox="1"/>
            <p:nvPr/>
          </p:nvSpPr>
          <p:spPr>
            <a:xfrm>
              <a:off x="8455144" y="2274332"/>
              <a:ext cx="1714549" cy="408897"/>
            </a:xfrm>
            <a:prstGeom prst="rect">
              <a:avLst/>
            </a:prstGeom>
            <a:noFill/>
          </p:spPr>
          <p:txBody>
            <a:bodyPr wrap="none" lIns="130622" tIns="65311" rIns="130622" bIns="65311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Egress pipeline</a:t>
              </a:r>
              <a:endParaRPr lang="en-US" dirty="0">
                <a:latin typeface="Seravek"/>
                <a:cs typeface="Seravek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91875" y="3048000"/>
            <a:ext cx="1148394" cy="3238500"/>
            <a:chOff x="591875" y="2743200"/>
            <a:chExt cx="1148394" cy="3238500"/>
          </a:xfrm>
        </p:grpSpPr>
        <p:sp>
          <p:nvSpPr>
            <p:cNvPr id="109" name="Rectangle 108"/>
            <p:cNvSpPr/>
            <p:nvPr/>
          </p:nvSpPr>
          <p:spPr>
            <a:xfrm>
              <a:off x="591875" y="2743200"/>
              <a:ext cx="1008325" cy="3238500"/>
            </a:xfrm>
            <a:prstGeom prst="rect">
              <a:avLst/>
            </a:prstGeom>
            <a:solidFill>
              <a:srgbClr val="FFFFFF">
                <a:alpha val="80000"/>
              </a:srgbClr>
            </a:solidFill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grpSp>
          <p:nvGrpSpPr>
            <p:cNvPr id="88" name="Group 87"/>
            <p:cNvGrpSpPr/>
            <p:nvPr/>
          </p:nvGrpSpPr>
          <p:grpSpPr>
            <a:xfrm>
              <a:off x="609600" y="3390900"/>
              <a:ext cx="1130669" cy="1816899"/>
              <a:chOff x="1791929" y="5127627"/>
              <a:chExt cx="1754721" cy="2101858"/>
            </a:xfrm>
          </p:grpSpPr>
          <p:sp>
            <p:nvSpPr>
              <p:cNvPr id="89" name="Connector 88"/>
              <p:cNvSpPr/>
              <p:nvPr/>
            </p:nvSpPr>
            <p:spPr>
              <a:xfrm>
                <a:off x="1862224" y="5127627"/>
                <a:ext cx="563851" cy="548071"/>
              </a:xfrm>
              <a:prstGeom prst="flowChartConnector">
                <a:avLst/>
              </a:prstGeom>
              <a:solidFill>
                <a:schemeClr val="accent4"/>
              </a:solidFill>
              <a:ln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12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90" name="Connector 89"/>
              <p:cNvSpPr/>
              <p:nvPr/>
            </p:nvSpPr>
            <p:spPr>
              <a:xfrm>
                <a:off x="2647164" y="5130027"/>
                <a:ext cx="622979" cy="548071"/>
              </a:xfrm>
              <a:prstGeom prst="flowChartConnector">
                <a:avLst/>
              </a:prstGeom>
              <a:solidFill>
                <a:srgbClr val="FFFF00"/>
              </a:solidFill>
              <a:ln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12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91" name="Connector 90"/>
              <p:cNvSpPr/>
              <p:nvPr/>
            </p:nvSpPr>
            <p:spPr>
              <a:xfrm>
                <a:off x="1860190" y="5921033"/>
                <a:ext cx="563851" cy="548071"/>
              </a:xfrm>
              <a:prstGeom prst="flowChartConnector">
                <a:avLst/>
              </a:prstGeom>
              <a:solidFill>
                <a:srgbClr val="D92AFF"/>
              </a:solidFill>
              <a:ln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12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92" name="Connector 91"/>
              <p:cNvSpPr/>
              <p:nvPr/>
            </p:nvSpPr>
            <p:spPr>
              <a:xfrm>
                <a:off x="2647165" y="5965072"/>
                <a:ext cx="563851" cy="548071"/>
              </a:xfrm>
              <a:prstGeom prst="flowChartConnector">
                <a:avLst/>
              </a:prstGeom>
              <a:solidFill>
                <a:srgbClr val="3366FF"/>
              </a:solidFill>
              <a:ln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12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93" name="Connector 92"/>
              <p:cNvSpPr/>
              <p:nvPr/>
            </p:nvSpPr>
            <p:spPr>
              <a:xfrm>
                <a:off x="1877496" y="6681414"/>
                <a:ext cx="563851" cy="548071"/>
              </a:xfrm>
              <a:prstGeom prst="flowChartConnector">
                <a:avLst/>
              </a:prstGeom>
              <a:solidFill>
                <a:srgbClr val="5CFF37"/>
              </a:solidFill>
              <a:ln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12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94" name="Connector 93"/>
              <p:cNvSpPr/>
              <p:nvPr/>
            </p:nvSpPr>
            <p:spPr>
              <a:xfrm>
                <a:off x="2647165" y="6681414"/>
                <a:ext cx="563851" cy="548071"/>
              </a:xfrm>
              <a:prstGeom prst="flowChartConnector">
                <a:avLst/>
              </a:prstGeom>
              <a:solidFill>
                <a:srgbClr val="FF0D13"/>
              </a:solidFill>
              <a:ln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12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  <p:cxnSp>
            <p:nvCxnSpPr>
              <p:cNvPr id="95" name="Straight Arrow Connector 94"/>
              <p:cNvCxnSpPr>
                <a:stCxn id="89" idx="6"/>
                <a:endCxn id="90" idx="2"/>
              </p:cNvCxnSpPr>
              <p:nvPr/>
            </p:nvCxnSpPr>
            <p:spPr>
              <a:xfrm>
                <a:off x="2426075" y="5401663"/>
                <a:ext cx="221090" cy="2400"/>
              </a:xfrm>
              <a:prstGeom prst="straightConnector1">
                <a:avLst/>
              </a:prstGeom>
              <a:ln w="9525" cmpd="sng">
                <a:solidFill>
                  <a:srgbClr val="FF6600"/>
                </a:solidFill>
                <a:tailEnd type="triangle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Arrow Connector 95"/>
              <p:cNvCxnSpPr>
                <a:stCxn id="90" idx="3"/>
                <a:endCxn id="91" idx="7"/>
              </p:cNvCxnSpPr>
              <p:nvPr/>
            </p:nvCxnSpPr>
            <p:spPr>
              <a:xfrm flipH="1">
                <a:off x="2341468" y="5597835"/>
                <a:ext cx="396930" cy="403462"/>
              </a:xfrm>
              <a:prstGeom prst="straightConnector1">
                <a:avLst/>
              </a:prstGeom>
              <a:ln w="9525" cmpd="sng">
                <a:solidFill>
                  <a:srgbClr val="FF6600"/>
                </a:solidFill>
                <a:tailEnd type="triangle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Arrow Connector 96"/>
              <p:cNvCxnSpPr>
                <a:stCxn id="89" idx="4"/>
                <a:endCxn id="91" idx="0"/>
              </p:cNvCxnSpPr>
              <p:nvPr/>
            </p:nvCxnSpPr>
            <p:spPr>
              <a:xfrm flipH="1">
                <a:off x="2142116" y="5675698"/>
                <a:ext cx="2034" cy="245335"/>
              </a:xfrm>
              <a:prstGeom prst="straightConnector1">
                <a:avLst/>
              </a:prstGeom>
              <a:ln w="9525" cmpd="sng">
                <a:solidFill>
                  <a:srgbClr val="FF6600"/>
                </a:solidFill>
                <a:tailEnd type="triangle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Arrow Connector 97"/>
              <p:cNvCxnSpPr>
                <a:stCxn id="89" idx="5"/>
                <a:endCxn id="92" idx="1"/>
              </p:cNvCxnSpPr>
              <p:nvPr/>
            </p:nvCxnSpPr>
            <p:spPr>
              <a:xfrm>
                <a:off x="2343501" y="5595435"/>
                <a:ext cx="386237" cy="449901"/>
              </a:xfrm>
              <a:prstGeom prst="straightConnector1">
                <a:avLst/>
              </a:prstGeom>
              <a:ln w="9525" cmpd="sng">
                <a:solidFill>
                  <a:srgbClr val="FF6600"/>
                </a:solidFill>
                <a:tailEnd type="triangle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Arrow Connector 98"/>
              <p:cNvCxnSpPr>
                <a:stCxn id="91" idx="4"/>
                <a:endCxn id="93" idx="0"/>
              </p:cNvCxnSpPr>
              <p:nvPr/>
            </p:nvCxnSpPr>
            <p:spPr>
              <a:xfrm>
                <a:off x="2142116" y="6469104"/>
                <a:ext cx="17306" cy="212310"/>
              </a:xfrm>
              <a:prstGeom prst="straightConnector1">
                <a:avLst/>
              </a:prstGeom>
              <a:ln w="9525" cmpd="sng">
                <a:solidFill>
                  <a:srgbClr val="FF6600"/>
                </a:solidFill>
                <a:tailEnd type="triangle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Arrow Connector 100"/>
              <p:cNvCxnSpPr>
                <a:stCxn id="91" idx="5"/>
                <a:endCxn id="94" idx="1"/>
              </p:cNvCxnSpPr>
              <p:nvPr/>
            </p:nvCxnSpPr>
            <p:spPr>
              <a:xfrm>
                <a:off x="2341467" y="6388840"/>
                <a:ext cx="388272" cy="372837"/>
              </a:xfrm>
              <a:prstGeom prst="straightConnector1">
                <a:avLst/>
              </a:prstGeom>
              <a:ln w="9525" cmpd="sng">
                <a:solidFill>
                  <a:srgbClr val="FF6600"/>
                </a:solidFill>
                <a:tailEnd type="triangle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Arrow Connector 101"/>
              <p:cNvCxnSpPr>
                <a:stCxn id="92" idx="3"/>
                <a:endCxn id="93" idx="7"/>
              </p:cNvCxnSpPr>
              <p:nvPr/>
            </p:nvCxnSpPr>
            <p:spPr>
              <a:xfrm flipH="1">
                <a:off x="2358774" y="6432880"/>
                <a:ext cx="370964" cy="328798"/>
              </a:xfrm>
              <a:prstGeom prst="straightConnector1">
                <a:avLst/>
              </a:prstGeom>
              <a:ln w="9525" cmpd="sng">
                <a:solidFill>
                  <a:srgbClr val="FF6600"/>
                </a:solidFill>
                <a:tailEnd type="triangle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" name="TextBox 102"/>
              <p:cNvSpPr txBox="1"/>
              <p:nvPr/>
            </p:nvSpPr>
            <p:spPr>
              <a:xfrm>
                <a:off x="1851058" y="6776143"/>
                <a:ext cx="684628" cy="2996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566900"/>
                <a:r>
                  <a:rPr lang="en-US" sz="1200" dirty="0">
                    <a:solidFill>
                      <a:srgbClr val="000000"/>
                    </a:solidFill>
                    <a:latin typeface="Seravek"/>
                    <a:cs typeface="Seravek"/>
                  </a:rPr>
                  <a:t>TCP</a:t>
                </a:r>
              </a:p>
            </p:txBody>
          </p:sp>
          <p:sp>
            <p:nvSpPr>
              <p:cNvPr id="104" name="TextBox 103"/>
              <p:cNvSpPr txBox="1"/>
              <p:nvPr/>
            </p:nvSpPr>
            <p:spPr>
              <a:xfrm>
                <a:off x="2560601" y="6809947"/>
                <a:ext cx="751577" cy="2996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566900"/>
                <a:r>
                  <a:rPr lang="en-US" sz="1200" dirty="0">
                    <a:solidFill>
                      <a:srgbClr val="000000"/>
                    </a:solidFill>
                    <a:latin typeface="Seravek"/>
                    <a:cs typeface="Seravek"/>
                  </a:rPr>
                  <a:t>New</a:t>
                </a:r>
              </a:p>
            </p:txBody>
          </p:sp>
          <p:sp>
            <p:nvSpPr>
              <p:cNvPr id="105" name="TextBox 104"/>
              <p:cNvSpPr txBox="1"/>
              <p:nvPr/>
            </p:nvSpPr>
            <p:spPr>
              <a:xfrm>
                <a:off x="1791929" y="6026902"/>
                <a:ext cx="716704" cy="2996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566900"/>
                <a:r>
                  <a:rPr lang="en-US" sz="1200" dirty="0">
                    <a:solidFill>
                      <a:srgbClr val="000000"/>
                    </a:solidFill>
                    <a:latin typeface="Seravek"/>
                    <a:cs typeface="Seravek"/>
                  </a:rPr>
                  <a:t>IPv4</a:t>
                </a:r>
              </a:p>
            </p:txBody>
          </p:sp>
          <p:sp>
            <p:nvSpPr>
              <p:cNvPr id="106" name="TextBox 105"/>
              <p:cNvSpPr txBox="1"/>
              <p:nvPr/>
            </p:nvSpPr>
            <p:spPr>
              <a:xfrm>
                <a:off x="2586769" y="6073463"/>
                <a:ext cx="724432" cy="2996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566900"/>
                <a:r>
                  <a:rPr lang="en-US" sz="1200" dirty="0">
                    <a:solidFill>
                      <a:srgbClr val="000000"/>
                    </a:solidFill>
                    <a:latin typeface="Seravek"/>
                    <a:cs typeface="Seravek"/>
                  </a:rPr>
                  <a:t>IPv6</a:t>
                </a:r>
              </a:p>
            </p:txBody>
          </p:sp>
          <p:sp>
            <p:nvSpPr>
              <p:cNvPr id="107" name="TextBox 106"/>
              <p:cNvSpPr txBox="1"/>
              <p:nvPr/>
            </p:nvSpPr>
            <p:spPr>
              <a:xfrm>
                <a:off x="2541464" y="5240125"/>
                <a:ext cx="1005186" cy="3183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566900"/>
                <a:r>
                  <a:rPr lang="en-US" sz="1200" dirty="0">
                    <a:solidFill>
                      <a:srgbClr val="000000"/>
                    </a:solidFill>
                    <a:latin typeface="Seravek"/>
                    <a:cs typeface="Seravek"/>
                  </a:rPr>
                  <a:t>VLAN</a:t>
                </a:r>
              </a:p>
            </p:txBody>
          </p:sp>
          <p:sp>
            <p:nvSpPr>
              <p:cNvPr id="108" name="TextBox 107"/>
              <p:cNvSpPr txBox="1"/>
              <p:nvPr/>
            </p:nvSpPr>
            <p:spPr>
              <a:xfrm>
                <a:off x="1791929" y="5210053"/>
                <a:ext cx="691427" cy="3329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566900"/>
                <a:r>
                  <a:rPr lang="en-US" sz="1400" dirty="0">
                    <a:solidFill>
                      <a:srgbClr val="000000"/>
                    </a:solidFill>
                    <a:latin typeface="Seravek"/>
                    <a:cs typeface="Seravek"/>
                  </a:rPr>
                  <a:t>Eth</a:t>
                </a:r>
                <a:endParaRPr lang="en-US" sz="12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</p:grpSp>
      </p:grpSp>
      <p:grpSp>
        <p:nvGrpSpPr>
          <p:cNvPr id="14" name="Group 13"/>
          <p:cNvGrpSpPr/>
          <p:nvPr/>
        </p:nvGrpSpPr>
        <p:grpSpPr>
          <a:xfrm>
            <a:off x="1742013" y="3276600"/>
            <a:ext cx="1305987" cy="3124200"/>
            <a:chOff x="1742013" y="2971800"/>
            <a:chExt cx="1305987" cy="3124200"/>
          </a:xfrm>
        </p:grpSpPr>
        <p:grpSp>
          <p:nvGrpSpPr>
            <p:cNvPr id="11" name="Group 10"/>
            <p:cNvGrpSpPr/>
            <p:nvPr/>
          </p:nvGrpSpPr>
          <p:grpSpPr>
            <a:xfrm>
              <a:off x="1742013" y="2971800"/>
              <a:ext cx="1305987" cy="2819400"/>
              <a:chOff x="1742013" y="2971800"/>
              <a:chExt cx="1305987" cy="2819400"/>
            </a:xfrm>
          </p:grpSpPr>
          <p:sp>
            <p:nvSpPr>
              <p:cNvPr id="195" name="Rectangle 194"/>
              <p:cNvSpPr/>
              <p:nvPr/>
            </p:nvSpPr>
            <p:spPr>
              <a:xfrm>
                <a:off x="1824947" y="2971800"/>
                <a:ext cx="1109765" cy="2819400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5" name="Group 4"/>
              <p:cNvGrpSpPr/>
              <p:nvPr/>
            </p:nvGrpSpPr>
            <p:grpSpPr>
              <a:xfrm>
                <a:off x="1889935" y="3530971"/>
                <a:ext cx="981004" cy="1917329"/>
                <a:chOff x="1905000" y="3378571"/>
                <a:chExt cx="981004" cy="1917329"/>
              </a:xfrm>
            </p:grpSpPr>
            <p:grpSp>
              <p:nvGrpSpPr>
                <p:cNvPr id="3" name="Group 2"/>
                <p:cNvGrpSpPr/>
                <p:nvPr/>
              </p:nvGrpSpPr>
              <p:grpSpPr>
                <a:xfrm>
                  <a:off x="1905000" y="33785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192" name="Rectangle 191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93" name="Trapezoid 192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 dirty="0" smtClean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94" name="Straight Connector 193"/>
                  <p:cNvCxnSpPr>
                    <a:stCxn id="192" idx="3"/>
                    <a:endCxn id="193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97" name="Group 196"/>
                <p:cNvGrpSpPr/>
                <p:nvPr/>
              </p:nvGrpSpPr>
              <p:grpSpPr>
                <a:xfrm>
                  <a:off x="1905000" y="3709142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198" name="Rectangle 197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99" name="Trapezoid 198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200" name="Straight Connector 199"/>
                  <p:cNvCxnSpPr>
                    <a:stCxn id="198" idx="3"/>
                    <a:endCxn id="199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01" name="Group 200"/>
                <p:cNvGrpSpPr/>
                <p:nvPr/>
              </p:nvGrpSpPr>
              <p:grpSpPr>
                <a:xfrm>
                  <a:off x="1905000" y="40386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202" name="Rectangle 201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203" name="Trapezoid 202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204" name="Straight Connector 203"/>
                  <p:cNvCxnSpPr>
                    <a:stCxn id="202" idx="3"/>
                    <a:endCxn id="203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05" name="Group 204"/>
                <p:cNvGrpSpPr/>
                <p:nvPr/>
              </p:nvGrpSpPr>
              <p:grpSpPr>
                <a:xfrm>
                  <a:off x="1905000" y="43815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206" name="Rectangle 205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207" name="Trapezoid 206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208" name="Straight Connector 207"/>
                  <p:cNvCxnSpPr>
                    <a:stCxn id="206" idx="3"/>
                    <a:endCxn id="207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09" name="Group 208"/>
                <p:cNvGrpSpPr/>
                <p:nvPr/>
              </p:nvGrpSpPr>
              <p:grpSpPr>
                <a:xfrm>
                  <a:off x="1905000" y="47120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210" name="Rectangle 209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211" name="Trapezoid 210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212" name="Straight Connector 211"/>
                  <p:cNvCxnSpPr>
                    <a:stCxn id="210" idx="3"/>
                    <a:endCxn id="211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17" name="Group 216"/>
                <p:cNvGrpSpPr/>
                <p:nvPr/>
              </p:nvGrpSpPr>
              <p:grpSpPr>
                <a:xfrm>
                  <a:off x="1905000" y="5060958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218" name="Rectangle 217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219" name="Trapezoid 218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220" name="Straight Connector 219"/>
                  <p:cNvCxnSpPr>
                    <a:stCxn id="218" idx="3"/>
                    <a:endCxn id="219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228" name="TextBox 227"/>
              <p:cNvSpPr txBox="1"/>
              <p:nvPr/>
            </p:nvSpPr>
            <p:spPr>
              <a:xfrm>
                <a:off x="1742013" y="3157859"/>
                <a:ext cx="1305987" cy="347341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match/action</a:t>
                </a:r>
                <a:endParaRPr lang="en-US" sz="14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</p:grpSp>
        <p:sp>
          <p:nvSpPr>
            <p:cNvPr id="449" name="TextBox 448"/>
            <p:cNvSpPr txBox="1"/>
            <p:nvPr/>
          </p:nvSpPr>
          <p:spPr>
            <a:xfrm>
              <a:off x="1954802" y="5725608"/>
              <a:ext cx="902699" cy="3703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1</a:t>
              </a:r>
              <a:endParaRPr lang="en-US" dirty="0">
                <a:latin typeface="Seravek"/>
                <a:cs typeface="Seravek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162300" y="3276600"/>
            <a:ext cx="1313752" cy="3124200"/>
            <a:chOff x="3162300" y="2971800"/>
            <a:chExt cx="1313752" cy="3124200"/>
          </a:xfrm>
        </p:grpSpPr>
        <p:grpSp>
          <p:nvGrpSpPr>
            <p:cNvPr id="230" name="Group 229"/>
            <p:cNvGrpSpPr/>
            <p:nvPr/>
          </p:nvGrpSpPr>
          <p:grpSpPr>
            <a:xfrm>
              <a:off x="3162300" y="2971800"/>
              <a:ext cx="1313752" cy="2819400"/>
              <a:chOff x="1742013" y="2971800"/>
              <a:chExt cx="1305987" cy="2819400"/>
            </a:xfrm>
          </p:grpSpPr>
          <p:sp>
            <p:nvSpPr>
              <p:cNvPr id="231" name="Rectangle 230"/>
              <p:cNvSpPr/>
              <p:nvPr/>
            </p:nvSpPr>
            <p:spPr>
              <a:xfrm>
                <a:off x="1824947" y="2971800"/>
                <a:ext cx="1109765" cy="2819400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232" name="Group 231"/>
              <p:cNvGrpSpPr/>
              <p:nvPr/>
            </p:nvGrpSpPr>
            <p:grpSpPr>
              <a:xfrm>
                <a:off x="1889935" y="3530971"/>
                <a:ext cx="981004" cy="1917329"/>
                <a:chOff x="1905000" y="3378571"/>
                <a:chExt cx="981004" cy="1917329"/>
              </a:xfrm>
            </p:grpSpPr>
            <p:grpSp>
              <p:nvGrpSpPr>
                <p:cNvPr id="234" name="Group 233"/>
                <p:cNvGrpSpPr/>
                <p:nvPr/>
              </p:nvGrpSpPr>
              <p:grpSpPr>
                <a:xfrm>
                  <a:off x="1905000" y="33785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255" name="Rectangle 254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256" name="Trapezoid 255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 dirty="0" smtClean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257" name="Straight Connector 256"/>
                  <p:cNvCxnSpPr>
                    <a:stCxn id="255" idx="3"/>
                    <a:endCxn id="256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35" name="Group 234"/>
                <p:cNvGrpSpPr/>
                <p:nvPr/>
              </p:nvGrpSpPr>
              <p:grpSpPr>
                <a:xfrm>
                  <a:off x="1905000" y="3709142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252" name="Rectangle 251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253" name="Trapezoid 252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254" name="Straight Connector 253"/>
                  <p:cNvCxnSpPr>
                    <a:stCxn id="252" idx="3"/>
                    <a:endCxn id="253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36" name="Group 235"/>
                <p:cNvGrpSpPr/>
                <p:nvPr/>
              </p:nvGrpSpPr>
              <p:grpSpPr>
                <a:xfrm>
                  <a:off x="1905000" y="40386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249" name="Rectangle 248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250" name="Trapezoid 249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251" name="Straight Connector 250"/>
                  <p:cNvCxnSpPr>
                    <a:stCxn id="249" idx="3"/>
                    <a:endCxn id="250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37" name="Group 236"/>
                <p:cNvGrpSpPr/>
                <p:nvPr/>
              </p:nvGrpSpPr>
              <p:grpSpPr>
                <a:xfrm>
                  <a:off x="1905000" y="43815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246" name="Rectangle 245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247" name="Trapezoid 246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248" name="Straight Connector 247"/>
                  <p:cNvCxnSpPr>
                    <a:stCxn id="246" idx="3"/>
                    <a:endCxn id="247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38" name="Group 237"/>
                <p:cNvGrpSpPr/>
                <p:nvPr/>
              </p:nvGrpSpPr>
              <p:grpSpPr>
                <a:xfrm>
                  <a:off x="1905000" y="47120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243" name="Rectangle 242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244" name="Trapezoid 243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245" name="Straight Connector 244"/>
                  <p:cNvCxnSpPr>
                    <a:stCxn id="243" idx="3"/>
                    <a:endCxn id="244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39" name="Group 238"/>
                <p:cNvGrpSpPr/>
                <p:nvPr/>
              </p:nvGrpSpPr>
              <p:grpSpPr>
                <a:xfrm>
                  <a:off x="1905000" y="5060958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240" name="Rectangle 239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241" name="Trapezoid 240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242" name="Straight Connector 241"/>
                  <p:cNvCxnSpPr>
                    <a:stCxn id="240" idx="3"/>
                    <a:endCxn id="241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233" name="TextBox 232"/>
              <p:cNvSpPr txBox="1"/>
              <p:nvPr/>
            </p:nvSpPr>
            <p:spPr>
              <a:xfrm>
                <a:off x="1742013" y="3157859"/>
                <a:ext cx="1305987" cy="347341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match/action</a:t>
                </a:r>
                <a:endParaRPr lang="en-US" sz="14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</p:grpSp>
        <p:sp>
          <p:nvSpPr>
            <p:cNvPr id="450" name="TextBox 449"/>
            <p:cNvSpPr txBox="1"/>
            <p:nvPr/>
          </p:nvSpPr>
          <p:spPr>
            <a:xfrm>
              <a:off x="3369357" y="5725608"/>
              <a:ext cx="932514" cy="3703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2</a:t>
              </a:r>
              <a:endParaRPr lang="en-US" dirty="0">
                <a:latin typeface="Seravek"/>
                <a:cs typeface="Seravek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942355" y="3268723"/>
            <a:ext cx="1313752" cy="3132077"/>
            <a:chOff x="4942355" y="2963923"/>
            <a:chExt cx="1313752" cy="3132077"/>
          </a:xfrm>
        </p:grpSpPr>
        <p:grpSp>
          <p:nvGrpSpPr>
            <p:cNvPr id="322" name="Group 321"/>
            <p:cNvGrpSpPr/>
            <p:nvPr/>
          </p:nvGrpSpPr>
          <p:grpSpPr>
            <a:xfrm>
              <a:off x="4942355" y="2963923"/>
              <a:ext cx="1313752" cy="2819400"/>
              <a:chOff x="1742013" y="2971800"/>
              <a:chExt cx="1305987" cy="2819400"/>
            </a:xfrm>
          </p:grpSpPr>
          <p:sp>
            <p:nvSpPr>
              <p:cNvPr id="324" name="Rectangle 323"/>
              <p:cNvSpPr/>
              <p:nvPr/>
            </p:nvSpPr>
            <p:spPr>
              <a:xfrm>
                <a:off x="1824947" y="2971800"/>
                <a:ext cx="1109765" cy="2819400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325" name="Group 324"/>
              <p:cNvGrpSpPr/>
              <p:nvPr/>
            </p:nvGrpSpPr>
            <p:grpSpPr>
              <a:xfrm>
                <a:off x="1889935" y="3530971"/>
                <a:ext cx="981004" cy="1917329"/>
                <a:chOff x="1905000" y="3378571"/>
                <a:chExt cx="981004" cy="1917329"/>
              </a:xfrm>
            </p:grpSpPr>
            <p:grpSp>
              <p:nvGrpSpPr>
                <p:cNvPr id="327" name="Group 326"/>
                <p:cNvGrpSpPr/>
                <p:nvPr/>
              </p:nvGrpSpPr>
              <p:grpSpPr>
                <a:xfrm>
                  <a:off x="1905000" y="33785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352" name="Rectangle 351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85" name="Trapezoid 384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 dirty="0" smtClean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392" name="Straight Connector 391"/>
                  <p:cNvCxnSpPr>
                    <a:stCxn id="352" idx="3"/>
                    <a:endCxn id="385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28" name="Group 327"/>
                <p:cNvGrpSpPr/>
                <p:nvPr/>
              </p:nvGrpSpPr>
              <p:grpSpPr>
                <a:xfrm>
                  <a:off x="1905000" y="3709142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346" name="Rectangle 345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47" name="Trapezoid 346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348" name="Straight Connector 347"/>
                  <p:cNvCxnSpPr>
                    <a:stCxn id="346" idx="3"/>
                    <a:endCxn id="347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29" name="Group 328"/>
                <p:cNvGrpSpPr/>
                <p:nvPr/>
              </p:nvGrpSpPr>
              <p:grpSpPr>
                <a:xfrm>
                  <a:off x="1905000" y="40386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343" name="Rectangle 342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44" name="Trapezoid 343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345" name="Straight Connector 344"/>
                  <p:cNvCxnSpPr>
                    <a:stCxn id="343" idx="3"/>
                    <a:endCxn id="344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30" name="Group 329"/>
                <p:cNvGrpSpPr/>
                <p:nvPr/>
              </p:nvGrpSpPr>
              <p:grpSpPr>
                <a:xfrm>
                  <a:off x="1905000" y="43815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340" name="Rectangle 339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41" name="Trapezoid 340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342" name="Straight Connector 341"/>
                  <p:cNvCxnSpPr>
                    <a:stCxn id="340" idx="3"/>
                    <a:endCxn id="341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31" name="Group 330"/>
                <p:cNvGrpSpPr/>
                <p:nvPr/>
              </p:nvGrpSpPr>
              <p:grpSpPr>
                <a:xfrm>
                  <a:off x="1905000" y="47120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336" name="Rectangle 335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37" name="Trapezoid 336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338" name="Straight Connector 337"/>
                  <p:cNvCxnSpPr>
                    <a:stCxn id="336" idx="3"/>
                    <a:endCxn id="337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32" name="Group 331"/>
                <p:cNvGrpSpPr/>
                <p:nvPr/>
              </p:nvGrpSpPr>
              <p:grpSpPr>
                <a:xfrm>
                  <a:off x="1905000" y="5060958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333" name="Rectangle 332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34" name="Trapezoid 333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335" name="Straight Connector 334"/>
                  <p:cNvCxnSpPr>
                    <a:stCxn id="333" idx="3"/>
                    <a:endCxn id="334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326" name="TextBox 325"/>
              <p:cNvSpPr txBox="1"/>
              <p:nvPr/>
            </p:nvSpPr>
            <p:spPr>
              <a:xfrm>
                <a:off x="1742013" y="3157859"/>
                <a:ext cx="1305987" cy="347341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match/action</a:t>
                </a:r>
                <a:endParaRPr lang="en-US" sz="14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</p:grpSp>
        <p:sp>
          <p:nvSpPr>
            <p:cNvPr id="451" name="TextBox 450"/>
            <p:cNvSpPr txBox="1"/>
            <p:nvPr/>
          </p:nvSpPr>
          <p:spPr>
            <a:xfrm>
              <a:off x="5076034" y="5725608"/>
              <a:ext cx="1029544" cy="3703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16</a:t>
              </a:r>
              <a:endParaRPr lang="en-US" dirty="0">
                <a:latin typeface="Seravek"/>
                <a:cs typeface="Seravek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7886700" y="3276600"/>
            <a:ext cx="1317109" cy="3124200"/>
            <a:chOff x="7886700" y="2971800"/>
            <a:chExt cx="1317109" cy="3124200"/>
          </a:xfrm>
        </p:grpSpPr>
        <p:grpSp>
          <p:nvGrpSpPr>
            <p:cNvPr id="393" name="Group 392"/>
            <p:cNvGrpSpPr/>
            <p:nvPr/>
          </p:nvGrpSpPr>
          <p:grpSpPr>
            <a:xfrm>
              <a:off x="7886700" y="2971800"/>
              <a:ext cx="1313752" cy="2832100"/>
              <a:chOff x="1742013" y="2971800"/>
              <a:chExt cx="1305987" cy="2832100"/>
            </a:xfrm>
          </p:grpSpPr>
          <p:sp>
            <p:nvSpPr>
              <p:cNvPr id="394" name="Rectangle 393"/>
              <p:cNvSpPr/>
              <p:nvPr/>
            </p:nvSpPr>
            <p:spPr>
              <a:xfrm>
                <a:off x="1824947" y="2971800"/>
                <a:ext cx="1109765" cy="2832100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395" name="Group 394"/>
              <p:cNvGrpSpPr/>
              <p:nvPr/>
            </p:nvGrpSpPr>
            <p:grpSpPr>
              <a:xfrm>
                <a:off x="1889935" y="3530971"/>
                <a:ext cx="981004" cy="1917329"/>
                <a:chOff x="1905000" y="3378571"/>
                <a:chExt cx="981004" cy="1917329"/>
              </a:xfrm>
            </p:grpSpPr>
            <p:grpSp>
              <p:nvGrpSpPr>
                <p:cNvPr id="397" name="Group 396"/>
                <p:cNvGrpSpPr/>
                <p:nvPr/>
              </p:nvGrpSpPr>
              <p:grpSpPr>
                <a:xfrm>
                  <a:off x="1905000" y="33785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18" name="Rectangle 417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19" name="Trapezoid 418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 dirty="0" smtClean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20" name="Straight Connector 419"/>
                  <p:cNvCxnSpPr>
                    <a:stCxn id="418" idx="3"/>
                    <a:endCxn id="419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98" name="Group 397"/>
                <p:cNvGrpSpPr/>
                <p:nvPr/>
              </p:nvGrpSpPr>
              <p:grpSpPr>
                <a:xfrm>
                  <a:off x="1905000" y="3709142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15" name="Rectangle 414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16" name="Trapezoid 415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17" name="Straight Connector 416"/>
                  <p:cNvCxnSpPr>
                    <a:stCxn id="415" idx="3"/>
                    <a:endCxn id="416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99" name="Group 398"/>
                <p:cNvGrpSpPr/>
                <p:nvPr/>
              </p:nvGrpSpPr>
              <p:grpSpPr>
                <a:xfrm>
                  <a:off x="1905000" y="40386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12" name="Rectangle 411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13" name="Trapezoid 412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14" name="Straight Connector 413"/>
                  <p:cNvCxnSpPr>
                    <a:stCxn id="412" idx="3"/>
                    <a:endCxn id="413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00" name="Group 399"/>
                <p:cNvGrpSpPr/>
                <p:nvPr/>
              </p:nvGrpSpPr>
              <p:grpSpPr>
                <a:xfrm>
                  <a:off x="1905000" y="43815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09" name="Rectangle 408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10" name="Trapezoid 409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11" name="Straight Connector 410"/>
                  <p:cNvCxnSpPr>
                    <a:stCxn id="409" idx="3"/>
                    <a:endCxn id="410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01" name="Group 400"/>
                <p:cNvGrpSpPr/>
                <p:nvPr/>
              </p:nvGrpSpPr>
              <p:grpSpPr>
                <a:xfrm>
                  <a:off x="1905000" y="47120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06" name="Rectangle 405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07" name="Trapezoid 406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08" name="Straight Connector 407"/>
                  <p:cNvCxnSpPr>
                    <a:stCxn id="406" idx="3"/>
                    <a:endCxn id="407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02" name="Group 401"/>
                <p:cNvGrpSpPr/>
                <p:nvPr/>
              </p:nvGrpSpPr>
              <p:grpSpPr>
                <a:xfrm>
                  <a:off x="1905000" y="5060958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03" name="Rectangle 402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04" name="Trapezoid 403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05" name="Straight Connector 404"/>
                  <p:cNvCxnSpPr>
                    <a:stCxn id="403" idx="3"/>
                    <a:endCxn id="404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396" name="TextBox 395"/>
              <p:cNvSpPr txBox="1"/>
              <p:nvPr/>
            </p:nvSpPr>
            <p:spPr>
              <a:xfrm>
                <a:off x="1742013" y="3157859"/>
                <a:ext cx="1305987" cy="347341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match/action</a:t>
                </a:r>
                <a:endParaRPr lang="en-US" sz="14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</p:grpSp>
        <p:sp>
          <p:nvSpPr>
            <p:cNvPr id="452" name="TextBox 451"/>
            <p:cNvSpPr txBox="1"/>
            <p:nvPr/>
          </p:nvSpPr>
          <p:spPr>
            <a:xfrm>
              <a:off x="8092485" y="5725608"/>
              <a:ext cx="1111324" cy="3703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1</a:t>
              </a:r>
              <a:endParaRPr lang="en-US" dirty="0">
                <a:latin typeface="Seravek"/>
                <a:cs typeface="Seravek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9673536" y="3263899"/>
            <a:ext cx="1313752" cy="3136901"/>
            <a:chOff x="9673536" y="2959099"/>
            <a:chExt cx="1313752" cy="3136901"/>
          </a:xfrm>
        </p:grpSpPr>
        <p:grpSp>
          <p:nvGrpSpPr>
            <p:cNvPr id="421" name="Group 420"/>
            <p:cNvGrpSpPr/>
            <p:nvPr/>
          </p:nvGrpSpPr>
          <p:grpSpPr>
            <a:xfrm>
              <a:off x="9673536" y="2959099"/>
              <a:ext cx="1313752" cy="2827867"/>
              <a:chOff x="1742013" y="2971799"/>
              <a:chExt cx="1305987" cy="2827867"/>
            </a:xfrm>
          </p:grpSpPr>
          <p:sp>
            <p:nvSpPr>
              <p:cNvPr id="422" name="Rectangle 421"/>
              <p:cNvSpPr/>
              <p:nvPr/>
            </p:nvSpPr>
            <p:spPr>
              <a:xfrm>
                <a:off x="1824947" y="2971799"/>
                <a:ext cx="1109765" cy="2827867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423" name="Group 422"/>
              <p:cNvGrpSpPr/>
              <p:nvPr/>
            </p:nvGrpSpPr>
            <p:grpSpPr>
              <a:xfrm>
                <a:off x="1889935" y="3530971"/>
                <a:ext cx="981004" cy="1917329"/>
                <a:chOff x="1905000" y="3378571"/>
                <a:chExt cx="981004" cy="1917329"/>
              </a:xfrm>
            </p:grpSpPr>
            <p:grpSp>
              <p:nvGrpSpPr>
                <p:cNvPr id="425" name="Group 424"/>
                <p:cNvGrpSpPr/>
                <p:nvPr/>
              </p:nvGrpSpPr>
              <p:grpSpPr>
                <a:xfrm>
                  <a:off x="1905000" y="33785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46" name="Rectangle 445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47" name="Trapezoid 446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 dirty="0" smtClean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48" name="Straight Connector 447"/>
                  <p:cNvCxnSpPr>
                    <a:stCxn id="446" idx="3"/>
                    <a:endCxn id="447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26" name="Group 425"/>
                <p:cNvGrpSpPr/>
                <p:nvPr/>
              </p:nvGrpSpPr>
              <p:grpSpPr>
                <a:xfrm>
                  <a:off x="1905000" y="3709142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43" name="Rectangle 442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44" name="Trapezoid 443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45" name="Straight Connector 444"/>
                  <p:cNvCxnSpPr>
                    <a:stCxn id="443" idx="3"/>
                    <a:endCxn id="444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27" name="Group 426"/>
                <p:cNvGrpSpPr/>
                <p:nvPr/>
              </p:nvGrpSpPr>
              <p:grpSpPr>
                <a:xfrm>
                  <a:off x="1905000" y="40386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40" name="Rectangle 439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41" name="Trapezoid 440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42" name="Straight Connector 441"/>
                  <p:cNvCxnSpPr>
                    <a:stCxn id="440" idx="3"/>
                    <a:endCxn id="441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28" name="Group 427"/>
                <p:cNvGrpSpPr/>
                <p:nvPr/>
              </p:nvGrpSpPr>
              <p:grpSpPr>
                <a:xfrm>
                  <a:off x="1905000" y="43815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37" name="Rectangle 436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38" name="Trapezoid 437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39" name="Straight Connector 438"/>
                  <p:cNvCxnSpPr>
                    <a:stCxn id="437" idx="3"/>
                    <a:endCxn id="438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29" name="Group 428"/>
                <p:cNvGrpSpPr/>
                <p:nvPr/>
              </p:nvGrpSpPr>
              <p:grpSpPr>
                <a:xfrm>
                  <a:off x="1905000" y="47120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34" name="Rectangle 433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35" name="Trapezoid 434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36" name="Straight Connector 435"/>
                  <p:cNvCxnSpPr>
                    <a:stCxn id="434" idx="3"/>
                    <a:endCxn id="435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30" name="Group 429"/>
                <p:cNvGrpSpPr/>
                <p:nvPr/>
              </p:nvGrpSpPr>
              <p:grpSpPr>
                <a:xfrm>
                  <a:off x="1905000" y="5060958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31" name="Rectangle 430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32" name="Trapezoid 431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33" name="Straight Connector 432"/>
                  <p:cNvCxnSpPr>
                    <a:stCxn id="431" idx="3"/>
                    <a:endCxn id="432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424" name="TextBox 423"/>
              <p:cNvSpPr txBox="1"/>
              <p:nvPr/>
            </p:nvSpPr>
            <p:spPr>
              <a:xfrm>
                <a:off x="1742013" y="3157859"/>
                <a:ext cx="1305987" cy="347341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match/action</a:t>
                </a:r>
                <a:endParaRPr lang="en-US" sz="14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</p:grpSp>
        <p:sp>
          <p:nvSpPr>
            <p:cNvPr id="453" name="TextBox 452"/>
            <p:cNvSpPr txBox="1"/>
            <p:nvPr/>
          </p:nvSpPr>
          <p:spPr>
            <a:xfrm>
              <a:off x="9801562" y="5725608"/>
              <a:ext cx="1029544" cy="3703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16</a:t>
              </a:r>
              <a:endParaRPr lang="en-US" dirty="0">
                <a:latin typeface="Seravek"/>
                <a:cs typeface="Seravek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790700" y="1667470"/>
            <a:ext cx="11163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 smtClean="0">
                <a:latin typeface="Seravek"/>
                <a:cs typeface="Seravek"/>
              </a:rPr>
              <a:t>Same performance as fixed-function chips, </a:t>
            </a:r>
            <a:r>
              <a:rPr lang="en-US" sz="2700" u="sng" dirty="0" smtClean="0">
                <a:latin typeface="Seravek"/>
                <a:cs typeface="Seravek"/>
              </a:rPr>
              <a:t>some</a:t>
            </a:r>
            <a:r>
              <a:rPr lang="en-US" sz="2700" i="1" dirty="0" smtClean="0">
                <a:latin typeface="Seravek"/>
                <a:cs typeface="Seravek"/>
              </a:rPr>
              <a:t> </a:t>
            </a:r>
            <a:r>
              <a:rPr lang="en-US" sz="2700" dirty="0" smtClean="0">
                <a:latin typeface="Seravek"/>
                <a:cs typeface="Seravek"/>
              </a:rPr>
              <a:t>programmability</a:t>
            </a:r>
          </a:p>
          <a:p>
            <a:r>
              <a:rPr lang="en-US" sz="2700" dirty="0" smtClean="0">
                <a:latin typeface="Seravek"/>
                <a:cs typeface="Seravek"/>
              </a:rPr>
              <a:t>E.g., </a:t>
            </a:r>
            <a:r>
              <a:rPr lang="en-US" sz="2700" dirty="0" err="1" smtClean="0">
                <a:latin typeface="Seravek"/>
                <a:cs typeface="Seravek"/>
              </a:rPr>
              <a:t>FlexPipe</a:t>
            </a:r>
            <a:r>
              <a:rPr lang="en-US" sz="2700" dirty="0" smtClean="0">
                <a:latin typeface="Seravek"/>
                <a:cs typeface="Seravek"/>
              </a:rPr>
              <a:t>, </a:t>
            </a:r>
            <a:r>
              <a:rPr lang="en-US" sz="2700" dirty="0" err="1" smtClean="0">
                <a:latin typeface="Seravek"/>
                <a:cs typeface="Seravek"/>
              </a:rPr>
              <a:t>Xpliant</a:t>
            </a:r>
            <a:r>
              <a:rPr lang="en-US" sz="2700" dirty="0" smtClean="0">
                <a:latin typeface="Seravek"/>
                <a:cs typeface="Seravek"/>
              </a:rPr>
              <a:t>, Tofino </a:t>
            </a:r>
            <a:endParaRPr lang="en-US" sz="2700" dirty="0">
              <a:latin typeface="Seravek"/>
              <a:cs typeface="Seravek"/>
            </a:endParaRPr>
          </a:p>
        </p:txBody>
      </p:sp>
      <p:sp>
        <p:nvSpPr>
          <p:cNvPr id="258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Gadugi" panose="020B0502040204020203" pitchFamily="34" charset="0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260" name="Title 1"/>
          <p:cNvSpPr>
            <a:spLocks noGrp="1"/>
          </p:cNvSpPr>
          <p:nvPr>
            <p:ph type="title"/>
          </p:nvPr>
        </p:nvSpPr>
        <p:spPr>
          <a:xfrm>
            <a:off x="983195" y="248933"/>
            <a:ext cx="10515600" cy="1325563"/>
          </a:xfrm>
        </p:spPr>
        <p:txBody>
          <a:bodyPr/>
          <a:lstStyle/>
          <a:p>
            <a:r>
              <a:rPr lang="en-US" dirty="0" smtClean="0"/>
              <a:t>Programmable switching chips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95736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6457"/>
    </mc:Choice>
    <mc:Fallback xmlns="">
      <p:transition xmlns:p14="http://schemas.microsoft.com/office/powerpoint/2010/main" spd="slow" advTm="11645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2677855"/>
              </p:ext>
            </p:extLst>
          </p:nvPr>
        </p:nvGraphicFramePr>
        <p:xfrm>
          <a:off x="990600" y="2209800"/>
          <a:ext cx="7886700" cy="426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9441"/>
                <a:gridCol w="3762759"/>
                <a:gridCol w="1714500"/>
              </a:tblGrid>
              <a:tr h="340201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Atom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Description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Atom area</a:t>
                      </a:r>
                    </a:p>
                    <a:p>
                      <a:r>
                        <a:rPr lang="en-US" sz="1600" dirty="0" smtClean="0"/>
                        <a:t>(micro m^2)</a:t>
                      </a:r>
                      <a:endParaRPr lang="en-US" sz="1600" dirty="0"/>
                    </a:p>
                  </a:txBody>
                  <a:tcPr/>
                </a:tc>
              </a:tr>
              <a:tr h="340201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R/W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Read or</a:t>
                      </a:r>
                      <a:r>
                        <a:rPr lang="en-US" sz="2000" baseline="0" dirty="0" smtClean="0">
                          <a:latin typeface="Gadugi" panose="020B0502040204020203" pitchFamily="34" charset="0"/>
                        </a:rPr>
                        <a:t> write state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250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</a:tr>
              <a:tr h="340201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RAW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Read, add, and</a:t>
                      </a:r>
                      <a:r>
                        <a:rPr lang="en-US" sz="2000" baseline="0" dirty="0" smtClean="0">
                          <a:latin typeface="Gadugi" panose="020B0502040204020203" pitchFamily="34" charset="0"/>
                        </a:rPr>
                        <a:t> write back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431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</a:tr>
              <a:tr h="340201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PRAW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Predicated</a:t>
                      </a:r>
                      <a:r>
                        <a:rPr lang="en-US" sz="2000" baseline="0" dirty="0" smtClean="0">
                          <a:latin typeface="Gadugi" panose="020B0502040204020203" pitchFamily="34" charset="0"/>
                        </a:rPr>
                        <a:t> version of RAW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791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</a:tr>
              <a:tr h="340201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Gadugi" panose="020B0502040204020203" pitchFamily="34" charset="0"/>
                        </a:rPr>
                        <a:t>IfElseRAW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aseline="0" dirty="0" smtClean="0">
                          <a:latin typeface="Gadugi" panose="020B0502040204020203" pitchFamily="34" charset="0"/>
                        </a:rPr>
                        <a:t>2 RAWs, one each when a predicate is true or false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985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</a:tr>
              <a:tr h="340201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Sub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Gadugi" panose="020B0502040204020203" pitchFamily="34" charset="0"/>
                        </a:rPr>
                        <a:t>IfElseRAW</a:t>
                      </a:r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 with a </a:t>
                      </a:r>
                      <a:r>
                        <a:rPr lang="en-US" sz="2000" dirty="0" err="1" smtClean="0">
                          <a:latin typeface="Gadugi" panose="020B0502040204020203" pitchFamily="34" charset="0"/>
                        </a:rPr>
                        <a:t>stateful</a:t>
                      </a:r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 subtraction capability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1522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</a:tr>
              <a:tr h="340201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Nested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4-way predication (nests</a:t>
                      </a:r>
                      <a:r>
                        <a:rPr lang="en-US" sz="2000" baseline="0" dirty="0" smtClean="0">
                          <a:latin typeface="Gadugi" panose="020B0502040204020203" pitchFamily="34" charset="0"/>
                        </a:rPr>
                        <a:t> 2 </a:t>
                      </a:r>
                      <a:r>
                        <a:rPr lang="en-US" sz="2000" baseline="0" dirty="0" err="1" smtClean="0">
                          <a:latin typeface="Gadugi" panose="020B0502040204020203" pitchFamily="34" charset="0"/>
                        </a:rPr>
                        <a:t>IfElseRAWs</a:t>
                      </a:r>
                      <a:r>
                        <a:rPr lang="en-US" sz="2000" baseline="0" dirty="0" smtClean="0">
                          <a:latin typeface="Gadugi" panose="020B0502040204020203" pitchFamily="34" charset="0"/>
                        </a:rPr>
                        <a:t>)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3597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</a:tr>
              <a:tr h="340201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Pairs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Update a pair of state variables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5997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5" name="Title 3"/>
          <p:cNvSpPr txBox="1">
            <a:spLocks/>
          </p:cNvSpPr>
          <p:nvPr/>
        </p:nvSpPr>
        <p:spPr>
          <a:xfrm>
            <a:off x="606270" y="-152341"/>
            <a:ext cx="1101422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Gadugi" panose="020B0502040204020203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Modest cost to programmability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06270" y="1173222"/>
            <a:ext cx="10761280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2800" dirty="0"/>
              <a:t>All atoms meet timing at 1 </a:t>
            </a:r>
            <a:r>
              <a:rPr lang="en-US" sz="2800" dirty="0" smtClean="0"/>
              <a:t>GHz in a 32 nm library.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/>
              <a:t>They occupy modest additional area relative to a switching chip.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93305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6280497"/>
              </p:ext>
            </p:extLst>
          </p:nvPr>
        </p:nvGraphicFramePr>
        <p:xfrm>
          <a:off x="990600" y="2209800"/>
          <a:ext cx="10629899" cy="426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9441"/>
                <a:gridCol w="3762759"/>
                <a:gridCol w="1714500"/>
                <a:gridCol w="2743199"/>
              </a:tblGrid>
              <a:tr h="340201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Atom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Description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Atom area</a:t>
                      </a:r>
                    </a:p>
                    <a:p>
                      <a:r>
                        <a:rPr lang="en-US" sz="1600" dirty="0" smtClean="0"/>
                        <a:t>(micro m^2)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</a:t>
                      </a:r>
                      <a:r>
                        <a:rPr lang="en-US" sz="1600" baseline="0" dirty="0" smtClean="0"/>
                        <a:t>rea for 300 atoms relative to 200 mm^2 chip</a:t>
                      </a:r>
                      <a:endParaRPr lang="en-US" sz="1600" dirty="0"/>
                    </a:p>
                  </a:txBody>
                  <a:tcPr/>
                </a:tc>
              </a:tr>
              <a:tr h="340201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R/W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Read or</a:t>
                      </a:r>
                      <a:r>
                        <a:rPr lang="en-US" sz="2000" baseline="0" dirty="0" smtClean="0">
                          <a:latin typeface="Gadugi" panose="020B0502040204020203" pitchFamily="34" charset="0"/>
                        </a:rPr>
                        <a:t> write state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250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0.04%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</a:tr>
              <a:tr h="340201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RAW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Read, add, and</a:t>
                      </a:r>
                      <a:r>
                        <a:rPr lang="en-US" sz="2000" baseline="0" dirty="0" smtClean="0">
                          <a:latin typeface="Gadugi" panose="020B0502040204020203" pitchFamily="34" charset="0"/>
                        </a:rPr>
                        <a:t> write back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431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0.07%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</a:tr>
              <a:tr h="340201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PRAW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Predicated</a:t>
                      </a:r>
                      <a:r>
                        <a:rPr lang="en-US" sz="2000" baseline="0" dirty="0" smtClean="0">
                          <a:latin typeface="Gadugi" panose="020B0502040204020203" pitchFamily="34" charset="0"/>
                        </a:rPr>
                        <a:t> version of RAW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791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0.13%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</a:tr>
              <a:tr h="340201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Gadugi" panose="020B0502040204020203" pitchFamily="34" charset="0"/>
                        </a:rPr>
                        <a:t>IfElseRAW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aseline="0" dirty="0" smtClean="0">
                          <a:latin typeface="Gadugi" panose="020B0502040204020203" pitchFamily="34" charset="0"/>
                        </a:rPr>
                        <a:t>2 RAWs, one each when a predicate is true or false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985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0.16%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</a:tr>
              <a:tr h="340201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Sub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Gadugi" panose="020B0502040204020203" pitchFamily="34" charset="0"/>
                        </a:rPr>
                        <a:t>IfElseRAW</a:t>
                      </a:r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 with a </a:t>
                      </a:r>
                      <a:r>
                        <a:rPr lang="en-US" sz="2000" dirty="0" err="1" smtClean="0">
                          <a:latin typeface="Gadugi" panose="020B0502040204020203" pitchFamily="34" charset="0"/>
                        </a:rPr>
                        <a:t>stateful</a:t>
                      </a:r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 subtraction capability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1522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0.24%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</a:tr>
              <a:tr h="340201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Nested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4-way predication (nests</a:t>
                      </a:r>
                      <a:r>
                        <a:rPr lang="en-US" sz="2000" baseline="0" dirty="0" smtClean="0">
                          <a:latin typeface="Gadugi" panose="020B0502040204020203" pitchFamily="34" charset="0"/>
                        </a:rPr>
                        <a:t> 2 </a:t>
                      </a:r>
                      <a:r>
                        <a:rPr lang="en-US" sz="2000" baseline="0" dirty="0" err="1" smtClean="0">
                          <a:latin typeface="Gadugi" panose="020B0502040204020203" pitchFamily="34" charset="0"/>
                        </a:rPr>
                        <a:t>IfElseRAWs</a:t>
                      </a:r>
                      <a:r>
                        <a:rPr lang="en-US" sz="2000" baseline="0" dirty="0" smtClean="0">
                          <a:latin typeface="Gadugi" panose="020B0502040204020203" pitchFamily="34" charset="0"/>
                        </a:rPr>
                        <a:t>)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3597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0.58%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</a:tr>
              <a:tr h="340201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Pairs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Update a pair of state variables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5997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0.96%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5" name="Title 3"/>
          <p:cNvSpPr txBox="1">
            <a:spLocks/>
          </p:cNvSpPr>
          <p:nvPr/>
        </p:nvSpPr>
        <p:spPr>
          <a:xfrm>
            <a:off x="606270" y="-152341"/>
            <a:ext cx="1101422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Gadugi" panose="020B0502040204020203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Modest cost to programmability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06270" y="1173222"/>
            <a:ext cx="10761280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2800" dirty="0"/>
              <a:t>All atoms meet timing at 1 </a:t>
            </a:r>
            <a:r>
              <a:rPr lang="en-US" sz="2800" dirty="0" smtClean="0"/>
              <a:t>GHz in a 32 nm library.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/>
              <a:t>They occupy modest additional area relative to a switching chip.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03620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Conclusion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 abstraction for data-plane algorithms (packet transactions)</a:t>
            </a:r>
          </a:p>
          <a:p>
            <a:endParaRPr lang="en-US" dirty="0">
              <a:latin typeface="Gadugi" panose="020B0502040204020203" pitchFamily="34" charset="0"/>
            </a:endParaRPr>
          </a:p>
          <a:p>
            <a:r>
              <a:rPr lang="en-US" dirty="0" smtClean="0">
                <a:latin typeface="Gadugi" panose="020B0502040204020203" pitchFamily="34" charset="0"/>
              </a:rPr>
              <a:t>A representation for router instruction sets (atoms)</a:t>
            </a:r>
          </a:p>
          <a:p>
            <a:endParaRPr lang="en-US" dirty="0"/>
          </a:p>
          <a:p>
            <a:r>
              <a:rPr lang="en-US" dirty="0" smtClean="0">
                <a:latin typeface="Gadugi" panose="020B0502040204020203" pitchFamily="34" charset="0"/>
              </a:rPr>
              <a:t>A blue print for designing programmable router hardware</a:t>
            </a:r>
          </a:p>
          <a:p>
            <a:endParaRPr lang="en-US" dirty="0" smtClean="0">
              <a:latin typeface="Gadugi" panose="020B0502040204020203" pitchFamily="34" charset="0"/>
            </a:endParaRPr>
          </a:p>
          <a:p>
            <a:r>
              <a:rPr lang="en-US" smtClean="0"/>
              <a:t>Source code: </a:t>
            </a:r>
            <a:r>
              <a:rPr lang="en-US" dirty="0" smtClean="0">
                <a:hlinkClick r:id="rId3"/>
              </a:rPr>
              <a:t>http://web.mit.edu/domino</a:t>
            </a:r>
            <a:endParaRPr lang="en-US" dirty="0">
              <a:latin typeface="Gadugi" panose="020B0502040204020203" pitchFamily="34" charset="0"/>
            </a:endParaRPr>
          </a:p>
          <a:p>
            <a:endParaRPr lang="en-US" dirty="0" smtClean="0">
              <a:latin typeface="Gadugi" panose="020B0502040204020203" pitchFamily="34" charset="0"/>
            </a:endParaRPr>
          </a:p>
          <a:p>
            <a:endParaRPr lang="en-US" dirty="0">
              <a:latin typeface="Gadugi" panose="020B0502040204020203" pitchFamily="34" charset="0"/>
            </a:endParaRPr>
          </a:p>
          <a:p>
            <a:endParaRPr lang="en-US" dirty="0" smtClean="0">
              <a:latin typeface="Gadug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9728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Backup slides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998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099" y="122237"/>
            <a:ext cx="11318735" cy="1325563"/>
          </a:xfrm>
        </p:spPr>
        <p:txBody>
          <a:bodyPr>
            <a:noAutofit/>
          </a:bodyPr>
          <a:lstStyle/>
          <a:p>
            <a:r>
              <a:rPr lang="en-US" sz="4400" dirty="0" smtClean="0"/>
              <a:t>Our work</a:t>
            </a:r>
            <a:endParaRPr lang="en-US" sz="4400" dirty="0"/>
          </a:p>
        </p:txBody>
      </p:sp>
      <p:grpSp>
        <p:nvGrpSpPr>
          <p:cNvPr id="132" name="Group 131"/>
          <p:cNvGrpSpPr/>
          <p:nvPr/>
        </p:nvGrpSpPr>
        <p:grpSpPr>
          <a:xfrm>
            <a:off x="673100" y="1849977"/>
            <a:ext cx="5001423" cy="3776418"/>
            <a:chOff x="673100" y="1849977"/>
            <a:chExt cx="5001423" cy="3776418"/>
          </a:xfrm>
        </p:grpSpPr>
        <p:sp>
          <p:nvSpPr>
            <p:cNvPr id="3" name="Rectangle 2"/>
            <p:cNvSpPr/>
            <p:nvPr/>
          </p:nvSpPr>
          <p:spPr>
            <a:xfrm>
              <a:off x="673100" y="2400300"/>
              <a:ext cx="4940300" cy="2870200"/>
            </a:xfrm>
            <a:prstGeom prst="rect">
              <a:avLst/>
            </a:prstGeom>
            <a:solidFill>
              <a:schemeClr val="accent4">
                <a:lumMod val="40000"/>
                <a:lumOff val="60000"/>
                <a:alpha val="7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877970" y="1849977"/>
              <a:ext cx="4796553" cy="3776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smtClean="0">
                  <a:latin typeface="Seravek"/>
                  <a:cs typeface="Seravek"/>
                </a:rPr>
                <a:t>Packet transaction </a:t>
              </a:r>
              <a:r>
                <a:rPr lang="en-US" sz="2400" dirty="0" smtClean="0">
                  <a:latin typeface="Seravek"/>
                  <a:cs typeface="Seravek"/>
                </a:rPr>
                <a:t>in Domino</a:t>
              </a:r>
            </a:p>
            <a:p>
              <a:endParaRPr lang="en-US" sz="1100" dirty="0" smtClean="0">
                <a:latin typeface="Seravek"/>
                <a:cs typeface="Seravek"/>
              </a:endParaRPr>
            </a:p>
            <a:p>
              <a:endParaRPr lang="en-US" sz="500" dirty="0" smtClean="0">
                <a:latin typeface="Seravek"/>
                <a:cs typeface="Seravek"/>
              </a:endParaRPr>
            </a:p>
            <a:p>
              <a:pPr>
                <a:lnSpc>
                  <a:spcPct val="110000"/>
                </a:lnSpc>
              </a:pPr>
              <a:r>
                <a:rPr lang="en-US" sz="2200" dirty="0" smtClean="0">
                  <a:latin typeface="Seravek"/>
                  <a:cs typeface="Seravek"/>
                </a:rPr>
                <a:t>For each packet</a:t>
              </a:r>
              <a:endParaRPr lang="en-US" sz="2200" dirty="0">
                <a:latin typeface="Seravek"/>
                <a:cs typeface="Seravek"/>
              </a:endParaRPr>
            </a:p>
            <a:p>
              <a:pPr>
                <a:lnSpc>
                  <a:spcPct val="110000"/>
                </a:lnSpc>
              </a:pPr>
              <a:r>
                <a:rPr lang="en-US" sz="2200" dirty="0">
                  <a:latin typeface="Seravek"/>
                  <a:cs typeface="Seravek"/>
                </a:rPr>
                <a:t>    </a:t>
              </a:r>
              <a:r>
                <a:rPr lang="en-US" sz="2200" dirty="0" smtClean="0">
                  <a:latin typeface="Seravek"/>
                  <a:cs typeface="Seravek"/>
                </a:rPr>
                <a:t> Calculate </a:t>
              </a:r>
              <a:r>
                <a:rPr lang="en-US" sz="2200" dirty="0">
                  <a:latin typeface="Seravek"/>
                  <a:cs typeface="Seravek"/>
                </a:rPr>
                <a:t>average queue size</a:t>
              </a:r>
            </a:p>
            <a:p>
              <a:pPr>
                <a:lnSpc>
                  <a:spcPct val="110000"/>
                </a:lnSpc>
              </a:pPr>
              <a:r>
                <a:rPr lang="en-US" sz="2200" dirty="0">
                  <a:latin typeface="Seravek"/>
                  <a:cs typeface="Seravek"/>
                </a:rPr>
                <a:t>    </a:t>
              </a:r>
              <a:r>
                <a:rPr lang="en-US" sz="2200" dirty="0" smtClean="0">
                  <a:latin typeface="Seravek"/>
                  <a:cs typeface="Seravek"/>
                </a:rPr>
                <a:t> if </a:t>
              </a:r>
              <a:r>
                <a:rPr lang="en-US" sz="2200" dirty="0">
                  <a:latin typeface="Seravek"/>
                  <a:cs typeface="Seravek"/>
                </a:rPr>
                <a:t>min &lt; </a:t>
              </a:r>
              <a:r>
                <a:rPr lang="en-US" sz="2200" dirty="0" err="1">
                  <a:latin typeface="Seravek"/>
                  <a:cs typeface="Seravek"/>
                </a:rPr>
                <a:t>avg</a:t>
              </a:r>
              <a:r>
                <a:rPr lang="en-US" sz="2200" dirty="0">
                  <a:latin typeface="Seravek"/>
                  <a:cs typeface="Seravek"/>
                </a:rPr>
                <a:t> &lt; </a:t>
              </a:r>
              <a:r>
                <a:rPr lang="en-US" sz="2200" dirty="0" smtClean="0">
                  <a:latin typeface="Seravek"/>
                  <a:cs typeface="Seravek"/>
                </a:rPr>
                <a:t>max</a:t>
              </a:r>
              <a:endParaRPr lang="en-US" sz="2200" dirty="0">
                <a:latin typeface="Seravek"/>
                <a:cs typeface="Seravek"/>
              </a:endParaRPr>
            </a:p>
            <a:p>
              <a:pPr>
                <a:lnSpc>
                  <a:spcPct val="110000"/>
                </a:lnSpc>
              </a:pPr>
              <a:r>
                <a:rPr lang="en-US" sz="2200" dirty="0">
                  <a:latin typeface="Seravek"/>
                  <a:cs typeface="Seravek"/>
                </a:rPr>
                <a:t>        </a:t>
              </a:r>
              <a:r>
                <a:rPr lang="en-US" sz="2200" dirty="0" smtClean="0">
                  <a:latin typeface="Seravek"/>
                  <a:cs typeface="Seravek"/>
                </a:rPr>
                <a:t>  calculate </a:t>
              </a:r>
              <a:r>
                <a:rPr lang="en-US" sz="2200" dirty="0">
                  <a:latin typeface="Seravek"/>
                  <a:cs typeface="Seravek"/>
                </a:rPr>
                <a:t>probability p</a:t>
              </a:r>
            </a:p>
            <a:p>
              <a:pPr>
                <a:lnSpc>
                  <a:spcPct val="110000"/>
                </a:lnSpc>
              </a:pPr>
              <a:r>
                <a:rPr lang="en-US" sz="2200" dirty="0">
                  <a:latin typeface="Seravek"/>
                  <a:cs typeface="Seravek"/>
                </a:rPr>
                <a:t>        </a:t>
              </a:r>
              <a:r>
                <a:rPr lang="en-US" sz="2200" dirty="0" smtClean="0">
                  <a:latin typeface="Seravek"/>
                  <a:cs typeface="Seravek"/>
                </a:rPr>
                <a:t>  mark </a:t>
              </a:r>
              <a:r>
                <a:rPr lang="en-US" sz="2200" dirty="0">
                  <a:latin typeface="Seravek"/>
                  <a:cs typeface="Seravek"/>
                </a:rPr>
                <a:t>packet with probability </a:t>
              </a:r>
              <a:r>
                <a:rPr lang="en-US" sz="2200" dirty="0" smtClean="0">
                  <a:latin typeface="Seravek"/>
                  <a:cs typeface="Seravek"/>
                </a:rPr>
                <a:t>p</a:t>
              </a:r>
            </a:p>
            <a:p>
              <a:pPr>
                <a:lnSpc>
                  <a:spcPct val="110000"/>
                </a:lnSpc>
              </a:pPr>
              <a:r>
                <a:rPr lang="en-US" sz="2200" dirty="0">
                  <a:latin typeface="Seravek"/>
                  <a:cs typeface="Seravek"/>
                </a:rPr>
                <a:t> </a:t>
              </a:r>
              <a:r>
                <a:rPr lang="en-US" sz="2200" dirty="0" smtClean="0">
                  <a:latin typeface="Seravek"/>
                  <a:cs typeface="Seravek"/>
                </a:rPr>
                <a:t>    else </a:t>
              </a:r>
              <a:r>
                <a:rPr lang="en-US" sz="2200" dirty="0">
                  <a:latin typeface="Seravek"/>
                  <a:cs typeface="Seravek"/>
                </a:rPr>
                <a:t>if </a:t>
              </a:r>
              <a:r>
                <a:rPr lang="en-US" sz="2200" dirty="0" err="1">
                  <a:latin typeface="Seravek"/>
                  <a:cs typeface="Seravek"/>
                </a:rPr>
                <a:t>avg</a:t>
              </a:r>
              <a:r>
                <a:rPr lang="en-US" sz="2200" dirty="0">
                  <a:latin typeface="Seravek"/>
                  <a:cs typeface="Seravek"/>
                </a:rPr>
                <a:t> &gt; </a:t>
              </a:r>
              <a:r>
                <a:rPr lang="en-US" sz="2200" dirty="0" smtClean="0">
                  <a:latin typeface="Seravek"/>
                  <a:cs typeface="Seravek"/>
                </a:rPr>
                <a:t>max</a:t>
              </a:r>
              <a:endParaRPr lang="en-US" sz="2200" dirty="0">
                <a:latin typeface="Seravek"/>
                <a:cs typeface="Seravek"/>
              </a:endParaRPr>
            </a:p>
            <a:p>
              <a:pPr>
                <a:lnSpc>
                  <a:spcPct val="110000"/>
                </a:lnSpc>
              </a:pPr>
              <a:r>
                <a:rPr lang="en-US" sz="2200" dirty="0">
                  <a:latin typeface="Seravek"/>
                  <a:cs typeface="Seravek"/>
                </a:rPr>
                <a:t>    </a:t>
              </a:r>
              <a:r>
                <a:rPr lang="en-US" sz="2200" dirty="0" smtClean="0">
                  <a:latin typeface="Seravek"/>
                  <a:cs typeface="Seravek"/>
                </a:rPr>
                <a:t>      mark </a:t>
              </a:r>
              <a:r>
                <a:rPr lang="en-US" sz="2200" dirty="0">
                  <a:latin typeface="Seravek"/>
                  <a:cs typeface="Seravek"/>
                </a:rPr>
                <a:t>packet</a:t>
              </a:r>
            </a:p>
            <a:p>
              <a:endParaRPr lang="en-US" sz="2400" dirty="0">
                <a:latin typeface="Seravek"/>
                <a:cs typeface="Seravek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884467" y="1740503"/>
            <a:ext cx="4875732" cy="3678174"/>
            <a:chOff x="1589458" y="2722626"/>
            <a:chExt cx="4875732" cy="3678174"/>
          </a:xfrm>
        </p:grpSpPr>
        <p:grpSp>
          <p:nvGrpSpPr>
            <p:cNvPr id="8" name="Group 42"/>
            <p:cNvGrpSpPr/>
            <p:nvPr/>
          </p:nvGrpSpPr>
          <p:grpSpPr>
            <a:xfrm>
              <a:off x="1589458" y="4079159"/>
              <a:ext cx="4875732" cy="1192611"/>
              <a:chOff x="1707458" y="1778000"/>
              <a:chExt cx="4254836" cy="1181787"/>
            </a:xfrm>
          </p:grpSpPr>
          <p:cxnSp>
            <p:nvCxnSpPr>
              <p:cNvPr id="117" name="Straight Arrow Connector 116"/>
              <p:cNvCxnSpPr/>
              <p:nvPr/>
            </p:nvCxnSpPr>
            <p:spPr>
              <a:xfrm>
                <a:off x="1707458" y="177800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Arrow Connector 117"/>
              <p:cNvCxnSpPr/>
              <p:nvPr/>
            </p:nvCxnSpPr>
            <p:spPr>
              <a:xfrm>
                <a:off x="1707458" y="190581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Arrow Connector 118"/>
              <p:cNvCxnSpPr/>
              <p:nvPr/>
            </p:nvCxnSpPr>
            <p:spPr>
              <a:xfrm>
                <a:off x="1707458" y="203363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Arrow Connector 119"/>
              <p:cNvCxnSpPr/>
              <p:nvPr/>
            </p:nvCxnSpPr>
            <p:spPr>
              <a:xfrm>
                <a:off x="1707458" y="216145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Arrow Connector 120"/>
              <p:cNvCxnSpPr/>
              <p:nvPr/>
            </p:nvCxnSpPr>
            <p:spPr>
              <a:xfrm>
                <a:off x="1707458" y="228927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Arrow Connector 121"/>
              <p:cNvCxnSpPr/>
              <p:nvPr/>
            </p:nvCxnSpPr>
            <p:spPr>
              <a:xfrm>
                <a:off x="1707458" y="241709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Arrow Connector 122"/>
              <p:cNvCxnSpPr/>
              <p:nvPr/>
            </p:nvCxnSpPr>
            <p:spPr>
              <a:xfrm>
                <a:off x="1707458" y="254490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Arrow Connector 123"/>
              <p:cNvCxnSpPr/>
              <p:nvPr/>
            </p:nvCxnSpPr>
            <p:spPr>
              <a:xfrm>
                <a:off x="1707458" y="267272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Arrow Connector 124"/>
              <p:cNvCxnSpPr/>
              <p:nvPr/>
            </p:nvCxnSpPr>
            <p:spPr>
              <a:xfrm>
                <a:off x="1707458" y="280054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Arrow Connector 125"/>
              <p:cNvCxnSpPr/>
              <p:nvPr/>
            </p:nvCxnSpPr>
            <p:spPr>
              <a:xfrm>
                <a:off x="1707458" y="292836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Rectangle 8"/>
            <p:cNvSpPr/>
            <p:nvPr/>
          </p:nvSpPr>
          <p:spPr>
            <a:xfrm>
              <a:off x="3247847" y="3280685"/>
              <a:ext cx="1113765" cy="2824891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19001" y="3273627"/>
              <a:ext cx="1113765" cy="2824891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6039165" y="3752973"/>
              <a:ext cx="403661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6039165" y="5643010"/>
              <a:ext cx="403661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6039165" y="4425180"/>
              <a:ext cx="403661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6039165" y="4952018"/>
              <a:ext cx="403661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5033903" y="3267797"/>
              <a:ext cx="1113765" cy="28248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4480684" y="3579449"/>
              <a:ext cx="515971" cy="2169800"/>
              <a:chOff x="8534400" y="1981200"/>
              <a:chExt cx="595991" cy="2163589"/>
            </a:xfrm>
          </p:grpSpPr>
          <p:cxnSp>
            <p:nvCxnSpPr>
              <p:cNvPr id="114" name="Straight Connector 113"/>
              <p:cNvCxnSpPr/>
              <p:nvPr/>
            </p:nvCxnSpPr>
            <p:spPr>
              <a:xfrm>
                <a:off x="8534400" y="1981200"/>
                <a:ext cx="584011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/>
            </p:nvCxnSpPr>
            <p:spPr>
              <a:xfrm>
                <a:off x="8546380" y="4144789"/>
                <a:ext cx="584011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>
              <a:xfrm>
                <a:off x="8544754" y="3074118"/>
                <a:ext cx="584011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>
            <a:xfrm>
              <a:off x="1742013" y="2722626"/>
              <a:ext cx="4514094" cy="3678174"/>
              <a:chOff x="1742013" y="2722626"/>
              <a:chExt cx="4514094" cy="3678174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1742061" y="3050073"/>
                <a:ext cx="4484987" cy="191047"/>
                <a:chOff x="1866900" y="2628900"/>
                <a:chExt cx="4419600" cy="190500"/>
              </a:xfrm>
            </p:grpSpPr>
            <p:cxnSp>
              <p:nvCxnSpPr>
                <p:cNvPr id="111" name="Straight Connector 110"/>
                <p:cNvCxnSpPr/>
                <p:nvPr/>
              </p:nvCxnSpPr>
              <p:spPr>
                <a:xfrm>
                  <a:off x="1866900" y="2628900"/>
                  <a:ext cx="0" cy="1905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Straight Connector 111"/>
                <p:cNvCxnSpPr/>
                <p:nvPr/>
              </p:nvCxnSpPr>
              <p:spPr>
                <a:xfrm>
                  <a:off x="6286500" y="2628900"/>
                  <a:ext cx="0" cy="1905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/>
                <p:cNvCxnSpPr/>
                <p:nvPr/>
              </p:nvCxnSpPr>
              <p:spPr>
                <a:xfrm flipH="1">
                  <a:off x="1866900" y="2729063"/>
                  <a:ext cx="44196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" name="TextBox 18"/>
              <p:cNvSpPr txBox="1"/>
              <p:nvPr/>
            </p:nvSpPr>
            <p:spPr>
              <a:xfrm>
                <a:off x="3190836" y="2722626"/>
                <a:ext cx="1483654" cy="439674"/>
              </a:xfrm>
              <a:prstGeom prst="rect">
                <a:avLst/>
              </a:prstGeom>
              <a:noFill/>
            </p:spPr>
            <p:txBody>
              <a:bodyPr wrap="square" lIns="130622" tIns="65311" rIns="130622" bIns="65311" rtlCol="0">
                <a:spAutoFit/>
              </a:bodyPr>
              <a:lstStyle/>
              <a:p>
                <a:pPr algn="ctr"/>
                <a:r>
                  <a:rPr lang="en-US" sz="2000" dirty="0" smtClean="0">
                    <a:latin typeface="Seravek"/>
                    <a:cs typeface="Seravek"/>
                  </a:rPr>
                  <a:t> pipeline</a:t>
                </a:r>
                <a:endParaRPr lang="en-US" sz="2000" dirty="0">
                  <a:latin typeface="Seravek"/>
                  <a:cs typeface="Seravek"/>
                </a:endParaRPr>
              </a:p>
            </p:txBody>
          </p:sp>
          <p:grpSp>
            <p:nvGrpSpPr>
              <p:cNvPr id="20" name="Group 19"/>
              <p:cNvGrpSpPr/>
              <p:nvPr/>
            </p:nvGrpSpPr>
            <p:grpSpPr>
              <a:xfrm>
                <a:off x="1742013" y="3268723"/>
                <a:ext cx="4514094" cy="3132077"/>
                <a:chOff x="1742013" y="3268723"/>
                <a:chExt cx="4514094" cy="3132077"/>
              </a:xfrm>
            </p:grpSpPr>
            <p:grpSp>
              <p:nvGrpSpPr>
                <p:cNvPr id="21" name="Group 20"/>
                <p:cNvGrpSpPr/>
                <p:nvPr/>
              </p:nvGrpSpPr>
              <p:grpSpPr>
                <a:xfrm>
                  <a:off x="1742013" y="3276600"/>
                  <a:ext cx="1305987" cy="3124200"/>
                  <a:chOff x="1742013" y="2971800"/>
                  <a:chExt cx="1305987" cy="3124200"/>
                </a:xfrm>
              </p:grpSpPr>
              <p:grpSp>
                <p:nvGrpSpPr>
                  <p:cNvPr id="82" name="Group 81"/>
                  <p:cNvGrpSpPr/>
                  <p:nvPr/>
                </p:nvGrpSpPr>
                <p:grpSpPr>
                  <a:xfrm>
                    <a:off x="1742013" y="2971800"/>
                    <a:ext cx="1305987" cy="2819400"/>
                    <a:chOff x="1742013" y="2971800"/>
                    <a:chExt cx="1305987" cy="2819400"/>
                  </a:xfrm>
                </p:grpSpPr>
                <p:sp>
                  <p:nvSpPr>
                    <p:cNvPr id="84" name="Rectangle 83"/>
                    <p:cNvSpPr/>
                    <p:nvPr/>
                  </p:nvSpPr>
                  <p:spPr>
                    <a:xfrm>
                      <a:off x="1824947" y="2971800"/>
                      <a:ext cx="1109765" cy="2819400"/>
                    </a:xfrm>
                    <a:prstGeom prst="rect">
                      <a:avLst/>
                    </a:prstGeom>
                    <a:solidFill>
                      <a:srgbClr val="FFFFFF">
                        <a:alpha val="70000"/>
                      </a:srgbClr>
                    </a:solidFill>
                    <a:ln>
                      <a:solidFill>
                        <a:schemeClr val="accent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rgbClr val="000000"/>
                        </a:solidFill>
                      </a:endParaRPr>
                    </a:p>
                  </p:txBody>
                </p:sp>
                <p:grpSp>
                  <p:nvGrpSpPr>
                    <p:cNvPr id="85" name="Group 84"/>
                    <p:cNvGrpSpPr/>
                    <p:nvPr/>
                  </p:nvGrpSpPr>
                  <p:grpSpPr>
                    <a:xfrm>
                      <a:off x="1889935" y="3530971"/>
                      <a:ext cx="981004" cy="1917329"/>
                      <a:chOff x="1905000" y="3378571"/>
                      <a:chExt cx="981004" cy="1917329"/>
                    </a:xfrm>
                  </p:grpSpPr>
                  <p:grpSp>
                    <p:nvGrpSpPr>
                      <p:cNvPr id="87" name="Group 86"/>
                      <p:cNvGrpSpPr/>
                      <p:nvPr/>
                    </p:nvGrpSpPr>
                    <p:grpSpPr>
                      <a:xfrm>
                        <a:off x="1905000" y="3378571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108" name="Rectangle 107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1200" dirty="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109" name="Trapezoid 108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 dirty="0" smtClean="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110" name="Straight Connector 109"/>
                        <p:cNvCxnSpPr>
                          <a:stCxn id="108" idx="3"/>
                          <a:endCxn id="109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88" name="Group 87"/>
                      <p:cNvGrpSpPr/>
                      <p:nvPr/>
                    </p:nvGrpSpPr>
                    <p:grpSpPr>
                      <a:xfrm>
                        <a:off x="1905000" y="3709142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105" name="Rectangle 104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106" name="Trapezoid 105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107" name="Straight Connector 106"/>
                        <p:cNvCxnSpPr>
                          <a:stCxn id="105" idx="3"/>
                          <a:endCxn id="106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89" name="Group 88"/>
                      <p:cNvGrpSpPr/>
                      <p:nvPr/>
                    </p:nvGrpSpPr>
                    <p:grpSpPr>
                      <a:xfrm>
                        <a:off x="1905000" y="4038600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102" name="Rectangle 101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103" name="Trapezoid 102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104" name="Straight Connector 103"/>
                        <p:cNvCxnSpPr>
                          <a:stCxn id="102" idx="3"/>
                          <a:endCxn id="103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90" name="Group 89"/>
                      <p:cNvGrpSpPr/>
                      <p:nvPr/>
                    </p:nvGrpSpPr>
                    <p:grpSpPr>
                      <a:xfrm>
                        <a:off x="1905000" y="4381500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99" name="Rectangle 98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100" name="Trapezoid 99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101" name="Straight Connector 100"/>
                        <p:cNvCxnSpPr>
                          <a:stCxn id="99" idx="3"/>
                          <a:endCxn id="100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91" name="Group 90"/>
                      <p:cNvGrpSpPr/>
                      <p:nvPr/>
                    </p:nvGrpSpPr>
                    <p:grpSpPr>
                      <a:xfrm>
                        <a:off x="1905000" y="4712071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96" name="Rectangle 95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97" name="Trapezoid 96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98" name="Straight Connector 97"/>
                        <p:cNvCxnSpPr>
                          <a:stCxn id="96" idx="3"/>
                          <a:endCxn id="97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92" name="Group 91"/>
                      <p:cNvGrpSpPr/>
                      <p:nvPr/>
                    </p:nvGrpSpPr>
                    <p:grpSpPr>
                      <a:xfrm>
                        <a:off x="1905000" y="5060958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93" name="Rectangle 92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94" name="Trapezoid 93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95" name="Straight Connector 94"/>
                        <p:cNvCxnSpPr>
                          <a:stCxn id="93" idx="3"/>
                          <a:endCxn id="94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sp>
                  <p:nvSpPr>
                    <p:cNvPr id="86" name="TextBox 85"/>
                    <p:cNvSpPr txBox="1"/>
                    <p:nvPr/>
                  </p:nvSpPr>
                  <p:spPr>
                    <a:xfrm>
                      <a:off x="1742013" y="3157859"/>
                      <a:ext cx="1305987" cy="347341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130622" tIns="65311" rIns="130622" bIns="65311" rtlCol="0">
                      <a:spAutoFit/>
                    </a:bodyPr>
                    <a:lstStyle/>
                    <a:p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Seravek"/>
                          <a:cs typeface="Seravek"/>
                        </a:rPr>
                        <a:t>match/action</a:t>
                      </a:r>
                      <a:endParaRPr lang="en-US" sz="1400" dirty="0">
                        <a:solidFill>
                          <a:srgbClr val="000000"/>
                        </a:solidFill>
                        <a:latin typeface="Seravek"/>
                        <a:cs typeface="Seravek"/>
                      </a:endParaRPr>
                    </a:p>
                  </p:txBody>
                </p:sp>
              </p:grpSp>
              <p:sp>
                <p:nvSpPr>
                  <p:cNvPr id="83" name="TextBox 82"/>
                  <p:cNvSpPr txBox="1"/>
                  <p:nvPr/>
                </p:nvSpPr>
                <p:spPr>
                  <a:xfrm>
                    <a:off x="1954802" y="5725608"/>
                    <a:ext cx="902699" cy="37039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>
                        <a:latin typeface="Seravek"/>
                        <a:cs typeface="Seravek"/>
                      </a:rPr>
                      <a:t>Stage 1</a:t>
                    </a:r>
                    <a:endParaRPr lang="en-US" dirty="0">
                      <a:latin typeface="Seravek"/>
                      <a:cs typeface="Seravek"/>
                    </a:endParaRPr>
                  </a:p>
                </p:txBody>
              </p:sp>
            </p:grpSp>
            <p:grpSp>
              <p:nvGrpSpPr>
                <p:cNvPr id="22" name="Group 21"/>
                <p:cNvGrpSpPr/>
                <p:nvPr/>
              </p:nvGrpSpPr>
              <p:grpSpPr>
                <a:xfrm>
                  <a:off x="3162300" y="3276600"/>
                  <a:ext cx="1313752" cy="3124200"/>
                  <a:chOff x="3162300" y="2971800"/>
                  <a:chExt cx="1313752" cy="3124200"/>
                </a:xfrm>
              </p:grpSpPr>
              <p:grpSp>
                <p:nvGrpSpPr>
                  <p:cNvPr id="53" name="Group 52"/>
                  <p:cNvGrpSpPr/>
                  <p:nvPr/>
                </p:nvGrpSpPr>
                <p:grpSpPr>
                  <a:xfrm>
                    <a:off x="3162300" y="2971800"/>
                    <a:ext cx="1313752" cy="2819400"/>
                    <a:chOff x="1742013" y="2971800"/>
                    <a:chExt cx="1305987" cy="2819400"/>
                  </a:xfrm>
                </p:grpSpPr>
                <p:sp>
                  <p:nvSpPr>
                    <p:cNvPr id="55" name="Rectangle 54"/>
                    <p:cNvSpPr/>
                    <p:nvPr/>
                  </p:nvSpPr>
                  <p:spPr>
                    <a:xfrm>
                      <a:off x="1824947" y="2971800"/>
                      <a:ext cx="1109765" cy="2819400"/>
                    </a:xfrm>
                    <a:prstGeom prst="rect">
                      <a:avLst/>
                    </a:prstGeom>
                    <a:solidFill>
                      <a:srgbClr val="FFFFFF">
                        <a:alpha val="70000"/>
                      </a:srgbClr>
                    </a:solidFill>
                    <a:ln>
                      <a:solidFill>
                        <a:schemeClr val="accent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rgbClr val="000000"/>
                        </a:solidFill>
                      </a:endParaRPr>
                    </a:p>
                  </p:txBody>
                </p:sp>
                <p:grpSp>
                  <p:nvGrpSpPr>
                    <p:cNvPr id="56" name="Group 55"/>
                    <p:cNvGrpSpPr/>
                    <p:nvPr/>
                  </p:nvGrpSpPr>
                  <p:grpSpPr>
                    <a:xfrm>
                      <a:off x="1889935" y="3530971"/>
                      <a:ext cx="981004" cy="1917329"/>
                      <a:chOff x="1905000" y="3378571"/>
                      <a:chExt cx="981004" cy="1917329"/>
                    </a:xfrm>
                  </p:grpSpPr>
                  <p:grpSp>
                    <p:nvGrpSpPr>
                      <p:cNvPr id="58" name="Group 57"/>
                      <p:cNvGrpSpPr/>
                      <p:nvPr/>
                    </p:nvGrpSpPr>
                    <p:grpSpPr>
                      <a:xfrm>
                        <a:off x="1905000" y="3378571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79" name="Rectangle 78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1200" dirty="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80" name="Trapezoid 79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 dirty="0" smtClean="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81" name="Straight Connector 80"/>
                        <p:cNvCxnSpPr>
                          <a:stCxn id="79" idx="3"/>
                          <a:endCxn id="80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59" name="Group 58"/>
                      <p:cNvGrpSpPr/>
                      <p:nvPr/>
                    </p:nvGrpSpPr>
                    <p:grpSpPr>
                      <a:xfrm>
                        <a:off x="1905000" y="3709142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76" name="Rectangle 75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77" name="Trapezoid 76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78" name="Straight Connector 77"/>
                        <p:cNvCxnSpPr>
                          <a:stCxn id="76" idx="3"/>
                          <a:endCxn id="77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60" name="Group 59"/>
                      <p:cNvGrpSpPr/>
                      <p:nvPr/>
                    </p:nvGrpSpPr>
                    <p:grpSpPr>
                      <a:xfrm>
                        <a:off x="1905000" y="4038600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73" name="Rectangle 72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74" name="Trapezoid 73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75" name="Straight Connector 74"/>
                        <p:cNvCxnSpPr>
                          <a:stCxn id="73" idx="3"/>
                          <a:endCxn id="74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61" name="Group 60"/>
                      <p:cNvGrpSpPr/>
                      <p:nvPr/>
                    </p:nvGrpSpPr>
                    <p:grpSpPr>
                      <a:xfrm>
                        <a:off x="1905000" y="4381500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70" name="Rectangle 69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71" name="Trapezoid 70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72" name="Straight Connector 71"/>
                        <p:cNvCxnSpPr>
                          <a:stCxn id="70" idx="3"/>
                          <a:endCxn id="71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62" name="Group 61"/>
                      <p:cNvGrpSpPr/>
                      <p:nvPr/>
                    </p:nvGrpSpPr>
                    <p:grpSpPr>
                      <a:xfrm>
                        <a:off x="1905000" y="4712071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67" name="Rectangle 66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68" name="Trapezoid 67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69" name="Straight Connector 68"/>
                        <p:cNvCxnSpPr>
                          <a:stCxn id="67" idx="3"/>
                          <a:endCxn id="68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63" name="Group 62"/>
                      <p:cNvGrpSpPr/>
                      <p:nvPr/>
                    </p:nvGrpSpPr>
                    <p:grpSpPr>
                      <a:xfrm>
                        <a:off x="1905000" y="5060958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64" name="Rectangle 63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65" name="Trapezoid 64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66" name="Straight Connector 65"/>
                        <p:cNvCxnSpPr>
                          <a:stCxn id="64" idx="3"/>
                          <a:endCxn id="65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sp>
                  <p:nvSpPr>
                    <p:cNvPr id="57" name="TextBox 56"/>
                    <p:cNvSpPr txBox="1"/>
                    <p:nvPr/>
                  </p:nvSpPr>
                  <p:spPr>
                    <a:xfrm>
                      <a:off x="1742013" y="3157859"/>
                      <a:ext cx="1305987" cy="347341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130622" tIns="65311" rIns="130622" bIns="65311" rtlCol="0">
                      <a:spAutoFit/>
                    </a:bodyPr>
                    <a:lstStyle/>
                    <a:p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Seravek"/>
                          <a:cs typeface="Seravek"/>
                        </a:rPr>
                        <a:t>match/action</a:t>
                      </a:r>
                      <a:endParaRPr lang="en-US" sz="1400" dirty="0">
                        <a:solidFill>
                          <a:srgbClr val="000000"/>
                        </a:solidFill>
                        <a:latin typeface="Seravek"/>
                        <a:cs typeface="Seravek"/>
                      </a:endParaRPr>
                    </a:p>
                  </p:txBody>
                </p:sp>
              </p:grpSp>
              <p:sp>
                <p:nvSpPr>
                  <p:cNvPr id="54" name="TextBox 53"/>
                  <p:cNvSpPr txBox="1"/>
                  <p:nvPr/>
                </p:nvSpPr>
                <p:spPr>
                  <a:xfrm>
                    <a:off x="3369357" y="5725608"/>
                    <a:ext cx="932514" cy="37039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>
                        <a:latin typeface="Seravek"/>
                        <a:cs typeface="Seravek"/>
                      </a:rPr>
                      <a:t>Stage 2</a:t>
                    </a:r>
                    <a:endParaRPr lang="en-US" dirty="0">
                      <a:latin typeface="Seravek"/>
                      <a:cs typeface="Seravek"/>
                    </a:endParaRPr>
                  </a:p>
                </p:txBody>
              </p:sp>
            </p:grpSp>
            <p:grpSp>
              <p:nvGrpSpPr>
                <p:cNvPr id="23" name="Group 22"/>
                <p:cNvGrpSpPr/>
                <p:nvPr/>
              </p:nvGrpSpPr>
              <p:grpSpPr>
                <a:xfrm>
                  <a:off x="4942355" y="3268723"/>
                  <a:ext cx="1313752" cy="3132077"/>
                  <a:chOff x="4942355" y="2963923"/>
                  <a:chExt cx="1313752" cy="3132077"/>
                </a:xfrm>
              </p:grpSpPr>
              <p:grpSp>
                <p:nvGrpSpPr>
                  <p:cNvPr id="24" name="Group 23"/>
                  <p:cNvGrpSpPr/>
                  <p:nvPr/>
                </p:nvGrpSpPr>
                <p:grpSpPr>
                  <a:xfrm>
                    <a:off x="4942355" y="2963923"/>
                    <a:ext cx="1313752" cy="2819400"/>
                    <a:chOff x="1742013" y="2971800"/>
                    <a:chExt cx="1305987" cy="2819400"/>
                  </a:xfrm>
                </p:grpSpPr>
                <p:sp>
                  <p:nvSpPr>
                    <p:cNvPr id="26" name="Rectangle 25"/>
                    <p:cNvSpPr/>
                    <p:nvPr/>
                  </p:nvSpPr>
                  <p:spPr>
                    <a:xfrm>
                      <a:off x="1824947" y="2971800"/>
                      <a:ext cx="1109765" cy="2819400"/>
                    </a:xfrm>
                    <a:prstGeom prst="rect">
                      <a:avLst/>
                    </a:prstGeom>
                    <a:solidFill>
                      <a:srgbClr val="FFFFFF">
                        <a:alpha val="70000"/>
                      </a:srgbClr>
                    </a:solidFill>
                    <a:ln>
                      <a:solidFill>
                        <a:schemeClr val="accent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rgbClr val="000000"/>
                        </a:solidFill>
                      </a:endParaRPr>
                    </a:p>
                  </p:txBody>
                </p:sp>
                <p:grpSp>
                  <p:nvGrpSpPr>
                    <p:cNvPr id="27" name="Group 26"/>
                    <p:cNvGrpSpPr/>
                    <p:nvPr/>
                  </p:nvGrpSpPr>
                  <p:grpSpPr>
                    <a:xfrm>
                      <a:off x="1889935" y="3530971"/>
                      <a:ext cx="981004" cy="1917329"/>
                      <a:chOff x="1905000" y="3378571"/>
                      <a:chExt cx="981004" cy="1917329"/>
                    </a:xfrm>
                  </p:grpSpPr>
                  <p:grpSp>
                    <p:nvGrpSpPr>
                      <p:cNvPr id="29" name="Group 28"/>
                      <p:cNvGrpSpPr/>
                      <p:nvPr/>
                    </p:nvGrpSpPr>
                    <p:grpSpPr>
                      <a:xfrm>
                        <a:off x="1905000" y="3378571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50" name="Rectangle 49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1200" dirty="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51" name="Trapezoid 50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 dirty="0" smtClean="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52" name="Straight Connector 51"/>
                        <p:cNvCxnSpPr>
                          <a:stCxn id="50" idx="3"/>
                          <a:endCxn id="51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30" name="Group 29"/>
                      <p:cNvGrpSpPr/>
                      <p:nvPr/>
                    </p:nvGrpSpPr>
                    <p:grpSpPr>
                      <a:xfrm>
                        <a:off x="1905000" y="3709142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47" name="Rectangle 46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48" name="Trapezoid 47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49" name="Straight Connector 48"/>
                        <p:cNvCxnSpPr>
                          <a:stCxn id="47" idx="3"/>
                          <a:endCxn id="48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31" name="Group 30"/>
                      <p:cNvGrpSpPr/>
                      <p:nvPr/>
                    </p:nvGrpSpPr>
                    <p:grpSpPr>
                      <a:xfrm>
                        <a:off x="1905000" y="4038600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44" name="Rectangle 43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45" name="Trapezoid 44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46" name="Straight Connector 45"/>
                        <p:cNvCxnSpPr>
                          <a:stCxn id="44" idx="3"/>
                          <a:endCxn id="45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32" name="Group 31"/>
                      <p:cNvGrpSpPr/>
                      <p:nvPr/>
                    </p:nvGrpSpPr>
                    <p:grpSpPr>
                      <a:xfrm>
                        <a:off x="1905000" y="4381500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41" name="Rectangle 40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42" name="Trapezoid 41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43" name="Straight Connector 42"/>
                        <p:cNvCxnSpPr>
                          <a:stCxn id="41" idx="3"/>
                          <a:endCxn id="42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33" name="Group 32"/>
                      <p:cNvGrpSpPr/>
                      <p:nvPr/>
                    </p:nvGrpSpPr>
                    <p:grpSpPr>
                      <a:xfrm>
                        <a:off x="1905000" y="4712071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38" name="Rectangle 37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39" name="Trapezoid 38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40" name="Straight Connector 39"/>
                        <p:cNvCxnSpPr>
                          <a:stCxn id="38" idx="3"/>
                          <a:endCxn id="39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34" name="Group 33"/>
                      <p:cNvGrpSpPr/>
                      <p:nvPr/>
                    </p:nvGrpSpPr>
                    <p:grpSpPr>
                      <a:xfrm>
                        <a:off x="1905000" y="5060958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35" name="Rectangle 34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36" name="Trapezoid 35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37" name="Straight Connector 36"/>
                        <p:cNvCxnSpPr>
                          <a:stCxn id="35" idx="3"/>
                          <a:endCxn id="36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sp>
                  <p:nvSpPr>
                    <p:cNvPr id="28" name="TextBox 27"/>
                    <p:cNvSpPr txBox="1"/>
                    <p:nvPr/>
                  </p:nvSpPr>
                  <p:spPr>
                    <a:xfrm>
                      <a:off x="1742013" y="3157859"/>
                      <a:ext cx="1305987" cy="347341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130622" tIns="65311" rIns="130622" bIns="65311" rtlCol="0">
                      <a:spAutoFit/>
                    </a:bodyPr>
                    <a:lstStyle/>
                    <a:p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Seravek"/>
                          <a:cs typeface="Seravek"/>
                        </a:rPr>
                        <a:t>match/action</a:t>
                      </a:r>
                      <a:endParaRPr lang="en-US" sz="1400" dirty="0">
                        <a:solidFill>
                          <a:srgbClr val="000000"/>
                        </a:solidFill>
                        <a:latin typeface="Seravek"/>
                        <a:cs typeface="Seravek"/>
                      </a:endParaRPr>
                    </a:p>
                  </p:txBody>
                </p:sp>
              </p:grpSp>
              <p:sp>
                <p:nvSpPr>
                  <p:cNvPr id="25" name="TextBox 24"/>
                  <p:cNvSpPr txBox="1"/>
                  <p:nvPr/>
                </p:nvSpPr>
                <p:spPr>
                  <a:xfrm>
                    <a:off x="5076034" y="5725608"/>
                    <a:ext cx="1029544" cy="37039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>
                        <a:latin typeface="Seravek"/>
                        <a:cs typeface="Seravek"/>
                      </a:rPr>
                      <a:t>Stage 16</a:t>
                    </a:r>
                    <a:endParaRPr lang="en-US" dirty="0">
                      <a:latin typeface="Seravek"/>
                      <a:cs typeface="Seravek"/>
                    </a:endParaRPr>
                  </a:p>
                </p:txBody>
              </p:sp>
            </p:grpSp>
          </p:grpSp>
        </p:grpSp>
      </p:grpSp>
      <p:grpSp>
        <p:nvGrpSpPr>
          <p:cNvPr id="130" name="Group 129"/>
          <p:cNvGrpSpPr/>
          <p:nvPr/>
        </p:nvGrpSpPr>
        <p:grpSpPr>
          <a:xfrm>
            <a:off x="5648860" y="3475954"/>
            <a:ext cx="1294527" cy="776470"/>
            <a:chOff x="5780483" y="4443230"/>
            <a:chExt cx="1294527" cy="776470"/>
          </a:xfrm>
        </p:grpSpPr>
        <p:sp>
          <p:nvSpPr>
            <p:cNvPr id="128" name="TextBox 127"/>
            <p:cNvSpPr txBox="1"/>
            <p:nvPr/>
          </p:nvSpPr>
          <p:spPr>
            <a:xfrm>
              <a:off x="5780483" y="4443230"/>
              <a:ext cx="1294527" cy="439674"/>
            </a:xfrm>
            <a:prstGeom prst="rect">
              <a:avLst/>
            </a:prstGeom>
            <a:noFill/>
          </p:spPr>
          <p:txBody>
            <a:bodyPr wrap="none" lIns="130622" tIns="65311" rIns="130622" bIns="65311" rtlCol="0">
              <a:spAutoFit/>
            </a:bodyPr>
            <a:lstStyle/>
            <a:p>
              <a:r>
                <a:rPr lang="en-US" sz="2000" dirty="0" smtClean="0">
                  <a:latin typeface="Gadugi" charset="0"/>
                  <a:ea typeface="Gadugi" charset="0"/>
                  <a:cs typeface="Gadugi" charset="0"/>
                </a:rPr>
                <a:t>Compiler</a:t>
              </a:r>
              <a:endParaRPr lang="en-US" sz="2000" dirty="0">
                <a:latin typeface="Gadugi" charset="0"/>
                <a:ea typeface="Gadugi" charset="0"/>
                <a:cs typeface="Gadugi" charset="0"/>
              </a:endParaRPr>
            </a:p>
          </p:txBody>
        </p:sp>
        <p:sp>
          <p:nvSpPr>
            <p:cNvPr id="129" name="Right Arrow 128"/>
            <p:cNvSpPr/>
            <p:nvPr/>
          </p:nvSpPr>
          <p:spPr>
            <a:xfrm>
              <a:off x="6057900" y="4838700"/>
              <a:ext cx="723900" cy="381000"/>
            </a:xfrm>
            <a:prstGeom prst="rightArrow">
              <a:avLst/>
            </a:prstGeom>
            <a:solidFill>
              <a:srgbClr val="454545"/>
            </a:solidFill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99162D"/>
                </a:solidFill>
              </a:endParaRPr>
            </a:p>
          </p:txBody>
        </p:sp>
      </p:grpSp>
      <p:sp>
        <p:nvSpPr>
          <p:cNvPr id="131" name="Rounded Rectangle 130"/>
          <p:cNvSpPr/>
          <p:nvPr/>
        </p:nvSpPr>
        <p:spPr>
          <a:xfrm>
            <a:off x="578942" y="5537201"/>
            <a:ext cx="11034117" cy="1100666"/>
          </a:xfrm>
          <a:prstGeom prst="roundRect">
            <a:avLst/>
          </a:prstGeom>
          <a:solidFill>
            <a:srgbClr val="901028"/>
          </a:solidFill>
          <a:ln/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atin typeface="Seravek"/>
                <a:cs typeface="Seravek"/>
              </a:rPr>
              <a:t>Program in imperative DSL, compile to run at line-rate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962614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6767"/>
    </mc:Choice>
    <mc:Fallback>
      <p:transition spd="slow" advTm="5676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Stateless vs. </a:t>
            </a:r>
            <a:r>
              <a:rPr lang="en-US" dirty="0" err="1" smtClean="0">
                <a:latin typeface="Gadugi" panose="020B0502040204020203" pitchFamily="34" charset="0"/>
              </a:rPr>
              <a:t>stateful</a:t>
            </a:r>
            <a:r>
              <a:rPr lang="en-US" dirty="0" smtClean="0">
                <a:latin typeface="Gadugi" panose="020B0502040204020203" pitchFamily="34" charset="0"/>
              </a:rPr>
              <a:t> atoms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Stateless operations</a:t>
            </a:r>
          </a:p>
          <a:p>
            <a:pPr lvl="1"/>
            <a:r>
              <a:rPr lang="en-US" dirty="0">
                <a:latin typeface="Gadugi" panose="020B0502040204020203" pitchFamily="34" charset="0"/>
              </a:rPr>
              <a:t>E.g., </a:t>
            </a:r>
            <a:r>
              <a:rPr lang="en-US" dirty="0" smtClean="0">
                <a:latin typeface="Gadugi" panose="020B0502040204020203" pitchFamily="34" charset="0"/>
              </a:rPr>
              <a:t>pkt.f4 </a:t>
            </a:r>
            <a:r>
              <a:rPr lang="en-US" dirty="0">
                <a:latin typeface="Gadugi" panose="020B0502040204020203" pitchFamily="34" charset="0"/>
              </a:rPr>
              <a:t>= </a:t>
            </a:r>
            <a:r>
              <a:rPr lang="en-US" dirty="0" smtClean="0">
                <a:latin typeface="Gadugi" panose="020B0502040204020203" pitchFamily="34" charset="0"/>
              </a:rPr>
              <a:t>pkt.f1 </a:t>
            </a:r>
            <a:r>
              <a:rPr lang="en-US" dirty="0">
                <a:latin typeface="Gadugi" panose="020B0502040204020203" pitchFamily="34" charset="0"/>
              </a:rPr>
              <a:t>+ </a:t>
            </a:r>
            <a:r>
              <a:rPr lang="en-US" dirty="0" smtClean="0">
                <a:latin typeface="Gadugi" panose="020B0502040204020203" pitchFamily="34" charset="0"/>
              </a:rPr>
              <a:t>pkt.f2 </a:t>
            </a:r>
            <a:r>
              <a:rPr lang="en-US" dirty="0">
                <a:latin typeface="Gadugi" panose="020B0502040204020203" pitchFamily="34" charset="0"/>
              </a:rPr>
              <a:t>– </a:t>
            </a:r>
            <a:r>
              <a:rPr lang="en-US" dirty="0" smtClean="0">
                <a:latin typeface="Gadugi" panose="020B0502040204020203" pitchFamily="34" charset="0"/>
              </a:rPr>
              <a:t>pkt.f3</a:t>
            </a:r>
            <a:endParaRPr lang="en-US" dirty="0">
              <a:latin typeface="Gadugi" panose="020B0502040204020203" pitchFamily="34" charset="0"/>
            </a:endParaRPr>
          </a:p>
          <a:p>
            <a:pPr lvl="1"/>
            <a:r>
              <a:rPr lang="en-US" dirty="0" smtClean="0">
                <a:latin typeface="Gadugi" panose="020B0502040204020203" pitchFamily="34" charset="0"/>
              </a:rPr>
              <a:t>Can be easily pipelined into two stages</a:t>
            </a:r>
          </a:p>
          <a:p>
            <a:pPr lvl="1"/>
            <a:r>
              <a:rPr lang="en-US" dirty="0" smtClean="0">
                <a:latin typeface="Gadugi" panose="020B0502040204020203" pitchFamily="34" charset="0"/>
              </a:rPr>
              <a:t>Suffices to provide simple stateless atoms alone</a:t>
            </a:r>
          </a:p>
          <a:p>
            <a:endParaRPr lang="en-US" dirty="0" smtClean="0">
              <a:latin typeface="Gadugi" panose="020B0502040204020203" pitchFamily="34" charset="0"/>
            </a:endParaRPr>
          </a:p>
          <a:p>
            <a:r>
              <a:rPr lang="en-US" dirty="0" err="1" smtClean="0">
                <a:latin typeface="Gadugi" panose="020B0502040204020203" pitchFamily="34" charset="0"/>
              </a:rPr>
              <a:t>Stateful</a:t>
            </a:r>
            <a:r>
              <a:rPr lang="en-US" dirty="0" smtClean="0">
                <a:latin typeface="Gadugi" panose="020B0502040204020203" pitchFamily="34" charset="0"/>
              </a:rPr>
              <a:t> operations</a:t>
            </a:r>
          </a:p>
          <a:p>
            <a:pPr lvl="1"/>
            <a:r>
              <a:rPr lang="en-US" dirty="0">
                <a:latin typeface="Gadugi" panose="020B0502040204020203" pitchFamily="34" charset="0"/>
              </a:rPr>
              <a:t>E.g., x = x + 1</a:t>
            </a:r>
          </a:p>
          <a:p>
            <a:pPr lvl="1"/>
            <a:r>
              <a:rPr lang="en-US" dirty="0" smtClean="0">
                <a:latin typeface="Gadugi" panose="020B0502040204020203" pitchFamily="34" charset="0"/>
              </a:rPr>
              <a:t>Cannot be pipelined; needs an atomic </a:t>
            </a:r>
            <a:r>
              <a:rPr lang="en-US" dirty="0" err="1" smtClean="0">
                <a:latin typeface="Gadugi" panose="020B0502040204020203" pitchFamily="34" charset="0"/>
              </a:rPr>
              <a:t>read+modify+write</a:t>
            </a:r>
            <a:r>
              <a:rPr lang="en-US" dirty="0" smtClean="0">
                <a:latin typeface="Gadugi" panose="020B0502040204020203" pitchFamily="34" charset="0"/>
              </a:rPr>
              <a:t> instruction</a:t>
            </a:r>
          </a:p>
          <a:p>
            <a:pPr lvl="1"/>
            <a:r>
              <a:rPr lang="en-US" dirty="0" smtClean="0">
                <a:latin typeface="Gadugi" panose="020B0502040204020203" pitchFamily="34" charset="0"/>
              </a:rPr>
              <a:t>Explicitly design each </a:t>
            </a:r>
            <a:r>
              <a:rPr lang="en-US" dirty="0" err="1" smtClean="0">
                <a:latin typeface="Gadugi" panose="020B0502040204020203" pitchFamily="34" charset="0"/>
              </a:rPr>
              <a:t>stateful</a:t>
            </a:r>
            <a:r>
              <a:rPr lang="en-US" dirty="0" smtClean="0">
                <a:latin typeface="Gadugi" panose="020B0502040204020203" pitchFamily="34" charset="0"/>
              </a:rPr>
              <a:t> operation in </a:t>
            </a:r>
            <a:r>
              <a:rPr lang="en-US" dirty="0">
                <a:latin typeface="Gadugi" panose="020B0502040204020203" pitchFamily="34" charset="0"/>
              </a:rPr>
              <a:t>hardware </a:t>
            </a:r>
            <a:r>
              <a:rPr lang="en-US" dirty="0" smtClean="0">
                <a:latin typeface="Gadugi" panose="020B0502040204020203" pitchFamily="34" charset="0"/>
              </a:rPr>
              <a:t>for atomicity</a:t>
            </a:r>
          </a:p>
          <a:p>
            <a:pPr lvl="1"/>
            <a:r>
              <a:rPr lang="en-US" dirty="0" smtClean="0"/>
              <a:t>Determines which algorithms run at line rate</a:t>
            </a:r>
            <a:endParaRPr lang="en-US" dirty="0">
              <a:latin typeface="Gadug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9360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14300" y="5911477"/>
            <a:ext cx="119253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Software vs. hardware routers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7991" y="6015157"/>
            <a:ext cx="1189780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latin typeface="Gadugi" panose="020B0502040204020203" pitchFamily="34" charset="0"/>
              </a:rPr>
              <a:t>S</a:t>
            </a:r>
            <a:r>
              <a:rPr lang="en-US" sz="2500" dirty="0" smtClean="0">
                <a:latin typeface="Gadugi" panose="020B0502040204020203" pitchFamily="34" charset="0"/>
              </a:rPr>
              <a:t>oftware routers (CPUs, NPUs, GPUs, multi-core, FPGA) lose 10—100x performance</a:t>
            </a:r>
          </a:p>
        </p:txBody>
      </p:sp>
      <p:graphicFrame>
        <p:nvGraphicFramePr>
          <p:cNvPr id="9" name="Chart 8"/>
          <p:cNvGraphicFramePr/>
          <p:nvPr>
            <p:extLst/>
          </p:nvPr>
        </p:nvGraphicFramePr>
        <p:xfrm>
          <a:off x="838200" y="1328857"/>
          <a:ext cx="10782300" cy="4686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948493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Graphic spid="9" grpId="0">
        <p:bldSub>
          <a:bldChart bld="series"/>
        </p:bldSub>
      </p:bldGraphic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Rounded Rectangle 84"/>
          <p:cNvSpPr/>
          <p:nvPr/>
        </p:nvSpPr>
        <p:spPr>
          <a:xfrm>
            <a:off x="3579470" y="4764054"/>
            <a:ext cx="5554980" cy="16279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ounded Rectangle 83"/>
          <p:cNvSpPr/>
          <p:nvPr/>
        </p:nvSpPr>
        <p:spPr>
          <a:xfrm>
            <a:off x="3579470" y="3501833"/>
            <a:ext cx="4259580" cy="5218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ounded Rectangle 81"/>
          <p:cNvSpPr/>
          <p:nvPr/>
        </p:nvSpPr>
        <p:spPr>
          <a:xfrm>
            <a:off x="3571850" y="1883344"/>
            <a:ext cx="3257623" cy="9023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3571850" y="1905729"/>
            <a:ext cx="325762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latin typeface="Gadugi" panose="020B0502040204020203" pitchFamily="34" charset="0"/>
              </a:rPr>
              <a:t>pkt.f1 </a:t>
            </a:r>
            <a:r>
              <a:rPr lang="en-US" sz="2500" dirty="0">
                <a:latin typeface="Gadugi" panose="020B0502040204020203" pitchFamily="34" charset="0"/>
              </a:rPr>
              <a:t>= x;</a:t>
            </a:r>
          </a:p>
          <a:p>
            <a:r>
              <a:rPr lang="en-US" sz="2500" dirty="0" smtClean="0">
                <a:latin typeface="Gadugi" panose="020B0502040204020203" pitchFamily="34" charset="0"/>
              </a:rPr>
              <a:t>x = (pkt.f2 | constant);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3571850" y="3546601"/>
            <a:ext cx="502451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>
                <a:latin typeface="Gadugi" panose="020B0502040204020203" pitchFamily="34" charset="0"/>
              </a:rPr>
              <a:t>x </a:t>
            </a:r>
            <a:r>
              <a:rPr lang="en-US" sz="2500" dirty="0">
                <a:latin typeface="Gadugi" panose="020B0502040204020203" pitchFamily="34" charset="0"/>
              </a:rPr>
              <a:t>= </a:t>
            </a:r>
            <a:r>
              <a:rPr lang="en-US" sz="2500" dirty="0" smtClean="0">
                <a:latin typeface="Gadugi" panose="020B0502040204020203" pitchFamily="34" charset="0"/>
              </a:rPr>
              <a:t>(x | 0) </a:t>
            </a:r>
            <a:r>
              <a:rPr lang="en-US" sz="2500" dirty="0">
                <a:latin typeface="Gadugi" panose="020B0502040204020203" pitchFamily="34" charset="0"/>
              </a:rPr>
              <a:t>+ (</a:t>
            </a:r>
            <a:r>
              <a:rPr lang="en-US" sz="2500" dirty="0" err="1">
                <a:latin typeface="Gadugi" panose="020B0502040204020203" pitchFamily="34" charset="0"/>
              </a:rPr>
              <a:t>pkt.f</a:t>
            </a:r>
            <a:r>
              <a:rPr lang="en-US" sz="2500" dirty="0">
                <a:latin typeface="Gadugi" panose="020B0502040204020203" pitchFamily="34" charset="0"/>
              </a:rPr>
              <a:t> |</a:t>
            </a:r>
            <a:r>
              <a:rPr lang="en-US" sz="2500" dirty="0" smtClean="0">
                <a:latin typeface="Gadugi" panose="020B0502040204020203" pitchFamily="34" charset="0"/>
              </a:rPr>
              <a:t> </a:t>
            </a:r>
            <a:r>
              <a:rPr lang="en-US" sz="2500" dirty="0">
                <a:latin typeface="Gadugi" panose="020B0502040204020203" pitchFamily="34" charset="0"/>
              </a:rPr>
              <a:t>constant</a:t>
            </a:r>
            <a:r>
              <a:rPr lang="en-US" sz="2500" dirty="0" smtClean="0">
                <a:latin typeface="Gadugi" panose="020B0502040204020203" pitchFamily="34" charset="0"/>
              </a:rPr>
              <a:t>);</a:t>
            </a:r>
            <a:endParaRPr lang="en-US" sz="2500" dirty="0">
              <a:latin typeface="Gadugi" panose="020B0502040204020203" pitchFamily="34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3624994" y="4747817"/>
            <a:ext cx="69723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>
                <a:latin typeface="Gadugi" panose="020B0502040204020203" pitchFamily="34" charset="0"/>
              </a:rPr>
              <a:t>if (predicate(x, pkt.f1, pkt.f2))</a:t>
            </a:r>
          </a:p>
          <a:p>
            <a:r>
              <a:rPr lang="en-US" sz="2500" dirty="0" smtClean="0">
                <a:latin typeface="Gadugi" panose="020B0502040204020203" pitchFamily="34" charset="0"/>
              </a:rPr>
              <a:t>  x </a:t>
            </a:r>
            <a:r>
              <a:rPr lang="en-US" sz="2500" dirty="0">
                <a:latin typeface="Gadugi" panose="020B0502040204020203" pitchFamily="34" charset="0"/>
              </a:rPr>
              <a:t>= </a:t>
            </a:r>
            <a:r>
              <a:rPr lang="en-US" sz="2500" dirty="0" smtClean="0">
                <a:latin typeface="Gadugi" panose="020B0502040204020203" pitchFamily="34" charset="0"/>
              </a:rPr>
              <a:t>(x | 0) + </a:t>
            </a:r>
            <a:r>
              <a:rPr lang="en-US" sz="2500" dirty="0">
                <a:latin typeface="Gadugi" panose="020B0502040204020203" pitchFamily="34" charset="0"/>
              </a:rPr>
              <a:t>(</a:t>
            </a:r>
            <a:r>
              <a:rPr lang="en-US" sz="2500" dirty="0" smtClean="0">
                <a:latin typeface="Gadugi" panose="020B0502040204020203" pitchFamily="34" charset="0"/>
              </a:rPr>
              <a:t>pkt.f1 | pkt.f2 | constant);</a:t>
            </a:r>
          </a:p>
          <a:p>
            <a:r>
              <a:rPr lang="en-US" sz="2500" dirty="0" smtClean="0">
                <a:latin typeface="Gadugi" panose="020B0502040204020203" pitchFamily="34" charset="0"/>
              </a:rPr>
              <a:t>else:</a:t>
            </a:r>
          </a:p>
          <a:p>
            <a:r>
              <a:rPr lang="en-US" sz="2500" dirty="0">
                <a:latin typeface="Gadugi" panose="020B0502040204020203" pitchFamily="34" charset="0"/>
              </a:rPr>
              <a:t> </a:t>
            </a:r>
            <a:r>
              <a:rPr lang="en-US" sz="2500" dirty="0" smtClean="0">
                <a:latin typeface="Gadugi" panose="020B0502040204020203" pitchFamily="34" charset="0"/>
              </a:rPr>
              <a:t> x = x</a:t>
            </a:r>
            <a:endParaRPr lang="en-US" sz="2500" dirty="0">
              <a:latin typeface="Gadugi" panose="020B0502040204020203" pitchFamily="34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3131887" y="1295400"/>
            <a:ext cx="592822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latin typeface="Gadugi" panose="020B0502040204020203" pitchFamily="34" charset="0"/>
              </a:rPr>
              <a:t>Read/Write (R/W) (Bloom Filters)</a:t>
            </a:r>
            <a:endParaRPr lang="en-US" sz="3000" dirty="0">
              <a:latin typeface="Gadugi" panose="020B0502040204020203" pitchFamily="34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3131887" y="2899589"/>
            <a:ext cx="565731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err="1" smtClean="0">
                <a:latin typeface="Gadugi" panose="020B0502040204020203" pitchFamily="34" charset="0"/>
              </a:rPr>
              <a:t>ReadAddWrite</a:t>
            </a:r>
            <a:r>
              <a:rPr lang="en-US" sz="3000" dirty="0" smtClean="0">
                <a:latin typeface="Gadugi" panose="020B0502040204020203" pitchFamily="34" charset="0"/>
              </a:rPr>
              <a:t> (RAW) (Sketches)</a:t>
            </a:r>
            <a:endParaRPr lang="en-US" sz="3000" dirty="0">
              <a:latin typeface="Gadugi" panose="020B0502040204020203" pitchFamily="34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3131887" y="4193819"/>
            <a:ext cx="697338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latin typeface="Gadugi" panose="020B0502040204020203" pitchFamily="34" charset="0"/>
              </a:rPr>
              <a:t>Predicated </a:t>
            </a:r>
            <a:r>
              <a:rPr lang="en-US" sz="3000" dirty="0" err="1" smtClean="0">
                <a:latin typeface="Gadugi" panose="020B0502040204020203" pitchFamily="34" charset="0"/>
              </a:rPr>
              <a:t>ReadAddWrite</a:t>
            </a:r>
            <a:r>
              <a:rPr lang="en-US" sz="3000" dirty="0" smtClean="0">
                <a:latin typeface="Gadugi" panose="020B0502040204020203" pitchFamily="34" charset="0"/>
              </a:rPr>
              <a:t> (PRAW) (RCP)</a:t>
            </a:r>
            <a:endParaRPr lang="en-US" sz="3000" dirty="0">
              <a:latin typeface="Gadugi" panose="020B0502040204020203" pitchFamily="34" charset="0"/>
            </a:endParaRPr>
          </a:p>
        </p:txBody>
      </p:sp>
      <p:sp>
        <p:nvSpPr>
          <p:cNvPr id="33" name="Title 3"/>
          <p:cNvSpPr>
            <a:spLocks noGrp="1"/>
          </p:cNvSpPr>
          <p:nvPr>
            <p:ph type="title"/>
          </p:nvPr>
        </p:nvSpPr>
        <p:spPr>
          <a:xfrm>
            <a:off x="606270" y="-152341"/>
            <a:ext cx="11014229" cy="1325563"/>
          </a:xfrm>
        </p:spPr>
        <p:txBody>
          <a:bodyPr/>
          <a:lstStyle/>
          <a:p>
            <a:r>
              <a:rPr lang="en-US" dirty="0" err="1" smtClean="0"/>
              <a:t>Stateful</a:t>
            </a:r>
            <a:r>
              <a:rPr lang="en-US" dirty="0" smtClean="0"/>
              <a:t> </a:t>
            </a:r>
            <a:r>
              <a:rPr lang="en-US" dirty="0"/>
              <a:t>a</a:t>
            </a:r>
            <a:r>
              <a:rPr lang="en-US" dirty="0" smtClean="0">
                <a:latin typeface="Gadugi" panose="020B0502040204020203" pitchFamily="34" charset="0"/>
              </a:rPr>
              <a:t>toms for programmable routers</a:t>
            </a:r>
            <a:endParaRPr lang="en-US" dirty="0">
              <a:latin typeface="Gadug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5092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 animBg="1"/>
      <p:bldP spid="84" grpId="0" animBg="1"/>
      <p:bldP spid="82" grpId="0" animBg="1"/>
      <p:bldP spid="78" grpId="0"/>
      <p:bldP spid="79" grpId="0"/>
      <p:bldP spid="81" grpId="0"/>
      <p:bldP spid="86" grpId="0"/>
      <p:bldP spid="87" grpId="0"/>
      <p:bldP spid="88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Language constraints on </a:t>
            </a:r>
            <a:r>
              <a:rPr lang="en-US" dirty="0">
                <a:latin typeface="Gadugi" panose="020B0502040204020203" pitchFamily="34" charset="0"/>
              </a:rPr>
              <a:t>D</a:t>
            </a:r>
            <a:r>
              <a:rPr lang="en-US" dirty="0" smtClean="0">
                <a:latin typeface="Gadugi" panose="020B0502040204020203" pitchFamily="34" charset="0"/>
              </a:rPr>
              <a:t>omino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No loops (for, while, do-while)</a:t>
            </a:r>
          </a:p>
          <a:p>
            <a:r>
              <a:rPr lang="en-US" dirty="0" smtClean="0">
                <a:latin typeface="Gadugi" panose="020B0502040204020203" pitchFamily="34" charset="0"/>
              </a:rPr>
              <a:t>No unstructured control flow (break, continue, </a:t>
            </a:r>
            <a:r>
              <a:rPr lang="en-US" dirty="0" err="1" smtClean="0">
                <a:latin typeface="Gadugi" panose="020B0502040204020203" pitchFamily="34" charset="0"/>
              </a:rPr>
              <a:t>goto</a:t>
            </a:r>
            <a:r>
              <a:rPr lang="en-US" dirty="0" smtClean="0">
                <a:latin typeface="Gadugi" panose="020B0502040204020203" pitchFamily="34" charset="0"/>
              </a:rPr>
              <a:t>)</a:t>
            </a:r>
          </a:p>
          <a:p>
            <a:r>
              <a:rPr lang="en-US" dirty="0" smtClean="0">
                <a:latin typeface="Gadugi" panose="020B0502040204020203" pitchFamily="34" charset="0"/>
              </a:rPr>
              <a:t>No pointers, heaps</a:t>
            </a:r>
          </a:p>
          <a:p>
            <a:endParaRPr lang="en-US" dirty="0">
              <a:latin typeface="Gadug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9044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Instruction mapping: bin packing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811462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latin typeface="Gadugi" panose="020B0502040204020203" pitchFamily="34" charset="0"/>
            </a:endParaRPr>
          </a:p>
          <a:p>
            <a:pPr marL="0" indent="0">
              <a:buNone/>
            </a:pPr>
            <a:endParaRPr lang="en-US" dirty="0" smtClean="0">
              <a:latin typeface="Gadugi" panose="020B0502040204020203" pitchFamily="34" charset="0"/>
            </a:endParaRPr>
          </a:p>
          <a:p>
            <a:endParaRPr lang="en-US" dirty="0" smtClean="0">
              <a:latin typeface="Gadugi" panose="020B0502040204020203" pitchFamily="34" charset="0"/>
            </a:endParaRPr>
          </a:p>
          <a:p>
            <a:endParaRPr lang="en-US" dirty="0">
              <a:latin typeface="Gadugi" panose="020B0502040204020203" pitchFamily="34" charset="0"/>
            </a:endParaRPr>
          </a:p>
          <a:p>
            <a:endParaRPr lang="en-US" dirty="0" smtClean="0">
              <a:latin typeface="Gadugi" panose="020B0502040204020203" pitchFamily="34" charset="0"/>
            </a:endParaRPr>
          </a:p>
        </p:txBody>
      </p:sp>
      <p:sp>
        <p:nvSpPr>
          <p:cNvPr id="130" name="Rounded Rectangle 129"/>
          <p:cNvSpPr/>
          <p:nvPr/>
        </p:nvSpPr>
        <p:spPr>
          <a:xfrm>
            <a:off x="8878878" y="104339"/>
            <a:ext cx="2781300" cy="5336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131" name="Right Arrow 130"/>
          <p:cNvSpPr/>
          <p:nvPr/>
        </p:nvSpPr>
        <p:spPr>
          <a:xfrm>
            <a:off x="3582978" y="197743"/>
            <a:ext cx="800100" cy="463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ounded Rectangle 131"/>
          <p:cNvSpPr/>
          <p:nvPr/>
        </p:nvSpPr>
        <p:spPr>
          <a:xfrm>
            <a:off x="4687878" y="104339"/>
            <a:ext cx="2781300" cy="52157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133" name="Right Arrow 132"/>
          <p:cNvSpPr/>
          <p:nvPr/>
        </p:nvSpPr>
        <p:spPr>
          <a:xfrm>
            <a:off x="7773978" y="197742"/>
            <a:ext cx="800100" cy="463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TextBox 133"/>
          <p:cNvSpPr txBox="1"/>
          <p:nvPr/>
        </p:nvSpPr>
        <p:spPr>
          <a:xfrm>
            <a:off x="4669609" y="188367"/>
            <a:ext cx="2990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adugi" panose="020B0502040204020203" pitchFamily="34" charset="0"/>
              </a:rPr>
              <a:t>Sequential to parallel code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9069378" y="180459"/>
            <a:ext cx="2335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adugi" panose="020B0502040204020203" pitchFamily="34" charset="0"/>
              </a:rPr>
              <a:t>Hardware constraints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136" name="Rounded Rectangle 135"/>
          <p:cNvSpPr/>
          <p:nvPr/>
        </p:nvSpPr>
        <p:spPr>
          <a:xfrm>
            <a:off x="458778" y="104339"/>
            <a:ext cx="2813538" cy="53738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1007289" y="188367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adugi" panose="020B0502040204020203" pitchFamily="34" charset="0"/>
              </a:rPr>
              <a:t>Canonicalization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6597" y="4288227"/>
            <a:ext cx="6547497" cy="2372132"/>
          </a:xfrm>
          <a:prstGeom prst="rect">
            <a:avLst/>
          </a:prstGeom>
        </p:spPr>
      </p:pic>
      <p:sp>
        <p:nvSpPr>
          <p:cNvPr id="140" name="Freeform 139"/>
          <p:cNvSpPr/>
          <p:nvPr/>
        </p:nvSpPr>
        <p:spPr>
          <a:xfrm rot="10800000" flipH="1">
            <a:off x="5886019" y="1717508"/>
            <a:ext cx="307374" cy="9340"/>
          </a:xfrm>
          <a:custGeom>
            <a:avLst/>
            <a:gdLst>
              <a:gd name="connsiteX0" fmla="*/ 0 w 13089"/>
              <a:gd name="connsiteY0" fmla="*/ 70933 h 354663"/>
              <a:gd name="connsiteX1" fmla="*/ 6545 w 13089"/>
              <a:gd name="connsiteY1" fmla="*/ 70933 h 354663"/>
              <a:gd name="connsiteX2" fmla="*/ 6545 w 13089"/>
              <a:gd name="connsiteY2" fmla="*/ 0 h 354663"/>
              <a:gd name="connsiteX3" fmla="*/ 13089 w 13089"/>
              <a:gd name="connsiteY3" fmla="*/ 177332 h 354663"/>
              <a:gd name="connsiteX4" fmla="*/ 6545 w 13089"/>
              <a:gd name="connsiteY4" fmla="*/ 354663 h 354663"/>
              <a:gd name="connsiteX5" fmla="*/ 6545 w 13089"/>
              <a:gd name="connsiteY5" fmla="*/ 283730 h 354663"/>
              <a:gd name="connsiteX6" fmla="*/ 0 w 13089"/>
              <a:gd name="connsiteY6" fmla="*/ 283730 h 354663"/>
              <a:gd name="connsiteX7" fmla="*/ 0 w 13089"/>
              <a:gd name="connsiteY7" fmla="*/ 70933 h 354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089" h="354663">
                <a:moveTo>
                  <a:pt x="10471" y="14"/>
                </a:moveTo>
                <a:lnTo>
                  <a:pt x="10471" y="177345"/>
                </a:lnTo>
                <a:lnTo>
                  <a:pt x="13089" y="177345"/>
                </a:lnTo>
                <a:lnTo>
                  <a:pt x="6544" y="354649"/>
                </a:lnTo>
                <a:lnTo>
                  <a:pt x="0" y="177345"/>
                </a:lnTo>
                <a:lnTo>
                  <a:pt x="2618" y="177345"/>
                </a:lnTo>
                <a:lnTo>
                  <a:pt x="2618" y="14"/>
                </a:lnTo>
                <a:lnTo>
                  <a:pt x="10471" y="14"/>
                </a:lnTo>
                <a:close/>
              </a:path>
            </a:pathLst>
          </a:custGeom>
          <a:noFill/>
          <a:ln>
            <a:noFill/>
          </a:ln>
          <a:effectLst/>
        </p:spPr>
        <p:txBody>
          <a:bodyPr spcFirstLastPara="0" vert="horz" wrap="square" lIns="61474" tIns="3403" rIns="61477" bIns="0" numCol="1" spcCol="1270" anchor="ctr" anchorCtr="0">
            <a:noAutofit/>
          </a:bodyPr>
          <a:lstStyle>
            <a:defPPr>
              <a:defRPr lang="en-US"/>
            </a:defPPr>
            <a:lvl1pPr marL="0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090044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180088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270132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360176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450220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40264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630309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720353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462298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endParaRPr lang="en-US" sz="1040" kern="0">
              <a:solidFill>
                <a:prstClr val="white"/>
              </a:solidFill>
              <a:latin typeface="Gadugi"/>
            </a:endParaRPr>
          </a:p>
        </p:txBody>
      </p:sp>
      <p:sp>
        <p:nvSpPr>
          <p:cNvPr id="141" name="Freeform 140"/>
          <p:cNvSpPr/>
          <p:nvPr/>
        </p:nvSpPr>
        <p:spPr>
          <a:xfrm>
            <a:off x="1866623" y="2550744"/>
            <a:ext cx="4267200" cy="1411656"/>
          </a:xfrm>
          <a:custGeom>
            <a:avLst/>
            <a:gdLst>
              <a:gd name="connsiteX0" fmla="*/ 0 w 2628011"/>
              <a:gd name="connsiteY0" fmla="*/ 54812 h 548119"/>
              <a:gd name="connsiteX1" fmla="*/ 54812 w 2628011"/>
              <a:gd name="connsiteY1" fmla="*/ 0 h 548119"/>
              <a:gd name="connsiteX2" fmla="*/ 2573199 w 2628011"/>
              <a:gd name="connsiteY2" fmla="*/ 0 h 548119"/>
              <a:gd name="connsiteX3" fmla="*/ 2628011 w 2628011"/>
              <a:gd name="connsiteY3" fmla="*/ 54812 h 548119"/>
              <a:gd name="connsiteX4" fmla="*/ 2628011 w 2628011"/>
              <a:gd name="connsiteY4" fmla="*/ 493307 h 548119"/>
              <a:gd name="connsiteX5" fmla="*/ 2573199 w 2628011"/>
              <a:gd name="connsiteY5" fmla="*/ 548119 h 548119"/>
              <a:gd name="connsiteX6" fmla="*/ 54812 w 2628011"/>
              <a:gd name="connsiteY6" fmla="*/ 548119 h 548119"/>
              <a:gd name="connsiteX7" fmla="*/ 0 w 2628011"/>
              <a:gd name="connsiteY7" fmla="*/ 493307 h 548119"/>
              <a:gd name="connsiteX8" fmla="*/ 0 w 2628011"/>
              <a:gd name="connsiteY8" fmla="*/ 54812 h 548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28011" h="548119">
                <a:moveTo>
                  <a:pt x="0" y="54812"/>
                </a:moveTo>
                <a:cubicBezTo>
                  <a:pt x="0" y="24540"/>
                  <a:pt x="24540" y="0"/>
                  <a:pt x="54812" y="0"/>
                </a:cubicBezTo>
                <a:lnTo>
                  <a:pt x="2573199" y="0"/>
                </a:lnTo>
                <a:cubicBezTo>
                  <a:pt x="2603471" y="0"/>
                  <a:pt x="2628011" y="24540"/>
                  <a:pt x="2628011" y="54812"/>
                </a:cubicBezTo>
                <a:lnTo>
                  <a:pt x="2628011" y="493307"/>
                </a:lnTo>
                <a:cubicBezTo>
                  <a:pt x="2628011" y="523579"/>
                  <a:pt x="2603471" y="548119"/>
                  <a:pt x="2573199" y="548119"/>
                </a:cubicBezTo>
                <a:lnTo>
                  <a:pt x="54812" y="548119"/>
                </a:lnTo>
                <a:cubicBezTo>
                  <a:pt x="24540" y="548119"/>
                  <a:pt x="0" y="523579"/>
                  <a:pt x="0" y="493307"/>
                </a:cubicBezTo>
                <a:lnTo>
                  <a:pt x="0" y="54812"/>
                </a:lnTo>
                <a:close/>
              </a:path>
            </a:pathLst>
          </a:custGeom>
          <a:solidFill>
            <a:srgbClr val="5B9BD5">
              <a:hueOff val="0"/>
              <a:satOff val="0"/>
              <a:lumOff val="0"/>
              <a:alphaOff val="0"/>
            </a:srgbClr>
          </a:solidFill>
          <a:ln w="12700" cap="flat" cmpd="sng" algn="ctr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prstDash val="solid"/>
            <a:miter lim="800000"/>
          </a:ln>
          <a:effectLst/>
        </p:spPr>
        <p:txBody>
          <a:bodyPr spcFirstLastPara="0" vert="horz" wrap="square" lIns="60141" tIns="60141" rIns="60141" bIns="60141" numCol="1" spcCol="1270" anchor="ctr" anchorCtr="0">
            <a:noAutofit/>
          </a:bodyPr>
          <a:lstStyle>
            <a:defPPr>
              <a:defRPr lang="en-US"/>
            </a:defPPr>
            <a:lvl1pPr marL="0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090044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180088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270132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360176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450220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40264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630309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720353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2000" kern="0" dirty="0" err="1" smtClean="0">
                <a:solidFill>
                  <a:prstClr val="white"/>
                </a:solidFill>
                <a:latin typeface="Gadugi"/>
              </a:rPr>
              <a:t>pkt.old</a:t>
            </a:r>
            <a:r>
              <a:rPr lang="en-US" sz="2000" kern="0" dirty="0" smtClean="0">
                <a:solidFill>
                  <a:prstClr val="white"/>
                </a:solidFill>
                <a:latin typeface="Gadugi"/>
              </a:rPr>
              <a:t> = </a:t>
            </a:r>
            <a:r>
              <a:rPr lang="en-US" sz="2000" kern="0" dirty="0" smtClean="0">
                <a:solidFill>
                  <a:srgbClr val="FF0000"/>
                </a:solidFill>
                <a:latin typeface="Gadugi"/>
              </a:rPr>
              <a:t>count</a:t>
            </a:r>
            <a:r>
              <a:rPr lang="en-US" sz="2000" kern="0" dirty="0" smtClean="0">
                <a:solidFill>
                  <a:prstClr val="white"/>
                </a:solidFill>
                <a:latin typeface="Gadugi"/>
              </a:rPr>
              <a:t>;</a:t>
            </a:r>
          </a:p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2000" kern="0" dirty="0" err="1" smtClean="0">
                <a:solidFill>
                  <a:prstClr val="white"/>
                </a:solidFill>
                <a:latin typeface="Gadugi"/>
              </a:rPr>
              <a:t>pkt.tmp</a:t>
            </a:r>
            <a:r>
              <a:rPr lang="en-US" sz="2000" kern="0" dirty="0" smtClean="0">
                <a:solidFill>
                  <a:prstClr val="white"/>
                </a:solidFill>
                <a:latin typeface="Gadugi"/>
              </a:rPr>
              <a:t> = </a:t>
            </a:r>
            <a:r>
              <a:rPr lang="en-US" sz="2000" kern="0" dirty="0" err="1" smtClean="0">
                <a:solidFill>
                  <a:prstClr val="white"/>
                </a:solidFill>
                <a:latin typeface="Gadugi"/>
              </a:rPr>
              <a:t>pkt.old</a:t>
            </a:r>
            <a:r>
              <a:rPr lang="en-US" sz="2000" kern="0" dirty="0" smtClean="0">
                <a:solidFill>
                  <a:prstClr val="white"/>
                </a:solidFill>
                <a:latin typeface="Gadugi"/>
              </a:rPr>
              <a:t> == 9;</a:t>
            </a:r>
          </a:p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2000" kern="0" dirty="0" err="1" smtClean="0">
                <a:solidFill>
                  <a:prstClr val="white"/>
                </a:solidFill>
                <a:latin typeface="Gadugi"/>
              </a:rPr>
              <a:t>pkt.new</a:t>
            </a:r>
            <a:r>
              <a:rPr lang="en-US" sz="2000" kern="0" dirty="0" smtClean="0">
                <a:solidFill>
                  <a:prstClr val="white"/>
                </a:solidFill>
                <a:latin typeface="Gadugi"/>
              </a:rPr>
              <a:t> = </a:t>
            </a:r>
            <a:r>
              <a:rPr lang="en-US" sz="2000" kern="0" dirty="0" err="1" smtClean="0">
                <a:solidFill>
                  <a:prstClr val="white"/>
                </a:solidFill>
                <a:latin typeface="Gadugi"/>
              </a:rPr>
              <a:t>pkt.tmp</a:t>
            </a:r>
            <a:r>
              <a:rPr lang="en-US" sz="2000" kern="0" dirty="0" smtClean="0">
                <a:solidFill>
                  <a:prstClr val="white"/>
                </a:solidFill>
                <a:latin typeface="Gadugi"/>
              </a:rPr>
              <a:t> ? 0 : (</a:t>
            </a:r>
            <a:r>
              <a:rPr lang="en-US" sz="2000" kern="0" dirty="0" err="1" smtClean="0">
                <a:solidFill>
                  <a:prstClr val="white"/>
                </a:solidFill>
                <a:latin typeface="Gadugi"/>
              </a:rPr>
              <a:t>pkt.old</a:t>
            </a:r>
            <a:r>
              <a:rPr lang="en-US" sz="2000" kern="0" dirty="0" smtClean="0">
                <a:solidFill>
                  <a:prstClr val="white"/>
                </a:solidFill>
                <a:latin typeface="Gadugi"/>
              </a:rPr>
              <a:t> </a:t>
            </a:r>
            <a:r>
              <a:rPr lang="en-US" sz="2000" kern="0" dirty="0">
                <a:solidFill>
                  <a:prstClr val="white"/>
                </a:solidFill>
                <a:latin typeface="Gadugi"/>
              </a:rPr>
              <a:t>+ 1</a:t>
            </a:r>
            <a:r>
              <a:rPr lang="en-US" sz="2000" kern="0" dirty="0" smtClean="0">
                <a:solidFill>
                  <a:prstClr val="white"/>
                </a:solidFill>
                <a:latin typeface="Gadugi"/>
              </a:rPr>
              <a:t>);</a:t>
            </a:r>
            <a:endParaRPr lang="en-US" sz="2000" kern="0" dirty="0">
              <a:solidFill>
                <a:prstClr val="white"/>
              </a:solidFill>
              <a:latin typeface="Gadugi"/>
            </a:endParaRPr>
          </a:p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2000" kern="0" dirty="0">
                <a:solidFill>
                  <a:srgbClr val="FF0000"/>
                </a:solidFill>
                <a:latin typeface="Gadugi"/>
              </a:rPr>
              <a:t>c</a:t>
            </a:r>
            <a:r>
              <a:rPr lang="en-US" sz="2000" kern="0" dirty="0" smtClean="0">
                <a:solidFill>
                  <a:srgbClr val="FF0000"/>
                </a:solidFill>
                <a:latin typeface="Gadugi"/>
              </a:rPr>
              <a:t>ount</a:t>
            </a:r>
            <a:r>
              <a:rPr lang="en-US" sz="2000" kern="0" dirty="0" smtClean="0">
                <a:solidFill>
                  <a:prstClr val="white"/>
                </a:solidFill>
                <a:latin typeface="Gadugi"/>
              </a:rPr>
              <a:t> = </a:t>
            </a:r>
            <a:r>
              <a:rPr lang="en-US" sz="2000" kern="0" dirty="0" err="1" smtClean="0">
                <a:solidFill>
                  <a:prstClr val="white"/>
                </a:solidFill>
                <a:latin typeface="Gadugi"/>
              </a:rPr>
              <a:t>pkt.new</a:t>
            </a:r>
            <a:r>
              <a:rPr lang="en-US" sz="2000" kern="0" dirty="0" smtClean="0">
                <a:solidFill>
                  <a:prstClr val="white"/>
                </a:solidFill>
                <a:latin typeface="Gadugi"/>
              </a:rPr>
              <a:t>;</a:t>
            </a:r>
          </a:p>
        </p:txBody>
      </p:sp>
      <p:sp>
        <p:nvSpPr>
          <p:cNvPr id="143" name="Freeform 142"/>
          <p:cNvSpPr/>
          <p:nvPr/>
        </p:nvSpPr>
        <p:spPr>
          <a:xfrm>
            <a:off x="6596141" y="3137289"/>
            <a:ext cx="2624059" cy="289044"/>
          </a:xfrm>
          <a:custGeom>
            <a:avLst/>
            <a:gdLst>
              <a:gd name="connsiteX0" fmla="*/ 0 w 2628011"/>
              <a:gd name="connsiteY0" fmla="*/ 23877 h 238771"/>
              <a:gd name="connsiteX1" fmla="*/ 23877 w 2628011"/>
              <a:gd name="connsiteY1" fmla="*/ 0 h 238771"/>
              <a:gd name="connsiteX2" fmla="*/ 2604134 w 2628011"/>
              <a:gd name="connsiteY2" fmla="*/ 0 h 238771"/>
              <a:gd name="connsiteX3" fmla="*/ 2628011 w 2628011"/>
              <a:gd name="connsiteY3" fmla="*/ 23877 h 238771"/>
              <a:gd name="connsiteX4" fmla="*/ 2628011 w 2628011"/>
              <a:gd name="connsiteY4" fmla="*/ 214894 h 238771"/>
              <a:gd name="connsiteX5" fmla="*/ 2604134 w 2628011"/>
              <a:gd name="connsiteY5" fmla="*/ 238771 h 238771"/>
              <a:gd name="connsiteX6" fmla="*/ 23877 w 2628011"/>
              <a:gd name="connsiteY6" fmla="*/ 238771 h 238771"/>
              <a:gd name="connsiteX7" fmla="*/ 0 w 2628011"/>
              <a:gd name="connsiteY7" fmla="*/ 214894 h 238771"/>
              <a:gd name="connsiteX8" fmla="*/ 0 w 2628011"/>
              <a:gd name="connsiteY8" fmla="*/ 23877 h 238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28011" h="238771">
                <a:moveTo>
                  <a:pt x="0" y="23877"/>
                </a:moveTo>
                <a:cubicBezTo>
                  <a:pt x="0" y="10690"/>
                  <a:pt x="10690" y="0"/>
                  <a:pt x="23877" y="0"/>
                </a:cubicBezTo>
                <a:lnTo>
                  <a:pt x="2604134" y="0"/>
                </a:lnTo>
                <a:cubicBezTo>
                  <a:pt x="2617321" y="0"/>
                  <a:pt x="2628011" y="10690"/>
                  <a:pt x="2628011" y="23877"/>
                </a:cubicBezTo>
                <a:lnTo>
                  <a:pt x="2628011" y="214894"/>
                </a:lnTo>
                <a:cubicBezTo>
                  <a:pt x="2628011" y="228081"/>
                  <a:pt x="2617321" y="238771"/>
                  <a:pt x="2604134" y="238771"/>
                </a:cubicBezTo>
                <a:lnTo>
                  <a:pt x="23877" y="238771"/>
                </a:lnTo>
                <a:cubicBezTo>
                  <a:pt x="10690" y="238771"/>
                  <a:pt x="0" y="228081"/>
                  <a:pt x="0" y="214894"/>
                </a:cubicBezTo>
                <a:lnTo>
                  <a:pt x="0" y="23877"/>
                </a:lnTo>
                <a:close/>
              </a:path>
            </a:pathLst>
          </a:custGeom>
          <a:solidFill>
            <a:srgbClr val="5B9BD5">
              <a:hueOff val="0"/>
              <a:satOff val="0"/>
              <a:lumOff val="0"/>
              <a:alphaOff val="0"/>
            </a:srgbClr>
          </a:solidFill>
          <a:ln w="12700" cap="flat" cmpd="sng" algn="ctr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prstDash val="solid"/>
            <a:miter lim="800000"/>
          </a:ln>
          <a:effectLst/>
        </p:spPr>
        <p:txBody>
          <a:bodyPr spcFirstLastPara="0" vert="horz" wrap="square" lIns="52289" tIns="52289" rIns="52289" bIns="52289" numCol="1" spcCol="1270" anchor="ctr" anchorCtr="0">
            <a:noAutofit/>
          </a:bodyPr>
          <a:lstStyle>
            <a:defPPr>
              <a:defRPr lang="en-US"/>
            </a:defPPr>
            <a:lvl1pPr marL="0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090044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180088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270132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360176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450220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40264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630309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720353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2000" kern="0" dirty="0" err="1" smtClean="0">
                <a:solidFill>
                  <a:prstClr val="white"/>
                </a:solidFill>
                <a:latin typeface="Gadugi"/>
              </a:rPr>
              <a:t>pkt.sample</a:t>
            </a:r>
            <a:r>
              <a:rPr lang="en-US" sz="2000" kern="0" dirty="0" smtClean="0">
                <a:solidFill>
                  <a:prstClr val="white"/>
                </a:solidFill>
                <a:latin typeface="Gadugi"/>
              </a:rPr>
              <a:t> </a:t>
            </a:r>
            <a:r>
              <a:rPr lang="en-US" sz="2000" kern="0" dirty="0">
                <a:solidFill>
                  <a:prstClr val="white"/>
                </a:solidFill>
                <a:latin typeface="Gadugi"/>
              </a:rPr>
              <a:t>= </a:t>
            </a:r>
            <a:r>
              <a:rPr lang="en-US" sz="2000" kern="0" dirty="0" err="1" smtClean="0">
                <a:solidFill>
                  <a:prstClr val="white"/>
                </a:solidFill>
                <a:latin typeface="Gadugi"/>
              </a:rPr>
              <a:t>pkt.tmp</a:t>
            </a:r>
            <a:r>
              <a:rPr lang="en-US" sz="2000" kern="0" dirty="0" smtClean="0">
                <a:solidFill>
                  <a:prstClr val="white"/>
                </a:solidFill>
                <a:latin typeface="Gadugi"/>
              </a:rPr>
              <a:t>;</a:t>
            </a:r>
            <a:endParaRPr lang="en-US" sz="2000" kern="0" dirty="0">
              <a:solidFill>
                <a:prstClr val="white"/>
              </a:solidFill>
              <a:latin typeface="Gadugi"/>
            </a:endParaRPr>
          </a:p>
        </p:txBody>
      </p:sp>
      <p:sp>
        <p:nvSpPr>
          <p:cNvPr id="144" name="TextBox 405"/>
          <p:cNvSpPr txBox="1"/>
          <p:nvPr/>
        </p:nvSpPr>
        <p:spPr>
          <a:xfrm>
            <a:off x="6779172" y="2015469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090044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180088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270132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360176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450220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40264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630309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720353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792510">
              <a:defRPr/>
            </a:pPr>
            <a:r>
              <a:rPr lang="en-US" sz="2000" kern="0" dirty="0">
                <a:solidFill>
                  <a:prstClr val="black"/>
                </a:solidFill>
                <a:latin typeface="Gadugi"/>
              </a:rPr>
              <a:t>Stage 2</a:t>
            </a:r>
          </a:p>
        </p:txBody>
      </p:sp>
      <p:sp>
        <p:nvSpPr>
          <p:cNvPr id="145" name="TextBox 405"/>
          <p:cNvSpPr txBox="1"/>
          <p:nvPr/>
        </p:nvSpPr>
        <p:spPr>
          <a:xfrm>
            <a:off x="2931072" y="2018635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090044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180088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270132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360176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450220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40264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630309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720353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792510">
              <a:defRPr/>
            </a:pPr>
            <a:r>
              <a:rPr lang="en-US" sz="2000" kern="0" dirty="0">
                <a:solidFill>
                  <a:prstClr val="black"/>
                </a:solidFill>
                <a:latin typeface="Gadugi"/>
              </a:rPr>
              <a:t>Stage </a:t>
            </a:r>
            <a:r>
              <a:rPr lang="en-US" sz="2000" kern="0" dirty="0" smtClean="0">
                <a:solidFill>
                  <a:prstClr val="black"/>
                </a:solidFill>
                <a:latin typeface="Gadugi"/>
              </a:rPr>
              <a:t>1</a:t>
            </a:r>
            <a:endParaRPr lang="en-US" sz="2000" kern="0" dirty="0">
              <a:solidFill>
                <a:prstClr val="black"/>
              </a:solidFill>
              <a:latin typeface="Gadugi"/>
            </a:endParaRPr>
          </a:p>
        </p:txBody>
      </p:sp>
    </p:spTree>
    <p:extLst>
      <p:ext uri="{BB962C8B-B14F-4D97-AF65-F5344CB8AC3E}">
        <p14:creationId xmlns:p14="http://schemas.microsoft.com/office/powerpoint/2010/main" val="2586772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0" fill="hold"/>
                                        <p:tgtEl>
                                          <p:spTgt spid="141"/>
                                        </p:tgtEl>
                                      </p:cBhvr>
                                      <p:by x="30000" y="3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1.48148E-6 L 0.10144 0.15046 " pathEditMode="relative" rAng="0" ptsTypes="AA">
                                      <p:cBhvr>
                                        <p:cTn id="22" dur="1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65" y="75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" dur="10" fill="hold"/>
                                        <p:tgtEl>
                                          <p:spTgt spid="143"/>
                                        </p:tgtEl>
                                      </p:cBhvr>
                                      <p:by x="30000" y="3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21 0.02014 L 0.02018 0.17292 " pathEditMode="relative" ptsTypes="AA">
                                      <p:cBhvr>
                                        <p:cTn id="32" dur="1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" grpId="0" animBg="1"/>
      <p:bldP spid="141" grpId="1" animBg="1"/>
      <p:bldP spid="143" grpId="0" animBg="1"/>
      <p:bldP spid="143" grpId="1" animBg="1"/>
      <p:bldP spid="144" grpId="0"/>
      <p:bldP spid="144" grpId="1"/>
      <p:bldP spid="145" grpId="0"/>
      <p:bldP spid="145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Programmable switches lack </a:t>
            </a:r>
            <a:r>
              <a:rPr lang="en-US" dirty="0" err="1" smtClean="0"/>
              <a:t>stateful</a:t>
            </a:r>
            <a:r>
              <a:rPr lang="en-US" dirty="0" smtClean="0"/>
              <a:t> operations</a:t>
            </a:r>
          </a:p>
          <a:p>
            <a:endParaRPr lang="en-US" dirty="0"/>
          </a:p>
          <a:p>
            <a:r>
              <a:rPr lang="en-US" dirty="0" smtClean="0"/>
              <a:t>Low-level </a:t>
            </a:r>
            <a:r>
              <a:rPr lang="en-US" dirty="0" smtClean="0"/>
              <a:t>programming language (P4</a:t>
            </a:r>
            <a:r>
              <a:rPr lang="en-US" dirty="0" smtClean="0"/>
              <a:t>, POF)</a:t>
            </a:r>
          </a:p>
          <a:p>
            <a:endParaRPr lang="en-US" dirty="0"/>
          </a:p>
          <a:p>
            <a:r>
              <a:rPr lang="en-US" dirty="0" smtClean="0"/>
              <a:t>Two questions:</a:t>
            </a:r>
          </a:p>
          <a:p>
            <a:pPr lvl="1"/>
            <a:r>
              <a:rPr lang="en-US" dirty="0" smtClean="0"/>
              <a:t>Can we program data-plane algorithms in a high-level language?</a:t>
            </a:r>
          </a:p>
          <a:p>
            <a:pPr lvl="1"/>
            <a:r>
              <a:rPr lang="en-US" dirty="0" smtClean="0"/>
              <a:t>What is a good </a:t>
            </a:r>
            <a:r>
              <a:rPr lang="en-US" dirty="0" err="1" smtClean="0"/>
              <a:t>stateful</a:t>
            </a:r>
            <a:r>
              <a:rPr lang="en-US" dirty="0" smtClean="0"/>
              <a:t> instruction set?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528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The SKETCH algorithm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>
              <a:latin typeface="Gadugi" panose="020B0502040204020203" pitchFamily="34" charset="0"/>
            </a:endParaRPr>
          </a:p>
          <a:p>
            <a:r>
              <a:rPr lang="en-US" dirty="0">
                <a:latin typeface="Gadugi" panose="020B0502040204020203" pitchFamily="34" charset="0"/>
              </a:rPr>
              <a:t>We have an automated search procedure that configures the atoms  appropriately to match the specification, using a SAT solver to verify equivalence.</a:t>
            </a:r>
          </a:p>
          <a:p>
            <a:r>
              <a:rPr lang="en-US" dirty="0">
                <a:latin typeface="Gadugi" panose="020B0502040204020203" pitchFamily="34" charset="0"/>
              </a:rPr>
              <a:t>This procedure uses 2 SAT solvers:</a:t>
            </a:r>
          </a:p>
          <a:p>
            <a:pPr>
              <a:buAutoNum type="arabicPeriod"/>
            </a:pPr>
            <a:r>
              <a:rPr lang="en-US" dirty="0">
                <a:latin typeface="Gadugi" panose="020B0502040204020203" pitchFamily="34" charset="0"/>
              </a:rPr>
              <a:t>Generate random input x.</a:t>
            </a:r>
          </a:p>
          <a:p>
            <a:pPr>
              <a:buAutoNum type="arabicPeriod"/>
            </a:pPr>
            <a:r>
              <a:rPr lang="en-US" dirty="0">
                <a:latin typeface="Gadugi" panose="020B0502040204020203" pitchFamily="34" charset="0"/>
              </a:rPr>
              <a:t>Does there exist configuration such that spec and </a:t>
            </a:r>
            <a:r>
              <a:rPr lang="en-US" dirty="0" err="1">
                <a:latin typeface="Gadugi" panose="020B0502040204020203" pitchFamily="34" charset="0"/>
              </a:rPr>
              <a:t>impl</a:t>
            </a:r>
            <a:r>
              <a:rPr lang="en-US" dirty="0">
                <a:latin typeface="Gadugi" panose="020B0502040204020203" pitchFamily="34" charset="0"/>
              </a:rPr>
              <a:t>. </a:t>
            </a:r>
            <a:r>
              <a:rPr lang="en-US" dirty="0" smtClean="0">
                <a:latin typeface="Gadugi" panose="020B0502040204020203" pitchFamily="34" charset="0"/>
              </a:rPr>
              <a:t>agree </a:t>
            </a:r>
            <a:r>
              <a:rPr lang="en-US" dirty="0">
                <a:latin typeface="Gadugi" panose="020B0502040204020203" pitchFamily="34" charset="0"/>
              </a:rPr>
              <a:t>on random input?</a:t>
            </a:r>
          </a:p>
          <a:p>
            <a:pPr>
              <a:buAutoNum type="arabicPeriod"/>
            </a:pPr>
            <a:r>
              <a:rPr lang="en-US" dirty="0">
                <a:latin typeface="Gadugi" panose="020B0502040204020203" pitchFamily="34" charset="0"/>
              </a:rPr>
              <a:t>Can we use the same configuration for all x?</a:t>
            </a:r>
          </a:p>
          <a:p>
            <a:pPr>
              <a:buAutoNum type="arabicPeriod"/>
            </a:pPr>
            <a:r>
              <a:rPr lang="en-US" dirty="0">
                <a:latin typeface="Gadugi" panose="020B0502040204020203" pitchFamily="34" charset="0"/>
              </a:rPr>
              <a:t>If not, add the x to set of counter examples and go back to step 1.</a:t>
            </a:r>
          </a:p>
          <a:p>
            <a:endParaRPr lang="en-US" dirty="0">
              <a:latin typeface="Gadug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0705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Instruction mapping: the SKETCH algorithm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Gadugi" panose="020B0502040204020203" pitchFamily="34" charset="0"/>
              </a:rPr>
              <a:t>Map each </a:t>
            </a:r>
            <a:r>
              <a:rPr lang="en-US" dirty="0" err="1" smtClean="0">
                <a:latin typeface="Gadugi" panose="020B0502040204020203" pitchFamily="34" charset="0"/>
              </a:rPr>
              <a:t>codelet</a:t>
            </a:r>
            <a:r>
              <a:rPr lang="en-US" dirty="0" smtClean="0">
                <a:latin typeface="Gadugi" panose="020B0502040204020203" pitchFamily="34" charset="0"/>
              </a:rPr>
              <a:t> to an atom template</a:t>
            </a:r>
          </a:p>
          <a:p>
            <a:r>
              <a:rPr lang="en-US" dirty="0" smtClean="0">
                <a:latin typeface="Gadugi" panose="020B0502040204020203" pitchFamily="34" charset="0"/>
              </a:rPr>
              <a:t>Convert </a:t>
            </a:r>
            <a:r>
              <a:rPr lang="en-US" dirty="0" err="1" smtClean="0">
                <a:latin typeface="Gadugi" panose="020B0502040204020203" pitchFamily="34" charset="0"/>
              </a:rPr>
              <a:t>codelet</a:t>
            </a:r>
            <a:r>
              <a:rPr lang="en-US" dirty="0" smtClean="0">
                <a:latin typeface="Gadugi" panose="020B0502040204020203" pitchFamily="34" charset="0"/>
              </a:rPr>
              <a:t> and template both to functions of bit vectors</a:t>
            </a:r>
          </a:p>
          <a:p>
            <a:r>
              <a:rPr lang="en-US" dirty="0" smtClean="0">
                <a:latin typeface="Gadugi" panose="020B0502040204020203" pitchFamily="34" charset="0"/>
              </a:rPr>
              <a:t>Q: Does there exist a template </a:t>
            </a:r>
            <a:r>
              <a:rPr lang="en-US" dirty="0" err="1" smtClean="0">
                <a:latin typeface="Gadugi" panose="020B0502040204020203" pitchFamily="34" charset="0"/>
              </a:rPr>
              <a:t>config</a:t>
            </a:r>
            <a:r>
              <a:rPr lang="en-US" dirty="0">
                <a:latin typeface="Gadugi" panose="020B0502040204020203" pitchFamily="34" charset="0"/>
              </a:rPr>
              <a:t> </a:t>
            </a:r>
            <a:r>
              <a:rPr lang="en-US" dirty="0" err="1" smtClean="0">
                <a:latin typeface="Gadugi" panose="020B0502040204020203" pitchFamily="34" charset="0"/>
              </a:rPr>
              <a:t>s.t.</a:t>
            </a:r>
            <a:endParaRPr lang="en-US" dirty="0" smtClean="0">
              <a:latin typeface="Gadugi" panose="020B0502040204020203" pitchFamily="34" charset="0"/>
            </a:endParaRPr>
          </a:p>
          <a:p>
            <a:pPr marL="0" indent="0">
              <a:buNone/>
            </a:pPr>
            <a:r>
              <a:rPr lang="en-US" dirty="0">
                <a:latin typeface="Gadugi" panose="020B0502040204020203" pitchFamily="34" charset="0"/>
              </a:rPr>
              <a:t> </a:t>
            </a:r>
            <a:r>
              <a:rPr lang="en-US" dirty="0" smtClean="0">
                <a:latin typeface="Gadugi" panose="020B0502040204020203" pitchFamily="34" charset="0"/>
              </a:rPr>
              <a:t>                for all inputs,</a:t>
            </a:r>
          </a:p>
          <a:p>
            <a:pPr marL="0" indent="0">
              <a:buNone/>
            </a:pPr>
            <a:r>
              <a:rPr lang="en-US" dirty="0">
                <a:latin typeface="Gadugi" panose="020B0502040204020203" pitchFamily="34" charset="0"/>
              </a:rPr>
              <a:t> </a:t>
            </a:r>
            <a:r>
              <a:rPr lang="en-US" dirty="0" smtClean="0">
                <a:latin typeface="Gadugi" panose="020B0502040204020203" pitchFamily="34" charset="0"/>
              </a:rPr>
              <a:t>                </a:t>
            </a:r>
            <a:r>
              <a:rPr lang="en-US" dirty="0" err="1" smtClean="0">
                <a:latin typeface="Gadugi" panose="020B0502040204020203" pitchFamily="34" charset="0"/>
              </a:rPr>
              <a:t>codelet</a:t>
            </a:r>
            <a:r>
              <a:rPr lang="en-US" dirty="0" smtClean="0">
                <a:latin typeface="Gadugi" panose="020B0502040204020203" pitchFamily="34" charset="0"/>
              </a:rPr>
              <a:t> and template functions agree?</a:t>
            </a:r>
          </a:p>
          <a:p>
            <a:r>
              <a:rPr lang="en-US" dirty="0" smtClean="0">
                <a:latin typeface="Gadugi" panose="020B0502040204020203" pitchFamily="34" charset="0"/>
              </a:rPr>
              <a:t>Quantified </a:t>
            </a:r>
            <a:r>
              <a:rPr lang="en-US" dirty="0" err="1" smtClean="0">
                <a:latin typeface="Gadugi" panose="020B0502040204020203" pitchFamily="34" charset="0"/>
              </a:rPr>
              <a:t>boolean</a:t>
            </a:r>
            <a:r>
              <a:rPr lang="en-US" dirty="0" smtClean="0">
                <a:latin typeface="Gadugi" panose="020B0502040204020203" pitchFamily="34" charset="0"/>
              </a:rPr>
              <a:t> satisfiability (QBF) problem</a:t>
            </a:r>
          </a:p>
          <a:p>
            <a:r>
              <a:rPr lang="en-US" dirty="0" smtClean="0">
                <a:latin typeface="Gadugi" panose="020B0502040204020203" pitchFamily="34" charset="0"/>
              </a:rPr>
              <a:t>Use the SKETCH program synthesis tool to automate it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8878878" y="104339"/>
            <a:ext cx="2781300" cy="5336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3582978" y="197743"/>
            <a:ext cx="800100" cy="463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4687878" y="104339"/>
            <a:ext cx="2781300" cy="52157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7773978" y="197742"/>
            <a:ext cx="800100" cy="463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669609" y="188367"/>
            <a:ext cx="2990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adugi" panose="020B0502040204020203" pitchFamily="34" charset="0"/>
              </a:rPr>
              <a:t>Sequential to parallel code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069378" y="180459"/>
            <a:ext cx="2335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adugi" panose="020B0502040204020203" pitchFamily="34" charset="0"/>
              </a:rPr>
              <a:t>Hardware constraints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58778" y="104339"/>
            <a:ext cx="2813538" cy="53738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07289" y="188367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adugi" panose="020B0502040204020203" pitchFamily="34" charset="0"/>
              </a:rPr>
              <a:t>Canonicalization</a:t>
            </a:r>
          </a:p>
        </p:txBody>
      </p:sp>
    </p:spTree>
    <p:extLst>
      <p:ext uri="{BB962C8B-B14F-4D97-AF65-F5344CB8AC3E}">
        <p14:creationId xmlns:p14="http://schemas.microsoft.com/office/powerpoint/2010/main" val="3755861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Static Single-Assignment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05000" y="1295400"/>
            <a:ext cx="8020144" cy="20159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solidFill>
                  <a:srgbClr val="0070C0"/>
                </a:solidFill>
                <a:latin typeface="Gadugi" panose="020B0502040204020203" pitchFamily="34" charset="0"/>
              </a:rPr>
              <a:t>pkt.id</a:t>
            </a:r>
            <a:r>
              <a:rPr lang="en-US" sz="2500" dirty="0">
                <a:latin typeface="Gadugi" panose="020B0502040204020203" pitchFamily="34" charset="0"/>
              </a:rPr>
              <a:t> = hash2(</a:t>
            </a:r>
            <a:r>
              <a:rPr lang="en-US" sz="2500" dirty="0" err="1">
                <a:latin typeface="Gadugi" panose="020B0502040204020203" pitchFamily="34" charset="0"/>
              </a:rPr>
              <a:t>pkt.sport</a:t>
            </a:r>
            <a:r>
              <a:rPr lang="en-US" sz="2500" dirty="0">
                <a:latin typeface="Gadugi" panose="020B0502040204020203" pitchFamily="34" charset="0"/>
              </a:rPr>
              <a:t>, </a:t>
            </a:r>
            <a:r>
              <a:rPr lang="en-US" sz="2500" dirty="0" err="1">
                <a:latin typeface="Gadugi" panose="020B0502040204020203" pitchFamily="34" charset="0"/>
              </a:rPr>
              <a:t>pkt.dport</a:t>
            </a:r>
            <a:r>
              <a:rPr lang="en-US" sz="2500" dirty="0">
                <a:latin typeface="Gadugi" panose="020B0502040204020203" pitchFamily="34" charset="0"/>
              </a:rPr>
              <a:t>) % NUM_FLOWLETS;</a:t>
            </a:r>
          </a:p>
          <a:p>
            <a:r>
              <a:rPr lang="en-US" sz="2500" dirty="0" err="1">
                <a:solidFill>
                  <a:srgbClr val="0070C0"/>
                </a:solidFill>
                <a:latin typeface="Gadugi" panose="020B0502040204020203" pitchFamily="34" charset="0"/>
              </a:rPr>
              <a:t>pkt.last_time</a:t>
            </a:r>
            <a:r>
              <a:rPr lang="en-US" sz="2500" dirty="0">
                <a:latin typeface="Gadugi" panose="020B0502040204020203" pitchFamily="34" charset="0"/>
              </a:rPr>
              <a:t> = </a:t>
            </a:r>
            <a:r>
              <a:rPr lang="en-US" sz="2500" dirty="0" err="1">
                <a:latin typeface="Gadugi" panose="020B0502040204020203" pitchFamily="34" charset="0"/>
              </a:rPr>
              <a:t>last_time</a:t>
            </a:r>
            <a:r>
              <a:rPr lang="en-US" sz="2500" dirty="0">
                <a:latin typeface="Gadugi" panose="020B0502040204020203" pitchFamily="34" charset="0"/>
              </a:rPr>
              <a:t>[</a:t>
            </a:r>
            <a:r>
              <a:rPr lang="en-US" sz="2500" dirty="0">
                <a:solidFill>
                  <a:srgbClr val="0070C0"/>
                </a:solidFill>
                <a:latin typeface="Gadugi" panose="020B0502040204020203" pitchFamily="34" charset="0"/>
              </a:rPr>
              <a:t>pkt.id</a:t>
            </a:r>
            <a:r>
              <a:rPr lang="en-US" sz="2500" dirty="0">
                <a:latin typeface="Gadugi" panose="020B0502040204020203" pitchFamily="34" charset="0"/>
              </a:rPr>
              <a:t>];</a:t>
            </a:r>
          </a:p>
          <a:p>
            <a:r>
              <a:rPr lang="en-US" sz="2500" dirty="0">
                <a:latin typeface="Gadugi" panose="020B0502040204020203" pitchFamily="34" charset="0"/>
              </a:rPr>
              <a:t>...</a:t>
            </a:r>
          </a:p>
          <a:p>
            <a:r>
              <a:rPr lang="en-US" sz="2500" dirty="0" err="1">
                <a:solidFill>
                  <a:srgbClr val="0070C0"/>
                </a:solidFill>
                <a:latin typeface="Gadugi" panose="020B0502040204020203" pitchFamily="34" charset="0"/>
              </a:rPr>
              <a:t>pkt.last_time</a:t>
            </a:r>
            <a:r>
              <a:rPr lang="en-US" sz="2500" dirty="0">
                <a:latin typeface="Gadugi" panose="020B0502040204020203" pitchFamily="34" charset="0"/>
              </a:rPr>
              <a:t> = </a:t>
            </a:r>
            <a:r>
              <a:rPr lang="en-US" sz="2500" dirty="0" err="1">
                <a:latin typeface="Gadugi" panose="020B0502040204020203" pitchFamily="34" charset="0"/>
              </a:rPr>
              <a:t>pkt.arrival</a:t>
            </a:r>
            <a:r>
              <a:rPr lang="en-US" sz="2500" dirty="0"/>
              <a:t>;</a:t>
            </a:r>
            <a:endParaRPr lang="en-US" sz="2500" dirty="0">
              <a:latin typeface="Gadugi" panose="020B0502040204020203" pitchFamily="34" charset="0"/>
            </a:endParaRPr>
          </a:p>
          <a:p>
            <a:r>
              <a:rPr lang="en-US" sz="2500" dirty="0" err="1">
                <a:latin typeface="Gadugi" panose="020B0502040204020203" pitchFamily="34" charset="0"/>
              </a:rPr>
              <a:t>last_time</a:t>
            </a:r>
            <a:r>
              <a:rPr lang="en-US" sz="2500" dirty="0">
                <a:latin typeface="Gadugi" panose="020B0502040204020203" pitchFamily="34" charset="0"/>
              </a:rPr>
              <a:t>[</a:t>
            </a:r>
            <a:r>
              <a:rPr lang="en-US" sz="2500" dirty="0">
                <a:solidFill>
                  <a:srgbClr val="0070C0"/>
                </a:solidFill>
                <a:latin typeface="Gadugi" panose="020B0502040204020203" pitchFamily="34" charset="0"/>
              </a:rPr>
              <a:t>pkt.id</a:t>
            </a:r>
            <a:r>
              <a:rPr lang="en-US" sz="2500" dirty="0">
                <a:latin typeface="Gadugi" panose="020B0502040204020203" pitchFamily="34" charset="0"/>
              </a:rPr>
              <a:t>] = </a:t>
            </a:r>
            <a:r>
              <a:rPr lang="en-US" sz="2500" dirty="0" err="1">
                <a:solidFill>
                  <a:srgbClr val="0070C0"/>
                </a:solidFill>
                <a:latin typeface="Gadugi" panose="020B0502040204020203" pitchFamily="34" charset="0"/>
              </a:rPr>
              <a:t>pkt.last_time</a:t>
            </a:r>
            <a:r>
              <a:rPr lang="en-US" sz="2500" dirty="0">
                <a:latin typeface="Gadugi" panose="020B0502040204020203" pitchFamily="34" charset="0"/>
              </a:rPr>
              <a:t> 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05001" y="4357698"/>
            <a:ext cx="8193269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solidFill>
                  <a:srgbClr val="0070C0"/>
                </a:solidFill>
                <a:latin typeface="Gadugi" panose="020B0502040204020203" pitchFamily="34" charset="0"/>
              </a:rPr>
              <a:t>pkt.id0</a:t>
            </a:r>
            <a:r>
              <a:rPr lang="en-US" sz="2500" dirty="0">
                <a:latin typeface="Gadugi" panose="020B0502040204020203" pitchFamily="34" charset="0"/>
              </a:rPr>
              <a:t> = hash2(</a:t>
            </a:r>
            <a:r>
              <a:rPr lang="en-US" sz="2500" dirty="0" err="1">
                <a:latin typeface="Gadugi" panose="020B0502040204020203" pitchFamily="34" charset="0"/>
              </a:rPr>
              <a:t>pkt.sport</a:t>
            </a:r>
            <a:r>
              <a:rPr lang="en-US" sz="2500" dirty="0">
                <a:latin typeface="Gadugi" panose="020B0502040204020203" pitchFamily="34" charset="0"/>
              </a:rPr>
              <a:t>, </a:t>
            </a:r>
            <a:r>
              <a:rPr lang="en-US" sz="2500" dirty="0" err="1">
                <a:latin typeface="Gadugi" panose="020B0502040204020203" pitchFamily="34" charset="0"/>
              </a:rPr>
              <a:t>pkt.dport</a:t>
            </a:r>
            <a:r>
              <a:rPr lang="en-US" sz="2500" dirty="0">
                <a:latin typeface="Gadugi" panose="020B0502040204020203" pitchFamily="34" charset="0"/>
              </a:rPr>
              <a:t>) % NUM_FLOWLETS;</a:t>
            </a:r>
          </a:p>
          <a:p>
            <a:r>
              <a:rPr lang="en-US" sz="2500" dirty="0">
                <a:solidFill>
                  <a:srgbClr val="0070C0"/>
                </a:solidFill>
                <a:latin typeface="Gadugi" panose="020B0502040204020203" pitchFamily="34" charset="0"/>
              </a:rPr>
              <a:t>pkt.last_time0</a:t>
            </a:r>
            <a:r>
              <a:rPr lang="en-US" sz="2500" dirty="0">
                <a:latin typeface="Gadugi" panose="020B0502040204020203" pitchFamily="34" charset="0"/>
              </a:rPr>
              <a:t> = </a:t>
            </a:r>
            <a:r>
              <a:rPr lang="en-US" sz="2500" dirty="0" err="1">
                <a:latin typeface="Gadugi" panose="020B0502040204020203" pitchFamily="34" charset="0"/>
              </a:rPr>
              <a:t>last_time</a:t>
            </a:r>
            <a:r>
              <a:rPr lang="en-US" sz="2500" dirty="0">
                <a:latin typeface="Gadugi" panose="020B0502040204020203" pitchFamily="34" charset="0"/>
              </a:rPr>
              <a:t>[</a:t>
            </a:r>
            <a:r>
              <a:rPr lang="en-US" sz="2500" dirty="0">
                <a:solidFill>
                  <a:srgbClr val="0070C0"/>
                </a:solidFill>
                <a:latin typeface="Gadugi" panose="020B0502040204020203" pitchFamily="34" charset="0"/>
              </a:rPr>
              <a:t>pkt.id0</a:t>
            </a:r>
            <a:r>
              <a:rPr lang="en-US" sz="2500" dirty="0">
                <a:latin typeface="Gadugi" panose="020B0502040204020203" pitchFamily="34" charset="0"/>
              </a:rPr>
              <a:t>];</a:t>
            </a:r>
          </a:p>
          <a:p>
            <a:r>
              <a:rPr lang="en-US" sz="2500" dirty="0">
                <a:latin typeface="Gadugi" panose="020B0502040204020203" pitchFamily="34" charset="0"/>
              </a:rPr>
              <a:t>...</a:t>
            </a:r>
          </a:p>
          <a:p>
            <a:r>
              <a:rPr lang="en-US" sz="2500" dirty="0">
                <a:solidFill>
                  <a:srgbClr val="0070C0"/>
                </a:solidFill>
                <a:latin typeface="Gadugi" panose="020B0502040204020203" pitchFamily="34" charset="0"/>
              </a:rPr>
              <a:t>pkt.last_time1</a:t>
            </a:r>
            <a:r>
              <a:rPr lang="en-US" sz="2500" dirty="0">
                <a:latin typeface="Gadugi" panose="020B0502040204020203" pitchFamily="34" charset="0"/>
              </a:rPr>
              <a:t> = </a:t>
            </a:r>
            <a:r>
              <a:rPr lang="en-US" sz="2500" dirty="0" err="1">
                <a:latin typeface="Gadugi" panose="020B0502040204020203" pitchFamily="34" charset="0"/>
              </a:rPr>
              <a:t>pkt.arrival</a:t>
            </a:r>
            <a:r>
              <a:rPr lang="en-US" sz="2500" dirty="0"/>
              <a:t>;</a:t>
            </a:r>
          </a:p>
          <a:p>
            <a:r>
              <a:rPr lang="en-US" sz="2500" dirty="0">
                <a:latin typeface="Gadugi" panose="020B0502040204020203" pitchFamily="34" charset="0"/>
              </a:rPr>
              <a:t>…</a:t>
            </a:r>
          </a:p>
          <a:p>
            <a:r>
              <a:rPr lang="en-US" sz="2500" dirty="0" err="1">
                <a:latin typeface="Gadugi" panose="020B0502040204020203" pitchFamily="34" charset="0"/>
              </a:rPr>
              <a:t>last_time</a:t>
            </a:r>
            <a:r>
              <a:rPr lang="en-US" sz="2500" dirty="0">
                <a:latin typeface="Gadugi" panose="020B0502040204020203" pitchFamily="34" charset="0"/>
              </a:rPr>
              <a:t> [</a:t>
            </a:r>
            <a:r>
              <a:rPr lang="en-US" sz="2500" dirty="0">
                <a:solidFill>
                  <a:srgbClr val="0070C0"/>
                </a:solidFill>
                <a:latin typeface="Gadugi" panose="020B0502040204020203" pitchFamily="34" charset="0"/>
              </a:rPr>
              <a:t>pkt.id0</a:t>
            </a:r>
            <a:r>
              <a:rPr lang="en-US" sz="2500" dirty="0">
                <a:latin typeface="Gadugi" panose="020B0502040204020203" pitchFamily="34" charset="0"/>
              </a:rPr>
              <a:t>] = </a:t>
            </a:r>
            <a:r>
              <a:rPr lang="en-US" sz="2500" dirty="0">
                <a:solidFill>
                  <a:srgbClr val="0070C0"/>
                </a:solidFill>
                <a:latin typeface="Gadugi" panose="020B0502040204020203" pitchFamily="34" charset="0"/>
              </a:rPr>
              <a:t>pkt.last_time1</a:t>
            </a:r>
            <a:r>
              <a:rPr lang="en-US" sz="2500" dirty="0">
                <a:latin typeface="Gadugi" panose="020B0502040204020203" pitchFamily="34" charset="0"/>
              </a:rPr>
              <a:t> ;</a:t>
            </a:r>
          </a:p>
        </p:txBody>
      </p:sp>
      <p:sp>
        <p:nvSpPr>
          <p:cNvPr id="7" name="Down Arrow 6"/>
          <p:cNvSpPr/>
          <p:nvPr/>
        </p:nvSpPr>
        <p:spPr>
          <a:xfrm>
            <a:off x="5600700" y="3429000"/>
            <a:ext cx="990600" cy="8690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8878878" y="104339"/>
            <a:ext cx="2781300" cy="53363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3582978" y="197743"/>
            <a:ext cx="800100" cy="463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4687878" y="104339"/>
            <a:ext cx="2781300" cy="52157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7773978" y="197742"/>
            <a:ext cx="800100" cy="463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669609" y="188367"/>
            <a:ext cx="2990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adugi" panose="020B0502040204020203" pitchFamily="34" charset="0"/>
              </a:rPr>
              <a:t>Sequential to parallel code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069378" y="180459"/>
            <a:ext cx="2335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adugi" panose="020B0502040204020203" pitchFamily="34" charset="0"/>
              </a:rPr>
              <a:t>Hardware constraints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458778" y="104339"/>
            <a:ext cx="2813538" cy="5373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07289" y="188367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adugi" panose="020B0502040204020203" pitchFamily="34" charset="0"/>
              </a:rPr>
              <a:t>Canonicalization</a:t>
            </a:r>
          </a:p>
        </p:txBody>
      </p:sp>
    </p:spTree>
    <p:extLst>
      <p:ext uri="{BB962C8B-B14F-4D97-AF65-F5344CB8AC3E}">
        <p14:creationId xmlns:p14="http://schemas.microsoft.com/office/powerpoint/2010/main" val="3776498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Expression Flattening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58512" y="1829903"/>
            <a:ext cx="7861788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err="1" smtClean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pkt.tmp</a:t>
            </a:r>
            <a:r>
              <a:rPr lang="en-US" sz="2500" dirty="0" smtClean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 = </a:t>
            </a:r>
            <a:r>
              <a:rPr lang="en-US" sz="2500" dirty="0" err="1" smtClean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pkt.arrival</a:t>
            </a:r>
            <a:r>
              <a:rPr lang="en-US" sz="2500" dirty="0" smtClean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 - </a:t>
            </a:r>
            <a:r>
              <a:rPr lang="en-US" sz="2500" dirty="0" err="1" smtClean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last_time</a:t>
            </a:r>
            <a:r>
              <a:rPr lang="en-US" sz="2500" dirty="0" smtClean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[pkt.id] &gt; THRESHOLD;</a:t>
            </a:r>
          </a:p>
          <a:p>
            <a:r>
              <a:rPr lang="en-US" sz="2500" dirty="0" err="1" smtClean="0">
                <a:latin typeface="Gadugi" panose="020B0502040204020203" pitchFamily="34" charset="0"/>
              </a:rPr>
              <a:t>saved_hop</a:t>
            </a:r>
            <a:r>
              <a:rPr lang="en-US" sz="2500" dirty="0" smtClean="0">
                <a:latin typeface="Gadugi" panose="020B0502040204020203" pitchFamily="34" charset="0"/>
              </a:rPr>
              <a:t> [ </a:t>
            </a:r>
            <a:r>
              <a:rPr lang="en-US" sz="2500" dirty="0" err="1" smtClean="0">
                <a:latin typeface="Gadugi" panose="020B0502040204020203" pitchFamily="34" charset="0"/>
              </a:rPr>
              <a:t>pkt</a:t>
            </a:r>
            <a:r>
              <a:rPr lang="en-US" sz="2500" dirty="0" smtClean="0">
                <a:latin typeface="Gadugi" panose="020B0502040204020203" pitchFamily="34" charset="0"/>
              </a:rPr>
              <a:t> . id ] = </a:t>
            </a:r>
            <a:r>
              <a:rPr lang="en-US" sz="2500" dirty="0" err="1" smtClean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pkt.tmp</a:t>
            </a:r>
            <a:endParaRPr lang="en-US" sz="2500" dirty="0" smtClean="0">
              <a:solidFill>
                <a:schemeClr val="accent1">
                  <a:lumMod val="75000"/>
                </a:schemeClr>
              </a:solidFill>
              <a:latin typeface="Gadugi" panose="020B0502040204020203" pitchFamily="34" charset="0"/>
            </a:endParaRPr>
          </a:p>
          <a:p>
            <a:r>
              <a:rPr lang="en-US" sz="2500" dirty="0" smtClean="0">
                <a:latin typeface="Gadugi" panose="020B0502040204020203" pitchFamily="34" charset="0"/>
              </a:rPr>
              <a:t>                                      ? </a:t>
            </a:r>
            <a:r>
              <a:rPr lang="en-US" sz="2500" dirty="0" err="1" smtClean="0">
                <a:latin typeface="Gadugi" panose="020B0502040204020203" pitchFamily="34" charset="0"/>
              </a:rPr>
              <a:t>pkt</a:t>
            </a:r>
            <a:r>
              <a:rPr lang="en-US" sz="2500" dirty="0" smtClean="0">
                <a:latin typeface="Gadugi" panose="020B0502040204020203" pitchFamily="34" charset="0"/>
              </a:rPr>
              <a:t> . </a:t>
            </a:r>
            <a:r>
              <a:rPr lang="en-US" sz="2500" dirty="0" err="1" smtClean="0">
                <a:latin typeface="Gadugi" panose="020B0502040204020203" pitchFamily="34" charset="0"/>
              </a:rPr>
              <a:t>new_hop</a:t>
            </a:r>
            <a:endParaRPr lang="en-US" sz="2500" dirty="0" smtClean="0">
              <a:latin typeface="Gadugi" panose="020B0502040204020203" pitchFamily="34" charset="0"/>
            </a:endParaRPr>
          </a:p>
          <a:p>
            <a:r>
              <a:rPr lang="en-US" sz="2500" dirty="0" smtClean="0">
                <a:latin typeface="Gadugi" panose="020B0502040204020203" pitchFamily="34" charset="0"/>
              </a:rPr>
              <a:t>                                      : </a:t>
            </a:r>
            <a:r>
              <a:rPr lang="en-US" sz="2500" dirty="0" err="1" smtClean="0">
                <a:latin typeface="Gadugi" panose="020B0502040204020203" pitchFamily="34" charset="0"/>
              </a:rPr>
              <a:t>saved_hop</a:t>
            </a:r>
            <a:r>
              <a:rPr lang="en-US" sz="2500" dirty="0" smtClean="0">
                <a:latin typeface="Gadugi" panose="020B0502040204020203" pitchFamily="34" charset="0"/>
              </a:rPr>
              <a:t> [ </a:t>
            </a:r>
            <a:r>
              <a:rPr lang="en-US" sz="2500" dirty="0" err="1" smtClean="0">
                <a:latin typeface="Gadugi" panose="020B0502040204020203" pitchFamily="34" charset="0"/>
              </a:rPr>
              <a:t>pkt</a:t>
            </a:r>
            <a:r>
              <a:rPr lang="en-US" sz="2500" dirty="0" smtClean="0">
                <a:latin typeface="Gadugi" panose="020B0502040204020203" pitchFamily="34" charset="0"/>
              </a:rPr>
              <a:t> . id ];</a:t>
            </a:r>
          </a:p>
          <a:p>
            <a:endParaRPr lang="en-US" sz="2500" dirty="0">
              <a:latin typeface="Gadugi" panose="020B0502040204020203" pitchFamily="34" charset="0"/>
            </a:endParaRPr>
          </a:p>
        </p:txBody>
      </p:sp>
      <p:sp>
        <p:nvSpPr>
          <p:cNvPr id="9" name="Down Arrow 8"/>
          <p:cNvSpPr/>
          <p:nvPr/>
        </p:nvSpPr>
        <p:spPr>
          <a:xfrm>
            <a:off x="5960165" y="3461119"/>
            <a:ext cx="990600" cy="8690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68451" y="4689664"/>
            <a:ext cx="786178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err="1" smtClean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pkt.tmp</a:t>
            </a:r>
            <a:r>
              <a:rPr lang="en-US" sz="2500" dirty="0" smtClean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   = </a:t>
            </a:r>
            <a:r>
              <a:rPr lang="en-US" sz="2500" dirty="0" err="1" smtClean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pkt.arrival</a:t>
            </a:r>
            <a:r>
              <a:rPr lang="en-US" sz="2500" dirty="0" smtClean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 - </a:t>
            </a:r>
            <a:r>
              <a:rPr lang="en-US" sz="2500" dirty="0" err="1" smtClean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last_time</a:t>
            </a:r>
            <a:r>
              <a:rPr lang="en-US" sz="2500" dirty="0" smtClean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[pkt.id];</a:t>
            </a:r>
          </a:p>
          <a:p>
            <a:r>
              <a:rPr lang="en-US" sz="2500" dirty="0" smtClean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pkt.tmp2 = </a:t>
            </a:r>
            <a:r>
              <a:rPr lang="en-US" sz="2500" dirty="0" err="1" smtClean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pkt.tmp</a:t>
            </a:r>
            <a:r>
              <a:rPr lang="en-US" sz="2500" dirty="0" smtClean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 &gt; THRESHOLD;</a:t>
            </a:r>
          </a:p>
          <a:p>
            <a:r>
              <a:rPr lang="en-US" sz="2500" dirty="0" err="1" smtClean="0">
                <a:latin typeface="Gadugi" panose="020B0502040204020203" pitchFamily="34" charset="0"/>
              </a:rPr>
              <a:t>saved_hop</a:t>
            </a:r>
            <a:r>
              <a:rPr lang="en-US" sz="2500" dirty="0" smtClean="0">
                <a:latin typeface="Gadugi" panose="020B0502040204020203" pitchFamily="34" charset="0"/>
              </a:rPr>
              <a:t> [ </a:t>
            </a:r>
            <a:r>
              <a:rPr lang="en-US" sz="2500" dirty="0" err="1" smtClean="0">
                <a:latin typeface="Gadugi" panose="020B0502040204020203" pitchFamily="34" charset="0"/>
              </a:rPr>
              <a:t>pkt</a:t>
            </a:r>
            <a:r>
              <a:rPr lang="en-US" sz="2500" dirty="0" smtClean="0">
                <a:latin typeface="Gadugi" panose="020B0502040204020203" pitchFamily="34" charset="0"/>
              </a:rPr>
              <a:t> . id ] = </a:t>
            </a:r>
            <a:r>
              <a:rPr lang="en-US" sz="2500" dirty="0" smtClean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pkt.tmp2</a:t>
            </a:r>
          </a:p>
          <a:p>
            <a:r>
              <a:rPr lang="en-US" sz="2500" dirty="0" smtClean="0">
                <a:latin typeface="Gadugi" panose="020B0502040204020203" pitchFamily="34" charset="0"/>
              </a:rPr>
              <a:t>                                      ? </a:t>
            </a:r>
            <a:r>
              <a:rPr lang="en-US" sz="2500" dirty="0" err="1" smtClean="0">
                <a:latin typeface="Gadugi" panose="020B0502040204020203" pitchFamily="34" charset="0"/>
              </a:rPr>
              <a:t>pkt</a:t>
            </a:r>
            <a:r>
              <a:rPr lang="en-US" sz="2500" dirty="0" smtClean="0">
                <a:latin typeface="Gadugi" panose="020B0502040204020203" pitchFamily="34" charset="0"/>
              </a:rPr>
              <a:t> . </a:t>
            </a:r>
            <a:r>
              <a:rPr lang="en-US" sz="2500" dirty="0" err="1" smtClean="0">
                <a:latin typeface="Gadugi" panose="020B0502040204020203" pitchFamily="34" charset="0"/>
              </a:rPr>
              <a:t>new_hop</a:t>
            </a:r>
            <a:endParaRPr lang="en-US" sz="2500" dirty="0" smtClean="0">
              <a:latin typeface="Gadugi" panose="020B0502040204020203" pitchFamily="34" charset="0"/>
            </a:endParaRPr>
          </a:p>
          <a:p>
            <a:r>
              <a:rPr lang="en-US" sz="2500" dirty="0" smtClean="0">
                <a:latin typeface="Gadugi" panose="020B0502040204020203" pitchFamily="34" charset="0"/>
              </a:rPr>
              <a:t>                                      : </a:t>
            </a:r>
            <a:r>
              <a:rPr lang="en-US" sz="2500" dirty="0" err="1" smtClean="0">
                <a:latin typeface="Gadugi" panose="020B0502040204020203" pitchFamily="34" charset="0"/>
              </a:rPr>
              <a:t>saved_hop</a:t>
            </a:r>
            <a:r>
              <a:rPr lang="en-US" sz="2500" dirty="0" smtClean="0">
                <a:latin typeface="Gadugi" panose="020B0502040204020203" pitchFamily="34" charset="0"/>
              </a:rPr>
              <a:t> [ </a:t>
            </a:r>
            <a:r>
              <a:rPr lang="en-US" sz="2500" dirty="0" err="1" smtClean="0">
                <a:latin typeface="Gadugi" panose="020B0502040204020203" pitchFamily="34" charset="0"/>
              </a:rPr>
              <a:t>pkt</a:t>
            </a:r>
            <a:r>
              <a:rPr lang="en-US" sz="2500" dirty="0" smtClean="0">
                <a:latin typeface="Gadugi" panose="020B0502040204020203" pitchFamily="34" charset="0"/>
              </a:rPr>
              <a:t> . id ];</a:t>
            </a:r>
          </a:p>
          <a:p>
            <a:endParaRPr lang="en-US" sz="2500" dirty="0">
              <a:latin typeface="Gadugi" panose="020B0502040204020203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8878878" y="104339"/>
            <a:ext cx="2781300" cy="53363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3582978" y="197743"/>
            <a:ext cx="800100" cy="463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4687878" y="104339"/>
            <a:ext cx="2781300" cy="52157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7773978" y="197742"/>
            <a:ext cx="800100" cy="463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669609" y="188367"/>
            <a:ext cx="2990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adugi" panose="020B0502040204020203" pitchFamily="34" charset="0"/>
              </a:rPr>
              <a:t>Sequential to parallel code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069378" y="180459"/>
            <a:ext cx="2335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adugi" panose="020B0502040204020203" pitchFamily="34" charset="0"/>
              </a:rPr>
              <a:t>Hardware constraints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458778" y="104339"/>
            <a:ext cx="2813538" cy="5373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07289" y="188367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adugi" panose="020B0502040204020203" pitchFamily="34" charset="0"/>
              </a:rPr>
              <a:t>Canonicalization</a:t>
            </a:r>
          </a:p>
        </p:txBody>
      </p:sp>
    </p:spTree>
    <p:extLst>
      <p:ext uri="{BB962C8B-B14F-4D97-AF65-F5344CB8AC3E}">
        <p14:creationId xmlns:p14="http://schemas.microsoft.com/office/powerpoint/2010/main" val="340864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0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Generating P4 code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 wrap="square"/>
          <a:lstStyle/>
          <a:p>
            <a:r>
              <a:rPr lang="en-US" dirty="0" smtClean="0">
                <a:latin typeface="Gadugi" panose="020B0502040204020203" pitchFamily="34" charset="0"/>
              </a:rPr>
              <a:t>Required changes to P4</a:t>
            </a:r>
          </a:p>
          <a:p>
            <a:pPr lvl="1"/>
            <a:r>
              <a:rPr lang="en-US" dirty="0" smtClean="0">
                <a:latin typeface="Gadugi" panose="020B0502040204020203" pitchFamily="34" charset="0"/>
              </a:rPr>
              <a:t>Sequential execution semantics (required for read from, modify, and write back to state)</a:t>
            </a:r>
          </a:p>
          <a:p>
            <a:pPr lvl="1"/>
            <a:r>
              <a:rPr lang="en-US" dirty="0" smtClean="0">
                <a:latin typeface="Gadugi" panose="020B0502040204020203" pitchFamily="34" charset="0"/>
              </a:rPr>
              <a:t>Expression support</a:t>
            </a:r>
            <a:endParaRPr lang="en-US" dirty="0">
              <a:latin typeface="Gadugi" panose="020B0502040204020203" pitchFamily="34" charset="0"/>
            </a:endParaRPr>
          </a:p>
          <a:p>
            <a:pPr lvl="1"/>
            <a:r>
              <a:rPr lang="en-US" dirty="0" smtClean="0">
                <a:latin typeface="Gadugi" panose="020B0502040204020203" pitchFamily="34" charset="0"/>
              </a:rPr>
              <a:t>Both available in v1.1</a:t>
            </a:r>
          </a:p>
          <a:p>
            <a:r>
              <a:rPr lang="en-US" dirty="0" smtClean="0">
                <a:latin typeface="Gadugi" panose="020B0502040204020203" pitchFamily="34" charset="0"/>
              </a:rPr>
              <a:t>Encapsulate </a:t>
            </a:r>
            <a:r>
              <a:rPr lang="en-US" dirty="0">
                <a:latin typeface="Gadugi" panose="020B0502040204020203" pitchFamily="34" charset="0"/>
              </a:rPr>
              <a:t>every </a:t>
            </a:r>
            <a:r>
              <a:rPr lang="en-US" dirty="0" err="1" smtClean="0">
                <a:latin typeface="Gadugi" panose="020B0502040204020203" pitchFamily="34" charset="0"/>
              </a:rPr>
              <a:t>codelet</a:t>
            </a:r>
            <a:r>
              <a:rPr lang="en-US" dirty="0" smtClean="0">
                <a:latin typeface="Gadugi" panose="020B0502040204020203" pitchFamily="34" charset="0"/>
              </a:rPr>
              <a:t> </a:t>
            </a:r>
            <a:r>
              <a:rPr lang="en-US" dirty="0">
                <a:latin typeface="Gadugi" panose="020B0502040204020203" pitchFamily="34" charset="0"/>
              </a:rPr>
              <a:t>in a </a:t>
            </a:r>
            <a:r>
              <a:rPr lang="en-US" dirty="0" smtClean="0">
                <a:latin typeface="Gadugi" panose="020B0502040204020203" pitchFamily="34" charset="0"/>
              </a:rPr>
              <a:t>table’s default action</a:t>
            </a:r>
          </a:p>
          <a:p>
            <a:r>
              <a:rPr lang="en-US" dirty="0" smtClean="0">
                <a:latin typeface="Gadugi" panose="020B0502040204020203" pitchFamily="34" charset="0"/>
              </a:rPr>
              <a:t>Chain together tables as P4 control program</a:t>
            </a:r>
          </a:p>
        </p:txBody>
      </p:sp>
    </p:spTree>
    <p:extLst>
      <p:ext uri="{BB962C8B-B14F-4D97-AF65-F5344CB8AC3E}">
        <p14:creationId xmlns:p14="http://schemas.microsoft.com/office/powerpoint/2010/main" val="1486987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Gadugi" panose="020B0502040204020203" pitchFamily="34" charset="0"/>
              </a:rPr>
              <a:t>Relationship to prior compiler techniques</a:t>
            </a:r>
            <a:endParaRPr lang="en-US" dirty="0">
              <a:latin typeface="Gadugi" panose="020B0502040204020203" pitchFamily="34" charset="0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9189187"/>
              </p:ext>
            </p:extLst>
          </p:nvPr>
        </p:nvGraphicFramePr>
        <p:xfrm>
          <a:off x="838200" y="1825625"/>
          <a:ext cx="10515600" cy="276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/>
                <a:gridCol w="2628900"/>
                <a:gridCol w="43815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Technique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Prior work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Differences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If Conversion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Kennedy et</a:t>
                      </a:r>
                      <a:r>
                        <a:rPr lang="en-US" baseline="0" dirty="0" smtClean="0"/>
                        <a:t> a</a:t>
                      </a:r>
                      <a:r>
                        <a:rPr lang="en-US" dirty="0" smtClean="0"/>
                        <a:t>l. 1983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 breaks, continue, </a:t>
                      </a:r>
                      <a:r>
                        <a:rPr lang="en-US" dirty="0" err="1" smtClean="0"/>
                        <a:t>gotos</a:t>
                      </a:r>
                      <a:r>
                        <a:rPr lang="en-US" dirty="0" smtClean="0"/>
                        <a:t>, loops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Static Single-Assignment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Ferrante et al. 1988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 branches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Strongly Connected Components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Lam et al. 1989 (Software Pipelining)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Scheduling in space instead of time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Synthesis</a:t>
                      </a:r>
                      <a:r>
                        <a:rPr lang="en-US" baseline="0" dirty="0" smtClean="0"/>
                        <a:t> for instruction mapping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Technology mapping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Map to</a:t>
                      </a:r>
                      <a:r>
                        <a:rPr lang="en-US" baseline="0" dirty="0" smtClean="0"/>
                        <a:t> 1 hardware primitive, not multiple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Superoptimization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Counter-example-guided</a:t>
                      </a:r>
                      <a:r>
                        <a:rPr lang="en-US" baseline="0" dirty="0" smtClean="0"/>
                        <a:t>, not brute force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5425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Gadugi" panose="020B0502040204020203" pitchFamily="34" charset="0"/>
              </a:rPr>
              <a:t>Branch Removal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152651" y="4724400"/>
            <a:ext cx="7832593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err="1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pkt.tmp</a:t>
            </a:r>
            <a:r>
              <a:rPr lang="en-US" sz="2500" dirty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 = </a:t>
            </a:r>
            <a:r>
              <a:rPr lang="en-US" sz="2500" dirty="0" err="1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pkt.arrival</a:t>
            </a:r>
            <a:r>
              <a:rPr lang="en-US" sz="2500" dirty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 - </a:t>
            </a:r>
            <a:r>
              <a:rPr lang="en-US" sz="2500" dirty="0" err="1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last_time</a:t>
            </a:r>
            <a:r>
              <a:rPr lang="en-US" sz="2500" dirty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[pkt.id] &gt; THRESHOLD;</a:t>
            </a:r>
          </a:p>
          <a:p>
            <a:r>
              <a:rPr lang="en-US" sz="2500" dirty="0" err="1">
                <a:latin typeface="Gadugi" panose="020B0502040204020203" pitchFamily="34" charset="0"/>
              </a:rPr>
              <a:t>saved_hop</a:t>
            </a:r>
            <a:r>
              <a:rPr lang="en-US" sz="2500" dirty="0">
                <a:latin typeface="Gadugi" panose="020B0502040204020203" pitchFamily="34" charset="0"/>
              </a:rPr>
              <a:t> [ </a:t>
            </a:r>
            <a:r>
              <a:rPr lang="en-US" sz="2500" dirty="0" err="1">
                <a:latin typeface="Gadugi" panose="020B0502040204020203" pitchFamily="34" charset="0"/>
              </a:rPr>
              <a:t>pkt</a:t>
            </a:r>
            <a:r>
              <a:rPr lang="en-US" sz="2500" dirty="0">
                <a:latin typeface="Gadugi" panose="020B0502040204020203" pitchFamily="34" charset="0"/>
              </a:rPr>
              <a:t> . id ] = </a:t>
            </a:r>
            <a:r>
              <a:rPr lang="en-US" sz="2500" dirty="0" err="1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pkt.tmp</a:t>
            </a:r>
            <a:endParaRPr lang="en-US" sz="2500" dirty="0">
              <a:solidFill>
                <a:schemeClr val="accent1">
                  <a:lumMod val="75000"/>
                </a:schemeClr>
              </a:solidFill>
              <a:latin typeface="Gadugi" panose="020B0502040204020203" pitchFamily="34" charset="0"/>
            </a:endParaRPr>
          </a:p>
          <a:p>
            <a:r>
              <a:rPr lang="en-US" sz="2500" dirty="0">
                <a:latin typeface="Gadugi" panose="020B0502040204020203" pitchFamily="34" charset="0"/>
              </a:rPr>
              <a:t>                                      ? </a:t>
            </a:r>
            <a:r>
              <a:rPr lang="en-US" sz="2500" dirty="0" err="1">
                <a:latin typeface="Gadugi" panose="020B0502040204020203" pitchFamily="34" charset="0"/>
              </a:rPr>
              <a:t>pkt</a:t>
            </a:r>
            <a:r>
              <a:rPr lang="en-US" sz="2500" dirty="0">
                <a:latin typeface="Gadugi" panose="020B0502040204020203" pitchFamily="34" charset="0"/>
              </a:rPr>
              <a:t> . </a:t>
            </a:r>
            <a:r>
              <a:rPr lang="en-US" sz="2500" dirty="0" err="1">
                <a:latin typeface="Gadugi" panose="020B0502040204020203" pitchFamily="34" charset="0"/>
              </a:rPr>
              <a:t>new_hop</a:t>
            </a:r>
            <a:endParaRPr lang="en-US" sz="2500" dirty="0">
              <a:latin typeface="Gadugi" panose="020B0502040204020203" pitchFamily="34" charset="0"/>
            </a:endParaRPr>
          </a:p>
          <a:p>
            <a:r>
              <a:rPr lang="en-US" sz="2500" dirty="0">
                <a:latin typeface="Gadugi" panose="020B0502040204020203" pitchFamily="34" charset="0"/>
              </a:rPr>
              <a:t>                                      : </a:t>
            </a:r>
            <a:r>
              <a:rPr lang="en-US" sz="2500" dirty="0" err="1">
                <a:latin typeface="Gadugi" panose="020B0502040204020203" pitchFamily="34" charset="0"/>
              </a:rPr>
              <a:t>saved_hop</a:t>
            </a:r>
            <a:r>
              <a:rPr lang="en-US" sz="2500" dirty="0">
                <a:latin typeface="Gadugi" panose="020B0502040204020203" pitchFamily="34" charset="0"/>
              </a:rPr>
              <a:t> [ </a:t>
            </a:r>
            <a:r>
              <a:rPr lang="en-US" sz="2500" dirty="0" err="1">
                <a:latin typeface="Gadugi" panose="020B0502040204020203" pitchFamily="34" charset="0"/>
              </a:rPr>
              <a:t>pkt</a:t>
            </a:r>
            <a:r>
              <a:rPr lang="en-US" sz="2500" dirty="0">
                <a:latin typeface="Gadugi" panose="020B0502040204020203" pitchFamily="34" charset="0"/>
              </a:rPr>
              <a:t> . id ];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158512" y="1829903"/>
            <a:ext cx="691086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latin typeface="Gadugi" panose="020B0502040204020203" pitchFamily="34" charset="0"/>
              </a:rPr>
              <a:t>if (</a:t>
            </a:r>
            <a:r>
              <a:rPr lang="en-US" sz="2500" dirty="0" err="1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pkt.arrival</a:t>
            </a:r>
            <a:r>
              <a:rPr lang="en-US" sz="2500" dirty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 - </a:t>
            </a:r>
            <a:r>
              <a:rPr lang="en-US" sz="2500" dirty="0" err="1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last_time</a:t>
            </a:r>
            <a:r>
              <a:rPr lang="en-US" sz="2500" dirty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[pkt.id] &gt; THRESHOLD</a:t>
            </a:r>
            <a:r>
              <a:rPr lang="en-US" sz="2500" dirty="0">
                <a:latin typeface="Gadugi" panose="020B0502040204020203" pitchFamily="34" charset="0"/>
              </a:rPr>
              <a:t>) {</a:t>
            </a:r>
          </a:p>
          <a:p>
            <a:r>
              <a:rPr lang="en-US" sz="2500" dirty="0">
                <a:latin typeface="Gadugi" panose="020B0502040204020203" pitchFamily="34" charset="0"/>
              </a:rPr>
              <a:t>     </a:t>
            </a:r>
            <a:r>
              <a:rPr lang="en-US" sz="2500" dirty="0" err="1">
                <a:latin typeface="Gadugi" panose="020B0502040204020203" pitchFamily="34" charset="0"/>
              </a:rPr>
              <a:t>saved_hop</a:t>
            </a:r>
            <a:r>
              <a:rPr lang="en-US" sz="2500" dirty="0">
                <a:latin typeface="Gadugi" panose="020B0502040204020203" pitchFamily="34" charset="0"/>
              </a:rPr>
              <a:t> [ </a:t>
            </a:r>
            <a:r>
              <a:rPr lang="en-US" sz="2500" dirty="0" err="1">
                <a:latin typeface="Gadugi" panose="020B0502040204020203" pitchFamily="34" charset="0"/>
              </a:rPr>
              <a:t>pkt</a:t>
            </a:r>
            <a:r>
              <a:rPr lang="en-US" sz="2500" dirty="0">
                <a:latin typeface="Gadugi" panose="020B0502040204020203" pitchFamily="34" charset="0"/>
              </a:rPr>
              <a:t> . id ] = </a:t>
            </a:r>
            <a:r>
              <a:rPr lang="en-US" sz="2500" dirty="0" err="1">
                <a:latin typeface="Gadugi" panose="020B0502040204020203" pitchFamily="34" charset="0"/>
              </a:rPr>
              <a:t>pkt</a:t>
            </a:r>
            <a:r>
              <a:rPr lang="en-US" sz="2500" dirty="0">
                <a:latin typeface="Gadugi" panose="020B0502040204020203" pitchFamily="34" charset="0"/>
              </a:rPr>
              <a:t> . </a:t>
            </a:r>
            <a:r>
              <a:rPr lang="en-US" sz="2500" dirty="0" err="1">
                <a:latin typeface="Gadugi" panose="020B0502040204020203" pitchFamily="34" charset="0"/>
              </a:rPr>
              <a:t>new_hop</a:t>
            </a:r>
            <a:r>
              <a:rPr lang="en-US" sz="2500" dirty="0">
                <a:latin typeface="Gadugi" panose="020B0502040204020203" pitchFamily="34" charset="0"/>
              </a:rPr>
              <a:t> ;</a:t>
            </a:r>
          </a:p>
          <a:p>
            <a:r>
              <a:rPr lang="en-US" sz="2500" dirty="0">
                <a:latin typeface="Gadugi" panose="020B0502040204020203" pitchFamily="34" charset="0"/>
              </a:rPr>
              <a:t> }</a:t>
            </a:r>
          </a:p>
          <a:p>
            <a:endParaRPr lang="en-US" sz="2500" dirty="0">
              <a:latin typeface="Gadugi" panose="020B0502040204020203" pitchFamily="34" charset="0"/>
            </a:endParaRPr>
          </a:p>
        </p:txBody>
      </p:sp>
      <p:sp>
        <p:nvSpPr>
          <p:cNvPr id="6" name="Down Arrow 5"/>
          <p:cNvSpPr/>
          <p:nvPr/>
        </p:nvSpPr>
        <p:spPr>
          <a:xfrm>
            <a:off x="5960165" y="3461119"/>
            <a:ext cx="990600" cy="8690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8878878" y="104339"/>
            <a:ext cx="2781300" cy="53363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20" name="Right Arrow 19"/>
          <p:cNvSpPr/>
          <p:nvPr/>
        </p:nvSpPr>
        <p:spPr>
          <a:xfrm>
            <a:off x="3582978" y="197743"/>
            <a:ext cx="800100" cy="463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4687878" y="104339"/>
            <a:ext cx="2781300" cy="52157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22" name="Right Arrow 21"/>
          <p:cNvSpPr/>
          <p:nvPr/>
        </p:nvSpPr>
        <p:spPr>
          <a:xfrm>
            <a:off x="7773978" y="197742"/>
            <a:ext cx="800100" cy="463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4669609" y="188367"/>
            <a:ext cx="2990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adugi" panose="020B0502040204020203" pitchFamily="34" charset="0"/>
              </a:rPr>
              <a:t>Sequential to parallel code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069378" y="180459"/>
            <a:ext cx="2335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adugi" panose="020B0502040204020203" pitchFamily="34" charset="0"/>
              </a:rPr>
              <a:t>Hardware constraints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458778" y="104339"/>
            <a:ext cx="2813538" cy="5373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07289" y="188367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adugi" panose="020B0502040204020203" pitchFamily="34" charset="0"/>
              </a:rPr>
              <a:t>Canonicalization</a:t>
            </a:r>
          </a:p>
        </p:txBody>
      </p:sp>
    </p:spTree>
    <p:extLst>
      <p:ext uri="{BB962C8B-B14F-4D97-AF65-F5344CB8AC3E}">
        <p14:creationId xmlns:p14="http://schemas.microsoft.com/office/powerpoint/2010/main" val="2095573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6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Handling State Variables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65102" y="1690689"/>
            <a:ext cx="923925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Gadugi" panose="020B0502040204020203" pitchFamily="34" charset="0"/>
              </a:rPr>
              <a:t>pkt.id = hash2(</a:t>
            </a:r>
            <a:r>
              <a:rPr lang="en-US" sz="2500" dirty="0" err="1">
                <a:latin typeface="Gadugi" panose="020B0502040204020203" pitchFamily="34" charset="0"/>
              </a:rPr>
              <a:t>pkt.sport</a:t>
            </a:r>
            <a:r>
              <a:rPr lang="en-US" sz="2500" dirty="0">
                <a:latin typeface="Gadugi" panose="020B0502040204020203" pitchFamily="34" charset="0"/>
              </a:rPr>
              <a:t>, </a:t>
            </a:r>
            <a:r>
              <a:rPr lang="en-US" sz="2500" dirty="0" err="1">
                <a:latin typeface="Gadugi" panose="020B0502040204020203" pitchFamily="34" charset="0"/>
              </a:rPr>
              <a:t>pkt.dport</a:t>
            </a:r>
            <a:r>
              <a:rPr lang="en-US" sz="2500" dirty="0">
                <a:latin typeface="Gadugi" panose="020B0502040204020203" pitchFamily="34" charset="0"/>
              </a:rPr>
              <a:t>) % NUM_FLOWLETS;</a:t>
            </a:r>
          </a:p>
          <a:p>
            <a:r>
              <a:rPr lang="en-US" sz="2500" dirty="0">
                <a:latin typeface="Gadugi" panose="020B0502040204020203" pitchFamily="34" charset="0"/>
              </a:rPr>
              <a:t>...</a:t>
            </a:r>
          </a:p>
          <a:p>
            <a:r>
              <a:rPr lang="en-US" sz="2500" dirty="0" err="1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last_time</a:t>
            </a:r>
            <a:r>
              <a:rPr lang="en-US" sz="2500" dirty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[pkt.id] = </a:t>
            </a:r>
            <a:r>
              <a:rPr lang="en-US" sz="2500" dirty="0" err="1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pkt.arrival</a:t>
            </a:r>
            <a:r>
              <a:rPr lang="en-US" sz="2500" dirty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;</a:t>
            </a:r>
          </a:p>
          <a:p>
            <a:r>
              <a:rPr lang="en-US" sz="2500" dirty="0">
                <a:latin typeface="Gadugi" panose="020B0502040204020203" pitchFamily="34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65102" y="4199793"/>
            <a:ext cx="7951216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latin typeface="Gadugi" panose="020B0502040204020203" pitchFamily="34" charset="0"/>
              </a:rPr>
              <a:t>pkt.id = hash2(</a:t>
            </a:r>
            <a:r>
              <a:rPr lang="en-US" sz="2500" dirty="0" err="1">
                <a:latin typeface="Gadugi" panose="020B0502040204020203" pitchFamily="34" charset="0"/>
              </a:rPr>
              <a:t>pkt.sport</a:t>
            </a:r>
            <a:r>
              <a:rPr lang="en-US" sz="2500" dirty="0">
                <a:latin typeface="Gadugi" panose="020B0502040204020203" pitchFamily="34" charset="0"/>
              </a:rPr>
              <a:t>, </a:t>
            </a:r>
            <a:r>
              <a:rPr lang="en-US" sz="2500" dirty="0" err="1">
                <a:latin typeface="Gadugi" panose="020B0502040204020203" pitchFamily="34" charset="0"/>
              </a:rPr>
              <a:t>pkt.dport</a:t>
            </a:r>
            <a:r>
              <a:rPr lang="en-US" sz="2500" dirty="0">
                <a:latin typeface="Gadugi" panose="020B0502040204020203" pitchFamily="34" charset="0"/>
              </a:rPr>
              <a:t>) % NUM_FLOWLETS;</a:t>
            </a:r>
          </a:p>
          <a:p>
            <a:r>
              <a:rPr lang="en-US" sz="2500" dirty="0" err="1">
                <a:solidFill>
                  <a:srgbClr val="FF0000"/>
                </a:solidFill>
                <a:latin typeface="Gadugi" panose="020B0502040204020203" pitchFamily="34" charset="0"/>
              </a:rPr>
              <a:t>pkt.last_time</a:t>
            </a:r>
            <a:r>
              <a:rPr lang="en-US" sz="2500" dirty="0">
                <a:solidFill>
                  <a:srgbClr val="FF0000"/>
                </a:solidFill>
                <a:latin typeface="Gadugi" panose="020B0502040204020203" pitchFamily="34" charset="0"/>
              </a:rPr>
              <a:t> = </a:t>
            </a:r>
            <a:r>
              <a:rPr lang="en-US" sz="2500" dirty="0" err="1">
                <a:solidFill>
                  <a:srgbClr val="FF0000"/>
                </a:solidFill>
                <a:latin typeface="Gadugi" panose="020B0502040204020203" pitchFamily="34" charset="0"/>
              </a:rPr>
              <a:t>last_time</a:t>
            </a:r>
            <a:r>
              <a:rPr lang="en-US" sz="2500" dirty="0">
                <a:solidFill>
                  <a:srgbClr val="FF0000"/>
                </a:solidFill>
                <a:latin typeface="Gadugi" panose="020B0502040204020203" pitchFamily="34" charset="0"/>
              </a:rPr>
              <a:t>[pkt.id]; // Read flank</a:t>
            </a:r>
          </a:p>
          <a:p>
            <a:r>
              <a:rPr lang="en-US" sz="2500" dirty="0">
                <a:latin typeface="Gadugi" panose="020B0502040204020203" pitchFamily="34" charset="0"/>
              </a:rPr>
              <a:t>...</a:t>
            </a:r>
          </a:p>
          <a:p>
            <a:r>
              <a:rPr lang="en-US" sz="2500" dirty="0" err="1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pkt.last_time</a:t>
            </a:r>
            <a:r>
              <a:rPr lang="en-US" sz="2500" dirty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 = </a:t>
            </a:r>
            <a:r>
              <a:rPr lang="en-US" sz="2500" dirty="0" err="1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pkt.arrival</a:t>
            </a:r>
            <a:r>
              <a:rPr lang="en-US" sz="2500" dirty="0">
                <a:solidFill>
                  <a:schemeClr val="accent1">
                    <a:lumMod val="75000"/>
                  </a:schemeClr>
                </a:solidFill>
              </a:rPr>
              <a:t>;</a:t>
            </a:r>
          </a:p>
          <a:p>
            <a:r>
              <a:rPr lang="en-US" sz="2500" dirty="0">
                <a:latin typeface="Gadugi" panose="020B0502040204020203" pitchFamily="34" charset="0"/>
              </a:rPr>
              <a:t>…</a:t>
            </a:r>
          </a:p>
          <a:p>
            <a:r>
              <a:rPr lang="en-US" sz="2500" dirty="0" err="1">
                <a:solidFill>
                  <a:srgbClr val="FF0000"/>
                </a:solidFill>
                <a:latin typeface="Gadugi" panose="020B0502040204020203" pitchFamily="34" charset="0"/>
              </a:rPr>
              <a:t>last_time</a:t>
            </a:r>
            <a:r>
              <a:rPr lang="en-US" sz="2500" dirty="0">
                <a:solidFill>
                  <a:srgbClr val="FF0000"/>
                </a:solidFill>
                <a:latin typeface="Gadugi" panose="020B0502040204020203" pitchFamily="34" charset="0"/>
              </a:rPr>
              <a:t>[pkt.id] = </a:t>
            </a:r>
            <a:r>
              <a:rPr lang="en-US" sz="2500" dirty="0" err="1">
                <a:solidFill>
                  <a:srgbClr val="FF0000"/>
                </a:solidFill>
                <a:latin typeface="Gadugi" panose="020B0502040204020203" pitchFamily="34" charset="0"/>
              </a:rPr>
              <a:t>pkt.last_time</a:t>
            </a:r>
            <a:r>
              <a:rPr lang="en-US" sz="2500" dirty="0">
                <a:solidFill>
                  <a:srgbClr val="FF0000"/>
                </a:solidFill>
                <a:latin typeface="Gadugi" panose="020B0502040204020203" pitchFamily="34" charset="0"/>
              </a:rPr>
              <a:t>; // Write flank</a:t>
            </a:r>
            <a:endParaRPr lang="en-US" sz="2500" dirty="0">
              <a:latin typeface="Gadugi" panose="020B0502040204020203" pitchFamily="34" charset="0"/>
            </a:endParaRPr>
          </a:p>
        </p:txBody>
      </p:sp>
      <p:sp>
        <p:nvSpPr>
          <p:cNvPr id="7" name="Down Arrow 6"/>
          <p:cNvSpPr/>
          <p:nvPr/>
        </p:nvSpPr>
        <p:spPr>
          <a:xfrm>
            <a:off x="5600700" y="3276601"/>
            <a:ext cx="990600" cy="8690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8878878" y="104339"/>
            <a:ext cx="2781300" cy="53363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25" name="Right Arrow 24"/>
          <p:cNvSpPr/>
          <p:nvPr/>
        </p:nvSpPr>
        <p:spPr>
          <a:xfrm>
            <a:off x="3582978" y="197743"/>
            <a:ext cx="800100" cy="463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4687878" y="104339"/>
            <a:ext cx="2781300" cy="52157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27" name="Right Arrow 26"/>
          <p:cNvSpPr/>
          <p:nvPr/>
        </p:nvSpPr>
        <p:spPr>
          <a:xfrm>
            <a:off x="7773978" y="197742"/>
            <a:ext cx="800100" cy="463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4669609" y="188367"/>
            <a:ext cx="2990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adugi" panose="020B0502040204020203" pitchFamily="34" charset="0"/>
              </a:rPr>
              <a:t>Sequential to parallel code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069378" y="180459"/>
            <a:ext cx="2335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adugi" panose="020B0502040204020203" pitchFamily="34" charset="0"/>
              </a:rPr>
              <a:t>Hardware constraints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458778" y="104339"/>
            <a:ext cx="2813538" cy="5373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007289" y="188367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adugi" panose="020B0502040204020203" pitchFamily="34" charset="0"/>
              </a:rPr>
              <a:t>Canonicalization</a:t>
            </a:r>
          </a:p>
        </p:txBody>
      </p:sp>
    </p:spTree>
    <p:extLst>
      <p:ext uri="{BB962C8B-B14F-4D97-AF65-F5344CB8AC3E}">
        <p14:creationId xmlns:p14="http://schemas.microsoft.com/office/powerpoint/2010/main" val="411069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FAQ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>
                <a:latin typeface="Gadugi" panose="020B0502040204020203" pitchFamily="34" charset="0"/>
              </a:rPr>
              <a:t>Does predication require you to do twice the amount of work (for both the if and the else branch)?</a:t>
            </a:r>
          </a:p>
          <a:p>
            <a:pPr lvl="1"/>
            <a:r>
              <a:rPr lang="en-US" dirty="0" smtClean="0">
                <a:latin typeface="Gadugi" panose="020B0502040204020203" pitchFamily="34" charset="0"/>
              </a:rPr>
              <a:t>Yes, but it’s done in parallel, so it doesn’t affect timing.</a:t>
            </a:r>
          </a:p>
          <a:p>
            <a:pPr lvl="1"/>
            <a:r>
              <a:rPr lang="en-US" dirty="0" smtClean="0">
                <a:latin typeface="Gadugi" panose="020B0502040204020203" pitchFamily="34" charset="0"/>
              </a:rPr>
              <a:t>The additional area overhead is negligible.</a:t>
            </a:r>
            <a:endParaRPr lang="en-US" dirty="0">
              <a:latin typeface="Gadugi" panose="020B0502040204020203" pitchFamily="34" charset="0"/>
            </a:endParaRPr>
          </a:p>
          <a:p>
            <a:r>
              <a:rPr lang="en-US" dirty="0" smtClean="0">
                <a:latin typeface="Gadugi" panose="020B0502040204020203" pitchFamily="34" charset="0"/>
              </a:rPr>
              <a:t>What do you do when code doesn’t map?</a:t>
            </a:r>
          </a:p>
          <a:p>
            <a:pPr lvl="1"/>
            <a:r>
              <a:rPr lang="en-US" dirty="0" smtClean="0">
                <a:latin typeface="Gadugi" panose="020B0502040204020203" pitchFamily="34" charset="0"/>
              </a:rPr>
              <a:t>We reject it and the programmer retries</a:t>
            </a:r>
            <a:endParaRPr lang="en-US" dirty="0">
              <a:latin typeface="Gadugi" panose="020B0502040204020203" pitchFamily="34" charset="0"/>
            </a:endParaRPr>
          </a:p>
          <a:p>
            <a:r>
              <a:rPr lang="en-US" dirty="0" smtClean="0">
                <a:latin typeface="Gadugi" panose="020B0502040204020203" pitchFamily="34" charset="0"/>
              </a:rPr>
              <a:t>Why can’t you give better diagnostics?</a:t>
            </a:r>
          </a:p>
          <a:p>
            <a:pPr lvl="1"/>
            <a:r>
              <a:rPr lang="en-US" dirty="0" smtClean="0">
                <a:latin typeface="Gadugi" panose="020B0502040204020203" pitchFamily="34" charset="0"/>
              </a:rPr>
              <a:t>It’s hard to say why a SAT solver says </a:t>
            </a:r>
            <a:r>
              <a:rPr lang="en-US" dirty="0" err="1" smtClean="0">
                <a:latin typeface="Gadugi" panose="020B0502040204020203" pitchFamily="34" charset="0"/>
              </a:rPr>
              <a:t>unsatisfiable</a:t>
            </a:r>
            <a:r>
              <a:rPr lang="en-US" dirty="0" smtClean="0">
                <a:latin typeface="Gadugi" panose="020B0502040204020203" pitchFamily="34" charset="0"/>
              </a:rPr>
              <a:t>, which is at the heart of these issues.</a:t>
            </a:r>
            <a:endParaRPr lang="en-US" dirty="0">
              <a:latin typeface="Gadugi" panose="020B0502040204020203" pitchFamily="34" charset="0"/>
            </a:endParaRPr>
          </a:p>
          <a:p>
            <a:r>
              <a:rPr lang="en-US" dirty="0" smtClean="0">
                <a:latin typeface="Gadugi" panose="020B0502040204020203" pitchFamily="34" charset="0"/>
              </a:rPr>
              <a:t>Approximating square root.</a:t>
            </a:r>
          </a:p>
          <a:p>
            <a:pPr lvl="1"/>
            <a:r>
              <a:rPr lang="en-US" dirty="0" smtClean="0">
                <a:latin typeface="Gadugi" panose="020B0502040204020203" pitchFamily="34" charset="0"/>
              </a:rPr>
              <a:t>Approximation is a good next step, especially for algorithms that are ok with sampling.</a:t>
            </a:r>
            <a:endParaRPr lang="en-US" dirty="0">
              <a:latin typeface="Gadugi" panose="020B0502040204020203" pitchFamily="34" charset="0"/>
            </a:endParaRPr>
          </a:p>
          <a:p>
            <a:r>
              <a:rPr lang="en-US" dirty="0" smtClean="0">
                <a:latin typeface="Gadugi" panose="020B0502040204020203" pitchFamily="34" charset="0"/>
              </a:rPr>
              <a:t>How do you handle wrap arounds in the PIFO?</a:t>
            </a:r>
          </a:p>
          <a:p>
            <a:pPr lvl="1"/>
            <a:r>
              <a:rPr lang="en-US" dirty="0" smtClean="0">
                <a:latin typeface="Gadugi" panose="020B0502040204020203" pitchFamily="34" charset="0"/>
              </a:rPr>
              <a:t>We don’t right now.</a:t>
            </a:r>
          </a:p>
          <a:p>
            <a:r>
              <a:rPr lang="en-US" dirty="0" smtClean="0">
                <a:latin typeface="Gadugi" panose="020B0502040204020203" pitchFamily="34" charset="0"/>
              </a:rPr>
              <a:t>Is the compiler optimal?</a:t>
            </a:r>
          </a:p>
          <a:p>
            <a:pPr lvl="1"/>
            <a:r>
              <a:rPr lang="en-US" dirty="0" smtClean="0">
                <a:latin typeface="Gadugi" panose="020B0502040204020203" pitchFamily="34" charset="0"/>
              </a:rPr>
              <a:t>No, it’s only correct.</a:t>
            </a:r>
            <a:endParaRPr lang="en-US" dirty="0">
              <a:latin typeface="Gadug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8665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/>
          <a:lstStyle/>
          <a:p>
            <a:r>
              <a:rPr lang="en-US" dirty="0" smtClean="0"/>
              <a:t>Packet transaction: High-level abstraction for data-plane algorithms</a:t>
            </a:r>
          </a:p>
          <a:p>
            <a:pPr lvl="1"/>
            <a:r>
              <a:rPr lang="en-US" dirty="0" smtClean="0"/>
              <a:t>Examples of several algorithms as packet transactions</a:t>
            </a:r>
          </a:p>
          <a:p>
            <a:pPr lvl="1"/>
            <a:endParaRPr lang="en-US" dirty="0"/>
          </a:p>
          <a:p>
            <a:r>
              <a:rPr lang="en-US" dirty="0" smtClean="0"/>
              <a:t>Atoms: A representation for switch instruction sets</a:t>
            </a:r>
          </a:p>
          <a:p>
            <a:pPr lvl="1"/>
            <a:r>
              <a:rPr lang="en-US" dirty="0" smtClean="0"/>
              <a:t>Seven concrete </a:t>
            </a:r>
            <a:r>
              <a:rPr lang="en-US" dirty="0" err="1" smtClean="0"/>
              <a:t>stateful</a:t>
            </a:r>
            <a:r>
              <a:rPr lang="en-US" dirty="0" smtClean="0"/>
              <a:t> </a:t>
            </a:r>
            <a:r>
              <a:rPr lang="en-US" dirty="0" smtClean="0"/>
              <a:t>instructions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Compiler from packet transactions to atoms</a:t>
            </a:r>
          </a:p>
          <a:p>
            <a:pPr lvl="1"/>
            <a:r>
              <a:rPr lang="en-US" dirty="0" smtClean="0"/>
              <a:t>Allows us to iteratively design switch instruction sets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3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Packet transactions</a:t>
            </a:r>
            <a:endParaRPr lang="en-US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023" y="1616870"/>
            <a:ext cx="11571906" cy="1812130"/>
          </a:xfrm>
        </p:spPr>
        <p:txBody>
          <a:bodyPr>
            <a:noAutofit/>
          </a:bodyPr>
          <a:lstStyle/>
          <a:p>
            <a:r>
              <a:rPr lang="en-US" dirty="0" smtClean="0">
                <a:latin typeface="+mj-lt"/>
              </a:rPr>
              <a:t>Packet transaction: block of imperative code</a:t>
            </a:r>
          </a:p>
          <a:p>
            <a:r>
              <a:rPr lang="en-US" dirty="0">
                <a:latin typeface="+mj-lt"/>
              </a:rPr>
              <a:t>T</a:t>
            </a:r>
            <a:r>
              <a:rPr lang="en-US" dirty="0" smtClean="0">
                <a:latin typeface="+mj-lt"/>
              </a:rPr>
              <a:t>ransaction runs to completion, one packet at a time, serially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828686" y="3284528"/>
            <a:ext cx="3609987" cy="27384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10000"/>
              </a:lnSpc>
            </a:pPr>
            <a:r>
              <a:rPr lang="en-US" sz="2500" dirty="0" smtClean="0">
                <a:solidFill>
                  <a:schemeClr val="tx1"/>
                </a:solidFill>
                <a:latin typeface="+mj-lt"/>
                <a:cs typeface="Seravek"/>
              </a:rPr>
              <a:t>if </a:t>
            </a:r>
            <a:r>
              <a:rPr lang="en-US" sz="2500" dirty="0">
                <a:solidFill>
                  <a:schemeClr val="tx1"/>
                </a:solidFill>
                <a:latin typeface="+mj-lt"/>
                <a:cs typeface="Seravek"/>
              </a:rPr>
              <a:t>(count == </a:t>
            </a:r>
            <a:r>
              <a:rPr lang="en-US" sz="2500" dirty="0" smtClean="0">
                <a:solidFill>
                  <a:schemeClr val="tx1"/>
                </a:solidFill>
                <a:latin typeface="+mj-lt"/>
                <a:cs typeface="Seravek"/>
              </a:rPr>
              <a:t>9):</a:t>
            </a:r>
            <a:endParaRPr lang="en-US" sz="2500" dirty="0">
              <a:solidFill>
                <a:schemeClr val="tx1"/>
              </a:solidFill>
              <a:latin typeface="+mj-lt"/>
              <a:cs typeface="Seravek"/>
            </a:endParaRPr>
          </a:p>
          <a:p>
            <a:pPr>
              <a:lnSpc>
                <a:spcPct val="110000"/>
              </a:lnSpc>
            </a:pPr>
            <a:r>
              <a:rPr lang="en-US" sz="2500" dirty="0" smtClean="0">
                <a:solidFill>
                  <a:schemeClr val="tx1"/>
                </a:solidFill>
                <a:latin typeface="+mj-lt"/>
                <a:cs typeface="Seravek"/>
              </a:rPr>
              <a:t>   </a:t>
            </a:r>
            <a:r>
              <a:rPr lang="en-US" sz="2500" dirty="0" err="1" smtClean="0">
                <a:solidFill>
                  <a:schemeClr val="tx1"/>
                </a:solidFill>
                <a:latin typeface="+mj-lt"/>
                <a:cs typeface="Seravek"/>
              </a:rPr>
              <a:t>pkt.sample</a:t>
            </a:r>
            <a:r>
              <a:rPr lang="en-US" sz="2500" dirty="0" smtClean="0">
                <a:solidFill>
                  <a:schemeClr val="tx1"/>
                </a:solidFill>
                <a:latin typeface="+mj-lt"/>
                <a:cs typeface="Seravek"/>
              </a:rPr>
              <a:t> = </a:t>
            </a:r>
            <a:r>
              <a:rPr lang="en-US" sz="2500" dirty="0" err="1" smtClean="0">
                <a:solidFill>
                  <a:schemeClr val="tx1"/>
                </a:solidFill>
                <a:latin typeface="+mj-lt"/>
                <a:cs typeface="Seravek"/>
              </a:rPr>
              <a:t>pkt.src</a:t>
            </a:r>
            <a:endParaRPr lang="en-US" sz="2500" dirty="0">
              <a:solidFill>
                <a:schemeClr val="tx1"/>
              </a:solidFill>
              <a:latin typeface="+mj-lt"/>
              <a:cs typeface="Seravek"/>
            </a:endParaRPr>
          </a:p>
          <a:p>
            <a:pPr>
              <a:lnSpc>
                <a:spcPct val="110000"/>
              </a:lnSpc>
            </a:pPr>
            <a:r>
              <a:rPr lang="en-US" sz="2500" dirty="0">
                <a:solidFill>
                  <a:schemeClr val="tx1"/>
                </a:solidFill>
                <a:latin typeface="+mj-lt"/>
                <a:cs typeface="Seravek"/>
              </a:rPr>
              <a:t>  </a:t>
            </a:r>
            <a:r>
              <a:rPr lang="en-US" sz="2500" dirty="0" smtClean="0">
                <a:solidFill>
                  <a:schemeClr val="tx1"/>
                </a:solidFill>
                <a:latin typeface="+mj-lt"/>
                <a:cs typeface="Seravek"/>
              </a:rPr>
              <a:t> count </a:t>
            </a:r>
            <a:r>
              <a:rPr lang="en-US" sz="2500" dirty="0">
                <a:solidFill>
                  <a:schemeClr val="tx1"/>
                </a:solidFill>
                <a:latin typeface="+mj-lt"/>
                <a:cs typeface="Seravek"/>
              </a:rPr>
              <a:t>= 0</a:t>
            </a:r>
          </a:p>
          <a:p>
            <a:pPr>
              <a:lnSpc>
                <a:spcPct val="110000"/>
              </a:lnSpc>
            </a:pPr>
            <a:r>
              <a:rPr lang="en-US" sz="2500" dirty="0" smtClean="0">
                <a:solidFill>
                  <a:schemeClr val="tx1"/>
                </a:solidFill>
                <a:latin typeface="+mj-lt"/>
                <a:cs typeface="Seravek"/>
              </a:rPr>
              <a:t>else </a:t>
            </a:r>
            <a:r>
              <a:rPr lang="en-US" sz="2500" dirty="0">
                <a:solidFill>
                  <a:schemeClr val="tx1"/>
                </a:solidFill>
                <a:latin typeface="+mj-lt"/>
                <a:cs typeface="Seravek"/>
              </a:rPr>
              <a:t>:</a:t>
            </a:r>
          </a:p>
          <a:p>
            <a:pPr>
              <a:lnSpc>
                <a:spcPct val="110000"/>
              </a:lnSpc>
            </a:pPr>
            <a:r>
              <a:rPr lang="en-US" sz="2500" dirty="0">
                <a:solidFill>
                  <a:schemeClr val="tx1"/>
                </a:solidFill>
                <a:latin typeface="+mj-lt"/>
                <a:cs typeface="Seravek"/>
              </a:rPr>
              <a:t> </a:t>
            </a:r>
            <a:r>
              <a:rPr lang="en-US" sz="2500" dirty="0" smtClean="0">
                <a:solidFill>
                  <a:schemeClr val="tx1"/>
                </a:solidFill>
                <a:latin typeface="+mj-lt"/>
                <a:cs typeface="Seravek"/>
              </a:rPr>
              <a:t>  </a:t>
            </a:r>
            <a:r>
              <a:rPr lang="en-US" sz="2500" dirty="0" err="1" smtClean="0">
                <a:solidFill>
                  <a:schemeClr val="tx1"/>
                </a:solidFill>
                <a:latin typeface="+mj-lt"/>
                <a:cs typeface="Seravek"/>
              </a:rPr>
              <a:t>pkt.sample</a:t>
            </a:r>
            <a:r>
              <a:rPr lang="en-US" sz="2500" dirty="0" smtClean="0">
                <a:solidFill>
                  <a:schemeClr val="tx1"/>
                </a:solidFill>
                <a:latin typeface="+mj-lt"/>
                <a:cs typeface="Seravek"/>
              </a:rPr>
              <a:t> </a:t>
            </a:r>
            <a:r>
              <a:rPr lang="en-US" sz="2500" dirty="0">
                <a:solidFill>
                  <a:schemeClr val="tx1"/>
                </a:solidFill>
                <a:latin typeface="+mj-lt"/>
                <a:cs typeface="Seravek"/>
              </a:rPr>
              <a:t>= 0</a:t>
            </a:r>
          </a:p>
          <a:p>
            <a:pPr>
              <a:lnSpc>
                <a:spcPct val="110000"/>
              </a:lnSpc>
            </a:pPr>
            <a:r>
              <a:rPr lang="en-US" sz="2500" dirty="0">
                <a:solidFill>
                  <a:schemeClr val="tx1"/>
                </a:solidFill>
                <a:latin typeface="+mj-lt"/>
                <a:cs typeface="Seravek"/>
              </a:rPr>
              <a:t> </a:t>
            </a:r>
            <a:r>
              <a:rPr lang="en-US" sz="2500" dirty="0" smtClean="0">
                <a:solidFill>
                  <a:schemeClr val="tx1"/>
                </a:solidFill>
                <a:latin typeface="+mj-lt"/>
                <a:cs typeface="Seravek"/>
              </a:rPr>
              <a:t>  count++</a:t>
            </a:r>
            <a:endParaRPr lang="en-US" sz="2500" dirty="0">
              <a:solidFill>
                <a:schemeClr val="tx1"/>
              </a:solidFill>
              <a:latin typeface="+mj-lt"/>
              <a:cs typeface="Seravek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427417" y="3216977"/>
            <a:ext cx="1154483" cy="55399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000" dirty="0" smtClean="0">
                <a:latin typeface="+mj-lt"/>
                <a:cs typeface="Seravek"/>
              </a:rPr>
              <a:t>count</a:t>
            </a:r>
            <a:endParaRPr lang="en-US" sz="3000" dirty="0">
              <a:latin typeface="+mj-lt"/>
              <a:cs typeface="Seravek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756314" y="3044827"/>
            <a:ext cx="4953000" cy="3203573"/>
          </a:xfrm>
          <a:prstGeom prst="roundRect">
            <a:avLst/>
          </a:prstGeom>
          <a:noFill/>
          <a:ln w="635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Seravek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095500" y="4419600"/>
            <a:ext cx="647700" cy="0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8"/>
          <p:cNvGrpSpPr/>
          <p:nvPr/>
        </p:nvGrpSpPr>
        <p:grpSpPr>
          <a:xfrm>
            <a:off x="8267700" y="3013073"/>
            <a:ext cx="3866319" cy="553998"/>
            <a:chOff x="8554281" y="3013073"/>
            <a:chExt cx="2836469" cy="553998"/>
          </a:xfrm>
        </p:grpSpPr>
        <p:sp>
          <p:nvSpPr>
            <p:cNvPr id="19" name="Rounded Rectangle 18"/>
            <p:cNvSpPr/>
            <p:nvPr/>
          </p:nvSpPr>
          <p:spPr>
            <a:xfrm>
              <a:off x="8554281" y="3053550"/>
              <a:ext cx="2836469" cy="473044"/>
            </a:xfrm>
            <a:prstGeom prst="round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0" dirty="0">
                <a:solidFill>
                  <a:schemeClr val="tx1"/>
                </a:solidFill>
                <a:latin typeface="+mj-lt"/>
                <a:cs typeface="Seravek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672241" y="3013073"/>
              <a:ext cx="1903036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dirty="0" smtClean="0">
                  <a:solidFill>
                    <a:srgbClr val="000000"/>
                  </a:solidFill>
                  <a:latin typeface="+mj-lt"/>
                  <a:cs typeface="Seravek"/>
                </a:rPr>
                <a:t>p1.sample = 0</a:t>
              </a:r>
            </a:p>
          </p:txBody>
        </p:sp>
      </p:grpSp>
      <p:cxnSp>
        <p:nvCxnSpPr>
          <p:cNvPr id="27" name="Straight Arrow Connector 26"/>
          <p:cNvCxnSpPr/>
          <p:nvPr/>
        </p:nvCxnSpPr>
        <p:spPr>
          <a:xfrm>
            <a:off x="7734300" y="4457700"/>
            <a:ext cx="647700" cy="0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/>
          <p:cNvGrpSpPr/>
          <p:nvPr/>
        </p:nvGrpSpPr>
        <p:grpSpPr>
          <a:xfrm>
            <a:off x="8267700" y="3716375"/>
            <a:ext cx="3866319" cy="553998"/>
            <a:chOff x="8554281" y="3716375"/>
            <a:chExt cx="2850733" cy="553998"/>
          </a:xfrm>
        </p:grpSpPr>
        <p:sp>
          <p:nvSpPr>
            <p:cNvPr id="30" name="Rounded Rectangle 29"/>
            <p:cNvSpPr/>
            <p:nvPr/>
          </p:nvSpPr>
          <p:spPr>
            <a:xfrm>
              <a:off x="8554281" y="3756852"/>
              <a:ext cx="2850733" cy="473044"/>
            </a:xfrm>
            <a:prstGeom prst="round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0" dirty="0">
                <a:solidFill>
                  <a:schemeClr val="tx1"/>
                </a:solidFill>
                <a:latin typeface="+mj-lt"/>
                <a:cs typeface="Seravek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672241" y="3716375"/>
              <a:ext cx="1912606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dirty="0" smtClean="0">
                  <a:solidFill>
                    <a:srgbClr val="000000"/>
                  </a:solidFill>
                  <a:latin typeface="+mj-lt"/>
                  <a:cs typeface="Seravek"/>
                </a:rPr>
                <a:t>p2.sample = 0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1209546" y="3085635"/>
            <a:ext cx="627131" cy="553998"/>
            <a:chOff x="1209546" y="3085635"/>
            <a:chExt cx="627131" cy="553998"/>
          </a:xfrm>
        </p:grpSpPr>
        <p:sp>
          <p:nvSpPr>
            <p:cNvPr id="44" name="Rounded Rectangle 43"/>
            <p:cNvSpPr/>
            <p:nvPr/>
          </p:nvSpPr>
          <p:spPr>
            <a:xfrm>
              <a:off x="1209546" y="3126112"/>
              <a:ext cx="611013" cy="473044"/>
            </a:xfrm>
            <a:prstGeom prst="round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0" dirty="0">
                <a:latin typeface="+mj-lt"/>
                <a:cs typeface="Seravek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219200" y="3085635"/>
              <a:ext cx="61747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dirty="0" smtClean="0">
                  <a:solidFill>
                    <a:srgbClr val="000000"/>
                  </a:solidFill>
                  <a:latin typeface="+mj-lt"/>
                  <a:cs typeface="Seravek"/>
                </a:rPr>
                <a:t>p1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1209546" y="3788937"/>
            <a:ext cx="621942" cy="553998"/>
            <a:chOff x="1209546" y="3788937"/>
            <a:chExt cx="621942" cy="553998"/>
          </a:xfrm>
        </p:grpSpPr>
        <p:sp>
          <p:nvSpPr>
            <p:cNvPr id="46" name="Rounded Rectangle 45"/>
            <p:cNvSpPr/>
            <p:nvPr/>
          </p:nvSpPr>
          <p:spPr>
            <a:xfrm>
              <a:off x="1209546" y="3829414"/>
              <a:ext cx="611013" cy="473044"/>
            </a:xfrm>
            <a:prstGeom prst="round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0" dirty="0">
                <a:latin typeface="+mj-lt"/>
                <a:cs typeface="Seravek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214011" y="3788937"/>
              <a:ext cx="61747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dirty="0" smtClean="0">
                  <a:solidFill>
                    <a:srgbClr val="000000"/>
                  </a:solidFill>
                  <a:latin typeface="+mj-lt"/>
                  <a:cs typeface="Seravek"/>
                </a:rPr>
                <a:t>p2</a:t>
              </a:r>
            </a:p>
          </p:txBody>
        </p:sp>
      </p:grpSp>
      <p:sp>
        <p:nvSpPr>
          <p:cNvPr id="34" name="Rounded Rectangle 33"/>
          <p:cNvSpPr/>
          <p:nvPr/>
        </p:nvSpPr>
        <p:spPr>
          <a:xfrm>
            <a:off x="6514873" y="3752088"/>
            <a:ext cx="952727" cy="1143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>
                <a:solidFill>
                  <a:srgbClr val="000000"/>
                </a:solidFill>
                <a:latin typeface="+mj-lt"/>
                <a:cs typeface="Seravek"/>
              </a:rPr>
              <a:t>0</a:t>
            </a:r>
            <a:endParaRPr lang="en-US" sz="3000" dirty="0">
              <a:solidFill>
                <a:srgbClr val="000000"/>
              </a:solidFill>
              <a:latin typeface="+mj-lt"/>
              <a:cs typeface="Seravek"/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6514873" y="3752088"/>
            <a:ext cx="946391" cy="114764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>
                <a:solidFill>
                  <a:srgbClr val="000000"/>
                </a:solidFill>
                <a:latin typeface="+mj-lt"/>
                <a:cs typeface="Seravek"/>
              </a:rPr>
              <a:t>1</a:t>
            </a:r>
            <a:endParaRPr lang="en-US" sz="3000" dirty="0">
              <a:solidFill>
                <a:srgbClr val="000000"/>
              </a:solidFill>
              <a:latin typeface="+mj-lt"/>
              <a:cs typeface="Seravek"/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6514873" y="3752088"/>
            <a:ext cx="952727" cy="1143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>
                <a:solidFill>
                  <a:srgbClr val="000000"/>
                </a:solidFill>
                <a:latin typeface="+mj-lt"/>
                <a:cs typeface="Seravek"/>
              </a:rPr>
              <a:t>2</a:t>
            </a:r>
            <a:endParaRPr lang="en-US" sz="3000" dirty="0">
              <a:solidFill>
                <a:srgbClr val="000000"/>
              </a:solidFill>
              <a:latin typeface="+mj-lt"/>
              <a:cs typeface="Seravek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6514873" y="3752088"/>
            <a:ext cx="952727" cy="1143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>
                <a:solidFill>
                  <a:srgbClr val="000000"/>
                </a:solidFill>
                <a:latin typeface="+mj-lt"/>
                <a:cs typeface="Seravek"/>
              </a:rPr>
              <a:t>9</a:t>
            </a:r>
            <a:endParaRPr lang="en-US" sz="3000" dirty="0">
              <a:solidFill>
                <a:srgbClr val="000000"/>
              </a:solidFill>
              <a:latin typeface="+mj-lt"/>
              <a:cs typeface="Seravek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6514873" y="3752088"/>
            <a:ext cx="952727" cy="1143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>
                <a:solidFill>
                  <a:srgbClr val="000000"/>
                </a:solidFill>
                <a:latin typeface="+mj-lt"/>
                <a:cs typeface="Seravek"/>
              </a:rPr>
              <a:t>0</a:t>
            </a:r>
            <a:endParaRPr lang="en-US" sz="3000" dirty="0">
              <a:solidFill>
                <a:srgbClr val="000000"/>
              </a:solidFill>
              <a:latin typeface="+mj-lt"/>
              <a:cs typeface="Seravek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1072060" y="5091613"/>
            <a:ext cx="824265" cy="1432220"/>
            <a:chOff x="1072060" y="5091613"/>
            <a:chExt cx="824265" cy="1432220"/>
          </a:xfrm>
        </p:grpSpPr>
        <p:sp>
          <p:nvSpPr>
            <p:cNvPr id="29" name="Rounded Rectangle 28"/>
            <p:cNvSpPr/>
            <p:nvPr/>
          </p:nvSpPr>
          <p:spPr>
            <a:xfrm>
              <a:off x="1072326" y="6010312"/>
              <a:ext cx="737014" cy="473044"/>
            </a:xfrm>
            <a:prstGeom prst="round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0" dirty="0">
                <a:latin typeface="+mj-lt"/>
                <a:cs typeface="Seravek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072060" y="5969835"/>
              <a:ext cx="824265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dirty="0" smtClean="0">
                  <a:solidFill>
                    <a:srgbClr val="000000"/>
                  </a:solidFill>
                  <a:latin typeface="+mj-lt"/>
                  <a:cs typeface="Seravek"/>
                </a:rPr>
                <a:t>p10</a:t>
              </a:r>
            </a:p>
          </p:txBody>
        </p:sp>
        <p:sp>
          <p:nvSpPr>
            <p:cNvPr id="36" name="Oval 35"/>
            <p:cNvSpPr/>
            <p:nvPr/>
          </p:nvSpPr>
          <p:spPr>
            <a:xfrm>
              <a:off x="1409700" y="5091613"/>
              <a:ext cx="190500" cy="1924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cs typeface="Seravek"/>
              </a:endParaRPr>
            </a:p>
          </p:txBody>
        </p:sp>
        <p:sp>
          <p:nvSpPr>
            <p:cNvPr id="37" name="Oval 36"/>
            <p:cNvSpPr/>
            <p:nvPr/>
          </p:nvSpPr>
          <p:spPr>
            <a:xfrm>
              <a:off x="1409700" y="5358313"/>
              <a:ext cx="190500" cy="1924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cs typeface="Seravek"/>
              </a:endParaRPr>
            </a:p>
          </p:txBody>
        </p:sp>
        <p:sp>
          <p:nvSpPr>
            <p:cNvPr id="38" name="Oval 37"/>
            <p:cNvSpPr/>
            <p:nvPr/>
          </p:nvSpPr>
          <p:spPr>
            <a:xfrm>
              <a:off x="1409700" y="5625013"/>
              <a:ext cx="190500" cy="1924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cs typeface="Seravek"/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8338992" y="5047958"/>
            <a:ext cx="3901368" cy="1435398"/>
            <a:chOff x="8625573" y="5047958"/>
            <a:chExt cx="3901368" cy="1435398"/>
          </a:xfrm>
        </p:grpSpPr>
        <p:sp>
          <p:nvSpPr>
            <p:cNvPr id="41" name="Oval 40"/>
            <p:cNvSpPr/>
            <p:nvPr/>
          </p:nvSpPr>
          <p:spPr>
            <a:xfrm>
              <a:off x="9984887" y="5047958"/>
              <a:ext cx="190500" cy="1924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cs typeface="Seravek"/>
              </a:endParaRPr>
            </a:p>
          </p:txBody>
        </p:sp>
        <p:sp>
          <p:nvSpPr>
            <p:cNvPr id="42" name="Oval 41"/>
            <p:cNvSpPr/>
            <p:nvPr/>
          </p:nvSpPr>
          <p:spPr>
            <a:xfrm>
              <a:off x="9984887" y="5314658"/>
              <a:ext cx="190500" cy="1924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cs typeface="Seravek"/>
              </a:endParaRPr>
            </a:p>
          </p:txBody>
        </p:sp>
        <p:sp>
          <p:nvSpPr>
            <p:cNvPr id="43" name="Oval 42"/>
            <p:cNvSpPr/>
            <p:nvPr/>
          </p:nvSpPr>
          <p:spPr>
            <a:xfrm>
              <a:off x="9984887" y="5581358"/>
              <a:ext cx="190500" cy="1924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cs typeface="Seravek"/>
              </a:endParaRPr>
            </a:p>
          </p:txBody>
        </p:sp>
        <p:sp>
          <p:nvSpPr>
            <p:cNvPr id="51" name="Rounded Rectangle 50"/>
            <p:cNvSpPr/>
            <p:nvPr/>
          </p:nvSpPr>
          <p:spPr>
            <a:xfrm>
              <a:off x="8625573" y="5969835"/>
              <a:ext cx="3795027" cy="473044"/>
            </a:xfrm>
            <a:prstGeom prst="round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0" dirty="0">
                <a:solidFill>
                  <a:schemeClr val="tx1"/>
                </a:solidFill>
                <a:latin typeface="+mj-lt"/>
                <a:cs typeface="Seravek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8743533" y="5929358"/>
              <a:ext cx="3783408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dirty="0" smtClean="0">
                  <a:solidFill>
                    <a:srgbClr val="000000"/>
                  </a:solidFill>
                  <a:latin typeface="+mj-lt"/>
                  <a:cs typeface="Seravek"/>
                </a:rPr>
                <a:t>p10.sample = 1.2.3.4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85800" y="5410200"/>
            <a:ext cx="2857500" cy="1449407"/>
            <a:chOff x="609600" y="5410200"/>
            <a:chExt cx="2857500" cy="1449407"/>
          </a:xfrm>
        </p:grpSpPr>
        <p:cxnSp>
          <p:nvCxnSpPr>
            <p:cNvPr id="7" name="Straight Arrow Connector 6"/>
            <p:cNvCxnSpPr/>
            <p:nvPr/>
          </p:nvCxnSpPr>
          <p:spPr>
            <a:xfrm flipH="1">
              <a:off x="2319000" y="5410200"/>
              <a:ext cx="1148100" cy="51246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609600" y="5905500"/>
              <a:ext cx="209550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+mj-lt"/>
                  <a:cs typeface="Seravek"/>
                </a:rPr>
                <a:t>p</a:t>
              </a:r>
              <a:r>
                <a:rPr lang="en-US" sz="2800" dirty="0" smtClean="0">
                  <a:latin typeface="+mj-lt"/>
                  <a:cs typeface="Seravek"/>
                </a:rPr>
                <a:t>acket fields</a:t>
              </a:r>
              <a:endParaRPr lang="en-US" sz="2800" dirty="0">
                <a:latin typeface="+mj-lt"/>
                <a:cs typeface="Seravek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7277100" y="4991100"/>
            <a:ext cx="3581400" cy="1219200"/>
            <a:chOff x="7277100" y="4991100"/>
            <a:chExt cx="3581400" cy="1219200"/>
          </a:xfrm>
        </p:grpSpPr>
        <p:cxnSp>
          <p:nvCxnSpPr>
            <p:cNvPr id="39" name="Straight Arrow Connector 38"/>
            <p:cNvCxnSpPr/>
            <p:nvPr/>
          </p:nvCxnSpPr>
          <p:spPr>
            <a:xfrm>
              <a:off x="7277100" y="4991100"/>
              <a:ext cx="1028700" cy="7620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8153400" y="5687080"/>
              <a:ext cx="27051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+mj-lt"/>
                  <a:cs typeface="Seravek"/>
                </a:rPr>
                <a:t>persistent state</a:t>
              </a:r>
              <a:endParaRPr lang="en-US" sz="2800" dirty="0">
                <a:latin typeface="+mj-lt"/>
                <a:cs typeface="Seravek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02744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1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1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10" grpId="0"/>
      <p:bldP spid="11" grpId="0" animBg="1"/>
      <p:bldP spid="34" grpId="0" animBg="1"/>
      <p:bldP spid="54" grpId="0" animBg="1"/>
      <p:bldP spid="55" grpId="0" animBg="1"/>
      <p:bldP spid="26" grpId="0" animBg="1"/>
      <p:bldP spid="2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</a:t>
            </a:r>
            <a:r>
              <a:rPr lang="en-US" dirty="0" smtClean="0"/>
              <a:t>nder the hood</a:t>
            </a:r>
            <a:r>
              <a:rPr lang="is-IS" dirty="0" smtClean="0"/>
              <a:t>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48022C-F4BC-4192-A392-BACAE19DF894}" type="slidenum">
              <a:rPr lang="en-US" smtClean="0"/>
              <a:pPr/>
              <a:t>7</a:t>
            </a:fld>
            <a:endParaRPr lang="en-US"/>
          </a:p>
        </p:txBody>
      </p:sp>
      <p:grpSp>
        <p:nvGrpSpPr>
          <p:cNvPr id="187" name="Group 186"/>
          <p:cNvGrpSpPr/>
          <p:nvPr/>
        </p:nvGrpSpPr>
        <p:grpSpPr>
          <a:xfrm>
            <a:off x="1600200" y="1828800"/>
            <a:ext cx="8724900" cy="4510445"/>
            <a:chOff x="1600200" y="1447800"/>
            <a:chExt cx="8724900" cy="4510445"/>
          </a:xfrm>
        </p:grpSpPr>
        <p:grpSp>
          <p:nvGrpSpPr>
            <p:cNvPr id="6" name="Group 42"/>
            <p:cNvGrpSpPr/>
            <p:nvPr/>
          </p:nvGrpSpPr>
          <p:grpSpPr>
            <a:xfrm>
              <a:off x="1600200" y="3166815"/>
              <a:ext cx="8724900" cy="1425855"/>
              <a:chOff x="1707458" y="1778000"/>
              <a:chExt cx="4254836" cy="1181787"/>
            </a:xfrm>
          </p:grpSpPr>
          <p:cxnSp>
            <p:nvCxnSpPr>
              <p:cNvPr id="115" name="Straight Arrow Connector 114"/>
              <p:cNvCxnSpPr/>
              <p:nvPr/>
            </p:nvCxnSpPr>
            <p:spPr>
              <a:xfrm>
                <a:off x="1707458" y="177800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Arrow Connector 115"/>
              <p:cNvCxnSpPr/>
              <p:nvPr/>
            </p:nvCxnSpPr>
            <p:spPr>
              <a:xfrm>
                <a:off x="1707458" y="190581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Arrow Connector 116"/>
              <p:cNvCxnSpPr/>
              <p:nvPr/>
            </p:nvCxnSpPr>
            <p:spPr>
              <a:xfrm>
                <a:off x="1707458" y="203363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Arrow Connector 117"/>
              <p:cNvCxnSpPr/>
              <p:nvPr/>
            </p:nvCxnSpPr>
            <p:spPr>
              <a:xfrm>
                <a:off x="1707458" y="216145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Arrow Connector 118"/>
              <p:cNvCxnSpPr/>
              <p:nvPr/>
            </p:nvCxnSpPr>
            <p:spPr>
              <a:xfrm>
                <a:off x="1707458" y="228927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Arrow Connector 119"/>
              <p:cNvCxnSpPr/>
              <p:nvPr/>
            </p:nvCxnSpPr>
            <p:spPr>
              <a:xfrm>
                <a:off x="1707458" y="241709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Arrow Connector 120"/>
              <p:cNvCxnSpPr/>
              <p:nvPr/>
            </p:nvCxnSpPr>
            <p:spPr>
              <a:xfrm>
                <a:off x="1707458" y="254490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Arrow Connector 121"/>
              <p:cNvCxnSpPr/>
              <p:nvPr/>
            </p:nvCxnSpPr>
            <p:spPr>
              <a:xfrm>
                <a:off x="1707458" y="267272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Arrow Connector 122"/>
              <p:cNvCxnSpPr/>
              <p:nvPr/>
            </p:nvCxnSpPr>
            <p:spPr>
              <a:xfrm>
                <a:off x="1707458" y="280054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Arrow Connector 123"/>
              <p:cNvCxnSpPr/>
              <p:nvPr/>
            </p:nvCxnSpPr>
            <p:spPr>
              <a:xfrm>
                <a:off x="1707458" y="292836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" name="Straight Connector 8"/>
            <p:cNvCxnSpPr/>
            <p:nvPr/>
          </p:nvCxnSpPr>
          <p:spPr>
            <a:xfrm>
              <a:off x="9562748" y="2776836"/>
              <a:ext cx="72233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9562748" y="5036516"/>
              <a:ext cx="72233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9562748" y="3580509"/>
              <a:ext cx="72233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9562748" y="4210383"/>
              <a:ext cx="72233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oup 13"/>
            <p:cNvGrpSpPr/>
            <p:nvPr/>
          </p:nvGrpSpPr>
          <p:grpSpPr>
            <a:xfrm>
              <a:off x="6896100" y="2569375"/>
              <a:ext cx="801124" cy="2594157"/>
              <a:chOff x="8534400" y="1981200"/>
              <a:chExt cx="595991" cy="2163589"/>
            </a:xfrm>
          </p:grpSpPr>
          <p:cxnSp>
            <p:nvCxnSpPr>
              <p:cNvPr id="112" name="Straight Connector 111"/>
              <p:cNvCxnSpPr/>
              <p:nvPr/>
            </p:nvCxnSpPr>
            <p:spPr>
              <a:xfrm>
                <a:off x="8534400" y="1981200"/>
                <a:ext cx="584011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/>
            </p:nvCxnSpPr>
            <p:spPr>
              <a:xfrm>
                <a:off x="8546380" y="4144789"/>
                <a:ext cx="584011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/>
            </p:nvCxnSpPr>
            <p:spPr>
              <a:xfrm>
                <a:off x="8544754" y="3074118"/>
                <a:ext cx="584011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/>
          </p:nvGrpSpPr>
          <p:grpSpPr>
            <a:xfrm>
              <a:off x="1873276" y="1936467"/>
              <a:ext cx="8025679" cy="228411"/>
              <a:chOff x="1866900" y="2628900"/>
              <a:chExt cx="4419600" cy="190500"/>
            </a:xfrm>
          </p:grpSpPr>
          <p:cxnSp>
            <p:nvCxnSpPr>
              <p:cNvPr id="109" name="Straight Connector 108"/>
              <p:cNvCxnSpPr/>
              <p:nvPr/>
            </p:nvCxnSpPr>
            <p:spPr>
              <a:xfrm>
                <a:off x="1866900" y="2628900"/>
                <a:ext cx="0" cy="1905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>
                <a:off x="6286500" y="2628900"/>
                <a:ext cx="0" cy="1905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/>
            </p:nvCxnSpPr>
            <p:spPr>
              <a:xfrm flipH="1">
                <a:off x="1866900" y="2729063"/>
                <a:ext cx="44196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TextBox 16"/>
            <p:cNvSpPr txBox="1"/>
            <p:nvPr/>
          </p:nvSpPr>
          <p:spPr>
            <a:xfrm>
              <a:off x="4469769" y="1447800"/>
              <a:ext cx="2654931" cy="562785"/>
            </a:xfrm>
            <a:prstGeom prst="rect">
              <a:avLst/>
            </a:prstGeom>
            <a:noFill/>
          </p:spPr>
          <p:txBody>
            <a:bodyPr wrap="square" lIns="130622" tIns="65311" rIns="130622" bIns="65311" rtlCol="0">
              <a:spAutoFit/>
            </a:bodyPr>
            <a:lstStyle/>
            <a:p>
              <a:pPr algn="ctr"/>
              <a:r>
                <a:rPr lang="en-US" sz="2800" dirty="0" smtClean="0">
                  <a:latin typeface="Seravek"/>
                  <a:cs typeface="Seravek"/>
                </a:rPr>
                <a:t>pipeline</a:t>
              </a:r>
              <a:endParaRPr lang="en-US" sz="2800" dirty="0">
                <a:latin typeface="Seravek"/>
                <a:cs typeface="Seravek"/>
              </a:endParaRPr>
            </a:p>
          </p:txBody>
        </p:sp>
        <p:grpSp>
          <p:nvGrpSpPr>
            <p:cNvPr id="126" name="Group 125"/>
            <p:cNvGrpSpPr/>
            <p:nvPr/>
          </p:nvGrpSpPr>
          <p:grpSpPr>
            <a:xfrm>
              <a:off x="2010957" y="2171700"/>
              <a:ext cx="1996514" cy="3786545"/>
              <a:chOff x="2010957" y="2552700"/>
              <a:chExt cx="1996514" cy="3786545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2010957" y="2584742"/>
                <a:ext cx="1993032" cy="3377367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2021597" y="2588297"/>
                <a:ext cx="1985874" cy="3370802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83" name="Group 82"/>
              <p:cNvGrpSpPr/>
              <p:nvPr/>
            </p:nvGrpSpPr>
            <p:grpSpPr>
              <a:xfrm>
                <a:off x="2137890" y="3048000"/>
                <a:ext cx="1755462" cy="2743199"/>
                <a:chOff x="1905000" y="3378571"/>
                <a:chExt cx="981004" cy="1917329"/>
              </a:xfrm>
            </p:grpSpPr>
            <p:grpSp>
              <p:nvGrpSpPr>
                <p:cNvPr id="85" name="Group 84"/>
                <p:cNvGrpSpPr/>
                <p:nvPr/>
              </p:nvGrpSpPr>
              <p:grpSpPr>
                <a:xfrm>
                  <a:off x="1905000" y="33785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106" name="Rectangle 105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07" name="Trapezoid 106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 dirty="0" smtClean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08" name="Straight Connector 107"/>
                  <p:cNvCxnSpPr>
                    <a:stCxn id="106" idx="3"/>
                    <a:endCxn id="107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6" name="Group 85"/>
                <p:cNvGrpSpPr/>
                <p:nvPr/>
              </p:nvGrpSpPr>
              <p:grpSpPr>
                <a:xfrm>
                  <a:off x="1905000" y="3709142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103" name="Rectangle 102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04" name="Trapezoid 103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05" name="Straight Connector 104"/>
                  <p:cNvCxnSpPr>
                    <a:stCxn id="103" idx="3"/>
                    <a:endCxn id="104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7" name="Group 86"/>
                <p:cNvGrpSpPr/>
                <p:nvPr/>
              </p:nvGrpSpPr>
              <p:grpSpPr>
                <a:xfrm>
                  <a:off x="1905000" y="40386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100" name="Rectangle 99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01" name="Trapezoid 100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02" name="Straight Connector 101"/>
                  <p:cNvCxnSpPr>
                    <a:stCxn id="100" idx="3"/>
                    <a:endCxn id="101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8" name="Group 87"/>
                <p:cNvGrpSpPr/>
                <p:nvPr/>
              </p:nvGrpSpPr>
              <p:grpSpPr>
                <a:xfrm>
                  <a:off x="1905000" y="43815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97" name="Rectangle 96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98" name="Trapezoid 97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99" name="Straight Connector 98"/>
                  <p:cNvCxnSpPr>
                    <a:stCxn id="97" idx="3"/>
                    <a:endCxn id="98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9" name="Group 88"/>
                <p:cNvGrpSpPr/>
                <p:nvPr/>
              </p:nvGrpSpPr>
              <p:grpSpPr>
                <a:xfrm>
                  <a:off x="1905000" y="47120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94" name="Rectangle 93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95" name="Trapezoid 94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96" name="Straight Connector 95"/>
                  <p:cNvCxnSpPr>
                    <a:stCxn id="94" idx="3"/>
                    <a:endCxn id="95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90" name="Group 89"/>
                <p:cNvGrpSpPr/>
                <p:nvPr/>
              </p:nvGrpSpPr>
              <p:grpSpPr>
                <a:xfrm>
                  <a:off x="1905000" y="5060958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91" name="Rectangle 90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92" name="Trapezoid 91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93" name="Straight Connector 92"/>
                  <p:cNvCxnSpPr>
                    <a:stCxn id="91" idx="3"/>
                    <a:endCxn id="92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84" name="TextBox 83"/>
              <p:cNvSpPr txBox="1"/>
              <p:nvPr/>
            </p:nvSpPr>
            <p:spPr>
              <a:xfrm>
                <a:off x="2171659" y="2552700"/>
                <a:ext cx="1752642" cy="439674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match/action</a:t>
                </a:r>
                <a:endParaRPr lang="en-US" sz="20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2586088" y="5939135"/>
                <a:ext cx="94229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latin typeface="Seravek"/>
                    <a:cs typeface="Seravek"/>
                  </a:rPr>
                  <a:t>Stage 1</a:t>
                </a:r>
                <a:endParaRPr lang="en-US" sz="2000" dirty="0">
                  <a:latin typeface="Seravek"/>
                  <a:cs typeface="Seravek"/>
                </a:endParaRPr>
              </a:p>
            </p:txBody>
          </p:sp>
        </p:grpSp>
        <p:grpSp>
          <p:nvGrpSpPr>
            <p:cNvPr id="127" name="Group 126"/>
            <p:cNvGrpSpPr/>
            <p:nvPr/>
          </p:nvGrpSpPr>
          <p:grpSpPr>
            <a:xfrm>
              <a:off x="4686300" y="2171700"/>
              <a:ext cx="1996514" cy="3786545"/>
              <a:chOff x="2010957" y="2552700"/>
              <a:chExt cx="1996514" cy="3786545"/>
            </a:xfrm>
          </p:grpSpPr>
          <p:sp>
            <p:nvSpPr>
              <p:cNvPr id="128" name="Rectangle 127"/>
              <p:cNvSpPr/>
              <p:nvPr/>
            </p:nvSpPr>
            <p:spPr>
              <a:xfrm>
                <a:off x="2010957" y="2584742"/>
                <a:ext cx="1993032" cy="3377367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129" name="Rectangle 128"/>
              <p:cNvSpPr/>
              <p:nvPr/>
            </p:nvSpPr>
            <p:spPr>
              <a:xfrm>
                <a:off x="2021597" y="2588297"/>
                <a:ext cx="1985874" cy="3370802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130" name="Group 129"/>
              <p:cNvGrpSpPr/>
              <p:nvPr/>
            </p:nvGrpSpPr>
            <p:grpSpPr>
              <a:xfrm>
                <a:off x="2137890" y="3048000"/>
                <a:ext cx="1755462" cy="2743199"/>
                <a:chOff x="1905000" y="3378571"/>
                <a:chExt cx="981004" cy="1917329"/>
              </a:xfrm>
            </p:grpSpPr>
            <p:grpSp>
              <p:nvGrpSpPr>
                <p:cNvPr id="133" name="Group 132"/>
                <p:cNvGrpSpPr/>
                <p:nvPr/>
              </p:nvGrpSpPr>
              <p:grpSpPr>
                <a:xfrm>
                  <a:off x="1905000" y="33785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154" name="Rectangle 153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55" name="Trapezoid 154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 dirty="0" smtClean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56" name="Straight Connector 155"/>
                  <p:cNvCxnSpPr>
                    <a:stCxn id="154" idx="3"/>
                    <a:endCxn id="155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34" name="Group 133"/>
                <p:cNvGrpSpPr/>
                <p:nvPr/>
              </p:nvGrpSpPr>
              <p:grpSpPr>
                <a:xfrm>
                  <a:off x="1905000" y="3709142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151" name="Rectangle 150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52" name="Trapezoid 151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53" name="Straight Connector 152"/>
                  <p:cNvCxnSpPr>
                    <a:stCxn id="151" idx="3"/>
                    <a:endCxn id="152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35" name="Group 134"/>
                <p:cNvGrpSpPr/>
                <p:nvPr/>
              </p:nvGrpSpPr>
              <p:grpSpPr>
                <a:xfrm>
                  <a:off x="1905000" y="40386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148" name="Rectangle 147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49" name="Trapezoid 148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50" name="Straight Connector 149"/>
                  <p:cNvCxnSpPr>
                    <a:stCxn id="148" idx="3"/>
                    <a:endCxn id="149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36" name="Group 135"/>
                <p:cNvGrpSpPr/>
                <p:nvPr/>
              </p:nvGrpSpPr>
              <p:grpSpPr>
                <a:xfrm>
                  <a:off x="1905000" y="43815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145" name="Rectangle 144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46" name="Trapezoid 145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47" name="Straight Connector 146"/>
                  <p:cNvCxnSpPr>
                    <a:stCxn id="145" idx="3"/>
                    <a:endCxn id="146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37" name="Group 136"/>
                <p:cNvGrpSpPr/>
                <p:nvPr/>
              </p:nvGrpSpPr>
              <p:grpSpPr>
                <a:xfrm>
                  <a:off x="1905000" y="47120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142" name="Rectangle 141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43" name="Trapezoid 142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44" name="Straight Connector 143"/>
                  <p:cNvCxnSpPr>
                    <a:stCxn id="142" idx="3"/>
                    <a:endCxn id="143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38" name="Group 137"/>
                <p:cNvGrpSpPr/>
                <p:nvPr/>
              </p:nvGrpSpPr>
              <p:grpSpPr>
                <a:xfrm>
                  <a:off x="1905000" y="5060958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139" name="Rectangle 138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40" name="Trapezoid 139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41" name="Straight Connector 140"/>
                  <p:cNvCxnSpPr>
                    <a:stCxn id="139" idx="3"/>
                    <a:endCxn id="140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31" name="TextBox 130"/>
              <p:cNvSpPr txBox="1"/>
              <p:nvPr/>
            </p:nvSpPr>
            <p:spPr>
              <a:xfrm>
                <a:off x="2171659" y="2552700"/>
                <a:ext cx="1752642" cy="439674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match/action</a:t>
                </a:r>
                <a:endParaRPr lang="en-US" sz="20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132" name="TextBox 131"/>
              <p:cNvSpPr txBox="1"/>
              <p:nvPr/>
            </p:nvSpPr>
            <p:spPr>
              <a:xfrm>
                <a:off x="2528567" y="5939135"/>
                <a:ext cx="97409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latin typeface="Seravek"/>
                    <a:cs typeface="Seravek"/>
                  </a:rPr>
                  <a:t>Stage 2</a:t>
                </a:r>
                <a:endParaRPr lang="en-US" sz="2000" dirty="0">
                  <a:latin typeface="Seravek"/>
                  <a:cs typeface="Seravek"/>
                </a:endParaRPr>
              </a:p>
            </p:txBody>
          </p:sp>
        </p:grpSp>
        <p:grpSp>
          <p:nvGrpSpPr>
            <p:cNvPr id="157" name="Group 156"/>
            <p:cNvGrpSpPr/>
            <p:nvPr/>
          </p:nvGrpSpPr>
          <p:grpSpPr>
            <a:xfrm>
              <a:off x="7810500" y="2171700"/>
              <a:ext cx="1996514" cy="3786545"/>
              <a:chOff x="2010957" y="2552700"/>
              <a:chExt cx="1996514" cy="3786545"/>
            </a:xfrm>
          </p:grpSpPr>
          <p:sp>
            <p:nvSpPr>
              <p:cNvPr id="158" name="Rectangle 157"/>
              <p:cNvSpPr/>
              <p:nvPr/>
            </p:nvSpPr>
            <p:spPr>
              <a:xfrm>
                <a:off x="2010957" y="2584742"/>
                <a:ext cx="1993032" cy="3377367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2021597" y="2588297"/>
                <a:ext cx="1985874" cy="3370802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160" name="Group 159"/>
              <p:cNvGrpSpPr/>
              <p:nvPr/>
            </p:nvGrpSpPr>
            <p:grpSpPr>
              <a:xfrm>
                <a:off x="2137890" y="3048000"/>
                <a:ext cx="1755462" cy="2743199"/>
                <a:chOff x="1905000" y="3378571"/>
                <a:chExt cx="981004" cy="1917329"/>
              </a:xfrm>
            </p:grpSpPr>
            <p:grpSp>
              <p:nvGrpSpPr>
                <p:cNvPr id="163" name="Group 162"/>
                <p:cNvGrpSpPr/>
                <p:nvPr/>
              </p:nvGrpSpPr>
              <p:grpSpPr>
                <a:xfrm>
                  <a:off x="1905000" y="33785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184" name="Rectangle 183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85" name="Trapezoid 184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 dirty="0" smtClean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86" name="Straight Connector 185"/>
                  <p:cNvCxnSpPr>
                    <a:stCxn id="184" idx="3"/>
                    <a:endCxn id="185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64" name="Group 163"/>
                <p:cNvGrpSpPr/>
                <p:nvPr/>
              </p:nvGrpSpPr>
              <p:grpSpPr>
                <a:xfrm>
                  <a:off x="1905000" y="3709142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181" name="Rectangle 180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82" name="Trapezoid 181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83" name="Straight Connector 182"/>
                  <p:cNvCxnSpPr>
                    <a:stCxn id="181" idx="3"/>
                    <a:endCxn id="182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65" name="Group 164"/>
                <p:cNvGrpSpPr/>
                <p:nvPr/>
              </p:nvGrpSpPr>
              <p:grpSpPr>
                <a:xfrm>
                  <a:off x="1905000" y="40386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178" name="Rectangle 177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79" name="Trapezoid 178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80" name="Straight Connector 179"/>
                  <p:cNvCxnSpPr>
                    <a:stCxn id="178" idx="3"/>
                    <a:endCxn id="179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66" name="Group 165"/>
                <p:cNvGrpSpPr/>
                <p:nvPr/>
              </p:nvGrpSpPr>
              <p:grpSpPr>
                <a:xfrm>
                  <a:off x="1905000" y="43815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175" name="Rectangle 174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76" name="Trapezoid 175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77" name="Straight Connector 176"/>
                  <p:cNvCxnSpPr>
                    <a:stCxn id="175" idx="3"/>
                    <a:endCxn id="176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67" name="Group 166"/>
                <p:cNvGrpSpPr/>
                <p:nvPr/>
              </p:nvGrpSpPr>
              <p:grpSpPr>
                <a:xfrm>
                  <a:off x="1905000" y="47120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172" name="Rectangle 171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73" name="Trapezoid 172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74" name="Straight Connector 173"/>
                  <p:cNvCxnSpPr>
                    <a:stCxn id="172" idx="3"/>
                    <a:endCxn id="173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68" name="Group 167"/>
                <p:cNvGrpSpPr/>
                <p:nvPr/>
              </p:nvGrpSpPr>
              <p:grpSpPr>
                <a:xfrm>
                  <a:off x="1905000" y="5060958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169" name="Rectangle 168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70" name="Trapezoid 169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71" name="Straight Connector 170"/>
                  <p:cNvCxnSpPr>
                    <a:stCxn id="169" idx="3"/>
                    <a:endCxn id="170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61" name="TextBox 160"/>
              <p:cNvSpPr txBox="1"/>
              <p:nvPr/>
            </p:nvSpPr>
            <p:spPr>
              <a:xfrm>
                <a:off x="2171659" y="2552700"/>
                <a:ext cx="1752642" cy="439674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match/action</a:t>
                </a:r>
                <a:endParaRPr lang="en-US" sz="20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162" name="TextBox 161"/>
              <p:cNvSpPr txBox="1"/>
              <p:nvPr/>
            </p:nvSpPr>
            <p:spPr>
              <a:xfrm>
                <a:off x="2452367" y="5939135"/>
                <a:ext cx="108259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latin typeface="Seravek"/>
                    <a:cs typeface="Seravek"/>
                  </a:rPr>
                  <a:t>Stage 16</a:t>
                </a:r>
                <a:endParaRPr lang="en-US" sz="2000" dirty="0">
                  <a:latin typeface="Seravek"/>
                  <a:cs typeface="Seravek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82617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82"/>
    </mc:Choice>
    <mc:Fallback xmlns="">
      <p:transition xmlns:p14="http://schemas.microsoft.com/office/powerpoint/2010/main" spd="slow" advTm="18082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machine model for line-rate switches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48022C-F4BC-4192-A392-BACAE19DF894}" type="slidenum">
              <a:rPr lang="en-US" smtClean="0"/>
              <a:pPr/>
              <a:t>8</a:t>
            </a:fld>
            <a:endParaRPr lang="en-US"/>
          </a:p>
        </p:txBody>
      </p:sp>
      <p:grpSp>
        <p:nvGrpSpPr>
          <p:cNvPr id="6" name="Group 42"/>
          <p:cNvGrpSpPr/>
          <p:nvPr/>
        </p:nvGrpSpPr>
        <p:grpSpPr>
          <a:xfrm>
            <a:off x="1600200" y="3553365"/>
            <a:ext cx="8724900" cy="1425855"/>
            <a:chOff x="1707458" y="1778000"/>
            <a:chExt cx="4254836" cy="1181787"/>
          </a:xfrm>
        </p:grpSpPr>
        <p:cxnSp>
          <p:nvCxnSpPr>
            <p:cNvPr id="115" name="Straight Arrow Connector 114"/>
            <p:cNvCxnSpPr/>
            <p:nvPr/>
          </p:nvCxnSpPr>
          <p:spPr>
            <a:xfrm>
              <a:off x="1707458" y="1778000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/>
            <p:cNvCxnSpPr/>
            <p:nvPr/>
          </p:nvCxnSpPr>
          <p:spPr>
            <a:xfrm>
              <a:off x="1707458" y="1905818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/>
            <p:cNvCxnSpPr/>
            <p:nvPr/>
          </p:nvCxnSpPr>
          <p:spPr>
            <a:xfrm>
              <a:off x="1707458" y="2033636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/>
            <p:nvPr/>
          </p:nvCxnSpPr>
          <p:spPr>
            <a:xfrm>
              <a:off x="1707458" y="2161454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/>
            <p:cNvCxnSpPr/>
            <p:nvPr/>
          </p:nvCxnSpPr>
          <p:spPr>
            <a:xfrm>
              <a:off x="1707458" y="2289272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/>
            <p:cNvCxnSpPr/>
            <p:nvPr/>
          </p:nvCxnSpPr>
          <p:spPr>
            <a:xfrm>
              <a:off x="1707458" y="2417090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/>
            <p:cNvCxnSpPr/>
            <p:nvPr/>
          </p:nvCxnSpPr>
          <p:spPr>
            <a:xfrm>
              <a:off x="1707458" y="2544908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/>
            <p:cNvCxnSpPr/>
            <p:nvPr/>
          </p:nvCxnSpPr>
          <p:spPr>
            <a:xfrm>
              <a:off x="1707458" y="2672726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/>
            <p:cNvCxnSpPr/>
            <p:nvPr/>
          </p:nvCxnSpPr>
          <p:spPr>
            <a:xfrm>
              <a:off x="1707458" y="2800544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/>
            <p:cNvCxnSpPr/>
            <p:nvPr/>
          </p:nvCxnSpPr>
          <p:spPr>
            <a:xfrm>
              <a:off x="1707458" y="2928362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" name="Straight Connector 8"/>
          <p:cNvCxnSpPr/>
          <p:nvPr/>
        </p:nvCxnSpPr>
        <p:spPr>
          <a:xfrm>
            <a:off x="9562748" y="3157836"/>
            <a:ext cx="72233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9562748" y="5417516"/>
            <a:ext cx="72233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9562748" y="3961509"/>
            <a:ext cx="72233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9562748" y="4591383"/>
            <a:ext cx="72233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6896100" y="3162300"/>
            <a:ext cx="801124" cy="2594157"/>
            <a:chOff x="8534400" y="1981200"/>
            <a:chExt cx="595991" cy="2163589"/>
          </a:xfrm>
        </p:grpSpPr>
        <p:cxnSp>
          <p:nvCxnSpPr>
            <p:cNvPr id="112" name="Straight Connector 111"/>
            <p:cNvCxnSpPr/>
            <p:nvPr/>
          </p:nvCxnSpPr>
          <p:spPr>
            <a:xfrm>
              <a:off x="8534400" y="1981200"/>
              <a:ext cx="584011" cy="0"/>
            </a:xfrm>
            <a:prstGeom prst="line">
              <a:avLst/>
            </a:prstGeom>
            <a:ln w="508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>
              <a:off x="8546380" y="4144789"/>
              <a:ext cx="584011" cy="0"/>
            </a:xfrm>
            <a:prstGeom prst="line">
              <a:avLst/>
            </a:prstGeom>
            <a:ln w="508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>
              <a:off x="8544754" y="3074118"/>
              <a:ext cx="584011" cy="0"/>
            </a:xfrm>
            <a:prstGeom prst="line">
              <a:avLst/>
            </a:prstGeom>
            <a:ln w="508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1873276" y="2317467"/>
            <a:ext cx="8025679" cy="228411"/>
            <a:chOff x="1866900" y="2628900"/>
            <a:chExt cx="4419600" cy="190500"/>
          </a:xfrm>
        </p:grpSpPr>
        <p:cxnSp>
          <p:nvCxnSpPr>
            <p:cNvPr id="109" name="Straight Connector 108"/>
            <p:cNvCxnSpPr/>
            <p:nvPr/>
          </p:nvCxnSpPr>
          <p:spPr>
            <a:xfrm>
              <a:off x="1866900" y="2628900"/>
              <a:ext cx="0" cy="190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>
              <a:off x="6286500" y="2628900"/>
              <a:ext cx="0" cy="190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 flipH="1">
              <a:off x="1866900" y="2729063"/>
              <a:ext cx="441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4469769" y="1828800"/>
            <a:ext cx="2654931" cy="562785"/>
          </a:xfrm>
          <a:prstGeom prst="rect">
            <a:avLst/>
          </a:prstGeom>
          <a:noFill/>
        </p:spPr>
        <p:txBody>
          <a:bodyPr wrap="square" lIns="130622" tIns="65311" rIns="130622" bIns="65311" rtlCol="0">
            <a:spAutoFit/>
          </a:bodyPr>
          <a:lstStyle/>
          <a:p>
            <a:pPr algn="ctr"/>
            <a:r>
              <a:rPr lang="en-US" sz="2800" dirty="0" smtClean="0">
                <a:latin typeface="Seravek"/>
                <a:cs typeface="Seravek"/>
              </a:rPr>
              <a:t>pipeline</a:t>
            </a:r>
            <a:endParaRPr lang="en-US" sz="2800" dirty="0">
              <a:latin typeface="Seravek"/>
              <a:cs typeface="Seravek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010957" y="2584742"/>
            <a:ext cx="1993032" cy="337736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2021597" y="2588297"/>
            <a:ext cx="1985874" cy="337080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586088" y="5939135"/>
            <a:ext cx="9422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Seravek"/>
                <a:cs typeface="Seravek"/>
              </a:rPr>
              <a:t>Stage 1</a:t>
            </a:r>
            <a:endParaRPr lang="en-US" sz="2000" dirty="0">
              <a:latin typeface="Seravek"/>
              <a:cs typeface="Seravek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4686300" y="2584742"/>
            <a:ext cx="1993032" cy="337736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4696940" y="2588297"/>
            <a:ext cx="1985874" cy="337080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5203910" y="5939135"/>
            <a:ext cx="9740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Seravek"/>
                <a:cs typeface="Seravek"/>
              </a:rPr>
              <a:t>Stage 2</a:t>
            </a:r>
            <a:endParaRPr lang="en-US" sz="2000" dirty="0">
              <a:latin typeface="Seravek"/>
              <a:cs typeface="Seravek"/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7810500" y="2584742"/>
            <a:ext cx="1993032" cy="337736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7821140" y="2588297"/>
            <a:ext cx="1985874" cy="337080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8251910" y="5939135"/>
            <a:ext cx="10825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Seravek"/>
                <a:cs typeface="Seravek"/>
              </a:rPr>
              <a:t>Stage 16</a:t>
            </a:r>
            <a:endParaRPr lang="en-US" sz="2000" dirty="0">
              <a:latin typeface="Seravek"/>
              <a:cs typeface="Seravek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57200" y="3162300"/>
            <a:ext cx="609600" cy="2743200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Seravek"/>
                <a:cs typeface="Seravek"/>
              </a:rPr>
              <a:t>Packet Header</a:t>
            </a:r>
            <a:endParaRPr lang="en-US" sz="28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3924300" y="3162300"/>
            <a:ext cx="609600" cy="2743200"/>
            <a:chOff x="3924300" y="3162300"/>
            <a:chExt cx="609600" cy="2743200"/>
          </a:xfrm>
        </p:grpSpPr>
        <p:sp>
          <p:nvSpPr>
            <p:cNvPr id="216" name="Rectangle 215"/>
            <p:cNvSpPr/>
            <p:nvPr/>
          </p:nvSpPr>
          <p:spPr>
            <a:xfrm>
              <a:off x="3924300" y="3162300"/>
              <a:ext cx="609600" cy="2743200"/>
            </a:xfrm>
            <a:prstGeom prst="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3924300" y="35052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>
              <a:off x="3924300" y="38481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>
              <a:off x="3924300" y="41910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>
              <a:off x="3924300" y="45339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>
              <a:off x="3924300" y="48768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>
              <a:off x="3924300" y="52197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>
              <a:off x="3924300" y="55626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/>
          <p:cNvGrpSpPr/>
          <p:nvPr/>
        </p:nvGrpSpPr>
        <p:grpSpPr>
          <a:xfrm>
            <a:off x="1952625" y="2711450"/>
            <a:ext cx="1336675" cy="2971800"/>
            <a:chOff x="1936750" y="2698750"/>
            <a:chExt cx="1336675" cy="2971800"/>
          </a:xfrm>
        </p:grpSpPr>
        <p:grpSp>
          <p:nvGrpSpPr>
            <p:cNvPr id="285" name="Group 284"/>
            <p:cNvGrpSpPr/>
            <p:nvPr/>
          </p:nvGrpSpPr>
          <p:grpSpPr>
            <a:xfrm>
              <a:off x="2470150" y="3384550"/>
              <a:ext cx="803275" cy="2171700"/>
              <a:chOff x="2476500" y="3390900"/>
              <a:chExt cx="803275" cy="2171700"/>
            </a:xfrm>
          </p:grpSpPr>
          <p:cxnSp>
            <p:nvCxnSpPr>
              <p:cNvPr id="286" name="Straight Arrow Connector 285"/>
              <p:cNvCxnSpPr/>
              <p:nvPr/>
            </p:nvCxnSpPr>
            <p:spPr>
              <a:xfrm>
                <a:off x="2476500" y="3543300"/>
                <a:ext cx="725215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Straight Arrow Connector 286"/>
              <p:cNvCxnSpPr/>
              <p:nvPr/>
            </p:nvCxnSpPr>
            <p:spPr>
              <a:xfrm flipH="1">
                <a:off x="2727326" y="3390900"/>
                <a:ext cx="533399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Straight Arrow Connector 287"/>
              <p:cNvCxnSpPr/>
              <p:nvPr/>
            </p:nvCxnSpPr>
            <p:spPr>
              <a:xfrm>
                <a:off x="2486025" y="4314825"/>
                <a:ext cx="725215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Straight Arrow Connector 288"/>
              <p:cNvCxnSpPr/>
              <p:nvPr/>
            </p:nvCxnSpPr>
            <p:spPr>
              <a:xfrm flipH="1">
                <a:off x="2736851" y="4162425"/>
                <a:ext cx="533399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Arrow Connector 289"/>
              <p:cNvCxnSpPr/>
              <p:nvPr/>
            </p:nvCxnSpPr>
            <p:spPr>
              <a:xfrm>
                <a:off x="2495550" y="5562600"/>
                <a:ext cx="725215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Arrow Connector 290"/>
              <p:cNvCxnSpPr/>
              <p:nvPr/>
            </p:nvCxnSpPr>
            <p:spPr>
              <a:xfrm flipH="1">
                <a:off x="2746376" y="5410200"/>
                <a:ext cx="533399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2" name="Group 301"/>
            <p:cNvGrpSpPr/>
            <p:nvPr/>
          </p:nvGrpSpPr>
          <p:grpSpPr>
            <a:xfrm>
              <a:off x="1936750" y="2698750"/>
              <a:ext cx="1028699" cy="2971800"/>
              <a:chOff x="1943100" y="2705100"/>
              <a:chExt cx="1028699" cy="2971800"/>
            </a:xfrm>
          </p:grpSpPr>
          <p:sp>
            <p:nvSpPr>
              <p:cNvPr id="303" name="TextBox 302"/>
              <p:cNvSpPr txBox="1"/>
              <p:nvPr/>
            </p:nvSpPr>
            <p:spPr>
              <a:xfrm>
                <a:off x="1943100" y="2705100"/>
                <a:ext cx="1028699" cy="388378"/>
              </a:xfrm>
              <a:prstGeom prst="rect">
                <a:avLst/>
              </a:prstGeom>
              <a:noFill/>
            </p:spPr>
            <p:txBody>
              <a:bodyPr wrap="square" lIns="130622" tIns="65311" rIns="130622" bIns="65311" rtlCol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sz="2000" dirty="0" smtClean="0">
                    <a:latin typeface="Seravek"/>
                    <a:cs typeface="Seravek"/>
                  </a:rPr>
                  <a:t>state</a:t>
                </a:r>
              </a:p>
            </p:txBody>
          </p:sp>
          <p:grpSp>
            <p:nvGrpSpPr>
              <p:cNvPr id="304" name="Group 303"/>
              <p:cNvGrpSpPr/>
              <p:nvPr/>
            </p:nvGrpSpPr>
            <p:grpSpPr>
              <a:xfrm>
                <a:off x="2168925" y="3238500"/>
                <a:ext cx="577050" cy="2438400"/>
                <a:chOff x="2168925" y="3238500"/>
                <a:chExt cx="577050" cy="2438400"/>
              </a:xfrm>
            </p:grpSpPr>
            <p:sp>
              <p:nvSpPr>
                <p:cNvPr id="305" name="Rectangle 304"/>
                <p:cNvSpPr/>
                <p:nvPr/>
              </p:nvSpPr>
              <p:spPr>
                <a:xfrm>
                  <a:off x="2168925" y="32385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306" name="Rectangle 305"/>
                <p:cNvSpPr/>
                <p:nvPr/>
              </p:nvSpPr>
              <p:spPr>
                <a:xfrm>
                  <a:off x="2168925" y="40005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307" name="Rectangle 306"/>
                <p:cNvSpPr/>
                <p:nvPr/>
              </p:nvSpPr>
              <p:spPr>
                <a:xfrm>
                  <a:off x="2171700" y="52578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cxnSp>
              <p:nvCxnSpPr>
                <p:cNvPr id="308" name="Straight Connector 307"/>
                <p:cNvCxnSpPr/>
                <p:nvPr/>
              </p:nvCxnSpPr>
              <p:spPr>
                <a:xfrm>
                  <a:off x="2476500" y="4610100"/>
                  <a:ext cx="0" cy="495300"/>
                </a:xfrm>
                <a:prstGeom prst="line">
                  <a:avLst/>
                </a:prstGeom>
                <a:ln w="50800">
                  <a:solidFill>
                    <a:schemeClr val="accent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34" name="Group 333"/>
          <p:cNvGrpSpPr/>
          <p:nvPr/>
        </p:nvGrpSpPr>
        <p:grpSpPr>
          <a:xfrm>
            <a:off x="4629150" y="2708275"/>
            <a:ext cx="1336675" cy="2971800"/>
            <a:chOff x="1936750" y="2698750"/>
            <a:chExt cx="1336675" cy="2971800"/>
          </a:xfrm>
        </p:grpSpPr>
        <p:grpSp>
          <p:nvGrpSpPr>
            <p:cNvPr id="335" name="Group 334"/>
            <p:cNvGrpSpPr/>
            <p:nvPr/>
          </p:nvGrpSpPr>
          <p:grpSpPr>
            <a:xfrm>
              <a:off x="2470150" y="3384550"/>
              <a:ext cx="803275" cy="2171700"/>
              <a:chOff x="2476500" y="3390900"/>
              <a:chExt cx="803275" cy="2171700"/>
            </a:xfrm>
          </p:grpSpPr>
          <p:cxnSp>
            <p:nvCxnSpPr>
              <p:cNvPr id="343" name="Straight Arrow Connector 342"/>
              <p:cNvCxnSpPr/>
              <p:nvPr/>
            </p:nvCxnSpPr>
            <p:spPr>
              <a:xfrm>
                <a:off x="2476500" y="3543300"/>
                <a:ext cx="725215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4" name="Straight Arrow Connector 343"/>
              <p:cNvCxnSpPr/>
              <p:nvPr/>
            </p:nvCxnSpPr>
            <p:spPr>
              <a:xfrm flipH="1">
                <a:off x="2727326" y="3390900"/>
                <a:ext cx="533399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5" name="Straight Arrow Connector 344"/>
              <p:cNvCxnSpPr/>
              <p:nvPr/>
            </p:nvCxnSpPr>
            <p:spPr>
              <a:xfrm>
                <a:off x="2486025" y="4314825"/>
                <a:ext cx="725215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6" name="Straight Arrow Connector 345"/>
              <p:cNvCxnSpPr/>
              <p:nvPr/>
            </p:nvCxnSpPr>
            <p:spPr>
              <a:xfrm flipH="1">
                <a:off x="2736851" y="4162425"/>
                <a:ext cx="533399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7" name="Straight Arrow Connector 346"/>
              <p:cNvCxnSpPr/>
              <p:nvPr/>
            </p:nvCxnSpPr>
            <p:spPr>
              <a:xfrm>
                <a:off x="2495550" y="5562600"/>
                <a:ext cx="725215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8" name="Straight Arrow Connector 347"/>
              <p:cNvCxnSpPr/>
              <p:nvPr/>
            </p:nvCxnSpPr>
            <p:spPr>
              <a:xfrm flipH="1">
                <a:off x="2746376" y="5410200"/>
                <a:ext cx="533399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6" name="Group 335"/>
            <p:cNvGrpSpPr/>
            <p:nvPr/>
          </p:nvGrpSpPr>
          <p:grpSpPr>
            <a:xfrm>
              <a:off x="1936750" y="2698750"/>
              <a:ext cx="1028699" cy="2971800"/>
              <a:chOff x="1943100" y="2705100"/>
              <a:chExt cx="1028699" cy="2971800"/>
            </a:xfrm>
          </p:grpSpPr>
          <p:sp>
            <p:nvSpPr>
              <p:cNvPr id="337" name="TextBox 336"/>
              <p:cNvSpPr txBox="1"/>
              <p:nvPr/>
            </p:nvSpPr>
            <p:spPr>
              <a:xfrm>
                <a:off x="1943100" y="2705100"/>
                <a:ext cx="1028699" cy="388378"/>
              </a:xfrm>
              <a:prstGeom prst="rect">
                <a:avLst/>
              </a:prstGeom>
              <a:noFill/>
            </p:spPr>
            <p:txBody>
              <a:bodyPr wrap="square" lIns="130622" tIns="65311" rIns="130622" bIns="65311" rtlCol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sz="2000" dirty="0" smtClean="0">
                    <a:latin typeface="Seravek"/>
                    <a:cs typeface="Seravek"/>
                  </a:rPr>
                  <a:t>state</a:t>
                </a:r>
              </a:p>
            </p:txBody>
          </p:sp>
          <p:grpSp>
            <p:nvGrpSpPr>
              <p:cNvPr id="338" name="Group 337"/>
              <p:cNvGrpSpPr/>
              <p:nvPr/>
            </p:nvGrpSpPr>
            <p:grpSpPr>
              <a:xfrm>
                <a:off x="2168925" y="3238500"/>
                <a:ext cx="577050" cy="2438400"/>
                <a:chOff x="2168925" y="3238500"/>
                <a:chExt cx="577050" cy="2438400"/>
              </a:xfrm>
            </p:grpSpPr>
            <p:sp>
              <p:nvSpPr>
                <p:cNvPr id="339" name="Rectangle 338"/>
                <p:cNvSpPr/>
                <p:nvPr/>
              </p:nvSpPr>
              <p:spPr>
                <a:xfrm>
                  <a:off x="2168925" y="32385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340" name="Rectangle 339"/>
                <p:cNvSpPr/>
                <p:nvPr/>
              </p:nvSpPr>
              <p:spPr>
                <a:xfrm>
                  <a:off x="2168925" y="40005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341" name="Rectangle 340"/>
                <p:cNvSpPr/>
                <p:nvPr/>
              </p:nvSpPr>
              <p:spPr>
                <a:xfrm>
                  <a:off x="2171700" y="52578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cxnSp>
              <p:nvCxnSpPr>
                <p:cNvPr id="342" name="Straight Connector 341"/>
                <p:cNvCxnSpPr/>
                <p:nvPr/>
              </p:nvCxnSpPr>
              <p:spPr>
                <a:xfrm>
                  <a:off x="2476500" y="4610100"/>
                  <a:ext cx="0" cy="495300"/>
                </a:xfrm>
                <a:prstGeom prst="line">
                  <a:avLst/>
                </a:prstGeom>
                <a:ln w="50800">
                  <a:solidFill>
                    <a:schemeClr val="accent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49" name="Group 348"/>
          <p:cNvGrpSpPr/>
          <p:nvPr/>
        </p:nvGrpSpPr>
        <p:grpSpPr>
          <a:xfrm>
            <a:off x="5695950" y="2549525"/>
            <a:ext cx="990600" cy="3244850"/>
            <a:chOff x="8662554" y="2546350"/>
            <a:chExt cx="1305791" cy="3244850"/>
          </a:xfrm>
        </p:grpSpPr>
        <p:grpSp>
          <p:nvGrpSpPr>
            <p:cNvPr id="350" name="Group 349"/>
            <p:cNvGrpSpPr/>
            <p:nvPr/>
          </p:nvGrpSpPr>
          <p:grpSpPr>
            <a:xfrm>
              <a:off x="8662554" y="2546350"/>
              <a:ext cx="1305791" cy="3244850"/>
              <a:chOff x="2871353" y="2541817"/>
              <a:chExt cx="1305791" cy="3244850"/>
            </a:xfrm>
          </p:grpSpPr>
          <p:sp>
            <p:nvSpPr>
              <p:cNvPr id="354" name="Trapezoid 353"/>
              <p:cNvSpPr/>
              <p:nvPr/>
            </p:nvSpPr>
            <p:spPr>
              <a:xfrm rot="5400000">
                <a:off x="3205437" y="5098754"/>
                <a:ext cx="606671" cy="769156"/>
              </a:xfrm>
              <a:prstGeom prst="trapezoid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22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355" name="Trapezoid 354"/>
              <p:cNvSpPr/>
              <p:nvPr/>
            </p:nvSpPr>
            <p:spPr>
              <a:xfrm rot="5400000">
                <a:off x="3205443" y="3807886"/>
                <a:ext cx="606671" cy="769156"/>
              </a:xfrm>
              <a:prstGeom prst="trapezoid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22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356" name="Trapezoid 355"/>
              <p:cNvSpPr/>
              <p:nvPr/>
            </p:nvSpPr>
            <p:spPr>
              <a:xfrm rot="5400000">
                <a:off x="3205442" y="3083986"/>
                <a:ext cx="606671" cy="769156"/>
              </a:xfrm>
              <a:prstGeom prst="trapezoid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22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cxnSp>
            <p:nvCxnSpPr>
              <p:cNvPr id="357" name="Straight Connector 356"/>
              <p:cNvCxnSpPr/>
              <p:nvPr/>
            </p:nvCxnSpPr>
            <p:spPr>
              <a:xfrm>
                <a:off x="3505200" y="4610100"/>
                <a:ext cx="0" cy="495300"/>
              </a:xfrm>
              <a:prstGeom prst="line">
                <a:avLst/>
              </a:prstGeom>
              <a:ln w="50800">
                <a:solidFill>
                  <a:schemeClr val="accent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8" name="TextBox 357"/>
              <p:cNvSpPr txBox="1"/>
              <p:nvPr/>
            </p:nvSpPr>
            <p:spPr>
              <a:xfrm>
                <a:off x="2871353" y="2541817"/>
                <a:ext cx="1305791" cy="634599"/>
              </a:xfrm>
              <a:prstGeom prst="rect">
                <a:avLst/>
              </a:prstGeom>
              <a:noFill/>
            </p:spPr>
            <p:txBody>
              <a:bodyPr wrap="square" lIns="130622" tIns="65311" rIns="130622" bIns="65311" rtlCol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sz="2000" dirty="0" smtClean="0">
                    <a:latin typeface="Seravek"/>
                    <a:cs typeface="Seravek"/>
                  </a:rPr>
                  <a:t>action unit</a:t>
                </a:r>
              </a:p>
            </p:txBody>
          </p:sp>
        </p:grpSp>
        <p:cxnSp>
          <p:nvCxnSpPr>
            <p:cNvPr id="351" name="Straight Arrow Connector 350"/>
            <p:cNvCxnSpPr>
              <a:stCxn id="356" idx="0"/>
            </p:cNvCxnSpPr>
            <p:nvPr/>
          </p:nvCxnSpPr>
          <p:spPr>
            <a:xfrm flipV="1">
              <a:off x="9684557" y="3467100"/>
              <a:ext cx="183343" cy="5998"/>
            </a:xfrm>
            <a:prstGeom prst="straightConnector1">
              <a:avLst/>
            </a:prstGeom>
            <a:ln>
              <a:solidFill>
                <a:schemeClr val="accent4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Arrow Connector 351"/>
            <p:cNvCxnSpPr/>
            <p:nvPr/>
          </p:nvCxnSpPr>
          <p:spPr>
            <a:xfrm flipV="1">
              <a:off x="9677400" y="4191000"/>
              <a:ext cx="183343" cy="5998"/>
            </a:xfrm>
            <a:prstGeom prst="straightConnector1">
              <a:avLst/>
            </a:prstGeom>
            <a:ln>
              <a:solidFill>
                <a:schemeClr val="accent4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Arrow Connector 352"/>
            <p:cNvCxnSpPr/>
            <p:nvPr/>
          </p:nvCxnSpPr>
          <p:spPr>
            <a:xfrm flipV="1">
              <a:off x="9677400" y="5486400"/>
              <a:ext cx="183343" cy="5998"/>
            </a:xfrm>
            <a:prstGeom prst="straightConnector1">
              <a:avLst/>
            </a:prstGeom>
            <a:ln>
              <a:solidFill>
                <a:schemeClr val="accent4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9" name="Group 358"/>
          <p:cNvGrpSpPr/>
          <p:nvPr/>
        </p:nvGrpSpPr>
        <p:grpSpPr>
          <a:xfrm>
            <a:off x="7750175" y="2717800"/>
            <a:ext cx="1336675" cy="2971800"/>
            <a:chOff x="1936750" y="2698750"/>
            <a:chExt cx="1336675" cy="2971800"/>
          </a:xfrm>
        </p:grpSpPr>
        <p:grpSp>
          <p:nvGrpSpPr>
            <p:cNvPr id="360" name="Group 359"/>
            <p:cNvGrpSpPr/>
            <p:nvPr/>
          </p:nvGrpSpPr>
          <p:grpSpPr>
            <a:xfrm>
              <a:off x="2470150" y="3384550"/>
              <a:ext cx="803275" cy="2171700"/>
              <a:chOff x="2476500" y="3390900"/>
              <a:chExt cx="803275" cy="2171700"/>
            </a:xfrm>
          </p:grpSpPr>
          <p:cxnSp>
            <p:nvCxnSpPr>
              <p:cNvPr id="368" name="Straight Arrow Connector 367"/>
              <p:cNvCxnSpPr/>
              <p:nvPr/>
            </p:nvCxnSpPr>
            <p:spPr>
              <a:xfrm>
                <a:off x="2476500" y="3543300"/>
                <a:ext cx="725215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9" name="Straight Arrow Connector 368"/>
              <p:cNvCxnSpPr/>
              <p:nvPr/>
            </p:nvCxnSpPr>
            <p:spPr>
              <a:xfrm flipH="1">
                <a:off x="2727326" y="3390900"/>
                <a:ext cx="533399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0" name="Straight Arrow Connector 369"/>
              <p:cNvCxnSpPr/>
              <p:nvPr/>
            </p:nvCxnSpPr>
            <p:spPr>
              <a:xfrm>
                <a:off x="2486025" y="4314825"/>
                <a:ext cx="725215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1" name="Straight Arrow Connector 370"/>
              <p:cNvCxnSpPr/>
              <p:nvPr/>
            </p:nvCxnSpPr>
            <p:spPr>
              <a:xfrm flipH="1">
                <a:off x="2736851" y="4162425"/>
                <a:ext cx="533399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2" name="Straight Arrow Connector 371"/>
              <p:cNvCxnSpPr/>
              <p:nvPr/>
            </p:nvCxnSpPr>
            <p:spPr>
              <a:xfrm>
                <a:off x="2495550" y="5562600"/>
                <a:ext cx="725215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3" name="Straight Arrow Connector 372"/>
              <p:cNvCxnSpPr/>
              <p:nvPr/>
            </p:nvCxnSpPr>
            <p:spPr>
              <a:xfrm flipH="1">
                <a:off x="2746376" y="5410200"/>
                <a:ext cx="533399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1" name="Group 360"/>
            <p:cNvGrpSpPr/>
            <p:nvPr/>
          </p:nvGrpSpPr>
          <p:grpSpPr>
            <a:xfrm>
              <a:off x="1936750" y="2698750"/>
              <a:ext cx="1028699" cy="2971800"/>
              <a:chOff x="1943100" y="2705100"/>
              <a:chExt cx="1028699" cy="2971800"/>
            </a:xfrm>
          </p:grpSpPr>
          <p:sp>
            <p:nvSpPr>
              <p:cNvPr id="362" name="TextBox 361"/>
              <p:cNvSpPr txBox="1"/>
              <p:nvPr/>
            </p:nvSpPr>
            <p:spPr>
              <a:xfrm>
                <a:off x="1943100" y="2705100"/>
                <a:ext cx="1028699" cy="388378"/>
              </a:xfrm>
              <a:prstGeom prst="rect">
                <a:avLst/>
              </a:prstGeom>
              <a:noFill/>
            </p:spPr>
            <p:txBody>
              <a:bodyPr wrap="square" lIns="130622" tIns="65311" rIns="130622" bIns="65311" rtlCol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sz="2000" dirty="0" smtClean="0">
                    <a:latin typeface="Seravek"/>
                    <a:cs typeface="Seravek"/>
                  </a:rPr>
                  <a:t>state</a:t>
                </a:r>
              </a:p>
            </p:txBody>
          </p:sp>
          <p:grpSp>
            <p:nvGrpSpPr>
              <p:cNvPr id="363" name="Group 362"/>
              <p:cNvGrpSpPr/>
              <p:nvPr/>
            </p:nvGrpSpPr>
            <p:grpSpPr>
              <a:xfrm>
                <a:off x="2168925" y="3238500"/>
                <a:ext cx="577050" cy="2438400"/>
                <a:chOff x="2168925" y="3238500"/>
                <a:chExt cx="577050" cy="2438400"/>
              </a:xfrm>
            </p:grpSpPr>
            <p:sp>
              <p:nvSpPr>
                <p:cNvPr id="364" name="Rectangle 363"/>
                <p:cNvSpPr/>
                <p:nvPr/>
              </p:nvSpPr>
              <p:spPr>
                <a:xfrm>
                  <a:off x="2168925" y="32385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365" name="Rectangle 364"/>
                <p:cNvSpPr/>
                <p:nvPr/>
              </p:nvSpPr>
              <p:spPr>
                <a:xfrm>
                  <a:off x="2168925" y="40005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366" name="Rectangle 365"/>
                <p:cNvSpPr/>
                <p:nvPr/>
              </p:nvSpPr>
              <p:spPr>
                <a:xfrm>
                  <a:off x="2171700" y="52578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cxnSp>
              <p:nvCxnSpPr>
                <p:cNvPr id="367" name="Straight Connector 366"/>
                <p:cNvCxnSpPr/>
                <p:nvPr/>
              </p:nvCxnSpPr>
              <p:spPr>
                <a:xfrm>
                  <a:off x="2476500" y="4610100"/>
                  <a:ext cx="0" cy="495300"/>
                </a:xfrm>
                <a:prstGeom prst="line">
                  <a:avLst/>
                </a:prstGeom>
                <a:ln w="50800">
                  <a:solidFill>
                    <a:schemeClr val="accent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74" name="Group 373"/>
          <p:cNvGrpSpPr/>
          <p:nvPr/>
        </p:nvGrpSpPr>
        <p:grpSpPr>
          <a:xfrm>
            <a:off x="8816975" y="2559050"/>
            <a:ext cx="990600" cy="3244850"/>
            <a:chOff x="8662554" y="2546350"/>
            <a:chExt cx="1305791" cy="3244850"/>
          </a:xfrm>
        </p:grpSpPr>
        <p:grpSp>
          <p:nvGrpSpPr>
            <p:cNvPr id="375" name="Group 374"/>
            <p:cNvGrpSpPr/>
            <p:nvPr/>
          </p:nvGrpSpPr>
          <p:grpSpPr>
            <a:xfrm>
              <a:off x="8662554" y="2546350"/>
              <a:ext cx="1305791" cy="3244850"/>
              <a:chOff x="2871353" y="2541817"/>
              <a:chExt cx="1305791" cy="3244850"/>
            </a:xfrm>
          </p:grpSpPr>
          <p:sp>
            <p:nvSpPr>
              <p:cNvPr id="379" name="Trapezoid 378"/>
              <p:cNvSpPr/>
              <p:nvPr/>
            </p:nvSpPr>
            <p:spPr>
              <a:xfrm rot="5400000">
                <a:off x="3205437" y="5098754"/>
                <a:ext cx="606671" cy="769156"/>
              </a:xfrm>
              <a:prstGeom prst="trapezoid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22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380" name="Trapezoid 379"/>
              <p:cNvSpPr/>
              <p:nvPr/>
            </p:nvSpPr>
            <p:spPr>
              <a:xfrm rot="5400000">
                <a:off x="3205443" y="3807886"/>
                <a:ext cx="606671" cy="769156"/>
              </a:xfrm>
              <a:prstGeom prst="trapezoid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22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381" name="Trapezoid 380"/>
              <p:cNvSpPr/>
              <p:nvPr/>
            </p:nvSpPr>
            <p:spPr>
              <a:xfrm rot="5400000">
                <a:off x="3205442" y="3083986"/>
                <a:ext cx="606671" cy="769156"/>
              </a:xfrm>
              <a:prstGeom prst="trapezoid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22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cxnSp>
            <p:nvCxnSpPr>
              <p:cNvPr id="382" name="Straight Connector 381"/>
              <p:cNvCxnSpPr/>
              <p:nvPr/>
            </p:nvCxnSpPr>
            <p:spPr>
              <a:xfrm>
                <a:off x="3505200" y="4610100"/>
                <a:ext cx="0" cy="495300"/>
              </a:xfrm>
              <a:prstGeom prst="line">
                <a:avLst/>
              </a:prstGeom>
              <a:ln w="50800">
                <a:solidFill>
                  <a:schemeClr val="accent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3" name="TextBox 382"/>
              <p:cNvSpPr txBox="1"/>
              <p:nvPr/>
            </p:nvSpPr>
            <p:spPr>
              <a:xfrm>
                <a:off x="2871353" y="2541817"/>
                <a:ext cx="1305791" cy="634599"/>
              </a:xfrm>
              <a:prstGeom prst="rect">
                <a:avLst/>
              </a:prstGeom>
              <a:noFill/>
            </p:spPr>
            <p:txBody>
              <a:bodyPr wrap="square" lIns="130622" tIns="65311" rIns="130622" bIns="65311" rtlCol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sz="2000" dirty="0" smtClean="0">
                    <a:latin typeface="Seravek"/>
                    <a:cs typeface="Seravek"/>
                  </a:rPr>
                  <a:t>action unit</a:t>
                </a:r>
              </a:p>
            </p:txBody>
          </p:sp>
        </p:grpSp>
        <p:cxnSp>
          <p:nvCxnSpPr>
            <p:cNvPr id="376" name="Straight Arrow Connector 375"/>
            <p:cNvCxnSpPr>
              <a:stCxn id="381" idx="0"/>
            </p:cNvCxnSpPr>
            <p:nvPr/>
          </p:nvCxnSpPr>
          <p:spPr>
            <a:xfrm flipV="1">
              <a:off x="9684557" y="3467100"/>
              <a:ext cx="183343" cy="5998"/>
            </a:xfrm>
            <a:prstGeom prst="straightConnector1">
              <a:avLst/>
            </a:prstGeom>
            <a:ln>
              <a:solidFill>
                <a:schemeClr val="accent4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Arrow Connector 376"/>
            <p:cNvCxnSpPr/>
            <p:nvPr/>
          </p:nvCxnSpPr>
          <p:spPr>
            <a:xfrm flipV="1">
              <a:off x="9677400" y="4191000"/>
              <a:ext cx="183343" cy="5998"/>
            </a:xfrm>
            <a:prstGeom prst="straightConnector1">
              <a:avLst/>
            </a:prstGeom>
            <a:ln>
              <a:solidFill>
                <a:schemeClr val="accent4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Arrow Connector 377"/>
            <p:cNvCxnSpPr/>
            <p:nvPr/>
          </p:nvCxnSpPr>
          <p:spPr>
            <a:xfrm flipV="1">
              <a:off x="9677400" y="5486400"/>
              <a:ext cx="183343" cy="5998"/>
            </a:xfrm>
            <a:prstGeom prst="straightConnector1">
              <a:avLst/>
            </a:prstGeom>
            <a:ln>
              <a:solidFill>
                <a:schemeClr val="accent4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6" name="Group 235"/>
          <p:cNvGrpSpPr/>
          <p:nvPr/>
        </p:nvGrpSpPr>
        <p:grpSpPr>
          <a:xfrm>
            <a:off x="3009900" y="2562225"/>
            <a:ext cx="990600" cy="3228975"/>
            <a:chOff x="8662554" y="2562225"/>
            <a:chExt cx="1305791" cy="3228975"/>
          </a:xfrm>
        </p:grpSpPr>
        <p:grpSp>
          <p:nvGrpSpPr>
            <p:cNvPr id="237" name="Group 236"/>
            <p:cNvGrpSpPr/>
            <p:nvPr/>
          </p:nvGrpSpPr>
          <p:grpSpPr>
            <a:xfrm>
              <a:off x="8662554" y="2562225"/>
              <a:ext cx="1305791" cy="3228975"/>
              <a:chOff x="2871353" y="2557692"/>
              <a:chExt cx="1305791" cy="3228975"/>
            </a:xfrm>
          </p:grpSpPr>
          <p:sp>
            <p:nvSpPr>
              <p:cNvPr id="241" name="Trapezoid 240"/>
              <p:cNvSpPr/>
              <p:nvPr/>
            </p:nvSpPr>
            <p:spPr>
              <a:xfrm rot="5400000">
                <a:off x="3205437" y="5098754"/>
                <a:ext cx="606671" cy="769156"/>
              </a:xfrm>
              <a:prstGeom prst="trapezoid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22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242" name="Trapezoid 241"/>
              <p:cNvSpPr/>
              <p:nvPr/>
            </p:nvSpPr>
            <p:spPr>
              <a:xfrm rot="5400000">
                <a:off x="3205443" y="3807886"/>
                <a:ext cx="606671" cy="769156"/>
              </a:xfrm>
              <a:prstGeom prst="trapezoid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22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243" name="Trapezoid 242"/>
              <p:cNvSpPr/>
              <p:nvPr/>
            </p:nvSpPr>
            <p:spPr>
              <a:xfrm rot="5400000">
                <a:off x="3205442" y="3083986"/>
                <a:ext cx="606671" cy="769156"/>
              </a:xfrm>
              <a:prstGeom prst="trapezoid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22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cxnSp>
            <p:nvCxnSpPr>
              <p:cNvPr id="244" name="Straight Connector 243"/>
              <p:cNvCxnSpPr/>
              <p:nvPr/>
            </p:nvCxnSpPr>
            <p:spPr>
              <a:xfrm>
                <a:off x="3505200" y="4610100"/>
                <a:ext cx="0" cy="495300"/>
              </a:xfrm>
              <a:prstGeom prst="line">
                <a:avLst/>
              </a:prstGeom>
              <a:ln w="50800">
                <a:solidFill>
                  <a:schemeClr val="accent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5" name="TextBox 244"/>
              <p:cNvSpPr txBox="1"/>
              <p:nvPr/>
            </p:nvSpPr>
            <p:spPr>
              <a:xfrm>
                <a:off x="2871353" y="2557692"/>
                <a:ext cx="1305791" cy="634599"/>
              </a:xfrm>
              <a:prstGeom prst="rect">
                <a:avLst/>
              </a:prstGeom>
              <a:noFill/>
            </p:spPr>
            <p:txBody>
              <a:bodyPr wrap="square" lIns="130622" tIns="65311" rIns="130622" bIns="65311" rtlCol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sz="2000" dirty="0" smtClean="0">
                    <a:latin typeface="Seravek"/>
                    <a:cs typeface="Seravek"/>
                  </a:rPr>
                  <a:t>action unit</a:t>
                </a:r>
              </a:p>
            </p:txBody>
          </p:sp>
        </p:grpSp>
        <p:cxnSp>
          <p:nvCxnSpPr>
            <p:cNvPr id="238" name="Straight Arrow Connector 237"/>
            <p:cNvCxnSpPr>
              <a:stCxn id="243" idx="0"/>
            </p:cNvCxnSpPr>
            <p:nvPr/>
          </p:nvCxnSpPr>
          <p:spPr>
            <a:xfrm flipV="1">
              <a:off x="9684557" y="3467100"/>
              <a:ext cx="183343" cy="5998"/>
            </a:xfrm>
            <a:prstGeom prst="straightConnector1">
              <a:avLst/>
            </a:prstGeom>
            <a:ln>
              <a:solidFill>
                <a:schemeClr val="accent4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Arrow Connector 238"/>
            <p:cNvCxnSpPr/>
            <p:nvPr/>
          </p:nvCxnSpPr>
          <p:spPr>
            <a:xfrm flipV="1">
              <a:off x="9677400" y="4191000"/>
              <a:ext cx="183343" cy="5998"/>
            </a:xfrm>
            <a:prstGeom prst="straightConnector1">
              <a:avLst/>
            </a:prstGeom>
            <a:ln>
              <a:solidFill>
                <a:schemeClr val="accent4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Arrow Connector 239"/>
            <p:cNvCxnSpPr/>
            <p:nvPr/>
          </p:nvCxnSpPr>
          <p:spPr>
            <a:xfrm flipV="1">
              <a:off x="9677400" y="5486400"/>
              <a:ext cx="183343" cy="5998"/>
            </a:xfrm>
            <a:prstGeom prst="straightConnector1">
              <a:avLst/>
            </a:prstGeom>
            <a:ln>
              <a:solidFill>
                <a:schemeClr val="accent4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518095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9602"/>
    </mc:Choice>
    <mc:Fallback xmlns="">
      <p:transition xmlns:p14="http://schemas.microsoft.com/office/powerpoint/2010/main" spd="slow" advTm="3960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46945E-18 2.22222E-6 L 0.28438 2.22222E-6 " pathEditMode="relative" ptsTypes="AA">
                                      <p:cBhvr>
                                        <p:cTn id="14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75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machine model for line-rate switches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48022C-F4BC-4192-A392-BACAE19DF894}" type="slidenum">
              <a:rPr lang="en-US" smtClean="0"/>
              <a:pPr/>
              <a:t>9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600200" y="2549525"/>
            <a:ext cx="8724900" cy="3789720"/>
            <a:chOff x="1600200" y="2549525"/>
            <a:chExt cx="8724900" cy="3789720"/>
          </a:xfrm>
        </p:grpSpPr>
        <p:grpSp>
          <p:nvGrpSpPr>
            <p:cNvPr id="6" name="Group 42"/>
            <p:cNvGrpSpPr/>
            <p:nvPr/>
          </p:nvGrpSpPr>
          <p:grpSpPr>
            <a:xfrm>
              <a:off x="1600200" y="3553365"/>
              <a:ext cx="8724900" cy="1425855"/>
              <a:chOff x="1707458" y="1778000"/>
              <a:chExt cx="4254836" cy="1181787"/>
            </a:xfrm>
          </p:grpSpPr>
          <p:cxnSp>
            <p:nvCxnSpPr>
              <p:cNvPr id="115" name="Straight Arrow Connector 114"/>
              <p:cNvCxnSpPr/>
              <p:nvPr/>
            </p:nvCxnSpPr>
            <p:spPr>
              <a:xfrm>
                <a:off x="1707458" y="177800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Arrow Connector 115"/>
              <p:cNvCxnSpPr/>
              <p:nvPr/>
            </p:nvCxnSpPr>
            <p:spPr>
              <a:xfrm>
                <a:off x="1707458" y="190581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Arrow Connector 116"/>
              <p:cNvCxnSpPr/>
              <p:nvPr/>
            </p:nvCxnSpPr>
            <p:spPr>
              <a:xfrm>
                <a:off x="1707458" y="203363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Arrow Connector 117"/>
              <p:cNvCxnSpPr/>
              <p:nvPr/>
            </p:nvCxnSpPr>
            <p:spPr>
              <a:xfrm>
                <a:off x="1707458" y="216145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Arrow Connector 118"/>
              <p:cNvCxnSpPr/>
              <p:nvPr/>
            </p:nvCxnSpPr>
            <p:spPr>
              <a:xfrm>
                <a:off x="1707458" y="228927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Arrow Connector 119"/>
              <p:cNvCxnSpPr/>
              <p:nvPr/>
            </p:nvCxnSpPr>
            <p:spPr>
              <a:xfrm>
                <a:off x="1707458" y="241709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Arrow Connector 120"/>
              <p:cNvCxnSpPr/>
              <p:nvPr/>
            </p:nvCxnSpPr>
            <p:spPr>
              <a:xfrm>
                <a:off x="1707458" y="254490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Arrow Connector 121"/>
              <p:cNvCxnSpPr/>
              <p:nvPr/>
            </p:nvCxnSpPr>
            <p:spPr>
              <a:xfrm>
                <a:off x="1707458" y="267272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Arrow Connector 122"/>
              <p:cNvCxnSpPr/>
              <p:nvPr/>
            </p:nvCxnSpPr>
            <p:spPr>
              <a:xfrm>
                <a:off x="1707458" y="280054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Arrow Connector 123"/>
              <p:cNvCxnSpPr/>
              <p:nvPr/>
            </p:nvCxnSpPr>
            <p:spPr>
              <a:xfrm>
                <a:off x="1707458" y="292836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" name="Straight Connector 8"/>
            <p:cNvCxnSpPr/>
            <p:nvPr/>
          </p:nvCxnSpPr>
          <p:spPr>
            <a:xfrm>
              <a:off x="9562748" y="3157836"/>
              <a:ext cx="72233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9562748" y="5417516"/>
              <a:ext cx="72233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9562748" y="3961509"/>
              <a:ext cx="72233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9562748" y="4591383"/>
              <a:ext cx="72233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oup 13"/>
            <p:cNvGrpSpPr/>
            <p:nvPr/>
          </p:nvGrpSpPr>
          <p:grpSpPr>
            <a:xfrm>
              <a:off x="6896100" y="3162300"/>
              <a:ext cx="801124" cy="2594157"/>
              <a:chOff x="8534400" y="1981200"/>
              <a:chExt cx="595991" cy="2163589"/>
            </a:xfrm>
          </p:grpSpPr>
          <p:cxnSp>
            <p:nvCxnSpPr>
              <p:cNvPr id="112" name="Straight Connector 111"/>
              <p:cNvCxnSpPr/>
              <p:nvPr/>
            </p:nvCxnSpPr>
            <p:spPr>
              <a:xfrm>
                <a:off x="8534400" y="1981200"/>
                <a:ext cx="584011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/>
            </p:nvCxnSpPr>
            <p:spPr>
              <a:xfrm>
                <a:off x="8546380" y="4144789"/>
                <a:ext cx="584011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/>
            </p:nvCxnSpPr>
            <p:spPr>
              <a:xfrm>
                <a:off x="8544754" y="3074118"/>
                <a:ext cx="584011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Rectangle 7"/>
            <p:cNvSpPr/>
            <p:nvPr/>
          </p:nvSpPr>
          <p:spPr>
            <a:xfrm>
              <a:off x="2010957" y="2584742"/>
              <a:ext cx="1993032" cy="337736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2021597" y="2588297"/>
              <a:ext cx="1985874" cy="3370802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2586088" y="5939135"/>
              <a:ext cx="9422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Seravek"/>
                  <a:cs typeface="Seravek"/>
                </a:rPr>
                <a:t>Stage 1</a:t>
              </a:r>
              <a:endParaRPr lang="en-US" sz="2000" dirty="0">
                <a:latin typeface="Seravek"/>
                <a:cs typeface="Seravek"/>
              </a:endParaRPr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4686300" y="2584742"/>
              <a:ext cx="1993032" cy="337736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4696940" y="2588297"/>
              <a:ext cx="1985874" cy="3370802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5203910" y="5939135"/>
              <a:ext cx="9740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Seravek"/>
                  <a:cs typeface="Seravek"/>
                </a:rPr>
                <a:t>Stage 2</a:t>
              </a:r>
              <a:endParaRPr lang="en-US" sz="2000" dirty="0">
                <a:latin typeface="Seravek"/>
                <a:cs typeface="Seravek"/>
              </a:endParaRPr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7810500" y="2584742"/>
              <a:ext cx="1993032" cy="337736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7821140" y="2588297"/>
              <a:ext cx="1985874" cy="3370802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8251910" y="5939135"/>
              <a:ext cx="10825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Seravek"/>
                  <a:cs typeface="Seravek"/>
                </a:rPr>
                <a:t>Stage 16</a:t>
              </a:r>
              <a:endParaRPr lang="en-US" sz="2000" dirty="0">
                <a:latin typeface="Seravek"/>
                <a:cs typeface="Seravek"/>
              </a:endParaRPr>
            </a:p>
          </p:txBody>
        </p:sp>
        <p:grpSp>
          <p:nvGrpSpPr>
            <p:cNvPr id="334" name="Group 333"/>
            <p:cNvGrpSpPr/>
            <p:nvPr/>
          </p:nvGrpSpPr>
          <p:grpSpPr>
            <a:xfrm>
              <a:off x="4629150" y="2708275"/>
              <a:ext cx="1336675" cy="2971800"/>
              <a:chOff x="1936750" y="2698750"/>
              <a:chExt cx="1336675" cy="2971800"/>
            </a:xfrm>
          </p:grpSpPr>
          <p:grpSp>
            <p:nvGrpSpPr>
              <p:cNvPr id="335" name="Group 334"/>
              <p:cNvGrpSpPr/>
              <p:nvPr/>
            </p:nvGrpSpPr>
            <p:grpSpPr>
              <a:xfrm>
                <a:off x="2470150" y="3384550"/>
                <a:ext cx="803275" cy="2171700"/>
                <a:chOff x="2476500" y="3390900"/>
                <a:chExt cx="803275" cy="2171700"/>
              </a:xfrm>
            </p:grpSpPr>
            <p:cxnSp>
              <p:nvCxnSpPr>
                <p:cNvPr id="343" name="Straight Arrow Connector 342"/>
                <p:cNvCxnSpPr/>
                <p:nvPr/>
              </p:nvCxnSpPr>
              <p:spPr>
                <a:xfrm>
                  <a:off x="2476500" y="3543300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4" name="Straight Arrow Connector 343"/>
                <p:cNvCxnSpPr/>
                <p:nvPr/>
              </p:nvCxnSpPr>
              <p:spPr>
                <a:xfrm flipH="1">
                  <a:off x="2727326" y="3390900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5" name="Straight Arrow Connector 344"/>
                <p:cNvCxnSpPr/>
                <p:nvPr/>
              </p:nvCxnSpPr>
              <p:spPr>
                <a:xfrm>
                  <a:off x="2486025" y="431482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6" name="Straight Arrow Connector 345"/>
                <p:cNvCxnSpPr/>
                <p:nvPr/>
              </p:nvCxnSpPr>
              <p:spPr>
                <a:xfrm flipH="1">
                  <a:off x="2736851" y="4162425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7" name="Straight Arrow Connector 346"/>
                <p:cNvCxnSpPr/>
                <p:nvPr/>
              </p:nvCxnSpPr>
              <p:spPr>
                <a:xfrm>
                  <a:off x="2495550" y="5562600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8" name="Straight Arrow Connector 347"/>
                <p:cNvCxnSpPr/>
                <p:nvPr/>
              </p:nvCxnSpPr>
              <p:spPr>
                <a:xfrm flipH="1">
                  <a:off x="2746376" y="5410200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36" name="Group 335"/>
              <p:cNvGrpSpPr/>
              <p:nvPr/>
            </p:nvGrpSpPr>
            <p:grpSpPr>
              <a:xfrm>
                <a:off x="1936750" y="2698750"/>
                <a:ext cx="1028699" cy="2971800"/>
                <a:chOff x="1943100" y="2705100"/>
                <a:chExt cx="1028699" cy="2971800"/>
              </a:xfrm>
            </p:grpSpPr>
            <p:sp>
              <p:nvSpPr>
                <p:cNvPr id="337" name="TextBox 336"/>
                <p:cNvSpPr txBox="1"/>
                <p:nvPr/>
              </p:nvSpPr>
              <p:spPr>
                <a:xfrm>
                  <a:off x="1943100" y="2705100"/>
                  <a:ext cx="1028699" cy="388378"/>
                </a:xfrm>
                <a:prstGeom prst="rect">
                  <a:avLst/>
                </a:prstGeom>
                <a:noFill/>
              </p:spPr>
              <p:txBody>
                <a:bodyPr wrap="square" lIns="130622" tIns="65311" rIns="130622" bIns="65311" rtlCol="0">
                  <a:spAutoFit/>
                </a:bodyPr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US" sz="2000" dirty="0" smtClean="0">
                      <a:latin typeface="Seravek"/>
                      <a:cs typeface="Seravek"/>
                    </a:rPr>
                    <a:t>state</a:t>
                  </a:r>
                </a:p>
              </p:txBody>
            </p:sp>
            <p:grpSp>
              <p:nvGrpSpPr>
                <p:cNvPr id="338" name="Group 337"/>
                <p:cNvGrpSpPr/>
                <p:nvPr/>
              </p:nvGrpSpPr>
              <p:grpSpPr>
                <a:xfrm>
                  <a:off x="2168925" y="3238500"/>
                  <a:ext cx="577050" cy="2438400"/>
                  <a:chOff x="2168925" y="3238500"/>
                  <a:chExt cx="577050" cy="2438400"/>
                </a:xfrm>
              </p:grpSpPr>
              <p:sp>
                <p:nvSpPr>
                  <p:cNvPr id="339" name="Rectangle 338"/>
                  <p:cNvSpPr/>
                  <p:nvPr/>
                </p:nvSpPr>
                <p:spPr>
                  <a:xfrm>
                    <a:off x="2168925" y="3238500"/>
                    <a:ext cx="574275" cy="419100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40" name="Rectangle 339"/>
                  <p:cNvSpPr/>
                  <p:nvPr/>
                </p:nvSpPr>
                <p:spPr>
                  <a:xfrm>
                    <a:off x="2168925" y="4000500"/>
                    <a:ext cx="574275" cy="419100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41" name="Rectangle 340"/>
                  <p:cNvSpPr/>
                  <p:nvPr/>
                </p:nvSpPr>
                <p:spPr>
                  <a:xfrm>
                    <a:off x="2171700" y="5257800"/>
                    <a:ext cx="574275" cy="419100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342" name="Straight Connector 341"/>
                  <p:cNvCxnSpPr/>
                  <p:nvPr/>
                </p:nvCxnSpPr>
                <p:spPr>
                  <a:xfrm>
                    <a:off x="2476500" y="4610100"/>
                    <a:ext cx="0" cy="495300"/>
                  </a:xfrm>
                  <a:prstGeom prst="line">
                    <a:avLst/>
                  </a:prstGeom>
                  <a:ln w="50800">
                    <a:solidFill>
                      <a:schemeClr val="accent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349" name="Group 348"/>
            <p:cNvGrpSpPr/>
            <p:nvPr/>
          </p:nvGrpSpPr>
          <p:grpSpPr>
            <a:xfrm>
              <a:off x="5695950" y="2549525"/>
              <a:ext cx="990600" cy="3244850"/>
              <a:chOff x="8662554" y="2546350"/>
              <a:chExt cx="1305791" cy="3244850"/>
            </a:xfrm>
          </p:grpSpPr>
          <p:grpSp>
            <p:nvGrpSpPr>
              <p:cNvPr id="350" name="Group 349"/>
              <p:cNvGrpSpPr/>
              <p:nvPr/>
            </p:nvGrpSpPr>
            <p:grpSpPr>
              <a:xfrm>
                <a:off x="8662554" y="2546350"/>
                <a:ext cx="1305791" cy="3244850"/>
                <a:chOff x="2871353" y="2541817"/>
                <a:chExt cx="1305791" cy="3244850"/>
              </a:xfrm>
            </p:grpSpPr>
            <p:sp>
              <p:nvSpPr>
                <p:cNvPr id="354" name="Trapezoid 353"/>
                <p:cNvSpPr/>
                <p:nvPr/>
              </p:nvSpPr>
              <p:spPr>
                <a:xfrm rot="5400000">
                  <a:off x="3205437" y="5098754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355" name="Trapezoid 354"/>
                <p:cNvSpPr/>
                <p:nvPr/>
              </p:nvSpPr>
              <p:spPr>
                <a:xfrm rot="5400000">
                  <a:off x="3205443" y="3807886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356" name="Trapezoid 355"/>
                <p:cNvSpPr/>
                <p:nvPr/>
              </p:nvSpPr>
              <p:spPr>
                <a:xfrm rot="5400000">
                  <a:off x="3205442" y="3083986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cxnSp>
              <p:nvCxnSpPr>
                <p:cNvPr id="357" name="Straight Connector 356"/>
                <p:cNvCxnSpPr/>
                <p:nvPr/>
              </p:nvCxnSpPr>
              <p:spPr>
                <a:xfrm>
                  <a:off x="3505200" y="4610100"/>
                  <a:ext cx="0" cy="495300"/>
                </a:xfrm>
                <a:prstGeom prst="line">
                  <a:avLst/>
                </a:prstGeom>
                <a:ln w="50800">
                  <a:solidFill>
                    <a:schemeClr val="accent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58" name="TextBox 357"/>
                <p:cNvSpPr txBox="1"/>
                <p:nvPr/>
              </p:nvSpPr>
              <p:spPr>
                <a:xfrm>
                  <a:off x="2871353" y="2541817"/>
                  <a:ext cx="1305791" cy="634599"/>
                </a:xfrm>
                <a:prstGeom prst="rect">
                  <a:avLst/>
                </a:prstGeom>
                <a:noFill/>
              </p:spPr>
              <p:txBody>
                <a:bodyPr wrap="square" lIns="130622" tIns="65311" rIns="130622" bIns="65311" rtlCol="0">
                  <a:spAutoFit/>
                </a:bodyPr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US" sz="2000" dirty="0" smtClean="0">
                      <a:latin typeface="Seravek"/>
                      <a:cs typeface="Seravek"/>
                    </a:rPr>
                    <a:t>action unit</a:t>
                  </a:r>
                </a:p>
              </p:txBody>
            </p:sp>
          </p:grpSp>
          <p:cxnSp>
            <p:nvCxnSpPr>
              <p:cNvPr id="351" name="Straight Arrow Connector 350"/>
              <p:cNvCxnSpPr>
                <a:stCxn id="356" idx="0"/>
              </p:cNvCxnSpPr>
              <p:nvPr/>
            </p:nvCxnSpPr>
            <p:spPr>
              <a:xfrm flipV="1">
                <a:off x="9684557" y="34671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2" name="Straight Arrow Connector 351"/>
              <p:cNvCxnSpPr/>
              <p:nvPr/>
            </p:nvCxnSpPr>
            <p:spPr>
              <a:xfrm flipV="1">
                <a:off x="9677400" y="41910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3" name="Straight Arrow Connector 352"/>
              <p:cNvCxnSpPr/>
              <p:nvPr/>
            </p:nvCxnSpPr>
            <p:spPr>
              <a:xfrm flipV="1">
                <a:off x="9677400" y="54864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9" name="Group 358"/>
            <p:cNvGrpSpPr/>
            <p:nvPr/>
          </p:nvGrpSpPr>
          <p:grpSpPr>
            <a:xfrm>
              <a:off x="7750175" y="2717800"/>
              <a:ext cx="1336675" cy="2971800"/>
              <a:chOff x="1936750" y="2698750"/>
              <a:chExt cx="1336675" cy="2971800"/>
            </a:xfrm>
          </p:grpSpPr>
          <p:grpSp>
            <p:nvGrpSpPr>
              <p:cNvPr id="360" name="Group 359"/>
              <p:cNvGrpSpPr/>
              <p:nvPr/>
            </p:nvGrpSpPr>
            <p:grpSpPr>
              <a:xfrm>
                <a:off x="2470150" y="3384550"/>
                <a:ext cx="803275" cy="2171700"/>
                <a:chOff x="2476500" y="3390900"/>
                <a:chExt cx="803275" cy="2171700"/>
              </a:xfrm>
            </p:grpSpPr>
            <p:cxnSp>
              <p:nvCxnSpPr>
                <p:cNvPr id="368" name="Straight Arrow Connector 367"/>
                <p:cNvCxnSpPr/>
                <p:nvPr/>
              </p:nvCxnSpPr>
              <p:spPr>
                <a:xfrm>
                  <a:off x="2476500" y="3543300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9" name="Straight Arrow Connector 368"/>
                <p:cNvCxnSpPr/>
                <p:nvPr/>
              </p:nvCxnSpPr>
              <p:spPr>
                <a:xfrm flipH="1">
                  <a:off x="2727326" y="3390900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0" name="Straight Arrow Connector 369"/>
                <p:cNvCxnSpPr/>
                <p:nvPr/>
              </p:nvCxnSpPr>
              <p:spPr>
                <a:xfrm>
                  <a:off x="2486025" y="431482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1" name="Straight Arrow Connector 370"/>
                <p:cNvCxnSpPr/>
                <p:nvPr/>
              </p:nvCxnSpPr>
              <p:spPr>
                <a:xfrm flipH="1">
                  <a:off x="2736851" y="4162425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2" name="Straight Arrow Connector 371"/>
                <p:cNvCxnSpPr/>
                <p:nvPr/>
              </p:nvCxnSpPr>
              <p:spPr>
                <a:xfrm>
                  <a:off x="2495550" y="5562600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3" name="Straight Arrow Connector 372"/>
                <p:cNvCxnSpPr/>
                <p:nvPr/>
              </p:nvCxnSpPr>
              <p:spPr>
                <a:xfrm flipH="1">
                  <a:off x="2746376" y="5410200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61" name="Group 360"/>
              <p:cNvGrpSpPr/>
              <p:nvPr/>
            </p:nvGrpSpPr>
            <p:grpSpPr>
              <a:xfrm>
                <a:off x="1936750" y="2698750"/>
                <a:ext cx="1028699" cy="2971800"/>
                <a:chOff x="1943100" y="2705100"/>
                <a:chExt cx="1028699" cy="2971800"/>
              </a:xfrm>
            </p:grpSpPr>
            <p:sp>
              <p:nvSpPr>
                <p:cNvPr id="362" name="TextBox 361"/>
                <p:cNvSpPr txBox="1"/>
                <p:nvPr/>
              </p:nvSpPr>
              <p:spPr>
                <a:xfrm>
                  <a:off x="1943100" y="2705100"/>
                  <a:ext cx="1028699" cy="388378"/>
                </a:xfrm>
                <a:prstGeom prst="rect">
                  <a:avLst/>
                </a:prstGeom>
                <a:noFill/>
              </p:spPr>
              <p:txBody>
                <a:bodyPr wrap="square" lIns="130622" tIns="65311" rIns="130622" bIns="65311" rtlCol="0">
                  <a:spAutoFit/>
                </a:bodyPr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US" sz="2000" dirty="0" smtClean="0">
                      <a:latin typeface="Seravek"/>
                      <a:cs typeface="Seravek"/>
                    </a:rPr>
                    <a:t>state</a:t>
                  </a:r>
                </a:p>
              </p:txBody>
            </p:sp>
            <p:grpSp>
              <p:nvGrpSpPr>
                <p:cNvPr id="363" name="Group 362"/>
                <p:cNvGrpSpPr/>
                <p:nvPr/>
              </p:nvGrpSpPr>
              <p:grpSpPr>
                <a:xfrm>
                  <a:off x="2168925" y="3238500"/>
                  <a:ext cx="577050" cy="2438400"/>
                  <a:chOff x="2168925" y="3238500"/>
                  <a:chExt cx="577050" cy="2438400"/>
                </a:xfrm>
              </p:grpSpPr>
              <p:sp>
                <p:nvSpPr>
                  <p:cNvPr id="364" name="Rectangle 363"/>
                  <p:cNvSpPr/>
                  <p:nvPr/>
                </p:nvSpPr>
                <p:spPr>
                  <a:xfrm>
                    <a:off x="2168925" y="3238500"/>
                    <a:ext cx="574275" cy="419100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65" name="Rectangle 364"/>
                  <p:cNvSpPr/>
                  <p:nvPr/>
                </p:nvSpPr>
                <p:spPr>
                  <a:xfrm>
                    <a:off x="2168925" y="4000500"/>
                    <a:ext cx="574275" cy="419100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66" name="Rectangle 365"/>
                  <p:cNvSpPr/>
                  <p:nvPr/>
                </p:nvSpPr>
                <p:spPr>
                  <a:xfrm>
                    <a:off x="2171700" y="5257800"/>
                    <a:ext cx="574275" cy="419100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367" name="Straight Connector 366"/>
                  <p:cNvCxnSpPr/>
                  <p:nvPr/>
                </p:nvCxnSpPr>
                <p:spPr>
                  <a:xfrm>
                    <a:off x="2476500" y="4610100"/>
                    <a:ext cx="0" cy="495300"/>
                  </a:xfrm>
                  <a:prstGeom prst="line">
                    <a:avLst/>
                  </a:prstGeom>
                  <a:ln w="50800">
                    <a:solidFill>
                      <a:schemeClr val="accent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374" name="Group 373"/>
            <p:cNvGrpSpPr/>
            <p:nvPr/>
          </p:nvGrpSpPr>
          <p:grpSpPr>
            <a:xfrm>
              <a:off x="8816975" y="2559050"/>
              <a:ext cx="990600" cy="3244850"/>
              <a:chOff x="8662554" y="2546350"/>
              <a:chExt cx="1305791" cy="3244850"/>
            </a:xfrm>
          </p:grpSpPr>
          <p:grpSp>
            <p:nvGrpSpPr>
              <p:cNvPr id="375" name="Group 374"/>
              <p:cNvGrpSpPr/>
              <p:nvPr/>
            </p:nvGrpSpPr>
            <p:grpSpPr>
              <a:xfrm>
                <a:off x="8662554" y="2546350"/>
                <a:ext cx="1305791" cy="3244850"/>
                <a:chOff x="2871353" y="2541817"/>
                <a:chExt cx="1305791" cy="3244850"/>
              </a:xfrm>
            </p:grpSpPr>
            <p:sp>
              <p:nvSpPr>
                <p:cNvPr id="379" name="Trapezoid 378"/>
                <p:cNvSpPr/>
                <p:nvPr/>
              </p:nvSpPr>
              <p:spPr>
                <a:xfrm rot="5400000">
                  <a:off x="3205437" y="5098754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380" name="Trapezoid 379"/>
                <p:cNvSpPr/>
                <p:nvPr/>
              </p:nvSpPr>
              <p:spPr>
                <a:xfrm rot="5400000">
                  <a:off x="3205443" y="3807886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381" name="Trapezoid 380"/>
                <p:cNvSpPr/>
                <p:nvPr/>
              </p:nvSpPr>
              <p:spPr>
                <a:xfrm rot="5400000">
                  <a:off x="3205442" y="3083986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cxnSp>
              <p:nvCxnSpPr>
                <p:cNvPr id="382" name="Straight Connector 381"/>
                <p:cNvCxnSpPr/>
                <p:nvPr/>
              </p:nvCxnSpPr>
              <p:spPr>
                <a:xfrm>
                  <a:off x="3505200" y="4610100"/>
                  <a:ext cx="0" cy="495300"/>
                </a:xfrm>
                <a:prstGeom prst="line">
                  <a:avLst/>
                </a:prstGeom>
                <a:ln w="50800">
                  <a:solidFill>
                    <a:schemeClr val="accent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83" name="TextBox 382"/>
                <p:cNvSpPr txBox="1"/>
                <p:nvPr/>
              </p:nvSpPr>
              <p:spPr>
                <a:xfrm>
                  <a:off x="2871353" y="2541817"/>
                  <a:ext cx="1305791" cy="634599"/>
                </a:xfrm>
                <a:prstGeom prst="rect">
                  <a:avLst/>
                </a:prstGeom>
                <a:noFill/>
              </p:spPr>
              <p:txBody>
                <a:bodyPr wrap="square" lIns="130622" tIns="65311" rIns="130622" bIns="65311" rtlCol="0">
                  <a:spAutoFit/>
                </a:bodyPr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US" sz="2000" dirty="0" smtClean="0">
                      <a:latin typeface="Seravek"/>
                      <a:cs typeface="Seravek"/>
                    </a:rPr>
                    <a:t>action unit</a:t>
                  </a:r>
                </a:p>
              </p:txBody>
            </p:sp>
          </p:grpSp>
          <p:cxnSp>
            <p:nvCxnSpPr>
              <p:cNvPr id="376" name="Straight Arrow Connector 375"/>
              <p:cNvCxnSpPr>
                <a:stCxn id="381" idx="0"/>
              </p:cNvCxnSpPr>
              <p:nvPr/>
            </p:nvCxnSpPr>
            <p:spPr>
              <a:xfrm flipV="1">
                <a:off x="9684557" y="34671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7" name="Straight Arrow Connector 376"/>
              <p:cNvCxnSpPr/>
              <p:nvPr/>
            </p:nvCxnSpPr>
            <p:spPr>
              <a:xfrm flipV="1">
                <a:off x="9677400" y="41910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8" name="Straight Arrow Connector 377"/>
              <p:cNvCxnSpPr/>
              <p:nvPr/>
            </p:nvCxnSpPr>
            <p:spPr>
              <a:xfrm flipV="1">
                <a:off x="9677400" y="54864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4" name="Group 63"/>
            <p:cNvGrpSpPr/>
            <p:nvPr/>
          </p:nvGrpSpPr>
          <p:grpSpPr>
            <a:xfrm>
              <a:off x="1952625" y="2711450"/>
              <a:ext cx="1336675" cy="2971800"/>
              <a:chOff x="1936750" y="2698750"/>
              <a:chExt cx="1336675" cy="2971800"/>
            </a:xfrm>
          </p:grpSpPr>
          <p:grpSp>
            <p:nvGrpSpPr>
              <p:cNvPr id="285" name="Group 284"/>
              <p:cNvGrpSpPr/>
              <p:nvPr/>
            </p:nvGrpSpPr>
            <p:grpSpPr>
              <a:xfrm>
                <a:off x="2470150" y="3384550"/>
                <a:ext cx="803275" cy="2171700"/>
                <a:chOff x="2476500" y="3390900"/>
                <a:chExt cx="803275" cy="2171700"/>
              </a:xfrm>
            </p:grpSpPr>
            <p:cxnSp>
              <p:nvCxnSpPr>
                <p:cNvPr id="286" name="Straight Arrow Connector 285"/>
                <p:cNvCxnSpPr/>
                <p:nvPr/>
              </p:nvCxnSpPr>
              <p:spPr>
                <a:xfrm>
                  <a:off x="2476500" y="3543300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7" name="Straight Arrow Connector 286"/>
                <p:cNvCxnSpPr/>
                <p:nvPr/>
              </p:nvCxnSpPr>
              <p:spPr>
                <a:xfrm flipH="1">
                  <a:off x="2727326" y="3390900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8" name="Straight Arrow Connector 287"/>
                <p:cNvCxnSpPr/>
                <p:nvPr/>
              </p:nvCxnSpPr>
              <p:spPr>
                <a:xfrm>
                  <a:off x="2486025" y="431482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9" name="Straight Arrow Connector 288"/>
                <p:cNvCxnSpPr/>
                <p:nvPr/>
              </p:nvCxnSpPr>
              <p:spPr>
                <a:xfrm flipH="1">
                  <a:off x="2736851" y="4162425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0" name="Straight Arrow Connector 289"/>
                <p:cNvCxnSpPr/>
                <p:nvPr/>
              </p:nvCxnSpPr>
              <p:spPr>
                <a:xfrm>
                  <a:off x="2495550" y="5562600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1" name="Straight Arrow Connector 290"/>
                <p:cNvCxnSpPr/>
                <p:nvPr/>
              </p:nvCxnSpPr>
              <p:spPr>
                <a:xfrm flipH="1">
                  <a:off x="2746376" y="5410200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2" name="Group 301"/>
              <p:cNvGrpSpPr/>
              <p:nvPr/>
            </p:nvGrpSpPr>
            <p:grpSpPr>
              <a:xfrm>
                <a:off x="1936750" y="2698750"/>
                <a:ext cx="1028699" cy="2971800"/>
                <a:chOff x="1943100" y="2705100"/>
                <a:chExt cx="1028699" cy="2971800"/>
              </a:xfrm>
            </p:grpSpPr>
            <p:sp>
              <p:nvSpPr>
                <p:cNvPr id="303" name="TextBox 302"/>
                <p:cNvSpPr txBox="1"/>
                <p:nvPr/>
              </p:nvSpPr>
              <p:spPr>
                <a:xfrm>
                  <a:off x="1943100" y="2705100"/>
                  <a:ext cx="1028699" cy="388378"/>
                </a:xfrm>
                <a:prstGeom prst="rect">
                  <a:avLst/>
                </a:prstGeom>
                <a:noFill/>
              </p:spPr>
              <p:txBody>
                <a:bodyPr wrap="square" lIns="130622" tIns="65311" rIns="130622" bIns="65311" rtlCol="0">
                  <a:spAutoFit/>
                </a:bodyPr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US" sz="2000" dirty="0" smtClean="0">
                      <a:latin typeface="Seravek"/>
                      <a:cs typeface="Seravek"/>
                    </a:rPr>
                    <a:t>state</a:t>
                  </a:r>
                </a:p>
              </p:txBody>
            </p:sp>
            <p:grpSp>
              <p:nvGrpSpPr>
                <p:cNvPr id="304" name="Group 303"/>
                <p:cNvGrpSpPr/>
                <p:nvPr/>
              </p:nvGrpSpPr>
              <p:grpSpPr>
                <a:xfrm>
                  <a:off x="2168925" y="3238500"/>
                  <a:ext cx="577050" cy="2438400"/>
                  <a:chOff x="2168925" y="3238500"/>
                  <a:chExt cx="577050" cy="2438400"/>
                </a:xfrm>
              </p:grpSpPr>
              <p:sp>
                <p:nvSpPr>
                  <p:cNvPr id="305" name="Rectangle 304"/>
                  <p:cNvSpPr/>
                  <p:nvPr/>
                </p:nvSpPr>
                <p:spPr>
                  <a:xfrm>
                    <a:off x="2168925" y="3238500"/>
                    <a:ext cx="574275" cy="419100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06" name="Rectangle 305"/>
                  <p:cNvSpPr/>
                  <p:nvPr/>
                </p:nvSpPr>
                <p:spPr>
                  <a:xfrm>
                    <a:off x="2168925" y="4000500"/>
                    <a:ext cx="574275" cy="419100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07" name="Rectangle 306"/>
                  <p:cNvSpPr/>
                  <p:nvPr/>
                </p:nvSpPr>
                <p:spPr>
                  <a:xfrm>
                    <a:off x="2171700" y="5257800"/>
                    <a:ext cx="574275" cy="419100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308" name="Straight Connector 307"/>
                  <p:cNvCxnSpPr/>
                  <p:nvPr/>
                </p:nvCxnSpPr>
                <p:spPr>
                  <a:xfrm>
                    <a:off x="2476500" y="4610100"/>
                    <a:ext cx="0" cy="495300"/>
                  </a:xfrm>
                  <a:prstGeom prst="line">
                    <a:avLst/>
                  </a:prstGeom>
                  <a:ln w="50800">
                    <a:solidFill>
                      <a:schemeClr val="accent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236" name="Group 235"/>
            <p:cNvGrpSpPr/>
            <p:nvPr/>
          </p:nvGrpSpPr>
          <p:grpSpPr>
            <a:xfrm>
              <a:off x="3009900" y="2562225"/>
              <a:ext cx="990600" cy="3228975"/>
              <a:chOff x="8662554" y="2562225"/>
              <a:chExt cx="1305791" cy="3228975"/>
            </a:xfrm>
          </p:grpSpPr>
          <p:grpSp>
            <p:nvGrpSpPr>
              <p:cNvPr id="237" name="Group 236"/>
              <p:cNvGrpSpPr/>
              <p:nvPr/>
            </p:nvGrpSpPr>
            <p:grpSpPr>
              <a:xfrm>
                <a:off x="8662554" y="2562225"/>
                <a:ext cx="1305791" cy="3228975"/>
                <a:chOff x="2871353" y="2557692"/>
                <a:chExt cx="1305791" cy="3228975"/>
              </a:xfrm>
            </p:grpSpPr>
            <p:sp>
              <p:nvSpPr>
                <p:cNvPr id="241" name="Trapezoid 240"/>
                <p:cNvSpPr/>
                <p:nvPr/>
              </p:nvSpPr>
              <p:spPr>
                <a:xfrm rot="5400000">
                  <a:off x="3205437" y="5098754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242" name="Trapezoid 241"/>
                <p:cNvSpPr/>
                <p:nvPr/>
              </p:nvSpPr>
              <p:spPr>
                <a:xfrm rot="5400000">
                  <a:off x="3205443" y="3807886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243" name="Trapezoid 242"/>
                <p:cNvSpPr/>
                <p:nvPr/>
              </p:nvSpPr>
              <p:spPr>
                <a:xfrm rot="5400000">
                  <a:off x="3205442" y="3083986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cxnSp>
              <p:nvCxnSpPr>
                <p:cNvPr id="244" name="Straight Connector 243"/>
                <p:cNvCxnSpPr/>
                <p:nvPr/>
              </p:nvCxnSpPr>
              <p:spPr>
                <a:xfrm>
                  <a:off x="3505200" y="4610100"/>
                  <a:ext cx="0" cy="495300"/>
                </a:xfrm>
                <a:prstGeom prst="line">
                  <a:avLst/>
                </a:prstGeom>
                <a:ln w="50800">
                  <a:solidFill>
                    <a:schemeClr val="accent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5" name="TextBox 244"/>
                <p:cNvSpPr txBox="1"/>
                <p:nvPr/>
              </p:nvSpPr>
              <p:spPr>
                <a:xfrm>
                  <a:off x="2871353" y="2557692"/>
                  <a:ext cx="1305791" cy="634599"/>
                </a:xfrm>
                <a:prstGeom prst="rect">
                  <a:avLst/>
                </a:prstGeom>
                <a:noFill/>
              </p:spPr>
              <p:txBody>
                <a:bodyPr wrap="square" lIns="130622" tIns="65311" rIns="130622" bIns="65311" rtlCol="0">
                  <a:spAutoFit/>
                </a:bodyPr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US" sz="2000" dirty="0" smtClean="0">
                      <a:latin typeface="Seravek"/>
                      <a:cs typeface="Seravek"/>
                    </a:rPr>
                    <a:t>action unit</a:t>
                  </a:r>
                </a:p>
              </p:txBody>
            </p:sp>
          </p:grpSp>
          <p:cxnSp>
            <p:nvCxnSpPr>
              <p:cNvPr id="238" name="Straight Arrow Connector 237"/>
              <p:cNvCxnSpPr>
                <a:stCxn id="243" idx="0"/>
              </p:cNvCxnSpPr>
              <p:nvPr/>
            </p:nvCxnSpPr>
            <p:spPr>
              <a:xfrm flipV="1">
                <a:off x="9684557" y="34671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Arrow Connector 238"/>
              <p:cNvCxnSpPr/>
              <p:nvPr/>
            </p:nvCxnSpPr>
            <p:spPr>
              <a:xfrm flipV="1">
                <a:off x="9677400" y="41910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Straight Arrow Connector 239"/>
              <p:cNvCxnSpPr/>
              <p:nvPr/>
            </p:nvCxnSpPr>
            <p:spPr>
              <a:xfrm flipV="1">
                <a:off x="9677400" y="54864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" name="Group 14"/>
          <p:cNvGrpSpPr/>
          <p:nvPr/>
        </p:nvGrpSpPr>
        <p:grpSpPr>
          <a:xfrm>
            <a:off x="-82593779" y="2740447"/>
            <a:ext cx="87127679" cy="3165053"/>
            <a:chOff x="-82593779" y="2740447"/>
            <a:chExt cx="87127679" cy="3165053"/>
          </a:xfrm>
        </p:grpSpPr>
        <p:grpSp>
          <p:nvGrpSpPr>
            <p:cNvPr id="13" name="Group 12"/>
            <p:cNvGrpSpPr/>
            <p:nvPr/>
          </p:nvGrpSpPr>
          <p:grpSpPr>
            <a:xfrm>
              <a:off x="-39337579" y="2956347"/>
              <a:ext cx="43871479" cy="2949153"/>
              <a:chOff x="-39337579" y="2956347"/>
              <a:chExt cx="43871479" cy="2949153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-17709479" y="3057947"/>
                <a:ext cx="22243379" cy="2847553"/>
                <a:chOff x="-15004379" y="1597447"/>
                <a:chExt cx="22243379" cy="2847553"/>
              </a:xfrm>
            </p:grpSpPr>
            <p:grpSp>
              <p:nvGrpSpPr>
                <p:cNvPr id="108" name="Group 107"/>
                <p:cNvGrpSpPr/>
                <p:nvPr/>
              </p:nvGrpSpPr>
              <p:grpSpPr>
                <a:xfrm>
                  <a:off x="3928434" y="1687843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109" name="Rectangle 108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110" name="Straight Connector 109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1" name="Straight Connector 110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5" name="Straight Connector 124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6" name="Straight Connector 125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7" name="Straight Connector 126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0" name="Straight Connector 129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1" name="Straight Connector 130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33" name="Group 132"/>
                <p:cNvGrpSpPr/>
                <p:nvPr/>
              </p:nvGrpSpPr>
              <p:grpSpPr>
                <a:xfrm>
                  <a:off x="6629400" y="1701800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134" name="Rectangle 133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135" name="Straight Connector 134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6" name="Straight Connector 135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7" name="Straight Connector 136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8" name="Straight Connector 137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9" name="Straight Connector 138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0" name="Straight Connector 139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1" name="Straight Connector 140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63" name="Group 262"/>
                <p:cNvGrpSpPr/>
                <p:nvPr/>
              </p:nvGrpSpPr>
              <p:grpSpPr>
                <a:xfrm>
                  <a:off x="1223334" y="1675143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264" name="Rectangle 263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265" name="Straight Connector 264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6" name="Straight Connector 265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7" name="Straight Connector 266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8" name="Straight Connector 267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9" name="Straight Connector 268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0" name="Straight Connector 269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1" name="Straight Connector 270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81" name="Group 280"/>
                <p:cNvGrpSpPr/>
                <p:nvPr/>
              </p:nvGrpSpPr>
              <p:grpSpPr>
                <a:xfrm>
                  <a:off x="-1481766" y="1662443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282" name="Rectangle 281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283" name="Straight Connector 282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4" name="Straight Connector 283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2" name="Straight Connector 291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3" name="Straight Connector 292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4" name="Straight Connector 293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5" name="Straight Connector 294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6" name="Straight Connector 295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22" name="Group 321"/>
                <p:cNvGrpSpPr/>
                <p:nvPr/>
              </p:nvGrpSpPr>
              <p:grpSpPr>
                <a:xfrm>
                  <a:off x="-6889079" y="1635547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323" name="Rectangle 322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324" name="Straight Connector 323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5" name="Straight Connector 324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6" name="Straight Connector 325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7" name="Straight Connector 326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8" name="Straight Connector 327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9" name="Straight Connector 328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0" name="Straight Connector 329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31" name="Group 330"/>
                <p:cNvGrpSpPr/>
                <p:nvPr/>
              </p:nvGrpSpPr>
              <p:grpSpPr>
                <a:xfrm>
                  <a:off x="-4188113" y="1649504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332" name="Rectangle 331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333" name="Straight Connector 332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4" name="Straight Connector 383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5" name="Straight Connector 384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6" name="Straight Connector 385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7" name="Straight Connector 386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8" name="Straight Connector 387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9" name="Straight Connector 388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90" name="Group 389"/>
                <p:cNvGrpSpPr/>
                <p:nvPr/>
              </p:nvGrpSpPr>
              <p:grpSpPr>
                <a:xfrm>
                  <a:off x="-9594179" y="1622847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391" name="Rectangle 390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392" name="Straight Connector 391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3" name="Straight Connector 392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4" name="Straight Connector 393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5" name="Straight Connector 394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6" name="Straight Connector 395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7" name="Straight Connector 396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8" name="Straight Connector 397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99" name="Group 398"/>
                <p:cNvGrpSpPr/>
                <p:nvPr/>
              </p:nvGrpSpPr>
              <p:grpSpPr>
                <a:xfrm>
                  <a:off x="-12299279" y="1610147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400" name="Rectangle 399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401" name="Straight Connector 400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2" name="Straight Connector 401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3" name="Straight Connector 402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4" name="Straight Connector 403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5" name="Straight Connector 404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6" name="Straight Connector 405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7" name="Straight Connector 406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08" name="Group 407"/>
                <p:cNvGrpSpPr/>
                <p:nvPr/>
              </p:nvGrpSpPr>
              <p:grpSpPr>
                <a:xfrm>
                  <a:off x="-15004379" y="1597447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409" name="Rectangle 408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410" name="Straight Connector 409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1" name="Straight Connector 410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2" name="Straight Connector 411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3" name="Straight Connector 412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4" name="Straight Connector 413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5" name="Straight Connector 414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6" name="Straight Connector 415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417" name="Group 416"/>
              <p:cNvGrpSpPr/>
              <p:nvPr/>
            </p:nvGrpSpPr>
            <p:grpSpPr>
              <a:xfrm>
                <a:off x="-39337579" y="2956347"/>
                <a:ext cx="22243379" cy="2833596"/>
                <a:chOff x="-15004379" y="1597447"/>
                <a:chExt cx="22243379" cy="2833596"/>
              </a:xfrm>
            </p:grpSpPr>
            <p:grpSp>
              <p:nvGrpSpPr>
                <p:cNvPr id="418" name="Group 417"/>
                <p:cNvGrpSpPr/>
                <p:nvPr/>
              </p:nvGrpSpPr>
              <p:grpSpPr>
                <a:xfrm>
                  <a:off x="3928434" y="1687843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491" name="Rectangle 490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492" name="Straight Connector 491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3" name="Straight Connector 492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4" name="Straight Connector 493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5" name="Straight Connector 494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6" name="Straight Connector 495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7" name="Straight Connector 496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8" name="Straight Connector 497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19" name="Group 418"/>
                <p:cNvGrpSpPr/>
                <p:nvPr/>
              </p:nvGrpSpPr>
              <p:grpSpPr>
                <a:xfrm>
                  <a:off x="6629400" y="2044700"/>
                  <a:ext cx="609600" cy="2057400"/>
                  <a:chOff x="3924300" y="3505200"/>
                  <a:chExt cx="609600" cy="2057400"/>
                </a:xfrm>
              </p:grpSpPr>
              <p:cxnSp>
                <p:nvCxnSpPr>
                  <p:cNvPr id="484" name="Straight Connector 483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5" name="Straight Connector 484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6" name="Straight Connector 485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7" name="Straight Connector 486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8" name="Straight Connector 487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9" name="Straight Connector 488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0" name="Straight Connector 489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20" name="Group 419"/>
                <p:cNvGrpSpPr/>
                <p:nvPr/>
              </p:nvGrpSpPr>
              <p:grpSpPr>
                <a:xfrm>
                  <a:off x="1223334" y="1675143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475" name="Rectangle 474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476" name="Straight Connector 475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7" name="Straight Connector 476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8" name="Straight Connector 477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9" name="Straight Connector 478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0" name="Straight Connector 479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1" name="Straight Connector 480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2" name="Straight Connector 481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21" name="Group 420"/>
                <p:cNvGrpSpPr/>
                <p:nvPr/>
              </p:nvGrpSpPr>
              <p:grpSpPr>
                <a:xfrm>
                  <a:off x="-1481766" y="1662443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467" name="Rectangle 466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468" name="Straight Connector 467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9" name="Straight Connector 468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0" name="Straight Connector 469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1" name="Straight Connector 470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2" name="Straight Connector 471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3" name="Straight Connector 472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4" name="Straight Connector 473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22" name="Group 421"/>
                <p:cNvGrpSpPr/>
                <p:nvPr/>
              </p:nvGrpSpPr>
              <p:grpSpPr>
                <a:xfrm>
                  <a:off x="-6889079" y="1635547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459" name="Rectangle 458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460" name="Straight Connector 459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1" name="Straight Connector 460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2" name="Straight Connector 461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3" name="Straight Connector 462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4" name="Straight Connector 463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5" name="Straight Connector 464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6" name="Straight Connector 465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23" name="Group 422"/>
                <p:cNvGrpSpPr/>
                <p:nvPr/>
              </p:nvGrpSpPr>
              <p:grpSpPr>
                <a:xfrm>
                  <a:off x="-4188113" y="1649504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451" name="Rectangle 450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452" name="Straight Connector 451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3" name="Straight Connector 452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4" name="Straight Connector 453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5" name="Straight Connector 454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6" name="Straight Connector 455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7" name="Straight Connector 456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8" name="Straight Connector 457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24" name="Group 423"/>
                <p:cNvGrpSpPr/>
                <p:nvPr/>
              </p:nvGrpSpPr>
              <p:grpSpPr>
                <a:xfrm>
                  <a:off x="-9594179" y="1622847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443" name="Rectangle 442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444" name="Straight Connector 443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5" name="Straight Connector 444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6" name="Straight Connector 445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7" name="Straight Connector 446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8" name="Straight Connector 447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9" name="Straight Connector 448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0" name="Straight Connector 449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25" name="Group 424"/>
                <p:cNvGrpSpPr/>
                <p:nvPr/>
              </p:nvGrpSpPr>
              <p:grpSpPr>
                <a:xfrm>
                  <a:off x="-12299279" y="1610147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435" name="Rectangle 434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436" name="Straight Connector 435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7" name="Straight Connector 436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8" name="Straight Connector 437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9" name="Straight Connector 438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0" name="Straight Connector 439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1" name="Straight Connector 440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2" name="Straight Connector 441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26" name="Group 425"/>
                <p:cNvGrpSpPr/>
                <p:nvPr/>
              </p:nvGrpSpPr>
              <p:grpSpPr>
                <a:xfrm>
                  <a:off x="-15004379" y="1597447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427" name="Rectangle 426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428" name="Straight Connector 427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9" name="Straight Connector 428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0" name="Straight Connector 429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1" name="Straight Connector 430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2" name="Straight Connector 431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3" name="Straight Connector 432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4" name="Straight Connector 433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499" name="Group 498"/>
            <p:cNvGrpSpPr/>
            <p:nvPr/>
          </p:nvGrpSpPr>
          <p:grpSpPr>
            <a:xfrm>
              <a:off x="-82593779" y="2740447"/>
              <a:ext cx="43871479" cy="2949153"/>
              <a:chOff x="-39337579" y="2956347"/>
              <a:chExt cx="43871479" cy="2949153"/>
            </a:xfrm>
          </p:grpSpPr>
          <p:grpSp>
            <p:nvGrpSpPr>
              <p:cNvPr id="500" name="Group 499"/>
              <p:cNvGrpSpPr/>
              <p:nvPr/>
            </p:nvGrpSpPr>
            <p:grpSpPr>
              <a:xfrm>
                <a:off x="-17709479" y="3057947"/>
                <a:ext cx="22243379" cy="2847553"/>
                <a:chOff x="-15004379" y="1597447"/>
                <a:chExt cx="22243379" cy="2847553"/>
              </a:xfrm>
            </p:grpSpPr>
            <p:grpSp>
              <p:nvGrpSpPr>
                <p:cNvPr id="582" name="Group 581"/>
                <p:cNvGrpSpPr/>
                <p:nvPr/>
              </p:nvGrpSpPr>
              <p:grpSpPr>
                <a:xfrm>
                  <a:off x="3928434" y="1687843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655" name="Rectangle 654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656" name="Straight Connector 655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7" name="Straight Connector 656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8" name="Straight Connector 657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9" name="Straight Connector 658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0" name="Straight Connector 659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1" name="Straight Connector 660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2" name="Straight Connector 661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83" name="Group 582"/>
                <p:cNvGrpSpPr/>
                <p:nvPr/>
              </p:nvGrpSpPr>
              <p:grpSpPr>
                <a:xfrm>
                  <a:off x="6629400" y="1701800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647" name="Rectangle 646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648" name="Straight Connector 647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9" name="Straight Connector 648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0" name="Straight Connector 649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1" name="Straight Connector 650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2" name="Straight Connector 651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3" name="Straight Connector 652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4" name="Straight Connector 653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84" name="Group 583"/>
                <p:cNvGrpSpPr/>
                <p:nvPr/>
              </p:nvGrpSpPr>
              <p:grpSpPr>
                <a:xfrm>
                  <a:off x="1223334" y="1675143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639" name="Rectangle 638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640" name="Straight Connector 639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1" name="Straight Connector 640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2" name="Straight Connector 641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3" name="Straight Connector 642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4" name="Straight Connector 643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5" name="Straight Connector 644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6" name="Straight Connector 645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85" name="Group 584"/>
                <p:cNvGrpSpPr/>
                <p:nvPr/>
              </p:nvGrpSpPr>
              <p:grpSpPr>
                <a:xfrm>
                  <a:off x="-1481766" y="1662443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631" name="Rectangle 630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632" name="Straight Connector 631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3" name="Straight Connector 632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4" name="Straight Connector 633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5" name="Straight Connector 634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6" name="Straight Connector 635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7" name="Straight Connector 636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8" name="Straight Connector 637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86" name="Group 585"/>
                <p:cNvGrpSpPr/>
                <p:nvPr/>
              </p:nvGrpSpPr>
              <p:grpSpPr>
                <a:xfrm>
                  <a:off x="-6889079" y="1635547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623" name="Rectangle 622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624" name="Straight Connector 623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5" name="Straight Connector 624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6" name="Straight Connector 625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7" name="Straight Connector 626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8" name="Straight Connector 627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9" name="Straight Connector 628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0" name="Straight Connector 629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87" name="Group 586"/>
                <p:cNvGrpSpPr/>
                <p:nvPr/>
              </p:nvGrpSpPr>
              <p:grpSpPr>
                <a:xfrm>
                  <a:off x="-4188113" y="1649504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615" name="Rectangle 614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616" name="Straight Connector 615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7" name="Straight Connector 616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8" name="Straight Connector 617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9" name="Straight Connector 618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0" name="Straight Connector 619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1" name="Straight Connector 620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2" name="Straight Connector 621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88" name="Group 587"/>
                <p:cNvGrpSpPr/>
                <p:nvPr/>
              </p:nvGrpSpPr>
              <p:grpSpPr>
                <a:xfrm>
                  <a:off x="-9594179" y="1622847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607" name="Rectangle 606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608" name="Straight Connector 607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9" name="Straight Connector 608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0" name="Straight Connector 609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1" name="Straight Connector 610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2" name="Straight Connector 611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3" name="Straight Connector 612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4" name="Straight Connector 613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89" name="Group 588"/>
                <p:cNvGrpSpPr/>
                <p:nvPr/>
              </p:nvGrpSpPr>
              <p:grpSpPr>
                <a:xfrm>
                  <a:off x="-12299279" y="1610147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599" name="Rectangle 598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600" name="Straight Connector 599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1" name="Straight Connector 600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2" name="Straight Connector 601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3" name="Straight Connector 602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4" name="Straight Connector 603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5" name="Straight Connector 604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6" name="Straight Connector 605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90" name="Group 589"/>
                <p:cNvGrpSpPr/>
                <p:nvPr/>
              </p:nvGrpSpPr>
              <p:grpSpPr>
                <a:xfrm>
                  <a:off x="-15004379" y="1597447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591" name="Rectangle 590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592" name="Straight Connector 591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3" name="Straight Connector 592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4" name="Straight Connector 593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5" name="Straight Connector 594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6" name="Straight Connector 595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7" name="Straight Connector 596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8" name="Straight Connector 597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501" name="Group 500"/>
              <p:cNvGrpSpPr/>
              <p:nvPr/>
            </p:nvGrpSpPr>
            <p:grpSpPr>
              <a:xfrm>
                <a:off x="-39337579" y="2956347"/>
                <a:ext cx="22243379" cy="2833596"/>
                <a:chOff x="-15004379" y="1597447"/>
                <a:chExt cx="22243379" cy="2833596"/>
              </a:xfrm>
            </p:grpSpPr>
            <p:grpSp>
              <p:nvGrpSpPr>
                <p:cNvPr id="502" name="Group 501"/>
                <p:cNvGrpSpPr/>
                <p:nvPr/>
              </p:nvGrpSpPr>
              <p:grpSpPr>
                <a:xfrm>
                  <a:off x="3928434" y="1687843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574" name="Rectangle 573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575" name="Straight Connector 574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6" name="Straight Connector 575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7" name="Straight Connector 576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8" name="Straight Connector 577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9" name="Straight Connector 578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0" name="Straight Connector 579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1" name="Straight Connector 580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03" name="Group 502"/>
                <p:cNvGrpSpPr/>
                <p:nvPr/>
              </p:nvGrpSpPr>
              <p:grpSpPr>
                <a:xfrm>
                  <a:off x="6629400" y="2044700"/>
                  <a:ext cx="609600" cy="2057400"/>
                  <a:chOff x="3924300" y="3505200"/>
                  <a:chExt cx="609600" cy="2057400"/>
                </a:xfrm>
              </p:grpSpPr>
              <p:cxnSp>
                <p:nvCxnSpPr>
                  <p:cNvPr id="567" name="Straight Connector 566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8" name="Straight Connector 567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9" name="Straight Connector 568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0" name="Straight Connector 569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1" name="Straight Connector 570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2" name="Straight Connector 571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3" name="Straight Connector 572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04" name="Group 503"/>
                <p:cNvGrpSpPr/>
                <p:nvPr/>
              </p:nvGrpSpPr>
              <p:grpSpPr>
                <a:xfrm>
                  <a:off x="1223334" y="1675143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559" name="Rectangle 558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560" name="Straight Connector 559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1" name="Straight Connector 560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2" name="Straight Connector 561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3" name="Straight Connector 562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4" name="Straight Connector 563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5" name="Straight Connector 564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6" name="Straight Connector 565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05" name="Group 504"/>
                <p:cNvGrpSpPr/>
                <p:nvPr/>
              </p:nvGrpSpPr>
              <p:grpSpPr>
                <a:xfrm>
                  <a:off x="-1481766" y="1662443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551" name="Rectangle 550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552" name="Straight Connector 551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3" name="Straight Connector 552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4" name="Straight Connector 553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5" name="Straight Connector 554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6" name="Straight Connector 555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7" name="Straight Connector 556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8" name="Straight Connector 557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06" name="Group 505"/>
                <p:cNvGrpSpPr/>
                <p:nvPr/>
              </p:nvGrpSpPr>
              <p:grpSpPr>
                <a:xfrm>
                  <a:off x="-6889079" y="1635547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543" name="Rectangle 542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544" name="Straight Connector 543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5" name="Straight Connector 544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6" name="Straight Connector 545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7" name="Straight Connector 546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8" name="Straight Connector 547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9" name="Straight Connector 548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0" name="Straight Connector 549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07" name="Group 506"/>
                <p:cNvGrpSpPr/>
                <p:nvPr/>
              </p:nvGrpSpPr>
              <p:grpSpPr>
                <a:xfrm>
                  <a:off x="-4188113" y="1649504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535" name="Rectangle 534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536" name="Straight Connector 535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7" name="Straight Connector 536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8" name="Straight Connector 537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9" name="Straight Connector 538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0" name="Straight Connector 539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1" name="Straight Connector 540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2" name="Straight Connector 541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08" name="Group 507"/>
                <p:cNvGrpSpPr/>
                <p:nvPr/>
              </p:nvGrpSpPr>
              <p:grpSpPr>
                <a:xfrm>
                  <a:off x="-9594179" y="1622847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527" name="Rectangle 526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528" name="Straight Connector 527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9" name="Straight Connector 528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0" name="Straight Connector 529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1" name="Straight Connector 530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2" name="Straight Connector 531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3" name="Straight Connector 532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4" name="Straight Connector 533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09" name="Group 508"/>
                <p:cNvGrpSpPr/>
                <p:nvPr/>
              </p:nvGrpSpPr>
              <p:grpSpPr>
                <a:xfrm>
                  <a:off x="-12299279" y="1610147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519" name="Rectangle 518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520" name="Straight Connector 519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1" name="Straight Connector 520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2" name="Straight Connector 521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3" name="Straight Connector 522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4" name="Straight Connector 523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5" name="Straight Connector 524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6" name="Straight Connector 525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10" name="Group 509"/>
                <p:cNvGrpSpPr/>
                <p:nvPr/>
              </p:nvGrpSpPr>
              <p:grpSpPr>
                <a:xfrm>
                  <a:off x="-15004379" y="1597447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511" name="Rectangle 510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512" name="Straight Connector 511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3" name="Straight Connector 512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4" name="Straight Connector 513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5" name="Straight Connector 514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6" name="Straight Connector 515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7" name="Straight Connector 516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8" name="Straight Connector 517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  <p:grpSp>
        <p:nvGrpSpPr>
          <p:cNvPr id="663" name="Group 662"/>
          <p:cNvGrpSpPr/>
          <p:nvPr/>
        </p:nvGrpSpPr>
        <p:grpSpPr>
          <a:xfrm>
            <a:off x="1873276" y="2317467"/>
            <a:ext cx="8025679" cy="228411"/>
            <a:chOff x="1866900" y="2628900"/>
            <a:chExt cx="4419600" cy="190500"/>
          </a:xfrm>
        </p:grpSpPr>
        <p:cxnSp>
          <p:nvCxnSpPr>
            <p:cNvPr id="664" name="Straight Connector 663"/>
            <p:cNvCxnSpPr/>
            <p:nvPr/>
          </p:nvCxnSpPr>
          <p:spPr>
            <a:xfrm>
              <a:off x="1866900" y="2628900"/>
              <a:ext cx="0" cy="190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5" name="Straight Connector 664"/>
            <p:cNvCxnSpPr/>
            <p:nvPr/>
          </p:nvCxnSpPr>
          <p:spPr>
            <a:xfrm>
              <a:off x="6286500" y="2628900"/>
              <a:ext cx="0" cy="190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6" name="Straight Connector 665"/>
            <p:cNvCxnSpPr/>
            <p:nvPr/>
          </p:nvCxnSpPr>
          <p:spPr>
            <a:xfrm flipH="1">
              <a:off x="1866900" y="2729063"/>
              <a:ext cx="441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7" name="TextBox 666"/>
          <p:cNvSpPr txBox="1"/>
          <p:nvPr/>
        </p:nvSpPr>
        <p:spPr>
          <a:xfrm>
            <a:off x="4469769" y="1828800"/>
            <a:ext cx="2654931" cy="562785"/>
          </a:xfrm>
          <a:prstGeom prst="rect">
            <a:avLst/>
          </a:prstGeom>
          <a:noFill/>
        </p:spPr>
        <p:txBody>
          <a:bodyPr wrap="square" lIns="130622" tIns="65311" rIns="130622" bIns="65311" rtlCol="0">
            <a:spAutoFit/>
          </a:bodyPr>
          <a:lstStyle/>
          <a:p>
            <a:pPr algn="ctr"/>
            <a:r>
              <a:rPr lang="en-US" sz="2800" dirty="0" smtClean="0">
                <a:latin typeface="Seravek"/>
                <a:cs typeface="Seravek"/>
              </a:rPr>
              <a:t>pipeline</a:t>
            </a:r>
            <a:endParaRPr lang="en-US" sz="2800" dirty="0">
              <a:latin typeface="Seravek"/>
              <a:cs typeface="Seravek"/>
            </a:endParaRPr>
          </a:p>
        </p:txBody>
      </p:sp>
      <p:sp>
        <p:nvSpPr>
          <p:cNvPr id="483" name="Rounded Rectangle 482"/>
          <p:cNvSpPr/>
          <p:nvPr/>
        </p:nvSpPr>
        <p:spPr>
          <a:xfrm>
            <a:off x="1701800" y="5537201"/>
            <a:ext cx="8788400" cy="1100666"/>
          </a:xfrm>
          <a:prstGeom prst="roundRect">
            <a:avLst/>
          </a:prstGeom>
          <a:solidFill>
            <a:srgbClr val="901028"/>
          </a:solidFill>
          <a:ln/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atin typeface="Seravek"/>
                <a:cs typeface="Seravek"/>
              </a:rPr>
              <a:t>Typical requirement: 1 </a:t>
            </a:r>
            <a:r>
              <a:rPr lang="en-US" sz="3600" dirty="0" err="1" smtClean="0">
                <a:latin typeface="Seravek"/>
                <a:cs typeface="Seravek"/>
              </a:rPr>
              <a:t>pkt</a:t>
            </a:r>
            <a:r>
              <a:rPr lang="en-US" sz="3600" dirty="0" smtClean="0">
                <a:latin typeface="Seravek"/>
                <a:cs typeface="Seravek"/>
              </a:rPr>
              <a:t> / nanosecond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5194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511"/>
    </mc:Choice>
    <mc:Fallback xmlns="">
      <p:transition xmlns:p14="http://schemas.microsoft.com/office/powerpoint/2010/main" spd="slow" advTm="4551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77037E-7 -3.37193E-6 L 0.21987 -3.37193E-6 " pathEditMode="relative" ptsTypes="AA">
                                      <p:cBhvr>
                                        <p:cTn id="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3757 0.02964 L 10.32596 0.02964 " pathEditMode="relative" rAng="0" ptsTypes="AA">
                                      <p:cBhvr>
                                        <p:cTn id="10" dur="5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941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3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8|10.1|14.6|13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1|6.5|11.6|53.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8|8.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9.6|1|15.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9.8|31.7|24.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3|13.4|1.1|12.3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Gadugi"/>
        <a:ea typeface=""/>
        <a:cs typeface=""/>
      </a:majorFont>
      <a:minorFont>
        <a:latin typeface="Gadug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8420</TotalTime>
  <Words>3967</Words>
  <Application>Microsoft Macintosh PowerPoint</Application>
  <PresentationFormat>Widescreen</PresentationFormat>
  <Paragraphs>932</Paragraphs>
  <Slides>48</Slides>
  <Notes>42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4" baseType="lpstr">
      <vt:lpstr>Calibri</vt:lpstr>
      <vt:lpstr>Gadugi</vt:lpstr>
      <vt:lpstr>Seravek</vt:lpstr>
      <vt:lpstr>Wingdings</vt:lpstr>
      <vt:lpstr>Arial</vt:lpstr>
      <vt:lpstr>Office Theme</vt:lpstr>
      <vt:lpstr>Packet Transactions: High-Level Programming for Line-Rate Switches</vt:lpstr>
      <vt:lpstr>Programmability at line-rate</vt:lpstr>
      <vt:lpstr>Programmable switching chips</vt:lpstr>
      <vt:lpstr>Motivation</vt:lpstr>
      <vt:lpstr>Contributions</vt:lpstr>
      <vt:lpstr>Packet transactions</vt:lpstr>
      <vt:lpstr>Under the hood…</vt:lpstr>
      <vt:lpstr>A machine model for line-rate switches</vt:lpstr>
      <vt:lpstr>A machine model for line-rate switches</vt:lpstr>
      <vt:lpstr>A machine model for line-rate switches</vt:lpstr>
      <vt:lpstr>A machine model for line-rate switches</vt:lpstr>
      <vt:lpstr>Stateless vs. stateful atoms</vt:lpstr>
      <vt:lpstr>Stateless vs. stateful atoms</vt:lpstr>
      <vt:lpstr>Programming with packet transactions</vt:lpstr>
      <vt:lpstr>Sequential to pipelined code</vt:lpstr>
      <vt:lpstr>Sequential to pipelined code</vt:lpstr>
      <vt:lpstr>Sequential to pipelined code</vt:lpstr>
      <vt:lpstr>Sequential to pipelined code</vt:lpstr>
      <vt:lpstr>Sequential to pipelined code</vt:lpstr>
      <vt:lpstr>Sequential to pipelined code</vt:lpstr>
      <vt:lpstr>Hardware constraints</vt:lpstr>
      <vt:lpstr>Hardware constraints: example</vt:lpstr>
      <vt:lpstr>Designing programmable routers</vt:lpstr>
      <vt:lpstr>Demo</vt:lpstr>
      <vt:lpstr>Stateful atoms for programmable routers</vt:lpstr>
      <vt:lpstr>Compilation results</vt:lpstr>
      <vt:lpstr>Compilation results</vt:lpstr>
      <vt:lpstr>Compilation results</vt:lpstr>
      <vt:lpstr>Compilation results</vt:lpstr>
      <vt:lpstr>PowerPoint Presentation</vt:lpstr>
      <vt:lpstr>PowerPoint Presentation</vt:lpstr>
      <vt:lpstr>Conclusion</vt:lpstr>
      <vt:lpstr>Backup slides</vt:lpstr>
      <vt:lpstr>Our work</vt:lpstr>
      <vt:lpstr>Stateless vs. stateful atoms</vt:lpstr>
      <vt:lpstr>Software vs. hardware routers</vt:lpstr>
      <vt:lpstr>Stateful atoms for programmable routers</vt:lpstr>
      <vt:lpstr>Language constraints on Domino</vt:lpstr>
      <vt:lpstr>Instruction mapping: bin packing</vt:lpstr>
      <vt:lpstr>The SKETCH algorithm</vt:lpstr>
      <vt:lpstr>Instruction mapping: the SKETCH algorithm</vt:lpstr>
      <vt:lpstr>Static Single-Assignment</vt:lpstr>
      <vt:lpstr>Expression Flattening</vt:lpstr>
      <vt:lpstr>Generating P4 code</vt:lpstr>
      <vt:lpstr>Relationship to prior compiler techniques</vt:lpstr>
      <vt:lpstr>Branch Removal</vt:lpstr>
      <vt:lpstr>Handling State Variables</vt:lpstr>
      <vt:lpstr>FAQ</vt:lpstr>
    </vt:vector>
  </TitlesOfParts>
  <Company>MIT</Company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Packet Transactions: Programming the Data Plane at Line Rate</dc:title>
  <dc:creator>anirudh</dc:creator>
  <cp:lastModifiedBy>Microsoft Office User</cp:lastModifiedBy>
  <cp:revision>3174</cp:revision>
  <dcterms:created xsi:type="dcterms:W3CDTF">2015-11-20T07:11:46Z</dcterms:created>
  <dcterms:modified xsi:type="dcterms:W3CDTF">2016-08-14T15:34:06Z</dcterms:modified>
</cp:coreProperties>
</file>