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8.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9.xml" ContentType="application/vnd.openxmlformats-officedocument.presentationml.tags+xml"/>
  <Override PartName="/ppt/notesSlides/notesSlide21.xml" ContentType="application/vnd.openxmlformats-officedocument.presentationml.notesSlide+xml"/>
  <Override PartName="/ppt/tags/tag10.xml" ContentType="application/vnd.openxmlformats-officedocument.presentationml.tags+xml"/>
  <Override PartName="/ppt/notesSlides/notesSlide22.xml" ContentType="application/vnd.openxmlformats-officedocument.presentationml.notesSlide+xml"/>
  <Override PartName="/ppt/tags/tag11.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2.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3.xml" ContentType="application/vnd.openxmlformats-officedocument.presentationml.tags+xml"/>
  <Override PartName="/ppt/notesSlides/notesSlide27.xml" ContentType="application/vnd.openxmlformats-officedocument.presentationml.notesSlide+xml"/>
  <Override PartName="/ppt/tags/tag14.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15.xml" ContentType="application/vnd.openxmlformats-officedocument.presentationml.tags+xml"/>
  <Override PartName="/ppt/notesSlides/notesSlide31.xml" ContentType="application/vnd.openxmlformats-officedocument.presentationml.notesSlide+xml"/>
  <Override PartName="/ppt/tags/tag16.xml" ContentType="application/vnd.openxmlformats-officedocument.presentationml.tags+xml"/>
  <Override PartName="/ppt/notesSlides/notesSlide32.xml" ContentType="application/vnd.openxmlformats-officedocument.presentationml.notesSlide+xml"/>
  <Override PartName="/ppt/tags/tag17.xml" ContentType="application/vnd.openxmlformats-officedocument.presentationml.tags+xml"/>
  <Override PartName="/ppt/notesSlides/notesSlide33.xml" ContentType="application/vnd.openxmlformats-officedocument.presentationml.notesSlide+xml"/>
  <Override PartName="/ppt/tags/tag18.xml" ContentType="application/vnd.openxmlformats-officedocument.presentationml.tags+xml"/>
  <Override PartName="/ppt/notesSlides/notesSlide34.xml" ContentType="application/vnd.openxmlformats-officedocument.presentationml.notesSlide+xml"/>
  <Override PartName="/ppt/tags/tag19.xml" ContentType="application/vnd.openxmlformats-officedocument.presentationml.tags+xml"/>
  <Override PartName="/ppt/notesSlides/notesSlide35.xml" ContentType="application/vnd.openxmlformats-officedocument.presentationml.notesSlide+xml"/>
  <Override PartName="/ppt/tags/tag20.xml" ContentType="application/vnd.openxmlformats-officedocument.presentationml.tags+xml"/>
  <Override PartName="/ppt/notesSlides/notesSlide36.xml" ContentType="application/vnd.openxmlformats-officedocument.presentationml.notesSlide+xml"/>
  <Override PartName="/ppt/tags/tag21.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22.xml" ContentType="application/vnd.openxmlformats-officedocument.presentationml.tags+xml"/>
  <Override PartName="/ppt/notesSlides/notesSlide39.xml" ContentType="application/vnd.openxmlformats-officedocument.presentationml.notesSlide+xml"/>
  <Override PartName="/ppt/tags/tag23.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24.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25.xml" ContentType="application/vnd.openxmlformats-officedocument.presentationml.tags+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6"/>
  </p:notesMasterIdLst>
  <p:sldIdLst>
    <p:sldId id="256" r:id="rId2"/>
    <p:sldId id="555" r:id="rId3"/>
    <p:sldId id="584" r:id="rId4"/>
    <p:sldId id="515" r:id="rId5"/>
    <p:sldId id="516" r:id="rId6"/>
    <p:sldId id="570" r:id="rId7"/>
    <p:sldId id="521" r:id="rId8"/>
    <p:sldId id="550" r:id="rId9"/>
    <p:sldId id="520" r:id="rId10"/>
    <p:sldId id="526" r:id="rId11"/>
    <p:sldId id="536" r:id="rId12"/>
    <p:sldId id="572" r:id="rId13"/>
    <p:sldId id="560" r:id="rId14"/>
    <p:sldId id="545" r:id="rId15"/>
    <p:sldId id="538" r:id="rId16"/>
    <p:sldId id="537" r:id="rId17"/>
    <p:sldId id="539" r:id="rId18"/>
    <p:sldId id="566" r:id="rId19"/>
    <p:sldId id="567" r:id="rId20"/>
    <p:sldId id="418" r:id="rId21"/>
    <p:sldId id="606" r:id="rId22"/>
    <p:sldId id="607" r:id="rId23"/>
    <p:sldId id="608" r:id="rId24"/>
    <p:sldId id="609" r:id="rId25"/>
    <p:sldId id="610" r:id="rId26"/>
    <p:sldId id="611" r:id="rId27"/>
    <p:sldId id="612" r:id="rId28"/>
    <p:sldId id="613" r:id="rId29"/>
    <p:sldId id="614" r:id="rId30"/>
    <p:sldId id="615" r:id="rId31"/>
    <p:sldId id="617" r:id="rId32"/>
    <p:sldId id="618" r:id="rId33"/>
    <p:sldId id="619" r:id="rId34"/>
    <p:sldId id="621" r:id="rId35"/>
    <p:sldId id="622" r:id="rId36"/>
    <p:sldId id="634" r:id="rId37"/>
    <p:sldId id="577" r:id="rId38"/>
    <p:sldId id="624" r:id="rId39"/>
    <p:sldId id="580" r:id="rId40"/>
    <p:sldId id="347" r:id="rId41"/>
    <p:sldId id="500" r:id="rId42"/>
    <p:sldId id="501" r:id="rId43"/>
    <p:sldId id="581" r:id="rId44"/>
    <p:sldId id="30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A31E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14"/>
    <p:restoredTop sz="63869"/>
  </p:normalViewPr>
  <p:slideViewPr>
    <p:cSldViewPr snapToGrid="0" snapToObjects="1">
      <p:cViewPr varScale="1">
        <p:scale>
          <a:sx n="57" d="100"/>
          <a:sy n="57" d="100"/>
        </p:scale>
        <p:origin x="1880"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1C7D58-6592-1846-B3DB-D549DDE8371F}" type="datetimeFigureOut">
              <a:rPr lang="en-US" smtClean="0"/>
              <a:t>5/16/18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793ACE-A489-1C41-B163-D1FF0130F898}" type="slidenum">
              <a:rPr lang="en-US" smtClean="0"/>
              <a:t>‹#›</a:t>
            </a:fld>
            <a:endParaRPr lang="en-US"/>
          </a:p>
        </p:txBody>
      </p:sp>
    </p:spTree>
    <p:extLst>
      <p:ext uri="{BB962C8B-B14F-4D97-AF65-F5344CB8AC3E}">
        <p14:creationId xmlns:p14="http://schemas.microsoft.com/office/powerpoint/2010/main" val="1973574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Thank you for the invitation. I am going to be speaking about work that I did as a grad student on designing hardware and software for fast and programmable network monitoring. This was published at SIGCOMM 2017 and won the best paper award. This is joint work with many excellent collaborators. In particular, I want to mention the lead author on this work, Srinivas Narayana, who is a postdoc at MIT.</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let’s break down the talk’s title: we want both fast and programmable network monitoring. By fast, I mean the ability to run at a switch’s line rate. And by programmable, I mean the ability to express whatever network monitoring question you care about and get accurate results.</a:t>
            </a:r>
          </a:p>
        </p:txBody>
      </p:sp>
      <p:sp>
        <p:nvSpPr>
          <p:cNvPr id="4" name="Slide Number Placeholder 3"/>
          <p:cNvSpPr>
            <a:spLocks noGrp="1"/>
          </p:cNvSpPr>
          <p:nvPr>
            <p:ph type="sldNum" sz="quarter" idx="10"/>
          </p:nvPr>
        </p:nvSpPr>
        <p:spPr/>
        <p:txBody>
          <a:bodyPr/>
          <a:lstStyle/>
          <a:p>
            <a:fld id="{33793ACE-A489-1C41-B163-D1FF0130F898}" type="slidenum">
              <a:rPr lang="en-US" smtClean="0"/>
              <a:t>1</a:t>
            </a:fld>
            <a:endParaRPr lang="en-US"/>
          </a:p>
        </p:txBody>
      </p:sp>
    </p:spTree>
    <p:extLst>
      <p:ext uri="{BB962C8B-B14F-4D97-AF65-F5344CB8AC3E}">
        <p14:creationId xmlns:p14="http://schemas.microsoft.com/office/powerpoint/2010/main" val="986988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Let’s see what we can do to these streams. You can operate on these streams using familiar functional operators such as filter, map, zip, and </a:t>
            </a:r>
            <a:r>
              <a:rPr lang="en-US" baseline="0" dirty="0" err="1"/>
              <a:t>groupby</a:t>
            </a:r>
            <a:r>
              <a:rPr lang="en-US" baseline="0" dirty="0"/>
              <a:t>, which allow you to restrict the stream, transform it, and aggregate state across tuples in the stream.</a:t>
            </a:r>
          </a:p>
        </p:txBody>
      </p:sp>
      <p:sp>
        <p:nvSpPr>
          <p:cNvPr id="4" name="Slide Number Placeholder 3"/>
          <p:cNvSpPr>
            <a:spLocks noGrp="1"/>
          </p:cNvSpPr>
          <p:nvPr>
            <p:ph type="sldNum" sz="quarter" idx="10"/>
          </p:nvPr>
        </p:nvSpPr>
        <p:spPr/>
        <p:txBody>
          <a:bodyPr/>
          <a:lstStyle/>
          <a:p>
            <a:fld id="{33793ACE-A489-1C41-B163-D1FF0130F898}" type="slidenum">
              <a:rPr lang="en-US" smtClean="0"/>
              <a:t>10</a:t>
            </a:fld>
            <a:endParaRPr lang="en-US"/>
          </a:p>
        </p:txBody>
      </p:sp>
    </p:spTree>
    <p:extLst>
      <p:ext uri="{BB962C8B-B14F-4D97-AF65-F5344CB8AC3E}">
        <p14:creationId xmlns:p14="http://schemas.microsoft.com/office/powerpoint/2010/main" val="965527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construct is a filter. In this example, we filter the original input packet stream to only look at packets that have a queueing latency greater than 1 </a:t>
            </a:r>
            <a:r>
              <a:rPr lang="en-US" dirty="0" err="1"/>
              <a:t>ms.</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11</a:t>
            </a:fld>
            <a:endParaRPr lang="en-US"/>
          </a:p>
        </p:txBody>
      </p:sp>
    </p:spTree>
    <p:extLst>
      <p:ext uri="{BB962C8B-B14F-4D97-AF65-F5344CB8AC3E}">
        <p14:creationId xmlns:p14="http://schemas.microsoft.com/office/powerpoint/2010/main" val="1043058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example is to compute a per-flow average latency. The way this works is that you take all packets belonging to a flow, run a moving average filter over some attribute of the packet (such as the queueing latency) on every new packet that you receive. Our construct for this is the </a:t>
            </a:r>
            <a:r>
              <a:rPr lang="en-US" dirty="0" err="1"/>
              <a:t>groupby</a:t>
            </a:r>
            <a:r>
              <a:rPr lang="en-US" dirty="0"/>
              <a:t>, which is present both in SQL and many recent functional programming APIs. The </a:t>
            </a:r>
            <a:r>
              <a:rPr lang="en-US" dirty="0" err="1"/>
              <a:t>groupby</a:t>
            </a:r>
            <a:r>
              <a:rPr lang="en-US" dirty="0"/>
              <a:t> tells you how to partition the original stream into sub-streams. Here, you partition the filtered stream R1 using the packet’s 5 tuple. Then you supply what’s called a fold function that tells you how to maintain and update state across packets in each sub stream. Here, the fold function maintains an exponentially weighted moving average filter over the packets of each sub stream by applying a gain of alpha to the queuing latency of each packet and a gain of 1-alpha to the previous value of the exponentially weight moving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12</a:t>
            </a:fld>
            <a:endParaRPr lang="en-US"/>
          </a:p>
        </p:txBody>
      </p:sp>
    </p:spTree>
    <p:extLst>
      <p:ext uri="{BB962C8B-B14F-4D97-AF65-F5344CB8AC3E}">
        <p14:creationId xmlns:p14="http://schemas.microsoft.com/office/powerpoint/2010/main" val="1793562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Here’s a slightly more involved example of using the </a:t>
            </a:r>
            <a:r>
              <a:rPr lang="en-US" baseline="0" dirty="0" err="1"/>
              <a:t>groupby</a:t>
            </a:r>
            <a:r>
              <a:rPr lang="en-US" baseline="0" dirty="0"/>
              <a:t> construct. Again, we divide up the packet stream by 5tuple like the previous example. The fold function is different now and we use the fold function </a:t>
            </a:r>
            <a:r>
              <a:rPr lang="en-US" baseline="0" dirty="0" err="1"/>
              <a:t>bursty</a:t>
            </a:r>
            <a:r>
              <a:rPr lang="en-US" baseline="0" dirty="0"/>
              <a:t> to estimate how </a:t>
            </a:r>
            <a:r>
              <a:rPr lang="en-US" baseline="0" dirty="0" err="1"/>
              <a:t>bursty</a:t>
            </a:r>
            <a:r>
              <a:rPr lang="en-US" baseline="0" dirty="0"/>
              <a:t> each flow is. We do this by maintaining two pieces of state, </a:t>
            </a:r>
            <a:r>
              <a:rPr lang="en-US" baseline="0" dirty="0" err="1"/>
              <a:t>last_time</a:t>
            </a:r>
            <a:r>
              <a:rPr lang="en-US" baseline="0" dirty="0"/>
              <a:t> and </a:t>
            </a:r>
            <a:r>
              <a:rPr lang="en-US" baseline="0" dirty="0" err="1"/>
              <a:t>nbursts</a:t>
            </a:r>
            <a:r>
              <a:rPr lang="en-US" baseline="0" dirty="0"/>
              <a:t>. </a:t>
            </a:r>
            <a:r>
              <a:rPr lang="en-US" baseline="0" dirty="0" err="1"/>
              <a:t>Last_time</a:t>
            </a:r>
            <a:r>
              <a:rPr lang="en-US" baseline="0" dirty="0"/>
              <a:t> tracks the last time at which a packet from this flow was received and </a:t>
            </a:r>
            <a:r>
              <a:rPr lang="en-US" baseline="0" dirty="0" err="1"/>
              <a:t>nbursts</a:t>
            </a:r>
            <a:r>
              <a:rPr lang="en-US" baseline="0" dirty="0"/>
              <a:t> tracks the number of packet bursts so far.</a:t>
            </a:r>
          </a:p>
          <a:p>
            <a:endParaRPr lang="en-US" baseline="0" dirty="0"/>
          </a:p>
          <a:p>
            <a:r>
              <a:rPr lang="en-US" baseline="0" dirty="0"/>
              <a:t>As you can see, the operator can write whatever they want in the fold function. Later, when we get to the hardware section, we’ll see what kinds of fold functions are efficiently implementable on such switch hardware.</a:t>
            </a:r>
          </a:p>
        </p:txBody>
      </p:sp>
      <p:sp>
        <p:nvSpPr>
          <p:cNvPr id="4" name="Slide Number Placeholder 3"/>
          <p:cNvSpPr>
            <a:spLocks noGrp="1"/>
          </p:cNvSpPr>
          <p:nvPr>
            <p:ph type="sldNum" sz="quarter" idx="10"/>
          </p:nvPr>
        </p:nvSpPr>
        <p:spPr/>
        <p:txBody>
          <a:bodyPr/>
          <a:lstStyle/>
          <a:p>
            <a:fld id="{33793ACE-A489-1C41-B163-D1FF0130F898}" type="slidenum">
              <a:rPr lang="en-US" smtClean="0"/>
              <a:t>13</a:t>
            </a:fld>
            <a:endParaRPr lang="en-US"/>
          </a:p>
        </p:txBody>
      </p:sp>
    </p:spTree>
    <p:extLst>
      <p:ext uri="{BB962C8B-B14F-4D97-AF65-F5344CB8AC3E}">
        <p14:creationId xmlns:p14="http://schemas.microsoft.com/office/powerpoint/2010/main" val="1346195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wrap up the language section, here’s a list of queries that we can express using the Marple query language. These include diagnosing problems at the transport level like </a:t>
            </a:r>
            <a:r>
              <a:rPr lang="en-US" dirty="0" err="1"/>
              <a:t>incast</a:t>
            </a:r>
            <a:r>
              <a:rPr lang="en-US" dirty="0"/>
              <a:t>, retransmissions, and microbursts. They also include flow-level metrics and network-level questions that span multiple switches such as high end-to-end latencies. The details of these queries are in our SIGCOMM 2017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14</a:t>
            </a:fld>
            <a:endParaRPr lang="en-US"/>
          </a:p>
        </p:txBody>
      </p:sp>
    </p:spTree>
    <p:extLst>
      <p:ext uri="{BB962C8B-B14F-4D97-AF65-F5344CB8AC3E}">
        <p14:creationId xmlns:p14="http://schemas.microsoft.com/office/powerpoint/2010/main" val="1332604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far we have discussed the software or language portion of this work. Now let me talk about the hardware portion of the work. In other words, how do you implement Marple on switch hardware?</a:t>
            </a:r>
          </a:p>
        </p:txBody>
      </p:sp>
      <p:sp>
        <p:nvSpPr>
          <p:cNvPr id="4" name="Slide Number Placeholder 3"/>
          <p:cNvSpPr>
            <a:spLocks noGrp="1"/>
          </p:cNvSpPr>
          <p:nvPr>
            <p:ph type="sldNum" sz="quarter" idx="10"/>
          </p:nvPr>
        </p:nvSpPr>
        <p:spPr/>
        <p:txBody>
          <a:bodyPr/>
          <a:lstStyle/>
          <a:p>
            <a:fld id="{33793ACE-A489-1C41-B163-D1FF0130F898}" type="slidenum">
              <a:rPr lang="en-US" smtClean="0"/>
              <a:t>15</a:t>
            </a:fld>
            <a:endParaRPr lang="en-US"/>
          </a:p>
        </p:txBody>
      </p:sp>
    </p:spTree>
    <p:extLst>
      <p:ext uri="{BB962C8B-B14F-4D97-AF65-F5344CB8AC3E}">
        <p14:creationId xmlns:p14="http://schemas.microsoft.com/office/powerpoint/2010/main" val="200401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constructs that Marple supports can be implemented in a straightforward manner using features of recent programmable switches like </a:t>
            </a:r>
            <a:r>
              <a:rPr lang="en-US" dirty="0" err="1"/>
              <a:t>Barefoot’s</a:t>
            </a:r>
            <a:r>
              <a:rPr lang="en-US" dirty="0"/>
              <a:t> Tofino and Cavium’s </a:t>
            </a:r>
            <a:r>
              <a:rPr lang="en-US" dirty="0" err="1"/>
              <a:t>Xpliant</a:t>
            </a:r>
            <a:r>
              <a:rPr lang="en-US" dirty="0"/>
              <a:t>. For instance, the queue ID, enqueue time (tin), dequeue time (tout), and queue size at enqueue are available as part of proposals like in-band network telemetry.</a:t>
            </a:r>
          </a:p>
          <a:p>
            <a:endParaRPr lang="en-US" dirty="0"/>
          </a:p>
          <a:p>
            <a:r>
              <a:rPr lang="en-US" dirty="0"/>
              <a:t>Next, the filter, map, and zip operate on packet headers without touching any state on the switch. They map to match-action rules within emerging programmable switch architectures such as RMT, which is the basis for the Barefoot Tofino switch.</a:t>
            </a:r>
          </a:p>
        </p:txBody>
      </p:sp>
      <p:sp>
        <p:nvSpPr>
          <p:cNvPr id="4" name="Slide Number Placeholder 3"/>
          <p:cNvSpPr>
            <a:spLocks noGrp="1"/>
          </p:cNvSpPr>
          <p:nvPr>
            <p:ph type="sldNum" sz="quarter" idx="10"/>
          </p:nvPr>
        </p:nvSpPr>
        <p:spPr/>
        <p:txBody>
          <a:bodyPr/>
          <a:lstStyle/>
          <a:p>
            <a:fld id="{33793ACE-A489-1C41-B163-D1FF0130F898}" type="slidenum">
              <a:rPr lang="en-US" smtClean="0"/>
              <a:t>16</a:t>
            </a:fld>
            <a:endParaRPr lang="en-US"/>
          </a:p>
        </p:txBody>
      </p:sp>
    </p:spTree>
    <p:extLst>
      <p:ext uri="{BB962C8B-B14F-4D97-AF65-F5344CB8AC3E}">
        <p14:creationId xmlns:p14="http://schemas.microsoft.com/office/powerpoint/2010/main" val="758351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let’s turn to the Marple language construct </a:t>
            </a:r>
            <a:r>
              <a:rPr lang="en-US" dirty="0" err="1"/>
              <a:t>groupby</a:t>
            </a:r>
            <a:r>
              <a:rPr lang="en-US" dirty="0"/>
              <a:t>. Unlike the previous constructs, the </a:t>
            </a:r>
            <a:r>
              <a:rPr lang="en-US" dirty="0" err="1"/>
              <a:t>groupby</a:t>
            </a:r>
            <a:r>
              <a:rPr lang="en-US" dirty="0"/>
              <a:t> construct _cannot_ be efficiently supported by programmable switches as they stand today. In other words, we need to design a new hardware instruction for this construct. Let’s look at how we do that.</a:t>
            </a:r>
          </a:p>
        </p:txBody>
      </p:sp>
      <p:sp>
        <p:nvSpPr>
          <p:cNvPr id="4" name="Slide Number Placeholder 3"/>
          <p:cNvSpPr>
            <a:spLocks noGrp="1"/>
          </p:cNvSpPr>
          <p:nvPr>
            <p:ph type="sldNum" sz="quarter" idx="10"/>
          </p:nvPr>
        </p:nvSpPr>
        <p:spPr/>
        <p:txBody>
          <a:bodyPr/>
          <a:lstStyle/>
          <a:p>
            <a:fld id="{33793ACE-A489-1C41-B163-D1FF0130F898}" type="slidenum">
              <a:rPr lang="en-US" smtClean="0"/>
              <a:t>17</a:t>
            </a:fld>
            <a:endParaRPr lang="en-US"/>
          </a:p>
        </p:txBody>
      </p:sp>
    </p:spTree>
    <p:extLst>
      <p:ext uri="{BB962C8B-B14F-4D97-AF65-F5344CB8AC3E}">
        <p14:creationId xmlns:p14="http://schemas.microsoft.com/office/powerpoint/2010/main" val="40814071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the EWMA </a:t>
            </a:r>
            <a:r>
              <a:rPr lang="en-US" dirty="0" err="1"/>
              <a:t>groupby</a:t>
            </a:r>
            <a:r>
              <a:rPr lang="en-US" dirty="0"/>
              <a:t> query to understand the challenges involved in implementing </a:t>
            </a:r>
            <a:r>
              <a:rPr lang="en-US" dirty="0" err="1"/>
              <a:t>groupbys</a:t>
            </a:r>
            <a:r>
              <a:rPr lang="en-US" dirty="0"/>
              <a:t> efficiently in switch hardware. This query needs to do two things: it needs to be fast so that it can compute and update the </a:t>
            </a:r>
            <a:r>
              <a:rPr lang="en-US" dirty="0" err="1"/>
              <a:t>ewma</a:t>
            </a:r>
            <a:r>
              <a:rPr lang="en-US" dirty="0"/>
              <a:t> value </a:t>
            </a:r>
            <a:r>
              <a:rPr lang="en-US" dirty="0" err="1"/>
              <a:t>avg</a:t>
            </a:r>
            <a:r>
              <a:rPr lang="en-US" dirty="0"/>
              <a:t> every packet, which is roughly every ns on high-end switches today. It also needs to have sufficient space to store a large number of </a:t>
            </a:r>
            <a:r>
              <a:rPr lang="en-US" dirty="0" err="1"/>
              <a:t>groupby</a:t>
            </a:r>
            <a:r>
              <a:rPr lang="en-US" dirty="0"/>
              <a:t> partitions because the </a:t>
            </a:r>
            <a:r>
              <a:rPr lang="en-US" dirty="0" err="1"/>
              <a:t>groupby</a:t>
            </a:r>
            <a:r>
              <a:rPr lang="en-US" dirty="0"/>
              <a:t> can run at very fine granularity such as a 5-tuple. In other words, we need the memory implementing this </a:t>
            </a:r>
            <a:r>
              <a:rPr lang="en-US" dirty="0" err="1"/>
              <a:t>groupby</a:t>
            </a:r>
            <a:r>
              <a:rPr lang="en-US" dirty="0"/>
              <a:t> to be both fast to support quick updates and large to store the average for a large number of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18</a:t>
            </a:fld>
            <a:endParaRPr lang="en-US"/>
          </a:p>
        </p:txBody>
      </p:sp>
    </p:spTree>
    <p:extLst>
      <p:ext uri="{BB962C8B-B14F-4D97-AF65-F5344CB8AC3E}">
        <p14:creationId xmlns:p14="http://schemas.microsoft.com/office/powerpoint/2010/main" val="10385192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 problem is no existing mainstream memory technology guarantees both fast access and is sufficiently dense to store a large number of flows. SRAM is fast, but you can’t store too many flow entries in SRAM. DRAM is dense and allows you to store many entries, but DRAM is slow.</a:t>
            </a:r>
          </a:p>
        </p:txBody>
      </p:sp>
      <p:sp>
        <p:nvSpPr>
          <p:cNvPr id="4" name="Slide Number Placeholder 3"/>
          <p:cNvSpPr>
            <a:spLocks noGrp="1"/>
          </p:cNvSpPr>
          <p:nvPr>
            <p:ph type="sldNum" sz="quarter" idx="10"/>
          </p:nvPr>
        </p:nvSpPr>
        <p:spPr/>
        <p:txBody>
          <a:bodyPr/>
          <a:lstStyle/>
          <a:p>
            <a:fld id="{33793ACE-A489-1C41-B163-D1FF0130F898}" type="slidenum">
              <a:rPr lang="en-US" smtClean="0"/>
              <a:t>19</a:t>
            </a:fld>
            <a:endParaRPr lang="en-US"/>
          </a:p>
        </p:txBody>
      </p:sp>
    </p:spTree>
    <p:extLst>
      <p:ext uri="{BB962C8B-B14F-4D97-AF65-F5344CB8AC3E}">
        <p14:creationId xmlns:p14="http://schemas.microsoft.com/office/powerpoint/2010/main" val="347832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might be an example of a performance monitoring question? One example is a microburst, which is common in many production networks. A microburst is a situation in which you occasionally experience latency spikes in the network. This might be for any number of reasons, but one common reason is that some switch in a network is occasionally seeing bursts of traffic from an ill-behaved flow.</a:t>
            </a:r>
          </a:p>
          <a:p>
            <a:endParaRPr lang="en-US" dirty="0"/>
          </a:p>
          <a:p>
            <a:r>
              <a:rPr lang="en-US" dirty="0"/>
              <a:t>When you see this problem, you want to localize which switch queue is contributing to the high latency, and what traffic is filling up the queue. There are a few ways to tackle this problem, none of which are completely satisfactory.</a:t>
            </a:r>
          </a:p>
          <a:p>
            <a:endParaRPr lang="en-US" dirty="0"/>
          </a:p>
          <a:p>
            <a:r>
              <a:rPr lang="en-US" dirty="0"/>
              <a:t>You can send end-to-end probes, but that only tells you that the end-to-end latency is high. It doesn’t tell you where the latency is building up. You can sample the queue’s latency or packets, but then you need to decide what the sampling frequency is. You can use counters and approximate data structures like sketches, but they are tuned for volume statistics like link utilization and number of packets from a specific flow. They don’t effectively generalize beyond such statistics.</a:t>
            </a:r>
          </a:p>
          <a:p>
            <a:endParaRPr lang="en-US" dirty="0"/>
          </a:p>
          <a:p>
            <a:r>
              <a:rPr lang="en-US" dirty="0"/>
              <a:t>One alternative to this to mirror packets and use emerging technologies like in-band-network telemetry to piggyback queue information on the packet. The problem now is that the packets that transit the problematic queue are now scattered all over the network. They need to be collected together to determine at which switch and when queues build up. And the overhead of doing this in software is quite prohibitive.</a:t>
            </a:r>
          </a:p>
        </p:txBody>
      </p:sp>
      <p:sp>
        <p:nvSpPr>
          <p:cNvPr id="4" name="Slide Number Placeholder 3"/>
          <p:cNvSpPr>
            <a:spLocks noGrp="1"/>
          </p:cNvSpPr>
          <p:nvPr>
            <p:ph type="sldNum" sz="quarter" idx="10"/>
          </p:nvPr>
        </p:nvSpPr>
        <p:spPr/>
        <p:txBody>
          <a:bodyPr/>
          <a:lstStyle/>
          <a:p>
            <a:fld id="{33793ACE-A489-1C41-B163-D1FF0130F898}" type="slidenum">
              <a:rPr lang="en-US" smtClean="0"/>
              <a:t>2</a:t>
            </a:fld>
            <a:endParaRPr lang="en-US"/>
          </a:p>
        </p:txBody>
      </p:sp>
    </p:spTree>
    <p:extLst>
      <p:ext uri="{BB962C8B-B14F-4D97-AF65-F5344CB8AC3E}">
        <p14:creationId xmlns:p14="http://schemas.microsoft.com/office/powerpoint/2010/main" val="1475628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standard systems solution to this is caching, which is used in processors to provide the illusion of both fast and large memory. You essentially use a fast SRAM key-value store as a cache for the larger backing store for the k-v store in DRAM.</a:t>
            </a:r>
          </a:p>
        </p:txBody>
      </p:sp>
      <p:sp>
        <p:nvSpPr>
          <p:cNvPr id="4" name="Slide Number Placeholder 3"/>
          <p:cNvSpPr>
            <a:spLocks noGrp="1"/>
          </p:cNvSpPr>
          <p:nvPr>
            <p:ph type="sldNum" sz="quarter" idx="10"/>
          </p:nvPr>
        </p:nvSpPr>
        <p:spPr/>
        <p:txBody>
          <a:bodyPr/>
          <a:lstStyle/>
          <a:p>
            <a:fld id="{33793ACE-A489-1C41-B163-D1FF0130F898}" type="slidenum">
              <a:rPr lang="en-US" smtClean="0"/>
              <a:t>20</a:t>
            </a:fld>
            <a:endParaRPr lang="en-US"/>
          </a:p>
        </p:txBody>
      </p:sp>
    </p:spTree>
    <p:extLst>
      <p:ext uri="{BB962C8B-B14F-4D97-AF65-F5344CB8AC3E}">
        <p14:creationId xmlns:p14="http://schemas.microsoft.com/office/powerpoint/2010/main" val="41923759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how it looks. There is an on-chip cache that stores keys and values corresponding to </a:t>
            </a:r>
            <a:r>
              <a:rPr lang="en-US" dirty="0" err="1"/>
              <a:t>groupby</a:t>
            </a:r>
            <a:r>
              <a:rPr lang="en-US" dirty="0"/>
              <a:t> partitions and the state maintained by the fold function. In the EWMA case, the key stores the 5-tuple and the value stores the avg.</a:t>
            </a:r>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21</a:t>
            </a:fld>
            <a:endParaRPr lang="en-US"/>
          </a:p>
        </p:txBody>
      </p:sp>
    </p:spTree>
    <p:extLst>
      <p:ext uri="{BB962C8B-B14F-4D97-AF65-F5344CB8AC3E}">
        <p14:creationId xmlns:p14="http://schemas.microsoft.com/office/powerpoint/2010/main" val="9523537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normal operation when there is a hit in the cache, this is how things work. You attempt to read the value for a particular 5-tuple key K. You modify the value using the EWMA fold function. You then write back the updated value in the cache. So far so good.</a:t>
            </a:r>
          </a:p>
        </p:txBody>
      </p:sp>
      <p:sp>
        <p:nvSpPr>
          <p:cNvPr id="4" name="Slide Number Placeholder 3"/>
          <p:cNvSpPr>
            <a:spLocks noGrp="1"/>
          </p:cNvSpPr>
          <p:nvPr>
            <p:ph type="sldNum" sz="quarter" idx="10"/>
          </p:nvPr>
        </p:nvSpPr>
        <p:spPr/>
        <p:txBody>
          <a:bodyPr/>
          <a:lstStyle/>
          <a:p>
            <a:fld id="{33793ACE-A489-1C41-B163-D1FF0130F898}" type="slidenum">
              <a:rPr lang="en-US" smtClean="0"/>
              <a:t>22</a:t>
            </a:fld>
            <a:endParaRPr lang="en-US"/>
          </a:p>
        </p:txBody>
      </p:sp>
    </p:spTree>
    <p:extLst>
      <p:ext uri="{BB962C8B-B14F-4D97-AF65-F5344CB8AC3E}">
        <p14:creationId xmlns:p14="http://schemas.microsoft.com/office/powerpoint/2010/main" val="5227334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what happens on a cache miss. You don’t find the key, So you go to the backing store to request it. It sends it back. You insert it into the cache as you would in a processor cache. Then you update it in place.</a:t>
            </a:r>
          </a:p>
        </p:txBody>
      </p:sp>
      <p:sp>
        <p:nvSpPr>
          <p:cNvPr id="4" name="Slide Number Placeholder 3"/>
          <p:cNvSpPr>
            <a:spLocks noGrp="1"/>
          </p:cNvSpPr>
          <p:nvPr>
            <p:ph type="sldNum" sz="quarter" idx="10"/>
          </p:nvPr>
        </p:nvSpPr>
        <p:spPr/>
        <p:txBody>
          <a:bodyPr/>
          <a:lstStyle/>
          <a:p>
            <a:fld id="{33793ACE-A489-1C41-B163-D1FF0130F898}" type="slidenum">
              <a:rPr lang="en-US" smtClean="0"/>
              <a:t>23</a:t>
            </a:fld>
            <a:endParaRPr lang="en-US"/>
          </a:p>
        </p:txBody>
      </p:sp>
    </p:spTree>
    <p:extLst>
      <p:ext uri="{BB962C8B-B14F-4D97-AF65-F5344CB8AC3E}">
        <p14:creationId xmlns:p14="http://schemas.microsoft.com/office/powerpoint/2010/main" val="8008553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24</a:t>
            </a:fld>
            <a:endParaRPr lang="en-US"/>
          </a:p>
        </p:txBody>
      </p:sp>
    </p:spTree>
    <p:extLst>
      <p:ext uri="{BB962C8B-B14F-4D97-AF65-F5344CB8AC3E}">
        <p14:creationId xmlns:p14="http://schemas.microsoft.com/office/powerpoint/2010/main" val="19478671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is that the modify and write must wait for the DRAM access latency to fetch the backing store’s information and insert it into the cache. DRAM access latencies are highly variable depending on the access pattern. This is because DRAMs are typically built for good average case performance and the worst-case performance can be quite bad.</a:t>
            </a:r>
          </a:p>
        </p:txBody>
      </p:sp>
      <p:sp>
        <p:nvSpPr>
          <p:cNvPr id="4" name="Slide Number Placeholder 3"/>
          <p:cNvSpPr>
            <a:spLocks noGrp="1"/>
          </p:cNvSpPr>
          <p:nvPr>
            <p:ph type="sldNum" sz="quarter" idx="10"/>
          </p:nvPr>
        </p:nvSpPr>
        <p:spPr/>
        <p:txBody>
          <a:bodyPr/>
          <a:lstStyle/>
          <a:p>
            <a:fld id="{33793ACE-A489-1C41-B163-D1FF0130F898}" type="slidenum">
              <a:rPr lang="en-US" smtClean="0"/>
              <a:t>25</a:t>
            </a:fld>
            <a:endParaRPr lang="en-US"/>
          </a:p>
        </p:txBody>
      </p:sp>
    </p:spTree>
    <p:extLst>
      <p:ext uri="{BB962C8B-B14F-4D97-AF65-F5344CB8AC3E}">
        <p14:creationId xmlns:p14="http://schemas.microsoft.com/office/powerpoint/2010/main" val="9908436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our main design difference in the key-value store is to treat cache misses as packets from new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26</a:t>
            </a:fld>
            <a:endParaRPr lang="en-US"/>
          </a:p>
        </p:txBody>
      </p:sp>
    </p:spTree>
    <p:extLst>
      <p:ext uri="{BB962C8B-B14F-4D97-AF65-F5344CB8AC3E}">
        <p14:creationId xmlns:p14="http://schemas.microsoft.com/office/powerpoint/2010/main" val="34526784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this mean? When a key that isn’t present in the key-value store shows up, we treat it like a new key-–even if this key was previously evicted and written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27</a:t>
            </a:fld>
            <a:endParaRPr lang="en-US"/>
          </a:p>
        </p:txBody>
      </p:sp>
    </p:spTree>
    <p:extLst>
      <p:ext uri="{BB962C8B-B14F-4D97-AF65-F5344CB8AC3E}">
        <p14:creationId xmlns:p14="http://schemas.microsoft.com/office/powerpoint/2010/main" val="9005376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eventually at some point, this key will be evicted to the backing store to make room for a new key.</a:t>
            </a:r>
          </a:p>
        </p:txBody>
      </p:sp>
      <p:sp>
        <p:nvSpPr>
          <p:cNvPr id="4" name="Slide Number Placeholder 3"/>
          <p:cNvSpPr>
            <a:spLocks noGrp="1"/>
          </p:cNvSpPr>
          <p:nvPr>
            <p:ph type="sldNum" sz="quarter" idx="10"/>
          </p:nvPr>
        </p:nvSpPr>
        <p:spPr/>
        <p:txBody>
          <a:bodyPr/>
          <a:lstStyle/>
          <a:p>
            <a:fld id="{33793ACE-A489-1C41-B163-D1FF0130F898}" type="slidenum">
              <a:rPr lang="en-US" smtClean="0"/>
              <a:t>28</a:t>
            </a:fld>
            <a:endParaRPr lang="en-US"/>
          </a:p>
        </p:txBody>
      </p:sp>
    </p:spTree>
    <p:extLst>
      <p:ext uri="{BB962C8B-B14F-4D97-AF65-F5344CB8AC3E}">
        <p14:creationId xmlns:p14="http://schemas.microsoft.com/office/powerpoint/2010/main" val="33277616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we merge the key’s value with the old value for the same key in the backing store. If the key doesn’t already exist in the backing store, we just write the </a:t>
            </a:r>
            <a:r>
              <a:rPr lang="en-US" dirty="0" err="1"/>
              <a:t>evlcted</a:t>
            </a:r>
            <a:r>
              <a:rPr lang="en-US" dirty="0"/>
              <a:t> value into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29</a:t>
            </a:fld>
            <a:endParaRPr lang="en-US"/>
          </a:p>
        </p:txBody>
      </p:sp>
    </p:spTree>
    <p:extLst>
      <p:ext uri="{BB962C8B-B14F-4D97-AF65-F5344CB8AC3E}">
        <p14:creationId xmlns:p14="http://schemas.microsoft.com/office/powerpoint/2010/main" val="1966495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focus in this talk will be on seeing if we can use switches as first-class citizens in performance monitoring by augmenting them with a small set of measurement primitives to enable programmable network monitoring. You can think of this as designing a hardware instruction set and a software programming language for network performance monitoring on high-speed switches.</a:t>
            </a:r>
          </a:p>
        </p:txBody>
      </p:sp>
      <p:sp>
        <p:nvSpPr>
          <p:cNvPr id="4" name="Slide Number Placeholder 3"/>
          <p:cNvSpPr>
            <a:spLocks noGrp="1"/>
          </p:cNvSpPr>
          <p:nvPr>
            <p:ph type="sldNum" sz="quarter" idx="10"/>
          </p:nvPr>
        </p:nvSpPr>
        <p:spPr/>
        <p:txBody>
          <a:bodyPr/>
          <a:lstStyle/>
          <a:p>
            <a:fld id="{33793ACE-A489-1C41-B163-D1FF0130F898}" type="slidenum">
              <a:rPr lang="en-US" smtClean="0"/>
              <a:t>3</a:t>
            </a:fld>
            <a:endParaRPr lang="en-US"/>
          </a:p>
        </p:txBody>
      </p:sp>
    </p:spTree>
    <p:extLst>
      <p:ext uri="{BB962C8B-B14F-4D97-AF65-F5344CB8AC3E}">
        <p14:creationId xmlns:p14="http://schemas.microsoft.com/office/powerpoint/2010/main" val="698849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benefit of this design  is that there is no waiting on the critical path of packet processing and packet processing can proceed as usual.</a:t>
            </a:r>
          </a:p>
        </p:txBody>
      </p:sp>
      <p:sp>
        <p:nvSpPr>
          <p:cNvPr id="4" name="Slide Number Placeholder 3"/>
          <p:cNvSpPr>
            <a:spLocks noGrp="1"/>
          </p:cNvSpPr>
          <p:nvPr>
            <p:ph type="sldNum" sz="quarter" idx="10"/>
          </p:nvPr>
        </p:nvSpPr>
        <p:spPr/>
        <p:txBody>
          <a:bodyPr/>
          <a:lstStyle/>
          <a:p>
            <a:fld id="{33793ACE-A489-1C41-B163-D1FF0130F898}" type="slidenum">
              <a:rPr lang="en-US" smtClean="0"/>
              <a:t>30</a:t>
            </a:fld>
            <a:endParaRPr lang="en-US"/>
          </a:p>
        </p:txBody>
      </p:sp>
    </p:spTree>
    <p:extLst>
      <p:ext uri="{BB962C8B-B14F-4D97-AF65-F5344CB8AC3E}">
        <p14:creationId xmlns:p14="http://schemas.microsoft.com/office/powerpoint/2010/main" val="2427961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do I merge an old and new value for a given key? What does that even mean? Let’s look at this problem more formally. We want to merge the two values, old and new, so that it is as if the fold function ran over the entire packet stream without any evictions. That way we can retain full accuracy while merging. Let’s introduce some notation for this. Let’s represent the statistics operation as a function g over the packet sequence. For a simple counter, the function is the sum of the packet lengths (or any other packet header).</a:t>
            </a:r>
          </a:p>
        </p:txBody>
      </p:sp>
      <p:sp>
        <p:nvSpPr>
          <p:cNvPr id="4" name="Slide Number Placeholder 3"/>
          <p:cNvSpPr>
            <a:spLocks noGrp="1"/>
          </p:cNvSpPr>
          <p:nvPr>
            <p:ph type="sldNum" sz="quarter" idx="10"/>
          </p:nvPr>
        </p:nvSpPr>
        <p:spPr/>
        <p:txBody>
          <a:bodyPr/>
          <a:lstStyle/>
          <a:p>
            <a:fld id="{33793ACE-A489-1C41-B163-D1FF0130F898}" type="slidenum">
              <a:rPr lang="en-US" smtClean="0"/>
              <a:t>31</a:t>
            </a:fld>
            <a:endParaRPr lang="en-US"/>
          </a:p>
        </p:txBody>
      </p:sp>
    </p:spTree>
    <p:extLst>
      <p:ext uri="{BB962C8B-B14F-4D97-AF65-F5344CB8AC3E}">
        <p14:creationId xmlns:p14="http://schemas.microsoft.com/office/powerpoint/2010/main" val="13973979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does it formally mean to merge the old and new values of a key?</a:t>
            </a:r>
          </a:p>
          <a:p>
            <a:r>
              <a:rPr lang="en-US" dirty="0"/>
              <a:t>Mathematically, it means this. That if you computed the statistics over the first sequence of packets (prior to eviction) and computed the statistics over the second sequence of the packets (after the eviction) and then merged them, it is equivalent to computing the statistics over the entire packet sequence.</a:t>
            </a:r>
          </a:p>
          <a:p>
            <a:endParaRPr lang="en-US" dirty="0"/>
          </a:p>
          <a:p>
            <a:r>
              <a:rPr lang="en-US" dirty="0"/>
              <a:t>Let’s take a simple example. If g is a counter, the merge is a simple addition. You can probably see that this is easily generalizable to other associative statistics such as min/max/product, etc. Essentially, you track the minimum in the cache and take the minimum of the new value in the cache and the old value in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32</a:t>
            </a:fld>
            <a:endParaRPr lang="en-US"/>
          </a:p>
        </p:txBody>
      </p:sp>
    </p:spTree>
    <p:extLst>
      <p:ext uri="{BB962C8B-B14F-4D97-AF65-F5344CB8AC3E}">
        <p14:creationId xmlns:p14="http://schemas.microsoft.com/office/powerpoint/2010/main" val="41072880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what about operations that are not associative? Let’s think about this for a bit. We can merge any arbitrary statistic g by storing the entire sequence of packets in the cache, sending this sequence of packets to the backing store upon eviction, and merging by simply replaying the statistic computation over this sequence of packets.</a:t>
            </a:r>
          </a:p>
          <a:p>
            <a:endParaRPr lang="en-US" dirty="0"/>
          </a:p>
          <a:p>
            <a:r>
              <a:rPr lang="en-US" dirty="0"/>
              <a:t>But that’s a lot of additional state just for merging and it grows with the number of packets that have been processed so far. In fact, this is no better than just sending a copy of every packet to a collection server, which is what we wanted to avoid in the first place.</a:t>
            </a:r>
          </a:p>
          <a:p>
            <a:endParaRPr lang="en-US" dirty="0"/>
          </a:p>
          <a:p>
            <a:r>
              <a:rPr lang="en-US" dirty="0"/>
              <a:t>So the real question is whether we can merge with a small amount of extra state over and above the state that is being tracked by the statistics function itself? More precisely, we want the extra state to have size similar to the statistic being tracked.</a:t>
            </a:r>
          </a:p>
          <a:p>
            <a:endParaRPr lang="en-US" dirty="0"/>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33</a:t>
            </a:fld>
            <a:endParaRPr lang="en-US"/>
          </a:p>
        </p:txBody>
      </p:sp>
    </p:spTree>
    <p:extLst>
      <p:ext uri="{BB962C8B-B14F-4D97-AF65-F5344CB8AC3E}">
        <p14:creationId xmlns:p14="http://schemas.microsoft.com/office/powerpoint/2010/main" val="3433671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theoretical contribution of this work was identifying a class of fold functions where we could in fact carry out the merge using a small amount of additional state. This class we call the linear-in-state aggregation functions. The reason for this name should be clear from looking at the form of the state update in these fold functions: the updated state is a linear function of the previous state. Here the coefficients A and B can either be constants or functions of a bounded number of packets in the past starting from the current packet. S can also be generalized to a vector and A and B can be matrices.</a:t>
            </a:r>
          </a:p>
          <a:p>
            <a:endParaRPr lang="en-US" dirty="0"/>
          </a:p>
          <a:p>
            <a:r>
              <a:rPr lang="en-US" dirty="0"/>
              <a:t>As a few quick examples, you can imagine a packet counter, where A is 1 and B is 1. You can have a byte counter where A is 1 and B is the packet’s length field. Or you could have the EWMA which we have seen a few times so far, where A is (1 – alpha) and B is alpha times the packet’s queueing latency. You can also have degenerate cases where A is 0 and B is a function of the last k packets like a windowed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34</a:t>
            </a:fld>
            <a:endParaRPr lang="en-US"/>
          </a:p>
        </p:txBody>
      </p:sp>
    </p:spTree>
    <p:extLst>
      <p:ext uri="{BB962C8B-B14F-4D97-AF65-F5344CB8AC3E}">
        <p14:creationId xmlns:p14="http://schemas.microsoft.com/office/powerpoint/2010/main" val="16045443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does this work. Let me provide some intuition for this linear-in-state property. Suppose we are tracking an EWMA that takes the packet’s length, multiplies it by a gain alpha, and adds it to 1 – alpha  times the previous value of the EWMA. Now, let’s say the EWMA starts at I1 or I2 and ends at F1 or F2 after N packets, then the following equation holds. You can see why this is true by recursively expanding the equation for the EWMA above where S is written in terms of the previous value of S and the packet’s length.</a:t>
            </a:r>
          </a:p>
          <a:p>
            <a:endParaRPr lang="en-US" dirty="0"/>
          </a:p>
          <a:p>
            <a:r>
              <a:rPr lang="en-US" dirty="0"/>
              <a:t>OK, what does this equation tell us? It tells us that we can take a final value F1 calculate from an initial value I1 and then ask what the final value F2 would have been for an initial state I2 using a very simple computation.</a:t>
            </a:r>
          </a:p>
        </p:txBody>
      </p:sp>
      <p:sp>
        <p:nvSpPr>
          <p:cNvPr id="4" name="Slide Number Placeholder 3"/>
          <p:cNvSpPr>
            <a:spLocks noGrp="1"/>
          </p:cNvSpPr>
          <p:nvPr>
            <p:ph type="sldNum" sz="quarter" idx="10"/>
          </p:nvPr>
        </p:nvSpPr>
        <p:spPr/>
        <p:txBody>
          <a:bodyPr/>
          <a:lstStyle/>
          <a:p>
            <a:fld id="{33793ACE-A489-1C41-B163-D1FF0130F898}" type="slidenum">
              <a:rPr lang="en-US" smtClean="0"/>
              <a:t>35</a:t>
            </a:fld>
            <a:endParaRPr lang="en-US"/>
          </a:p>
        </p:txBody>
      </p:sp>
    </p:spTree>
    <p:extLst>
      <p:ext uri="{BB962C8B-B14F-4D97-AF65-F5344CB8AC3E}">
        <p14:creationId xmlns:p14="http://schemas.microsoft.com/office/powerpoint/2010/main" val="26748202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it help here? Let’s map the initial and final values to our problem setting. The initial value for the EWMA in the cache is V0 and the final value is </a:t>
            </a:r>
            <a:r>
              <a:rPr lang="en-US" dirty="0" err="1"/>
              <a:t>Vcache</a:t>
            </a:r>
            <a:r>
              <a:rPr lang="en-US" dirty="0"/>
              <a:t>. Now we want to calculate what the final value should have been if the initial value was the value in the backing store and the entry had never been evicted. So I2 is </a:t>
            </a:r>
            <a:r>
              <a:rPr lang="en-US" dirty="0" err="1"/>
              <a:t>Vback</a:t>
            </a:r>
            <a:r>
              <a:rPr lang="en-US" dirty="0"/>
              <a:t>. Then what will F2 be. We can just substitute variables in the equation from the last slide and get this equation.</a:t>
            </a:r>
          </a:p>
          <a:p>
            <a:endParaRPr lang="en-US" dirty="0"/>
          </a:p>
          <a:p>
            <a:r>
              <a:rPr lang="en-US" dirty="0"/>
              <a:t>The implication of this is that we have just found our merge function to merge the old value (</a:t>
            </a:r>
            <a:r>
              <a:rPr lang="en-US" dirty="0" err="1"/>
              <a:t>Vback</a:t>
            </a:r>
            <a:r>
              <a:rPr lang="en-US" dirty="0"/>
              <a:t>) and the new value (</a:t>
            </a:r>
            <a:r>
              <a:rPr lang="en-US" dirty="0" err="1"/>
              <a:t>Vcache</a:t>
            </a:r>
            <a:r>
              <a:rPr lang="en-US" dirty="0"/>
              <a:t>) using some additional state: the number of packets seen in the cache.</a:t>
            </a:r>
          </a:p>
          <a:p>
            <a:endParaRPr lang="en-US" dirty="0"/>
          </a:p>
          <a:p>
            <a:r>
              <a:rPr lang="en-US" dirty="0"/>
              <a:t>The key point is that this additional state is small. It is only the number of packets (N), and doesn’t include some value per packet.</a:t>
            </a:r>
          </a:p>
        </p:txBody>
      </p:sp>
      <p:sp>
        <p:nvSpPr>
          <p:cNvPr id="4" name="Slide Number Placeholder 3"/>
          <p:cNvSpPr>
            <a:spLocks noGrp="1"/>
          </p:cNvSpPr>
          <p:nvPr>
            <p:ph type="sldNum" sz="quarter" idx="10"/>
          </p:nvPr>
        </p:nvSpPr>
        <p:spPr/>
        <p:txBody>
          <a:bodyPr/>
          <a:lstStyle/>
          <a:p>
            <a:fld id="{33793ACE-A489-1C41-B163-D1FF0130F898}" type="slidenum">
              <a:rPr lang="en-US" smtClean="0"/>
              <a:t>36</a:t>
            </a:fld>
            <a:endParaRPr lang="en-US"/>
          </a:p>
        </p:txBody>
      </p:sp>
    </p:spTree>
    <p:extLst>
      <p:ext uri="{BB962C8B-B14F-4D97-AF65-F5344CB8AC3E}">
        <p14:creationId xmlns:p14="http://schemas.microsoft.com/office/powerpoint/2010/main" val="15983007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linear-in-state condition is surprisingly broad. The microburst example that we talked about earlier is linear-in-state even though it doesn’t appear so at first brush. Here A is 1. B is a function of the last packets and is defined piece wise as follows: it’s 1 is the current packet is within 800 </a:t>
            </a:r>
            <a:r>
              <a:rPr lang="en-US" baseline="0" dirty="0" err="1"/>
              <a:t>ms</a:t>
            </a:r>
            <a:r>
              <a:rPr lang="en-US" baseline="0" dirty="0"/>
              <a:t> from the last one and 0 otherwise.</a:t>
            </a:r>
          </a:p>
        </p:txBody>
      </p:sp>
      <p:sp>
        <p:nvSpPr>
          <p:cNvPr id="4" name="Slide Number Placeholder 3"/>
          <p:cNvSpPr>
            <a:spLocks noGrp="1"/>
          </p:cNvSpPr>
          <p:nvPr>
            <p:ph type="sldNum" sz="quarter" idx="10"/>
          </p:nvPr>
        </p:nvSpPr>
        <p:spPr/>
        <p:txBody>
          <a:bodyPr/>
          <a:lstStyle/>
          <a:p>
            <a:fld id="{33793ACE-A489-1C41-B163-D1FF0130F898}" type="slidenum">
              <a:rPr lang="en-US" smtClean="0"/>
              <a:t>37</a:t>
            </a:fld>
            <a:endParaRPr lang="en-US"/>
          </a:p>
        </p:txBody>
      </p:sp>
    </p:spTree>
    <p:extLst>
      <p:ext uri="{BB962C8B-B14F-4D97-AF65-F5344CB8AC3E}">
        <p14:creationId xmlns:p14="http://schemas.microsoft.com/office/powerpoint/2010/main" val="12471807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paper contains several more examples of linear-in-state statistics. The important thing if you’re a switching chip manufacturer is that you can implement this quite cheaply in hardware using a multiply-accumulate hardware instruction---something that is quite well understood today.</a:t>
            </a:r>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10262012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Finally, I’ll talk about some evaluation results. Our main question is how much benefit the cache brings us in terms of reducing the number of key-value-store pairs that are sent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39</a:t>
            </a:fld>
            <a:endParaRPr lang="en-US"/>
          </a:p>
        </p:txBody>
      </p:sp>
    </p:spTree>
    <p:extLst>
      <p:ext uri="{BB962C8B-B14F-4D97-AF65-F5344CB8AC3E}">
        <p14:creationId xmlns:p14="http://schemas.microsoft.com/office/powerpoint/2010/main" val="1582905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when you build an instruction set, you want it to be as general as possible. Otherwise, it ends up being overfitted in a sense to your current set of use cases, without any guarantee that it can generalize to other use cases. To avoid this, and to attempt to build somewhat future-proof hardware, we adopt a design methodology called language-directed hardware design where we start with an expressive programming language and then design hardware to efficiently support this programming language.</a:t>
            </a:r>
          </a:p>
        </p:txBody>
      </p:sp>
      <p:sp>
        <p:nvSpPr>
          <p:cNvPr id="4" name="Slide Number Placeholder 3"/>
          <p:cNvSpPr>
            <a:spLocks noGrp="1"/>
          </p:cNvSpPr>
          <p:nvPr>
            <p:ph type="sldNum" sz="quarter" idx="10"/>
          </p:nvPr>
        </p:nvSpPr>
        <p:spPr/>
        <p:txBody>
          <a:bodyPr/>
          <a:lstStyle/>
          <a:p>
            <a:fld id="{33793ACE-A489-1C41-B163-D1FF0130F898}" type="slidenum">
              <a:rPr lang="en-US" smtClean="0"/>
              <a:t>4</a:t>
            </a:fld>
            <a:endParaRPr lang="en-US"/>
          </a:p>
        </p:txBody>
      </p:sp>
    </p:spTree>
    <p:extLst>
      <p:ext uri="{BB962C8B-B14F-4D97-AF65-F5344CB8AC3E}">
        <p14:creationId xmlns:p14="http://schemas.microsoft.com/office/powerpoint/2010/main" val="16389318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relevant experimental setup details for our evaluation of the cache eviction rate. We used trace-based evaluation to evaluate the eviction rate using a core router and a data center trace. Our query was a </a:t>
            </a:r>
            <a:r>
              <a:rPr lang="en-US" dirty="0" err="1"/>
              <a:t>groupby</a:t>
            </a:r>
            <a:r>
              <a:rPr lang="en-US" dirty="0"/>
              <a:t> that partitioned by 5-tuple. The caching eviction policy was 8-way LRU similar to many processor caches simply because it is easy to implement.</a:t>
            </a:r>
          </a:p>
          <a:p>
            <a:endParaRPr lang="en-US" dirty="0"/>
          </a:p>
          <a:p>
            <a:r>
              <a:rPr lang="en-US" dirty="0"/>
              <a:t>We first measure the eviction ratio because this doesn’t depend on the packet rate or the size of keys and values. We then translate this into a concrete eviction rate for some specific packet rates and </a:t>
            </a:r>
            <a:r>
              <a:rPr lang="en-US" dirty="0" err="1"/>
              <a:t>key+value</a:t>
            </a:r>
            <a:r>
              <a:rPr lang="en-US" dirty="0"/>
              <a:t> sizes.</a:t>
            </a:r>
          </a:p>
        </p:txBody>
      </p:sp>
      <p:sp>
        <p:nvSpPr>
          <p:cNvPr id="4" name="Slide Number Placeholder 3"/>
          <p:cNvSpPr>
            <a:spLocks noGrp="1"/>
          </p:cNvSpPr>
          <p:nvPr>
            <p:ph type="sldNum" sz="quarter" idx="10"/>
          </p:nvPr>
        </p:nvSpPr>
        <p:spPr/>
        <p:txBody>
          <a:bodyPr/>
          <a:lstStyle/>
          <a:p>
            <a:fld id="{33793ACE-A489-1C41-B163-D1FF0130F898}" type="slidenum">
              <a:rPr lang="en-US" smtClean="0"/>
              <a:t>40</a:t>
            </a:fld>
            <a:endParaRPr lang="en-US"/>
          </a:p>
        </p:txBody>
      </p:sp>
    </p:spTree>
    <p:extLst>
      <p:ext uri="{BB962C8B-B14F-4D97-AF65-F5344CB8AC3E}">
        <p14:creationId xmlns:p14="http://schemas.microsoft.com/office/powerpoint/2010/main" val="9961056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the result. As expected, the eviction ratio goes down as the number of cache slots increases. One other interesting takeaway is that a dc environment has much more locality allowing us to get away with a much smaller size cache.</a:t>
            </a:r>
          </a:p>
        </p:txBody>
      </p:sp>
      <p:sp>
        <p:nvSpPr>
          <p:cNvPr id="4" name="Slide Number Placeholder 3"/>
          <p:cNvSpPr>
            <a:spLocks noGrp="1"/>
          </p:cNvSpPr>
          <p:nvPr>
            <p:ph type="sldNum" sz="quarter" idx="10"/>
          </p:nvPr>
        </p:nvSpPr>
        <p:spPr/>
        <p:txBody>
          <a:bodyPr/>
          <a:lstStyle/>
          <a:p>
            <a:fld id="{33793ACE-A489-1C41-B163-D1FF0130F898}" type="slidenum">
              <a:rPr lang="en-US" smtClean="0"/>
              <a:t>41</a:t>
            </a:fld>
            <a:endParaRPr lang="en-US"/>
          </a:p>
        </p:txBody>
      </p:sp>
    </p:spTree>
    <p:extLst>
      <p:ext uri="{BB962C8B-B14F-4D97-AF65-F5344CB8AC3E}">
        <p14:creationId xmlns:p14="http://schemas.microsoft.com/office/powerpoint/2010/main" val="37680919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translate this into a concrete number. Let’s pick 2**18 keys. Assuming a combined key and value size of 256 bits, that corresponds to 64 </a:t>
            </a:r>
            <a:r>
              <a:rPr lang="en-US" dirty="0" err="1"/>
              <a:t>Mbits</a:t>
            </a:r>
            <a:r>
              <a:rPr lang="en-US" dirty="0"/>
              <a:t>. That’s a 4% packet eviction ratio, which means it’s 25X smaller than processing every packet at a collection server directly.</a:t>
            </a:r>
          </a:p>
        </p:txBody>
      </p:sp>
      <p:sp>
        <p:nvSpPr>
          <p:cNvPr id="4" name="Slide Number Placeholder 3"/>
          <p:cNvSpPr>
            <a:spLocks noGrp="1"/>
          </p:cNvSpPr>
          <p:nvPr>
            <p:ph type="sldNum" sz="quarter" idx="10"/>
          </p:nvPr>
        </p:nvSpPr>
        <p:spPr/>
        <p:txBody>
          <a:bodyPr/>
          <a:lstStyle/>
          <a:p>
            <a:fld id="{33793ACE-A489-1C41-B163-D1FF0130F898}" type="slidenum">
              <a:rPr lang="en-US" smtClean="0"/>
              <a:t>42</a:t>
            </a:fld>
            <a:endParaRPr lang="en-US"/>
          </a:p>
        </p:txBody>
      </p:sp>
    </p:spTree>
    <p:extLst>
      <p:ext uri="{BB962C8B-B14F-4D97-AF65-F5344CB8AC3E}">
        <p14:creationId xmlns:p14="http://schemas.microsoft.com/office/powerpoint/2010/main" val="40826123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put this into context. For a 64-poort 100-Gbits/switch, if we assume 2**20 slots, that’s a memory requirement of 256 </a:t>
            </a:r>
            <a:r>
              <a:rPr lang="en-US" dirty="0" err="1"/>
              <a:t>Mbits</a:t>
            </a:r>
            <a:r>
              <a:rPr lang="en-US" dirty="0"/>
              <a:t>, which is about 7.5% of the switching chip’s area. Assuming typical traffic patterns for this switch, this translates into an eviction rate of 8M records every second, which we estimate can be handled by a 32-core server. So the way to think about this is that we can service the eviction rate for a 64 server cluster connected to a TOR switch by using a single 32-core server for typical workloads. This is a simplified summary of the results. The paper has many more details on this.</a:t>
            </a:r>
          </a:p>
        </p:txBody>
      </p:sp>
      <p:sp>
        <p:nvSpPr>
          <p:cNvPr id="4" name="Slide Number Placeholder 3"/>
          <p:cNvSpPr>
            <a:spLocks noGrp="1"/>
          </p:cNvSpPr>
          <p:nvPr>
            <p:ph type="sldNum" sz="quarter" idx="10"/>
          </p:nvPr>
        </p:nvSpPr>
        <p:spPr/>
        <p:txBody>
          <a:bodyPr/>
          <a:lstStyle/>
          <a:p>
            <a:fld id="{33793ACE-A489-1C41-B163-D1FF0130F898}" type="slidenum">
              <a:rPr lang="en-US" smtClean="0"/>
              <a:t>43</a:t>
            </a:fld>
            <a:endParaRPr lang="en-US"/>
          </a:p>
        </p:txBody>
      </p:sp>
    </p:spTree>
    <p:extLst>
      <p:ext uri="{BB962C8B-B14F-4D97-AF65-F5344CB8AC3E}">
        <p14:creationId xmlns:p14="http://schemas.microsoft.com/office/powerpoint/2010/main" val="84000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So in summary this talk was about two main ideas: (1) a query language for network performance monitoring that is designed to capture a variety of new and old network monitoring use cases and (2) a hardware design that supports this query language at high speeds. The full paper and supporting code are available at this web site, and I am happy to take questions.</a:t>
            </a:r>
          </a:p>
        </p:txBody>
      </p:sp>
      <p:sp>
        <p:nvSpPr>
          <p:cNvPr id="4" name="Slide Number Placeholder 3"/>
          <p:cNvSpPr>
            <a:spLocks noGrp="1"/>
          </p:cNvSpPr>
          <p:nvPr>
            <p:ph type="sldNum" sz="quarter" idx="10"/>
          </p:nvPr>
        </p:nvSpPr>
        <p:spPr/>
        <p:txBody>
          <a:bodyPr/>
          <a:lstStyle/>
          <a:p>
            <a:fld id="{33793ACE-A489-1C41-B163-D1FF0130F898}" type="slidenum">
              <a:rPr lang="en-US" smtClean="0"/>
              <a:t>44</a:t>
            </a:fld>
            <a:endParaRPr lang="en-US"/>
          </a:p>
        </p:txBody>
      </p:sp>
    </p:spTree>
    <p:extLst>
      <p:ext uri="{BB962C8B-B14F-4D97-AF65-F5344CB8AC3E}">
        <p14:creationId xmlns:p14="http://schemas.microsoft.com/office/powerpoint/2010/main" val="1117120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more detail, this is how our workflow looks. We start with an informal description of several performance monitoring use cases similar to our Microburst example before. We then design an expressive query language to capture all of these use cases and future unanticipated use cases that are similar to these use cases. Once we have designed this language, we use it to design switch hardware primitives as well.</a:t>
            </a:r>
          </a:p>
          <a:p>
            <a:endParaRPr lang="en-US" dirty="0"/>
          </a:p>
          <a:p>
            <a:r>
              <a:rPr lang="en-US" dirty="0"/>
              <a:t>While this slide shows this process as mostly one directional from use cases to hardware, there is also a bit of feedback in practice. For instance, we restrict our language to what can be reasonably implemented in line-rate hardware. In particular, our language isn’t Turing complete so you can’t do everything with it that you can do with a CPU. In our minds, this was a reasonable tradeoff because that’s the price you pay for </a:t>
            </a:r>
            <a:r>
              <a:rPr lang="en-US"/>
              <a:t>high performance.</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a:t>
            </a:fld>
            <a:endParaRPr lang="en-US"/>
          </a:p>
        </p:txBody>
      </p:sp>
    </p:spTree>
    <p:extLst>
      <p:ext uri="{BB962C8B-B14F-4D97-AF65-F5344CB8AC3E}">
        <p14:creationId xmlns:p14="http://schemas.microsoft.com/office/powerpoint/2010/main" val="426177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made three contributions as part of this work: a query language, a hardware design to support this query language, and a query compiler to compile from this language to this hardware. I’ll discuss the first two as part of this talk. The third is described in our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6</a:t>
            </a:fld>
            <a:endParaRPr lang="en-US"/>
          </a:p>
        </p:txBody>
      </p:sp>
    </p:spTree>
    <p:extLst>
      <p:ext uri="{BB962C8B-B14F-4D97-AF65-F5344CB8AC3E}">
        <p14:creationId xmlns:p14="http://schemas.microsoft.com/office/powerpoint/2010/main" val="172049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bird’s eye view of the entire system. A network operator writes queries in a language that we call Marple and feeds it into a query compiler, which then translates these queries into switch programs that run on the network’s switches. These switch programs carry out filtering and aggregation to execute the queries. They stream out the resulting data to collection servers. The operator can then inspect these results and refine their query if required. When I get to the evaluation, we’ll see how using the switch for filtering and aggregation helps reduce the load on these collection servers significantly relative to the simplistic solution of having the collection server process every packet from the network.</a:t>
            </a:r>
          </a:p>
        </p:txBody>
      </p:sp>
      <p:sp>
        <p:nvSpPr>
          <p:cNvPr id="4" name="Slide Number Placeholder 3"/>
          <p:cNvSpPr>
            <a:spLocks noGrp="1"/>
          </p:cNvSpPr>
          <p:nvPr>
            <p:ph type="sldNum" sz="quarter" idx="10"/>
          </p:nvPr>
        </p:nvSpPr>
        <p:spPr/>
        <p:txBody>
          <a:bodyPr/>
          <a:lstStyle/>
          <a:p>
            <a:fld id="{33793ACE-A489-1C41-B163-D1FF0130F898}" type="slidenum">
              <a:rPr lang="en-US" smtClean="0"/>
              <a:t>7</a:t>
            </a:fld>
            <a:endParaRPr lang="en-US"/>
          </a:p>
        </p:txBody>
      </p:sp>
    </p:spTree>
    <p:extLst>
      <p:ext uri="{BB962C8B-B14F-4D97-AF65-F5344CB8AC3E}">
        <p14:creationId xmlns:p14="http://schemas.microsoft.com/office/powerpoint/2010/main" val="417441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start with the language that operators use to express their queries. Our goal was to make it easy for operators to express performance questions without worrying about how exactly these get implemented in the underlying programmable switches.</a:t>
            </a:r>
          </a:p>
        </p:txBody>
      </p:sp>
      <p:sp>
        <p:nvSpPr>
          <p:cNvPr id="4" name="Slide Number Placeholder 3"/>
          <p:cNvSpPr>
            <a:spLocks noGrp="1"/>
          </p:cNvSpPr>
          <p:nvPr>
            <p:ph type="sldNum" sz="quarter" idx="10"/>
          </p:nvPr>
        </p:nvSpPr>
        <p:spPr/>
        <p:txBody>
          <a:bodyPr/>
          <a:lstStyle/>
          <a:p>
            <a:fld id="{33793ACE-A489-1C41-B163-D1FF0130F898}" type="slidenum">
              <a:rPr lang="en-US" smtClean="0"/>
              <a:t>8</a:t>
            </a:fld>
            <a:endParaRPr lang="en-US"/>
          </a:p>
        </p:txBody>
      </p:sp>
    </p:spTree>
    <p:extLst>
      <p:ext uri="{BB962C8B-B14F-4D97-AF65-F5344CB8AC3E}">
        <p14:creationId xmlns:p14="http://schemas.microsoft.com/office/powerpoint/2010/main" val="1392767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wanted the language to be as high level as possible, we chose a query language as the format for expressing these queries. Let me describe the query language’s constructs one by one. The first language construct is that of a stream. You can think of the query language as consisting of operators that take streams of tuples as inputs and produce streams of tuples as outputs---like standard stream processing systems. This allows us to easily compose operators in the language.</a:t>
            </a:r>
          </a:p>
          <a:p>
            <a:endParaRPr lang="en-US" dirty="0"/>
          </a:p>
          <a:p>
            <a:r>
              <a:rPr lang="en-US" dirty="0"/>
              <a:t>The original input packet stream consists of a tuple for each appearance of a packet at each queue inside the network. Each tuple consists of the following fields: the switch the packet appeared at, the queue within the switch that the packet appeared at, the packet’s headers, a UID identifying each packet uniquely, the time at which it arrived at this queue, the time at which it departed from this queue, and the queue size at the time at which the packet arrived at this queue.</a:t>
            </a:r>
          </a:p>
          <a:p>
            <a:endParaRPr lang="en-US" dirty="0"/>
          </a:p>
          <a:p>
            <a:r>
              <a:rPr lang="en-US" dirty="0"/>
              <a:t>Right now, I am not discussing exactly how the information required in this tuple is materialized. I’ll get to that when I get to the hardware portion of this talk.</a:t>
            </a:r>
          </a:p>
        </p:txBody>
      </p:sp>
      <p:sp>
        <p:nvSpPr>
          <p:cNvPr id="4" name="Slide Number Placeholder 3"/>
          <p:cNvSpPr>
            <a:spLocks noGrp="1"/>
          </p:cNvSpPr>
          <p:nvPr>
            <p:ph type="sldNum" sz="quarter" idx="10"/>
          </p:nvPr>
        </p:nvSpPr>
        <p:spPr/>
        <p:txBody>
          <a:bodyPr/>
          <a:lstStyle/>
          <a:p>
            <a:fld id="{33793ACE-A489-1C41-B163-D1FF0130F898}" type="slidenum">
              <a:rPr lang="en-US" smtClean="0"/>
              <a:t>9</a:t>
            </a:fld>
            <a:endParaRPr lang="en-US"/>
          </a:p>
        </p:txBody>
      </p:sp>
    </p:spTree>
    <p:extLst>
      <p:ext uri="{BB962C8B-B14F-4D97-AF65-F5344CB8AC3E}">
        <p14:creationId xmlns:p14="http://schemas.microsoft.com/office/powerpoint/2010/main" val="1638992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22F8514-B853-0C46-A81F-E0731AB349E8}" type="datetime1">
              <a:rPr lang="en-US" smtClean="0"/>
              <a:t>5/16/18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3991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C5F1DA-22DA-D940-A217-FFBE15E0DDE8}" type="datetime1">
              <a:rPr lang="en-US" smtClean="0"/>
              <a:t>5/16/18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3176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558203-445F-D64D-B862-54D95728A44C}" type="datetime1">
              <a:rPr lang="en-US" smtClean="0"/>
              <a:t>5/16/18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698682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4C3D64-A7CF-E345-8135-82052729E57F}" type="datetime1">
              <a:rPr lang="en-US" smtClean="0"/>
              <a:t>5/16/18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97832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360604-B943-F842-B0A2-A9270375B0F4}" type="datetime1">
              <a:rPr lang="en-US" smtClean="0"/>
              <a:t>5/16/18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91688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8D8315-B472-DE40-9FE5-5E88F15B417F}" type="datetime1">
              <a:rPr lang="en-US" smtClean="0"/>
              <a:t>5/16/18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479720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67FB5DB-6186-5241-90BB-5F644CFF2E1A}" type="datetime1">
              <a:rPr lang="en-US" smtClean="0"/>
              <a:t>5/16/18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00668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F6AEAB-0CFD-5744-A7B0-E3AD8533E672}" type="datetime1">
              <a:rPr lang="en-US" smtClean="0"/>
              <a:t>5/16/18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417547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F14B85-2279-734D-A5F8-F7888835E992}" type="datetime1">
              <a:rPr lang="en-US" smtClean="0"/>
              <a:t>5/16/18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533824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5E9814-BD68-6C42-A851-02A28615CD15}" type="datetime1">
              <a:rPr lang="en-US" smtClean="0"/>
              <a:t>5/16/18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941682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1B7620-F13D-D84C-9B55-138232F1E6E3}" type="datetime1">
              <a:rPr lang="en-US" smtClean="0"/>
              <a:t>5/16/18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8865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935A7D-0949-144C-9583-9EA17A42DAAD}" type="datetime1">
              <a:rPr lang="en-US" smtClean="0"/>
              <a:t>5/16/18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DDFCCE-7BFB-9F43-8A65-C6CBBDF8F088}" type="slidenum">
              <a:rPr lang="en-US" smtClean="0"/>
              <a:t>‹#›</a:t>
            </a:fld>
            <a:endParaRPr lang="en-US" dirty="0"/>
          </a:p>
        </p:txBody>
      </p:sp>
    </p:spTree>
    <p:extLst>
      <p:ext uri="{BB962C8B-B14F-4D97-AF65-F5344CB8AC3E}">
        <p14:creationId xmlns:p14="http://schemas.microsoft.com/office/powerpoint/2010/main" val="708159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2.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9.xml"/><Relationship Id="rId5" Type="http://schemas.openxmlformats.org/officeDocument/2006/relationships/image" Target="../media/image2.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10.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13.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14.xml"/><Relationship Id="rId5" Type="http://schemas.openxmlformats.org/officeDocument/2006/relationships/image" Target="../media/image2.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120.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image" Target="../media/image2.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13.png"/></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476570"/>
            <a:ext cx="11887200" cy="1714798"/>
          </a:xfrm>
        </p:spPr>
        <p:txBody>
          <a:bodyPr>
            <a:noAutofit/>
          </a:bodyPr>
          <a:lstStyle/>
          <a:p>
            <a:r>
              <a:rPr lang="en-US" sz="5400" dirty="0"/>
              <a:t>Hardware and software for fast and programmable network monitoring</a:t>
            </a:r>
            <a:endParaRPr lang="en-US" sz="4800" dirty="0"/>
          </a:p>
        </p:txBody>
      </p:sp>
      <p:sp>
        <p:nvSpPr>
          <p:cNvPr id="3" name="Subtitle 2"/>
          <p:cNvSpPr>
            <a:spLocks noGrp="1"/>
          </p:cNvSpPr>
          <p:nvPr>
            <p:ph type="subTitle" idx="1"/>
          </p:nvPr>
        </p:nvSpPr>
        <p:spPr>
          <a:xfrm>
            <a:off x="476865" y="2421092"/>
            <a:ext cx="11238271" cy="1764217"/>
          </a:xfrm>
        </p:spPr>
        <p:txBody>
          <a:bodyPr>
            <a:normAutofit/>
          </a:bodyPr>
          <a:lstStyle/>
          <a:p>
            <a:r>
              <a:rPr lang="en-US" sz="3200" dirty="0"/>
              <a:t>Srinivas Narayana</a:t>
            </a:r>
            <a:r>
              <a:rPr lang="en-US" sz="3200" b="1" dirty="0"/>
              <a:t>,</a:t>
            </a:r>
            <a:r>
              <a:rPr lang="en-US" sz="3600" b="1" dirty="0"/>
              <a:t> </a:t>
            </a:r>
            <a:r>
              <a:rPr lang="en-US" sz="3200" b="1" dirty="0" err="1"/>
              <a:t>Anirudh</a:t>
            </a:r>
            <a:r>
              <a:rPr lang="en-US" sz="3200" b="1" dirty="0"/>
              <a:t> </a:t>
            </a:r>
            <a:r>
              <a:rPr lang="en-US" sz="3200" b="1" dirty="0" err="1"/>
              <a:t>Sivaraman</a:t>
            </a:r>
            <a:r>
              <a:rPr lang="en-US" sz="3200" dirty="0"/>
              <a:t>, </a:t>
            </a:r>
            <a:r>
              <a:rPr lang="en-US" sz="3200" dirty="0" err="1"/>
              <a:t>Vikram</a:t>
            </a:r>
            <a:r>
              <a:rPr lang="en-US" sz="3200" dirty="0"/>
              <a:t> Nathan, </a:t>
            </a:r>
            <a:r>
              <a:rPr lang="en-US" sz="3200" dirty="0" err="1"/>
              <a:t>Prateesh</a:t>
            </a:r>
            <a:r>
              <a:rPr lang="en-US" sz="3200" dirty="0"/>
              <a:t> Goyal, </a:t>
            </a:r>
            <a:r>
              <a:rPr lang="en-US" sz="3200" dirty="0" err="1"/>
              <a:t>Venkat</a:t>
            </a:r>
            <a:r>
              <a:rPr lang="en-US" sz="3200" dirty="0"/>
              <a:t> </a:t>
            </a:r>
            <a:r>
              <a:rPr lang="en-US" sz="3200" dirty="0" err="1"/>
              <a:t>Arun</a:t>
            </a:r>
            <a:r>
              <a:rPr lang="en-US" sz="3200" dirty="0"/>
              <a:t>, Mohammad </a:t>
            </a:r>
            <a:r>
              <a:rPr lang="en-US" sz="3200" dirty="0" err="1"/>
              <a:t>Alizadeh</a:t>
            </a:r>
            <a:r>
              <a:rPr lang="en-US" sz="3200" dirty="0"/>
              <a:t>, </a:t>
            </a:r>
            <a:r>
              <a:rPr lang="en-US" sz="3200" dirty="0" err="1"/>
              <a:t>Vimal</a:t>
            </a:r>
            <a:r>
              <a:rPr lang="en-US" sz="3200" dirty="0"/>
              <a:t> </a:t>
            </a:r>
            <a:r>
              <a:rPr lang="en-US" sz="3200" dirty="0" err="1"/>
              <a:t>Jeyakumar</a:t>
            </a:r>
            <a:r>
              <a:rPr lang="en-US" sz="3200" dirty="0"/>
              <a:t>, and </a:t>
            </a:r>
            <a:r>
              <a:rPr lang="en-US" sz="3200" dirty="0" err="1"/>
              <a:t>Changhoon</a:t>
            </a:r>
            <a:r>
              <a:rPr lang="en-US" sz="3200" dirty="0"/>
              <a:t> Kim</a:t>
            </a:r>
          </a:p>
        </p:txBody>
      </p:sp>
      <p:sp>
        <p:nvSpPr>
          <p:cNvPr id="4" name="Subtitle 2">
            <a:extLst>
              <a:ext uri="{FF2B5EF4-FFF2-40B4-BE49-F238E27FC236}">
                <a16:creationId xmlns:a16="http://schemas.microsoft.com/office/drawing/2014/main" id="{4ACCBFFC-FE3A-1B40-9908-225227B200C6}"/>
              </a:ext>
            </a:extLst>
          </p:cNvPr>
          <p:cNvSpPr txBox="1">
            <a:spLocks/>
          </p:cNvSpPr>
          <p:nvPr/>
        </p:nvSpPr>
        <p:spPr>
          <a:xfrm>
            <a:off x="1030317" y="5232755"/>
            <a:ext cx="10131366" cy="64297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3200" dirty="0"/>
              <a:t>Slides courtesy Srinivas Narayana</a:t>
            </a:r>
          </a:p>
        </p:txBody>
      </p:sp>
      <p:pic>
        <p:nvPicPr>
          <p:cNvPr id="5" name="Picture 4">
            <a:extLst>
              <a:ext uri="{FF2B5EF4-FFF2-40B4-BE49-F238E27FC236}">
                <a16:creationId xmlns:a16="http://schemas.microsoft.com/office/drawing/2014/main" id="{31958E1A-E9CA-9C40-A05D-60D6CFDE9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50" y="3991189"/>
            <a:ext cx="5092700" cy="1070702"/>
          </a:xfrm>
          <a:prstGeom prst="rect">
            <a:avLst/>
          </a:prstGeom>
        </p:spPr>
      </p:pic>
    </p:spTree>
    <p:extLst>
      <p:ext uri="{BB962C8B-B14F-4D97-AF65-F5344CB8AC3E}">
        <p14:creationId xmlns:p14="http://schemas.microsoft.com/office/powerpoint/2010/main" val="372102593"/>
      </p:ext>
    </p:extLst>
  </p:cSld>
  <p:clrMapOvr>
    <a:masterClrMapping/>
  </p:clrMapOvr>
  <mc:AlternateContent xmlns:mc="http://schemas.openxmlformats.org/markup-compatibility/2006" xmlns:p14="http://schemas.microsoft.com/office/powerpoint/2010/main">
    <mc:Choice Requires="p14">
      <p:transition spd="slow" p14:dur="2000" advTm="9960"/>
    </mc:Choice>
    <mc:Fallback xmlns="">
      <p:transition spd="slow" advTm="996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Marple: Performance query language</a:t>
            </a:r>
          </a:p>
        </p:txBody>
      </p:sp>
      <p:sp>
        <p:nvSpPr>
          <p:cNvPr id="3" name="Content Placeholder 2"/>
          <p:cNvSpPr>
            <a:spLocks noGrp="1"/>
          </p:cNvSpPr>
          <p:nvPr>
            <p:ph idx="1"/>
          </p:nvPr>
        </p:nvSpPr>
        <p:spPr/>
        <p:txBody>
          <a:bodyPr/>
          <a:lstStyle/>
          <a:p>
            <a:pPr marL="0" indent="0" algn="ctr">
              <a:buNone/>
            </a:pPr>
            <a:r>
              <a:rPr lang="en-US" dirty="0"/>
              <a:t>Stream: For </a:t>
            </a:r>
            <a:r>
              <a:rPr lang="en-US" i="1" dirty="0"/>
              <a:t>each </a:t>
            </a:r>
            <a:r>
              <a:rPr lang="en-US" dirty="0"/>
              <a:t>packet at </a:t>
            </a:r>
            <a:r>
              <a:rPr lang="en-US" i="1" dirty="0"/>
              <a:t>each </a:t>
            </a:r>
            <a:r>
              <a:rPr lang="en-US" dirty="0"/>
              <a:t>queue,</a:t>
            </a:r>
          </a:p>
          <a:p>
            <a:pPr lvl="1"/>
            <a:endParaRPr lang="en-US" dirty="0">
              <a:latin typeface="Ayuthaya" charset="-34"/>
              <a:ea typeface="Ayuthaya" charset="-34"/>
              <a:cs typeface="Ayuthaya" charset="-34"/>
            </a:endParaRPr>
          </a:p>
          <a:p>
            <a:pPr marL="457200" lvl="1" indent="0" algn="ctr">
              <a:buNone/>
            </a:pPr>
            <a:r>
              <a:rPr lang="en-US" sz="2800" dirty="0">
                <a:latin typeface="Ayuthaya" charset="-34"/>
                <a:ea typeface="Ayuthaya" charset="-34"/>
                <a:cs typeface="Ayuthaya" charset="-34"/>
              </a:rPr>
              <a:t>S:= (switch,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a:p>
            <a:endParaRPr lang="en-US" dirty="0"/>
          </a:p>
          <a:p>
            <a:endParaRPr lang="en-US" dirty="0"/>
          </a:p>
          <a:p>
            <a:endParaRPr lang="en-US" dirty="0"/>
          </a:p>
          <a:p>
            <a:pPr marL="0" indent="0" algn="ctr">
              <a:buNone/>
            </a:pPr>
            <a:r>
              <a:rPr lang="en-US" dirty="0"/>
              <a:t>Familiar functional operators</a:t>
            </a:r>
          </a:p>
        </p:txBody>
      </p:sp>
      <p:grpSp>
        <p:nvGrpSpPr>
          <p:cNvPr id="4" name="Group 3"/>
          <p:cNvGrpSpPr/>
          <p:nvPr/>
        </p:nvGrpSpPr>
        <p:grpSpPr>
          <a:xfrm>
            <a:off x="1821575" y="5430032"/>
            <a:ext cx="8594717" cy="881868"/>
            <a:chOff x="838200" y="5430032"/>
            <a:chExt cx="8594717" cy="881868"/>
          </a:xfrm>
        </p:grpSpPr>
        <p:sp>
          <p:nvSpPr>
            <p:cNvPr id="18" name="Rounded Rectangle 17"/>
            <p:cNvSpPr/>
            <p:nvPr/>
          </p:nvSpPr>
          <p:spPr>
            <a:xfrm>
              <a:off x="838200" y="5430032"/>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72614" y="5586422"/>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20" name="Rounded Rectangle 19"/>
            <p:cNvSpPr/>
            <p:nvPr/>
          </p:nvSpPr>
          <p:spPr>
            <a:xfrm>
              <a:off x="2931072" y="543730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065486" y="5593694"/>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22" name="Rounded Rectangle 21"/>
            <p:cNvSpPr/>
            <p:nvPr/>
          </p:nvSpPr>
          <p:spPr>
            <a:xfrm>
              <a:off x="5007615" y="5432759"/>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142029" y="5589149"/>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26" name="Rounded Rectangle 25"/>
            <p:cNvSpPr/>
            <p:nvPr/>
          </p:nvSpPr>
          <p:spPr>
            <a:xfrm>
              <a:off x="7084158" y="5430032"/>
              <a:ext cx="2348759"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245359" y="5586422"/>
              <a:ext cx="2026355" cy="584775"/>
            </a:xfrm>
            <a:prstGeom prst="rect">
              <a:avLst/>
            </a:prstGeom>
            <a:noFill/>
          </p:spPr>
          <p:txBody>
            <a:bodyPr wrap="square" rtlCol="0">
              <a:spAutoFit/>
            </a:bodyPr>
            <a:lstStyle/>
            <a:p>
              <a:pPr algn="ctr"/>
              <a:r>
                <a:rPr lang="en-US" sz="3200" dirty="0" err="1">
                  <a:solidFill>
                    <a:srgbClr val="C00000"/>
                  </a:solidFill>
                </a:rPr>
                <a:t>groupby</a:t>
              </a:r>
              <a:endParaRPr lang="en-US" sz="3200" dirty="0">
                <a:solidFill>
                  <a:srgbClr val="C00000"/>
                </a:solidFill>
              </a:endParaRPr>
            </a:p>
          </p:txBody>
        </p:sp>
      </p:grpSp>
      <p:sp>
        <p:nvSpPr>
          <p:cNvPr id="28" name="Down Arrow 27"/>
          <p:cNvSpPr/>
          <p:nvPr/>
        </p:nvSpPr>
        <p:spPr>
          <a:xfrm>
            <a:off x="5260562" y="3400040"/>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7ADDFCCE-7BFB-9F43-8A65-C6CBBDF8F088}" type="slidenum">
              <a:rPr lang="en-US" smtClean="0"/>
              <a:t>10</a:t>
            </a:fld>
            <a:endParaRPr lang="en-US"/>
          </a:p>
        </p:txBody>
      </p:sp>
    </p:spTree>
    <p:custDataLst>
      <p:tags r:id="rId1"/>
    </p:custDataLst>
    <p:extLst>
      <p:ext uri="{BB962C8B-B14F-4D97-AF65-F5344CB8AC3E}">
        <p14:creationId xmlns:p14="http://schemas.microsoft.com/office/powerpoint/2010/main" val="1884900335"/>
      </p:ext>
    </p:extLst>
  </p:cSld>
  <p:clrMapOvr>
    <a:masterClrMapping/>
  </p:clrMapOvr>
  <mc:AlternateContent xmlns:mc="http://schemas.openxmlformats.org/markup-compatibility/2006" xmlns:p14="http://schemas.microsoft.com/office/powerpoint/2010/main">
    <mc:Choice Requires="p14">
      <p:transition spd="slow" p14:dur="2000" advTm="23374"/>
    </mc:Choice>
    <mc:Fallback xmlns="">
      <p:transition spd="slow" advTm="233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yuthaya" charset="-34"/>
                <a:cs typeface="Ayuthaya" charset="-34"/>
              </a:rPr>
              <a:t>Example: High queue latency packets</a:t>
            </a:r>
            <a:endParaRPr lang="en-US" dirty="0">
              <a:latin typeface="Ayuthaya" charset="-34"/>
              <a:ea typeface="Ayuthaya" charset="-34"/>
              <a:cs typeface="Ayuthaya" charset="-34"/>
            </a:endParaRPr>
          </a:p>
        </p:txBody>
      </p:sp>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sz="3200" dirty="0">
              <a:latin typeface="Ayuthaya" charset="-34"/>
              <a:ea typeface="Ayuthaya" charset="-34"/>
              <a:cs typeface="Ayuthaya" charset="-34"/>
            </a:endParaRPr>
          </a:p>
          <a:p>
            <a:pPr marL="0" indent="0" algn="ctr">
              <a:buNone/>
            </a:pPr>
            <a:r>
              <a:rPr lang="en-US" sz="3200" dirty="0">
                <a:latin typeface="Ayuthaya" charset="-34"/>
                <a:ea typeface="Ayuthaya" charset="-34"/>
                <a:cs typeface="Ayuthaya" charset="-34"/>
              </a:rPr>
              <a:t>R1 = </a:t>
            </a:r>
            <a:r>
              <a:rPr lang="en-US" sz="3200" dirty="0">
                <a:solidFill>
                  <a:srgbClr val="A31E34"/>
                </a:solidFill>
                <a:latin typeface="Ayuthaya" charset="-34"/>
                <a:ea typeface="Ayuthaya" charset="-34"/>
                <a:cs typeface="Ayuthaya" charset="-34"/>
              </a:rPr>
              <a:t>filter</a:t>
            </a:r>
            <a:r>
              <a:rPr lang="en-US" sz="3200" dirty="0">
                <a:latin typeface="Ayuthaya" charset="-34"/>
                <a:ea typeface="Ayuthaya" charset="-34"/>
                <a:cs typeface="Ayuthaya" charset="-34"/>
              </a:rPr>
              <a:t>(S, tout – tin &gt; 1 </a:t>
            </a:r>
            <a:r>
              <a:rPr lang="en-US" sz="3200" dirty="0" err="1">
                <a:latin typeface="Ayuthaya" charset="-34"/>
                <a:ea typeface="Ayuthaya" charset="-34"/>
                <a:cs typeface="Ayuthaya" charset="-34"/>
              </a:rPr>
              <a:t>ms</a:t>
            </a:r>
            <a:r>
              <a:rPr lang="en-US" sz="3200" dirty="0">
                <a:latin typeface="Ayuthaya" charset="-34"/>
                <a:ea typeface="Ayuthaya" charset="-34"/>
                <a:cs typeface="Ayuthaya" charset="-34"/>
              </a:rPr>
              <a:t>)</a:t>
            </a:r>
          </a:p>
        </p:txBody>
      </p:sp>
      <p:sp>
        <p:nvSpPr>
          <p:cNvPr id="4" name="Slide Number Placeholder 3"/>
          <p:cNvSpPr>
            <a:spLocks noGrp="1"/>
          </p:cNvSpPr>
          <p:nvPr>
            <p:ph type="sldNum" sz="quarter" idx="12"/>
          </p:nvPr>
        </p:nvSpPr>
        <p:spPr/>
        <p:txBody>
          <a:bodyPr/>
          <a:lstStyle/>
          <a:p>
            <a:fld id="{7ADDFCCE-7BFB-9F43-8A65-C6CBBDF8F088}" type="slidenum">
              <a:rPr lang="en-US" smtClean="0"/>
              <a:t>11</a:t>
            </a:fld>
            <a:endParaRPr lang="en-US"/>
          </a:p>
        </p:txBody>
      </p:sp>
    </p:spTree>
    <p:extLst>
      <p:ext uri="{BB962C8B-B14F-4D97-AF65-F5344CB8AC3E}">
        <p14:creationId xmlns:p14="http://schemas.microsoft.com/office/powerpoint/2010/main" val="714817880"/>
      </p:ext>
    </p:extLst>
  </p:cSld>
  <p:clrMapOvr>
    <a:masterClrMapping/>
  </p:clrMapOvr>
  <mc:AlternateContent xmlns:mc="http://schemas.openxmlformats.org/markup-compatibility/2006" xmlns:p14="http://schemas.microsoft.com/office/powerpoint/2010/main">
    <mc:Choice Requires="p14">
      <p:transition spd="slow" p14:dur="2000" advTm="11410"/>
    </mc:Choice>
    <mc:Fallback xmlns="">
      <p:transition spd="slow" advTm="1141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Per-flow average latency</a:t>
            </a:r>
          </a:p>
        </p:txBody>
      </p:sp>
      <p:sp>
        <p:nvSpPr>
          <p:cNvPr id="3" name="Content Placeholder 2"/>
          <p:cNvSpPr>
            <a:spLocks noGrp="1"/>
          </p:cNvSpPr>
          <p:nvPr>
            <p:ph idx="1"/>
          </p:nvPr>
        </p:nvSpPr>
        <p:spPr>
          <a:xfrm>
            <a:off x="838200" y="1825625"/>
            <a:ext cx="10515600" cy="4899640"/>
          </a:xfrm>
        </p:spPr>
        <p:txBody>
          <a:bodyPr>
            <a:normAutofit/>
          </a:bodyPr>
          <a:lstStyle/>
          <a:p>
            <a:pPr marL="457200" lvl="2" indent="0">
              <a:spcBef>
                <a:spcPts val="1000"/>
              </a:spcBef>
              <a:buNone/>
            </a:pPr>
            <a:endParaRPr lang="en-US" dirty="0"/>
          </a:p>
          <a:p>
            <a:pPr marL="0" lvl="1" indent="0">
              <a:spcBef>
                <a:spcPts val="1000"/>
              </a:spcBef>
              <a:buNone/>
            </a:pPr>
            <a:r>
              <a:rPr lang="en-US" sz="3200" dirty="0">
                <a:latin typeface="Ayuthaya" charset="-34"/>
                <a:ea typeface="Ayuthaya" charset="-34"/>
                <a:cs typeface="Ayuthaya" charset="-34"/>
              </a:rPr>
              <a:t>   R1 = </a:t>
            </a:r>
            <a:r>
              <a:rPr lang="en-US" sz="3200" dirty="0">
                <a:solidFill>
                  <a:srgbClr val="A31E34"/>
                </a:solidFill>
                <a:latin typeface="Ayuthaya" charset="-34"/>
                <a:ea typeface="Ayuthaya" charset="-34"/>
                <a:cs typeface="Ayuthaya" charset="-34"/>
              </a:rPr>
              <a:t>filter</a:t>
            </a:r>
            <a:r>
              <a:rPr lang="en-US" sz="3200" dirty="0">
                <a:latin typeface="Ayuthaya" charset="-34"/>
                <a:ea typeface="Ayuthaya" charset="-34"/>
                <a:cs typeface="Ayuthaya" charset="-34"/>
              </a:rPr>
              <a:t>(S, proto == TCP)</a:t>
            </a:r>
          </a:p>
          <a:p>
            <a:pPr marL="0" lvl="1" indent="0">
              <a:spcBef>
                <a:spcPts val="1000"/>
              </a:spcBef>
              <a:buNone/>
            </a:pPr>
            <a:r>
              <a:rPr lang="en-US" sz="3200" dirty="0">
                <a:latin typeface="Ayuthaya" charset="-34"/>
                <a:ea typeface="Ayuthaya" charset="-34"/>
                <a:cs typeface="Ayuthaya" charset="-34"/>
              </a:rPr>
              <a:t>   R2 = </a:t>
            </a:r>
            <a:r>
              <a:rPr lang="en-US" sz="3200" dirty="0" err="1">
                <a:solidFill>
                  <a:srgbClr val="A31E34"/>
                </a:solidFill>
                <a:latin typeface="Ayuthaya" charset="-34"/>
                <a:ea typeface="Ayuthaya" charset="-34"/>
                <a:cs typeface="Ayuthaya" charset="-34"/>
              </a:rPr>
              <a:t>groupby</a:t>
            </a:r>
            <a:r>
              <a:rPr lang="en-US" sz="3200" dirty="0">
                <a:latin typeface="Ayuthaya" charset="-34"/>
                <a:ea typeface="Ayuthaya" charset="-34"/>
                <a:cs typeface="Ayuthaya" charset="-34"/>
              </a:rPr>
              <a:t>(R1, 5tuple, </a:t>
            </a:r>
            <a:r>
              <a:rPr lang="en-US" sz="3200" dirty="0" err="1">
                <a:latin typeface="Ayuthaya" charset="-34"/>
                <a:ea typeface="Ayuthaya" charset="-34"/>
                <a:cs typeface="Ayuthaya" charset="-34"/>
              </a:rPr>
              <a:t>ewma</a:t>
            </a:r>
            <a:r>
              <a:rPr lang="en-US" sz="3200" dirty="0">
                <a:latin typeface="Ayuthaya" charset="-34"/>
                <a:ea typeface="Ayuthaya" charset="-34"/>
                <a:cs typeface="Ayuthaya" charset="-34"/>
              </a:rPr>
              <a:t>)</a:t>
            </a:r>
          </a:p>
          <a:p>
            <a:pPr marL="0" lvl="1" indent="0">
              <a:spcBef>
                <a:spcPts val="1000"/>
              </a:spcBef>
              <a:buNone/>
            </a:pPr>
            <a:r>
              <a:rPr lang="en-US" sz="3200" dirty="0">
                <a:latin typeface="Ayuthaya" charset="-34"/>
                <a:ea typeface="Ayuthaya" charset="-34"/>
                <a:cs typeface="Ayuthaya" charset="-34"/>
              </a:rPr>
              <a:t>     </a:t>
            </a:r>
          </a:p>
          <a:p>
            <a:pPr marL="0" lvl="1" indent="0">
              <a:spcBef>
                <a:spcPts val="1000"/>
              </a:spcBef>
              <a:buNone/>
            </a:pPr>
            <a:r>
              <a:rPr lang="en-US" sz="3200" dirty="0">
                <a:latin typeface="Ayuthaya" charset="-34"/>
                <a:ea typeface="Ayuthaya" charset="-34"/>
                <a:cs typeface="Ayuthaya" charset="-34"/>
              </a:rPr>
              <a:t>   </a:t>
            </a:r>
          </a:p>
          <a:p>
            <a:pPr marL="0" lvl="1" indent="0">
              <a:spcBef>
                <a:spcPts val="1000"/>
              </a:spcBef>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def</a:t>
            </a:r>
            <a:r>
              <a:rPr lang="en-US" sz="3200" dirty="0">
                <a:latin typeface="Ayuthaya" charset="-34"/>
                <a:ea typeface="Ayuthaya" charset="-34"/>
                <a:cs typeface="Ayuthaya" charset="-34"/>
              </a:rPr>
              <a:t> </a:t>
            </a:r>
            <a:r>
              <a:rPr lang="en-US" sz="3200" dirty="0" err="1">
                <a:solidFill>
                  <a:srgbClr val="A31E34"/>
                </a:solidFill>
                <a:latin typeface="Ayuthaya" charset="-34"/>
                <a:ea typeface="Ayuthaya" charset="-34"/>
                <a:cs typeface="Ayuthaya" charset="-34"/>
              </a:rPr>
              <a:t>ewma</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],[tin, tout]):</a:t>
            </a:r>
          </a:p>
          <a:p>
            <a:pPr marL="457200" lvl="1"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 = (1-</a:t>
            </a:r>
            <a:r>
              <a:rPr lang="en-US" sz="3600" dirty="0">
                <a:latin typeface="Ayuthaya" charset="-34"/>
                <a:ea typeface="Ayuthaya" charset="-34"/>
                <a:cs typeface="Ayuthaya" charset="-34"/>
              </a:rPr>
              <a:t>⍺</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 + </a:t>
            </a:r>
            <a:r>
              <a:rPr lang="en-US" sz="3600" dirty="0">
                <a:latin typeface="Ayuthaya" charset="-34"/>
                <a:ea typeface="Ayuthaya" charset="-34"/>
                <a:cs typeface="Ayuthaya" charset="-34"/>
              </a:rPr>
              <a:t>⍺</a:t>
            </a:r>
            <a:r>
              <a:rPr lang="en-US" sz="3200" dirty="0">
                <a:latin typeface="Ayuthaya" charset="-34"/>
                <a:ea typeface="Ayuthaya" charset="-34"/>
                <a:cs typeface="Ayuthaya" charset="-34"/>
              </a:rPr>
              <a:t>*(tout-tin) </a:t>
            </a:r>
          </a:p>
          <a:p>
            <a:pPr marL="457200" lvl="1" indent="0">
              <a:buNone/>
            </a:pPr>
            <a:endParaRPr lang="en-US" sz="3200" dirty="0">
              <a:latin typeface="Ayuthaya" charset="-34"/>
              <a:ea typeface="Ayuthaya" charset="-34"/>
              <a:cs typeface="Ayuthaya" charset="-34"/>
            </a:endParaRPr>
          </a:p>
          <a:p>
            <a:pPr marL="0" lvl="1" indent="0" algn="ctr">
              <a:spcBef>
                <a:spcPts val="1000"/>
              </a:spcBef>
              <a:buNone/>
            </a:pPr>
            <a:endParaRPr lang="en-US" sz="3200" dirty="0">
              <a:latin typeface="Ayuthaya" charset="-34"/>
              <a:ea typeface="Ayuthaya" charset="-34"/>
              <a:cs typeface="Ayuthaya" charset="-34"/>
            </a:endParaRPr>
          </a:p>
          <a:p>
            <a:pPr marL="0" lvl="1" indent="0" algn="ctr">
              <a:spcBef>
                <a:spcPts val="1000"/>
              </a:spcBef>
              <a:buNone/>
            </a:pPr>
            <a:endParaRPr lang="en-US" sz="3200" dirty="0">
              <a:latin typeface="Ayuthaya" charset="-34"/>
              <a:ea typeface="Ayuthaya" charset="-34"/>
              <a:cs typeface="Ayuthaya" charset="-34"/>
            </a:endParaRPr>
          </a:p>
          <a:p>
            <a:endParaRPr lang="en-US" dirty="0"/>
          </a:p>
        </p:txBody>
      </p:sp>
      <p:cxnSp>
        <p:nvCxnSpPr>
          <p:cNvPr id="10" name="Straight Arrow Connector 9"/>
          <p:cNvCxnSpPr/>
          <p:nvPr/>
        </p:nvCxnSpPr>
        <p:spPr>
          <a:xfrm flipH="1">
            <a:off x="4060788" y="3258709"/>
            <a:ext cx="3595608" cy="1038385"/>
          </a:xfrm>
          <a:prstGeom prst="straightConnector1">
            <a:avLst/>
          </a:prstGeom>
          <a:ln w="508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7ADDFCCE-7BFB-9F43-8A65-C6CBBDF8F088}" type="slidenum">
              <a:rPr lang="en-US" smtClean="0"/>
              <a:t>12</a:t>
            </a:fld>
            <a:endParaRPr lang="en-US"/>
          </a:p>
        </p:txBody>
      </p:sp>
      <p:grpSp>
        <p:nvGrpSpPr>
          <p:cNvPr id="6" name="Group 5"/>
          <p:cNvGrpSpPr/>
          <p:nvPr/>
        </p:nvGrpSpPr>
        <p:grpSpPr>
          <a:xfrm>
            <a:off x="7911735" y="3357175"/>
            <a:ext cx="3720359" cy="1397398"/>
            <a:chOff x="8351715" y="3793358"/>
            <a:chExt cx="2348759" cy="1233609"/>
          </a:xfrm>
        </p:grpSpPr>
        <p:sp>
          <p:nvSpPr>
            <p:cNvPr id="7" name="Rounded Rectangle 6"/>
            <p:cNvSpPr/>
            <p:nvPr/>
          </p:nvSpPr>
          <p:spPr>
            <a:xfrm>
              <a:off x="8351715" y="3793358"/>
              <a:ext cx="2348759" cy="874596"/>
            </a:xfrm>
            <a:prstGeom prst="roundRect">
              <a:avLst/>
            </a:prstGeom>
            <a:solidFill>
              <a:srgbClr val="A31E34"/>
            </a:solid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512917" y="3949749"/>
              <a:ext cx="2026355" cy="1077218"/>
            </a:xfrm>
            <a:prstGeom prst="rect">
              <a:avLst/>
            </a:prstGeom>
            <a:noFill/>
          </p:spPr>
          <p:txBody>
            <a:bodyPr wrap="square" rtlCol="0">
              <a:spAutoFit/>
            </a:bodyPr>
            <a:lstStyle/>
            <a:p>
              <a:pPr algn="ctr"/>
              <a:r>
                <a:rPr lang="en-US" sz="3200" dirty="0">
                  <a:solidFill>
                    <a:schemeClr val="bg1"/>
                  </a:solidFill>
                </a:rPr>
                <a:t>Fold function</a:t>
              </a:r>
            </a:p>
          </p:txBody>
        </p:sp>
      </p:grpSp>
    </p:spTree>
    <p:custDataLst>
      <p:tags r:id="rId1"/>
    </p:custDataLst>
    <p:extLst>
      <p:ext uri="{BB962C8B-B14F-4D97-AF65-F5344CB8AC3E}">
        <p14:creationId xmlns:p14="http://schemas.microsoft.com/office/powerpoint/2010/main" val="807888688"/>
      </p:ext>
    </p:extLst>
  </p:cSld>
  <p:clrMapOvr>
    <a:masterClrMapping/>
  </p:clrMapOvr>
  <mc:AlternateContent xmlns:mc="http://schemas.openxmlformats.org/markup-compatibility/2006" xmlns:p14="http://schemas.microsoft.com/office/powerpoint/2010/main">
    <mc:Choice Requires="p14">
      <p:transition spd="slow" p14:dur="2000" advTm="50189"/>
    </mc:Choice>
    <mc:Fallback xmlns="">
      <p:transition spd="slow" advTm="501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Microburst diagnosis</a:t>
            </a:r>
          </a:p>
        </p:txBody>
      </p:sp>
      <p:sp>
        <p:nvSpPr>
          <p:cNvPr id="3" name="Content Placeholder 2"/>
          <p:cNvSpPr>
            <a:spLocks noGrp="1"/>
          </p:cNvSpPr>
          <p:nvPr>
            <p:ph idx="1"/>
          </p:nvPr>
        </p:nvSpPr>
        <p:spPr/>
        <p:txBody>
          <a:bodyPr>
            <a:noAutofit/>
          </a:bodyPr>
          <a:lstStyle/>
          <a:p>
            <a:pPr marL="0" indent="0">
              <a:buNone/>
            </a:pPr>
            <a:r>
              <a:rPr lang="en-US" sz="3200" dirty="0" err="1">
                <a:latin typeface="Ayuthaya" charset="-34"/>
                <a:ea typeface="Ayuthaya" charset="-34"/>
                <a:cs typeface="Ayuthaya" charset="-34"/>
              </a:rPr>
              <a:t>def</a:t>
            </a:r>
            <a:r>
              <a:rPr lang="en-US" sz="3200" dirty="0">
                <a:latin typeface="Ayuthaya" charset="-34"/>
                <a:ea typeface="Ayuthaya" charset="-34"/>
                <a:cs typeface="Ayuthaya" charset="-34"/>
              </a:rPr>
              <a:t> </a:t>
            </a:r>
            <a:r>
              <a:rPr lang="en-US" sz="3200" dirty="0" err="1">
                <a:solidFill>
                  <a:srgbClr val="A31E34"/>
                </a:solidFill>
                <a:latin typeface="Ayuthaya" charset="-34"/>
                <a:ea typeface="Ayuthaya" charset="-34"/>
                <a:cs typeface="Ayuthaya" charset="-34"/>
              </a:rPr>
              <a:t>bursty</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[tin]): </a:t>
            </a:r>
          </a:p>
          <a:p>
            <a:pPr marL="0" indent="0">
              <a:buNone/>
            </a:pPr>
            <a:r>
              <a:rPr lang="en-US" sz="3200" dirty="0">
                <a:latin typeface="Ayuthaya" charset="-34"/>
                <a:ea typeface="Ayuthaya" charset="-34"/>
                <a:cs typeface="Ayuthaya" charset="-34"/>
              </a:rPr>
              <a:t>  if tin - </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&gt; 800 </a:t>
            </a:r>
            <a:r>
              <a:rPr lang="en-US" sz="3200" dirty="0" err="1">
                <a:latin typeface="Ayuthaya" charset="-34"/>
                <a:ea typeface="Ayuthaya" charset="-34"/>
                <a:cs typeface="Ayuthaya" charset="-34"/>
              </a:rPr>
              <a:t>ms</a:t>
            </a:r>
            <a:r>
              <a:rPr lang="en-US" sz="3200" dirty="0">
                <a:latin typeface="Ayuthaya" charset="-34"/>
                <a:ea typeface="Ayuthaya" charset="-34"/>
                <a:cs typeface="Ayuthaya" charset="-34"/>
              </a:rPr>
              <a:t>: </a:t>
            </a:r>
          </a:p>
          <a:p>
            <a:pPr marL="0"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+ 1 </a:t>
            </a:r>
          </a:p>
          <a:p>
            <a:pPr marL="0"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 tin </a:t>
            </a:r>
          </a:p>
          <a:p>
            <a:pPr marL="0" indent="0">
              <a:buNone/>
            </a:pPr>
            <a:endParaRPr lang="en-US" sz="3200" dirty="0">
              <a:latin typeface="Ayuthaya" charset="-34"/>
              <a:ea typeface="Ayuthaya" charset="-34"/>
              <a:cs typeface="Ayuthaya" charset="-34"/>
            </a:endParaRPr>
          </a:p>
          <a:p>
            <a:pPr marL="0" indent="0">
              <a:buNone/>
            </a:pPr>
            <a:r>
              <a:rPr lang="en-US" sz="3200" dirty="0">
                <a:latin typeface="Ayuthaya" charset="-34"/>
                <a:ea typeface="Ayuthaya" charset="-34"/>
                <a:cs typeface="Ayuthaya" charset="-34"/>
              </a:rPr>
              <a:t>result = </a:t>
            </a:r>
            <a:r>
              <a:rPr lang="en-US" sz="3200" dirty="0" err="1">
                <a:solidFill>
                  <a:srgbClr val="A31E34"/>
                </a:solidFill>
                <a:latin typeface="Ayuthaya" charset="-34"/>
                <a:ea typeface="Ayuthaya" charset="-34"/>
                <a:cs typeface="Ayuthaya" charset="-34"/>
              </a:rPr>
              <a:t>groupby</a:t>
            </a:r>
            <a:r>
              <a:rPr lang="en-US" sz="3200" dirty="0">
                <a:latin typeface="Ayuthaya" charset="-34"/>
                <a:ea typeface="Ayuthaya" charset="-34"/>
                <a:cs typeface="Ayuthaya" charset="-34"/>
              </a:rPr>
              <a:t>(S, 5tuple, </a:t>
            </a:r>
            <a:r>
              <a:rPr lang="en-US" sz="3200" dirty="0" err="1">
                <a:latin typeface="Ayuthaya" charset="-34"/>
                <a:ea typeface="Ayuthaya" charset="-34"/>
                <a:cs typeface="Ayuthaya" charset="-34"/>
              </a:rPr>
              <a:t>bursty</a:t>
            </a:r>
            <a:r>
              <a:rPr lang="en-US" sz="3200" dirty="0">
                <a:latin typeface="Ayuthaya" charset="-34"/>
                <a:ea typeface="Ayuthaya" charset="-34"/>
                <a:cs typeface="Ayuthaya" charset="-34"/>
              </a:rPr>
              <a:t>) </a:t>
            </a:r>
          </a:p>
          <a:p>
            <a:pPr marL="0" indent="0">
              <a:buNone/>
            </a:pPr>
            <a:endParaRPr lang="en-US" sz="3200" dirty="0">
              <a:latin typeface="Ayuthaya" charset="-34"/>
              <a:ea typeface="Ayuthaya" charset="-34"/>
              <a:cs typeface="Ayuthaya" charset="-34"/>
            </a:endParaRPr>
          </a:p>
        </p:txBody>
      </p:sp>
      <p:sp>
        <p:nvSpPr>
          <p:cNvPr id="4" name="Slide Number Placeholder 3"/>
          <p:cNvSpPr>
            <a:spLocks noGrp="1"/>
          </p:cNvSpPr>
          <p:nvPr>
            <p:ph type="sldNum" sz="quarter" idx="12"/>
          </p:nvPr>
        </p:nvSpPr>
        <p:spPr/>
        <p:txBody>
          <a:bodyPr/>
          <a:lstStyle/>
          <a:p>
            <a:fld id="{7ADDFCCE-7BFB-9F43-8A65-C6CBBDF8F088}" type="slidenum">
              <a:rPr lang="en-US" smtClean="0"/>
              <a:t>13</a:t>
            </a:fld>
            <a:endParaRPr lang="en-US"/>
          </a:p>
        </p:txBody>
      </p:sp>
    </p:spTree>
    <p:custDataLst>
      <p:tags r:id="rId1"/>
    </p:custDataLst>
    <p:extLst>
      <p:ext uri="{BB962C8B-B14F-4D97-AF65-F5344CB8AC3E}">
        <p14:creationId xmlns:p14="http://schemas.microsoft.com/office/powerpoint/2010/main" val="119754860"/>
      </p:ext>
    </p:extLst>
  </p:cSld>
  <p:clrMapOvr>
    <a:masterClrMapping/>
  </p:clrMapOvr>
  <mc:AlternateContent xmlns:mc="http://schemas.openxmlformats.org/markup-compatibility/2006" xmlns:p14="http://schemas.microsoft.com/office/powerpoint/2010/main">
    <mc:Choice Requires="p14">
      <p:transition spd="slow" p14:dur="2000" advTm="40658"/>
    </mc:Choice>
    <mc:Fallback xmlns="">
      <p:transition spd="slow" advTm="4065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 performance queries (see paper)</a:t>
            </a:r>
          </a:p>
        </p:txBody>
      </p:sp>
      <p:sp>
        <p:nvSpPr>
          <p:cNvPr id="3" name="Content Placeholder 2"/>
          <p:cNvSpPr>
            <a:spLocks noGrp="1"/>
          </p:cNvSpPr>
          <p:nvPr>
            <p:ph idx="1"/>
          </p:nvPr>
        </p:nvSpPr>
        <p:spPr>
          <a:xfrm>
            <a:off x="838200" y="1825625"/>
            <a:ext cx="10990006" cy="4752156"/>
          </a:xfrm>
        </p:spPr>
        <p:txBody>
          <a:bodyPr>
            <a:normAutofit fontScale="92500" lnSpcReduction="10000"/>
          </a:bodyPr>
          <a:lstStyle/>
          <a:p>
            <a:r>
              <a:rPr lang="en-US" dirty="0"/>
              <a:t>Transport protocol diagnoses</a:t>
            </a:r>
          </a:p>
          <a:p>
            <a:pPr lvl="1"/>
            <a:r>
              <a:rPr lang="en-US" dirty="0"/>
              <a:t>Fan-in problems (</a:t>
            </a:r>
            <a:r>
              <a:rPr lang="en-US" dirty="0" err="1"/>
              <a:t>incast</a:t>
            </a:r>
            <a:r>
              <a:rPr lang="en-US" dirty="0"/>
              <a:t> and outcast)</a:t>
            </a:r>
          </a:p>
          <a:p>
            <a:pPr lvl="1"/>
            <a:r>
              <a:rPr lang="en-US" dirty="0"/>
              <a:t>Incidents of reordering and retransmissions</a:t>
            </a:r>
          </a:p>
          <a:p>
            <a:pPr lvl="1"/>
            <a:r>
              <a:rPr lang="en-US" dirty="0"/>
              <a:t>Interference from </a:t>
            </a:r>
            <a:r>
              <a:rPr lang="en-US" dirty="0" err="1"/>
              <a:t>bursty</a:t>
            </a:r>
            <a:r>
              <a:rPr lang="en-US" dirty="0"/>
              <a:t> traffic</a:t>
            </a:r>
          </a:p>
          <a:p>
            <a:r>
              <a:rPr lang="en-US" dirty="0"/>
              <a:t>Flow-level metrics</a:t>
            </a:r>
          </a:p>
          <a:p>
            <a:pPr lvl="1"/>
            <a:r>
              <a:rPr lang="en-US" dirty="0"/>
              <a:t>Packet drop rates</a:t>
            </a:r>
          </a:p>
          <a:p>
            <a:pPr lvl="1"/>
            <a:r>
              <a:rPr lang="en-US" dirty="0"/>
              <a:t>Queue latency EWMA per connection</a:t>
            </a:r>
          </a:p>
          <a:p>
            <a:pPr lvl="1"/>
            <a:r>
              <a:rPr lang="en-US" dirty="0"/>
              <a:t>Incidence and lengths of </a:t>
            </a:r>
            <a:r>
              <a:rPr lang="en-US" dirty="0" err="1"/>
              <a:t>flowlets</a:t>
            </a:r>
            <a:endParaRPr lang="en-US" dirty="0"/>
          </a:p>
          <a:p>
            <a:r>
              <a:rPr lang="en-US" dirty="0"/>
              <a:t>Network-wide questions</a:t>
            </a:r>
          </a:p>
          <a:p>
            <a:pPr lvl="1"/>
            <a:r>
              <a:rPr lang="en-US" dirty="0"/>
              <a:t>Route flapping</a:t>
            </a:r>
          </a:p>
          <a:p>
            <a:pPr lvl="1"/>
            <a:r>
              <a:rPr lang="is-IS" dirty="0"/>
              <a:t>High end to end latencies</a:t>
            </a:r>
          </a:p>
          <a:p>
            <a:pPr lvl="1"/>
            <a:r>
              <a:rPr lang="en-US" dirty="0"/>
              <a:t>Locations of persistently long queues</a:t>
            </a:r>
            <a:endParaRPr lang="is-IS" dirty="0"/>
          </a:p>
          <a:p>
            <a:r>
              <a:rPr lang="is-IS" dirty="0"/>
              <a:t>...</a:t>
            </a:r>
          </a:p>
          <a:p>
            <a:endParaRPr lang="en-US" dirty="0"/>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14</a:t>
            </a:fld>
            <a:endParaRPr lang="en-US"/>
          </a:p>
        </p:txBody>
      </p:sp>
    </p:spTree>
    <p:extLst>
      <p:ext uri="{BB962C8B-B14F-4D97-AF65-F5344CB8AC3E}">
        <p14:creationId xmlns:p14="http://schemas.microsoft.com/office/powerpoint/2010/main" val="1099822952"/>
      </p:ext>
    </p:extLst>
  </p:cSld>
  <p:clrMapOvr>
    <a:masterClrMapping/>
  </p:clrMapOvr>
  <mc:AlternateContent xmlns:mc="http://schemas.openxmlformats.org/markup-compatibility/2006" xmlns:p14="http://schemas.microsoft.com/office/powerpoint/2010/main">
    <mc:Choice Requires="p14">
      <p:transition spd="slow" p14:dur="2000" advTm="16825"/>
    </mc:Choice>
    <mc:Fallback xmlns="">
      <p:transition spd="slow" advTm="16825"/>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8468" y="2961521"/>
            <a:ext cx="10913807" cy="769441"/>
          </a:xfrm>
          <a:prstGeom prst="rect">
            <a:avLst/>
          </a:prstGeom>
          <a:noFill/>
        </p:spPr>
        <p:txBody>
          <a:bodyPr wrap="square" rtlCol="0">
            <a:spAutoFit/>
          </a:bodyPr>
          <a:lstStyle/>
          <a:p>
            <a:pPr algn="ctr"/>
            <a:r>
              <a:rPr lang="en-US" sz="4400" dirty="0"/>
              <a:t>Implementing Marple on switches</a:t>
            </a:r>
          </a:p>
        </p:txBody>
      </p:sp>
      <p:sp>
        <p:nvSpPr>
          <p:cNvPr id="2" name="Slide Number Placeholder 1"/>
          <p:cNvSpPr>
            <a:spLocks noGrp="1"/>
          </p:cNvSpPr>
          <p:nvPr>
            <p:ph type="sldNum" sz="quarter" idx="12"/>
          </p:nvPr>
        </p:nvSpPr>
        <p:spPr/>
        <p:txBody>
          <a:bodyPr/>
          <a:lstStyle/>
          <a:p>
            <a:fld id="{7ADDFCCE-7BFB-9F43-8A65-C6CBBDF8F088}" type="slidenum">
              <a:rPr lang="en-US" smtClean="0"/>
              <a:t>15</a:t>
            </a:fld>
            <a:endParaRPr lang="en-US"/>
          </a:p>
        </p:txBody>
      </p:sp>
    </p:spTree>
    <p:extLst>
      <p:ext uri="{BB962C8B-B14F-4D97-AF65-F5344CB8AC3E}">
        <p14:creationId xmlns:p14="http://schemas.microsoft.com/office/powerpoint/2010/main" val="407608332"/>
      </p:ext>
    </p:extLst>
  </p:cSld>
  <p:clrMapOvr>
    <a:masterClrMapping/>
  </p:clrMapOvr>
  <mc:AlternateContent xmlns:mc="http://schemas.openxmlformats.org/markup-compatibility/2006" xmlns:p14="http://schemas.microsoft.com/office/powerpoint/2010/main">
    <mc:Choice Requires="p14">
      <p:transition spd="slow" p14:dur="2000" advTm="4280"/>
    </mc:Choice>
    <mc:Fallback xmlns="">
      <p:transition spd="slow" advTm="428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30063" y="4329654"/>
            <a:ext cx="8594717" cy="881868"/>
            <a:chOff x="838200" y="5430032"/>
            <a:chExt cx="8594717" cy="881868"/>
          </a:xfrm>
        </p:grpSpPr>
        <p:sp>
          <p:nvSpPr>
            <p:cNvPr id="5" name="Rounded Rectangle 4"/>
            <p:cNvSpPr/>
            <p:nvPr/>
          </p:nvSpPr>
          <p:spPr>
            <a:xfrm>
              <a:off x="838200" y="5430032"/>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72614" y="5586422"/>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7" name="Rounded Rectangle 6"/>
            <p:cNvSpPr/>
            <p:nvPr/>
          </p:nvSpPr>
          <p:spPr>
            <a:xfrm>
              <a:off x="2931072" y="543730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065486" y="5593694"/>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9" name="Rounded Rectangle 8"/>
            <p:cNvSpPr/>
            <p:nvPr/>
          </p:nvSpPr>
          <p:spPr>
            <a:xfrm>
              <a:off x="5007615" y="5432759"/>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142029" y="5589149"/>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11" name="Rounded Rectangle 10"/>
            <p:cNvSpPr/>
            <p:nvPr/>
          </p:nvSpPr>
          <p:spPr>
            <a:xfrm>
              <a:off x="7084158" y="5430032"/>
              <a:ext cx="2348759"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245359" y="5586422"/>
              <a:ext cx="2026355" cy="584775"/>
            </a:xfrm>
            <a:prstGeom prst="rect">
              <a:avLst/>
            </a:prstGeom>
            <a:noFill/>
          </p:spPr>
          <p:txBody>
            <a:bodyPr wrap="square" rtlCol="0">
              <a:spAutoFit/>
            </a:bodyPr>
            <a:lstStyle/>
            <a:p>
              <a:pPr algn="ctr"/>
              <a:r>
                <a:rPr lang="en-US" sz="3200" dirty="0" err="1">
                  <a:solidFill>
                    <a:srgbClr val="C00000"/>
                  </a:solidFill>
                </a:rPr>
                <a:t>groupby</a:t>
              </a:r>
              <a:endParaRPr lang="en-US" sz="3200" dirty="0">
                <a:solidFill>
                  <a:srgbClr val="C00000"/>
                </a:solidFill>
              </a:endParaRPr>
            </a:p>
          </p:txBody>
        </p:sp>
      </p:grpSp>
      <p:sp>
        <p:nvSpPr>
          <p:cNvPr id="13" name="Title 1"/>
          <p:cNvSpPr>
            <a:spLocks noGrp="1"/>
          </p:cNvSpPr>
          <p:nvPr>
            <p:ph type="title"/>
          </p:nvPr>
        </p:nvSpPr>
        <p:spPr>
          <a:xfrm>
            <a:off x="838200" y="365125"/>
            <a:ext cx="10515600" cy="1325563"/>
          </a:xfrm>
        </p:spPr>
        <p:txBody>
          <a:bodyPr/>
          <a:lstStyle/>
          <a:p>
            <a:r>
              <a:rPr lang="en-US" dirty="0"/>
              <a:t>Implementing Marple on switches</a:t>
            </a:r>
          </a:p>
        </p:txBody>
      </p:sp>
      <p:sp>
        <p:nvSpPr>
          <p:cNvPr id="14" name="Right Brace 13"/>
          <p:cNvSpPr/>
          <p:nvPr/>
        </p:nvSpPr>
        <p:spPr>
          <a:xfrm rot="5400000">
            <a:off x="4687104" y="2510654"/>
            <a:ext cx="613790" cy="61278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1509067" y="5901493"/>
            <a:ext cx="6969863" cy="1261884"/>
          </a:xfrm>
          <a:prstGeom prst="rect">
            <a:avLst/>
          </a:prstGeom>
          <a:noFill/>
        </p:spPr>
        <p:txBody>
          <a:bodyPr wrap="square" rtlCol="0">
            <a:spAutoFit/>
          </a:bodyPr>
          <a:lstStyle/>
          <a:p>
            <a:pPr algn="ctr"/>
            <a:r>
              <a:rPr lang="en-US" sz="2800"/>
              <a:t>Stateless match-action rules</a:t>
            </a:r>
            <a:endParaRPr lang="en-US" sz="2800" dirty="0"/>
          </a:p>
          <a:p>
            <a:pPr algn="ctr"/>
            <a:r>
              <a:rPr lang="en-US" sz="2000" dirty="0"/>
              <a:t>[RMT SIGCOMM’13]</a:t>
            </a:r>
          </a:p>
          <a:p>
            <a:pPr algn="ctr"/>
            <a:endParaRPr lang="en-US" sz="2800" dirty="0"/>
          </a:p>
        </p:txBody>
      </p:sp>
      <p:sp>
        <p:nvSpPr>
          <p:cNvPr id="16" name="Rectangle 15"/>
          <p:cNvSpPr/>
          <p:nvPr/>
        </p:nvSpPr>
        <p:spPr>
          <a:xfrm>
            <a:off x="840521" y="1911089"/>
            <a:ext cx="10513279" cy="523220"/>
          </a:xfrm>
          <a:prstGeom prst="rect">
            <a:avLst/>
          </a:prstGeom>
        </p:spPr>
        <p:txBody>
          <a:bodyPr wrap="square">
            <a:spAutoFit/>
          </a:bodyPr>
          <a:lstStyle/>
          <a:p>
            <a:pPr lvl="1" algn="ctr"/>
            <a:r>
              <a:rPr lang="en-US" sz="2800" dirty="0">
                <a:latin typeface="Ayuthaya" charset="-34"/>
                <a:ea typeface="Ayuthaya" charset="-34"/>
                <a:cs typeface="Ayuthaya" charset="-34"/>
              </a:rPr>
              <a:t>S:= (switch,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p:txBody>
      </p:sp>
      <p:sp>
        <p:nvSpPr>
          <p:cNvPr id="17" name="Down Arrow 16"/>
          <p:cNvSpPr/>
          <p:nvPr/>
        </p:nvSpPr>
        <p:spPr>
          <a:xfrm>
            <a:off x="5257434" y="2856190"/>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233893" y="1582952"/>
            <a:ext cx="5150904" cy="1210870"/>
          </a:xfrm>
          <a:prstGeom prst="ellipse">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936385" y="2787198"/>
            <a:ext cx="5136793" cy="830997"/>
          </a:xfrm>
          <a:prstGeom prst="rect">
            <a:avLst/>
          </a:prstGeom>
          <a:noFill/>
        </p:spPr>
        <p:txBody>
          <a:bodyPr wrap="square" rtlCol="0">
            <a:spAutoFit/>
          </a:bodyPr>
          <a:lstStyle/>
          <a:p>
            <a:pPr algn="ctr"/>
            <a:r>
              <a:rPr lang="en-US" sz="2800" dirty="0"/>
              <a:t>Switch telemetry</a:t>
            </a:r>
          </a:p>
          <a:p>
            <a:pPr algn="ctr"/>
            <a:r>
              <a:rPr lang="en-US" sz="2000" dirty="0"/>
              <a:t>[INT SOSR’15]</a:t>
            </a:r>
          </a:p>
        </p:txBody>
      </p:sp>
      <p:sp>
        <p:nvSpPr>
          <p:cNvPr id="2" name="Slide Number Placeholder 1"/>
          <p:cNvSpPr>
            <a:spLocks noGrp="1"/>
          </p:cNvSpPr>
          <p:nvPr>
            <p:ph type="sldNum" sz="quarter" idx="12"/>
          </p:nvPr>
        </p:nvSpPr>
        <p:spPr/>
        <p:txBody>
          <a:bodyPr/>
          <a:lstStyle/>
          <a:p>
            <a:fld id="{7ADDFCCE-7BFB-9F43-8A65-C6CBBDF8F088}" type="slidenum">
              <a:rPr lang="en-US" smtClean="0"/>
              <a:t>16</a:t>
            </a:fld>
            <a:endParaRPr lang="en-US"/>
          </a:p>
        </p:txBody>
      </p:sp>
    </p:spTree>
    <p:custDataLst>
      <p:tags r:id="rId1"/>
    </p:custDataLst>
    <p:extLst>
      <p:ext uri="{BB962C8B-B14F-4D97-AF65-F5344CB8AC3E}">
        <p14:creationId xmlns:p14="http://schemas.microsoft.com/office/powerpoint/2010/main" val="1020143802"/>
      </p:ext>
    </p:extLst>
  </p:cSld>
  <p:clrMapOvr>
    <a:masterClrMapping/>
  </p:clrMapOvr>
  <mc:AlternateContent xmlns:mc="http://schemas.openxmlformats.org/markup-compatibility/2006" xmlns:p14="http://schemas.microsoft.com/office/powerpoint/2010/main">
    <mc:Choice Requires="p14">
      <p:transition spd="slow" p14:dur="2000" advTm="31558"/>
    </mc:Choice>
    <mc:Fallback xmlns="">
      <p:transition spd="slow" advTm="315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8" grpId="0" animBg="1"/>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930063" y="432965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064477" y="4486044"/>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7" name="Rounded Rectangle 6"/>
          <p:cNvSpPr/>
          <p:nvPr/>
        </p:nvSpPr>
        <p:spPr>
          <a:xfrm>
            <a:off x="4022935" y="4336926"/>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57349" y="4493316"/>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9" name="Rounded Rectangle 8"/>
          <p:cNvSpPr/>
          <p:nvPr/>
        </p:nvSpPr>
        <p:spPr>
          <a:xfrm>
            <a:off x="6099478" y="4332381"/>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233892" y="4488771"/>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11" name="Rounded Rectangle 10"/>
          <p:cNvSpPr/>
          <p:nvPr/>
        </p:nvSpPr>
        <p:spPr>
          <a:xfrm>
            <a:off x="8176021" y="4329654"/>
            <a:ext cx="2348759" cy="874596"/>
          </a:xfrm>
          <a:prstGeom prst="roundRect">
            <a:avLst/>
          </a:prstGeom>
          <a:solidFill>
            <a:srgbClr val="A31E34"/>
          </a:solid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337222" y="4486044"/>
            <a:ext cx="2026355" cy="584775"/>
          </a:xfrm>
          <a:prstGeom prst="rect">
            <a:avLst/>
          </a:prstGeom>
          <a:noFill/>
        </p:spPr>
        <p:txBody>
          <a:bodyPr wrap="square" rtlCol="0">
            <a:spAutoFit/>
          </a:bodyPr>
          <a:lstStyle/>
          <a:p>
            <a:pPr algn="ctr"/>
            <a:r>
              <a:rPr lang="en-US" sz="3200" dirty="0" err="1">
                <a:solidFill>
                  <a:schemeClr val="bg1"/>
                </a:solidFill>
              </a:rPr>
              <a:t>groupby</a:t>
            </a:r>
            <a:endParaRPr lang="en-US" sz="3200" dirty="0">
              <a:solidFill>
                <a:schemeClr val="bg1"/>
              </a:solidFill>
            </a:endParaRPr>
          </a:p>
        </p:txBody>
      </p:sp>
      <p:sp>
        <p:nvSpPr>
          <p:cNvPr id="13" name="Title 1"/>
          <p:cNvSpPr>
            <a:spLocks noGrp="1"/>
          </p:cNvSpPr>
          <p:nvPr>
            <p:ph type="title"/>
          </p:nvPr>
        </p:nvSpPr>
        <p:spPr>
          <a:xfrm>
            <a:off x="838200" y="365125"/>
            <a:ext cx="10515600" cy="1325563"/>
          </a:xfrm>
        </p:spPr>
        <p:txBody>
          <a:bodyPr/>
          <a:lstStyle/>
          <a:p>
            <a:r>
              <a:rPr lang="en-US" dirty="0"/>
              <a:t>Implementing Marple on switches</a:t>
            </a:r>
          </a:p>
        </p:txBody>
      </p:sp>
      <p:sp>
        <p:nvSpPr>
          <p:cNvPr id="14" name="Right Brace 13"/>
          <p:cNvSpPr/>
          <p:nvPr/>
        </p:nvSpPr>
        <p:spPr>
          <a:xfrm rot="5400000">
            <a:off x="4687104" y="2510654"/>
            <a:ext cx="613790" cy="61278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1509067" y="5901493"/>
            <a:ext cx="6969863" cy="1261884"/>
          </a:xfrm>
          <a:prstGeom prst="rect">
            <a:avLst/>
          </a:prstGeom>
          <a:noFill/>
        </p:spPr>
        <p:txBody>
          <a:bodyPr wrap="square" rtlCol="0">
            <a:spAutoFit/>
          </a:bodyPr>
          <a:lstStyle/>
          <a:p>
            <a:pPr algn="ctr"/>
            <a:r>
              <a:rPr lang="en-US" sz="2800"/>
              <a:t>Stateless match-action rules</a:t>
            </a:r>
            <a:endParaRPr lang="en-US" sz="2800" dirty="0"/>
          </a:p>
          <a:p>
            <a:pPr algn="ctr"/>
            <a:r>
              <a:rPr lang="en-US" sz="2000" dirty="0"/>
              <a:t>[RMT SIGCOMM’13]</a:t>
            </a:r>
          </a:p>
          <a:p>
            <a:pPr algn="ctr"/>
            <a:endParaRPr lang="en-US" sz="2800" dirty="0"/>
          </a:p>
        </p:txBody>
      </p:sp>
      <p:sp>
        <p:nvSpPr>
          <p:cNvPr id="16" name="Rectangle 15"/>
          <p:cNvSpPr/>
          <p:nvPr/>
        </p:nvSpPr>
        <p:spPr>
          <a:xfrm>
            <a:off x="840521" y="1911089"/>
            <a:ext cx="10513279" cy="523220"/>
          </a:xfrm>
          <a:prstGeom prst="rect">
            <a:avLst/>
          </a:prstGeom>
        </p:spPr>
        <p:txBody>
          <a:bodyPr wrap="square">
            <a:spAutoFit/>
          </a:bodyPr>
          <a:lstStyle/>
          <a:p>
            <a:pPr lvl="1" algn="ctr"/>
            <a:r>
              <a:rPr lang="en-US" sz="2800" dirty="0">
                <a:latin typeface="Ayuthaya" charset="-34"/>
                <a:ea typeface="Ayuthaya" charset="-34"/>
                <a:cs typeface="Ayuthaya" charset="-34"/>
              </a:rPr>
              <a:t>S:= (switch,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p:txBody>
      </p:sp>
      <p:sp>
        <p:nvSpPr>
          <p:cNvPr id="17" name="Down Arrow 16"/>
          <p:cNvSpPr/>
          <p:nvPr/>
        </p:nvSpPr>
        <p:spPr>
          <a:xfrm>
            <a:off x="5257434" y="2856190"/>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936385" y="2787198"/>
            <a:ext cx="5136793" cy="830997"/>
          </a:xfrm>
          <a:prstGeom prst="rect">
            <a:avLst/>
          </a:prstGeom>
          <a:noFill/>
        </p:spPr>
        <p:txBody>
          <a:bodyPr wrap="square" rtlCol="0">
            <a:spAutoFit/>
          </a:bodyPr>
          <a:lstStyle/>
          <a:p>
            <a:pPr algn="ctr"/>
            <a:r>
              <a:rPr lang="en-US" sz="2800" dirty="0"/>
              <a:t>Switch telemetry</a:t>
            </a:r>
          </a:p>
          <a:p>
            <a:pPr algn="ctr"/>
            <a:r>
              <a:rPr lang="en-US" sz="2000" dirty="0"/>
              <a:t>[INT SOSR’15]</a:t>
            </a:r>
          </a:p>
        </p:txBody>
      </p:sp>
      <p:sp>
        <p:nvSpPr>
          <p:cNvPr id="19" name="Oval 18"/>
          <p:cNvSpPr/>
          <p:nvPr/>
        </p:nvSpPr>
        <p:spPr>
          <a:xfrm>
            <a:off x="6233893" y="1582952"/>
            <a:ext cx="5150904" cy="1210870"/>
          </a:xfrm>
          <a:prstGeom prst="ellipse">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7ADDFCCE-7BFB-9F43-8A65-C6CBBDF8F088}" type="slidenum">
              <a:rPr lang="en-US" smtClean="0"/>
              <a:t>17</a:t>
            </a:fld>
            <a:endParaRPr lang="en-US"/>
          </a:p>
        </p:txBody>
      </p:sp>
    </p:spTree>
    <p:extLst>
      <p:ext uri="{BB962C8B-B14F-4D97-AF65-F5344CB8AC3E}">
        <p14:creationId xmlns:p14="http://schemas.microsoft.com/office/powerpoint/2010/main" val="1330700229"/>
      </p:ext>
    </p:extLst>
  </p:cSld>
  <p:clrMapOvr>
    <a:masterClrMapping/>
  </p:clrMapOvr>
  <mc:AlternateContent xmlns:mc="http://schemas.openxmlformats.org/markup-compatibility/2006" xmlns:p14="http://schemas.microsoft.com/office/powerpoint/2010/main">
    <mc:Choice Requires="p14">
      <p:transition spd="slow" p14:dur="2000" advTm="5900"/>
    </mc:Choice>
    <mc:Fallback xmlns="">
      <p:transition spd="slow" advTm="59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yuthaya" charset="-34"/>
                <a:cs typeface="Ayuthaya" charset="-34"/>
              </a:rPr>
              <a:t>Implementing </a:t>
            </a:r>
            <a:r>
              <a:rPr lang="en-US" dirty="0" err="1">
                <a:latin typeface="+mn-lt"/>
                <a:ea typeface="Ayuthaya" charset="-34"/>
                <a:cs typeface="Ayuthaya" charset="-34"/>
              </a:rPr>
              <a:t>groupby</a:t>
            </a:r>
            <a:endParaRPr lang="en-US" dirty="0"/>
          </a:p>
        </p:txBody>
      </p:sp>
      <p:sp>
        <p:nvSpPr>
          <p:cNvPr id="3" name="Content Placeholder 2"/>
          <p:cNvSpPr>
            <a:spLocks noGrp="1"/>
          </p:cNvSpPr>
          <p:nvPr>
            <p:ph idx="1"/>
          </p:nvPr>
        </p:nvSpPr>
        <p:spPr>
          <a:xfrm>
            <a:off x="838199" y="1825625"/>
            <a:ext cx="10902043" cy="4351338"/>
          </a:xfrm>
        </p:spPr>
        <p:txBody>
          <a:bodyPr>
            <a:normAutofit/>
          </a:bodyPr>
          <a:lstStyle/>
          <a:p>
            <a:pPr marL="457200" lvl="1" indent="0">
              <a:buNone/>
            </a:pPr>
            <a:r>
              <a:rPr lang="en-US" dirty="0" err="1">
                <a:latin typeface="Ayuthaya" charset="-34"/>
                <a:ea typeface="Ayuthaya" charset="-34"/>
                <a:cs typeface="Ayuthaya" charset="-34"/>
              </a:rPr>
              <a:t>ewma_query</a:t>
            </a:r>
            <a:r>
              <a:rPr lang="en-US" dirty="0">
                <a:latin typeface="Ayuthaya" charset="-34"/>
                <a:ea typeface="Ayuthaya" charset="-34"/>
                <a:cs typeface="Ayuthaya" charset="-34"/>
              </a:rPr>
              <a:t> = </a:t>
            </a:r>
            <a:r>
              <a:rPr lang="en-US" dirty="0" err="1">
                <a:solidFill>
                  <a:srgbClr val="A31E34"/>
                </a:solidFill>
                <a:latin typeface="Ayuthaya" charset="-34"/>
                <a:ea typeface="Ayuthaya" charset="-34"/>
                <a:cs typeface="Ayuthaya" charset="-34"/>
              </a:rPr>
              <a:t>groupby</a:t>
            </a:r>
            <a:r>
              <a:rPr lang="en-US" dirty="0">
                <a:latin typeface="Ayuthaya" charset="-34"/>
                <a:ea typeface="Ayuthaya" charset="-34"/>
                <a:cs typeface="Ayuthaya" charset="-34"/>
              </a:rPr>
              <a:t>(S, 5tuple, </a:t>
            </a:r>
            <a:r>
              <a:rPr lang="en-US" dirty="0" err="1">
                <a:latin typeface="Ayuthaya" charset="-34"/>
                <a:ea typeface="Ayuthaya" charset="-34"/>
                <a:cs typeface="Ayuthaya" charset="-34"/>
              </a:rPr>
              <a:t>ewma</a:t>
            </a:r>
            <a:r>
              <a:rPr lang="en-US" dirty="0">
                <a:latin typeface="Ayuthaya" charset="-34"/>
                <a:ea typeface="Ayuthaya" charset="-34"/>
                <a:cs typeface="Ayuthaya" charset="-34"/>
              </a:rPr>
              <a:t>)</a:t>
            </a:r>
          </a:p>
          <a:p>
            <a:pPr marL="457200" lvl="1" indent="0">
              <a:buNone/>
            </a:pPr>
            <a:r>
              <a:rPr lang="en-US" dirty="0" err="1">
                <a:latin typeface="Ayuthaya" charset="-34"/>
                <a:ea typeface="Ayuthaya" charset="-34"/>
                <a:cs typeface="Ayuthaya" charset="-34"/>
              </a:rPr>
              <a:t>def</a:t>
            </a:r>
            <a:r>
              <a:rPr lang="en-US" dirty="0">
                <a:latin typeface="Ayuthaya" charset="-34"/>
                <a:ea typeface="Ayuthaya" charset="-34"/>
                <a:cs typeface="Ayuthaya" charset="-34"/>
              </a:rPr>
              <a:t> </a:t>
            </a:r>
            <a:r>
              <a:rPr lang="en-US" dirty="0" err="1">
                <a:solidFill>
                  <a:srgbClr val="A31E34"/>
                </a:solidFill>
                <a:latin typeface="Ayuthaya" charset="-34"/>
                <a:ea typeface="Ayuthaya" charset="-34"/>
                <a:cs typeface="Ayuthaya" charset="-34"/>
              </a:rPr>
              <a:t>ewma</a:t>
            </a:r>
            <a:r>
              <a:rPr lang="en-US" dirty="0">
                <a:latin typeface="Ayuthaya" charset="-34"/>
                <a:ea typeface="Ayuthaya" charset="-34"/>
                <a:cs typeface="Ayuthaya" charset="-34"/>
              </a:rPr>
              <a:t>([</a:t>
            </a:r>
            <a:r>
              <a:rPr lang="en-US" dirty="0" err="1">
                <a:latin typeface="Ayuthaya" charset="-34"/>
                <a:ea typeface="Ayuthaya" charset="-34"/>
                <a:cs typeface="Ayuthaya" charset="-34"/>
              </a:rPr>
              <a:t>avg</a:t>
            </a:r>
            <a:r>
              <a:rPr lang="en-US" dirty="0">
                <a:latin typeface="Ayuthaya" charset="-34"/>
                <a:ea typeface="Ayuthaya" charset="-34"/>
                <a:cs typeface="Ayuthaya" charset="-34"/>
              </a:rPr>
              <a:t>], [tin, tout]): </a:t>
            </a:r>
          </a:p>
          <a:p>
            <a:pPr marL="457200" lvl="1" indent="0">
              <a:buNone/>
            </a:pPr>
            <a:r>
              <a:rPr lang="en-US" dirty="0">
                <a:latin typeface="Ayuthaya" charset="-34"/>
                <a:ea typeface="Ayuthaya" charset="-34"/>
                <a:cs typeface="Ayuthaya" charset="-34"/>
              </a:rPr>
              <a:t>  </a:t>
            </a:r>
            <a:r>
              <a:rPr lang="en-US" dirty="0" err="1">
                <a:latin typeface="Ayuthaya" charset="-34"/>
                <a:ea typeface="Ayuthaya" charset="-34"/>
                <a:cs typeface="Ayuthaya" charset="-34"/>
              </a:rPr>
              <a:t>avg</a:t>
            </a:r>
            <a:r>
              <a:rPr lang="en-US" dirty="0">
                <a:latin typeface="Ayuthaya" charset="-34"/>
                <a:ea typeface="Ayuthaya" charset="-34"/>
                <a:cs typeface="Ayuthaya" charset="-34"/>
              </a:rPr>
              <a:t> = (1-</a:t>
            </a:r>
            <a:r>
              <a:rPr lang="en-US" sz="2800" dirty="0">
                <a:latin typeface="Ayuthaya" charset="-34"/>
                <a:ea typeface="Ayuthaya" charset="-34"/>
                <a:cs typeface="Ayuthaya" charset="-34"/>
              </a:rPr>
              <a:t>⍺</a:t>
            </a:r>
            <a:r>
              <a:rPr lang="en-US" dirty="0">
                <a:latin typeface="Ayuthaya" charset="-34"/>
                <a:ea typeface="Ayuthaya" charset="-34"/>
                <a:cs typeface="Ayuthaya" charset="-34"/>
              </a:rPr>
              <a:t>)*</a:t>
            </a:r>
            <a:r>
              <a:rPr lang="en-US" dirty="0" err="1">
                <a:latin typeface="Ayuthaya" charset="-34"/>
                <a:ea typeface="Ayuthaya" charset="-34"/>
                <a:cs typeface="Ayuthaya" charset="-34"/>
              </a:rPr>
              <a:t>avg</a:t>
            </a:r>
            <a:r>
              <a:rPr lang="en-US" dirty="0">
                <a:latin typeface="Ayuthaya" charset="-34"/>
                <a:ea typeface="Ayuthaya" charset="-34"/>
                <a:cs typeface="Ayuthaya" charset="-34"/>
              </a:rPr>
              <a:t> + </a:t>
            </a:r>
            <a:r>
              <a:rPr lang="en-US" sz="2800" dirty="0">
                <a:latin typeface="Ayuthaya" charset="-34"/>
                <a:ea typeface="Ayuthaya" charset="-34"/>
                <a:cs typeface="Ayuthaya" charset="-34"/>
              </a:rPr>
              <a:t>⍺</a:t>
            </a:r>
            <a:r>
              <a:rPr lang="en-US" dirty="0">
                <a:latin typeface="Ayuthaya" charset="-34"/>
                <a:ea typeface="Ayuthaya" charset="-34"/>
                <a:cs typeface="Ayuthaya" charset="-34"/>
              </a:rPr>
              <a:t>*(tout-tin) </a:t>
            </a:r>
          </a:p>
          <a:p>
            <a:endParaRPr lang="en-US" dirty="0"/>
          </a:p>
          <a:p>
            <a:r>
              <a:rPr lang="en-US" dirty="0"/>
              <a:t>Compute &amp; update values </a:t>
            </a:r>
            <a:r>
              <a:rPr lang="is-IS" dirty="0"/>
              <a:t>at switch line rate (1 pkt/ns)</a:t>
            </a:r>
          </a:p>
          <a:p>
            <a:endParaRPr lang="en-US" dirty="0"/>
          </a:p>
          <a:p>
            <a:r>
              <a:rPr lang="en-US" dirty="0"/>
              <a:t>Scale to millions of </a:t>
            </a:r>
            <a:r>
              <a:rPr lang="en-US" dirty="0" err="1"/>
              <a:t>groupby</a:t>
            </a:r>
            <a:r>
              <a:rPr lang="en-US" dirty="0"/>
              <a:t> partitions (e.g., 5-tuples)</a:t>
            </a:r>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18</a:t>
            </a:fld>
            <a:endParaRPr lang="en-US"/>
          </a:p>
        </p:txBody>
      </p:sp>
    </p:spTree>
    <p:custDataLst>
      <p:tags r:id="rId1"/>
    </p:custDataLst>
    <p:extLst>
      <p:ext uri="{BB962C8B-B14F-4D97-AF65-F5344CB8AC3E}">
        <p14:creationId xmlns:p14="http://schemas.microsoft.com/office/powerpoint/2010/main" val="1004231124"/>
      </p:ext>
    </p:extLst>
  </p:cSld>
  <p:clrMapOvr>
    <a:masterClrMapping/>
  </p:clrMapOvr>
  <mc:AlternateContent xmlns:mc="http://schemas.openxmlformats.org/markup-compatibility/2006" xmlns:p14="http://schemas.microsoft.com/office/powerpoint/2010/main">
    <mc:Choice Requires="p14">
      <p:transition spd="slow" p14:dur="2000" advTm="53142"/>
    </mc:Choice>
    <mc:Fallback xmlns="">
      <p:transition spd="slow" advTm="5314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DDFCCE-7BFB-9F43-8A65-C6CBBDF8F088}" type="slidenum">
              <a:rPr lang="en-US" smtClean="0"/>
              <a:t>19</a:t>
            </a:fld>
            <a:endParaRPr lang="en-US"/>
          </a:p>
        </p:txBody>
      </p:sp>
      <p:sp>
        <p:nvSpPr>
          <p:cNvPr id="5" name="TextBox 4"/>
          <p:cNvSpPr txBox="1"/>
          <p:nvPr/>
        </p:nvSpPr>
        <p:spPr>
          <a:xfrm>
            <a:off x="287867" y="2526498"/>
            <a:ext cx="11667066" cy="1323439"/>
          </a:xfrm>
          <a:prstGeom prst="rect">
            <a:avLst/>
          </a:prstGeom>
          <a:noFill/>
        </p:spPr>
        <p:txBody>
          <a:bodyPr wrap="square" rtlCol="0">
            <a:spAutoFit/>
          </a:bodyPr>
          <a:lstStyle/>
          <a:p>
            <a:pPr algn="ctr"/>
            <a:r>
              <a:rPr lang="en-US" sz="4000" dirty="0"/>
              <a:t>Challenge:</a:t>
            </a:r>
          </a:p>
          <a:p>
            <a:pPr algn="ctr"/>
            <a:r>
              <a:rPr lang="en-US" sz="4000" dirty="0"/>
              <a:t>Neither SRAM nor DRAM is both </a:t>
            </a:r>
            <a:r>
              <a:rPr lang="en-US" sz="4000" dirty="0">
                <a:solidFill>
                  <a:srgbClr val="A31E34"/>
                </a:solidFill>
              </a:rPr>
              <a:t>fast </a:t>
            </a:r>
            <a:r>
              <a:rPr lang="en-US" sz="4000" dirty="0"/>
              <a:t>and </a:t>
            </a:r>
            <a:r>
              <a:rPr lang="en-US" sz="4000" dirty="0">
                <a:solidFill>
                  <a:srgbClr val="A31E34"/>
                </a:solidFill>
              </a:rPr>
              <a:t>dense</a:t>
            </a:r>
          </a:p>
        </p:txBody>
      </p:sp>
    </p:spTree>
    <p:extLst>
      <p:ext uri="{BB962C8B-B14F-4D97-AF65-F5344CB8AC3E}">
        <p14:creationId xmlns:p14="http://schemas.microsoft.com/office/powerpoint/2010/main" val="889154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Straight Arrow Connector 49"/>
          <p:cNvCxnSpPr/>
          <p:nvPr/>
        </p:nvCxnSpPr>
        <p:spPr>
          <a:xfrm flipV="1">
            <a:off x="2897029" y="4504096"/>
            <a:ext cx="455251" cy="412517"/>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Example: Who caused a microburst?</a:t>
            </a:r>
          </a:p>
        </p:txBody>
      </p:sp>
      <p:pic>
        <p:nvPicPr>
          <p:cNvPr id="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4243" y="3072472"/>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4436" y="3110515"/>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grpSp>
        <p:nvGrpSpPr>
          <p:cNvPr id="6" name="Group 5"/>
          <p:cNvGrpSpPr/>
          <p:nvPr/>
        </p:nvGrpSpPr>
        <p:grpSpPr>
          <a:xfrm>
            <a:off x="2106106" y="2722174"/>
            <a:ext cx="4392099" cy="2088539"/>
            <a:chOff x="1699706" y="2739107"/>
            <a:chExt cx="4392099" cy="2088539"/>
          </a:xfrm>
        </p:grpSpPr>
        <p:cxnSp>
          <p:nvCxnSpPr>
            <p:cNvPr id="22" name="Straight Arrow Connector 21"/>
            <p:cNvCxnSpPr/>
            <p:nvPr/>
          </p:nvCxnSpPr>
          <p:spPr>
            <a:xfrm>
              <a:off x="5381732" y="3658331"/>
              <a:ext cx="710073"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699706" y="3634258"/>
              <a:ext cx="710073"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6011" y="3472194"/>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2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4524" y="3472194"/>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27"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2739107"/>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28" name="Line 21"/>
            <p:cNvSpPr>
              <a:spLocks noChangeShapeType="1"/>
            </p:cNvSpPr>
            <p:nvPr/>
          </p:nvSpPr>
          <p:spPr bwMode="auto">
            <a:xfrm flipV="1">
              <a:off x="2563026" y="3235843"/>
              <a:ext cx="314195" cy="261944"/>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29" name="Line 21"/>
            <p:cNvSpPr>
              <a:spLocks noChangeShapeType="1"/>
            </p:cNvSpPr>
            <p:nvPr/>
          </p:nvSpPr>
          <p:spPr bwMode="auto">
            <a:xfrm flipV="1">
              <a:off x="3309137" y="3799950"/>
              <a:ext cx="447597" cy="389429"/>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0" name="Line 21"/>
            <p:cNvSpPr>
              <a:spLocks noChangeShapeType="1"/>
            </p:cNvSpPr>
            <p:nvPr/>
          </p:nvSpPr>
          <p:spPr bwMode="auto">
            <a:xfrm flipV="1">
              <a:off x="4146144" y="4330908"/>
              <a:ext cx="395641" cy="164091"/>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1" name="Line 21"/>
            <p:cNvSpPr>
              <a:spLocks noChangeShapeType="1"/>
            </p:cNvSpPr>
            <p:nvPr/>
          </p:nvSpPr>
          <p:spPr bwMode="auto">
            <a:xfrm flipV="1">
              <a:off x="3299082" y="2970805"/>
              <a:ext cx="395641" cy="164091"/>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2" name="Line 21"/>
            <p:cNvSpPr>
              <a:spLocks noChangeShapeType="1"/>
            </p:cNvSpPr>
            <p:nvPr/>
          </p:nvSpPr>
          <p:spPr bwMode="auto">
            <a:xfrm>
              <a:off x="3309137" y="4348257"/>
              <a:ext cx="385587" cy="146743"/>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3" name="Line 21"/>
            <p:cNvSpPr>
              <a:spLocks noChangeShapeType="1"/>
            </p:cNvSpPr>
            <p:nvPr/>
          </p:nvSpPr>
          <p:spPr bwMode="auto">
            <a:xfrm>
              <a:off x="4146144" y="2970805"/>
              <a:ext cx="385587" cy="146743"/>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4" name="Line 21"/>
            <p:cNvSpPr>
              <a:spLocks noChangeShapeType="1"/>
            </p:cNvSpPr>
            <p:nvPr/>
          </p:nvSpPr>
          <p:spPr bwMode="auto">
            <a:xfrm>
              <a:off x="4116587" y="3834206"/>
              <a:ext cx="490102" cy="293484"/>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5" name="Line 21"/>
            <p:cNvSpPr>
              <a:spLocks noChangeShapeType="1"/>
            </p:cNvSpPr>
            <p:nvPr/>
          </p:nvSpPr>
          <p:spPr bwMode="auto">
            <a:xfrm>
              <a:off x="2572664" y="3792710"/>
              <a:ext cx="353330" cy="392148"/>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6" name="Line 21"/>
            <p:cNvSpPr>
              <a:spLocks noChangeShapeType="1"/>
            </p:cNvSpPr>
            <p:nvPr/>
          </p:nvSpPr>
          <p:spPr bwMode="auto">
            <a:xfrm flipV="1">
              <a:off x="4896986" y="3799950"/>
              <a:ext cx="365464" cy="426402"/>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7" name="Line 21"/>
            <p:cNvSpPr>
              <a:spLocks noChangeShapeType="1"/>
            </p:cNvSpPr>
            <p:nvPr/>
          </p:nvSpPr>
          <p:spPr bwMode="auto">
            <a:xfrm>
              <a:off x="4909120" y="3159213"/>
              <a:ext cx="353330" cy="392148"/>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pic>
          <p:nvPicPr>
            <p:cNvPr id="39"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026" y="4124036"/>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0" name="Picture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220" y="2987475"/>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1"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220" y="4124036"/>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2"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4330910"/>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3"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3484212"/>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4" name="Line 21"/>
            <p:cNvSpPr>
              <a:spLocks noChangeShapeType="1"/>
            </p:cNvSpPr>
            <p:nvPr/>
          </p:nvSpPr>
          <p:spPr bwMode="auto">
            <a:xfrm>
              <a:off x="3286101" y="3226372"/>
              <a:ext cx="490102" cy="293484"/>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45" name="Line 21"/>
            <p:cNvSpPr>
              <a:spLocks noChangeShapeType="1"/>
            </p:cNvSpPr>
            <p:nvPr/>
          </p:nvSpPr>
          <p:spPr bwMode="auto">
            <a:xfrm flipV="1">
              <a:off x="4103569" y="3158140"/>
              <a:ext cx="447597" cy="389429"/>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pic>
          <p:nvPicPr>
            <p:cNvPr id="38"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026" y="2987475"/>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grpSp>
      <p:sp>
        <p:nvSpPr>
          <p:cNvPr id="7" name="Oval Callout 6"/>
          <p:cNvSpPr/>
          <p:nvPr/>
        </p:nvSpPr>
        <p:spPr>
          <a:xfrm>
            <a:off x="7112583" y="1586160"/>
            <a:ext cx="4617674" cy="1021574"/>
          </a:xfrm>
          <a:prstGeom prst="wedgeEllipseCallout">
            <a:avLst>
              <a:gd name="adj1" fmla="val -103447"/>
              <a:gd name="adj2" fmla="val 69671"/>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687735" y="1690688"/>
            <a:ext cx="3564467" cy="830997"/>
          </a:xfrm>
          <a:prstGeom prst="rect">
            <a:avLst/>
          </a:prstGeom>
          <a:noFill/>
        </p:spPr>
        <p:txBody>
          <a:bodyPr wrap="square" rtlCol="0">
            <a:spAutoFit/>
          </a:bodyPr>
          <a:lstStyle/>
          <a:p>
            <a:pPr algn="ctr"/>
            <a:r>
              <a:rPr lang="en-US" sz="2400"/>
              <a:t>Queue build-up deep </a:t>
            </a:r>
            <a:r>
              <a:rPr lang="en-US" sz="2400" dirty="0"/>
              <a:t>in the network</a:t>
            </a:r>
          </a:p>
        </p:txBody>
      </p:sp>
      <p:pic>
        <p:nvPicPr>
          <p:cNvPr id="49"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8692" y="4722372"/>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cxnSp>
        <p:nvCxnSpPr>
          <p:cNvPr id="51" name="Straight Arrow Connector 50"/>
          <p:cNvCxnSpPr/>
          <p:nvPr/>
        </p:nvCxnSpPr>
        <p:spPr>
          <a:xfrm flipV="1">
            <a:off x="4134931" y="4807057"/>
            <a:ext cx="81469" cy="512992"/>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2"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3164" y="5447540"/>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cxnSp>
        <p:nvCxnSpPr>
          <p:cNvPr id="53" name="Straight Arrow Connector 52"/>
          <p:cNvCxnSpPr/>
          <p:nvPr/>
        </p:nvCxnSpPr>
        <p:spPr>
          <a:xfrm flipH="1" flipV="1">
            <a:off x="5194044" y="4541246"/>
            <a:ext cx="233122" cy="507407"/>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6894" y="5079098"/>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6" name="Oval Callout 45"/>
          <p:cNvSpPr/>
          <p:nvPr/>
        </p:nvSpPr>
        <p:spPr>
          <a:xfrm>
            <a:off x="6786889" y="4603840"/>
            <a:ext cx="5405111" cy="2038446"/>
          </a:xfrm>
          <a:prstGeom prst="wedgeEllipseCallout">
            <a:avLst>
              <a:gd name="adj1" fmla="val -75866"/>
              <a:gd name="adj2" fmla="val -58716"/>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6906253" y="5061224"/>
            <a:ext cx="5269704" cy="1200329"/>
          </a:xfrm>
          <a:prstGeom prst="rect">
            <a:avLst/>
          </a:prstGeom>
          <a:noFill/>
        </p:spPr>
        <p:txBody>
          <a:bodyPr wrap="square" rtlCol="0">
            <a:spAutoFit/>
          </a:bodyPr>
          <a:lstStyle/>
          <a:p>
            <a:pPr algn="ctr"/>
            <a:r>
              <a:rPr lang="en-US" sz="2400" dirty="0"/>
              <a:t>Per-</a:t>
            </a:r>
            <a:r>
              <a:rPr lang="en-US" sz="2400" dirty="0" err="1"/>
              <a:t>pkt</a:t>
            </a:r>
            <a:r>
              <a:rPr lang="en-US" sz="2400" dirty="0"/>
              <a:t> info: challenging in software</a:t>
            </a:r>
          </a:p>
          <a:p>
            <a:pPr algn="ctr"/>
            <a:r>
              <a:rPr lang="en-US" sz="2400" dirty="0">
                <a:sym typeface="Wingdings"/>
              </a:rPr>
              <a:t>6.4Tbit/s switch: Need </a:t>
            </a:r>
            <a:r>
              <a:rPr lang="en-US" sz="2400" dirty="0">
                <a:solidFill>
                  <a:srgbClr val="A31E34"/>
                </a:solidFill>
                <a:sym typeface="Wingdings"/>
              </a:rPr>
              <a:t>100M</a:t>
            </a:r>
            <a:r>
              <a:rPr lang="en-US" sz="2400" dirty="0">
                <a:sym typeface="Wingdings"/>
              </a:rPr>
              <a:t> recs/s</a:t>
            </a:r>
            <a:endParaRPr lang="en-US" sz="2400" dirty="0"/>
          </a:p>
          <a:p>
            <a:pPr algn="ctr"/>
            <a:r>
              <a:rPr lang="en-US" sz="2400" dirty="0"/>
              <a:t>COTS: </a:t>
            </a:r>
            <a:r>
              <a:rPr lang="en-US" sz="2400" dirty="0">
                <a:solidFill>
                  <a:srgbClr val="A31E34"/>
                </a:solidFill>
              </a:rPr>
              <a:t>100K-1M</a:t>
            </a:r>
            <a:r>
              <a:rPr lang="en-US" sz="2400" dirty="0"/>
              <a:t> recs/s/core</a:t>
            </a:r>
          </a:p>
        </p:txBody>
      </p:sp>
      <p:pic>
        <p:nvPicPr>
          <p:cNvPr id="57"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45217" y="2688827"/>
            <a:ext cx="322326" cy="32232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58" name="TextBox 57"/>
          <p:cNvSpPr txBox="1"/>
          <p:nvPr/>
        </p:nvSpPr>
        <p:spPr>
          <a:xfrm>
            <a:off x="8767543" y="2653377"/>
            <a:ext cx="2586257" cy="400110"/>
          </a:xfrm>
          <a:prstGeom prst="rect">
            <a:avLst/>
          </a:prstGeom>
          <a:noFill/>
        </p:spPr>
        <p:txBody>
          <a:bodyPr wrap="square" rtlCol="0">
            <a:spAutoFit/>
          </a:bodyPr>
          <a:lstStyle/>
          <a:p>
            <a:r>
              <a:rPr lang="en-US" sz="2000" dirty="0"/>
              <a:t>End-to-end probes</a:t>
            </a:r>
          </a:p>
        </p:txBody>
      </p:sp>
      <p:pic>
        <p:nvPicPr>
          <p:cNvPr id="59"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2299" y="3083089"/>
            <a:ext cx="322326" cy="32232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60" name="TextBox 59"/>
          <p:cNvSpPr txBox="1"/>
          <p:nvPr/>
        </p:nvSpPr>
        <p:spPr>
          <a:xfrm>
            <a:off x="8784625" y="3047639"/>
            <a:ext cx="2586257" cy="400110"/>
          </a:xfrm>
          <a:prstGeom prst="rect">
            <a:avLst/>
          </a:prstGeom>
          <a:noFill/>
        </p:spPr>
        <p:txBody>
          <a:bodyPr wrap="square" rtlCol="0">
            <a:spAutoFit/>
          </a:bodyPr>
          <a:lstStyle/>
          <a:p>
            <a:r>
              <a:rPr lang="en-US" sz="2000" dirty="0"/>
              <a:t>Sampling</a:t>
            </a:r>
          </a:p>
        </p:txBody>
      </p:sp>
      <p:pic>
        <p:nvPicPr>
          <p:cNvPr id="61"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2299" y="3490858"/>
            <a:ext cx="322326" cy="32232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62" name="TextBox 61"/>
          <p:cNvSpPr txBox="1"/>
          <p:nvPr/>
        </p:nvSpPr>
        <p:spPr>
          <a:xfrm>
            <a:off x="8784625" y="3455408"/>
            <a:ext cx="3391332" cy="400110"/>
          </a:xfrm>
          <a:prstGeom prst="rect">
            <a:avLst/>
          </a:prstGeom>
          <a:noFill/>
        </p:spPr>
        <p:txBody>
          <a:bodyPr wrap="square" rtlCol="0">
            <a:spAutoFit/>
          </a:bodyPr>
          <a:lstStyle/>
          <a:p>
            <a:r>
              <a:rPr lang="en-US" sz="2000" dirty="0"/>
              <a:t>Sketches</a:t>
            </a:r>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62299" y="3922125"/>
            <a:ext cx="305244" cy="514457"/>
          </a:xfrm>
          <a:prstGeom prst="rect">
            <a:avLst/>
          </a:prstGeom>
        </p:spPr>
      </p:pic>
      <p:sp>
        <p:nvSpPr>
          <p:cNvPr id="63" name="TextBox 62"/>
          <p:cNvSpPr txBox="1"/>
          <p:nvPr/>
        </p:nvSpPr>
        <p:spPr>
          <a:xfrm>
            <a:off x="8767370" y="3943714"/>
            <a:ext cx="2586257" cy="400110"/>
          </a:xfrm>
          <a:prstGeom prst="rect">
            <a:avLst/>
          </a:prstGeom>
          <a:noFill/>
        </p:spPr>
        <p:txBody>
          <a:bodyPr wrap="square" rtlCol="0">
            <a:spAutoFit/>
          </a:bodyPr>
          <a:lstStyle/>
          <a:p>
            <a:r>
              <a:rPr lang="en-US" sz="2000" dirty="0"/>
              <a:t>Mirror packets</a:t>
            </a:r>
          </a:p>
        </p:txBody>
      </p:sp>
      <p:sp>
        <p:nvSpPr>
          <p:cNvPr id="3" name="Slide Number Placeholder 2"/>
          <p:cNvSpPr>
            <a:spLocks noGrp="1"/>
          </p:cNvSpPr>
          <p:nvPr>
            <p:ph type="sldNum" sz="quarter" idx="12"/>
          </p:nvPr>
        </p:nvSpPr>
        <p:spPr/>
        <p:txBody>
          <a:bodyPr/>
          <a:lstStyle/>
          <a:p>
            <a:fld id="{7ADDFCCE-7BFB-9F43-8A65-C6CBBDF8F088}" type="slidenum">
              <a:rPr lang="en-US" smtClean="0"/>
              <a:t>2</a:t>
            </a:fld>
            <a:endParaRPr lang="en-US"/>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85635" y="1321176"/>
            <a:ext cx="2113891" cy="1525181"/>
          </a:xfrm>
          <a:prstGeom prst="rect">
            <a:avLst/>
          </a:prstGeom>
        </p:spPr>
      </p:pic>
    </p:spTree>
    <p:custDataLst>
      <p:tags r:id="rId1"/>
    </p:custDataLst>
    <p:extLst>
      <p:ext uri="{BB962C8B-B14F-4D97-AF65-F5344CB8AC3E}">
        <p14:creationId xmlns:p14="http://schemas.microsoft.com/office/powerpoint/2010/main" val="1859108385"/>
      </p:ext>
    </p:extLst>
  </p:cSld>
  <p:clrMapOvr>
    <a:masterClrMapping/>
  </p:clrMapOvr>
  <mc:AlternateContent xmlns:mc="http://schemas.openxmlformats.org/markup-compatibility/2006" xmlns:p14="http://schemas.microsoft.com/office/powerpoint/2010/main">
    <mc:Choice Requires="p14">
      <p:transition spd="slow" p14:dur="2000" advTm="11152"/>
    </mc:Choice>
    <mc:Fallback xmlns="">
      <p:transition spd="slow" advTm="111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46" grpId="0" animBg="1"/>
      <p:bldP spid="47" grpId="0"/>
      <p:bldP spid="58" grpId="0"/>
      <p:bldP spid="60" grpId="0"/>
      <p:bldP spid="62" grpId="0"/>
      <p:bldP spid="6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9935" y="2526498"/>
            <a:ext cx="10913807" cy="1323439"/>
          </a:xfrm>
          <a:prstGeom prst="rect">
            <a:avLst/>
          </a:prstGeom>
          <a:noFill/>
        </p:spPr>
        <p:txBody>
          <a:bodyPr wrap="square" rtlCol="0">
            <a:spAutoFit/>
          </a:bodyPr>
          <a:lstStyle/>
          <a:p>
            <a:pPr algn="ctr"/>
            <a:r>
              <a:rPr lang="en-US" sz="4000" dirty="0"/>
              <a:t>Caching:</a:t>
            </a:r>
          </a:p>
          <a:p>
            <a:pPr algn="ctr"/>
            <a:r>
              <a:rPr lang="en-US" sz="4000" dirty="0"/>
              <a:t>the illusion of fast and large memory</a:t>
            </a:r>
          </a:p>
        </p:txBody>
      </p:sp>
      <p:sp>
        <p:nvSpPr>
          <p:cNvPr id="2" name="Slide Number Placeholder 1"/>
          <p:cNvSpPr>
            <a:spLocks noGrp="1"/>
          </p:cNvSpPr>
          <p:nvPr>
            <p:ph type="sldNum" sz="quarter" idx="12"/>
          </p:nvPr>
        </p:nvSpPr>
        <p:spPr/>
        <p:txBody>
          <a:bodyPr/>
          <a:lstStyle/>
          <a:p>
            <a:fld id="{7ADDFCCE-7BFB-9F43-8A65-C6CBBDF8F088}" type="slidenum">
              <a:rPr lang="en-US" smtClean="0"/>
              <a:t>20</a:t>
            </a:fld>
            <a:endParaRPr lang="en-US"/>
          </a:p>
        </p:txBody>
      </p:sp>
    </p:spTree>
    <p:extLst>
      <p:ext uri="{BB962C8B-B14F-4D97-AF65-F5344CB8AC3E}">
        <p14:creationId xmlns:p14="http://schemas.microsoft.com/office/powerpoint/2010/main" val="1908370768"/>
      </p:ext>
    </p:extLst>
  </p:cSld>
  <p:clrMapOvr>
    <a:masterClrMapping/>
  </p:clrMapOvr>
  <mc:AlternateContent xmlns:mc="http://schemas.openxmlformats.org/markup-compatibility/2006" xmlns:p14="http://schemas.microsoft.com/office/powerpoint/2010/main">
    <mc:Choice Requires="p14">
      <p:transition spd="slow" p14:dur="2000" advTm="9896"/>
    </mc:Choice>
    <mc:Fallback xmlns="">
      <p:transition spd="slow" advTm="9896"/>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grpSp>
        <p:nvGrpSpPr>
          <p:cNvPr id="33" name="Group 32"/>
          <p:cNvGrpSpPr/>
          <p:nvPr/>
        </p:nvGrpSpPr>
        <p:grpSpPr>
          <a:xfrm>
            <a:off x="3219704" y="1438375"/>
            <a:ext cx="2711786" cy="3937268"/>
            <a:chOff x="3219704" y="1438375"/>
            <a:chExt cx="2711786" cy="3937268"/>
          </a:xfrm>
        </p:grpSpPr>
        <p:grpSp>
          <p:nvGrpSpPr>
            <p:cNvPr id="4" name="Group 3"/>
            <p:cNvGrpSpPr/>
            <p:nvPr/>
          </p:nvGrpSpPr>
          <p:grpSpPr>
            <a:xfrm>
              <a:off x="3402312" y="2463721"/>
              <a:ext cx="2397976" cy="2911922"/>
              <a:chOff x="3351513" y="2463721"/>
              <a:chExt cx="2397976" cy="2911922"/>
            </a:xfrm>
          </p:grpSpPr>
          <p:cxnSp>
            <p:nvCxnSpPr>
              <p:cNvPr id="5" name="Straight Connector 4"/>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 name="TextBox 8"/>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10" name="TextBox 9"/>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1" name="Straight Connector 10"/>
              <p:cNvCxnSpPr>
                <a:endCxn id="9"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grpSp>
      <p:grpSp>
        <p:nvGrpSpPr>
          <p:cNvPr id="34" name="Group 33"/>
          <p:cNvGrpSpPr/>
          <p:nvPr/>
        </p:nvGrpSpPr>
        <p:grpSpPr>
          <a:xfrm>
            <a:off x="8085866" y="965029"/>
            <a:ext cx="3115533" cy="5655904"/>
            <a:chOff x="8085866" y="965029"/>
            <a:chExt cx="3115533" cy="5655904"/>
          </a:xfrm>
        </p:grpSpPr>
        <p:grpSp>
          <p:nvGrpSpPr>
            <p:cNvPr id="16" name="Group 15"/>
            <p:cNvGrpSpPr/>
            <p:nvPr/>
          </p:nvGrpSpPr>
          <p:grpSpPr>
            <a:xfrm>
              <a:off x="8420268" y="2029355"/>
              <a:ext cx="2398583" cy="4591578"/>
              <a:chOff x="8420268" y="1690688"/>
              <a:chExt cx="2398583" cy="4591578"/>
            </a:xfrm>
          </p:grpSpPr>
          <p:cxnSp>
            <p:nvCxnSpPr>
              <p:cNvPr id="17" name="Straight Connector 16"/>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TextBox 20"/>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2" name="TextBox 21"/>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3" name="Straight Connector 22"/>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36"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2916651464"/>
      </p:ext>
    </p:extLst>
  </p:cSld>
  <p:clrMapOvr>
    <a:masterClrMapping/>
  </p:clrMapOvr>
  <mc:AlternateContent xmlns:mc="http://schemas.openxmlformats.org/markup-compatibility/2006" xmlns:p14="http://schemas.microsoft.com/office/powerpoint/2010/main">
    <mc:Choice Requires="p14">
      <p:transition spd="slow" p14:dur="2000" advTm="15403"/>
    </mc:Choice>
    <mc:Fallback xmlns="">
      <p:transition spd="slow" advTm="15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3" name="Pictur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7327" y="3819678"/>
            <a:ext cx="315371" cy="361112"/>
          </a:xfrm>
          <a:prstGeom prst="rect">
            <a:avLst/>
          </a:prstGeom>
        </p:spPr>
      </p:pic>
      <p:sp>
        <p:nvSpPr>
          <p:cNvPr id="46" name="TextBox 45"/>
          <p:cNvSpPr txBox="1"/>
          <p:nvPr/>
        </p:nvSpPr>
        <p:spPr>
          <a:xfrm>
            <a:off x="557000" y="4000234"/>
            <a:ext cx="2636679" cy="954107"/>
          </a:xfrm>
          <a:prstGeom prst="rect">
            <a:avLst/>
          </a:prstGeom>
          <a:noFill/>
        </p:spPr>
        <p:txBody>
          <a:bodyPr wrap="square" rtlCol="0">
            <a:spAutoFit/>
          </a:bodyPr>
          <a:lstStyle/>
          <a:p>
            <a:r>
              <a:rPr lang="en-US" sz="2800" i="1" dirty="0"/>
              <a:t>Modify</a:t>
            </a:r>
            <a:r>
              <a:rPr lang="en-US" sz="2800" dirty="0"/>
              <a:t> value using </a:t>
            </a:r>
            <a:r>
              <a:rPr lang="en-US" sz="2800" dirty="0" err="1">
                <a:latin typeface="Ayuthaya" charset="-34"/>
                <a:ea typeface="Ayuthaya" charset="-34"/>
                <a:cs typeface="Ayuthaya" charset="-34"/>
              </a:rPr>
              <a:t>ewma</a:t>
            </a:r>
            <a:endParaRPr lang="en-US" sz="2800" dirty="0">
              <a:latin typeface="Ayuthaya" charset="-34"/>
              <a:ea typeface="Ayuthaya" charset="-34"/>
              <a:cs typeface="Ayuthaya" charset="-34"/>
            </a:endParaRPr>
          </a:p>
        </p:txBody>
      </p:sp>
      <p:sp>
        <p:nvSpPr>
          <p:cNvPr id="47" name="TextBox 46"/>
          <p:cNvSpPr txBox="1"/>
          <p:nvPr/>
        </p:nvSpPr>
        <p:spPr>
          <a:xfrm>
            <a:off x="557000" y="4969243"/>
            <a:ext cx="2636679" cy="954107"/>
          </a:xfrm>
          <a:prstGeom prst="rect">
            <a:avLst/>
          </a:prstGeom>
          <a:noFill/>
        </p:spPr>
        <p:txBody>
          <a:bodyPr wrap="square" rtlCol="0">
            <a:spAutoFit/>
          </a:bodyPr>
          <a:lstStyle/>
          <a:p>
            <a:r>
              <a:rPr lang="en-US" sz="2800" i="1" dirty="0"/>
              <a:t>Write back</a:t>
            </a:r>
            <a:r>
              <a:rPr lang="en-US" sz="2800" dirty="0"/>
              <a:t> updated value</a:t>
            </a:r>
          </a:p>
        </p:txBody>
      </p:sp>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768906294"/>
      </p:ext>
    </p:extLst>
  </p:cSld>
  <p:clrMapOvr>
    <a:masterClrMapping/>
  </p:clrMapOvr>
  <mc:AlternateContent xmlns:mc="http://schemas.openxmlformats.org/markup-compatibility/2006" xmlns:p14="http://schemas.microsoft.com/office/powerpoint/2010/main">
    <mc:Choice Requires="p14">
      <p:transition spd="slow" p14:dur="2000" advTm="26723"/>
    </mc:Choice>
    <mc:Fallback xmlns="">
      <p:transition spd="slow" advTm="267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pic>
        <p:nvPicPr>
          <p:cNvPr id="44"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505" y="3770780"/>
            <a:ext cx="393877" cy="39387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2" name="TextBox 41"/>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6" name="TextBox 45"/>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5"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688384773"/>
      </p:ext>
    </p:extLst>
  </p:cSld>
  <p:clrMapOvr>
    <a:masterClrMapping/>
  </p:clrMapOvr>
  <mc:AlternateContent xmlns:mc="http://schemas.openxmlformats.org/markup-compatibility/2006" xmlns:p14="http://schemas.microsoft.com/office/powerpoint/2010/main">
    <mc:Choice Requires="p14">
      <p:transition spd="slow" p14:dur="2000" advTm="16766"/>
    </mc:Choice>
    <mc:Fallback xmlns="">
      <p:transition spd="slow" advTm="167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6" grpId="0"/>
      <p:bldP spid="42" grpId="0"/>
      <p:bldP spid="4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3032683"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sp>
        <p:nvSpPr>
          <p:cNvPr id="38" name="TextBox 37"/>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8" name="TextBox 47"/>
          <p:cNvSpPr txBox="1"/>
          <p:nvPr/>
        </p:nvSpPr>
        <p:spPr>
          <a:xfrm>
            <a:off x="3730351" y="3666307"/>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9" name="TextBox 48"/>
          <p:cNvSpPr txBox="1"/>
          <p:nvPr/>
        </p:nvSpPr>
        <p:spPr>
          <a:xfrm>
            <a:off x="4666660" y="3656469"/>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6"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429555276"/>
      </p:ext>
    </p:extLst>
  </p:cSld>
  <p:clrMapOvr>
    <a:masterClrMapping/>
  </p:clrMapOvr>
  <mc:AlternateContent xmlns:mc="http://schemas.openxmlformats.org/markup-compatibility/2006" xmlns:p14="http://schemas.microsoft.com/office/powerpoint/2010/main">
    <mc:Choice Requires="p14">
      <p:transition spd="slow" p14:dur="2000" advTm="5239"/>
    </mc:Choice>
    <mc:Fallback xmlns="">
      <p:transition spd="slow" advTm="5239"/>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Request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Respond K, V’’</a:t>
            </a:r>
          </a:p>
        </p:txBody>
      </p:sp>
      <p:sp>
        <p:nvSpPr>
          <p:cNvPr id="38" name="TextBox 37"/>
          <p:cNvSpPr txBox="1"/>
          <p:nvPr/>
        </p:nvSpPr>
        <p:spPr>
          <a:xfrm>
            <a:off x="8811244" y="285686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899952" y="2847025"/>
            <a:ext cx="658257" cy="523220"/>
          </a:xfrm>
          <a:prstGeom prst="rect">
            <a:avLst/>
          </a:prstGeom>
          <a:noFill/>
        </p:spPr>
        <p:txBody>
          <a:bodyPr wrap="none" rtlCol="0">
            <a:spAutoFit/>
          </a:bodyPr>
          <a:lstStyle/>
          <a:p>
            <a:r>
              <a:rPr lang="en-US" sz="2800" dirty="0">
                <a:ea typeface="Gadugi" charset="0"/>
                <a:cs typeface="Gadugi" charset="0"/>
              </a:rPr>
              <a:t>V’’</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658257" cy="523220"/>
          </a:xfrm>
          <a:prstGeom prst="rect">
            <a:avLst/>
          </a:prstGeom>
          <a:noFill/>
        </p:spPr>
        <p:txBody>
          <a:bodyPr wrap="none" rtlCol="0">
            <a:spAutoFit/>
          </a:bodyPr>
          <a:lstStyle/>
          <a:p>
            <a:r>
              <a:rPr lang="en-US" sz="2800" dirty="0">
                <a:ea typeface="Gadugi" charset="0"/>
                <a:cs typeface="Gadugi" charset="0"/>
              </a:rPr>
              <a:t>V’’</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6" name="Rectangle 45"/>
          <p:cNvSpPr/>
          <p:nvPr/>
        </p:nvSpPr>
        <p:spPr>
          <a:xfrm>
            <a:off x="0" y="0"/>
            <a:ext cx="12192000" cy="6858000"/>
          </a:xfrm>
          <a:prstGeom prst="rect">
            <a:avLst/>
          </a:prstGeom>
          <a:solidFill>
            <a:schemeClr val="bg1">
              <a:alpha val="7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0" y="1410512"/>
            <a:ext cx="12192000" cy="3818106"/>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287407" y="2019032"/>
            <a:ext cx="11617187" cy="1938992"/>
          </a:xfrm>
          <a:prstGeom prst="rect">
            <a:avLst/>
          </a:prstGeom>
          <a:noFill/>
        </p:spPr>
        <p:txBody>
          <a:bodyPr wrap="square" rtlCol="0">
            <a:spAutoFit/>
          </a:bodyPr>
          <a:lstStyle/>
          <a:p>
            <a:pPr algn="ctr"/>
            <a:r>
              <a:rPr lang="en-US" sz="4000" dirty="0">
                <a:solidFill>
                  <a:schemeClr val="bg1"/>
                </a:solidFill>
              </a:rPr>
              <a:t>Modify and write must wait for DRAM.</a:t>
            </a:r>
          </a:p>
          <a:p>
            <a:pPr algn="ctr"/>
            <a:endParaRPr lang="en-US" sz="4000" dirty="0">
              <a:solidFill>
                <a:schemeClr val="bg1"/>
              </a:solidFill>
            </a:endParaRPr>
          </a:p>
          <a:p>
            <a:pPr algn="ctr"/>
            <a:r>
              <a:rPr lang="en-US" sz="4000" i="1" dirty="0">
                <a:solidFill>
                  <a:schemeClr val="bg1"/>
                </a:solidFill>
              </a:rPr>
              <a:t>Non-deterministic DRAM latencies stall packet pipeline.</a:t>
            </a:r>
          </a:p>
        </p:txBody>
      </p:sp>
    </p:spTree>
    <p:custDataLst>
      <p:tags r:id="rId1"/>
    </p:custDataLst>
    <p:extLst>
      <p:ext uri="{BB962C8B-B14F-4D97-AF65-F5344CB8AC3E}">
        <p14:creationId xmlns:p14="http://schemas.microsoft.com/office/powerpoint/2010/main" val="572665786"/>
      </p:ext>
    </p:extLst>
  </p:cSld>
  <p:clrMapOvr>
    <a:masterClrMapping/>
  </p:clrMapOvr>
  <mc:AlternateContent xmlns:mc="http://schemas.openxmlformats.org/markup-compatibility/2006" xmlns:p14="http://schemas.microsoft.com/office/powerpoint/2010/main">
    <mc:Choice Requires="p14">
      <p:transition spd="slow" p14:dur="2000" advTm="9255"/>
    </mc:Choice>
    <mc:Fallback xmlns="">
      <p:transition spd="slow" advTm="92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526498"/>
            <a:ext cx="10913807" cy="1446550"/>
          </a:xfrm>
          <a:prstGeom prst="rect">
            <a:avLst/>
          </a:prstGeom>
          <a:noFill/>
        </p:spPr>
        <p:txBody>
          <a:bodyPr wrap="square" rtlCol="0">
            <a:spAutoFit/>
          </a:bodyPr>
          <a:lstStyle/>
          <a:p>
            <a:pPr algn="ctr"/>
            <a:r>
              <a:rPr lang="en-US" sz="4400" dirty="0"/>
              <a:t>Instead, we treat cache misses as </a:t>
            </a:r>
          </a:p>
          <a:p>
            <a:pPr algn="ctr"/>
            <a:r>
              <a:rPr lang="en-US" sz="4400" dirty="0"/>
              <a:t>packets from new flows.</a:t>
            </a:r>
            <a:endParaRPr lang="en-US" sz="3600" dirty="0"/>
          </a:p>
        </p:txBody>
      </p:sp>
      <p:sp>
        <p:nvSpPr>
          <p:cNvPr id="6" name="Title 5">
            <a:extLst>
              <a:ext uri="{FF2B5EF4-FFF2-40B4-BE49-F238E27FC236}">
                <a16:creationId xmlns:a16="http://schemas.microsoft.com/office/drawing/2014/main" id="{7E23DB2C-7B35-7A4E-9515-4D5F6B318DA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919569894"/>
      </p:ext>
    </p:extLst>
  </p:cSld>
  <p:clrMapOvr>
    <a:masterClrMapping/>
  </p:clrMapOvr>
  <mc:AlternateContent xmlns:mc="http://schemas.openxmlformats.org/markup-compatibility/2006" xmlns:p14="http://schemas.microsoft.com/office/powerpoint/2010/main">
    <mc:Choice Requires="p14">
      <p:transition spd="slow" p14:dur="2000" advTm="4911"/>
    </mc:Choice>
    <mc:Fallback xmlns="">
      <p:transition spd="slow" advTm="4911"/>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122" y="3767351"/>
            <a:ext cx="393877" cy="39387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72410719"/>
      </p:ext>
    </p:extLst>
  </p:cSld>
  <p:clrMapOvr>
    <a:masterClrMapping/>
  </p:clrMapOvr>
  <mc:AlternateContent xmlns:mc="http://schemas.openxmlformats.org/markup-compatibility/2006" xmlns:p14="http://schemas.microsoft.com/office/powerpoint/2010/main">
    <mc:Choice Requires="p14">
      <p:transition spd="slow" p14:dur="2000" advTm="10298"/>
    </mc:Choice>
    <mc:Fallback xmlns="">
      <p:transition spd="slow" advTm="102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a:t>
            </a:r>
            <a:r>
              <a:rPr lang="en-US" sz="2800" dirty="0" err="1"/>
              <a:t>,</a:t>
            </a:r>
            <a:r>
              <a:rPr lang="en-US" sz="2800" dirty="0" err="1">
                <a:solidFill>
                  <a:srgbClr val="FF0000"/>
                </a:solidFill>
              </a:rPr>
              <a:t>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39" name="TextBox 3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980240993"/>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nvGrpSpPr>
          <p:cNvPr id="17" name="Group 16"/>
          <p:cNvGrpSpPr/>
          <p:nvPr/>
        </p:nvGrpSpPr>
        <p:grpSpPr>
          <a:xfrm>
            <a:off x="8382386" y="3449161"/>
            <a:ext cx="2435932" cy="870112"/>
            <a:chOff x="5896254" y="3905508"/>
            <a:chExt cx="2435932" cy="870112"/>
          </a:xfrm>
        </p:grpSpPr>
        <p:sp>
          <p:nvSpPr>
            <p:cNvPr id="3" name="Rectangle 2"/>
            <p:cNvSpPr/>
            <p:nvPr/>
          </p:nvSpPr>
          <p:spPr>
            <a:xfrm>
              <a:off x="5896254" y="3905508"/>
              <a:ext cx="2435932" cy="870112"/>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139319" y="4047487"/>
              <a:ext cx="2006600" cy="584775"/>
            </a:xfrm>
            <a:prstGeom prst="rect">
              <a:avLst/>
            </a:prstGeom>
            <a:noFill/>
          </p:spPr>
          <p:txBody>
            <a:bodyPr wrap="square" rtlCol="0">
              <a:spAutoFit/>
            </a:bodyPr>
            <a:lstStyle/>
            <a:p>
              <a:pPr algn="ctr"/>
              <a:r>
                <a:rPr lang="en-US" sz="3200" dirty="0">
                  <a:solidFill>
                    <a:schemeClr val="bg1"/>
                  </a:solidFill>
                </a:rPr>
                <a:t>Merge</a:t>
              </a:r>
            </a:p>
          </p:txBody>
        </p:sp>
      </p:grpSp>
      <p:sp>
        <p:nvSpPr>
          <p:cNvPr id="46" name="TextBox 45"/>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856502882"/>
      </p:ext>
    </p:extLst>
  </p:cSld>
  <p:clrMapOvr>
    <a:masterClrMapping/>
  </p:clrMapOvr>
  <mc:AlternateContent xmlns:mc="http://schemas.openxmlformats.org/markup-compatibility/2006" xmlns:p14="http://schemas.microsoft.com/office/powerpoint/2010/main">
    <mc:Choice Requires="p14">
      <p:transition spd="slow" p14:dur="2000" advTm="12993"/>
    </mc:Choice>
    <mc:Fallback xmlns="">
      <p:transition spd="slow" advTm="1299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DDFCCE-7BFB-9F43-8A65-C6CBBDF8F088}" type="slidenum">
              <a:rPr lang="en-US" smtClean="0"/>
              <a:t>3</a:t>
            </a:fld>
            <a:endParaRPr lang="en-US"/>
          </a:p>
        </p:txBody>
      </p:sp>
      <p:sp>
        <p:nvSpPr>
          <p:cNvPr id="5" name="TextBox 4"/>
          <p:cNvSpPr txBox="1"/>
          <p:nvPr/>
        </p:nvSpPr>
        <p:spPr>
          <a:xfrm>
            <a:off x="589935" y="2645031"/>
            <a:ext cx="10913807" cy="1446550"/>
          </a:xfrm>
          <a:prstGeom prst="rect">
            <a:avLst/>
          </a:prstGeom>
          <a:noFill/>
        </p:spPr>
        <p:txBody>
          <a:bodyPr wrap="square" rtlCol="0">
            <a:spAutoFit/>
          </a:bodyPr>
          <a:lstStyle/>
          <a:p>
            <a:pPr algn="ctr"/>
            <a:r>
              <a:rPr lang="en-US" sz="4400" dirty="0"/>
              <a:t>Switches should be first-class citizens in performance monitoring.</a:t>
            </a:r>
          </a:p>
        </p:txBody>
      </p:sp>
    </p:spTree>
    <p:extLst>
      <p:ext uri="{BB962C8B-B14F-4D97-AF65-F5344CB8AC3E}">
        <p14:creationId xmlns:p14="http://schemas.microsoft.com/office/powerpoint/2010/main" val="7115790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73862" y="4220113"/>
            <a:ext cx="2404059" cy="954107"/>
          </a:xfrm>
          <a:prstGeom prst="rect">
            <a:avLst/>
          </a:prstGeom>
          <a:noFill/>
        </p:spPr>
        <p:txBody>
          <a:bodyPr wrap="square" rtlCol="0">
            <a:spAutoFit/>
          </a:bodyPr>
          <a:lstStyle/>
          <a:p>
            <a:pPr algn="ctr"/>
            <a:r>
              <a:rPr lang="en-US" sz="2800" dirty="0"/>
              <a:t>Nothing to wait for.</a:t>
            </a:r>
          </a:p>
        </p:txBody>
      </p:sp>
      <p:pic>
        <p:nvPicPr>
          <p:cNvPr id="48" name="Picture 1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9" name="TextBox 4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1"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636498874"/>
      </p:ext>
    </p:extLst>
  </p:cSld>
  <p:clrMapOvr>
    <a:masterClrMapping/>
  </p:clrMapOvr>
  <mc:AlternateContent xmlns:mc="http://schemas.openxmlformats.org/markup-compatibility/2006" xmlns:p14="http://schemas.microsoft.com/office/powerpoint/2010/main">
    <mc:Choice Requires="p14">
      <p:transition spd="slow" p14:dur="2000" advTm="8461"/>
    </mc:Choice>
    <mc:Fallback xmlns="">
      <p:transition spd="slow" advTm="8461"/>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accuracy after evictions</a:t>
            </a:r>
          </a:p>
        </p:txBody>
      </p:sp>
      <p:sp>
        <p:nvSpPr>
          <p:cNvPr id="3" name="Content Placeholder 2"/>
          <p:cNvSpPr>
            <a:spLocks noGrp="1"/>
          </p:cNvSpPr>
          <p:nvPr>
            <p:ph idx="1"/>
          </p:nvPr>
        </p:nvSpPr>
        <p:spPr/>
        <p:txBody>
          <a:bodyPr>
            <a:normAutofit fontScale="92500" lnSpcReduction="20000"/>
          </a:bodyPr>
          <a:lstStyle/>
          <a:p>
            <a:r>
              <a:rPr lang="en-US" dirty="0"/>
              <a:t>How do we merge evicted value with previous value accurately?</a:t>
            </a:r>
          </a:p>
          <a:p>
            <a:endParaRPr lang="en-US" dirty="0"/>
          </a:p>
          <a:p>
            <a:r>
              <a:rPr lang="en-US" dirty="0"/>
              <a:t>Let’s represent the fold function as a function </a:t>
            </a:r>
            <a:r>
              <a:rPr lang="en-US" dirty="0">
                <a:latin typeface="Ayuthaya" charset="-34"/>
                <a:ea typeface="Ayuthaya" charset="-34"/>
                <a:cs typeface="Ayuthaya" charset="-34"/>
              </a:rPr>
              <a:t>g</a:t>
            </a:r>
            <a:r>
              <a:rPr lang="en-US" dirty="0"/>
              <a:t> over a packet sequence </a:t>
            </a:r>
            <a:r>
              <a:rPr lang="en-US" dirty="0">
                <a:latin typeface="Ayuthaya" charset="-34"/>
                <a:ea typeface="Ayuthaya" charset="-34"/>
                <a:cs typeface="Ayuthaya" charset="-34"/>
              </a:rPr>
              <a:t>p1, p2, </a:t>
            </a:r>
            <a:r>
              <a:rPr lang="is-IS" dirty="0">
                <a:latin typeface="Ayuthaya" charset="-34"/>
                <a:ea typeface="Ayuthaya" charset="-34"/>
                <a:cs typeface="Ayuthaya" charset="-34"/>
              </a:rPr>
              <a:t>…</a:t>
            </a:r>
          </a:p>
          <a:p>
            <a:endParaRPr lang="is-IS" dirty="0"/>
          </a:p>
          <a:p>
            <a:pPr marL="0" indent="0" algn="ctr">
              <a:buNone/>
            </a:pPr>
            <a:r>
              <a:rPr lang="en-US" sz="6000" dirty="0">
                <a:latin typeface="Ayuthaya" charset="-34"/>
                <a:ea typeface="Ayuthaya" charset="-34"/>
                <a:cs typeface="Ayuthaya" charset="-34"/>
              </a:rPr>
              <a:t>g([p</a:t>
            </a:r>
            <a:r>
              <a:rPr lang="en-US" sz="6000" baseline="-25000" dirty="0">
                <a:latin typeface="Ayuthaya" charset="-34"/>
                <a:ea typeface="Ayuthaya" charset="-34"/>
                <a:cs typeface="Ayuthaya" charset="-34"/>
              </a:rPr>
              <a:t>i</a:t>
            </a:r>
            <a:r>
              <a:rPr lang="is-IS" sz="6000" dirty="0">
                <a:latin typeface="Ayuthaya" charset="-34"/>
                <a:ea typeface="Ayuthaya" charset="-34"/>
                <a:cs typeface="Ayuthaya" charset="-34"/>
              </a:rPr>
              <a:t>]</a:t>
            </a:r>
            <a:r>
              <a:rPr lang="en-US" sz="6000" dirty="0">
                <a:latin typeface="Ayuthaya" charset="-34"/>
                <a:ea typeface="Ayuthaya" charset="-34"/>
                <a:cs typeface="Ayuthaya" charset="-34"/>
              </a:rPr>
              <a:t>)</a:t>
            </a:r>
          </a:p>
          <a:p>
            <a:pPr marL="0" indent="0" algn="ctr">
              <a:buNone/>
            </a:pPr>
            <a:endParaRPr lang="en-US" sz="6000" dirty="0"/>
          </a:p>
          <a:p>
            <a:pPr marL="0" indent="0" algn="ctr">
              <a:buNone/>
            </a:pPr>
            <a:r>
              <a:rPr lang="en-US" dirty="0"/>
              <a:t>Action of </a:t>
            </a:r>
            <a:r>
              <a:rPr lang="en-US" dirty="0">
                <a:latin typeface="Ayuthaya" charset="-34"/>
                <a:ea typeface="Ayuthaya" charset="-34"/>
                <a:cs typeface="Ayuthaya" charset="-34"/>
              </a:rPr>
              <a:t>g</a:t>
            </a:r>
            <a:r>
              <a:rPr lang="en-US" dirty="0"/>
              <a:t> over a packet sequence,</a:t>
            </a:r>
          </a:p>
          <a:p>
            <a:pPr marL="0" indent="0" algn="ctr">
              <a:buNone/>
            </a:pPr>
            <a:r>
              <a:rPr lang="en-US" dirty="0" err="1">
                <a:latin typeface="Ayuthaya" charset="-34"/>
                <a:ea typeface="Ayuthaya" charset="-34"/>
                <a:cs typeface="Ayuthaya" charset="-34"/>
              </a:rPr>
              <a:t>e.g</a:t>
            </a:r>
            <a:r>
              <a:rPr lang="en-US" dirty="0">
                <a:latin typeface="Ayuthaya" charset="-34"/>
                <a:ea typeface="Ayuthaya" charset="-34"/>
                <a:cs typeface="Ayuthaya" charset="-34"/>
              </a:rPr>
              <a:t>, for a counter g([p</a:t>
            </a:r>
            <a:r>
              <a:rPr lang="en-US" baseline="-25000" dirty="0">
                <a:latin typeface="Ayuthaya" charset="-34"/>
                <a:ea typeface="Ayuthaya" charset="-34"/>
                <a:cs typeface="Ayuthaya" charset="-34"/>
              </a:rPr>
              <a:t>i</a:t>
            </a:r>
            <a:r>
              <a:rPr lang="is-IS" dirty="0">
                <a:latin typeface="Ayuthaya" charset="-34"/>
                <a:ea typeface="Ayuthaya" charset="-34"/>
                <a:cs typeface="Ayuthaya" charset="-34"/>
              </a:rPr>
              <a:t>]</a:t>
            </a:r>
            <a:r>
              <a:rPr lang="en-US" dirty="0">
                <a:latin typeface="Ayuthaya" charset="-34"/>
                <a:ea typeface="Ayuthaya" charset="-34"/>
                <a:cs typeface="Ayuthaya" charset="-34"/>
              </a:rPr>
              <a:t>) = p1.len + p2.len + …</a:t>
            </a:r>
          </a:p>
        </p:txBody>
      </p:sp>
      <p:sp>
        <p:nvSpPr>
          <p:cNvPr id="4" name="Right Brace 3"/>
          <p:cNvSpPr/>
          <p:nvPr/>
        </p:nvSpPr>
        <p:spPr>
          <a:xfrm rot="5400000">
            <a:off x="5787744" y="1442861"/>
            <a:ext cx="616511" cy="6493790"/>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799383287"/>
      </p:ext>
    </p:extLst>
  </p:cSld>
  <p:clrMapOvr>
    <a:masterClrMapping/>
  </p:clrMapOvr>
  <mc:AlternateContent xmlns:mc="http://schemas.openxmlformats.org/markup-compatibility/2006" xmlns:p14="http://schemas.microsoft.com/office/powerpoint/2010/main">
    <mc:Choice Requires="p14">
      <p:transition spd="slow" p14:dur="2000" advTm="44516"/>
    </mc:Choice>
    <mc:Fallback xmlns="">
      <p:transition spd="slow" advTm="445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Merge operation</a:t>
            </a:r>
          </a:p>
        </p:txBody>
      </p:sp>
      <p:sp>
        <p:nvSpPr>
          <p:cNvPr id="3" name="Content Placeholder 2"/>
          <p:cNvSpPr>
            <a:spLocks noGrp="1"/>
          </p:cNvSpPr>
          <p:nvPr>
            <p:ph idx="4294967295"/>
          </p:nvPr>
        </p:nvSpPr>
        <p:spPr>
          <a:xfrm>
            <a:off x="838200" y="1898268"/>
            <a:ext cx="10515600" cy="4351338"/>
          </a:xfrm>
        </p:spPr>
        <p:txBody>
          <a:bodyPr>
            <a:normAutofit fontScale="77500" lnSpcReduction="20000"/>
          </a:bodyPr>
          <a:lstStyle/>
          <a:p>
            <a:endParaRPr lang="en-US" dirty="0"/>
          </a:p>
          <a:p>
            <a:pPr marL="0" indent="0" algn="ctr">
              <a:buNone/>
            </a:pPr>
            <a:r>
              <a:rPr lang="en-US" sz="5200" dirty="0">
                <a:latin typeface="Ayuthaya" charset="-34"/>
                <a:ea typeface="Ayuthaya" charset="-34"/>
                <a:cs typeface="Ayuthaya" charset="-34"/>
              </a:rPr>
              <a:t>merge(g([</a:t>
            </a:r>
            <a:r>
              <a:rPr lang="en-US" sz="5200" dirty="0" err="1">
                <a:latin typeface="Ayuthaya" charset="-34"/>
                <a:ea typeface="Ayuthaya" charset="-34"/>
                <a:cs typeface="Ayuthaya" charset="-34"/>
              </a:rPr>
              <a:t>q</a:t>
            </a:r>
            <a:r>
              <a:rPr lang="en-US" sz="5200" baseline="-25000" dirty="0" err="1">
                <a:latin typeface="Ayuthaya" charset="-34"/>
                <a:ea typeface="Ayuthaya" charset="-34"/>
                <a:cs typeface="Ayuthaya" charset="-34"/>
              </a:rPr>
              <a:t>j</a:t>
            </a:r>
            <a:r>
              <a:rPr lang="en-US" sz="5200" dirty="0">
                <a:latin typeface="Ayuthaya" charset="-34"/>
                <a:ea typeface="Ayuthaya" charset="-34"/>
                <a:cs typeface="Ayuthaya" charset="-34"/>
              </a:rPr>
              <a:t>]), g([p</a:t>
            </a:r>
            <a:r>
              <a:rPr lang="en-US" sz="5200" baseline="-25000" dirty="0">
                <a:latin typeface="Ayuthaya" charset="-34"/>
                <a:ea typeface="Ayuthaya" charset="-34"/>
                <a:cs typeface="Ayuthaya" charset="-34"/>
              </a:rPr>
              <a:t>i</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 </a:t>
            </a:r>
          </a:p>
          <a:p>
            <a:pPr marL="0" indent="0" algn="ctr">
              <a:buNone/>
            </a:pPr>
            <a:endParaRPr lang="en-US" sz="5200" dirty="0">
              <a:latin typeface="Ayuthaya" charset="-34"/>
              <a:ea typeface="Ayuthaya" charset="-34"/>
              <a:cs typeface="Ayuthaya" charset="-34"/>
            </a:endParaRPr>
          </a:p>
          <a:p>
            <a:pPr marL="0" indent="0" algn="ctr">
              <a:buNone/>
            </a:pPr>
            <a:r>
              <a:rPr lang="en-US" sz="5200" dirty="0">
                <a:latin typeface="Ayuthaya" charset="-34"/>
                <a:ea typeface="Ayuthaya" charset="-34"/>
                <a:cs typeface="Ayuthaya" charset="-34"/>
              </a:rPr>
              <a:t>= g([p1,</a:t>
            </a:r>
            <a:r>
              <a:rPr lang="is-IS" sz="5200" dirty="0">
                <a:latin typeface="Ayuthaya" charset="-34"/>
                <a:ea typeface="Ayuthaya" charset="-34"/>
                <a:cs typeface="Ayuthaya" charset="-34"/>
              </a:rPr>
              <a:t>…,pn,q1,…,qm]</a:t>
            </a:r>
            <a:r>
              <a:rPr lang="en-US" sz="5200" dirty="0">
                <a:latin typeface="Ayuthaya" charset="-34"/>
                <a:ea typeface="Ayuthaya" charset="-34"/>
                <a:cs typeface="Ayuthaya" charset="-34"/>
              </a:rPr>
              <a:t>)</a:t>
            </a:r>
          </a:p>
          <a:p>
            <a:pPr marL="0" indent="0" algn="ctr">
              <a:buNone/>
            </a:pPr>
            <a:endParaRPr lang="en-US" dirty="0"/>
          </a:p>
          <a:p>
            <a:endParaRPr lang="en-US" dirty="0"/>
          </a:p>
          <a:p>
            <a:endParaRPr lang="en-US" sz="3300" dirty="0"/>
          </a:p>
          <a:p>
            <a:r>
              <a:rPr lang="en-US" sz="3300" dirty="0"/>
              <a:t>Example: if </a:t>
            </a:r>
            <a:r>
              <a:rPr lang="en-US" sz="3300" dirty="0">
                <a:latin typeface="Ayuthaya" charset="-34"/>
                <a:ea typeface="Ayuthaya" charset="-34"/>
                <a:cs typeface="Ayuthaya" charset="-34"/>
              </a:rPr>
              <a:t>g</a:t>
            </a:r>
            <a:r>
              <a:rPr lang="en-US" sz="3300" dirty="0"/>
              <a:t> is a counter, </a:t>
            </a:r>
            <a:r>
              <a:rPr lang="en-US" sz="3300" dirty="0">
                <a:latin typeface="Ayuthaya" charset="-34"/>
                <a:ea typeface="Ayuthaya" charset="-34"/>
                <a:cs typeface="Ayuthaya" charset="-34"/>
              </a:rPr>
              <a:t>merge</a:t>
            </a:r>
            <a:r>
              <a:rPr lang="en-US" sz="3300" dirty="0"/>
              <a:t> is just addition.	</a:t>
            </a:r>
          </a:p>
          <a:p>
            <a:r>
              <a:rPr lang="en-US" sz="3300" dirty="0"/>
              <a:t>Easy generalization to all associative fold functions (min, max, product, set union, intersection, etc.)</a:t>
            </a:r>
          </a:p>
          <a:p>
            <a:endParaRPr lang="en-US" dirty="0"/>
          </a:p>
        </p:txBody>
      </p:sp>
      <p:sp>
        <p:nvSpPr>
          <p:cNvPr id="15" name="TextBox 14"/>
          <p:cNvSpPr txBox="1"/>
          <p:nvPr/>
        </p:nvSpPr>
        <p:spPr>
          <a:xfrm>
            <a:off x="4751715" y="1027906"/>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cache</a:t>
            </a:r>
            <a:endParaRPr lang="en-US" sz="2800" baseline="-25000" dirty="0">
              <a:solidFill>
                <a:srgbClr val="A31E34"/>
              </a:solidFill>
            </a:endParaRPr>
          </a:p>
        </p:txBody>
      </p:sp>
      <p:sp>
        <p:nvSpPr>
          <p:cNvPr id="16" name="Right Brace 15"/>
          <p:cNvSpPr/>
          <p:nvPr/>
        </p:nvSpPr>
        <p:spPr>
          <a:xfrm rot="16200000">
            <a:off x="5279321" y="911860"/>
            <a:ext cx="462749" cy="193261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7125518" y="967787"/>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back</a:t>
            </a:r>
            <a:endParaRPr lang="en-US" sz="2800" baseline="-25000" dirty="0">
              <a:solidFill>
                <a:srgbClr val="A31E34"/>
              </a:solidFill>
            </a:endParaRPr>
          </a:p>
        </p:txBody>
      </p:sp>
      <p:sp>
        <p:nvSpPr>
          <p:cNvPr id="19" name="Right Brace 18"/>
          <p:cNvSpPr/>
          <p:nvPr/>
        </p:nvSpPr>
        <p:spPr>
          <a:xfrm rot="16200000">
            <a:off x="7903385" y="839662"/>
            <a:ext cx="462748" cy="201848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e 19"/>
          <p:cNvSpPr/>
          <p:nvPr/>
        </p:nvSpPr>
        <p:spPr>
          <a:xfrm rot="5400000">
            <a:off x="6243194" y="919456"/>
            <a:ext cx="591596" cy="6270449"/>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2409984" y="4365748"/>
            <a:ext cx="8258016" cy="523220"/>
          </a:xfrm>
          <a:prstGeom prst="rect">
            <a:avLst/>
          </a:prstGeom>
          <a:noFill/>
        </p:spPr>
        <p:txBody>
          <a:bodyPr wrap="square" rtlCol="0">
            <a:spAutoFit/>
          </a:bodyPr>
          <a:lstStyle/>
          <a:p>
            <a:pPr algn="ctr"/>
            <a:r>
              <a:rPr lang="en-US" sz="2800" dirty="0">
                <a:solidFill>
                  <a:srgbClr val="A31E34"/>
                </a:solidFill>
              </a:rPr>
              <a:t>Fold over the entire packet sequence</a:t>
            </a:r>
            <a:endParaRPr lang="en-US" baseline="-25000" dirty="0">
              <a:solidFill>
                <a:srgbClr val="A31E34"/>
              </a:solidFill>
            </a:endParaRPr>
          </a:p>
        </p:txBody>
      </p:sp>
    </p:spTree>
    <p:custDataLst>
      <p:tags r:id="rId1"/>
    </p:custDataLst>
    <p:extLst>
      <p:ext uri="{BB962C8B-B14F-4D97-AF65-F5344CB8AC3E}">
        <p14:creationId xmlns:p14="http://schemas.microsoft.com/office/powerpoint/2010/main" val="2193147995"/>
      </p:ext>
    </p:extLst>
  </p:cSld>
  <p:clrMapOvr>
    <a:masterClrMapping/>
  </p:clrMapOvr>
  <mc:AlternateContent xmlns:mc="http://schemas.openxmlformats.org/markup-compatibility/2006" xmlns:p14="http://schemas.microsoft.com/office/powerpoint/2010/main">
    <mc:Choice Requires="p14">
      <p:transition spd="slow" p14:dur="2000" advTm="42795"/>
    </mc:Choice>
    <mc:Fallback xmlns="">
      <p:transition spd="slow" advTm="427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8" grpId="0"/>
      <p:bldP spid="19" grpId="0" animBg="1"/>
      <p:bldP spid="20" grpId="0" animBg="1"/>
      <p:bldP spid="2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Mergeability</a:t>
            </a:r>
            <a:r>
              <a:rPr lang="en-US" dirty="0"/>
              <a:t> beyond associative statistics</a:t>
            </a:r>
          </a:p>
        </p:txBody>
      </p:sp>
      <p:sp>
        <p:nvSpPr>
          <p:cNvPr id="3" name="Content Placeholder 2"/>
          <p:cNvSpPr>
            <a:spLocks noGrp="1"/>
          </p:cNvSpPr>
          <p:nvPr>
            <p:ph idx="1"/>
          </p:nvPr>
        </p:nvSpPr>
        <p:spPr/>
        <p:txBody>
          <a:bodyPr/>
          <a:lstStyle/>
          <a:p>
            <a:r>
              <a:rPr lang="en-US" dirty="0"/>
              <a:t>Can merge any fold function </a:t>
            </a:r>
            <a:r>
              <a:rPr lang="en-US" dirty="0">
                <a:latin typeface="Ayuthaya" charset="-34"/>
                <a:ea typeface="Ayuthaya" charset="-34"/>
                <a:cs typeface="Ayuthaya" charset="-34"/>
              </a:rPr>
              <a:t>g</a:t>
            </a:r>
            <a:r>
              <a:rPr lang="en-US" dirty="0"/>
              <a:t> by storing entire </a:t>
            </a:r>
            <a:r>
              <a:rPr lang="en-US" dirty="0" err="1"/>
              <a:t>pkt</a:t>
            </a:r>
            <a:r>
              <a:rPr lang="en-US" dirty="0"/>
              <a:t> sequence in cache</a:t>
            </a:r>
          </a:p>
          <a:p>
            <a:pPr lvl="1"/>
            <a:r>
              <a:rPr lang="is-IS" dirty="0"/>
              <a:t>… </a:t>
            </a:r>
            <a:r>
              <a:rPr lang="en-US" dirty="0"/>
              <a:t>but that’s a lot of extra state!</a:t>
            </a:r>
          </a:p>
          <a:p>
            <a:endParaRPr lang="en-US" dirty="0"/>
          </a:p>
          <a:p>
            <a:r>
              <a:rPr lang="en-US" dirty="0"/>
              <a:t>Can we merge with “small” extra state?</a:t>
            </a:r>
          </a:p>
          <a:p>
            <a:pPr lvl="1"/>
            <a:endParaRPr lang="en-US" dirty="0"/>
          </a:p>
          <a:p>
            <a:r>
              <a:rPr lang="en-US" dirty="0"/>
              <a:t>Small: extra state size ≈ size of the statistics value being tracked</a:t>
            </a:r>
          </a:p>
        </p:txBody>
      </p:sp>
    </p:spTree>
    <p:custDataLst>
      <p:tags r:id="rId1"/>
    </p:custDataLst>
    <p:extLst>
      <p:ext uri="{BB962C8B-B14F-4D97-AF65-F5344CB8AC3E}">
        <p14:creationId xmlns:p14="http://schemas.microsoft.com/office/powerpoint/2010/main" val="2498224538"/>
      </p:ext>
    </p:extLst>
  </p:cSld>
  <p:clrMapOvr>
    <a:masterClrMapping/>
  </p:clrMapOvr>
  <mc:AlternateContent xmlns:mc="http://schemas.openxmlformats.org/markup-compatibility/2006" xmlns:p14="http://schemas.microsoft.com/office/powerpoint/2010/main">
    <mc:Choice Requires="p14">
      <p:transition spd="slow" p14:dur="2000" advTm="38848"/>
    </mc:Choice>
    <mc:Fallback xmlns="">
      <p:transition spd="slow" advTm="388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Linear-in-state: Small extra state </a:t>
            </a:r>
          </a:p>
        </p:txBody>
      </p:sp>
      <p:sp>
        <p:nvSpPr>
          <p:cNvPr id="3" name="Content Placeholder 2"/>
          <p:cNvSpPr>
            <a:spLocks noGrp="1"/>
          </p:cNvSpPr>
          <p:nvPr>
            <p:ph idx="1"/>
          </p:nvPr>
        </p:nvSpPr>
        <p:spPr/>
        <p:txBody>
          <a:bodyPr>
            <a:normAutofit lnSpcReduction="10000"/>
          </a:bodyPr>
          <a:lstStyle/>
          <a:p>
            <a:endParaRPr lang="en-US" dirty="0"/>
          </a:p>
          <a:p>
            <a:pPr marL="0" indent="0" algn="ctr">
              <a:buNone/>
            </a:pPr>
            <a:r>
              <a:rPr lang="en-US" dirty="0">
                <a:latin typeface="Consolas" charset="0"/>
                <a:ea typeface="Consolas" charset="0"/>
                <a:cs typeface="Consolas" charset="0"/>
              </a:rPr>
              <a:t>  </a:t>
            </a:r>
            <a:r>
              <a:rPr lang="en-US" sz="6000" dirty="0">
                <a:latin typeface="Consolas" charset="0"/>
                <a:ea typeface="Consolas" charset="0"/>
                <a:cs typeface="Consolas" charset="0"/>
              </a:rPr>
              <a:t>S </a:t>
            </a:r>
            <a:r>
              <a:rPr lang="en-US" sz="6000" dirty="0">
                <a:latin typeface="Consolas" charset="0"/>
                <a:ea typeface="Consolas" charset="0"/>
                <a:cs typeface="Consolas" charset="0"/>
                <a:sym typeface="Wingdings"/>
              </a:rPr>
              <a:t>=</a:t>
            </a:r>
            <a:r>
              <a:rPr lang="en-US" sz="6000" dirty="0">
                <a:latin typeface="Consolas" charset="0"/>
                <a:ea typeface="Consolas" charset="0"/>
                <a:cs typeface="Consolas" charset="0"/>
              </a:rPr>
              <a:t> A * S + B</a:t>
            </a:r>
          </a:p>
          <a:p>
            <a:endParaRPr lang="en-US" dirty="0"/>
          </a:p>
          <a:p>
            <a:endParaRPr lang="en-US" dirty="0"/>
          </a:p>
          <a:p>
            <a:endParaRPr lang="en-US" dirty="0"/>
          </a:p>
          <a:p>
            <a:endParaRPr lang="en-US" dirty="0"/>
          </a:p>
          <a:p>
            <a:r>
              <a:rPr lang="en-US" dirty="0"/>
              <a:t>Examples: Packet and byte counters, EWMA, functions over a window of packets, </a:t>
            </a:r>
            <a:r>
              <a:rPr lang="is-IS" dirty="0"/>
              <a:t>…</a:t>
            </a:r>
            <a:endParaRPr lang="en-US" dirty="0"/>
          </a:p>
        </p:txBody>
      </p:sp>
      <p:sp>
        <p:nvSpPr>
          <p:cNvPr id="4" name="TextBox 3"/>
          <p:cNvSpPr txBox="1"/>
          <p:nvPr/>
        </p:nvSpPr>
        <p:spPr>
          <a:xfrm>
            <a:off x="1413933" y="3859410"/>
            <a:ext cx="3291882" cy="954107"/>
          </a:xfrm>
          <a:prstGeom prst="rect">
            <a:avLst/>
          </a:prstGeom>
          <a:noFill/>
        </p:spPr>
        <p:txBody>
          <a:bodyPr wrap="square" rtlCol="0">
            <a:spAutoFit/>
          </a:bodyPr>
          <a:lstStyle/>
          <a:p>
            <a:pPr algn="ctr"/>
            <a:r>
              <a:rPr lang="en-US" sz="2800" dirty="0"/>
              <a:t>State maintained by the fold function</a:t>
            </a:r>
          </a:p>
        </p:txBody>
      </p:sp>
      <p:cxnSp>
        <p:nvCxnSpPr>
          <p:cNvPr id="5" name="Straight Arrow Connector 4"/>
          <p:cNvCxnSpPr/>
          <p:nvPr/>
        </p:nvCxnSpPr>
        <p:spPr>
          <a:xfrm flipH="1">
            <a:off x="3078186" y="3193051"/>
            <a:ext cx="833414" cy="531422"/>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069785" y="3859409"/>
            <a:ext cx="5289275" cy="954107"/>
          </a:xfrm>
          <a:prstGeom prst="rect">
            <a:avLst/>
          </a:prstGeom>
          <a:noFill/>
        </p:spPr>
        <p:txBody>
          <a:bodyPr wrap="square" rtlCol="0">
            <a:spAutoFit/>
          </a:bodyPr>
          <a:lstStyle/>
          <a:p>
            <a:r>
              <a:rPr lang="en-US" sz="2800"/>
              <a:t>Functions of a bounded number of packets in the past</a:t>
            </a:r>
            <a:endParaRPr lang="en-US" sz="2800" dirty="0"/>
          </a:p>
        </p:txBody>
      </p:sp>
      <p:cxnSp>
        <p:nvCxnSpPr>
          <p:cNvPr id="7" name="Straight Arrow Connector 6"/>
          <p:cNvCxnSpPr/>
          <p:nvPr/>
        </p:nvCxnSpPr>
        <p:spPr>
          <a:xfrm>
            <a:off x="5913965" y="3137350"/>
            <a:ext cx="829733"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968787" y="3137350"/>
            <a:ext cx="935875"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990904785"/>
      </p:ext>
    </p:extLst>
  </p:cSld>
  <p:clrMapOvr>
    <a:masterClrMapping/>
  </p:clrMapOvr>
  <mc:AlternateContent xmlns:mc="http://schemas.openxmlformats.org/markup-compatibility/2006" xmlns:p14="http://schemas.microsoft.com/office/powerpoint/2010/main">
    <mc:Choice Requires="p14">
      <p:transition spd="slow" p14:dur="2000" advTm="33931"/>
    </mc:Choice>
    <mc:Fallback xmlns="">
      <p:transition spd="slow" advTm="339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latin typeface="+mj-lt"/>
                  </a:rPr>
                  <a:t>Let’s say we are tracking an EWMA :</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(1−⍺)∗</m:t>
                      </m:r>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m:t>
                      </m:r>
                      <m:r>
                        <a:rPr lang="en-US" i="1" dirty="0" smtClean="0">
                          <a:latin typeface="Cambria Math" panose="02040503050406030204" pitchFamily="18" charset="0"/>
                          <a:ea typeface="Consolas" charset="0"/>
                          <a:cs typeface="Consolas" charset="0"/>
                        </a:rPr>
                        <m:t>𝑝𝑘𝑡</m:t>
                      </m:r>
                      <m:r>
                        <a:rPr lang="en-US" i="1" dirty="0" smtClean="0">
                          <a:latin typeface="Cambria Math" panose="02040503050406030204" pitchFamily="18" charset="0"/>
                          <a:ea typeface="Consolas" charset="0"/>
                          <a:cs typeface="Consolas" charset="0"/>
                        </a:rPr>
                        <m:t>.</m:t>
                      </m:r>
                      <m:r>
                        <a:rPr lang="en-US" i="1" dirty="0" smtClean="0">
                          <a:latin typeface="Cambria Math" panose="02040503050406030204" pitchFamily="18" charset="0"/>
                          <a:ea typeface="Consolas" charset="0"/>
                          <a:cs typeface="Consolas" charset="0"/>
                        </a:rPr>
                        <m:t>𝑙𝑒𝑛</m:t>
                      </m:r>
                    </m:oMath>
                  </m:oMathPara>
                </a14:m>
                <a:endParaRPr lang="en-US" dirty="0">
                  <a:latin typeface="+mj-lt"/>
                  <a:ea typeface="Consolas" charset="0"/>
                  <a:cs typeface="Consolas" charset="0"/>
                </a:endParaRPr>
              </a:p>
              <a:p>
                <a:endParaRPr lang="en-US" dirty="0">
                  <a:latin typeface="+mj-lt"/>
                  <a:ea typeface="Ayuthaya" charset="-34"/>
                  <a:cs typeface="Consolas" charset="0"/>
                </a:endParaRPr>
              </a:p>
              <a:p>
                <a:r>
                  <a:rPr lang="en-US" dirty="0">
                    <a:latin typeface="+mj-lt"/>
                    <a:ea typeface="Ayuthaya" charset="-34"/>
                    <a:cs typeface="Consolas" charset="0"/>
                  </a:rPr>
                  <a:t>If the EWMA starts at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and ends at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respectively</a:t>
                </a:r>
              </a:p>
              <a:p>
                <a:pPr marL="0" indent="0">
                  <a:buNone/>
                </a:pPr>
                <a:r>
                  <a:rPr lang="en-US" dirty="0">
                    <a:latin typeface="+mj-lt"/>
                    <a:ea typeface="Ayuthaya" charset="-34"/>
                    <a:cs typeface="Consolas" charset="0"/>
                  </a:rPr>
                  <a:t>   after </a:t>
                </a:r>
                <a14:m>
                  <m:oMath xmlns:m="http://schemas.openxmlformats.org/officeDocument/2006/math">
                    <m:r>
                      <a:rPr lang="en-US" i="1" dirty="0" smtClean="0">
                        <a:latin typeface="Cambria Math" panose="02040503050406030204" pitchFamily="18" charset="0"/>
                        <a:ea typeface="Ayuthaya" charset="-34"/>
                        <a:cs typeface="Consolas" charset="0"/>
                      </a:rPr>
                      <m:t>𝑁</m:t>
                    </m:r>
                  </m:oMath>
                </a14:m>
                <a:r>
                  <a:rPr lang="en-US" dirty="0">
                    <a:latin typeface="+mj-lt"/>
                    <a:ea typeface="Ayuthaya" charset="-34"/>
                    <a:cs typeface="Consolas" charset="0"/>
                  </a:rPr>
                  <a:t> packets, then:</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𝐹</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1 </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r>
                        <a:rPr lang="en-US" sz="2800" i="1" dirty="0">
                          <a:latin typeface="Cambria Math" panose="02040503050406030204" pitchFamily="18" charset="0"/>
                        </a:rPr>
                        <m:t> – (1−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oMath>
                  </m:oMathPara>
                </a14:m>
                <a:endParaRPr lang="en-US" sz="2800" baseline="-25000" dirty="0"/>
              </a:p>
              <a:p>
                <a:pPr marL="457200" lvl="1" indent="0">
                  <a:buNone/>
                </a:pPr>
                <a14:m>
                  <m:oMathPara xmlns:m="http://schemas.openxmlformats.org/officeDocument/2006/math">
                    <m:oMathParaPr>
                      <m:jc m:val="centerGroup"/>
                    </m:oMathParaPr>
                    <m:oMath xmlns:m="http://schemas.openxmlformats.org/officeDocument/2006/math">
                      <m:d>
                        <m:dPr>
                          <m:ctrlPr>
                            <a:rPr lang="en-US" sz="2800" i="1" dirty="0" smtClean="0">
                              <a:latin typeface="Cambria Math" panose="02040503050406030204" pitchFamily="18" charset="0"/>
                            </a:rPr>
                          </m:ctrlPr>
                        </m:dPr>
                        <m:e>
                          <m:r>
                            <a:rPr lang="en-US" sz="2800" i="1" dirty="0" smtClean="0">
                              <a:latin typeface="Cambria Math" panose="02040503050406030204" pitchFamily="18" charset="0"/>
                            </a:rPr>
                            <m:t>𝑓𝑜𝑟</m:t>
                          </m:r>
                          <m:r>
                            <a:rPr lang="en-US" sz="2800" i="1" dirty="0" smtClean="0">
                              <a:latin typeface="Cambria Math" panose="02040503050406030204" pitchFamily="18" charset="0"/>
                            </a:rPr>
                            <m:t> </m:t>
                          </m:r>
                          <m:r>
                            <a:rPr lang="en-US" sz="2800" i="1" dirty="0" smtClean="0">
                              <a:latin typeface="Cambria Math" panose="02040503050406030204" pitchFamily="18" charset="0"/>
                            </a:rPr>
                            <m:t>𝑎𝑙𝑙</m:t>
                          </m:r>
                          <m:r>
                            <a:rPr lang="en-US" sz="2800" i="1" dirty="0" smtClean="0">
                              <a:latin typeface="Cambria Math" panose="02040503050406030204" pitchFamily="18" charset="0"/>
                            </a:rPr>
                            <m:t> </m:t>
                          </m:r>
                          <m:r>
                            <a:rPr lang="en-US" sz="2800" i="1" dirty="0" smtClean="0">
                              <a:latin typeface="Cambria Math" panose="02040503050406030204" pitchFamily="18" charset="0"/>
                            </a:rPr>
                            <m:t>𝐼</m:t>
                          </m:r>
                          <m:r>
                            <a:rPr lang="en-US" sz="2800" i="1" baseline="-25000" dirty="0" smtClean="0">
                              <a:latin typeface="Cambria Math" panose="02040503050406030204" pitchFamily="18" charset="0"/>
                            </a:rPr>
                            <m:t>1</m:t>
                          </m:r>
                          <m:r>
                            <a:rPr lang="en-US" sz="2800" i="1" dirty="0" smtClean="0">
                              <a:latin typeface="Cambria Math" panose="02040503050406030204" pitchFamily="18" charset="0"/>
                            </a:rPr>
                            <m:t> </m:t>
                          </m:r>
                          <m:r>
                            <a:rPr lang="en-US" sz="2800" i="1" dirty="0" smtClean="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r>
                            <a:rPr lang="en-US" sz="2800" i="1" dirty="0">
                              <a:latin typeface="Cambria Math" panose="02040503050406030204" pitchFamily="18" charset="0"/>
                            </a:rPr>
                            <m:t> </m:t>
                          </m:r>
                          <m:r>
                            <a:rPr lang="en-US" sz="2800" i="1" dirty="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𝑐𝑜𝑟𝑟𝑒𝑠𝑝𝑜𝑛𝑑𝑖𝑛𝑔</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1</m:t>
                          </m:r>
                          <m:r>
                            <a:rPr lang="en-US" sz="2800" b="0" i="1" dirty="0" smtClean="0">
                              <a:latin typeface="Cambria Math" panose="02040503050406030204" pitchFamily="18" charset="0"/>
                            </a:rPr>
                            <m:t>𝑎𝑛𝑑</m:t>
                          </m:r>
                          <m:r>
                            <a:rPr lang="en-US" sz="2800" b="0" i="1" baseline="-25000" dirty="0" smtClean="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e>
                      </m:d>
                    </m:oMath>
                  </m:oMathPara>
                </a14:m>
                <a:endParaRPr lang="en-US" sz="2800" b="0" dirty="0"/>
              </a:p>
              <a:p>
                <a:r>
                  <a:rPr lang="en-US" dirty="0">
                    <a:ea typeface="Ayuthaya" charset="-34"/>
                    <a:cs typeface="Consolas" charset="0"/>
                  </a:rPr>
                  <a:t>So we can take a final value </a:t>
                </a:r>
                <a14:m>
                  <m:oMath xmlns:m="http://schemas.openxmlformats.org/officeDocument/2006/math">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baseline="-25000" dirty="0">
                    <a:ea typeface="Ayuthaya" charset="-34"/>
                    <a:cs typeface="Consolas" charset="0"/>
                  </a:rPr>
                  <a:t> </a:t>
                </a:r>
                <a:r>
                  <a:rPr lang="en-US" dirty="0">
                    <a:ea typeface="Ayuthaya" charset="-34"/>
                    <a:cs typeface="Consolas" charset="0"/>
                  </a:rPr>
                  <a:t>calculated for an initial value </a:t>
                </a:r>
                <a14:m>
                  <m:oMath xmlns:m="http://schemas.openxmlformats.org/officeDocument/2006/math">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1 </m:t>
                    </m:r>
                  </m:oMath>
                </a14:m>
                <a:r>
                  <a:rPr lang="en-US" dirty="0">
                    <a:ea typeface="Ayuthaya" charset="-34"/>
                    <a:cs typeface="Consolas" charset="0"/>
                  </a:rPr>
                  <a:t> and modify it for a new initial value</a:t>
                </a:r>
                <a14:m>
                  <m:oMath xmlns:m="http://schemas.openxmlformats.org/officeDocument/2006/math">
                    <m:r>
                      <a:rPr lang="en-US" i="1" dirty="0">
                        <a:latin typeface="Cambria Math" panose="02040503050406030204" pitchFamily="18" charset="0"/>
                        <a:ea typeface="Ayuthaya" charset="-34"/>
                        <a:cs typeface="Consolas" charset="0"/>
                      </a:rPr>
                      <m:t> </m:t>
                    </m:r>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r>
                      <a:rPr lang="en-US" i="1" dirty="0">
                        <a:latin typeface="Cambria Math" panose="02040503050406030204" pitchFamily="18" charset="0"/>
                        <a:ea typeface="Ayuthaya" charset="-34"/>
                        <a:cs typeface="Consolas" charset="0"/>
                      </a:rPr>
                      <m:t> </m:t>
                    </m:r>
                  </m:oMath>
                </a14:m>
                <a:r>
                  <a:rPr lang="en-US" dirty="0">
                    <a:ea typeface="Ayuthaya" charset="-34"/>
                    <a:cs typeface="Consolas" charset="0"/>
                  </a:rPr>
                  <a:t>using:</a:t>
                </a:r>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𝐹</m:t>
                      </m:r>
                      <m:r>
                        <a:rPr lang="en-US" i="1" baseline="-25000" dirty="0">
                          <a:latin typeface="Cambria Math" panose="02040503050406030204" pitchFamily="18" charset="0"/>
                        </a:rPr>
                        <m:t>2 </m:t>
                      </m:r>
                      <m:r>
                        <a:rPr lang="en-US" i="1" dirty="0">
                          <a:latin typeface="Cambria Math" panose="02040503050406030204" pitchFamily="18" charset="0"/>
                        </a:rPr>
                        <m:t>=</m:t>
                      </m:r>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r>
                        <a:rPr lang="en-US" i="1" dirty="0">
                          <a:latin typeface="Cambria Math" panose="02040503050406030204" pitchFamily="18" charset="0"/>
                          <a:ea typeface="Ayuthaya" charset="-34"/>
                          <a:cs typeface="Consolas" charset="0"/>
                        </a:rPr>
                        <m:t> – </m:t>
                      </m:r>
                      <m:r>
                        <a:rPr lang="en-US" i="1" dirty="0">
                          <a:latin typeface="Cambria Math" panose="02040503050406030204" pitchFamily="18" charset="0"/>
                        </a:rPr>
                        <m:t>(1−</m:t>
                      </m:r>
                      <m:r>
                        <a:rPr lang="en-US" i="1" dirty="0">
                          <a:latin typeface="Cambria Math" panose="02040503050406030204" pitchFamily="18" charset="0"/>
                          <a:ea typeface="Ayuthaya" charset="-34"/>
                          <a:cs typeface="Ayuthaya" charset="-34"/>
                        </a:rPr>
                        <m:t>⍺</m:t>
                      </m:r>
                      <m:r>
                        <a:rPr lang="en-US" i="1" dirty="0">
                          <a:latin typeface="Cambria Math" panose="02040503050406030204" pitchFamily="18" charset="0"/>
                        </a:rPr>
                        <m:t>)</m:t>
                      </m:r>
                      <m:r>
                        <a:rPr lang="en-US" i="1" baseline="30000" dirty="0">
                          <a:latin typeface="Cambria Math" panose="02040503050406030204" pitchFamily="18" charset="0"/>
                        </a:rPr>
                        <m:t>𝑁</m:t>
                      </m:r>
                      <m:r>
                        <a:rPr lang="en-US" i="1" dirty="0">
                          <a:latin typeface="Cambria Math" panose="02040503050406030204" pitchFamily="18" charset="0"/>
                        </a:rPr>
                        <m:t> (</m:t>
                      </m:r>
                      <m:r>
                        <a:rPr lang="en-US" i="1" dirty="0">
                          <a:latin typeface="Cambria Math" panose="02040503050406030204" pitchFamily="18" charset="0"/>
                        </a:rPr>
                        <m:t>𝐼</m:t>
                      </m:r>
                      <m:r>
                        <a:rPr lang="en-US" i="1" baseline="-25000" dirty="0">
                          <a:latin typeface="Cambria Math" panose="02040503050406030204" pitchFamily="18" charset="0"/>
                        </a:rPr>
                        <m:t>1</m:t>
                      </m:r>
                      <m:r>
                        <a:rPr lang="en-US" i="1" dirty="0">
                          <a:latin typeface="Cambria Math" panose="02040503050406030204" pitchFamily="18" charset="0"/>
                        </a:rPr>
                        <m:t>–</m:t>
                      </m:r>
                      <m:r>
                        <a:rPr lang="en-US" i="1" dirty="0">
                          <a:latin typeface="Cambria Math" panose="02040503050406030204" pitchFamily="18" charset="0"/>
                        </a:rPr>
                        <m:t>𝐼</m:t>
                      </m:r>
                      <m:r>
                        <a:rPr lang="en-US" i="1" baseline="-25000" dirty="0">
                          <a:latin typeface="Cambria Math" panose="02040503050406030204" pitchFamily="18" charset="0"/>
                        </a:rPr>
                        <m:t>2</m:t>
                      </m:r>
                      <m:r>
                        <a:rPr lang="en-US" i="1" dirty="0">
                          <a:latin typeface="Cambria Math" panose="02040503050406030204" pitchFamily="18" charset="0"/>
                        </a:rPr>
                        <m:t>)</m:t>
                      </m:r>
                    </m:oMath>
                  </m:oMathPara>
                </a14:m>
                <a:endParaRPr lang="en-US" dirty="0">
                  <a:ea typeface="Ayuthaya" charset="-34"/>
                  <a:cs typeface="Consolas"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b="-6433"/>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0D7BD4AA-75F3-5844-BF78-0B063FC914D6}"/>
              </a:ext>
            </a:extLst>
          </p:cNvPr>
          <p:cNvGrpSpPr/>
          <p:nvPr/>
        </p:nvGrpSpPr>
        <p:grpSpPr>
          <a:xfrm>
            <a:off x="10363200" y="3687678"/>
            <a:ext cx="1524000" cy="1414168"/>
            <a:chOff x="9677400" y="3657598"/>
            <a:chExt cx="1524000" cy="1414168"/>
          </a:xfrm>
        </p:grpSpPr>
        <p:grpSp>
          <p:nvGrpSpPr>
            <p:cNvPr id="4" name="Group 3">
              <a:extLst>
                <a:ext uri="{FF2B5EF4-FFF2-40B4-BE49-F238E27FC236}">
                  <a16:creationId xmlns:a16="http://schemas.microsoft.com/office/drawing/2014/main" id="{880CCD12-E730-E94A-85C1-4C88FB185A88}"/>
                </a:ext>
              </a:extLst>
            </p:cNvPr>
            <p:cNvGrpSpPr/>
            <p:nvPr/>
          </p:nvGrpSpPr>
          <p:grpSpPr>
            <a:xfrm>
              <a:off x="9829800" y="3657600"/>
              <a:ext cx="1284065" cy="1414165"/>
              <a:chOff x="9433860" y="-914400"/>
              <a:chExt cx="1284065" cy="1414165"/>
            </a:xfrm>
          </p:grpSpPr>
          <p:cxnSp>
            <p:nvCxnSpPr>
              <p:cNvPr id="5" name="Straight Arrow Connector 4">
                <a:extLst>
                  <a:ext uri="{FF2B5EF4-FFF2-40B4-BE49-F238E27FC236}">
                    <a16:creationId xmlns:a16="http://schemas.microsoft.com/office/drawing/2014/main" id="{1334153A-A719-5045-8840-10BB180885C9}"/>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5391E33-7DC1-0B42-B06E-BB6514B361F6}"/>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5B95CE3-2B56-2640-A225-1C579E9BB636}"/>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8" name="TextBox 7">
                <a:extLst>
                  <a:ext uri="{FF2B5EF4-FFF2-40B4-BE49-F238E27FC236}">
                    <a16:creationId xmlns:a16="http://schemas.microsoft.com/office/drawing/2014/main" id="{BF51DD68-66EE-2545-A8F1-DA41BFF4EA3C}"/>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9" name="TextBox 8">
                <a:extLst>
                  <a:ext uri="{FF2B5EF4-FFF2-40B4-BE49-F238E27FC236}">
                    <a16:creationId xmlns:a16="http://schemas.microsoft.com/office/drawing/2014/main" id="{FBAADEAB-1656-4541-A71D-834A1961D8B8}"/>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10" name="TextBox 9">
                <a:extLst>
                  <a:ext uri="{FF2B5EF4-FFF2-40B4-BE49-F238E27FC236}">
                    <a16:creationId xmlns:a16="http://schemas.microsoft.com/office/drawing/2014/main" id="{86E70E6E-0B3B-2449-869C-5D360FB27808}"/>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1" name="Rounded Rectangle 10">
              <a:extLst>
                <a:ext uri="{FF2B5EF4-FFF2-40B4-BE49-F238E27FC236}">
                  <a16:creationId xmlns:a16="http://schemas.microsoft.com/office/drawing/2014/main" id="{F7C26B19-7F94-234C-AE94-EDAADA7062DF}"/>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2290411281"/>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ea typeface="Ayuthaya" charset="-34"/>
                    <a:cs typeface="Consolas" charset="0"/>
                  </a:rPr>
                  <a:t>In our problem:</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smtClean="0">
                          <a:latin typeface="Cambria Math" panose="02040503050406030204" pitchFamily="18" charset="0"/>
                          <a:ea typeface="Ayuthaya" charset="-34"/>
                          <a:cs typeface="Consolas" charset="0"/>
                        </a:rPr>
                        <m:t>𝑉</m:t>
                      </m:r>
                      <m:r>
                        <a:rPr lang="en-US" sz="2800" i="1" baseline="-25000" dirty="0" smtClean="0">
                          <a:latin typeface="Cambria Math" panose="02040503050406030204" pitchFamily="18" charset="0"/>
                          <a:ea typeface="Ayuthaya" charset="-34"/>
                          <a:cs typeface="Consolas" charset="0"/>
                        </a:rPr>
                        <m:t>0</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𝑑𝑒𝑓𝑎𝑢𝑙𝑡</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𝑠𝑡𝑎𝑟𝑡𝑖𝑛𝑔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2</m:t>
                      </m:r>
                      <m:r>
                        <a:rPr lang="en-US" sz="2800" i="1" dirty="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𝑏𝑎𝑐𝑘</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𝑖𝑛</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𝑏𝑎𝑐𝑘𝑖𝑛𝑔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𝑠𝑡𝑜𝑟𝑒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1</m:t>
                      </m:r>
                      <m:r>
                        <a:rPr lang="en-US" sz="2800" i="1" dirty="0" smtClean="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𝑣𝑎𝑙𝑢𝑒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𝑒𝑣𝑖𝑐𝑡𝑒𝑑</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𝑓𝑟𝑜𝑚</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2 </m:t>
                      </m:r>
                      <m:r>
                        <a:rPr lang="en-US" sz="2800" i="1" dirty="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𝑡𝑟𝑢𝑒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 </m:t>
                      </m:r>
                      <m:r>
                        <a:rPr lang="en-US" sz="2800" i="1" dirty="0" err="1">
                          <a:latin typeface="Cambria Math" panose="02040503050406030204" pitchFamily="18" charset="0"/>
                          <a:ea typeface="Ayuthaya" charset="-34"/>
                          <a:cs typeface="Consolas" charset="0"/>
                        </a:rPr>
                        <m:t>𝑉</m:t>
                      </m:r>
                      <m:r>
                        <a:rPr lang="en-US" sz="2800" i="1" baseline="-25000" dirty="0" err="1">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smtClean="0">
                          <a:latin typeface="Cambria Math" panose="02040503050406030204" pitchFamily="18" charset="0"/>
                        </a:rPr>
                        <m:t>𝑉</m:t>
                      </m:r>
                      <m:r>
                        <a:rPr lang="en-US" sz="2800" i="1" baseline="-25000" dirty="0" smtClean="0">
                          <a:latin typeface="Cambria Math" panose="02040503050406030204" pitchFamily="18" charset="0"/>
                        </a:rPr>
                        <m:t>0</m:t>
                      </m:r>
                      <m:r>
                        <a:rPr lang="en-US" sz="2800" i="1" dirty="0" smtClean="0">
                          <a:latin typeface="Cambria Math" panose="02040503050406030204" pitchFamily="18" charset="0"/>
                        </a:rPr>
                        <m:t> </m:t>
                      </m:r>
                      <m:r>
                        <a:rPr lang="en-US" sz="2800" i="1" dirty="0">
                          <a:latin typeface="Cambria Math" panose="02040503050406030204" pitchFamily="18" charset="0"/>
                        </a:rPr>
                        <m:t>– </m:t>
                      </m:r>
                      <m:r>
                        <a:rPr lang="en-US" sz="2800" i="1" dirty="0" err="1" smtClean="0">
                          <a:latin typeface="Cambria Math" panose="02040503050406030204" pitchFamily="18" charset="0"/>
                        </a:rPr>
                        <m:t>𝑉</m:t>
                      </m:r>
                      <m:r>
                        <a:rPr lang="en-US" sz="2800" i="1" baseline="-25000" dirty="0" err="1" smtClean="0">
                          <a:latin typeface="Cambria Math" panose="02040503050406030204" pitchFamily="18" charset="0"/>
                        </a:rPr>
                        <m:t>𝑏𝑎𝑐𝑘</m:t>
                      </m:r>
                      <m:r>
                        <a:rPr lang="en-US" sz="2800" i="1" dirty="0" smtClean="0">
                          <a:latin typeface="Cambria Math" panose="02040503050406030204" pitchFamily="18" charset="0"/>
                        </a:rPr>
                        <m:t>)</m:t>
                      </m:r>
                    </m:oMath>
                  </m:oMathPara>
                </a14:m>
                <a:endParaRPr lang="en-US" sz="2800" dirty="0"/>
              </a:p>
              <a:p>
                <a:pPr marL="457200" lvl="1" indent="0">
                  <a:buNone/>
                </a:pPr>
                <a:endParaRPr lang="en-US" dirty="0">
                  <a:ea typeface="Ayuthaya" charset="-34"/>
                  <a:cs typeface="Consolas" charset="0"/>
                </a:endParaRPr>
              </a:p>
              <a:p>
                <a:r>
                  <a:rPr lang="en-US" dirty="0">
                    <a:ea typeface="Ayuthaya" charset="-34"/>
                    <a:cs typeface="Consolas" charset="0"/>
                  </a:rPr>
                  <a:t>Small extra state: only number of packets (N), instead of storing each packet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r="-1448"/>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3FC456FC-98CB-DA47-AE77-DF45B087857F}"/>
              </a:ext>
            </a:extLst>
          </p:cNvPr>
          <p:cNvGrpSpPr/>
          <p:nvPr/>
        </p:nvGrpSpPr>
        <p:grpSpPr>
          <a:xfrm>
            <a:off x="1371600" y="2362200"/>
            <a:ext cx="1524000" cy="1414168"/>
            <a:chOff x="9677400" y="3657598"/>
            <a:chExt cx="1524000" cy="1414168"/>
          </a:xfrm>
        </p:grpSpPr>
        <p:grpSp>
          <p:nvGrpSpPr>
            <p:cNvPr id="14" name="Group 13">
              <a:extLst>
                <a:ext uri="{FF2B5EF4-FFF2-40B4-BE49-F238E27FC236}">
                  <a16:creationId xmlns:a16="http://schemas.microsoft.com/office/drawing/2014/main" id="{79EAB6B3-D20F-0847-85FA-831736983B63}"/>
                </a:ext>
              </a:extLst>
            </p:cNvPr>
            <p:cNvGrpSpPr/>
            <p:nvPr/>
          </p:nvGrpSpPr>
          <p:grpSpPr>
            <a:xfrm>
              <a:off x="9829800" y="3657600"/>
              <a:ext cx="1284065" cy="1414165"/>
              <a:chOff x="9433860" y="-914400"/>
              <a:chExt cx="1284065" cy="1414165"/>
            </a:xfrm>
          </p:grpSpPr>
          <p:cxnSp>
            <p:nvCxnSpPr>
              <p:cNvPr id="16" name="Straight Arrow Connector 15">
                <a:extLst>
                  <a:ext uri="{FF2B5EF4-FFF2-40B4-BE49-F238E27FC236}">
                    <a16:creationId xmlns:a16="http://schemas.microsoft.com/office/drawing/2014/main" id="{27EBFD0A-70B7-5343-83F7-9620037AEC75}"/>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06F6480-060B-DB45-9331-8CAAFC9E2777}"/>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58C8D42-281E-3C4B-84DF-FC16DBDA7F78}"/>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28" name="TextBox 27">
                <a:extLst>
                  <a:ext uri="{FF2B5EF4-FFF2-40B4-BE49-F238E27FC236}">
                    <a16:creationId xmlns:a16="http://schemas.microsoft.com/office/drawing/2014/main" id="{C2ABDB77-3857-E143-86C0-4D2E97E82003}"/>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29" name="TextBox 28">
                <a:extLst>
                  <a:ext uri="{FF2B5EF4-FFF2-40B4-BE49-F238E27FC236}">
                    <a16:creationId xmlns:a16="http://schemas.microsoft.com/office/drawing/2014/main" id="{EA2D0959-77D7-0345-8A1C-0E599C090B69}"/>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30" name="TextBox 29">
                <a:extLst>
                  <a:ext uri="{FF2B5EF4-FFF2-40B4-BE49-F238E27FC236}">
                    <a16:creationId xmlns:a16="http://schemas.microsoft.com/office/drawing/2014/main" id="{62CBA651-376E-5149-A6B0-537915D2025F}"/>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5" name="Rounded Rectangle 14">
              <a:extLst>
                <a:ext uri="{FF2B5EF4-FFF2-40B4-BE49-F238E27FC236}">
                  <a16:creationId xmlns:a16="http://schemas.microsoft.com/office/drawing/2014/main" id="{30397DB2-3D85-584A-9437-D0B3EFBB5B02}"/>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1235399798"/>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Microburst computation is linear-in-state</a:t>
            </a:r>
          </a:p>
        </p:txBody>
      </p:sp>
      <p:sp>
        <p:nvSpPr>
          <p:cNvPr id="3" name="Content Placeholder 2"/>
          <p:cNvSpPr>
            <a:spLocks noGrp="1"/>
          </p:cNvSpPr>
          <p:nvPr>
            <p:ph idx="1"/>
          </p:nvPr>
        </p:nvSpPr>
        <p:spPr>
          <a:xfrm>
            <a:off x="838200" y="1825625"/>
            <a:ext cx="10515600" cy="4895850"/>
          </a:xfrm>
        </p:spPr>
        <p:txBody>
          <a:bodyPr>
            <a:noAutofit/>
          </a:bodyPr>
          <a:lstStyle/>
          <a:p>
            <a:pPr marL="0" indent="0">
              <a:buNone/>
            </a:pPr>
            <a:r>
              <a:rPr lang="en-US" sz="2000" dirty="0" err="1">
                <a:latin typeface="Ayuthaya" charset="-34"/>
                <a:ea typeface="Ayuthaya" charset="-34"/>
                <a:cs typeface="Ayuthaya" charset="-34"/>
              </a:rPr>
              <a:t>def</a:t>
            </a:r>
            <a:r>
              <a:rPr lang="en-US" sz="2000" dirty="0">
                <a:latin typeface="Ayuthaya" charset="-34"/>
                <a:ea typeface="Ayuthaya" charset="-34"/>
                <a:cs typeface="Ayuthaya" charset="-34"/>
              </a:rPr>
              <a:t> </a:t>
            </a:r>
            <a:r>
              <a:rPr lang="en-US" sz="2000" dirty="0" err="1">
                <a:solidFill>
                  <a:srgbClr val="A31E34"/>
                </a:solidFill>
                <a:latin typeface="Ayuthaya" charset="-34"/>
                <a:ea typeface="Ayuthaya" charset="-34"/>
                <a:cs typeface="Ayuthaya" charset="-34"/>
              </a:rPr>
              <a:t>bursty</a:t>
            </a:r>
            <a:r>
              <a:rPr lang="en-US" sz="2000" dirty="0">
                <a:latin typeface="Ayuthaya" charset="-34"/>
                <a:ea typeface="Ayuthaya" charset="-34"/>
                <a:cs typeface="Ayuthaya" charset="-34"/>
              </a:rPr>
              <a:t>([</a:t>
            </a:r>
            <a:r>
              <a:rPr lang="en-US" sz="2000" dirty="0" err="1">
                <a:latin typeface="Ayuthaya" charset="-34"/>
                <a:ea typeface="Ayuthaya" charset="-34"/>
                <a:cs typeface="Ayuthaya" charset="-34"/>
              </a:rPr>
              <a:t>last_time</a:t>
            </a:r>
            <a:r>
              <a:rPr lang="en-US" sz="2000" dirty="0">
                <a:latin typeface="Ayuthaya" charset="-34"/>
                <a:ea typeface="Ayuthaya" charset="-34"/>
                <a:cs typeface="Ayuthaya" charset="-34"/>
              </a:rPr>
              <a:t>, </a:t>
            </a:r>
            <a:r>
              <a:rPr lang="en-US" sz="2000" dirty="0" err="1">
                <a:latin typeface="Ayuthaya" charset="-34"/>
                <a:ea typeface="Ayuthaya" charset="-34"/>
                <a:cs typeface="Ayuthaya" charset="-34"/>
              </a:rPr>
              <a:t>nbursts</a:t>
            </a:r>
            <a:r>
              <a:rPr lang="en-US" sz="2000" dirty="0">
                <a:latin typeface="Ayuthaya" charset="-34"/>
                <a:ea typeface="Ayuthaya" charset="-34"/>
                <a:cs typeface="Ayuthaya" charset="-34"/>
              </a:rPr>
              <a:t>], [tin]): </a:t>
            </a:r>
          </a:p>
          <a:p>
            <a:pPr marL="0" indent="0">
              <a:buNone/>
            </a:pPr>
            <a:r>
              <a:rPr lang="en-US" sz="2000" dirty="0">
                <a:latin typeface="Ayuthaya" charset="-34"/>
                <a:ea typeface="Ayuthaya" charset="-34"/>
                <a:cs typeface="Ayuthaya" charset="-34"/>
              </a:rPr>
              <a:t>  if tin - </a:t>
            </a:r>
            <a:r>
              <a:rPr lang="en-US" sz="2000" dirty="0" err="1">
                <a:latin typeface="Ayuthaya" charset="-34"/>
                <a:ea typeface="Ayuthaya" charset="-34"/>
                <a:cs typeface="Ayuthaya" charset="-34"/>
              </a:rPr>
              <a:t>last_time</a:t>
            </a:r>
            <a:r>
              <a:rPr lang="en-US" sz="2000" dirty="0">
                <a:latin typeface="Ayuthaya" charset="-34"/>
                <a:ea typeface="Ayuthaya" charset="-34"/>
                <a:cs typeface="Ayuthaya" charset="-34"/>
              </a:rPr>
              <a:t> &gt; 800 </a:t>
            </a:r>
            <a:r>
              <a:rPr lang="en-US" sz="2000" dirty="0" err="1">
                <a:latin typeface="Ayuthaya" charset="-34"/>
                <a:ea typeface="Ayuthaya" charset="-34"/>
                <a:cs typeface="Ayuthaya" charset="-34"/>
              </a:rPr>
              <a:t>ms</a:t>
            </a:r>
            <a:r>
              <a:rPr lang="en-US" sz="2000" dirty="0">
                <a:latin typeface="Ayuthaya" charset="-34"/>
                <a:ea typeface="Ayuthaya" charset="-34"/>
                <a:cs typeface="Ayuthaya" charset="-34"/>
              </a:rPr>
              <a:t>: </a:t>
            </a:r>
          </a:p>
          <a:p>
            <a:pPr marL="0" indent="0">
              <a:buNone/>
            </a:pPr>
            <a:r>
              <a:rPr lang="en-US" sz="2000" dirty="0">
                <a:latin typeface="Ayuthaya" charset="-34"/>
                <a:ea typeface="Ayuthaya" charset="-34"/>
                <a:cs typeface="Ayuthaya" charset="-34"/>
              </a:rPr>
              <a:t>    </a:t>
            </a:r>
            <a:r>
              <a:rPr lang="en-US" sz="2000" dirty="0" err="1">
                <a:latin typeface="Ayuthaya" charset="-34"/>
                <a:ea typeface="Ayuthaya" charset="-34"/>
                <a:cs typeface="Ayuthaya" charset="-34"/>
              </a:rPr>
              <a:t>nbursts</a:t>
            </a:r>
            <a:r>
              <a:rPr lang="en-US" sz="2000" dirty="0">
                <a:latin typeface="Ayuthaya" charset="-34"/>
                <a:ea typeface="Ayuthaya" charset="-34"/>
                <a:cs typeface="Ayuthaya" charset="-34"/>
              </a:rPr>
              <a:t> = </a:t>
            </a:r>
            <a:r>
              <a:rPr lang="en-US" sz="2000" dirty="0" err="1">
                <a:latin typeface="Ayuthaya" charset="-34"/>
                <a:ea typeface="Ayuthaya" charset="-34"/>
                <a:cs typeface="Ayuthaya" charset="-34"/>
              </a:rPr>
              <a:t>nbursts</a:t>
            </a:r>
            <a:r>
              <a:rPr lang="en-US" sz="2000" dirty="0">
                <a:latin typeface="Ayuthaya" charset="-34"/>
                <a:ea typeface="Ayuthaya" charset="-34"/>
                <a:cs typeface="Ayuthaya" charset="-34"/>
              </a:rPr>
              <a:t> + 1 </a:t>
            </a:r>
          </a:p>
          <a:p>
            <a:pPr marL="0" indent="0">
              <a:buNone/>
            </a:pPr>
            <a:r>
              <a:rPr lang="en-US" sz="2000" dirty="0">
                <a:latin typeface="Ayuthaya" charset="-34"/>
                <a:ea typeface="Ayuthaya" charset="-34"/>
                <a:cs typeface="Ayuthaya" charset="-34"/>
              </a:rPr>
              <a:t>  </a:t>
            </a:r>
            <a:r>
              <a:rPr lang="en-US" sz="2000" dirty="0" err="1">
                <a:latin typeface="Ayuthaya" charset="-34"/>
                <a:ea typeface="Ayuthaya" charset="-34"/>
                <a:cs typeface="Ayuthaya" charset="-34"/>
              </a:rPr>
              <a:t>last_time</a:t>
            </a:r>
            <a:r>
              <a:rPr lang="en-US" sz="2000" dirty="0">
                <a:latin typeface="Ayuthaya" charset="-34"/>
                <a:ea typeface="Ayuthaya" charset="-34"/>
                <a:cs typeface="Ayuthaya" charset="-34"/>
              </a:rPr>
              <a:t> = tin </a:t>
            </a:r>
          </a:p>
          <a:p>
            <a:pPr marL="0" indent="0">
              <a:buNone/>
            </a:pPr>
            <a:endParaRPr lang="en-US" sz="2000" dirty="0">
              <a:latin typeface="Ayuthaya" charset="-34"/>
              <a:ea typeface="Ayuthaya" charset="-34"/>
              <a:cs typeface="Ayuthaya" charset="-34"/>
            </a:endParaRPr>
          </a:p>
          <a:p>
            <a:pPr marL="0" indent="0">
              <a:buNone/>
            </a:pPr>
            <a:r>
              <a:rPr lang="en-US" sz="2000" dirty="0">
                <a:latin typeface="Ayuthaya" charset="-34"/>
                <a:ea typeface="Ayuthaya" charset="-34"/>
                <a:cs typeface="Ayuthaya" charset="-34"/>
              </a:rPr>
              <a:t>result = </a:t>
            </a:r>
            <a:r>
              <a:rPr lang="en-US" sz="2000" dirty="0" err="1">
                <a:solidFill>
                  <a:srgbClr val="A31E34"/>
                </a:solidFill>
                <a:latin typeface="Ayuthaya" charset="-34"/>
                <a:ea typeface="Ayuthaya" charset="-34"/>
                <a:cs typeface="Ayuthaya" charset="-34"/>
              </a:rPr>
              <a:t>groupby</a:t>
            </a:r>
            <a:r>
              <a:rPr lang="en-US" sz="2000" dirty="0">
                <a:latin typeface="Ayuthaya" charset="-34"/>
                <a:ea typeface="Ayuthaya" charset="-34"/>
                <a:cs typeface="Ayuthaya" charset="-34"/>
              </a:rPr>
              <a:t>(S, 5tuple, </a:t>
            </a:r>
            <a:r>
              <a:rPr lang="en-US" sz="2000" dirty="0" err="1">
                <a:latin typeface="Ayuthaya" charset="-34"/>
                <a:ea typeface="Ayuthaya" charset="-34"/>
                <a:cs typeface="Ayuthaya" charset="-34"/>
              </a:rPr>
              <a:t>bursty</a:t>
            </a:r>
            <a:r>
              <a:rPr lang="en-US" sz="2000" dirty="0">
                <a:latin typeface="Ayuthaya" charset="-34"/>
                <a:ea typeface="Ayuthaya" charset="-34"/>
                <a:cs typeface="Ayuthaya" charset="-34"/>
              </a:rPr>
              <a:t>) </a:t>
            </a:r>
          </a:p>
          <a:p>
            <a:pPr marL="0" indent="0">
              <a:buNone/>
            </a:pPr>
            <a:endParaRPr lang="en-US" dirty="0">
              <a:latin typeface="Ayuthaya" charset="-34"/>
              <a:ea typeface="Ayuthaya" charset="-34"/>
              <a:cs typeface="Ayuthaya" charset="-34"/>
            </a:endParaRPr>
          </a:p>
          <a:p>
            <a:pPr marL="0" indent="0">
              <a:buNone/>
            </a:pPr>
            <a:r>
              <a:rPr lang="en-US" dirty="0" err="1">
                <a:latin typeface="Ayuthaya" charset="-34"/>
                <a:ea typeface="Ayuthaya" charset="-34"/>
                <a:cs typeface="Ayuthaya" charset="-34"/>
              </a:rPr>
              <a:t>nbursts</a:t>
            </a:r>
            <a:r>
              <a:rPr lang="en-US" dirty="0">
                <a:latin typeface="Ayuthaya" charset="-34"/>
                <a:ea typeface="Ayuthaya" charset="-34"/>
                <a:cs typeface="Ayuthaya" charset="-34"/>
              </a:rPr>
              <a:t>: S = A * S + B, </a:t>
            </a:r>
            <a:r>
              <a:rPr lang="en-US" dirty="0">
                <a:ea typeface="Ayuthaya" charset="-34"/>
                <a:cs typeface="Ayuthaya" charset="-34"/>
              </a:rPr>
              <a:t>where</a:t>
            </a:r>
          </a:p>
          <a:p>
            <a:pPr marL="0" indent="0">
              <a:buNone/>
            </a:pPr>
            <a:r>
              <a:rPr lang="en-US" dirty="0">
                <a:latin typeface="Ayuthaya" charset="-34"/>
                <a:ea typeface="Ayuthaya" charset="-34"/>
                <a:cs typeface="Ayuthaya" charset="-34"/>
              </a:rPr>
              <a:t>  A = 1</a:t>
            </a:r>
          </a:p>
          <a:p>
            <a:pPr marL="457200" lvl="1" indent="0">
              <a:buNone/>
            </a:pPr>
            <a:r>
              <a:rPr lang="en-US" sz="2800" dirty="0">
                <a:latin typeface="Ayuthaya" charset="-34"/>
                <a:ea typeface="Ayuthaya" charset="-34"/>
                <a:cs typeface="Ayuthaya" charset="-34"/>
              </a:rPr>
              <a:t>B = {1, </a:t>
            </a:r>
            <a:r>
              <a:rPr lang="en-US" sz="2800" dirty="0">
                <a:ea typeface="Ayuthaya" charset="-34"/>
                <a:cs typeface="Ayuthaya" charset="-34"/>
              </a:rPr>
              <a:t>if current </a:t>
            </a:r>
            <a:r>
              <a:rPr lang="en-US" sz="2800" dirty="0" err="1">
                <a:ea typeface="Ayuthaya" charset="-34"/>
                <a:cs typeface="Ayuthaya" charset="-34"/>
              </a:rPr>
              <a:t>pkt</a:t>
            </a:r>
            <a:r>
              <a:rPr lang="en-US" sz="2800" dirty="0">
                <a:ea typeface="Ayuthaya" charset="-34"/>
                <a:cs typeface="Ayuthaya" charset="-34"/>
              </a:rPr>
              <a:t> within 800 </a:t>
            </a:r>
            <a:r>
              <a:rPr lang="en-US" sz="2800" dirty="0" err="1">
                <a:ea typeface="Ayuthaya" charset="-34"/>
                <a:cs typeface="Ayuthaya" charset="-34"/>
              </a:rPr>
              <a:t>ms</a:t>
            </a:r>
            <a:r>
              <a:rPr lang="en-US" sz="2800" dirty="0">
                <a:ea typeface="Ayuthaya" charset="-34"/>
                <a:cs typeface="Ayuthaya" charset="-34"/>
              </a:rPr>
              <a:t> from last; </a:t>
            </a:r>
          </a:p>
          <a:p>
            <a:pPr marL="457200" lvl="1" indent="0">
              <a:buNone/>
            </a:pPr>
            <a:r>
              <a:rPr lang="en-US" sz="2800" dirty="0">
                <a:latin typeface="Ayuthaya" charset="-34"/>
                <a:ea typeface="Ayuthaya" charset="-34"/>
                <a:cs typeface="Ayuthaya" charset="-34"/>
              </a:rPr>
              <a:t>     0</a:t>
            </a:r>
            <a:r>
              <a:rPr lang="en-US" sz="2800" dirty="0">
                <a:ea typeface="Ayuthaya" charset="-34"/>
                <a:cs typeface="Ayuthaya" charset="-34"/>
              </a:rPr>
              <a:t>    otherwise}</a:t>
            </a:r>
          </a:p>
        </p:txBody>
      </p:sp>
      <p:sp>
        <p:nvSpPr>
          <p:cNvPr id="4" name="Slide Number Placeholder 3"/>
          <p:cNvSpPr>
            <a:spLocks noGrp="1"/>
          </p:cNvSpPr>
          <p:nvPr>
            <p:ph type="sldNum" sz="quarter" idx="12"/>
          </p:nvPr>
        </p:nvSpPr>
        <p:spPr/>
        <p:txBody>
          <a:bodyPr/>
          <a:lstStyle/>
          <a:p>
            <a:fld id="{7ADDFCCE-7BFB-9F43-8A65-C6CBBDF8F088}" type="slidenum">
              <a:rPr lang="en-US" smtClean="0"/>
              <a:t>37</a:t>
            </a:fld>
            <a:endParaRPr lang="en-US"/>
          </a:p>
        </p:txBody>
      </p:sp>
    </p:spTree>
    <p:custDataLst>
      <p:tags r:id="rId1"/>
    </p:custDataLst>
    <p:extLst>
      <p:ext uri="{BB962C8B-B14F-4D97-AF65-F5344CB8AC3E}">
        <p14:creationId xmlns:p14="http://schemas.microsoft.com/office/powerpoint/2010/main" val="2114975695"/>
      </p:ext>
    </p:extLst>
  </p:cSld>
  <p:clrMapOvr>
    <a:masterClrMapping/>
  </p:clrMapOvr>
  <mc:AlternateContent xmlns:mc="http://schemas.openxmlformats.org/markup-compatibility/2006" xmlns:p14="http://schemas.microsoft.com/office/powerpoint/2010/main">
    <mc:Choice Requires="p14">
      <p:transition spd="slow" p14:dur="2000" advTm="40658"/>
    </mc:Choice>
    <mc:Fallback xmlns="">
      <p:transition spd="slow" advTm="406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Several fold functions are linear-in-state</a:t>
            </a:r>
          </a:p>
        </p:txBody>
      </p:sp>
      <p:sp>
        <p:nvSpPr>
          <p:cNvPr id="3" name="Content Placeholder 2"/>
          <p:cNvSpPr>
            <a:spLocks noGrp="1"/>
          </p:cNvSpPr>
          <p:nvPr>
            <p:ph idx="1"/>
          </p:nvPr>
        </p:nvSpPr>
        <p:spPr/>
        <p:txBody>
          <a:bodyPr/>
          <a:lstStyle/>
          <a:p>
            <a:r>
              <a:rPr lang="en-US" dirty="0"/>
              <a:t>Counting successive TCP packets that are out of sequence</a:t>
            </a:r>
          </a:p>
          <a:p>
            <a:r>
              <a:rPr lang="en-US" dirty="0"/>
              <a:t>Histogram of </a:t>
            </a:r>
            <a:r>
              <a:rPr lang="en-US" dirty="0" err="1"/>
              <a:t>flowlet</a:t>
            </a:r>
            <a:r>
              <a:rPr lang="en-US" dirty="0"/>
              <a:t> sizes</a:t>
            </a:r>
          </a:p>
          <a:p>
            <a:r>
              <a:rPr lang="en-US" dirty="0"/>
              <a:t>Counting number of timeouts in a TCP connection</a:t>
            </a:r>
          </a:p>
          <a:p>
            <a:r>
              <a:rPr lang="en-US" dirty="0"/>
              <a:t>Micro-burst detection</a:t>
            </a:r>
          </a:p>
          <a:p>
            <a:r>
              <a:rPr lang="en-US" dirty="0"/>
              <a:t>EWMAs</a:t>
            </a:r>
          </a:p>
          <a:p>
            <a:r>
              <a:rPr lang="en-US" dirty="0"/>
              <a:t>The linear-in-state operation can also be cheaply implemented using a multiply-accumulate hardware instruction.</a:t>
            </a:r>
          </a:p>
          <a:p>
            <a:endParaRPr lang="en-US" dirty="0"/>
          </a:p>
        </p:txBody>
      </p:sp>
      <p:sp>
        <p:nvSpPr>
          <p:cNvPr id="4" name="Slide Number Placeholder 3"/>
          <p:cNvSpPr>
            <a:spLocks noGrp="1"/>
          </p:cNvSpPr>
          <p:nvPr>
            <p:ph type="sldNum" sz="quarter" idx="4294967295"/>
          </p:nvPr>
        </p:nvSpPr>
        <p:spPr/>
        <p:txBody>
          <a:bodyPr/>
          <a:lstStyle/>
          <a:p>
            <a:fld id="{7ADDFCCE-7BFB-9F43-8A65-C6CBBDF8F088}" type="slidenum">
              <a:rPr lang="en-US" smtClean="0"/>
              <a:t>38</a:t>
            </a:fld>
            <a:endParaRPr lang="en-US"/>
          </a:p>
        </p:txBody>
      </p:sp>
    </p:spTree>
    <p:extLst>
      <p:ext uri="{BB962C8B-B14F-4D97-AF65-F5344CB8AC3E}">
        <p14:creationId xmlns:p14="http://schemas.microsoft.com/office/powerpoint/2010/main" val="1196912682"/>
      </p:ext>
    </p:extLst>
  </p:cSld>
  <p:clrMapOvr>
    <a:masterClrMapping/>
  </p:clrMapOvr>
  <mc:AlternateContent xmlns:mc="http://schemas.openxmlformats.org/markup-compatibility/2006" xmlns:p14="http://schemas.microsoft.com/office/powerpoint/2010/main">
    <mc:Choice Requires="p14">
      <p:transition spd="slow" p14:dur="2000" advTm="36797"/>
    </mc:Choice>
    <mc:Fallback xmlns="">
      <p:transition spd="slow" advTm="367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Evaluation: Cache eviction rate</a:t>
            </a:r>
          </a:p>
        </p:txBody>
      </p: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64308" y="154988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K’,</a:t>
            </a:r>
            <a:r>
              <a:rPr lang="en-US" sz="2800" dirty="0" err="1"/>
              <a:t>V’</a:t>
            </a:r>
            <a:r>
              <a:rPr lang="en-US" sz="2800" baseline="-25000" dirty="0" err="1"/>
              <a:t>cache</a:t>
            </a:r>
            <a:endParaRPr lang="en-US" sz="2800" baseline="-25000" dirty="0"/>
          </a:p>
        </p:txBody>
      </p:sp>
      <p:sp>
        <p:nvSpPr>
          <p:cNvPr id="38" name="TextBox 37"/>
          <p:cNvSpPr txBox="1"/>
          <p:nvPr/>
        </p:nvSpPr>
        <p:spPr>
          <a:xfrm>
            <a:off x="8811244" y="2839930"/>
            <a:ext cx="503664"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713689" y="2830092"/>
            <a:ext cx="101021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4" name="TextBox 43"/>
          <p:cNvSpPr txBox="1"/>
          <p:nvPr/>
        </p:nvSpPr>
        <p:spPr>
          <a:xfrm>
            <a:off x="8085866" y="1188049"/>
            <a:ext cx="3115533" cy="954107"/>
          </a:xfrm>
          <a:prstGeom prst="rect">
            <a:avLst/>
          </a:prstGeom>
          <a:noFill/>
        </p:spPr>
        <p:txBody>
          <a:bodyPr wrap="square" rtlCol="0">
            <a:spAutoFit/>
          </a:bodyPr>
          <a:lstStyle/>
          <a:p>
            <a:pPr algn="ctr"/>
            <a:r>
              <a:rPr lang="en-US" sz="2800" dirty="0"/>
              <a:t>Off-chip backing store (DRAM)</a:t>
            </a:r>
          </a:p>
        </p:txBody>
      </p:sp>
      <p:sp>
        <p:nvSpPr>
          <p:cNvPr id="3" name="Slide Number Placeholder 2"/>
          <p:cNvSpPr>
            <a:spLocks noGrp="1"/>
          </p:cNvSpPr>
          <p:nvPr>
            <p:ph type="sldNum" sz="quarter" idx="12"/>
          </p:nvPr>
        </p:nvSpPr>
        <p:spPr/>
        <p:txBody>
          <a:bodyPr/>
          <a:lstStyle/>
          <a:p>
            <a:fld id="{7ADDFCCE-7BFB-9F43-8A65-C6CBBDF8F088}" type="slidenum">
              <a:rPr lang="en-US" smtClean="0"/>
              <a:t>39</a:t>
            </a:fld>
            <a:endParaRPr lang="en-US"/>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29684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cxnSp>
        <p:nvCxnSpPr>
          <p:cNvPr id="47" name="Straight Arrow Connector 46"/>
          <p:cNvCxnSpPr/>
          <p:nvPr/>
        </p:nvCxnSpPr>
        <p:spPr>
          <a:xfrm flipV="1">
            <a:off x="5886209" y="3389655"/>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5886210" y="3694456"/>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5886209" y="4016186"/>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94006670"/>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5860" y="2169272"/>
            <a:ext cx="11317826" cy="1938992"/>
          </a:xfrm>
          <a:prstGeom prst="rect">
            <a:avLst/>
          </a:prstGeom>
          <a:noFill/>
        </p:spPr>
        <p:txBody>
          <a:bodyPr wrap="square" rtlCol="0">
            <a:spAutoFit/>
          </a:bodyPr>
          <a:lstStyle/>
          <a:p>
            <a:pPr algn="ctr"/>
            <a:r>
              <a:rPr lang="en-US" sz="4000" dirty="0"/>
              <a:t>We want to build “future-proof” hardware:</a:t>
            </a:r>
          </a:p>
          <a:p>
            <a:pPr algn="ctr"/>
            <a:endParaRPr lang="en-US" sz="4000" dirty="0"/>
          </a:p>
          <a:p>
            <a:pPr algn="ctr"/>
            <a:r>
              <a:rPr lang="en-US" sz="4000" dirty="0"/>
              <a:t>Language-directed hardware design</a:t>
            </a:r>
          </a:p>
        </p:txBody>
      </p:sp>
      <p:sp>
        <p:nvSpPr>
          <p:cNvPr id="2" name="Slide Number Placeholder 1"/>
          <p:cNvSpPr>
            <a:spLocks noGrp="1"/>
          </p:cNvSpPr>
          <p:nvPr>
            <p:ph type="sldNum" sz="quarter" idx="12"/>
          </p:nvPr>
        </p:nvSpPr>
        <p:spPr/>
        <p:txBody>
          <a:bodyPr/>
          <a:lstStyle/>
          <a:p>
            <a:fld id="{7ADDFCCE-7BFB-9F43-8A65-C6CBBDF8F088}" type="slidenum">
              <a:rPr lang="en-US" smtClean="0"/>
              <a:t>4</a:t>
            </a:fld>
            <a:endParaRPr lang="en-US"/>
          </a:p>
        </p:txBody>
      </p:sp>
    </p:spTree>
    <p:extLst>
      <p:ext uri="{BB962C8B-B14F-4D97-AF65-F5344CB8AC3E}">
        <p14:creationId xmlns:p14="http://schemas.microsoft.com/office/powerpoint/2010/main" val="605997881"/>
      </p:ext>
    </p:extLst>
  </p:cSld>
  <p:clrMapOvr>
    <a:masterClrMapping/>
  </p:clrMapOvr>
  <mc:AlternateContent xmlns:mc="http://schemas.openxmlformats.org/markup-compatibility/2006" xmlns:p14="http://schemas.microsoft.com/office/powerpoint/2010/main">
    <mc:Choice Requires="p14">
      <p:transition spd="slow" p14:dur="2000" advTm="21014"/>
    </mc:Choice>
    <mc:Fallback xmlns="">
      <p:transition spd="slow" advTm="21014"/>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processing at backing store</a:t>
            </a:r>
          </a:p>
        </p:txBody>
      </p:sp>
      <p:sp>
        <p:nvSpPr>
          <p:cNvPr id="3" name="Content Placeholder 2"/>
          <p:cNvSpPr>
            <a:spLocks noGrp="1"/>
          </p:cNvSpPr>
          <p:nvPr>
            <p:ph idx="1"/>
          </p:nvPr>
        </p:nvSpPr>
        <p:spPr>
          <a:xfrm>
            <a:off x="838200" y="1825625"/>
            <a:ext cx="10947400" cy="4895850"/>
          </a:xfrm>
        </p:spPr>
        <p:txBody>
          <a:bodyPr>
            <a:normAutofit/>
          </a:bodyPr>
          <a:lstStyle/>
          <a:p>
            <a:r>
              <a:rPr lang="en-US" dirty="0"/>
              <a:t>Trace-based evaluation: </a:t>
            </a:r>
          </a:p>
          <a:p>
            <a:pPr lvl="1"/>
            <a:r>
              <a:rPr lang="en-US" dirty="0"/>
              <a:t>“Core14”, “Core16”: Core router traces from CAIDA (2014, 16)</a:t>
            </a:r>
          </a:p>
          <a:p>
            <a:pPr lvl="1"/>
            <a:r>
              <a:rPr lang="en-US" dirty="0"/>
              <a:t>“DC”: University data center trace from [Benson et al. IMC </a:t>
            </a:r>
            <a:r>
              <a:rPr lang="uk-UA" dirty="0"/>
              <a:t>’</a:t>
            </a:r>
            <a:r>
              <a:rPr lang="en-US" dirty="0"/>
              <a:t>10]</a:t>
            </a:r>
          </a:p>
          <a:p>
            <a:pPr lvl="1"/>
            <a:r>
              <a:rPr lang="en-US" dirty="0"/>
              <a:t>Each has ~100M packets</a:t>
            </a:r>
          </a:p>
          <a:p>
            <a:pPr lvl="1"/>
            <a:endParaRPr lang="en-US" dirty="0"/>
          </a:p>
          <a:p>
            <a:r>
              <a:rPr lang="en-US" dirty="0"/>
              <a:t>Query: </a:t>
            </a:r>
            <a:r>
              <a:rPr lang="en-US" dirty="0" err="1"/>
              <a:t>groupby</a:t>
            </a:r>
            <a:r>
              <a:rPr lang="en-US" dirty="0"/>
              <a:t> based on 5-tuple (i.e., key is 5-tuple)</a:t>
            </a:r>
          </a:p>
          <a:p>
            <a:endParaRPr lang="en-US" dirty="0"/>
          </a:p>
          <a:p>
            <a:r>
              <a:rPr lang="en-US" dirty="0"/>
              <a:t>8-way set-associative LRU cache eviction policy</a:t>
            </a:r>
          </a:p>
          <a:p>
            <a:endParaRPr lang="en-US" dirty="0"/>
          </a:p>
          <a:p>
            <a:r>
              <a:rPr lang="en-US" dirty="0"/>
              <a:t>Eviction </a:t>
            </a:r>
            <a:r>
              <a:rPr lang="en-US" i="1" dirty="0"/>
              <a:t>ratio</a:t>
            </a:r>
            <a:r>
              <a:rPr lang="en-US" dirty="0"/>
              <a:t>: % of incoming </a:t>
            </a:r>
            <a:r>
              <a:rPr lang="en-US" dirty="0" err="1"/>
              <a:t>pkts</a:t>
            </a:r>
            <a:r>
              <a:rPr lang="en-US" dirty="0"/>
              <a:t> that result in a cache eviction</a:t>
            </a:r>
          </a:p>
        </p:txBody>
      </p:sp>
      <p:sp>
        <p:nvSpPr>
          <p:cNvPr id="4" name="Slide Number Placeholder 3"/>
          <p:cNvSpPr>
            <a:spLocks noGrp="1"/>
          </p:cNvSpPr>
          <p:nvPr>
            <p:ph type="sldNum" sz="quarter" idx="12"/>
          </p:nvPr>
        </p:nvSpPr>
        <p:spPr/>
        <p:txBody>
          <a:bodyPr/>
          <a:lstStyle/>
          <a:p>
            <a:fld id="{7ADDFCCE-7BFB-9F43-8A65-C6CBBDF8F088}" type="slidenum">
              <a:rPr lang="en-US" smtClean="0"/>
              <a:t>40</a:t>
            </a:fld>
            <a:endParaRPr lang="en-US"/>
          </a:p>
        </p:txBody>
      </p:sp>
    </p:spTree>
    <p:custDataLst>
      <p:tags r:id="rId1"/>
    </p:custDataLst>
    <p:extLst>
      <p:ext uri="{BB962C8B-B14F-4D97-AF65-F5344CB8AC3E}">
        <p14:creationId xmlns:p14="http://schemas.microsoft.com/office/powerpoint/2010/main" val="1378631781"/>
      </p:ext>
    </p:extLst>
  </p:cSld>
  <p:clrMapOvr>
    <a:masterClrMapping/>
  </p:clrMapOvr>
  <mc:AlternateContent xmlns:mc="http://schemas.openxmlformats.org/markup-compatibility/2006" xmlns:p14="http://schemas.microsoft.com/office/powerpoint/2010/main">
    <mc:Choice Requires="p14">
      <p:transition spd="slow" p14:dur="2000" advTm="51731"/>
    </mc:Choice>
    <mc:Fallback xmlns="">
      <p:transition spd="slow" advTm="517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vs. Cache size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943" y="1690688"/>
            <a:ext cx="7979229" cy="4701114"/>
          </a:xfrm>
          <a:prstGeom prst="rect">
            <a:avLst/>
          </a:prstGeom>
        </p:spPr>
      </p:pic>
      <p:sp>
        <p:nvSpPr>
          <p:cNvPr id="3" name="Slide Number Placeholder 2"/>
          <p:cNvSpPr>
            <a:spLocks noGrp="1"/>
          </p:cNvSpPr>
          <p:nvPr>
            <p:ph type="sldNum" sz="quarter" idx="12"/>
          </p:nvPr>
        </p:nvSpPr>
        <p:spPr/>
        <p:txBody>
          <a:bodyPr/>
          <a:lstStyle/>
          <a:p>
            <a:fld id="{7ADDFCCE-7BFB-9F43-8A65-C6CBBDF8F088}" type="slidenum">
              <a:rPr lang="en-US" smtClean="0"/>
              <a:t>41</a:t>
            </a:fld>
            <a:endParaRPr lang="en-US"/>
          </a:p>
        </p:txBody>
      </p:sp>
    </p:spTree>
    <p:extLst>
      <p:ext uri="{BB962C8B-B14F-4D97-AF65-F5344CB8AC3E}">
        <p14:creationId xmlns:p14="http://schemas.microsoft.com/office/powerpoint/2010/main" val="220871179"/>
      </p:ext>
    </p:extLst>
  </p:cSld>
  <p:clrMapOvr>
    <a:masterClrMapping/>
  </p:clrMapOvr>
  <mc:AlternateContent xmlns:mc="http://schemas.openxmlformats.org/markup-compatibility/2006" xmlns:p14="http://schemas.microsoft.com/office/powerpoint/2010/main">
    <mc:Choice Requires="p14">
      <p:transition spd="slow" p14:dur="2000" advTm="4569"/>
    </mc:Choice>
    <mc:Fallback xmlns="">
      <p:transition spd="slow" advTm="4569"/>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vs. Cache size</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943" y="1690688"/>
            <a:ext cx="7979229" cy="4701114"/>
          </a:xfrm>
          <a:prstGeom prst="rect">
            <a:avLst/>
          </a:prstGeom>
        </p:spPr>
      </p:pic>
      <p:sp>
        <p:nvSpPr>
          <p:cNvPr id="6" name="TextBox 5"/>
          <p:cNvSpPr txBox="1"/>
          <p:nvPr/>
        </p:nvSpPr>
        <p:spPr>
          <a:xfrm>
            <a:off x="8253127" y="1964268"/>
            <a:ext cx="4059283" cy="3539430"/>
          </a:xfrm>
          <a:prstGeom prst="rect">
            <a:avLst/>
          </a:prstGeom>
          <a:noFill/>
        </p:spPr>
        <p:txBody>
          <a:bodyPr wrap="square" rtlCol="0">
            <a:spAutoFit/>
          </a:bodyPr>
          <a:lstStyle/>
          <a:p>
            <a:r>
              <a:rPr lang="en-US" sz="2800" dirty="0"/>
              <a:t>2</a:t>
            </a:r>
            <a:r>
              <a:rPr lang="en-US" sz="2800" baseline="30000" dirty="0"/>
              <a:t>18</a:t>
            </a:r>
            <a:r>
              <a:rPr lang="en-US" sz="2800" dirty="0"/>
              <a:t> keys == 64 </a:t>
            </a:r>
            <a:r>
              <a:rPr lang="en-US" sz="2800" dirty="0" err="1"/>
              <a:t>Mbits</a:t>
            </a:r>
            <a:endParaRPr lang="en-US" sz="2800" dirty="0"/>
          </a:p>
          <a:p>
            <a:r>
              <a:rPr lang="en-US" sz="2800" dirty="0"/>
              <a:t>(256 bits per </a:t>
            </a:r>
            <a:r>
              <a:rPr lang="en-US" sz="2800" dirty="0" err="1"/>
              <a:t>key+value</a:t>
            </a:r>
            <a:r>
              <a:rPr lang="en-US" sz="2800" dirty="0"/>
              <a:t>)</a:t>
            </a:r>
          </a:p>
          <a:p>
            <a:endParaRPr lang="en-US" sz="2800" dirty="0"/>
          </a:p>
          <a:p>
            <a:r>
              <a:rPr lang="en-US" sz="2800" b="1" dirty="0"/>
              <a:t>4%</a:t>
            </a:r>
            <a:r>
              <a:rPr lang="en-US" sz="2800" dirty="0"/>
              <a:t> </a:t>
            </a:r>
            <a:r>
              <a:rPr lang="en-US" sz="2800" dirty="0" err="1"/>
              <a:t>pkt</a:t>
            </a:r>
            <a:r>
              <a:rPr lang="en-US" sz="2800" dirty="0"/>
              <a:t> eviction ratio</a:t>
            </a:r>
          </a:p>
          <a:p>
            <a:endParaRPr lang="en-US" sz="2800" dirty="0"/>
          </a:p>
          <a:p>
            <a:r>
              <a:rPr lang="en-US" sz="2800" b="1" dirty="0"/>
              <a:t>25X </a:t>
            </a:r>
            <a:r>
              <a:rPr lang="en-US" sz="2800" dirty="0"/>
              <a:t>reduction from processing each </a:t>
            </a:r>
            <a:r>
              <a:rPr lang="en-US" sz="2800" dirty="0" err="1"/>
              <a:t>pkt</a:t>
            </a:r>
            <a:endParaRPr lang="en-US" sz="2800" dirty="0"/>
          </a:p>
          <a:p>
            <a:endParaRPr lang="en-US" sz="2800" dirty="0"/>
          </a:p>
        </p:txBody>
      </p:sp>
      <p:sp>
        <p:nvSpPr>
          <p:cNvPr id="3" name="Slide Number Placeholder 2"/>
          <p:cNvSpPr>
            <a:spLocks noGrp="1"/>
          </p:cNvSpPr>
          <p:nvPr>
            <p:ph type="sldNum" sz="quarter" idx="12"/>
          </p:nvPr>
        </p:nvSpPr>
        <p:spPr/>
        <p:txBody>
          <a:bodyPr/>
          <a:lstStyle/>
          <a:p>
            <a:fld id="{7ADDFCCE-7BFB-9F43-8A65-C6CBBDF8F088}" type="slidenum">
              <a:rPr lang="en-US" smtClean="0"/>
              <a:t>42</a:t>
            </a:fld>
            <a:endParaRPr lang="en-US" dirty="0"/>
          </a:p>
        </p:txBody>
      </p:sp>
      <p:cxnSp>
        <p:nvCxnSpPr>
          <p:cNvPr id="8" name="Straight Connector 7"/>
          <p:cNvCxnSpPr/>
          <p:nvPr/>
        </p:nvCxnSpPr>
        <p:spPr>
          <a:xfrm>
            <a:off x="1845129" y="4261757"/>
            <a:ext cx="2651760" cy="1"/>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533899" y="4261757"/>
            <a:ext cx="0" cy="100584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40921523"/>
      </p:ext>
    </p:extLst>
  </p:cSld>
  <p:clrMapOvr>
    <a:masterClrMapping/>
  </p:clrMapOvr>
  <mc:AlternateContent xmlns:mc="http://schemas.openxmlformats.org/markup-compatibility/2006" xmlns:p14="http://schemas.microsoft.com/office/powerpoint/2010/main">
    <mc:Choice Requires="p14">
      <p:transition spd="slow" p14:dur="2000" advTm="28603"/>
    </mc:Choice>
    <mc:Fallback xmlns="">
      <p:transition spd="slow" advTm="286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a:t>
            </a:r>
            <a:r>
              <a:rPr lang="en-US" dirty="0">
                <a:sym typeface="Wingdings"/>
              </a:rPr>
              <a:t> Eviction rate</a:t>
            </a:r>
            <a:endParaRPr lang="en-US" dirty="0"/>
          </a:p>
        </p:txBody>
      </p:sp>
      <p:sp>
        <p:nvSpPr>
          <p:cNvPr id="4" name="Content Placeholder 2"/>
          <p:cNvSpPr>
            <a:spLocks noGrp="1"/>
          </p:cNvSpPr>
          <p:nvPr>
            <p:ph idx="1"/>
          </p:nvPr>
        </p:nvSpPr>
        <p:spPr/>
        <p:txBody>
          <a:bodyPr>
            <a:normAutofit/>
          </a:bodyPr>
          <a:lstStyle/>
          <a:p>
            <a:r>
              <a:rPr lang="en-US" dirty="0"/>
              <a:t>Consider 64-port X 100-Gbit/s switch</a:t>
            </a:r>
          </a:p>
          <a:p>
            <a:endParaRPr lang="en-US" dirty="0"/>
          </a:p>
          <a:p>
            <a:r>
              <a:rPr lang="en-US" dirty="0"/>
              <a:t>Memory: 256 </a:t>
            </a:r>
            <a:r>
              <a:rPr lang="en-US" dirty="0" err="1"/>
              <a:t>Mbits</a:t>
            </a:r>
            <a:r>
              <a:rPr lang="en-US" dirty="0"/>
              <a:t> </a:t>
            </a:r>
          </a:p>
          <a:p>
            <a:pPr lvl="1"/>
            <a:r>
              <a:rPr lang="en-US" dirty="0"/>
              <a:t>7.5% area</a:t>
            </a:r>
          </a:p>
          <a:p>
            <a:pPr lvl="1"/>
            <a:endParaRPr lang="en-US" dirty="0"/>
          </a:p>
          <a:p>
            <a:r>
              <a:rPr lang="en-US" dirty="0"/>
              <a:t>Eviction rate: </a:t>
            </a:r>
            <a:r>
              <a:rPr lang="en-US" dirty="0">
                <a:sym typeface="Wingdings"/>
              </a:rPr>
              <a:t>8M records/s</a:t>
            </a:r>
          </a:p>
          <a:p>
            <a:pPr lvl="1"/>
            <a:r>
              <a:rPr lang="en-US" b="1" dirty="0">
                <a:sym typeface="Wingdings"/>
              </a:rPr>
              <a:t>~ 32 cores</a:t>
            </a:r>
            <a:endParaRPr lang="en-US" dirty="0">
              <a:sym typeface="Wingdings"/>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5867" y="1800746"/>
            <a:ext cx="4792133" cy="2823376"/>
          </a:xfrm>
          <a:prstGeom prst="rect">
            <a:avLst/>
          </a:prstGeom>
        </p:spPr>
      </p:pic>
      <p:sp>
        <p:nvSpPr>
          <p:cNvPr id="3" name="Slide Number Placeholder 2"/>
          <p:cNvSpPr>
            <a:spLocks noGrp="1"/>
          </p:cNvSpPr>
          <p:nvPr>
            <p:ph type="sldNum" sz="quarter" idx="12"/>
          </p:nvPr>
        </p:nvSpPr>
        <p:spPr/>
        <p:txBody>
          <a:bodyPr/>
          <a:lstStyle/>
          <a:p>
            <a:fld id="{7ADDFCCE-7BFB-9F43-8A65-C6CBBDF8F088}" type="slidenum">
              <a:rPr lang="en-US" smtClean="0"/>
              <a:t>43</a:t>
            </a:fld>
            <a:endParaRPr lang="en-US"/>
          </a:p>
        </p:txBody>
      </p:sp>
      <p:cxnSp>
        <p:nvCxnSpPr>
          <p:cNvPr id="7" name="Straight Connector 6"/>
          <p:cNvCxnSpPr/>
          <p:nvPr/>
        </p:nvCxnSpPr>
        <p:spPr>
          <a:xfrm>
            <a:off x="7907867" y="3592286"/>
            <a:ext cx="2880359" cy="19354"/>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10822092" y="3611640"/>
            <a:ext cx="0" cy="45720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914072"/>
      </p:ext>
    </p:extLst>
  </p:cSld>
  <p:clrMapOvr>
    <a:masterClrMapping/>
  </p:clrMapOvr>
  <mc:AlternateContent xmlns:mc="http://schemas.openxmlformats.org/markup-compatibility/2006" xmlns:p14="http://schemas.microsoft.com/office/powerpoint/2010/main">
    <mc:Choice Requires="p14">
      <p:transition spd="slow" p14:dur="2000" advTm="32470"/>
    </mc:Choice>
    <mc:Fallback xmlns="">
      <p:transition spd="slow" advTm="3247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838200" y="1825625"/>
            <a:ext cx="11201400" cy="4710642"/>
          </a:xfrm>
        </p:spPr>
        <p:txBody>
          <a:bodyPr>
            <a:normAutofit/>
          </a:bodyPr>
          <a:lstStyle/>
          <a:p>
            <a:r>
              <a:rPr lang="en-US" dirty="0"/>
              <a:t>Query language for network performance monitoring</a:t>
            </a:r>
          </a:p>
          <a:p>
            <a:r>
              <a:rPr lang="en-US" dirty="0"/>
              <a:t>Hardware design to support query language</a:t>
            </a:r>
          </a:p>
          <a:p>
            <a:r>
              <a:rPr lang="en-US" dirty="0">
                <a:solidFill>
                  <a:srgbClr val="A31E34"/>
                </a:solidFill>
              </a:rPr>
              <a:t>Paper and code available at http://</a:t>
            </a:r>
            <a:r>
              <a:rPr lang="en-US" dirty="0" err="1">
                <a:solidFill>
                  <a:srgbClr val="A31E34"/>
                </a:solidFill>
              </a:rPr>
              <a:t>web.mit.edu</a:t>
            </a:r>
            <a:r>
              <a:rPr lang="en-US" dirty="0">
                <a:solidFill>
                  <a:srgbClr val="A31E34"/>
                </a:solidFill>
              </a:rPr>
              <a:t>/</a:t>
            </a:r>
            <a:r>
              <a:rPr lang="en-US" dirty="0" err="1">
                <a:solidFill>
                  <a:srgbClr val="A31E34"/>
                </a:solidFill>
              </a:rPr>
              <a:t>marple</a:t>
            </a:r>
            <a:endParaRPr lang="en-US" dirty="0">
              <a:solidFill>
                <a:srgbClr val="A31E34"/>
              </a:solidFill>
            </a:endParaRPr>
          </a:p>
          <a:p>
            <a:endParaRPr lang="en-US" dirty="0">
              <a:solidFill>
                <a:srgbClr val="C00000"/>
              </a:solidFill>
            </a:endParaRPr>
          </a:p>
          <a:p>
            <a:pPr marL="0" indent="0" algn="ctr">
              <a:buNone/>
            </a:pPr>
            <a:endParaRPr lang="en-US" dirty="0"/>
          </a:p>
          <a:p>
            <a:endParaRPr lang="en-US" dirty="0"/>
          </a:p>
        </p:txBody>
      </p:sp>
    </p:spTree>
    <p:custDataLst>
      <p:tags r:id="rId1"/>
    </p:custDataLst>
    <p:extLst>
      <p:ext uri="{BB962C8B-B14F-4D97-AF65-F5344CB8AC3E}">
        <p14:creationId xmlns:p14="http://schemas.microsoft.com/office/powerpoint/2010/main" val="417757982"/>
      </p:ext>
    </p:extLst>
  </p:cSld>
  <p:clrMapOvr>
    <a:masterClrMapping/>
  </p:clrMapOvr>
  <mc:AlternateContent xmlns:mc="http://schemas.openxmlformats.org/markup-compatibility/2006" xmlns:p14="http://schemas.microsoft.com/office/powerpoint/2010/main">
    <mc:Choice Requires="p14">
      <p:transition spd="slow" p14:dur="2000" advTm="48667"/>
    </mc:Choice>
    <mc:Fallback xmlns="">
      <p:transition spd="slow" advTm="4866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00203" y="2785939"/>
            <a:ext cx="10762247" cy="769441"/>
          </a:xfrm>
          <a:prstGeom prst="rect">
            <a:avLst/>
          </a:prstGeom>
          <a:noFill/>
        </p:spPr>
        <p:txBody>
          <a:bodyPr wrap="square" rtlCol="0">
            <a:spAutoFit/>
          </a:bodyPr>
          <a:lstStyle/>
          <a:p>
            <a:pPr algn="ctr"/>
            <a:r>
              <a:rPr lang="en-US" sz="4400" dirty="0"/>
              <a:t>Expressive query language</a:t>
            </a:r>
          </a:p>
        </p:txBody>
      </p:sp>
      <p:sp>
        <p:nvSpPr>
          <p:cNvPr id="7" name="TextBox 6"/>
          <p:cNvSpPr txBox="1"/>
          <p:nvPr/>
        </p:nvSpPr>
        <p:spPr>
          <a:xfrm>
            <a:off x="735486" y="5299981"/>
            <a:ext cx="10762247" cy="769441"/>
          </a:xfrm>
          <a:prstGeom prst="rect">
            <a:avLst/>
          </a:prstGeom>
          <a:noFill/>
        </p:spPr>
        <p:txBody>
          <a:bodyPr wrap="square" rtlCol="0">
            <a:spAutoFit/>
          </a:bodyPr>
          <a:lstStyle/>
          <a:p>
            <a:pPr algn="ctr"/>
            <a:r>
              <a:rPr lang="en-US" sz="4400" dirty="0"/>
              <a:t>Line-rate switch hardware primitives</a:t>
            </a:r>
          </a:p>
        </p:txBody>
      </p:sp>
      <p:sp>
        <p:nvSpPr>
          <p:cNvPr id="9" name="Down Arrow 8"/>
          <p:cNvSpPr/>
          <p:nvPr/>
        </p:nvSpPr>
        <p:spPr>
          <a:xfrm>
            <a:off x="5422955" y="3915849"/>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7ADDFCCE-7BFB-9F43-8A65-C6CBBDF8F088}" type="slidenum">
              <a:rPr lang="en-US" smtClean="0"/>
              <a:t>5</a:t>
            </a:fld>
            <a:endParaRPr lang="en-US"/>
          </a:p>
        </p:txBody>
      </p:sp>
      <p:sp>
        <p:nvSpPr>
          <p:cNvPr id="8" name="TextBox 7"/>
          <p:cNvSpPr txBox="1"/>
          <p:nvPr/>
        </p:nvSpPr>
        <p:spPr>
          <a:xfrm>
            <a:off x="900203" y="471139"/>
            <a:ext cx="10762247" cy="769441"/>
          </a:xfrm>
          <a:prstGeom prst="rect">
            <a:avLst/>
          </a:prstGeom>
          <a:noFill/>
        </p:spPr>
        <p:txBody>
          <a:bodyPr wrap="square" rtlCol="0">
            <a:spAutoFit/>
          </a:bodyPr>
          <a:lstStyle/>
          <a:p>
            <a:pPr algn="ctr"/>
            <a:r>
              <a:rPr lang="en-US" sz="4400" dirty="0"/>
              <a:t>Performance monitoring use cases</a:t>
            </a:r>
          </a:p>
        </p:txBody>
      </p:sp>
      <p:sp>
        <p:nvSpPr>
          <p:cNvPr id="10" name="Down Arrow 9"/>
          <p:cNvSpPr/>
          <p:nvPr/>
        </p:nvSpPr>
        <p:spPr>
          <a:xfrm>
            <a:off x="5422955" y="1578562"/>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9462681"/>
      </p:ext>
    </p:extLst>
  </p:cSld>
  <p:clrMapOvr>
    <a:masterClrMapping/>
  </p:clrMapOvr>
  <mc:AlternateContent xmlns:mc="http://schemas.openxmlformats.org/markup-compatibility/2006" xmlns:p14="http://schemas.microsoft.com/office/powerpoint/2010/main">
    <mc:Choice Requires="p14">
      <p:transition spd="slow" p14:dur="2000" advTm="51522"/>
    </mc:Choice>
    <mc:Fallback xmlns="">
      <p:transition spd="slow" advTm="5152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Contributions</a:t>
            </a:r>
          </a:p>
        </p:txBody>
      </p:sp>
      <p:sp>
        <p:nvSpPr>
          <p:cNvPr id="3" name="Content Placeholder 2"/>
          <p:cNvSpPr>
            <a:spLocks noGrp="1"/>
          </p:cNvSpPr>
          <p:nvPr>
            <p:ph idx="1"/>
          </p:nvPr>
        </p:nvSpPr>
        <p:spPr/>
        <p:txBody>
          <a:bodyPr>
            <a:normAutofit/>
          </a:bodyPr>
          <a:lstStyle/>
          <a:p>
            <a:r>
              <a:rPr lang="en-US" sz="3600" dirty="0">
                <a:solidFill>
                  <a:srgbClr val="A31E34"/>
                </a:solidFill>
              </a:rPr>
              <a:t>Marple</a:t>
            </a:r>
            <a:r>
              <a:rPr lang="en-US" sz="3600" dirty="0"/>
              <a:t>, a performance query language</a:t>
            </a:r>
          </a:p>
          <a:p>
            <a:endParaRPr lang="en-US" sz="3600" dirty="0"/>
          </a:p>
          <a:p>
            <a:r>
              <a:rPr lang="en-US" sz="3600" dirty="0"/>
              <a:t>Line-rate switch hardware design</a:t>
            </a:r>
          </a:p>
          <a:p>
            <a:endParaRPr lang="en-US" sz="3200" dirty="0"/>
          </a:p>
          <a:p>
            <a:r>
              <a:rPr lang="en-US" sz="3600" dirty="0"/>
              <a:t>Query compiler</a:t>
            </a:r>
          </a:p>
        </p:txBody>
      </p:sp>
      <p:sp>
        <p:nvSpPr>
          <p:cNvPr id="4" name="Slide Number Placeholder 3"/>
          <p:cNvSpPr>
            <a:spLocks noGrp="1"/>
          </p:cNvSpPr>
          <p:nvPr>
            <p:ph type="sldNum" sz="quarter" idx="12"/>
          </p:nvPr>
        </p:nvSpPr>
        <p:spPr/>
        <p:txBody>
          <a:bodyPr/>
          <a:lstStyle/>
          <a:p>
            <a:fld id="{7ADDFCCE-7BFB-9F43-8A65-C6CBBDF8F088}" type="slidenum">
              <a:rPr lang="en-US" smtClean="0"/>
              <a:t>6</a:t>
            </a:fld>
            <a:endParaRPr lang="en-US"/>
          </a:p>
        </p:txBody>
      </p:sp>
    </p:spTree>
    <p:extLst>
      <p:ext uri="{BB962C8B-B14F-4D97-AF65-F5344CB8AC3E}">
        <p14:creationId xmlns:p14="http://schemas.microsoft.com/office/powerpoint/2010/main" val="519845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3249391" y="2704498"/>
            <a:ext cx="4569585" cy="2682476"/>
            <a:chOff x="3356939" y="2609311"/>
            <a:chExt cx="4768286" cy="3490013"/>
          </a:xfrm>
        </p:grpSpPr>
        <p:sp>
          <p:nvSpPr>
            <p:cNvPr id="4" name="Cloud 3"/>
            <p:cNvSpPr/>
            <p:nvPr/>
          </p:nvSpPr>
          <p:spPr>
            <a:xfrm>
              <a:off x="3356939" y="2609311"/>
              <a:ext cx="4768286" cy="3490013"/>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7141" y="4019183"/>
              <a:ext cx="1371516" cy="85948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4307" y="4019182"/>
              <a:ext cx="1371516" cy="85948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0807" y="5239841"/>
              <a:ext cx="1371516" cy="85948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3675" y="2747868"/>
              <a:ext cx="1371516" cy="859483"/>
            </a:xfrm>
            <a:prstGeom prst="rect">
              <a:avLst/>
            </a:prstGeom>
          </p:spPr>
        </p:pic>
        <p:cxnSp>
          <p:nvCxnSpPr>
            <p:cNvPr id="9" name="Straight Connector 8"/>
            <p:cNvCxnSpPr/>
            <p:nvPr/>
          </p:nvCxnSpPr>
          <p:spPr>
            <a:xfrm>
              <a:off x="4696109" y="4724079"/>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6042522" y="472407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4672268" y="3276187"/>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42522" y="333203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20" name="Rounded Rectangle 19"/>
          <p:cNvSpPr/>
          <p:nvPr/>
        </p:nvSpPr>
        <p:spPr>
          <a:xfrm>
            <a:off x="3105310" y="136874"/>
            <a:ext cx="4718957" cy="1273629"/>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5254" y="276335"/>
            <a:ext cx="1088147" cy="964105"/>
          </a:xfrm>
          <a:prstGeom prst="rect">
            <a:avLst/>
          </a:prstGeom>
        </p:spPr>
      </p:pic>
      <p:sp>
        <p:nvSpPr>
          <p:cNvPr id="19" name="TextBox 18"/>
          <p:cNvSpPr txBox="1"/>
          <p:nvPr/>
        </p:nvSpPr>
        <p:spPr>
          <a:xfrm>
            <a:off x="4632773" y="465999"/>
            <a:ext cx="2717966" cy="707886"/>
          </a:xfrm>
          <a:prstGeom prst="rect">
            <a:avLst/>
          </a:prstGeom>
          <a:noFill/>
        </p:spPr>
        <p:txBody>
          <a:bodyPr wrap="square" rtlCol="0">
            <a:spAutoFit/>
          </a:bodyPr>
          <a:lstStyle/>
          <a:p>
            <a:pPr algn="ctr"/>
            <a:r>
              <a:rPr lang="en-US" sz="4000" dirty="0"/>
              <a:t>Queries</a:t>
            </a:r>
          </a:p>
        </p:txBody>
      </p:sp>
      <p:sp>
        <p:nvSpPr>
          <p:cNvPr id="27" name="Rounded Rectangle 26"/>
          <p:cNvSpPr/>
          <p:nvPr/>
        </p:nvSpPr>
        <p:spPr>
          <a:xfrm>
            <a:off x="3105309" y="1607368"/>
            <a:ext cx="4718957" cy="774441"/>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452661" y="1637205"/>
            <a:ext cx="4006591" cy="707886"/>
          </a:xfrm>
          <a:prstGeom prst="rect">
            <a:avLst/>
          </a:prstGeom>
          <a:noFill/>
        </p:spPr>
        <p:txBody>
          <a:bodyPr wrap="square" rtlCol="0">
            <a:spAutoFit/>
          </a:bodyPr>
          <a:lstStyle/>
          <a:p>
            <a:pPr algn="ctr"/>
            <a:r>
              <a:rPr lang="en-US" sz="4000" dirty="0"/>
              <a:t>Query Compiler</a:t>
            </a:r>
          </a:p>
        </p:txBody>
      </p:sp>
      <p:sp>
        <p:nvSpPr>
          <p:cNvPr id="30" name="Rounded Rectangle 29"/>
          <p:cNvSpPr/>
          <p:nvPr/>
        </p:nvSpPr>
        <p:spPr>
          <a:xfrm>
            <a:off x="3149913" y="5502275"/>
            <a:ext cx="4713667" cy="1219200"/>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2766882" y="5607025"/>
            <a:ext cx="5505291" cy="954107"/>
          </a:xfrm>
          <a:prstGeom prst="rect">
            <a:avLst/>
          </a:prstGeom>
          <a:noFill/>
        </p:spPr>
        <p:txBody>
          <a:bodyPr wrap="square" rtlCol="0">
            <a:spAutoFit/>
          </a:bodyPr>
          <a:lstStyle/>
          <a:p>
            <a:pPr algn="ctr"/>
            <a:r>
              <a:rPr lang="en-US" sz="2800" dirty="0"/>
              <a:t>Programmable switches</a:t>
            </a:r>
          </a:p>
          <a:p>
            <a:pPr algn="ctr"/>
            <a:r>
              <a:rPr lang="en-US" sz="2800" dirty="0"/>
              <a:t>(with some h/w modifications)</a:t>
            </a:r>
          </a:p>
        </p:txBody>
      </p:sp>
      <p:sp>
        <p:nvSpPr>
          <p:cNvPr id="33" name="Curved Left Arrow 32"/>
          <p:cNvSpPr/>
          <p:nvPr/>
        </p:nvSpPr>
        <p:spPr>
          <a:xfrm>
            <a:off x="8058861" y="465999"/>
            <a:ext cx="1028700" cy="1640384"/>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urved Left Arrow 33"/>
          <p:cNvSpPr/>
          <p:nvPr/>
        </p:nvSpPr>
        <p:spPr>
          <a:xfrm>
            <a:off x="8058861" y="2195638"/>
            <a:ext cx="1028700" cy="1275968"/>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TextBox 34"/>
          <p:cNvSpPr txBox="1"/>
          <p:nvPr/>
        </p:nvSpPr>
        <p:spPr>
          <a:xfrm>
            <a:off x="9152877" y="925660"/>
            <a:ext cx="3386009" cy="523220"/>
          </a:xfrm>
          <a:prstGeom prst="rect">
            <a:avLst/>
          </a:prstGeom>
          <a:noFill/>
        </p:spPr>
        <p:txBody>
          <a:bodyPr wrap="square" rtlCol="0">
            <a:spAutoFit/>
          </a:bodyPr>
          <a:lstStyle/>
          <a:p>
            <a:r>
              <a:rPr lang="en-US" sz="2800" dirty="0"/>
              <a:t>Marple programs</a:t>
            </a:r>
          </a:p>
        </p:txBody>
      </p:sp>
      <p:pic>
        <p:nvPicPr>
          <p:cNvPr id="36" name="Picture 3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26" y="2804956"/>
            <a:ext cx="545583" cy="843142"/>
          </a:xfrm>
          <a:prstGeom prst="rect">
            <a:avLst/>
          </a:prstGeom>
        </p:spPr>
      </p:pic>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25" y="3753242"/>
            <a:ext cx="545583" cy="843142"/>
          </a:xfrm>
          <a:prstGeom prst="rect">
            <a:avLst/>
          </a:prstGeom>
        </p:spPr>
      </p:pic>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7047" y="4701528"/>
            <a:ext cx="545583" cy="843142"/>
          </a:xfrm>
          <a:prstGeom prst="rect">
            <a:avLst/>
          </a:prstGeom>
        </p:spPr>
      </p:pic>
      <p:sp>
        <p:nvSpPr>
          <p:cNvPr id="39" name="TextBox 38"/>
          <p:cNvSpPr txBox="1"/>
          <p:nvPr/>
        </p:nvSpPr>
        <p:spPr>
          <a:xfrm>
            <a:off x="9212747" y="2442888"/>
            <a:ext cx="2979253" cy="523220"/>
          </a:xfrm>
          <a:prstGeom prst="rect">
            <a:avLst/>
          </a:prstGeom>
          <a:noFill/>
        </p:spPr>
        <p:txBody>
          <a:bodyPr wrap="square" rtlCol="0">
            <a:spAutoFit/>
          </a:bodyPr>
          <a:lstStyle/>
          <a:p>
            <a:r>
              <a:rPr lang="en-US" sz="2800" dirty="0"/>
              <a:t>Switch programs</a:t>
            </a:r>
          </a:p>
        </p:txBody>
      </p:sp>
      <p:sp>
        <p:nvSpPr>
          <p:cNvPr id="40" name="TextBox 39"/>
          <p:cNvSpPr txBox="1"/>
          <p:nvPr/>
        </p:nvSpPr>
        <p:spPr>
          <a:xfrm>
            <a:off x="1006678" y="4151335"/>
            <a:ext cx="2291698" cy="954107"/>
          </a:xfrm>
          <a:prstGeom prst="rect">
            <a:avLst/>
          </a:prstGeom>
          <a:noFill/>
        </p:spPr>
        <p:txBody>
          <a:bodyPr wrap="square" rtlCol="0">
            <a:spAutoFit/>
          </a:bodyPr>
          <a:lstStyle/>
          <a:p>
            <a:r>
              <a:rPr lang="en-US" sz="2800"/>
              <a:t>To collection servers</a:t>
            </a:r>
            <a:endParaRPr lang="en-US" sz="2800" dirty="0"/>
          </a:p>
        </p:txBody>
      </p:sp>
      <p:cxnSp>
        <p:nvCxnSpPr>
          <p:cNvPr id="41" name="Straight Connector 40"/>
          <p:cNvCxnSpPr/>
          <p:nvPr/>
        </p:nvCxnSpPr>
        <p:spPr>
          <a:xfrm flipH="1">
            <a:off x="1075399" y="3124777"/>
            <a:ext cx="3688003" cy="7385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1036313" y="4045736"/>
            <a:ext cx="2921582" cy="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1036313" y="5085355"/>
            <a:ext cx="3688003" cy="7385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8" name="Bent Arrow 47"/>
          <p:cNvSpPr/>
          <p:nvPr/>
        </p:nvSpPr>
        <p:spPr>
          <a:xfrm>
            <a:off x="517971" y="446094"/>
            <a:ext cx="2352743" cy="1898997"/>
          </a:xfrm>
          <a:prstGeom prst="bentArrow">
            <a:avLst>
              <a:gd name="adj1" fmla="val 11243"/>
              <a:gd name="adj2" fmla="val 20125"/>
              <a:gd name="adj3" fmla="val 25000"/>
              <a:gd name="adj4" fmla="val 8463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Box 48"/>
          <p:cNvSpPr txBox="1"/>
          <p:nvPr/>
        </p:nvSpPr>
        <p:spPr>
          <a:xfrm>
            <a:off x="1056162" y="1471582"/>
            <a:ext cx="1684134" cy="523220"/>
          </a:xfrm>
          <a:prstGeom prst="rect">
            <a:avLst/>
          </a:prstGeom>
          <a:noFill/>
        </p:spPr>
        <p:txBody>
          <a:bodyPr wrap="square" rtlCol="0">
            <a:spAutoFit/>
          </a:bodyPr>
          <a:lstStyle/>
          <a:p>
            <a:r>
              <a:rPr lang="en-US" sz="2800" dirty="0"/>
              <a:t>Results</a:t>
            </a:r>
          </a:p>
        </p:txBody>
      </p:sp>
      <p:sp>
        <p:nvSpPr>
          <p:cNvPr id="2" name="Slide Number Placeholder 1"/>
          <p:cNvSpPr>
            <a:spLocks noGrp="1"/>
          </p:cNvSpPr>
          <p:nvPr>
            <p:ph type="sldNum" sz="quarter" idx="12"/>
          </p:nvPr>
        </p:nvSpPr>
        <p:spPr/>
        <p:txBody>
          <a:bodyPr/>
          <a:lstStyle/>
          <a:p>
            <a:fld id="{7ADDFCCE-7BFB-9F43-8A65-C6CBBDF8F088}" type="slidenum">
              <a:rPr lang="en-US" smtClean="0"/>
              <a:t>7</a:t>
            </a:fld>
            <a:endParaRPr lang="en-US"/>
          </a:p>
        </p:txBody>
      </p:sp>
    </p:spTree>
    <p:custDataLst>
      <p:tags r:id="rId1"/>
    </p:custDataLst>
    <p:extLst>
      <p:ext uri="{BB962C8B-B14F-4D97-AF65-F5344CB8AC3E}">
        <p14:creationId xmlns:p14="http://schemas.microsoft.com/office/powerpoint/2010/main" val="802959923"/>
      </p:ext>
    </p:extLst>
  </p:cSld>
  <p:clrMapOvr>
    <a:masterClrMapping/>
  </p:clrMapOvr>
  <mc:AlternateContent xmlns:mc="http://schemas.openxmlformats.org/markup-compatibility/2006" xmlns:p14="http://schemas.microsoft.com/office/powerpoint/2010/main">
    <mc:Choice Requires="p14">
      <p:transition spd="slow" p14:dur="2000" advTm="38462"/>
    </mc:Choice>
    <mc:Fallback xmlns="">
      <p:transition spd="slow" advTm="384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2" grpId="0"/>
      <p:bldP spid="30" grpId="0" animBg="1"/>
      <p:bldP spid="31" grpId="0"/>
      <p:bldP spid="33" grpId="0" animBg="1"/>
      <p:bldP spid="34" grpId="0" animBg="1"/>
      <p:bldP spid="35" grpId="0"/>
      <p:bldP spid="39" grpId="0"/>
      <p:bldP spid="40" grpId="0"/>
      <p:bldP spid="48" grpId="0" animBg="1"/>
      <p:bldP spid="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8468" y="2961521"/>
            <a:ext cx="10913807" cy="769441"/>
          </a:xfrm>
          <a:prstGeom prst="rect">
            <a:avLst/>
          </a:prstGeom>
          <a:noFill/>
        </p:spPr>
        <p:txBody>
          <a:bodyPr wrap="square" rtlCol="0">
            <a:spAutoFit/>
          </a:bodyPr>
          <a:lstStyle/>
          <a:p>
            <a:pPr algn="ctr"/>
            <a:r>
              <a:rPr lang="en-US" sz="4400" dirty="0"/>
              <a:t>Marple: Performance query language</a:t>
            </a:r>
          </a:p>
        </p:txBody>
      </p:sp>
      <p:sp>
        <p:nvSpPr>
          <p:cNvPr id="2" name="Slide Number Placeholder 1"/>
          <p:cNvSpPr>
            <a:spLocks noGrp="1"/>
          </p:cNvSpPr>
          <p:nvPr>
            <p:ph type="sldNum" sz="quarter" idx="12"/>
          </p:nvPr>
        </p:nvSpPr>
        <p:spPr/>
        <p:txBody>
          <a:bodyPr/>
          <a:lstStyle/>
          <a:p>
            <a:fld id="{7ADDFCCE-7BFB-9F43-8A65-C6CBBDF8F088}" type="slidenum">
              <a:rPr lang="en-US" smtClean="0"/>
              <a:t>8</a:t>
            </a:fld>
            <a:endParaRPr lang="en-US"/>
          </a:p>
        </p:txBody>
      </p:sp>
    </p:spTree>
    <p:extLst>
      <p:ext uri="{BB962C8B-B14F-4D97-AF65-F5344CB8AC3E}">
        <p14:creationId xmlns:p14="http://schemas.microsoft.com/office/powerpoint/2010/main" val="1451458292"/>
      </p:ext>
    </p:extLst>
  </p:cSld>
  <p:clrMapOvr>
    <a:masterClrMapping/>
  </p:clrMapOvr>
  <mc:AlternateContent xmlns:mc="http://schemas.openxmlformats.org/markup-compatibility/2006" xmlns:p14="http://schemas.microsoft.com/office/powerpoint/2010/main">
    <mc:Choice Requires="p14">
      <p:transition spd="slow" p14:dur="2000" advTm="2767"/>
    </mc:Choice>
    <mc:Fallback xmlns="">
      <p:transition spd="slow" advTm="276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Marple: Performance query language</a:t>
            </a:r>
          </a:p>
        </p:txBody>
      </p:sp>
      <p:sp>
        <p:nvSpPr>
          <p:cNvPr id="3" name="Content Placeholder 2"/>
          <p:cNvSpPr>
            <a:spLocks noGrp="1"/>
          </p:cNvSpPr>
          <p:nvPr>
            <p:ph idx="1"/>
          </p:nvPr>
        </p:nvSpPr>
        <p:spPr/>
        <p:txBody>
          <a:bodyPr/>
          <a:lstStyle/>
          <a:p>
            <a:pPr marL="0" indent="0" algn="ctr">
              <a:buNone/>
            </a:pPr>
            <a:r>
              <a:rPr lang="en-US" dirty="0"/>
              <a:t>Stream: For </a:t>
            </a:r>
            <a:r>
              <a:rPr lang="en-US" i="1" dirty="0"/>
              <a:t>each </a:t>
            </a:r>
            <a:r>
              <a:rPr lang="en-US" dirty="0"/>
              <a:t>packet at </a:t>
            </a:r>
            <a:r>
              <a:rPr lang="en-US" i="1" dirty="0"/>
              <a:t>each </a:t>
            </a:r>
            <a:r>
              <a:rPr lang="en-US" dirty="0"/>
              <a:t>queue,</a:t>
            </a:r>
          </a:p>
          <a:p>
            <a:pPr lvl="1"/>
            <a:endParaRPr lang="en-US" dirty="0">
              <a:latin typeface="Ayuthaya" charset="-34"/>
              <a:ea typeface="Ayuthaya" charset="-34"/>
              <a:cs typeface="Ayuthaya" charset="-34"/>
            </a:endParaRPr>
          </a:p>
          <a:p>
            <a:pPr marL="457200" lvl="1" indent="0" algn="ctr">
              <a:buNone/>
            </a:pPr>
            <a:r>
              <a:rPr lang="en-US" sz="2800" dirty="0">
                <a:latin typeface="Ayuthaya" charset="-34"/>
                <a:ea typeface="Ayuthaya" charset="-34"/>
                <a:cs typeface="Ayuthaya" charset="-34"/>
              </a:rPr>
              <a:t>S:= (switch,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a:p>
            <a:endParaRPr lang="en-US" dirty="0"/>
          </a:p>
        </p:txBody>
      </p:sp>
      <p:sp>
        <p:nvSpPr>
          <p:cNvPr id="4" name="TextBox 3"/>
          <p:cNvSpPr txBox="1"/>
          <p:nvPr/>
        </p:nvSpPr>
        <p:spPr>
          <a:xfrm>
            <a:off x="804333" y="4350802"/>
            <a:ext cx="1982492" cy="523220"/>
          </a:xfrm>
          <a:prstGeom prst="rect">
            <a:avLst/>
          </a:prstGeom>
          <a:noFill/>
        </p:spPr>
        <p:txBody>
          <a:bodyPr wrap="square" rtlCol="0">
            <a:spAutoFit/>
          </a:bodyPr>
          <a:lstStyle/>
          <a:p>
            <a:r>
              <a:rPr lang="en-US" sz="2800" dirty="0"/>
              <a:t>Location</a:t>
            </a:r>
          </a:p>
        </p:txBody>
      </p:sp>
      <p:sp>
        <p:nvSpPr>
          <p:cNvPr id="5" name="TextBox 4"/>
          <p:cNvSpPr txBox="1"/>
          <p:nvPr/>
        </p:nvSpPr>
        <p:spPr>
          <a:xfrm>
            <a:off x="2971512" y="4350802"/>
            <a:ext cx="2326037" cy="954107"/>
          </a:xfrm>
          <a:prstGeom prst="rect">
            <a:avLst/>
          </a:prstGeom>
          <a:noFill/>
        </p:spPr>
        <p:txBody>
          <a:bodyPr wrap="square" rtlCol="0">
            <a:spAutoFit/>
          </a:bodyPr>
          <a:lstStyle/>
          <a:p>
            <a:r>
              <a:rPr lang="en-US" sz="2800" dirty="0"/>
              <a:t>Packet identification</a:t>
            </a:r>
          </a:p>
        </p:txBody>
      </p:sp>
      <p:sp>
        <p:nvSpPr>
          <p:cNvPr id="6" name="TextBox 5"/>
          <p:cNvSpPr txBox="1"/>
          <p:nvPr/>
        </p:nvSpPr>
        <p:spPr>
          <a:xfrm>
            <a:off x="5541646" y="4321159"/>
            <a:ext cx="2933056" cy="954107"/>
          </a:xfrm>
          <a:prstGeom prst="rect">
            <a:avLst/>
          </a:prstGeom>
          <a:noFill/>
        </p:spPr>
        <p:txBody>
          <a:bodyPr wrap="square" rtlCol="0">
            <a:spAutoFit/>
          </a:bodyPr>
          <a:lstStyle/>
          <a:p>
            <a:r>
              <a:rPr lang="en-US" sz="2800" dirty="0"/>
              <a:t>Queue entry and exit timestamps</a:t>
            </a:r>
          </a:p>
        </p:txBody>
      </p:sp>
      <p:sp>
        <p:nvSpPr>
          <p:cNvPr id="7" name="TextBox 6"/>
          <p:cNvSpPr txBox="1"/>
          <p:nvPr/>
        </p:nvSpPr>
        <p:spPr>
          <a:xfrm>
            <a:off x="8571564" y="4321158"/>
            <a:ext cx="2933056" cy="954107"/>
          </a:xfrm>
          <a:prstGeom prst="rect">
            <a:avLst/>
          </a:prstGeom>
          <a:noFill/>
        </p:spPr>
        <p:txBody>
          <a:bodyPr wrap="square" rtlCol="0">
            <a:spAutoFit/>
          </a:bodyPr>
          <a:lstStyle/>
          <a:p>
            <a:r>
              <a:rPr lang="en-US" sz="2800" dirty="0"/>
              <a:t>Queue depth seen by packet</a:t>
            </a:r>
          </a:p>
        </p:txBody>
      </p:sp>
      <p:sp>
        <p:nvSpPr>
          <p:cNvPr id="8" name="Right Brace 7"/>
          <p:cNvSpPr/>
          <p:nvPr/>
        </p:nvSpPr>
        <p:spPr>
          <a:xfrm rot="5400000">
            <a:off x="3456530" y="2107425"/>
            <a:ext cx="462748" cy="25063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rot="5400000">
            <a:off x="5989477" y="2284103"/>
            <a:ext cx="431220" cy="2121496"/>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p:cNvSpPr/>
          <p:nvPr/>
        </p:nvSpPr>
        <p:spPr>
          <a:xfrm rot="5400000">
            <a:off x="8435627" y="2284099"/>
            <a:ext cx="431220" cy="2121496"/>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Arrow Connector 11"/>
          <p:cNvCxnSpPr/>
          <p:nvPr/>
        </p:nvCxnSpPr>
        <p:spPr>
          <a:xfrm flipH="1">
            <a:off x="2434718" y="3544959"/>
            <a:ext cx="1253187" cy="666359"/>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583982" y="3560457"/>
            <a:ext cx="1631439" cy="79034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590489" y="3515317"/>
            <a:ext cx="1068176" cy="75927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10164018" y="3174460"/>
            <a:ext cx="326" cy="1100131"/>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fld id="{7ADDFCCE-7BFB-9F43-8A65-C6CBBDF8F088}" type="slidenum">
              <a:rPr lang="en-US" smtClean="0"/>
              <a:t>9</a:t>
            </a:fld>
            <a:endParaRPr lang="en-US"/>
          </a:p>
        </p:txBody>
      </p:sp>
    </p:spTree>
    <p:custDataLst>
      <p:tags r:id="rId1"/>
    </p:custDataLst>
    <p:extLst>
      <p:ext uri="{BB962C8B-B14F-4D97-AF65-F5344CB8AC3E}">
        <p14:creationId xmlns:p14="http://schemas.microsoft.com/office/powerpoint/2010/main" val="2024613634"/>
      </p:ext>
    </p:extLst>
  </p:cSld>
  <p:clrMapOvr>
    <a:masterClrMapping/>
  </p:clrMapOvr>
  <mc:AlternateContent xmlns:mc="http://schemas.openxmlformats.org/markup-compatibility/2006" xmlns:p14="http://schemas.microsoft.com/office/powerpoint/2010/main">
    <mc:Choice Requires="p14">
      <p:transition spd="slow" p14:dur="2000" advTm="31673"/>
    </mc:Choice>
    <mc:Fallback xmlns="">
      <p:transition spd="slow" advTm="3167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animBg="1"/>
      <p:bldP spid="9" grpId="0" animBg="1"/>
      <p:bldP spid="1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9|0.4|0.2|0.1"/>
</p:tagLst>
</file>

<file path=ppt/tags/tag10.xml><?xml version="1.0" encoding="utf-8"?>
<p:tagLst xmlns:a="http://schemas.openxmlformats.org/drawingml/2006/main" xmlns:r="http://schemas.openxmlformats.org/officeDocument/2006/relationships" xmlns:p="http://schemas.openxmlformats.org/presentationml/2006/main">
  <p:tag name="TIMING" val="|8.2|3.3|10.7"/>
</p:tagLst>
</file>

<file path=ppt/tags/tag11.xml><?xml version="1.0" encoding="utf-8"?>
<p:tagLst xmlns:a="http://schemas.openxmlformats.org/drawingml/2006/main" xmlns:r="http://schemas.openxmlformats.org/officeDocument/2006/relationships" xmlns:p="http://schemas.openxmlformats.org/presentationml/2006/main">
  <p:tag name="TIMING" val="|2.2|1.8|6|1.4"/>
</p:tagLst>
</file>

<file path=ppt/tags/tag12.xml><?xml version="1.0" encoding="utf-8"?>
<p:tagLst xmlns:a="http://schemas.openxmlformats.org/drawingml/2006/main" xmlns:r="http://schemas.openxmlformats.org/officeDocument/2006/relationships" xmlns:p="http://schemas.openxmlformats.org/presentationml/2006/main">
  <p:tag name="TIMING" val="|1.8"/>
</p:tagLst>
</file>

<file path=ppt/tags/tag13.xml><?xml version="1.0" encoding="utf-8"?>
<p:tagLst xmlns:a="http://schemas.openxmlformats.org/drawingml/2006/main" xmlns:r="http://schemas.openxmlformats.org/officeDocument/2006/relationships" xmlns:p="http://schemas.openxmlformats.org/presentationml/2006/main">
  <p:tag name="TIMING" val="|4.3"/>
</p:tagLst>
</file>

<file path=ppt/tags/tag14.xml><?xml version="1.0" encoding="utf-8"?>
<p:tagLst xmlns:a="http://schemas.openxmlformats.org/drawingml/2006/main" xmlns:r="http://schemas.openxmlformats.org/officeDocument/2006/relationships" xmlns:p="http://schemas.openxmlformats.org/presentationml/2006/main">
  <p:tag name="TIMING" val="|6.7"/>
</p:tagLst>
</file>

<file path=ppt/tags/tag15.xml><?xml version="1.0" encoding="utf-8"?>
<p:tagLst xmlns:a="http://schemas.openxmlformats.org/drawingml/2006/main" xmlns:r="http://schemas.openxmlformats.org/officeDocument/2006/relationships" xmlns:p="http://schemas.openxmlformats.org/presentationml/2006/main">
  <p:tag name="TIMING" val="|30.8|9|3.7"/>
</p:tagLst>
</file>

<file path=ppt/tags/tag16.xml><?xml version="1.0" encoding="utf-8"?>
<p:tagLst xmlns:a="http://schemas.openxmlformats.org/drawingml/2006/main" xmlns:r="http://schemas.openxmlformats.org/officeDocument/2006/relationships" xmlns:p="http://schemas.openxmlformats.org/presentationml/2006/main">
  <p:tag name="TIMING" val="|8.9|5.6|8.2|2.6|5.7"/>
</p:tagLst>
</file>

<file path=ppt/tags/tag17.xml><?xml version="1.0" encoding="utf-8"?>
<p:tagLst xmlns:a="http://schemas.openxmlformats.org/drawingml/2006/main" xmlns:r="http://schemas.openxmlformats.org/officeDocument/2006/relationships" xmlns:p="http://schemas.openxmlformats.org/presentationml/2006/main">
  <p:tag name="TIMING" val="|28.6"/>
</p:tagLst>
</file>

<file path=ppt/tags/tag18.xml><?xml version="1.0" encoding="utf-8"?>
<p:tagLst xmlns:a="http://schemas.openxmlformats.org/drawingml/2006/main" xmlns:r="http://schemas.openxmlformats.org/officeDocument/2006/relationships" xmlns:p="http://schemas.openxmlformats.org/presentationml/2006/main">
  <p:tag name="TIMING" val="|13.9|3.2|6.1"/>
</p:tagLst>
</file>

<file path=ppt/tags/tag19.xml><?xml version="1.0" encoding="utf-8"?>
<p:tagLst xmlns:a="http://schemas.openxmlformats.org/drawingml/2006/main" xmlns:r="http://schemas.openxmlformats.org/officeDocument/2006/relationships" xmlns:p="http://schemas.openxmlformats.org/presentationml/2006/main">
  <p:tag name="TIMING" val="|17.4|4.8"/>
</p:tagLst>
</file>

<file path=ppt/tags/tag2.xml><?xml version="1.0" encoding="utf-8"?>
<p:tagLst xmlns:a="http://schemas.openxmlformats.org/drawingml/2006/main" xmlns:r="http://schemas.openxmlformats.org/officeDocument/2006/relationships" xmlns:p="http://schemas.openxmlformats.org/presentationml/2006/main">
  <p:tag name="TIMING" val="|7.5|5.6|5.7|4.6|4.2"/>
</p:tagLst>
</file>

<file path=ppt/tags/tag20.xml><?xml version="1.0" encoding="utf-8"?>
<p:tagLst xmlns:a="http://schemas.openxmlformats.org/drawingml/2006/main" xmlns:r="http://schemas.openxmlformats.org/officeDocument/2006/relationships" xmlns:p="http://schemas.openxmlformats.org/presentationml/2006/main">
  <p:tag name="TIMING" val="|17.4|4.8"/>
</p:tagLst>
</file>

<file path=ppt/tags/tag21.xml><?xml version="1.0" encoding="utf-8"?>
<p:tagLst xmlns:a="http://schemas.openxmlformats.org/drawingml/2006/main" xmlns:r="http://schemas.openxmlformats.org/officeDocument/2006/relationships" xmlns:p="http://schemas.openxmlformats.org/presentationml/2006/main">
  <p:tag name="TIMING" val="|14|9.9"/>
</p:tagLst>
</file>

<file path=ppt/tags/tag22.xml><?xml version="1.0" encoding="utf-8"?>
<p:tagLst xmlns:a="http://schemas.openxmlformats.org/drawingml/2006/main" xmlns:r="http://schemas.openxmlformats.org/officeDocument/2006/relationships" xmlns:p="http://schemas.openxmlformats.org/presentationml/2006/main">
  <p:tag name="TIMING" val="|6.7"/>
</p:tagLst>
</file>

<file path=ppt/tags/tag23.xml><?xml version="1.0" encoding="utf-8"?>
<p:tagLst xmlns:a="http://schemas.openxmlformats.org/drawingml/2006/main" xmlns:r="http://schemas.openxmlformats.org/officeDocument/2006/relationships" xmlns:p="http://schemas.openxmlformats.org/presentationml/2006/main">
  <p:tag name="TIMING" val="|3.6|38"/>
</p:tagLst>
</file>

<file path=ppt/tags/tag24.xml><?xml version="1.0" encoding="utf-8"?>
<p:tagLst xmlns:a="http://schemas.openxmlformats.org/drawingml/2006/main" xmlns:r="http://schemas.openxmlformats.org/officeDocument/2006/relationships" xmlns:p="http://schemas.openxmlformats.org/presentationml/2006/main">
  <p:tag name="TIMING" val="|2.5"/>
</p:tagLst>
</file>

<file path=ppt/tags/tag25.xml><?xml version="1.0" encoding="utf-8"?>
<p:tagLst xmlns:a="http://schemas.openxmlformats.org/drawingml/2006/main" xmlns:r="http://schemas.openxmlformats.org/officeDocument/2006/relationships" xmlns:p="http://schemas.openxmlformats.org/presentationml/2006/main">
  <p:tag name="TIMING" val="|27.8|3.9|10.8"/>
</p:tagLst>
</file>

<file path=ppt/tags/tag3.xml><?xml version="1.0" encoding="utf-8"?>
<p:tagLst xmlns:a="http://schemas.openxmlformats.org/drawingml/2006/main" xmlns:r="http://schemas.openxmlformats.org/officeDocument/2006/relationships" xmlns:p="http://schemas.openxmlformats.org/presentationml/2006/main">
  <p:tag name="TIMING" val="|6.5|1.7|7.1|5.2|5.5"/>
</p:tagLst>
</file>

<file path=ppt/tags/tag4.xml><?xml version="1.0" encoding="utf-8"?>
<p:tagLst xmlns:a="http://schemas.openxmlformats.org/drawingml/2006/main" xmlns:r="http://schemas.openxmlformats.org/officeDocument/2006/relationships" xmlns:p="http://schemas.openxmlformats.org/presentationml/2006/main">
  <p:tag name="TIMING" val="|7"/>
</p:tagLst>
</file>

<file path=ppt/tags/tag5.xml><?xml version="1.0" encoding="utf-8"?>
<p:tagLst xmlns:a="http://schemas.openxmlformats.org/drawingml/2006/main" xmlns:r="http://schemas.openxmlformats.org/officeDocument/2006/relationships" xmlns:p="http://schemas.openxmlformats.org/presentationml/2006/main">
  <p:tag name="TIMING" val="|20.6|10.4"/>
</p:tagLst>
</file>

<file path=ppt/tags/tag6.xml><?xml version="1.0" encoding="utf-8"?>
<p:tagLst xmlns:a="http://schemas.openxmlformats.org/drawingml/2006/main" xmlns:r="http://schemas.openxmlformats.org/officeDocument/2006/relationships" xmlns:p="http://schemas.openxmlformats.org/presentationml/2006/main">
  <p:tag name="TIMING" val="|14|9.9"/>
</p:tagLst>
</file>

<file path=ppt/tags/tag7.xml><?xml version="1.0" encoding="utf-8"?>
<p:tagLst xmlns:a="http://schemas.openxmlformats.org/drawingml/2006/main" xmlns:r="http://schemas.openxmlformats.org/officeDocument/2006/relationships" xmlns:p="http://schemas.openxmlformats.org/presentationml/2006/main">
  <p:tag name="TIMING" val="|3.3|18.6"/>
</p:tagLst>
</file>

<file path=ppt/tags/tag8.xml><?xml version="1.0" encoding="utf-8"?>
<p:tagLst xmlns:a="http://schemas.openxmlformats.org/drawingml/2006/main" xmlns:r="http://schemas.openxmlformats.org/officeDocument/2006/relationships" xmlns:p="http://schemas.openxmlformats.org/presentationml/2006/main">
  <p:tag name="TIMING" val="|7|18.6|14.5"/>
</p:tagLst>
</file>

<file path=ppt/tags/tag9.xml><?xml version="1.0" encoding="utf-8"?>
<p:tagLst xmlns:a="http://schemas.openxmlformats.org/drawingml/2006/main" xmlns:r="http://schemas.openxmlformats.org/officeDocument/2006/relationships" xmlns:p="http://schemas.openxmlformats.org/presentationml/2006/main">
  <p:tag name="TIMING" val="|0.9|5.6|7.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22421</TotalTime>
  <Words>5626</Words>
  <Application>Microsoft Macintosh PowerPoint</Application>
  <PresentationFormat>Widescreen</PresentationFormat>
  <Paragraphs>513</Paragraphs>
  <Slides>44</Slides>
  <Notes>44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Ayuthaya</vt:lpstr>
      <vt:lpstr>Calibri</vt:lpstr>
      <vt:lpstr>Cambria Math</vt:lpstr>
      <vt:lpstr>Consolas</vt:lpstr>
      <vt:lpstr>Gadugi</vt:lpstr>
      <vt:lpstr>Wingdings</vt:lpstr>
      <vt:lpstr>Office Theme</vt:lpstr>
      <vt:lpstr>Hardware and software for fast and programmable network monitoring</vt:lpstr>
      <vt:lpstr>Example: Who caused a microburst?</vt:lpstr>
      <vt:lpstr>PowerPoint Presentation</vt:lpstr>
      <vt:lpstr>PowerPoint Presentation</vt:lpstr>
      <vt:lpstr>PowerPoint Presentation</vt:lpstr>
      <vt:lpstr>Contributions</vt:lpstr>
      <vt:lpstr>PowerPoint Presentation</vt:lpstr>
      <vt:lpstr>PowerPoint Presentation</vt:lpstr>
      <vt:lpstr>Marple: Performance query language</vt:lpstr>
      <vt:lpstr>Marple: Performance query language</vt:lpstr>
      <vt:lpstr>Example: High queue latency packets</vt:lpstr>
      <vt:lpstr>Example: Per-flow average latency</vt:lpstr>
      <vt:lpstr>Example: Microburst diagnosis</vt:lpstr>
      <vt:lpstr>Many performance queries (see paper)</vt:lpstr>
      <vt:lpstr>PowerPoint Presentation</vt:lpstr>
      <vt:lpstr>Implementing Marple on switches</vt:lpstr>
      <vt:lpstr>Implementing Marple on switches</vt:lpstr>
      <vt:lpstr>Implementing groupby</vt:lpstr>
      <vt:lpstr>PowerPoint Presentation</vt:lpstr>
      <vt:lpstr>PowerPoint Presentation</vt:lpstr>
      <vt:lpstr>Caching</vt:lpstr>
      <vt:lpstr>Caching</vt:lpstr>
      <vt:lpstr>Caching</vt:lpstr>
      <vt:lpstr>Caching</vt:lpstr>
      <vt:lpstr>Caching</vt:lpstr>
      <vt:lpstr>PowerPoint Presentation</vt:lpstr>
      <vt:lpstr>Cache misses as new keys</vt:lpstr>
      <vt:lpstr>Cache misses as new keys</vt:lpstr>
      <vt:lpstr>Cache misses as new keys</vt:lpstr>
      <vt:lpstr>Cache misses as new keys</vt:lpstr>
      <vt:lpstr>Value accuracy after evictions</vt:lpstr>
      <vt:lpstr>The Merge operation</vt:lpstr>
      <vt:lpstr>Mergeability beyond associative statistics</vt:lpstr>
      <vt:lpstr>Linear-in-state: Small extra state </vt:lpstr>
      <vt:lpstr>Intuition for linear-in-state</vt:lpstr>
      <vt:lpstr>Intuition for linear-in-state</vt:lpstr>
      <vt:lpstr>Microburst computation is linear-in-state</vt:lpstr>
      <vt:lpstr>Several fold functions are linear-in-state</vt:lpstr>
      <vt:lpstr>Evaluation: Cache eviction rate</vt:lpstr>
      <vt:lpstr>Eviction processing at backing store</vt:lpstr>
      <vt:lpstr>Eviction ratio vs. Cache size</vt:lpstr>
      <vt:lpstr>Eviction ratio vs. Cache size</vt:lpstr>
      <vt:lpstr>Eviction ratio  Eviction rate</vt:lpstr>
      <vt:lpstr>Summary</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Anirudh Sivaraman</cp:lastModifiedBy>
  <cp:revision>4047</cp:revision>
  <cp:lastPrinted>2017-03-14T20:27:47Z</cp:lastPrinted>
  <dcterms:created xsi:type="dcterms:W3CDTF">2016-08-11T15:35:38Z</dcterms:created>
  <dcterms:modified xsi:type="dcterms:W3CDTF">2018-05-16T11:59:00Z</dcterms:modified>
</cp:coreProperties>
</file>