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639" r:id="rId3"/>
    <p:sldId id="315" r:id="rId4"/>
    <p:sldId id="316" r:id="rId5"/>
    <p:sldId id="529" r:id="rId6"/>
    <p:sldId id="319" r:id="rId7"/>
    <p:sldId id="527" r:id="rId8"/>
    <p:sldId id="358" r:id="rId9"/>
    <p:sldId id="635" r:id="rId10"/>
    <p:sldId id="63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083" autoAdjust="0"/>
    <p:restoredTop sz="56934" autoAdjust="0"/>
  </p:normalViewPr>
  <p:slideViewPr>
    <p:cSldViewPr showGuides="1">
      <p:cViewPr varScale="1">
        <p:scale>
          <a:sx n="50" d="100"/>
          <a:sy n="50" d="100"/>
        </p:scale>
        <p:origin x="392" y="168"/>
      </p:cViewPr>
      <p:guideLst>
        <p:guide orient="horz" pos="192"/>
        <p:guide pos="4944"/>
      </p:guideLst>
    </p:cSldViewPr>
  </p:slideViewPr>
  <p:outlineViewPr>
    <p:cViewPr>
      <p:scale>
        <a:sx n="33" d="100"/>
        <a:sy n="33" d="100"/>
      </p:scale>
      <p:origin x="0" y="-25736"/>
    </p:cViewPr>
  </p:outlineViewPr>
  <p:notesTextViewPr>
    <p:cViewPr>
      <p:scale>
        <a:sx n="1" d="1"/>
        <a:sy n="1" d="1"/>
      </p:scale>
      <p:origin x="0" y="0"/>
    </p:cViewPr>
  </p:notesTextViewPr>
  <p:sorterViewPr>
    <p:cViewPr>
      <p:scale>
        <a:sx n="66" d="100"/>
        <a:sy n="66" d="100"/>
      </p:scale>
      <p:origin x="0" y="0"/>
    </p:cViewPr>
  </p:sorter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a:latin typeface="Gadugi" charset="0"/>
                <a:ea typeface="Gadugi" charset="0"/>
                <a:cs typeface="Gadugi" charset="0"/>
              </a:rPr>
              <a:t> </a:t>
            </a:r>
            <a:r>
              <a:rPr lang="en-US" baseline="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1.9816976002999601E-2"/>
        </c:manualLayout>
      </c:layout>
      <c:overlay val="0"/>
    </c:title>
    <c:autoTitleDeleted val="0"/>
    <c:plotArea>
      <c:layout>
        <c:manualLayout>
          <c:layoutTarget val="inner"/>
          <c:xMode val="edge"/>
          <c:yMode val="edge"/>
          <c:x val="0.118758520909268"/>
          <c:y val="4.3326504918592502E-2"/>
          <c:w val="0.83177151442642105"/>
          <c:h val="0.76181806542474895"/>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1C57-B344-9675-175E7885B153}"/>
                </c:ext>
              </c:extLst>
            </c:dLbl>
            <c:dLbl>
              <c:idx val="1"/>
              <c:delete val="1"/>
              <c:extLst>
                <c:ext xmlns:c15="http://schemas.microsoft.com/office/drawing/2012/chart" uri="{CE6537A1-D6FC-4f65-9D91-7224C49458BB}"/>
                <c:ext xmlns:c16="http://schemas.microsoft.com/office/drawing/2014/chart" uri="{C3380CC4-5D6E-409C-BE32-E72D297353CC}">
                  <c16:uniqueId val="{00000001-1C57-B344-9675-175E7885B153}"/>
                </c:ext>
              </c:extLst>
            </c:dLbl>
            <c:dLbl>
              <c:idx val="2"/>
              <c:delete val="1"/>
              <c:extLst>
                <c:ext xmlns:c15="http://schemas.microsoft.com/office/drawing/2012/chart" uri="{CE6537A1-D6FC-4f65-9D91-7224C49458BB}"/>
                <c:ext xmlns:c16="http://schemas.microsoft.com/office/drawing/2014/chart" uri="{C3380CC4-5D6E-409C-BE32-E72D297353CC}">
                  <c16:uniqueId val="{00000002-1C57-B344-9675-175E7885B153}"/>
                </c:ext>
              </c:extLst>
            </c:dLbl>
            <c:dLbl>
              <c:idx val="3"/>
              <c:delete val="1"/>
              <c:extLst>
                <c:ext xmlns:c15="http://schemas.microsoft.com/office/drawing/2012/chart" uri="{CE6537A1-D6FC-4f65-9D91-7224C49458BB}"/>
                <c:ext xmlns:c16="http://schemas.microsoft.com/office/drawing/2014/chart" uri="{C3380CC4-5D6E-409C-BE32-E72D297353CC}">
                  <c16:uniqueId val="{00000003-1C57-B344-9675-175E7885B153}"/>
                </c:ext>
              </c:extLst>
            </c:dLbl>
            <c:dLbl>
              <c:idx val="4"/>
              <c:tx>
                <c:rich>
                  <a:bodyPr/>
                  <a:lstStyle/>
                  <a:p>
                    <a:r>
                      <a:rPr lang="en-US" sz="1800" baseline="0" dirty="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C57-B344-9675-175E7885B153}"/>
                </c:ext>
              </c:extLst>
            </c:dLbl>
            <c:dLbl>
              <c:idx val="7"/>
              <c:layout>
                <c:manualLayout>
                  <c:x val="-0.123236116866971"/>
                  <c:y val="-6.1520422605671102E-2"/>
                </c:manualLayout>
              </c:layout>
              <c:tx>
                <c:rich>
                  <a:bodyPr/>
                  <a:lstStyle/>
                  <a:p>
                    <a:r>
                      <a:rPr lang="en-US" sz="1800" baseline="0" dirty="0">
                        <a:solidFill>
                          <a:schemeClr val="tx1"/>
                        </a:solidFill>
                      </a:rPr>
                      <a:t>Broadcom</a:t>
                    </a:r>
                  </a:p>
                  <a:p>
                    <a:r>
                      <a:rPr lang="en-US" sz="1800" baseline="0" dirty="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C57-B344-9675-175E7885B153}"/>
                </c:ext>
              </c:extLst>
            </c:dLbl>
            <c:dLbl>
              <c:idx val="8"/>
              <c:tx>
                <c:rich>
                  <a:bodyPr/>
                  <a:lstStyle/>
                  <a:p>
                    <a:r>
                      <a:rPr lang="en-US" sz="1800" baseline="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C57-B344-9675-175E7885B153}"/>
                </c:ext>
              </c:extLst>
            </c:dLbl>
            <c:dLbl>
              <c:idx val="10"/>
              <c:tx>
                <c:rich>
                  <a:bodyPr/>
                  <a:lstStyle/>
                  <a:p>
                    <a:r>
                      <a:rPr lang="en-US" sz="1800" baseline="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C57-B344-9675-175E7885B153}"/>
                </c:ext>
              </c:extLst>
            </c:dLbl>
            <c:dLbl>
              <c:idx val="11"/>
              <c:tx>
                <c:rich>
                  <a:bodyPr/>
                  <a:lstStyle/>
                  <a:p>
                    <a:r>
                      <a:rPr lang="en-US"/>
                      <a:t>TridentII</a:t>
                    </a:r>
                  </a:p>
                </c:rich>
              </c:tx>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C57-B344-9675-175E7885B153}"/>
                </c:ext>
              </c:extLst>
            </c:dLbl>
            <c:dLbl>
              <c:idx val="12"/>
              <c:layout>
                <c:manualLayout>
                  <c:x val="0"/>
                  <c:y val="-5.6910569105690999E-2"/>
                </c:manualLayout>
              </c:layout>
              <c:tx>
                <c:rich>
                  <a:bodyPr/>
                  <a:lstStyle/>
                  <a:p>
                    <a:r>
                      <a:rPr lang="en-US" sz="1800" baseline="0" dirty="0">
                        <a:solidFill>
                          <a:schemeClr val="tx1"/>
                        </a:solidFill>
                      </a:rPr>
                      <a:t>Tomahawk</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Sheet1!$C$2:$C$14</c:f>
              <c:numCache>
                <c:formatCode>General</c:formatCode>
                <c:ptCount val="13"/>
                <c:pt idx="0">
                  <c:v>7.5000000000000002E-4</c:v>
                </c:pt>
                <c:pt idx="1">
                  <c:v>5.0000000000000001E-4</c:v>
                </c:pt>
                <c:pt idx="2">
                  <c:v>4.0000000000000002E-4</c:v>
                </c:pt>
                <c:pt idx="3">
                  <c:v>0.08</c:v>
                </c:pt>
                <c:pt idx="4">
                  <c:v>32</c:v>
                </c:pt>
                <c:pt idx="7">
                  <c:v>80</c:v>
                </c:pt>
                <c:pt idx="8">
                  <c:v>240</c:v>
                </c:pt>
                <c:pt idx="10">
                  <c:v>640</c:v>
                </c:pt>
                <c:pt idx="11">
                  <c:v>1280</c:v>
                </c:pt>
                <c:pt idx="12">
                  <c:v>3200</c:v>
                </c:pt>
              </c:numCache>
            </c:numRef>
          </c:val>
          <c:smooth val="0"/>
          <c:extLst>
            <c:ext xmlns:c16="http://schemas.microsoft.com/office/drawing/2014/chart" uri="{C3380CC4-5D6E-409C-BE32-E72D297353CC}">
              <c16:uniqueId val="{0000000A-1C57-B344-9675-175E7885B153}"/>
            </c:ext>
          </c:extLst>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3.3701436613709501E-2"/>
                  <c:y val="-6.9071762371166995E-2"/>
                </c:manualLayout>
              </c:layout>
              <c:tx>
                <c:rich>
                  <a:bodyPr/>
                  <a:lstStyle/>
                  <a:p>
                    <a:r>
                      <a:rPr lang="en-US" dirty="0"/>
                      <a:t>IMP</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C57-B344-9675-175E7885B153}"/>
                </c:ext>
              </c:extLst>
            </c:dLbl>
            <c:dLbl>
              <c:idx val="1"/>
              <c:layout>
                <c:manualLayout>
                  <c:x val="-4.9187279151943403E-2"/>
                  <c:y val="-7.1781789471437998E-2"/>
                </c:manualLayout>
              </c:layout>
              <c:tx>
                <c:rich>
                  <a:bodyPr/>
                  <a:lstStyle/>
                  <a:p>
                    <a:r>
                      <a:rPr lang="en-US" dirty="0"/>
                      <a:t>MIT</a:t>
                    </a:r>
                    <a:r>
                      <a:rPr lang="en-US" baseline="0" dirty="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1C57-B344-9675-175E7885B153}"/>
                </c:ext>
              </c:extLst>
            </c:dLbl>
            <c:dLbl>
              <c:idx val="2"/>
              <c:layout>
                <c:manualLayout>
                  <c:x val="3.3686690223792299E-3"/>
                  <c:y val="-3.9261464268186101E-2"/>
                </c:manualLayout>
              </c:layout>
              <c:tx>
                <c:rich>
                  <a:bodyPr/>
                  <a:lstStyle/>
                  <a:p>
                    <a:r>
                      <a:rPr lang="en-US"/>
                      <a:t>Fuzzball</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1C57-B344-9675-175E7885B153}"/>
                </c:ext>
              </c:extLst>
            </c:dLbl>
            <c:dLbl>
              <c:idx val="3"/>
              <c:layout>
                <c:manualLayout>
                  <c:x val="-9.8071283492390304E-2"/>
                  <c:y val="-1.4871220365747E-2"/>
                </c:manualLayout>
              </c:layout>
              <c:tx>
                <c:rich>
                  <a:bodyPr/>
                  <a:lstStyle/>
                  <a:p>
                    <a:r>
                      <a:rPr lang="en-US"/>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1C57-B344-9675-175E7885B153}"/>
                </c:ext>
              </c:extLst>
            </c:dLbl>
            <c:dLbl>
              <c:idx val="4"/>
              <c:layout>
                <c:manualLayout>
                  <c:x val="-7.4123146267494E-2"/>
                  <c:y val="8.1532979109318601E-2"/>
                </c:manualLayout>
              </c:layout>
              <c:tx>
                <c:rich>
                  <a:bodyPr/>
                  <a:lstStyle/>
                  <a:p>
                    <a:r>
                      <a:rPr lang="en-US" sz="1800" baseline="0" dirty="0">
                        <a:solidFill>
                          <a:schemeClr val="tx1"/>
                        </a:solidFill>
                      </a:rPr>
                      <a:t>SNAP</a:t>
                    </a:r>
                  </a:p>
                  <a:p>
                    <a:r>
                      <a:rPr lang="en-US" sz="1800" baseline="0" dirty="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1C57-B344-9675-175E7885B153}"/>
                </c:ext>
              </c:extLst>
            </c:dLbl>
            <c:dLbl>
              <c:idx val="5"/>
              <c:layout>
                <c:manualLayout>
                  <c:x val="-1.43427654582046E-2"/>
                  <c:y val="4.3883447495892298E-2"/>
                </c:manualLayout>
              </c:layout>
              <c:tx>
                <c:rich>
                  <a:bodyPr/>
                  <a:lstStyle/>
                  <a:p>
                    <a:r>
                      <a:rPr lang="en-US" sz="1800" baseline="0">
                        <a:solidFill>
                          <a:schemeClr val="tx1"/>
                        </a:solidFill>
                      </a:rPr>
                      <a:t>Click</a:t>
                    </a:r>
                  </a:p>
                  <a:p>
                    <a:r>
                      <a:rPr lang="en-US" sz="1800" baseline="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1C57-B344-9675-175E7885B153}"/>
                </c:ext>
              </c:extLst>
            </c:dLbl>
            <c:dLbl>
              <c:idx val="6"/>
              <c:layout>
                <c:manualLayout>
                  <c:x val="-2.33544711071592E-2"/>
                  <c:y val="7.3984546878179402E-2"/>
                </c:manualLayout>
              </c:layout>
              <c:tx>
                <c:rich>
                  <a:bodyPr/>
                  <a:lstStyle/>
                  <a:p>
                    <a:r>
                      <a:rPr lang="en-US" sz="1800" baseline="0">
                        <a:solidFill>
                          <a:schemeClr val="tx1"/>
                        </a:solidFill>
                      </a:rPr>
                      <a:t>IXP 2400</a:t>
                    </a:r>
                  </a:p>
                  <a:p>
                    <a:r>
                      <a:rPr lang="en-US" sz="1800" baseline="0">
                        <a:solidFill>
                          <a:schemeClr val="tx1"/>
                        </a:solidFill>
                      </a:rPr>
                      <a:t>(NPU)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1C57-B344-9675-175E7885B153}"/>
                </c:ext>
              </c:extLst>
            </c:dLbl>
            <c:dLbl>
              <c:idx val="9"/>
              <c:layout>
                <c:manualLayout>
                  <c:x val="-9.4975376311176599E-2"/>
                  <c:y val="9.4205236540554405E-2"/>
                </c:manualLayout>
              </c:layout>
              <c:tx>
                <c:rich>
                  <a:bodyPr/>
                  <a:lstStyle/>
                  <a:p>
                    <a:r>
                      <a:rPr lang="en-US" sz="1800" baseline="0">
                        <a:solidFill>
                          <a:schemeClr val="tx1"/>
                        </a:solidFill>
                      </a:rPr>
                      <a:t>RouteBricks</a:t>
                    </a:r>
                  </a:p>
                  <a:p>
                    <a:r>
                      <a:rPr lang="en-US" sz="1800" baseline="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1C57-B344-9675-175E7885B153}"/>
                </c:ext>
              </c:extLst>
            </c:dLbl>
            <c:dLbl>
              <c:idx val="10"/>
              <c:layout>
                <c:manualLayout>
                  <c:x val="-5.3422924607922299E-2"/>
                  <c:y val="7.72289439429827E-2"/>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01"/>
                    </c:manualLayout>
                  </c15:layout>
                </c:ext>
                <c:ext xmlns:c16="http://schemas.microsoft.com/office/drawing/2014/chart" uri="{C3380CC4-5D6E-409C-BE32-E72D297353CC}">
                  <c16:uniqueId val="{00000013-1C57-B344-9675-175E7885B153}"/>
                </c:ext>
              </c:extLst>
            </c:dLbl>
            <c:dLbl>
              <c:idx val="12"/>
              <c:layout>
                <c:manualLayout>
                  <c:x val="0"/>
                  <c:y val="7.0350809807310705E-2"/>
                </c:manualLayout>
              </c:layout>
              <c:tx>
                <c:rich>
                  <a:bodyPr/>
                  <a:lstStyle/>
                  <a:p>
                    <a:r>
                      <a:rPr lang="en-US" sz="1800" baseline="0" dirty="0" err="1">
                        <a:solidFill>
                          <a:schemeClr val="tx1"/>
                        </a:solidFill>
                      </a:rPr>
                      <a:t>NetFPGA</a:t>
                    </a:r>
                    <a:r>
                      <a:rPr lang="en-US" sz="1800" baseline="0" dirty="0">
                        <a:solidFill>
                          <a:schemeClr val="tx1"/>
                        </a:solidFill>
                      </a:rPr>
                      <a:t>-SUME</a:t>
                    </a:r>
                  </a:p>
                  <a:p>
                    <a:r>
                      <a:rPr lang="en-US" sz="1800" baseline="0" dirty="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1C57-B344-9675-175E7885B153}"/>
                </c:ext>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c:v>
                </c:pt>
                <c:pt idx="1">
                  <c:v>1982</c:v>
                </c:pt>
                <c:pt idx="2">
                  <c:v>1983</c:v>
                </c:pt>
                <c:pt idx="3">
                  <c:v>1985</c:v>
                </c:pt>
                <c:pt idx="4">
                  <c:v>1999</c:v>
                </c:pt>
                <c:pt idx="5">
                  <c:v>2000</c:v>
                </c:pt>
                <c:pt idx="6">
                  <c:v>2002</c:v>
                </c:pt>
                <c:pt idx="7">
                  <c:v>2004</c:v>
                </c:pt>
                <c:pt idx="8">
                  <c:v>2007</c:v>
                </c:pt>
                <c:pt idx="9">
                  <c:v>2009</c:v>
                </c:pt>
                <c:pt idx="10">
                  <c:v>2010</c:v>
                </c:pt>
                <c:pt idx="11">
                  <c:v>2012</c:v>
                </c:pt>
                <c:pt idx="12">
                  <c:v>2014</c:v>
                </c:pt>
              </c:numCache>
            </c:numRef>
          </c:cat>
          <c:val>
            <c:numRef>
              <c:f>Sheet1!$B$2:$B$14</c:f>
              <c:numCache>
                <c:formatCode>General</c:formatCode>
                <c:ptCount val="13"/>
                <c:pt idx="0">
                  <c:v>7.5000000000000002E-4</c:v>
                </c:pt>
                <c:pt idx="1">
                  <c:v>5.0000000000000001E-4</c:v>
                </c:pt>
                <c:pt idx="2">
                  <c:v>4.0000000000000002E-4</c:v>
                </c:pt>
                <c:pt idx="3">
                  <c:v>0.08</c:v>
                </c:pt>
                <c:pt idx="4">
                  <c:v>0.1</c:v>
                </c:pt>
                <c:pt idx="5">
                  <c:v>0.17</c:v>
                </c:pt>
                <c:pt idx="6">
                  <c:v>4</c:v>
                </c:pt>
                <c:pt idx="9">
                  <c:v>35</c:v>
                </c:pt>
                <c:pt idx="10">
                  <c:v>40</c:v>
                </c:pt>
                <c:pt idx="12">
                  <c:v>100</c:v>
                </c:pt>
              </c:numCache>
            </c:numRef>
          </c:val>
          <c:smooth val="0"/>
          <c:extLst>
            <c:ext xmlns:c16="http://schemas.microsoft.com/office/drawing/2014/chart" uri="{C3380CC4-5D6E-409C-BE32-E72D297353CC}">
              <c16:uniqueId val="{00000015-1C57-B344-9675-175E7885B153}"/>
            </c:ext>
          </c:extLst>
        </c:ser>
        <c:dLbls>
          <c:dLblPos val="t"/>
          <c:showLegendKey val="0"/>
          <c:showVal val="1"/>
          <c:showCatName val="0"/>
          <c:showSerName val="0"/>
          <c:showPercent val="0"/>
          <c:showBubbleSize val="0"/>
        </c:dLbls>
        <c:marker val="1"/>
        <c:smooth val="0"/>
        <c:axId val="1710182416"/>
        <c:axId val="1543470192"/>
      </c:lineChart>
      <c:catAx>
        <c:axId val="1710182416"/>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1543470192"/>
        <c:crosses val="autoZero"/>
        <c:auto val="1"/>
        <c:lblAlgn val="ctr"/>
        <c:lblOffset val="100"/>
        <c:noMultiLvlLbl val="0"/>
      </c:catAx>
      <c:valAx>
        <c:axId val="1543470192"/>
        <c:scaling>
          <c:logBase val="10"/>
          <c:orientation val="minMax"/>
          <c:min val="4.0000000000000002E-4"/>
        </c:scaling>
        <c:delete val="0"/>
        <c:axPos val="l"/>
        <c:title>
          <c:tx>
            <c:rich>
              <a:bodyPr rot="0" vert="horz" anchor="t" anchorCtr="0"/>
              <a:lstStyle/>
              <a:p>
                <a:pPr>
                  <a:defRPr sz="2000">
                    <a:solidFill>
                      <a:prstClr val="black"/>
                    </a:solidFill>
                    <a:latin typeface="Seravek"/>
                    <a:cs typeface="Seravek"/>
                  </a:defRPr>
                </a:pPr>
                <a:r>
                  <a:rPr lang="en-US" sz="2000" dirty="0" err="1">
                    <a:solidFill>
                      <a:prstClr val="black"/>
                    </a:solidFill>
                    <a:latin typeface="Gadugi" charset="0"/>
                    <a:ea typeface="Gadugi" charset="0"/>
                    <a:cs typeface="Gadugi" charset="0"/>
                  </a:rPr>
                  <a:t>Gbit</a:t>
                </a:r>
                <a:r>
                  <a:rPr lang="en-US" sz="2000" dirty="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a:solidFill>
                      <a:prstClr val="black"/>
                    </a:solidFill>
                    <a:latin typeface="Gadugi" charset="0"/>
                    <a:ea typeface="Gadugi" charset="0"/>
                    <a:cs typeface="Gadugi" charset="0"/>
                  </a:rPr>
                  <a:t>scale)</a:t>
                </a:r>
              </a:p>
            </c:rich>
          </c:tx>
          <c:layout>
            <c:manualLayout>
              <c:xMode val="edge"/>
              <c:yMode val="edge"/>
              <c:x val="0"/>
              <c:y val="0.34282632353882603"/>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1710182416"/>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599"/>
          <c:w val="0.22676683082459201"/>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4/24/18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Now </a:t>
            </a:r>
            <a:r>
              <a:rPr lang="en-US" baseline="0" dirty="0" err="1"/>
              <a:t>bc</a:t>
            </a:r>
            <a:r>
              <a:rPr lang="en-US" baseline="0" dirty="0"/>
              <a:t> there’s no </a:t>
            </a:r>
            <a:r>
              <a:rPr lang="en-US" baseline="0" dirty="0" err="1"/>
              <a:t>consensue</a:t>
            </a:r>
            <a:r>
              <a:rPr lang="en-US" baseline="0" dirty="0"/>
              <a:t> and routers are fixed function, rate of innovation is </a:t>
            </a:r>
            <a:r>
              <a:rPr lang="is-IS" baseline="0" dirty="0"/>
              <a:t>…</a:t>
            </a: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Router vendors: Can now design routers in firmware, easier to fix bugs, easier to respond to customer requests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Network operators (e.g., Google, Microsoft, enterprises etc.): Can add features without haggling with ASIC vendor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Stress that programmability and configurability are really not all that different.. Richer configurability is already happening. Programmability is the logical next step because it simplifies your chip, makes it future proof, which is especially important in an era of rising silicon mask costs. P4 may not be the final word on router programmability. It may not all be portable either. But I think the current generation of fixed-function router SDKs will be replaced by richer, more programmable DSLs for routers like what CUDA did for GPUs.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Future work:</a:t>
            </a:r>
          </a:p>
          <a:p>
            <a:pPr lvl="1"/>
            <a:r>
              <a:rPr lang="en-US" dirty="0"/>
              <a:t>Costs and benefits of a network with enhanced network functionality?</a:t>
            </a:r>
          </a:p>
          <a:p>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815937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F27DEF-D704-4509-8BF6-90F2BA4AB2EF}" type="datetimeFigureOut">
              <a:rPr lang="en-US" smtClean="0"/>
              <a:t>4/24/18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4/24/18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4/24/18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1F27DEF-D704-4509-8BF6-90F2BA4AB2EF}" type="datetimeFigureOut">
              <a:rPr lang="en-US" smtClean="0"/>
              <a:t>4/24/18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4/24/18</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F27DEF-D704-4509-8BF6-90F2BA4AB2EF}" type="datetimeFigureOut">
              <a:rPr lang="en-US" smtClean="0"/>
              <a:t>4/24/18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F27DEF-D704-4509-8BF6-90F2BA4AB2EF}" type="datetimeFigureOut">
              <a:rPr lang="en-US" smtClean="0"/>
              <a:t>4/24/18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F27DEF-D704-4509-8BF6-90F2BA4AB2EF}" type="datetimeFigureOut">
              <a:rPr lang="en-US" smtClean="0"/>
              <a:t>4/24/18</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4/24/18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4/24/18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4/24/18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4/24/18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a:latin typeface="Gadugi" panose="020B0502040204020203" pitchFamily="34" charset="0"/>
              </a:rPr>
              <a:t>Fast and programmable</a:t>
            </a:r>
            <a:br>
              <a:rPr lang="en-US" dirty="0">
                <a:latin typeface="Gadugi" panose="020B0502040204020203" pitchFamily="34" charset="0"/>
              </a:rPr>
            </a:br>
            <a:r>
              <a:rPr lang="en-US" dirty="0">
                <a:latin typeface="Gadugi" panose="020B0502040204020203" pitchFamily="34" charset="0"/>
              </a:rPr>
              <a:t>network infrastructure</a:t>
            </a:r>
          </a:p>
        </p:txBody>
      </p:sp>
      <p:sp>
        <p:nvSpPr>
          <p:cNvPr id="7" name="Subtitle 6"/>
          <p:cNvSpPr>
            <a:spLocks noGrp="1"/>
          </p:cNvSpPr>
          <p:nvPr>
            <p:ph type="subTitle" idx="1"/>
          </p:nvPr>
        </p:nvSpPr>
        <p:spPr>
          <a:xfrm>
            <a:off x="1524000" y="3602038"/>
            <a:ext cx="9144000" cy="1655762"/>
          </a:xfrm>
        </p:spPr>
        <p:txBody>
          <a:bodyPr>
            <a:noAutofit/>
          </a:bodyPr>
          <a:lstStyle/>
          <a:p>
            <a:r>
              <a:rPr lang="en-US" sz="4000" b="1" dirty="0">
                <a:latin typeface="Gadugi" panose="020B0502040204020203" pitchFamily="34" charset="0"/>
              </a:rPr>
              <a:t>Anirudh </a:t>
            </a:r>
            <a:r>
              <a:rPr lang="en-US" sz="4000" b="1" dirty="0" err="1">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sp>
        <p:nvSpPr>
          <p:cNvPr id="2" name="TextBox 1"/>
          <p:cNvSpPr txBox="1"/>
          <p:nvPr/>
        </p:nvSpPr>
        <p:spPr>
          <a:xfrm>
            <a:off x="-6462793" y="-1937288"/>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50" y="4724400"/>
            <a:ext cx="5092700" cy="1070702"/>
          </a:xfrm>
          <a:prstGeom prst="rect">
            <a:avLst/>
          </a:prstGeom>
        </p:spPr>
      </p:pic>
    </p:spTree>
    <p:extLst>
      <p:ext uri="{BB962C8B-B14F-4D97-AF65-F5344CB8AC3E}">
        <p14:creationId xmlns:p14="http://schemas.microsoft.com/office/powerpoint/2010/main" val="1820529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5C826-A71E-0941-BB10-25AECA241228}"/>
              </a:ext>
            </a:extLst>
          </p:cNvPr>
          <p:cNvSpPr>
            <a:spLocks noGrp="1"/>
          </p:cNvSpPr>
          <p:nvPr>
            <p:ph type="title"/>
          </p:nvPr>
        </p:nvSpPr>
        <p:spPr/>
        <p:txBody>
          <a:bodyPr/>
          <a:lstStyle/>
          <a:p>
            <a:r>
              <a:rPr lang="en-US" dirty="0" err="1"/>
              <a:t>Hardware+software</a:t>
            </a:r>
            <a:r>
              <a:rPr lang="en-US" dirty="0"/>
              <a:t> for wireless</a:t>
            </a:r>
          </a:p>
        </p:txBody>
      </p:sp>
      <p:sp>
        <p:nvSpPr>
          <p:cNvPr id="3" name="Content Placeholder 2">
            <a:extLst>
              <a:ext uri="{FF2B5EF4-FFF2-40B4-BE49-F238E27FC236}">
                <a16:creationId xmlns:a16="http://schemas.microsoft.com/office/drawing/2014/main" id="{F15718A9-624E-ED42-A593-F3C1EF3B3181}"/>
              </a:ext>
            </a:extLst>
          </p:cNvPr>
          <p:cNvSpPr>
            <a:spLocks noGrp="1"/>
          </p:cNvSpPr>
          <p:nvPr>
            <p:ph idx="1"/>
          </p:nvPr>
        </p:nvSpPr>
        <p:spPr/>
        <p:txBody>
          <a:bodyPr/>
          <a:lstStyle/>
          <a:p>
            <a:r>
              <a:rPr lang="en-US" dirty="0"/>
              <a:t>Significant packet processing in both </a:t>
            </a:r>
            <a:r>
              <a:rPr lang="en-US" dirty="0" err="1"/>
              <a:t>WiFi</a:t>
            </a:r>
            <a:r>
              <a:rPr lang="en-US" dirty="0"/>
              <a:t> and cellular contexts</a:t>
            </a:r>
          </a:p>
          <a:p>
            <a:pPr lvl="1"/>
            <a:r>
              <a:rPr lang="en-US" dirty="0"/>
              <a:t>Especially in the context of the physical layer</a:t>
            </a:r>
          </a:p>
          <a:p>
            <a:endParaRPr lang="en-US" dirty="0"/>
          </a:p>
          <a:p>
            <a:r>
              <a:rPr lang="en-US" dirty="0"/>
              <a:t>Designing hardware accelerators for emerging technologies (e.g., 5G)</a:t>
            </a:r>
          </a:p>
          <a:p>
            <a:pPr lvl="1"/>
            <a:r>
              <a:rPr lang="en-US" dirty="0"/>
              <a:t>Splitting the wireless stack between the host processor and an accelerator</a:t>
            </a:r>
          </a:p>
        </p:txBody>
      </p:sp>
    </p:spTree>
    <p:extLst>
      <p:ext uri="{BB962C8B-B14F-4D97-AF65-F5344CB8AC3E}">
        <p14:creationId xmlns:p14="http://schemas.microsoft.com/office/powerpoint/2010/main" val="281570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F27E4-6EFC-AF4A-B3A6-089A180F232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BD9DBDEF-6A16-8645-9908-C8D2D61978E4}"/>
              </a:ext>
            </a:extLst>
          </p:cNvPr>
          <p:cNvSpPr>
            <a:spLocks noGrp="1"/>
          </p:cNvSpPr>
          <p:nvPr>
            <p:ph idx="1"/>
          </p:nvPr>
        </p:nvSpPr>
        <p:spPr/>
        <p:txBody>
          <a:bodyPr/>
          <a:lstStyle/>
          <a:p>
            <a:r>
              <a:rPr lang="en-US" dirty="0"/>
              <a:t>Motivation for fast and programmable networks</a:t>
            </a:r>
          </a:p>
          <a:p>
            <a:endParaRPr lang="en-US" dirty="0"/>
          </a:p>
          <a:p>
            <a:r>
              <a:rPr lang="en-US" dirty="0"/>
              <a:t>Previous work: Designing fast and programmable routers</a:t>
            </a:r>
          </a:p>
          <a:p>
            <a:endParaRPr lang="en-US" dirty="0"/>
          </a:p>
          <a:p>
            <a:r>
              <a:rPr lang="en-US" dirty="0"/>
              <a:t>Ongoing work: How should programmable routers be used?</a:t>
            </a:r>
          </a:p>
          <a:p>
            <a:endParaRPr lang="en-US" dirty="0"/>
          </a:p>
          <a:p>
            <a:r>
              <a:rPr lang="en-US" dirty="0"/>
              <a:t>Future work: Programmable network infrastructure for wireless</a:t>
            </a:r>
          </a:p>
        </p:txBody>
      </p:sp>
    </p:spTree>
    <p:extLst>
      <p:ext uri="{BB962C8B-B14F-4D97-AF65-F5344CB8AC3E}">
        <p14:creationId xmlns:p14="http://schemas.microsoft.com/office/powerpoint/2010/main" val="609632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Traditional network architecture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714897" y="6108226"/>
            <a:ext cx="8762207" cy="553998"/>
          </a:xfrm>
          <a:prstGeom prst="rect">
            <a:avLst/>
          </a:prstGeom>
          <a:noFill/>
        </p:spPr>
        <p:txBody>
          <a:bodyPr wrap="none" rtlCol="0">
            <a:spAutoFit/>
          </a:bodyPr>
          <a:lstStyle/>
          <a:p>
            <a:r>
              <a:rPr lang="en-US" sz="3000" dirty="0">
                <a:latin typeface="Gadugi" panose="020B0502040204020203" pitchFamily="34" charset="0"/>
              </a:rPr>
              <a:t>Simple routers; most functionality resides on end hosts</a:t>
            </a: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But, today’s reality is very different</a:t>
            </a: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a:p>
            <a:endParaRPr lang="en-US" dirty="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a:t>WFQ</a:t>
                </a:r>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CSFQ</a:t>
                </a:r>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STFQ</a:t>
                </a:r>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Bloom Filters</a:t>
                </a:r>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a:t>AVQ</a:t>
                </a:r>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a:t>XCP</a:t>
                </a:r>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RCP</a:t>
                </a:r>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HULL</a:t>
                </a:r>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a:t>SRPT</a:t>
                </a:r>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FCP</a:t>
                </a:r>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Heavy Hitters</a:t>
              </a:r>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a:t>We are demanding more from routers: ACLs, tunnels, measurement </a:t>
            </a:r>
            <a:r>
              <a:rPr lang="en-US" dirty="0" err="1"/>
              <a:t>etc</a:t>
            </a:r>
            <a:endParaRPr lang="en-US" dirty="0"/>
          </a:p>
          <a:p>
            <a:r>
              <a:rPr lang="en-US" dirty="0"/>
              <a:t>Yet, the fastest routers have historically been fixed-function</a:t>
            </a:r>
          </a:p>
          <a:p>
            <a:r>
              <a:rPr lang="en-US" dirty="0"/>
              <a:t>Rate of innovation exceeds our ability to get things into routers</a:t>
            </a:r>
          </a:p>
          <a:p>
            <a:endParaRPr lang="en-US" dirty="0"/>
          </a:p>
          <a:p>
            <a:endParaRPr lang="en-US" dirty="0"/>
          </a:p>
          <a:p>
            <a:endParaRPr lang="en-US" dirty="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a:t>1980s</a:t>
              </a:r>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a:t>1990s</a:t>
              </a:r>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a:t>2000s</a:t>
              </a:r>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a:t>2010s</a:t>
              </a:r>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WFQ</a:t>
              </a: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CSFQ</a:t>
              </a: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STFQ</a:t>
              </a: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Bloom Filters</a:t>
              </a: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DRR</a:t>
              </a:r>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RED</a:t>
              </a:r>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AVQ</a:t>
              </a: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XCP</a:t>
              </a: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RCP</a:t>
              </a: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a:t>DCTCP</a:t>
              </a:r>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HULL</a:t>
              </a: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SRPT</a:t>
              </a: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ECN</a:t>
              </a:r>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FCP</a:t>
              </a: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Heavy Hitters</a:t>
              </a:r>
            </a:p>
          </p:txBody>
        </p:sp>
      </p:grpSp>
    </p:spTree>
    <p:extLst>
      <p:ext uri="{BB962C8B-B14F-4D97-AF65-F5344CB8AC3E}">
        <p14:creationId xmlns:p14="http://schemas.microsoft.com/office/powerpoint/2010/main" val="1939617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One approach: Use a </a:t>
            </a:r>
            <a:r>
              <a:rPr lang="en-US" dirty="0"/>
              <a:t>s</a:t>
            </a:r>
            <a:r>
              <a:rPr lang="en-US" dirty="0">
                <a:latin typeface="Gadugi" panose="020B0502040204020203" pitchFamily="34" charset="0"/>
              </a:rPr>
              <a:t>oftware router</a:t>
            </a: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10—100x slower than the fastest routers</a:t>
            </a:r>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t>Software routers suffer from non-deterministic performance</a:t>
            </a: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Prior projects: </a:t>
            </a:r>
            <a:r>
              <a:rPr lang="en-US" dirty="0" err="1"/>
              <a:t>performance+programmability</a:t>
            </a:r>
            <a:endParaRPr lang="en-US" dirty="0"/>
          </a:p>
        </p:txBody>
      </p:sp>
      <p:sp>
        <p:nvSpPr>
          <p:cNvPr id="192" name="Content Placeholder 2"/>
          <p:cNvSpPr>
            <a:spLocks noGrp="1"/>
          </p:cNvSpPr>
          <p:nvPr>
            <p:ph idx="1"/>
          </p:nvPr>
        </p:nvSpPr>
        <p:spPr>
          <a:xfrm>
            <a:off x="180848" y="1518647"/>
            <a:ext cx="5495712" cy="4036190"/>
          </a:xfrm>
        </p:spPr>
        <p:txBody>
          <a:bodyPr>
            <a:noAutofit/>
          </a:bodyPr>
          <a:lstStyle/>
          <a:p>
            <a:r>
              <a:rPr lang="en-US" sz="2400" dirty="0"/>
              <a:t>Domino (SIGCOMM ‘16):</a:t>
            </a:r>
          </a:p>
          <a:p>
            <a:pPr marL="0" indent="0">
              <a:buNone/>
            </a:pPr>
            <a:r>
              <a:rPr lang="en-US" sz="2400" dirty="0"/>
              <a:t>    programming streaming</a:t>
            </a:r>
          </a:p>
          <a:p>
            <a:pPr marL="0" indent="0">
              <a:buNone/>
            </a:pPr>
            <a:r>
              <a:rPr lang="en-US" sz="2400" dirty="0"/>
              <a:t>    algorithms</a:t>
            </a:r>
          </a:p>
          <a:p>
            <a:r>
              <a:rPr lang="en-US" sz="2400" dirty="0"/>
              <a:t>PIFO (SIGCOMM ‘16):</a:t>
            </a:r>
          </a:p>
          <a:p>
            <a:pPr marL="0" indent="0">
              <a:buNone/>
            </a:pPr>
            <a:r>
              <a:rPr lang="en-US" sz="2400" dirty="0"/>
              <a:t>    programming scheduling</a:t>
            </a:r>
          </a:p>
          <a:p>
            <a:pPr marL="0" indent="0">
              <a:buNone/>
            </a:pPr>
            <a:r>
              <a:rPr lang="en-US" sz="2400" dirty="0"/>
              <a:t>    algorithms</a:t>
            </a:r>
          </a:p>
          <a:p>
            <a:r>
              <a:rPr lang="en-US" sz="2400" dirty="0" err="1"/>
              <a:t>Marple</a:t>
            </a:r>
            <a:r>
              <a:rPr lang="en-US" sz="2400" dirty="0"/>
              <a:t> (SIGCOMM ‘17):</a:t>
            </a:r>
          </a:p>
          <a:p>
            <a:pPr marL="0" indent="0">
              <a:buNone/>
            </a:pPr>
            <a:r>
              <a:rPr lang="en-US" sz="2400" dirty="0"/>
              <a:t>    programmable and scalable</a:t>
            </a:r>
          </a:p>
          <a:p>
            <a:pPr marL="0" indent="0">
              <a:buNone/>
            </a:pPr>
            <a:r>
              <a:rPr lang="en-US" sz="2400" dirty="0"/>
              <a:t>    measurement</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Performance+programmability</a:t>
            </a:r>
            <a:r>
              <a:rPr lang="en-US" sz="2800" dirty="0">
                <a:latin typeface="Gadugi" charset="0"/>
                <a:ea typeface="Gadugi" charset="0"/>
                <a:cs typeface="Gadugi" charset="0"/>
              </a:rPr>
              <a:t> for important classes of router functions</a:t>
            </a: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Ingress pipeline</a:t>
              </a: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Egress pipeline</a:t>
              </a: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5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58"/>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65"/>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iterate type="lt">
                                    <p:tmAbs val="0"/>
                                  </p:iterate>
                                  <p:childTnLst>
                                    <p:set>
                                      <p:cBhvr>
                                        <p:cTn id="30" dur="1" fill="hold">
                                          <p:stCondLst>
                                            <p:cond delay="0"/>
                                          </p:stCondLst>
                                        </p:cTn>
                                        <p:tgtEl>
                                          <p:spTgt spid="19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iterate type="lt">
                                    <p:tmAbs val="0"/>
                                  </p:iterate>
                                  <p:childTnLst>
                                    <p:set>
                                      <p:cBhvr>
                                        <p:cTn id="32" dur="1" fill="hold">
                                          <p:stCondLst>
                                            <p:cond delay="0"/>
                                          </p:stCondLst>
                                        </p:cTn>
                                        <p:tgtEl>
                                          <p:spTgt spid="19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65"/>
                                        </p:tgtEl>
                                        <p:attrNameLst>
                                          <p:attrName>style.visibility</p:attrName>
                                        </p:attrNameLst>
                                      </p:cBhvr>
                                      <p:to>
                                        <p:strVal val="hidden"/>
                                      </p:to>
                                    </p:set>
                                  </p:childTnLst>
                                </p:cTn>
                              </p:par>
                              <p:par>
                                <p:cTn id="37" presetID="1" presetClass="entr" presetSubtype="0" fill="hold" grpId="2" nodeType="withEffect">
                                  <p:stCondLst>
                                    <p:cond delay="0"/>
                                  </p:stCondLst>
                                  <p:childTnLst>
                                    <p:set>
                                      <p:cBhvr>
                                        <p:cTn id="38" dur="1" fill="hold">
                                          <p:stCondLst>
                                            <p:cond delay="0"/>
                                          </p:stCondLst>
                                        </p:cTn>
                                        <p:tgtEl>
                                          <p:spTgt spid="658"/>
                                        </p:tgtEl>
                                        <p:attrNameLst>
                                          <p:attrName>style.visibility</p:attrName>
                                        </p:attrNameLst>
                                      </p:cBhvr>
                                      <p:to>
                                        <p:strVal val="visible"/>
                                      </p:to>
                                    </p:set>
                                  </p:childTnLst>
                                </p:cTn>
                              </p:par>
                              <p:par>
                                <p:cTn id="39" presetID="1" presetClass="entr" presetSubtype="0" fill="hold" grpId="2" nodeType="withEffect">
                                  <p:stCondLst>
                                    <p:cond delay="0"/>
                                  </p:stCondLst>
                                  <p:childTnLst>
                                    <p:set>
                                      <p:cBhvr>
                                        <p:cTn id="40" dur="1" fill="hold">
                                          <p:stCondLst>
                                            <p:cond delay="0"/>
                                          </p:stCondLst>
                                        </p:cTn>
                                        <p:tgtEl>
                                          <p:spTgt spid="659"/>
                                        </p:tgtEl>
                                        <p:attrNameLst>
                                          <p:attrName>style.visibility</p:attrName>
                                        </p:attrNameLst>
                                      </p:cBhvr>
                                      <p:to>
                                        <p:strVal val="visible"/>
                                      </p:to>
                                    </p:set>
                                  </p:childTnLst>
                                </p:cTn>
                              </p:par>
                              <p:par>
                                <p:cTn id="41" presetID="1" presetClass="entr" presetSubtype="0" fill="hold" nodeType="withEffect">
                                  <p:stCondLst>
                                    <p:cond delay="0"/>
                                  </p:stCondLst>
                                  <p:iterate type="lt">
                                    <p:tmAbs val="0"/>
                                  </p:iterate>
                                  <p:childTnLst>
                                    <p:set>
                                      <p:cBhvr>
                                        <p:cTn id="42" dur="1" fill="hold">
                                          <p:stCondLst>
                                            <p:cond delay="0"/>
                                          </p:stCondLst>
                                        </p:cTn>
                                        <p:tgtEl>
                                          <p:spTgt spid="192">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iterate type="lt">
                                    <p:tmAbs val="0"/>
                                  </p:iterate>
                                  <p:childTnLst>
                                    <p:set>
                                      <p:cBhvr>
                                        <p:cTn id="44" dur="1" fill="hold">
                                          <p:stCondLst>
                                            <p:cond delay="0"/>
                                          </p:stCondLst>
                                        </p:cTn>
                                        <p:tgtEl>
                                          <p:spTgt spid="192">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9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8" grpId="1" animBg="1"/>
      <p:bldP spid="658" grpId="2" animBg="1"/>
      <p:bldP spid="659" grpId="0" animBg="1"/>
      <p:bldP spid="659" grpId="1" animBg="1"/>
      <p:bldP spid="659" grpId="2" animBg="1"/>
      <p:bldP spid="665" grpId="0" animBg="1"/>
      <p:bldP spid="66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adugi" panose="020B0502040204020203" pitchFamily="34" charset="0"/>
              </a:rPr>
              <a:t>Broader impact</a:t>
            </a:r>
          </a:p>
        </p:txBody>
      </p:sp>
      <p:sp>
        <p:nvSpPr>
          <p:cNvPr id="3" name="Content Placeholder 2"/>
          <p:cNvSpPr>
            <a:spLocks noGrp="1"/>
          </p:cNvSpPr>
          <p:nvPr>
            <p:ph idx="1"/>
          </p:nvPr>
        </p:nvSpPr>
        <p:spPr/>
        <p:txBody>
          <a:bodyPr>
            <a:normAutofit/>
          </a:bodyPr>
          <a:lstStyle/>
          <a:p>
            <a:r>
              <a:rPr lang="en-US" dirty="0"/>
              <a:t>Many</a:t>
            </a:r>
            <a:r>
              <a:rPr lang="en-US" dirty="0">
                <a:latin typeface="Gadugi" panose="020B0502040204020203" pitchFamily="34" charset="0"/>
              </a:rPr>
              <a:t> ideas from Domino are now in P4, an emerging language for programmable network devices</a:t>
            </a:r>
          </a:p>
          <a:p>
            <a:endParaRPr lang="en-US" dirty="0"/>
          </a:p>
          <a:p>
            <a:r>
              <a:rPr lang="en-US" dirty="0"/>
              <a:t>Industry interest </a:t>
            </a:r>
            <a:r>
              <a:rPr lang="en-US" dirty="0">
                <a:latin typeface="Gadugi" panose="020B0502040204020203" pitchFamily="34" charset="0"/>
              </a:rPr>
              <a:t>in PIFOs, Domino’s compiler techniques</a:t>
            </a:r>
          </a:p>
          <a:p>
            <a:endParaRPr lang="en-US" dirty="0"/>
          </a:p>
          <a:p>
            <a:endParaRPr lang="en-US" dirty="0"/>
          </a:p>
          <a:p>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E645-52B3-1F48-BEA3-9AEBC3B874DB}"/>
              </a:ext>
            </a:extLst>
          </p:cNvPr>
          <p:cNvSpPr>
            <a:spLocks noGrp="1"/>
          </p:cNvSpPr>
          <p:nvPr>
            <p:ph type="title"/>
          </p:nvPr>
        </p:nvSpPr>
        <p:spPr/>
        <p:txBody>
          <a:bodyPr/>
          <a:lstStyle/>
          <a:p>
            <a:r>
              <a:rPr lang="en-US" dirty="0"/>
              <a:t>How should programmable routers be used?</a:t>
            </a:r>
          </a:p>
        </p:txBody>
      </p:sp>
      <p:sp>
        <p:nvSpPr>
          <p:cNvPr id="3" name="Content Placeholder 2">
            <a:extLst>
              <a:ext uri="{FF2B5EF4-FFF2-40B4-BE49-F238E27FC236}">
                <a16:creationId xmlns:a16="http://schemas.microsoft.com/office/drawing/2014/main" id="{6638752A-A428-C844-906D-D74FB81F4CDE}"/>
              </a:ext>
            </a:extLst>
          </p:cNvPr>
          <p:cNvSpPr>
            <a:spLocks noGrp="1"/>
          </p:cNvSpPr>
          <p:nvPr>
            <p:ph idx="1"/>
          </p:nvPr>
        </p:nvSpPr>
        <p:spPr>
          <a:xfrm>
            <a:off x="838200" y="1825625"/>
            <a:ext cx="10515600" cy="4351338"/>
          </a:xfrm>
        </p:spPr>
        <p:txBody>
          <a:bodyPr>
            <a:normAutofit lnSpcReduction="10000"/>
          </a:bodyPr>
          <a:lstStyle/>
          <a:p>
            <a:r>
              <a:rPr lang="en-US" sz="3200" dirty="0"/>
              <a:t>Let’s assume fast and programmable routers can be built.</a:t>
            </a:r>
          </a:p>
          <a:p>
            <a:r>
              <a:rPr lang="en-US" sz="3200" dirty="0"/>
              <a:t>How should we use them?</a:t>
            </a:r>
          </a:p>
          <a:p>
            <a:r>
              <a:rPr lang="en-US" sz="3200" dirty="0"/>
              <a:t>What stays on the end hosts and what should be moved into the network?</a:t>
            </a:r>
          </a:p>
          <a:p>
            <a:r>
              <a:rPr lang="en-US" sz="3200" dirty="0"/>
              <a:t>E.g., what’s the best location to implement </a:t>
            </a:r>
            <a:r>
              <a:rPr lang="en-US" sz="3200" dirty="0" err="1"/>
              <a:t>DoS</a:t>
            </a:r>
            <a:r>
              <a:rPr lang="en-US" sz="3200" dirty="0"/>
              <a:t> prevention/measurement/congestion control/load balancing/X?</a:t>
            </a:r>
          </a:p>
          <a:p>
            <a:r>
              <a:rPr lang="en-US" sz="3200" dirty="0"/>
              <a:t>Evaluate using a testbed with a high-speed programmable switch from Barefoot Networks</a:t>
            </a:r>
          </a:p>
        </p:txBody>
      </p:sp>
    </p:spTree>
    <p:extLst>
      <p:ext uri="{BB962C8B-B14F-4D97-AF65-F5344CB8AC3E}">
        <p14:creationId xmlns:p14="http://schemas.microsoft.com/office/powerpoint/2010/main" val="62025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15709</TotalTime>
  <Words>715</Words>
  <Application>Microsoft Macintosh PowerPoint</Application>
  <PresentationFormat>Widescreen</PresentationFormat>
  <Paragraphs>166</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Gadugi</vt:lpstr>
      <vt:lpstr>Seravek</vt:lpstr>
      <vt:lpstr>Office Theme</vt:lpstr>
      <vt:lpstr>Fast and programmable network infrastructure</vt:lpstr>
      <vt:lpstr>Outline</vt:lpstr>
      <vt:lpstr>Traditional network architecture</vt:lpstr>
      <vt:lpstr>But, today’s reality is very different</vt:lpstr>
      <vt:lpstr>But, today’s reality is very different</vt:lpstr>
      <vt:lpstr>One approach: Use a software router</vt:lpstr>
      <vt:lpstr>Prior projects: performance+programmability</vt:lpstr>
      <vt:lpstr>Broader impact</vt:lpstr>
      <vt:lpstr>How should programmable routers be used?</vt:lpstr>
      <vt:lpstr>Hardware+software for wireless</vt:lpstr>
    </vt:vector>
  </TitlesOfParts>
  <Company>MIT</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 Sivaraman</cp:lastModifiedBy>
  <cp:revision>6350</cp:revision>
  <dcterms:created xsi:type="dcterms:W3CDTF">2015-11-20T07:11:46Z</dcterms:created>
  <dcterms:modified xsi:type="dcterms:W3CDTF">2018-04-24T16:11:15Z</dcterms:modified>
</cp:coreProperties>
</file>