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tags/tag1.xml" ContentType="application/vnd.openxmlformats-officedocument.presentationml.tags+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3.xml" ContentType="application/vnd.openxmlformats-officedocument.presentationml.tags+xml"/>
  <Override PartName="/ppt/notesSlides/notesSlide30.xml" ContentType="application/vnd.openxmlformats-officedocument.presentationml.notesSlide+xml"/>
  <Override PartName="/ppt/tags/tag4.xml" ContentType="application/vnd.openxmlformats-officedocument.presentationml.tags+xml"/>
  <Override PartName="/ppt/notesSlides/notesSlide31.xml" ContentType="application/vnd.openxmlformats-officedocument.presentationml.notesSlide+xml"/>
  <Override PartName="/ppt/tags/tag5.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6.xml" ContentType="application/vnd.openxmlformats-officedocument.presentationml.tags+xml"/>
  <Override PartName="/ppt/notesSlides/notesSlide35.xml" ContentType="application/vnd.openxmlformats-officedocument.presentationml.notesSlide+xml"/>
  <Override PartName="/ppt/tags/tag7.xml" ContentType="application/vnd.openxmlformats-officedocument.presentationml.tags+xml"/>
  <Override PartName="/ppt/notesSlides/notesSlide36.xml" ContentType="application/vnd.openxmlformats-officedocument.presentationml.notesSlide+xml"/>
  <Override PartName="/ppt/tags/tag8.xml" ContentType="application/vnd.openxmlformats-officedocument.presentationml.tags+xml"/>
  <Override PartName="/ppt/notesSlides/notesSlide37.xml" ContentType="application/vnd.openxmlformats-officedocument.presentationml.notesSlide+xml"/>
  <Override PartName="/ppt/tags/tag9.xml" ContentType="application/vnd.openxmlformats-officedocument.presentationml.tags+xml"/>
  <Override PartName="/ppt/notesSlides/notesSlide38.xml" ContentType="application/vnd.openxmlformats-officedocument.presentationml.notesSlide+xml"/>
  <Override PartName="/ppt/tags/tag10.xml" ContentType="application/vnd.openxmlformats-officedocument.presentationml.tags+xml"/>
  <Override PartName="/ppt/notesSlides/notesSlide39.xml" ContentType="application/vnd.openxmlformats-officedocument.presentationml.notesSlide+xml"/>
  <Override PartName="/ppt/tags/tag11.xml" ContentType="application/vnd.openxmlformats-officedocument.presentationml.tags+xml"/>
  <Override PartName="/ppt/notesSlides/notesSlide40.xml" ContentType="application/vnd.openxmlformats-officedocument.presentationml.notesSlide+xml"/>
  <Override PartName="/ppt/tags/tag12.xml" ContentType="application/vnd.openxmlformats-officedocument.presentationml.tags+xml"/>
  <Override PartName="/ppt/notesSlides/notesSlide41.xml" ContentType="application/vnd.openxmlformats-officedocument.presentationml.notesSlide+xml"/>
  <Override PartName="/ppt/tags/tag13.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tags/tag14.xml" ContentType="application/vnd.openxmlformats-officedocument.presentationml.tags+xml"/>
  <Override PartName="/ppt/notesSlides/notesSlide47.xml" ContentType="application/vnd.openxmlformats-officedocument.presentationml.notesSlide+xml"/>
  <Override PartName="/ppt/tags/tag15.xml" ContentType="application/vnd.openxmlformats-officedocument.presentationml.tags+xml"/>
  <Override PartName="/ppt/notesSlides/notesSlide48.xml" ContentType="application/vnd.openxmlformats-officedocument.presentationml.notesSlide+xml"/>
  <Override PartName="/ppt/tags/tag16.xml" ContentType="application/vnd.openxmlformats-officedocument.presentationml.tags+xml"/>
  <Override PartName="/ppt/notesSlides/notesSlide49.xml" ContentType="application/vnd.openxmlformats-officedocument.presentationml.notesSlide+xml"/>
  <Override PartName="/ppt/tags/tag17.xml" ContentType="application/vnd.openxmlformats-officedocument.presentationml.tags+xml"/>
  <Override PartName="/ppt/notesSlides/notesSlide50.xml" ContentType="application/vnd.openxmlformats-officedocument.presentationml.notesSlide+xml"/>
  <Override PartName="/ppt/tags/tag18.xml" ContentType="application/vnd.openxmlformats-officedocument.presentationml.tags+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9"/>
  </p:notesMasterIdLst>
  <p:sldIdLst>
    <p:sldId id="256" r:id="rId2"/>
    <p:sldId id="315" r:id="rId3"/>
    <p:sldId id="316" r:id="rId4"/>
    <p:sldId id="529" r:id="rId5"/>
    <p:sldId id="543" r:id="rId6"/>
    <p:sldId id="319" r:id="rId7"/>
    <p:sldId id="527" r:id="rId8"/>
    <p:sldId id="512" r:id="rId9"/>
    <p:sldId id="533" r:id="rId10"/>
    <p:sldId id="482" r:id="rId11"/>
    <p:sldId id="545" r:id="rId12"/>
    <p:sldId id="524" r:id="rId13"/>
    <p:sldId id="504" r:id="rId14"/>
    <p:sldId id="530" r:id="rId15"/>
    <p:sldId id="531" r:id="rId16"/>
    <p:sldId id="470" r:id="rId17"/>
    <p:sldId id="471" r:id="rId18"/>
    <p:sldId id="472" r:id="rId19"/>
    <p:sldId id="473" r:id="rId20"/>
    <p:sldId id="474" r:id="rId21"/>
    <p:sldId id="475" r:id="rId22"/>
    <p:sldId id="505" r:id="rId23"/>
    <p:sldId id="564" r:id="rId24"/>
    <p:sldId id="567" r:id="rId25"/>
    <p:sldId id="517" r:id="rId26"/>
    <p:sldId id="516" r:id="rId27"/>
    <p:sldId id="537" r:id="rId28"/>
    <p:sldId id="538" r:id="rId29"/>
    <p:sldId id="546" r:id="rId30"/>
    <p:sldId id="547" r:id="rId31"/>
    <p:sldId id="548" r:id="rId32"/>
    <p:sldId id="549" r:id="rId33"/>
    <p:sldId id="550" r:id="rId34"/>
    <p:sldId id="551" r:id="rId35"/>
    <p:sldId id="552" r:id="rId36"/>
    <p:sldId id="553" r:id="rId37"/>
    <p:sldId id="554" r:id="rId38"/>
    <p:sldId id="555" r:id="rId39"/>
    <p:sldId id="556" r:id="rId40"/>
    <p:sldId id="568" r:id="rId41"/>
    <p:sldId id="560" r:id="rId42"/>
    <p:sldId id="561" r:id="rId43"/>
    <p:sldId id="565" r:id="rId44"/>
    <p:sldId id="566" r:id="rId45"/>
    <p:sldId id="358" r:id="rId46"/>
    <p:sldId id="544" r:id="rId47"/>
    <p:sldId id="350" r:id="rId48"/>
    <p:sldId id="569" r:id="rId49"/>
    <p:sldId id="570" r:id="rId50"/>
    <p:sldId id="571" r:id="rId51"/>
    <p:sldId id="540" r:id="rId52"/>
    <p:sldId id="541" r:id="rId53"/>
    <p:sldId id="508" r:id="rId54"/>
    <p:sldId id="526" r:id="rId55"/>
    <p:sldId id="514" r:id="rId56"/>
    <p:sldId id="507" r:id="rId57"/>
    <p:sldId id="509" r:id="rId58"/>
    <p:sldId id="510" r:id="rId59"/>
    <p:sldId id="464" r:id="rId60"/>
    <p:sldId id="465" r:id="rId61"/>
    <p:sldId id="375" r:id="rId62"/>
    <p:sldId id="299" r:id="rId63"/>
    <p:sldId id="357" r:id="rId64"/>
    <p:sldId id="305" r:id="rId65"/>
    <p:sldId id="306" r:id="rId66"/>
    <p:sldId id="301" r:id="rId67"/>
    <p:sldId id="271" r:id="rId68"/>
    <p:sldId id="326" r:id="rId69"/>
    <p:sldId id="327" r:id="rId70"/>
    <p:sldId id="272" r:id="rId71"/>
    <p:sldId id="374" r:id="rId72"/>
    <p:sldId id="468" r:id="rId73"/>
    <p:sldId id="332" r:id="rId74"/>
    <p:sldId id="370" r:id="rId75"/>
    <p:sldId id="371" r:id="rId76"/>
    <p:sldId id="335" r:id="rId77"/>
    <p:sldId id="372" r:id="rId78"/>
    <p:sldId id="373" r:id="rId79"/>
    <p:sldId id="307" r:id="rId80"/>
    <p:sldId id="467" r:id="rId81"/>
    <p:sldId id="458" r:id="rId82"/>
    <p:sldId id="459" r:id="rId83"/>
    <p:sldId id="460" r:id="rId84"/>
    <p:sldId id="461" r:id="rId85"/>
    <p:sldId id="462" r:id="rId86"/>
    <p:sldId id="466" r:id="rId87"/>
    <p:sldId id="463" r:id="rId8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2"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386" autoAdjust="0"/>
    <p:restoredTop sz="81118" autoAdjust="0"/>
  </p:normalViewPr>
  <p:slideViewPr>
    <p:cSldViewPr showGuides="1">
      <p:cViewPr>
        <p:scale>
          <a:sx n="95" d="100"/>
          <a:sy n="95" d="100"/>
        </p:scale>
        <p:origin x="3600" y="1232"/>
      </p:cViewPr>
      <p:guideLst>
        <p:guide orient="horz" pos="192"/>
        <p:guide pos="4944"/>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presProps" Target="presProps.xml"/><Relationship Id="rId91" Type="http://schemas.openxmlformats.org/officeDocument/2006/relationships/viewProps" Target="viewProps.xml"/><Relationship Id="rId92" Type="http://schemas.openxmlformats.org/officeDocument/2006/relationships/theme" Target="theme/theme1.xml"/><Relationship Id="rId93"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smtClean="0">
                <a:latin typeface="Gadugi" charset="0"/>
                <a:ea typeface="Gadugi" charset="0"/>
                <a:cs typeface="Gadugi" charset="0"/>
              </a:rPr>
              <a:t> </a:t>
            </a:r>
            <a:r>
              <a:rPr lang="en-US" baseline="0" smtClean="0">
                <a:latin typeface="Gadugi" charset="0"/>
                <a:ea typeface="Gadugi" charset="0"/>
                <a:cs typeface="Gadugi" charset="0"/>
              </a:rPr>
              <a:t>Aggregate Capacity</a:t>
            </a:r>
            <a:endParaRPr lang="en-US" dirty="0">
              <a:latin typeface="Gadugi" charset="0"/>
              <a:ea typeface="Gadugi" charset="0"/>
              <a:cs typeface="Gadugi" charset="0"/>
            </a:endParaRPr>
          </a:p>
        </c:rich>
      </c:tx>
      <c:layout>
        <c:manualLayout>
          <c:xMode val="edge"/>
          <c:yMode val="edge"/>
          <c:x val="0.392367491166078"/>
          <c:y val="0.0198169760029996"/>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dLbl>
              <c:idx val="4"/>
              <c:tx>
                <c:rich>
                  <a:bodyPr/>
                  <a:lstStyle/>
                  <a:p>
                    <a:r>
                      <a:rPr lang="en-US" sz="1800" baseline="0" dirty="0" smtClean="0">
                        <a:solidFill>
                          <a:schemeClr val="tx1"/>
                        </a:solidFill>
                      </a:rPr>
                      <a:t>Catalyst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Lst>
            </c:dLbl>
            <c:dLbl>
              <c:idx val="7"/>
              <c:layout>
                <c:manualLayout>
                  <c:x val="-0.123236116866971"/>
                  <c:y val="-0.0615204226056711"/>
                </c:manualLayout>
              </c:layout>
              <c:tx>
                <c:rich>
                  <a:bodyPr/>
                  <a:lstStyle/>
                  <a:p>
                    <a:r>
                      <a:rPr lang="en-US" sz="1800" baseline="0" dirty="0" smtClean="0">
                        <a:solidFill>
                          <a:schemeClr val="tx1"/>
                        </a:solidFill>
                      </a:rPr>
                      <a:t>Broadcom</a:t>
                    </a:r>
                  </a:p>
                  <a:p>
                    <a:r>
                      <a:rPr lang="en-US" sz="1800" baseline="0" dirty="0" smtClean="0">
                        <a:solidFill>
                          <a:schemeClr val="tx1"/>
                        </a:solidFill>
                      </a:rPr>
                      <a:t>5670</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dLbl>
              <c:idx val="8"/>
              <c:tx>
                <c:rich>
                  <a:bodyPr/>
                  <a:lstStyle/>
                  <a:p>
                    <a:r>
                      <a:rPr lang="en-US" sz="1800" baseline="0" smtClean="0">
                        <a:solidFill>
                          <a:schemeClr val="tx1"/>
                        </a:solidFill>
                      </a:rPr>
                      <a:t>Scorpion</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Lst>
            </c:dLbl>
            <c:dLbl>
              <c:idx val="10"/>
              <c:tx>
                <c:rich>
                  <a:bodyPr/>
                  <a:lstStyle/>
                  <a:p>
                    <a:r>
                      <a:rPr lang="en-US" sz="1800" baseline="0" smtClean="0">
                        <a:solidFill>
                          <a:schemeClr val="tx1"/>
                        </a:solidFill>
                      </a:rPr>
                      <a:t>Trident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Lst>
            </c:dLbl>
            <c:dLbl>
              <c:idx val="11"/>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extLst>
            </c:dLbl>
            <c:dLbl>
              <c:idx val="12"/>
              <c:layout>
                <c:manualLayout>
                  <c:x val="0.0"/>
                  <c:y val="-0.056910569105691"/>
                </c:manualLayout>
              </c:layout>
              <c:tx>
                <c:rich>
                  <a:bodyPr/>
                  <a:lstStyle/>
                  <a:p>
                    <a:r>
                      <a:rPr lang="en-US" sz="1800" baseline="0" dirty="0" smtClean="0">
                        <a:solidFill>
                          <a:schemeClr val="tx1"/>
                        </a:solidFill>
                      </a:rPr>
                      <a:t>Tomahawk</a:t>
                    </a:r>
                    <a:endParaRPr lang="en-US" baseline="0" dirty="0" smtClean="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Sheet1!$C$2:$C$14</c:f>
              <c:numCache>
                <c:formatCode>General</c:formatCode>
                <c:ptCount val="13"/>
                <c:pt idx="0">
                  <c:v>0.00075</c:v>
                </c:pt>
                <c:pt idx="1">
                  <c:v>0.0005</c:v>
                </c:pt>
                <c:pt idx="2">
                  <c:v>0.0004</c:v>
                </c:pt>
                <c:pt idx="3">
                  <c:v>0.08</c:v>
                </c:pt>
                <c:pt idx="4">
                  <c:v>32.0</c:v>
                </c:pt>
                <c:pt idx="7">
                  <c:v>80.0</c:v>
                </c:pt>
                <c:pt idx="8">
                  <c:v>240.0</c:v>
                </c:pt>
                <c:pt idx="10">
                  <c:v>640.0</c:v>
                </c:pt>
                <c:pt idx="11">
                  <c:v>1280.0</c:v>
                </c:pt>
                <c:pt idx="12">
                  <c:v>3200.0</c:v>
                </c:pt>
              </c:numCache>
            </c:numRef>
          </c:val>
          <c:smooth val="0"/>
        </c:ser>
        <c:ser>
          <c:idx val="0"/>
          <c:order val="1"/>
          <c:tx>
            <c:strRef>
              <c:f>Sheet1!$B$1</c:f>
              <c:strCache>
                <c:ptCount val="1"/>
                <c:pt idx="0">
                  <c:v>Software router</c:v>
                </c:pt>
              </c:strCache>
            </c:strRef>
          </c:tx>
          <c:spPr>
            <a:ln w="63500" cap="rnd">
              <a:solidFill>
                <a:srgbClr val="0000FF">
                  <a:alpha val="70000"/>
                </a:srgbClr>
              </a:solidFill>
              <a:prstDash val="solid"/>
              <a:round/>
            </a:ln>
            <a:effectLst/>
          </c:spPr>
          <c:marker>
            <c:symbol val="none"/>
          </c:marker>
          <c:dLbls>
            <c:dLbl>
              <c:idx val="0"/>
              <c:layout>
                <c:manualLayout>
                  <c:x val="-0.0337014366137095"/>
                  <c:y val="-0.069071762371167"/>
                </c:manualLayout>
              </c:layout>
              <c:tx>
                <c:rich>
                  <a:bodyPr/>
                  <a:lstStyle/>
                  <a:p>
                    <a:r>
                      <a:rPr lang="en-US" dirty="0" smtClean="0"/>
                      <a:t>IMP</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1"/>
              <c:layout>
                <c:manualLayout>
                  <c:x val="-0.0491872791519434"/>
                  <c:y val="-0.071781789471438"/>
                </c:manualLayout>
              </c:layout>
              <c:tx>
                <c:rich>
                  <a:bodyPr/>
                  <a:lstStyle/>
                  <a:p>
                    <a:r>
                      <a:rPr lang="en-US" dirty="0" smtClean="0"/>
                      <a:t>MIT</a:t>
                    </a:r>
                    <a:r>
                      <a:rPr lang="en-US" baseline="0" dirty="0" smtClean="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2"/>
              <c:layout>
                <c:manualLayout>
                  <c:x val="0.00336866902237923"/>
                  <c:y val="-0.0392614642681861"/>
                </c:manualLayout>
              </c:layout>
              <c:tx>
                <c:rich>
                  <a:bodyPr/>
                  <a:lstStyle/>
                  <a:p>
                    <a:r>
                      <a:rPr lang="en-US" smtClean="0"/>
                      <a:t>Fuzzball</a:t>
                    </a:r>
                    <a:endParaRPr lang="en-US"/>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980712834923903"/>
                  <c:y val="-0.014871220365747"/>
                </c:manualLayout>
              </c:layout>
              <c:tx>
                <c:rich>
                  <a:bodyPr/>
                  <a:lstStyle/>
                  <a:p>
                    <a:r>
                      <a:rPr lang="en-US" smtClean="0"/>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4"/>
              <c:layout>
                <c:manualLayout>
                  <c:x val="-0.074123146267494"/>
                  <c:y val="0.0815329791093186"/>
                </c:manualLayout>
              </c:layout>
              <c:tx>
                <c:rich>
                  <a:bodyPr/>
                  <a:lstStyle/>
                  <a:p>
                    <a:r>
                      <a:rPr lang="en-US" sz="1800" baseline="0" dirty="0" smtClean="0">
                        <a:solidFill>
                          <a:schemeClr val="tx1"/>
                        </a:solidFill>
                      </a:rPr>
                      <a:t>SNAP</a:t>
                    </a:r>
                  </a:p>
                  <a:p>
                    <a:r>
                      <a:rPr lang="en-US" sz="1800" baseline="0" dirty="0" smtClean="0">
                        <a:solidFill>
                          <a:schemeClr val="tx1"/>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extLst>
            </c:dLbl>
            <c:dLbl>
              <c:idx val="5"/>
              <c:layout>
                <c:manualLayout>
                  <c:x val="-0.0143427654582046"/>
                  <c:y val="0.0438834474958923"/>
                </c:manualLayout>
              </c:layout>
              <c:tx>
                <c:rich>
                  <a:bodyPr/>
                  <a:lstStyle/>
                  <a:p>
                    <a:r>
                      <a:rPr lang="en-US" sz="1800" baseline="0" smtClean="0">
                        <a:solidFill>
                          <a:schemeClr val="tx1"/>
                        </a:solidFill>
                      </a:rPr>
                      <a:t>Click</a:t>
                    </a:r>
                  </a:p>
                  <a:p>
                    <a:r>
                      <a:rPr lang="en-US" sz="1800" baseline="0" smtClean="0">
                        <a:solidFill>
                          <a:schemeClr val="tx1"/>
                        </a:solidFill>
                      </a:rPr>
                      <a:t>(CPU)</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dLbl>
              <c:idx val="6"/>
              <c:layout>
                <c:manualLayout>
                  <c:x val="-0.0233544711071592"/>
                  <c:y val="0.0739845468781794"/>
                </c:manualLayout>
              </c:layout>
              <c:tx>
                <c:rich>
                  <a:bodyPr/>
                  <a:lstStyle/>
                  <a:p>
                    <a:r>
                      <a:rPr lang="is-IS" sz="1800" baseline="0" smtClean="0">
                        <a:solidFill>
                          <a:schemeClr val="tx1"/>
                        </a:solidFill>
                      </a:rPr>
                      <a:t>IXP 2400</a:t>
                    </a:r>
                  </a:p>
                  <a:p>
                    <a:r>
                      <a:rPr lang="is-IS" sz="1800" baseline="0" smtClean="0">
                        <a:solidFill>
                          <a:schemeClr val="tx1"/>
                        </a:solidFill>
                      </a:rPr>
                      <a:t>(NPU)</a:t>
                    </a:r>
                    <a:endParaRPr lang="is-I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dLbl>
              <c:idx val="9"/>
              <c:layout>
                <c:manualLayout>
                  <c:x val="-0.0949753763111766"/>
                  <c:y val="0.0942052365405544"/>
                </c:manualLayout>
              </c:layout>
              <c:tx>
                <c:rich>
                  <a:bodyPr/>
                  <a:lstStyle/>
                  <a:p>
                    <a:r>
                      <a:rPr lang="en-US" sz="1800" baseline="0" smtClean="0">
                        <a:solidFill>
                          <a:schemeClr val="tx1"/>
                        </a:solidFill>
                      </a:rPr>
                      <a:t>RouteBricks</a:t>
                    </a:r>
                  </a:p>
                  <a:p>
                    <a:r>
                      <a:rPr lang="en-US" sz="1800" baseline="0" smtClean="0">
                        <a:solidFill>
                          <a:schemeClr val="tx1"/>
                        </a:solidFill>
                      </a:rPr>
                      <a:t>(multi-core)</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dLbl>
              <c:idx val="10"/>
              <c:layout>
                <c:manualLayout>
                  <c:x val="-0.0534229246079223"/>
                  <c:y val="0.0772289439429827"/>
                </c:manualLayout>
              </c:layout>
              <c:tx>
                <c:rich>
                  <a:bodyPr/>
                  <a:lstStyle/>
                  <a:p>
                    <a:r>
                      <a:rPr lang="en-US" sz="1800" baseline="0">
                        <a:solidFill>
                          <a:schemeClr val="tx1"/>
                        </a:solidFill>
                      </a:rPr>
                      <a:t>PacketShader </a:t>
                    </a:r>
                  </a:p>
                  <a:p>
                    <a:r>
                      <a:rPr lang="en-US" sz="1800" baseline="0">
                        <a:solidFill>
                          <a:schemeClr val="tx1"/>
                        </a:solidFill>
                      </a:rPr>
                      <a:t>(GPU)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12"/>
              <c:layout>
                <c:manualLayout>
                  <c:x val="0.0"/>
                  <c:y val="0.0703508098073107"/>
                </c:manualLayout>
              </c:layout>
              <c:tx>
                <c:rich>
                  <a:bodyPr/>
                  <a:lstStyle/>
                  <a:p>
                    <a:r>
                      <a:rPr lang="en-US" sz="1800" baseline="0" dirty="0" err="1" smtClean="0">
                        <a:solidFill>
                          <a:schemeClr val="tx1"/>
                        </a:solidFill>
                      </a:rPr>
                      <a:t>NetFPGA</a:t>
                    </a:r>
                    <a:r>
                      <a:rPr lang="en-US" sz="1800" baseline="0" dirty="0" smtClean="0">
                        <a:solidFill>
                          <a:schemeClr val="tx1"/>
                        </a:solidFill>
                      </a:rPr>
                      <a:t>-SUME</a:t>
                    </a:r>
                  </a:p>
                  <a:p>
                    <a:r>
                      <a:rPr lang="en-US" sz="1800" baseline="0" dirty="0" smtClean="0">
                        <a:solidFill>
                          <a:schemeClr val="tx1"/>
                        </a:solidFill>
                      </a:rPr>
                      <a:t>(FPGA)</a:t>
                    </a:r>
                  </a:p>
                </c:rich>
              </c:tx>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Sheet1!$B$2:$B$14</c:f>
              <c:numCache>
                <c:formatCode>General</c:formatCode>
                <c:ptCount val="13"/>
                <c:pt idx="0">
                  <c:v>0.00075</c:v>
                </c:pt>
                <c:pt idx="1">
                  <c:v>0.0005</c:v>
                </c:pt>
                <c:pt idx="2">
                  <c:v>0.0004</c:v>
                </c:pt>
                <c:pt idx="3">
                  <c:v>0.08</c:v>
                </c:pt>
                <c:pt idx="4">
                  <c:v>0.1</c:v>
                </c:pt>
                <c:pt idx="5">
                  <c:v>0.17</c:v>
                </c:pt>
                <c:pt idx="6">
                  <c:v>4.0</c:v>
                </c:pt>
                <c:pt idx="9">
                  <c:v>35.0</c:v>
                </c:pt>
                <c:pt idx="10">
                  <c:v>40.0</c:v>
                </c:pt>
                <c:pt idx="12">
                  <c:v>100.0</c:v>
                </c:pt>
              </c:numCache>
            </c:numRef>
          </c:val>
          <c:smooth val="0"/>
        </c:ser>
        <c:dLbls>
          <c:dLblPos val="t"/>
          <c:showLegendKey val="0"/>
          <c:showVal val="1"/>
          <c:showCatName val="0"/>
          <c:showSerName val="0"/>
          <c:showPercent val="0"/>
          <c:showBubbleSize val="0"/>
        </c:dLbls>
        <c:marker val="1"/>
        <c:smooth val="0"/>
        <c:axId val="973394016"/>
        <c:axId val="1307668144"/>
      </c:lineChart>
      <c:catAx>
        <c:axId val="973394016"/>
        <c:scaling>
          <c:orientation val="minMax"/>
        </c:scaling>
        <c:delete val="0"/>
        <c:axPos val="b"/>
        <c:title>
          <c:tx>
            <c:rich>
              <a:bodyPr rot="0" vert="horz"/>
              <a:lstStyle/>
              <a:p>
                <a:pPr>
                  <a:defRPr sz="2000">
                    <a:latin typeface="Seravek"/>
                    <a:cs typeface="Seravek"/>
                  </a:defRPr>
                </a:pPr>
                <a:r>
                  <a:rPr lang="en-US" sz="2000" dirty="0">
                    <a:latin typeface="Gadugi" charset="0"/>
                    <a:ea typeface="Gadugi" charset="0"/>
                    <a:cs typeface="Gadugi" charset="0"/>
                  </a:rPr>
                  <a:t>Year</a:t>
                </a:r>
              </a:p>
            </c:rich>
          </c:tx>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307668144"/>
        <c:crosses val="autoZero"/>
        <c:auto val="1"/>
        <c:lblAlgn val="ctr"/>
        <c:lblOffset val="100"/>
        <c:noMultiLvlLbl val="0"/>
      </c:catAx>
      <c:valAx>
        <c:axId val="1307668144"/>
        <c:scaling>
          <c:logBase val="10.0"/>
          <c:orientation val="minMax"/>
          <c:min val="0.0004"/>
        </c:scaling>
        <c:delete val="0"/>
        <c:axPos val="l"/>
        <c:title>
          <c:tx>
            <c:rich>
              <a:bodyPr rot="0" vert="horz" anchor="t" anchorCtr="0"/>
              <a:lstStyle/>
              <a:p>
                <a:pPr>
                  <a:defRPr sz="2000">
                    <a:solidFill>
                      <a:prstClr val="black"/>
                    </a:solidFill>
                    <a:latin typeface="Seravek"/>
                    <a:cs typeface="Seravek"/>
                  </a:defRPr>
                </a:pPr>
                <a:r>
                  <a:rPr lang="en-US" sz="2000" dirty="0" err="1" smtClean="0">
                    <a:solidFill>
                      <a:prstClr val="black"/>
                    </a:solidFill>
                    <a:latin typeface="Gadugi" charset="0"/>
                    <a:ea typeface="Gadugi" charset="0"/>
                    <a:cs typeface="Gadugi" charset="0"/>
                  </a:rPr>
                  <a:t>Gbit</a:t>
                </a:r>
                <a:r>
                  <a:rPr lang="en-US" sz="2000" dirty="0" smtClean="0">
                    <a:solidFill>
                      <a:prstClr val="black"/>
                    </a:solidFill>
                    <a:latin typeface="Gadugi" charset="0"/>
                    <a:ea typeface="Gadugi" charset="0"/>
                    <a:cs typeface="Gadugi" charset="0"/>
                  </a:rPr>
                  <a:t>/s</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(log</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scale)</a:t>
                </a:r>
                <a:endParaRPr lang="en-US" sz="2000" dirty="0">
                  <a:solidFill>
                    <a:prstClr val="black"/>
                  </a:solidFill>
                  <a:latin typeface="Gadugi" charset="0"/>
                  <a:ea typeface="Gadugi" charset="0"/>
                  <a:cs typeface="Gadugi" charset="0"/>
                </a:endParaRPr>
              </a:p>
            </c:rich>
          </c:tx>
          <c:layout>
            <c:manualLayout>
              <c:xMode val="edge"/>
              <c:yMode val="edge"/>
              <c:x val="0.0"/>
              <c:y val="0.342826323538826"/>
            </c:manualLayout>
          </c:layout>
          <c:overlay val="0"/>
          <c:spPr>
            <a:noFill/>
            <a:ln>
              <a:noFill/>
            </a:ln>
            <a:effectLst/>
          </c:spPr>
        </c:title>
        <c:numFmt formatCode="General" sourceLinked="1"/>
        <c:majorTickMark val="none"/>
        <c:minorTickMark val="none"/>
        <c:tickLblPos val="low"/>
        <c:spPr>
          <a:noFill/>
          <a:ln>
            <a:noFill/>
          </a:ln>
          <a:effectLst/>
        </c:spPr>
        <c:txPr>
          <a:bodyPr rot="-60000000" vert="horz"/>
          <a:lstStyle/>
          <a:p>
            <a:pPr>
              <a:defRPr/>
            </a:pPr>
            <a:endParaRPr lang="en-US"/>
          </a:p>
        </c:txPr>
        <c:crossAx val="973394016"/>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1410274800"/>
        <c:axId val="1410083776"/>
      </c:scatterChart>
      <c:valAx>
        <c:axId val="1410274800"/>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410083776"/>
        <c:crosses val="autoZero"/>
        <c:crossBetween val="midCat"/>
      </c:valAx>
      <c:valAx>
        <c:axId val="1410083776"/>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41027480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2/26/17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am going to be talking about how we make today’s fastest routers programmable. By programmable, I mean the ability to change the router’s functionality</a:t>
            </a:r>
            <a:r>
              <a:rPr lang="en-US" baseline="0" dirty="0" smtClean="0"/>
              <a:t> once it’s been deployed without throwing out and buying a new router every time you need a new feature.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I’ll give a one-slide overview of the work before I dive into its specific technical contributions.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let’s consider an example of a streaming algorithm, which I’ll call the packet sampler. Say you want to sample the source IP address of every 10th packet going through a router. Here’s what the code looks like: I have highlighted router state in red. you count from 0 – 9 and then sample every 10</a:t>
            </a:r>
            <a:r>
              <a:rPr lang="en-US" sz="1200" baseline="30000" dirty="0" smtClean="0"/>
              <a:t>th</a:t>
            </a:r>
            <a:r>
              <a:rPr lang="en-US" sz="1200" baseline="0" dirty="0" smtClean="0"/>
              <a:t> packet, resetting the count to 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we note that the packet sampler spends more than 1 clock cycle per packet, where each clock cycle is a ns. Let’s say each LOC was one instruction and took one cycle, that’s at least three cycles per packet regardless of which branch the code takes.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We want this algorithm to run at high speeds. What is this speed? A high-end router handles 1 packet every clock cycle regardless of what features you enable. We would like the same guarantee regardless of what algorithm you program into the router.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Now, when each packet takes multiple clock cycles, but we need to process a new packet every clock cycle, the standard technique is to use a pipeline. Fixed-function routers use a pipeline where each pipeline stage carries out a fixed function like tunneling, forwarding, etc. In the context of this pipeline, we introduce two new ideas.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is the concept of an atom, which are high-speed hardware primitives that we can embed into the router pipeline’s stages in place of fixed functionality. Atoms modify headers and/or state, and execute atomically: any state updated by an atom is visible to the next packet arriving at that stage a clock cycle. All atoms in a router support 1 packet per cycle, unlike say x86 instructions that have variable throughput depending on instruction.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Second, we built a compiler to go from high-level descriptions of algorithms to atoms. This compiler serves two purposes. In the design phase, we use this compiler to extract atoms from algorithms in a way that the atoms allow not just those, but hopefully other algorithms to be programmed. Once the router has been designed, we use the compiler to check if a given atom pipeline can support a new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IMPORTANT:   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to.</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4386534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only place</a:t>
            </a:r>
            <a:r>
              <a:rPr lang="en-US" baseline="0" dirty="0" smtClean="0"/>
              <a:t> where buffering is required is the scheduler.</a:t>
            </a:r>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8505440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TODO: Rehearse this slide.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Let’s see how we turn this fixed-function pipeline into a programmable one.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Our core primitive for this is an atom</a:t>
            </a:r>
            <a:r>
              <a:rPr lang="en-US" sz="1200" baseline="0" dirty="0" smtClean="0"/>
              <a:t>, which encapsulates local memory and action unit, where the action unit is constrained so that it can handle a new packet every cycle.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How do we do constrain the atom? By designing it as a digital circuit in hardware whose latency is 1 cycle so that it can handle new inputs every cycle.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Where does the programmability come from? There are a few configurable parameters in the atom’s circuit that can be configured by a programmer/compiler for a specific program.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Here’s a toy example (Show how the toy example constrains processing, while still providing programmability).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In practice, you would have parallel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2495212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Hopefully by now you’re convinced that we need this</a:t>
            </a:r>
            <a:r>
              <a:rPr lang="en-US" baseline="0" dirty="0" smtClean="0"/>
              <a:t> concept of an atom for high-speed execution. Given that the choice of atoms affects which algorithms we can program, can we try and empirically extract the atoms given a corpus of algorithms? Here’s an overview of how that would work.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programmer writes an algorithm as what we call a packet transaction. This is identical to a DB transaction in that the packet trans for each packet is assumed to execute atomically, by itself, after the execution of the trans for the previous packet. The programmer’s model is one where each packet executes the trans, updates some state, and only then moves on to the next packet.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Ok, what kind of atoms and how many of them do we need to run the streaming algorithms that we care about? To do this, we first pipeline the algorithm as much as we can so that we can look for fragments of the original code that need to be executed by atoms within the pipeline. We do this for a bunch of different algorithms and mine the pipeline stages to find reusable patterns, which we can then call atoms and build hardware for.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this second step is necessary because we want atoms that work beyond the specific example algorithms and hopefully generalize in some way. For now, the first step is automated, while the second is trial-and-error. Let’s go over each. </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look at pipelining the code first. Before I describe our algorithm, it’s useful to understand the core concept in pipelining. Our goal is to take a packet transaction and decompose it into a pipeline so that if each pipeline stage executes atomically, the entire transactions semantics are preserved. Let’s see how we do this on some simple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say you have this stateless algorithm where you do pkt.f4 = pkt.f1  + pkt.f2 – pkt.f3. You could pipeline this into a sequence of stages, where you first add, then subtract. In general if you have a more complicated stateless algorithm, you can still do this. As someone designing the atoms, therefore, you can just design an atom that supports all binary operations on a pair of packet fields, and then you can take any algorithm and break it down into a pipeline of such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13199076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let’s say you want to do the </a:t>
            </a:r>
            <a:r>
              <a:rPr lang="en-US" baseline="0" dirty="0" err="1" smtClean="0"/>
              <a:t>stateful</a:t>
            </a:r>
            <a:r>
              <a:rPr lang="en-US" baseline="0" dirty="0" smtClean="0"/>
              <a:t> operation x = g(x), where you take x, read it in, do something complicated with it, and then write it back. If you tried to pipeline it into multiple stages, like this, it doesn’t quite work. First of all, you can’t execute the first pipeline stage until the last one has completed and written the most recent value of x. So the throughput you get is at most 1 in N. Second, it assumes we can share memory, which we ruled out earlier.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Instead, we need to design hardware that can carry out the entire operation g(x) in one clock cycle. As a result, the </a:t>
            </a:r>
            <a:r>
              <a:rPr lang="en-US" baseline="0" dirty="0" err="1" smtClean="0"/>
              <a:t>stateful</a:t>
            </a:r>
            <a:r>
              <a:rPr lang="en-US" baseline="0" dirty="0" smtClean="0"/>
              <a:t> atoms end up looking quite a bit more involved than garden variety x86 instructions. So in any given algorithm, we need to collect together all the operations that touch the same state variable and then turn the entire thing into one atom. </a:t>
            </a:r>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16180105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formalize the intuition I showed earlier.</a:t>
            </a:r>
            <a:r>
              <a:rPr lang="en-US" baseline="0" dirty="0" smtClean="0"/>
              <a:t> This is the packet sampling algorithm from before, which has been rewritten to facilitate dependency analysis in a compiler. We first create a single node for each instruction after rewriting.</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16</a:t>
            </a:fld>
            <a:endParaRPr lang="en-US"/>
          </a:p>
        </p:txBody>
      </p:sp>
    </p:spTree>
    <p:extLst>
      <p:ext uri="{BB962C8B-B14F-4D97-AF65-F5344CB8AC3E}">
        <p14:creationId xmlns:p14="http://schemas.microsoft.com/office/powerpoint/2010/main" val="5999678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draw a black edge between any two nodes that have a</a:t>
            </a:r>
            <a:r>
              <a:rPr lang="en-US" baseline="0" dirty="0" smtClean="0"/>
              <a:t> dependency: these are intra-packet dependencies where one instruction reads a packet field written by another.</a:t>
            </a:r>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17</a:t>
            </a:fld>
            <a:endParaRPr lang="en-US"/>
          </a:p>
        </p:txBody>
      </p:sp>
    </p:spTree>
    <p:extLst>
      <p:ext uri="{BB962C8B-B14F-4D97-AF65-F5344CB8AC3E}">
        <p14:creationId xmlns:p14="http://schemas.microsoft.com/office/powerpoint/2010/main" val="14087539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add inter-packet dependencies based on state. An example is the backward flowing red arrow that mandates that you must write to count before you read from it on the next cycle.</a:t>
            </a:r>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11054815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At this point, if you look for strongly connected components in the graph, it gets us all of all the operations that touch a piece of state and hence need to go into an atom. Each SCC corresponds to an atomic code fragment that needs to be executed by a single atom.</a:t>
            </a:r>
          </a:p>
          <a:p>
            <a:endParaRPr lang="en-US" baseline="0" dirty="0" smtClean="0"/>
          </a:p>
          <a:p>
            <a:r>
              <a:rPr lang="en-US" baseline="0" dirty="0" smtClean="0"/>
              <a:t>Some of you who do compilers on a daily basis might notice the similarity to Monica Lam’s work on strongly connected components for software pipelining, where you are trying to overlap the execution of different iterations of a loop. In </a:t>
            </a:r>
            <a:r>
              <a:rPr lang="en-US" baseline="0" dirty="0" err="1" smtClean="0"/>
              <a:t>sw</a:t>
            </a:r>
            <a:r>
              <a:rPr lang="en-US" baseline="0" dirty="0" smtClean="0"/>
              <a:t> pipelining, a larger SCC implies a lower throughput. Here, on the other hand, a larger SCC means a larger area for the atom in silicon because we are forcing the throughput to be one packet per cycle.</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19</a:t>
            </a:fld>
            <a:endParaRPr lang="en-US"/>
          </a:p>
        </p:txBody>
      </p:sp>
    </p:spTree>
    <p:extLst>
      <p:ext uri="{BB962C8B-B14F-4D97-AF65-F5344CB8AC3E}">
        <p14:creationId xmlns:p14="http://schemas.microsoft.com/office/powerpoint/2010/main" val="226523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start, let’s see how computer networks are traditionally supposed to be architected. The end-to-end principle tells us that programmability and application logic should reside at the endpoints of a network. The routers that connect the endpoints together should be fixed-function and only perform packet </a:t>
            </a:r>
            <a:r>
              <a:rPr lang="en-US" baseline="0" smtClean="0"/>
              <a:t>forwarding.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Once we have these SCCs, we can contract all nodes in an SCC to a single node, and then do a depth-first search on the DAG to get a pipeline.</a:t>
            </a:r>
          </a:p>
        </p:txBody>
      </p:sp>
      <p:sp>
        <p:nvSpPr>
          <p:cNvPr id="4" name="Slide Number Placeholder 3"/>
          <p:cNvSpPr>
            <a:spLocks noGrp="1"/>
          </p:cNvSpPr>
          <p:nvPr>
            <p:ph type="sldNum" sz="quarter" idx="10"/>
          </p:nvPr>
        </p:nvSpPr>
        <p:spPr/>
        <p:txBody>
          <a:bodyPr/>
          <a:lstStyle/>
          <a:p>
            <a:fld id="{6C7315F8-E931-49D1-A989-C1759F952B9E}" type="slidenum">
              <a:rPr lang="en-US" smtClean="0"/>
              <a:t>20</a:t>
            </a:fld>
            <a:endParaRPr lang="en-US"/>
          </a:p>
        </p:txBody>
      </p:sp>
    </p:spTree>
    <p:extLst>
      <p:ext uri="{BB962C8B-B14F-4D97-AF65-F5344CB8AC3E}">
        <p14:creationId xmlns:p14="http://schemas.microsoft.com/office/powerpoint/2010/main" val="9568873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21</a:t>
            </a:fld>
            <a:endParaRPr lang="en-US"/>
          </a:p>
        </p:txBody>
      </p:sp>
    </p:spTree>
    <p:extLst>
      <p:ext uri="{BB962C8B-B14F-4D97-AF65-F5344CB8AC3E}">
        <p14:creationId xmlns:p14="http://schemas.microsoft.com/office/powerpoint/2010/main" val="7277816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gives us the pipeline stages</a:t>
            </a:r>
            <a:r>
              <a:rPr lang="en-US" baseline="0" dirty="0" smtClean="0"/>
              <a:t> for a single algorithm. If we decided to call each pipeline stage an atom and lowered it into hardware, we would have effectively built hardware for a specific algorithm, which is no better than a router today. So we want to look at pipeline stages across a variety of different atoms and then extract common and reusable patterns that are more future proof.</a:t>
            </a:r>
          </a:p>
          <a:p>
            <a:endParaRPr lang="en-US" baseline="0" dirty="0" smtClean="0"/>
          </a:p>
          <a:p>
            <a:r>
              <a:rPr lang="en-US" baseline="0" dirty="0" smtClean="0"/>
              <a:t>Right now this process is manual and we use trial and error to determine these atoms. Let me show you an example. If you had </a:t>
            </a:r>
            <a:r>
              <a:rPr lang="en-US" baseline="0" dirty="0" err="1" smtClean="0"/>
              <a:t>pkt.x</a:t>
            </a:r>
            <a:r>
              <a:rPr lang="en-US" baseline="0" dirty="0" smtClean="0"/>
              <a:t> = </a:t>
            </a:r>
            <a:r>
              <a:rPr lang="en-US" baseline="0" dirty="0" err="1" smtClean="0"/>
              <a:t>pkt.a</a:t>
            </a:r>
            <a:r>
              <a:rPr lang="en-US" baseline="0" dirty="0" smtClean="0"/>
              <a:t> + </a:t>
            </a:r>
            <a:r>
              <a:rPr lang="en-US" baseline="0" dirty="0" err="1" smtClean="0"/>
              <a:t>pkt.b</a:t>
            </a:r>
            <a:r>
              <a:rPr lang="en-US" baseline="0" dirty="0" smtClean="0"/>
              <a:t> and </a:t>
            </a:r>
            <a:r>
              <a:rPr lang="en-US" baseline="0" dirty="0" err="1" smtClean="0"/>
              <a:t>pkt.x</a:t>
            </a:r>
            <a:r>
              <a:rPr lang="en-US" baseline="0" dirty="0" smtClean="0"/>
              <a:t> = </a:t>
            </a:r>
            <a:r>
              <a:rPr lang="en-US" baseline="0" dirty="0" err="1" smtClean="0"/>
              <a:t>pkt.x</a:t>
            </a:r>
            <a:r>
              <a:rPr lang="en-US" baseline="0" dirty="0" smtClean="0"/>
              <a:t> – </a:t>
            </a:r>
            <a:r>
              <a:rPr lang="en-US" baseline="0" dirty="0" err="1" smtClean="0"/>
              <a:t>pkt.b</a:t>
            </a:r>
            <a:r>
              <a:rPr lang="en-US" baseline="0" dirty="0" smtClean="0"/>
              <a:t>, you could generalize this to </a:t>
            </a:r>
            <a:r>
              <a:rPr lang="en-US" baseline="0" dirty="0" err="1" smtClean="0"/>
              <a:t>pkt.c</a:t>
            </a:r>
            <a:r>
              <a:rPr lang="en-US" baseline="0" dirty="0" smtClean="0"/>
              <a:t> = </a:t>
            </a:r>
            <a:r>
              <a:rPr lang="en-US" baseline="0" dirty="0" err="1" smtClean="0"/>
              <a:t>pkt.a</a:t>
            </a:r>
            <a:r>
              <a:rPr lang="en-US" baseline="0" dirty="0" smtClean="0"/>
              <a:t> BINOP </a:t>
            </a:r>
            <a:r>
              <a:rPr lang="en-US" baseline="0" dirty="0" err="1" smtClean="0"/>
              <a:t>pkt.b</a:t>
            </a:r>
            <a:r>
              <a:rPr lang="en-US" baseline="0" dirty="0" smtClean="0"/>
              <a:t>, where BINOP is any binary operation such as +, -, *, shift, min, max on any pair of packet fields.</a:t>
            </a:r>
          </a:p>
          <a:p>
            <a:endParaRPr lang="en-US" baseline="0" dirty="0" smtClean="0"/>
          </a:p>
          <a:p>
            <a:r>
              <a:rPr lang="en-US" baseline="0" dirty="0" smtClean="0"/>
              <a:t>If on the other hand, we had </a:t>
            </a:r>
            <a:r>
              <a:rPr lang="en-US" baseline="0" dirty="0" err="1" smtClean="0"/>
              <a:t>pkt.sample</a:t>
            </a:r>
            <a:r>
              <a:rPr lang="en-US" baseline="0" dirty="0" smtClean="0"/>
              <a:t> = </a:t>
            </a:r>
            <a:r>
              <a:rPr lang="en-US" baseline="0" dirty="0" err="1" smtClean="0"/>
              <a:t>pkt.tmp</a:t>
            </a:r>
            <a:r>
              <a:rPr lang="en-US" baseline="0" dirty="0" smtClean="0"/>
              <a:t> ? </a:t>
            </a:r>
            <a:r>
              <a:rPr lang="en-US" baseline="0" dirty="0" err="1" smtClean="0"/>
              <a:t>pkt.src</a:t>
            </a:r>
            <a:r>
              <a:rPr lang="en-US" baseline="0" dirty="0" smtClean="0"/>
              <a:t> : 0, we could generalize that to an atom that conditionally (using </a:t>
            </a:r>
            <a:r>
              <a:rPr lang="en-US" baseline="0" dirty="0" err="1" smtClean="0"/>
              <a:t>pkt.predicate</a:t>
            </a:r>
            <a:r>
              <a:rPr lang="en-US" baseline="0" dirty="0" smtClean="0"/>
              <a:t>) sets  </a:t>
            </a:r>
            <a:r>
              <a:rPr lang="en-US" baseline="0" dirty="0" err="1" smtClean="0"/>
              <a:t>pkt.a</a:t>
            </a:r>
            <a:r>
              <a:rPr lang="en-US" baseline="0" dirty="0" smtClean="0"/>
              <a:t> to either a constant or another packet field using a mux.</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9016040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gives us the pipeline stages</a:t>
            </a:r>
            <a:r>
              <a:rPr lang="en-US" baseline="0" dirty="0" smtClean="0"/>
              <a:t> for a single algorithm. If we decided to call each pipeline stage an atom and lowered it into hardware, we would have effectively built hardware for a specific algorithm, which is no better than a router today. So we want to look at pipeline stages across a variety of different atoms and then extract common and reusable patterns that are more future proof.</a:t>
            </a:r>
          </a:p>
          <a:p>
            <a:endParaRPr lang="en-US" baseline="0" dirty="0" smtClean="0"/>
          </a:p>
          <a:p>
            <a:r>
              <a:rPr lang="en-US" baseline="0" dirty="0" smtClean="0"/>
              <a:t>Right now this process is manual and we use trial and error to determine these atoms. Let me show you an example. If you had </a:t>
            </a:r>
            <a:r>
              <a:rPr lang="en-US" baseline="0" dirty="0" err="1" smtClean="0"/>
              <a:t>pkt.x</a:t>
            </a:r>
            <a:r>
              <a:rPr lang="en-US" baseline="0" dirty="0" smtClean="0"/>
              <a:t> = </a:t>
            </a:r>
            <a:r>
              <a:rPr lang="en-US" baseline="0" dirty="0" err="1" smtClean="0"/>
              <a:t>pkt.a</a:t>
            </a:r>
            <a:r>
              <a:rPr lang="en-US" baseline="0" dirty="0" smtClean="0"/>
              <a:t> + </a:t>
            </a:r>
            <a:r>
              <a:rPr lang="en-US" baseline="0" dirty="0" err="1" smtClean="0"/>
              <a:t>pkt.b</a:t>
            </a:r>
            <a:r>
              <a:rPr lang="en-US" baseline="0" dirty="0" smtClean="0"/>
              <a:t> and </a:t>
            </a:r>
            <a:r>
              <a:rPr lang="en-US" baseline="0" dirty="0" err="1" smtClean="0"/>
              <a:t>pkt.x</a:t>
            </a:r>
            <a:r>
              <a:rPr lang="en-US" baseline="0" dirty="0" smtClean="0"/>
              <a:t> = </a:t>
            </a:r>
            <a:r>
              <a:rPr lang="en-US" baseline="0" dirty="0" err="1" smtClean="0"/>
              <a:t>pkt.x</a:t>
            </a:r>
            <a:r>
              <a:rPr lang="en-US" baseline="0" dirty="0" smtClean="0"/>
              <a:t> – </a:t>
            </a:r>
            <a:r>
              <a:rPr lang="en-US" baseline="0" dirty="0" err="1" smtClean="0"/>
              <a:t>pkt.b</a:t>
            </a:r>
            <a:r>
              <a:rPr lang="en-US" baseline="0" dirty="0" smtClean="0"/>
              <a:t>, you could generalize this to </a:t>
            </a:r>
            <a:r>
              <a:rPr lang="en-US" baseline="0" dirty="0" err="1" smtClean="0"/>
              <a:t>pkt.c</a:t>
            </a:r>
            <a:r>
              <a:rPr lang="en-US" baseline="0" dirty="0" smtClean="0"/>
              <a:t> = </a:t>
            </a:r>
            <a:r>
              <a:rPr lang="en-US" baseline="0" dirty="0" err="1" smtClean="0"/>
              <a:t>pkt.a</a:t>
            </a:r>
            <a:r>
              <a:rPr lang="en-US" baseline="0" dirty="0" smtClean="0"/>
              <a:t> BINOP </a:t>
            </a:r>
            <a:r>
              <a:rPr lang="en-US" baseline="0" dirty="0" err="1" smtClean="0"/>
              <a:t>pkt.b</a:t>
            </a:r>
            <a:r>
              <a:rPr lang="en-US" baseline="0" dirty="0" smtClean="0"/>
              <a:t>, where BINOP is any binary operation such as +, -, *, shift, min, max on any pair of packet fields.</a:t>
            </a:r>
          </a:p>
          <a:p>
            <a:endParaRPr lang="en-US" baseline="0" dirty="0" smtClean="0"/>
          </a:p>
          <a:p>
            <a:r>
              <a:rPr lang="en-US" baseline="0" dirty="0" smtClean="0"/>
              <a:t>If on the other hand, we had </a:t>
            </a:r>
            <a:r>
              <a:rPr lang="en-US" baseline="0" dirty="0" err="1" smtClean="0"/>
              <a:t>pkt.sample</a:t>
            </a:r>
            <a:r>
              <a:rPr lang="en-US" baseline="0" dirty="0" smtClean="0"/>
              <a:t> = </a:t>
            </a:r>
            <a:r>
              <a:rPr lang="en-US" baseline="0" dirty="0" err="1" smtClean="0"/>
              <a:t>pkt.tmp</a:t>
            </a:r>
            <a:r>
              <a:rPr lang="en-US" baseline="0" dirty="0" smtClean="0"/>
              <a:t> ? </a:t>
            </a:r>
            <a:r>
              <a:rPr lang="en-US" baseline="0" dirty="0" err="1" smtClean="0"/>
              <a:t>pkt.src</a:t>
            </a:r>
            <a:r>
              <a:rPr lang="en-US" baseline="0" dirty="0" smtClean="0"/>
              <a:t> : 0, we could generalize that to an atom that conditionally (using </a:t>
            </a:r>
            <a:r>
              <a:rPr lang="en-US" baseline="0" dirty="0" err="1" smtClean="0"/>
              <a:t>pkt.predicate</a:t>
            </a:r>
            <a:r>
              <a:rPr lang="en-US" baseline="0" dirty="0" smtClean="0"/>
              <a:t>) sets  </a:t>
            </a:r>
            <a:r>
              <a:rPr lang="en-US" baseline="0" dirty="0" err="1" smtClean="0"/>
              <a:t>pkt.a</a:t>
            </a:r>
            <a:r>
              <a:rPr lang="en-US" baseline="0" dirty="0" smtClean="0"/>
              <a:t> to either a constant or another packet field using a mux.</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11603508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went through a whole corpus of algorithms and iterated until we came up with a reasonable set of atoms. Here are the atoms we came up with. These aren’t sacrosanct by any means, but they are a decent start. I’ll explain a few. The stateless atom allows us to perform binary operations on a pair of packet fields. The read/write atoms allows us to either read the last value of state or write in a new value. The accumulator adds a packet field or constant to a state variable, while the conditional does this conditionally.</a:t>
            </a:r>
          </a:p>
          <a:p>
            <a:endParaRPr lang="en-US" baseline="0" dirty="0" smtClean="0"/>
          </a:p>
          <a:p>
            <a:r>
              <a:rPr lang="en-US" baseline="0" dirty="0" smtClean="0"/>
              <a:t>We also have examples of algorithms that each atom can support. Finally, we took these atoms and wrote them in Verilog to see if we could ensure they ran at 1 GHz. All these atoms meet the 1 GHz timing requirement quite easily and here are individual atom areas. If you take 100 of each, which turns out to be sufficient for our algorithms, the area overhead is less than a percent in aggregate.</a:t>
            </a:r>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37808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went through a whole corpus of algorithms and iterated until we came up with a reasonable set of atoms. Here are the atoms we came up with. These aren’t sacrosanct by any means, but they are a decent start. I’ll explain a few. The stateless atom allows us to perform binary operations on a pair of packet fields. The read/write atoms allows us to either read the last value of state or write in a new value. The accumulator adds a packet field or constant to a state variable, while the conditional does this conditionally.</a:t>
            </a:r>
          </a:p>
          <a:p>
            <a:endParaRPr lang="en-US" baseline="0" dirty="0" smtClean="0"/>
          </a:p>
          <a:p>
            <a:r>
              <a:rPr lang="en-US" baseline="0" dirty="0" smtClean="0"/>
              <a:t>We also have examples of algorithms that each atom can support. Finally, we took these atoms and wrote them in Verilog to see if we could ensure they ran at 1 GHz. All these atoms meet the 1 GHz timing requirement quite easily and here are individual atom areas. If you take 100 of each, which turns out to be sufficient for our algorithms, the area overhead is less than a percent in aggregate.</a:t>
            </a:r>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16058312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26</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designed these atoms, if we go back to our original timeline, what more can we do?</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27</a:t>
            </a:fld>
            <a:endParaRPr lang="en-US"/>
          </a:p>
        </p:txBody>
      </p:sp>
    </p:spTree>
    <p:extLst>
      <p:ext uri="{BB962C8B-B14F-4D97-AF65-F5344CB8AC3E}">
        <p14:creationId xmlns:p14="http://schemas.microsoft.com/office/powerpoint/2010/main" val="20625016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28</a:t>
            </a:fld>
            <a:endParaRPr lang="en-US"/>
          </a:p>
        </p:txBody>
      </p:sp>
    </p:spTree>
    <p:extLst>
      <p:ext uri="{BB962C8B-B14F-4D97-AF65-F5344CB8AC3E}">
        <p14:creationId xmlns:p14="http://schemas.microsoft.com/office/powerpoint/2010/main" val="11631545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start with the PIFO work. This project</a:t>
            </a:r>
            <a:r>
              <a:rPr lang="en-US" baseline="0" dirty="0" smtClean="0"/>
              <a:t> was joint work with a number of collaborators from MIT, Cisco Systems, Stanford, and Barefoot Networks.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1175740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today’s reality is very different. First, it’s unclear what fixed functionality goes into a router. It was supposed to be forwarding. But today’s routers have a far more bloated feature set including measurement, access control, and tunneling. At the same time, there is no consensus on the right feature set because each vendor has their laundry list of features.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Because we don’t have consensus and these routers are still fixed, they invariably fall short because someone wants something different from what’s provided. For instance, new router algorithms are developed from time to time and very few actually find their way into production routers. Here’s a timeline of router algorithms developed since the 80s and only a small fraction are available in production routers.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even care about programmable scheduling? It turns out that different performance objectives demand demand different schedulers within a network. For instance, if you were a dc operator like Google and you had multiple competing tenants, you may want to use a round robin scheduler to isolate clients from each other. On the other hand, if you owned your own cluster with a whole bunch of flows starting and stopping, you would use an algorithm like shortest remaining processing time to minimize the flow completion time.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status quo on routers is a limited menu of schedulers baked into hardware. These include algorithms like coarse-grained priorities, deficit round robin, and rate limits on each flow. While you can configure coefficients in these algorithms, you can’t replace the algorithms with new ones.</a:t>
            </a:r>
          </a:p>
        </p:txBody>
      </p:sp>
      <p:sp>
        <p:nvSpPr>
          <p:cNvPr id="4" name="Slide Number Placeholder 3"/>
          <p:cNvSpPr>
            <a:spLocks noGrp="1"/>
          </p:cNvSpPr>
          <p:nvPr>
            <p:ph type="sldNum" sz="quarter" idx="10"/>
          </p:nvPr>
        </p:nvSpPr>
        <p:spPr/>
        <p:txBody>
          <a:bodyPr/>
          <a:lstStyle/>
          <a:p>
            <a:fld id="{6C7315F8-E931-49D1-A989-C1759F952B9E}" type="slidenum">
              <a:rPr lang="en-US" smtClean="0"/>
              <a:t>30</a:t>
            </a:fld>
            <a:endParaRPr lang="en-US"/>
          </a:p>
        </p:txBody>
      </p:sp>
    </p:spTree>
    <p:extLst>
      <p:ext uri="{BB962C8B-B14F-4D97-AF65-F5344CB8AC3E}">
        <p14:creationId xmlns:p14="http://schemas.microsoft.com/office/powerpoint/2010/main" val="16306502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over the last few decades, we have no consensus on the right primitive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a primitive important? The scheduler has demanding throughput requirements: typically, one </a:t>
            </a:r>
            <a:r>
              <a:rPr lang="en-US" baseline="0" dirty="0" err="1" smtClean="0"/>
              <a:t>enqueue</a:t>
            </a:r>
            <a:r>
              <a:rPr lang="en-US" baseline="0" dirty="0" smtClean="0"/>
              <a:t> and one </a:t>
            </a:r>
            <a:r>
              <a:rPr lang="en-US" baseline="0" dirty="0" err="1" smtClean="0"/>
              <a:t>dequeue</a:t>
            </a:r>
            <a:r>
              <a:rPr lang="en-US" baseline="0" dirty="0" smtClean="0"/>
              <a:t> every ns. So, you can’t simply throw an FPGA or CPU into the fast path, because just detouring a packet to and from an FPGA is enough to kill the throughput.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Define clock cycle here.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What we really need is a simple primitive that we can implement in hardware to support high-speed scheduling.</a:t>
            </a:r>
          </a:p>
        </p:txBody>
      </p:sp>
      <p:sp>
        <p:nvSpPr>
          <p:cNvPr id="4" name="Slide Number Placeholder 3"/>
          <p:cNvSpPr>
            <a:spLocks noGrp="1"/>
          </p:cNvSpPr>
          <p:nvPr>
            <p:ph type="sldNum" sz="quarter" idx="10"/>
          </p:nvPr>
        </p:nvSpPr>
        <p:spPr/>
        <p:txBody>
          <a:bodyPr/>
          <a:lstStyle/>
          <a:p>
            <a:fld id="{6C7315F8-E931-49D1-A989-C1759F952B9E}" type="slidenum">
              <a:rPr lang="en-US" smtClean="0"/>
              <a:t>31</a:t>
            </a:fld>
            <a:endParaRPr lang="en-US"/>
          </a:p>
        </p:txBody>
      </p:sp>
    </p:spTree>
    <p:extLst>
      <p:ext uri="{BB962C8B-B14F-4D97-AF65-F5344CB8AC3E}">
        <p14:creationId xmlns:p14="http://schemas.microsoft.com/office/powerpoint/2010/main" val="3668746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get to this primitive, let’s first look at what the scheduler does. It decides on two things. First, the order in which packets are transmitted. This captures work-conserving schedulers that always transmit some packet if the link is idle. They include things like priority scheduling, weighted fair queueing, etc. Second, the scheduler decides the absolute time at which packets are transmitted. This captures non-work-conserving schedulers that some times hold on to packets even if there is spare capacity on the link. The canonical example is token bucket rate limiting, where you want to limit a flow to say 10 Mbit/s even if the flow was the only flow on a link with much larger capacity.</a:t>
            </a:r>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8190752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How does a scheduler in a fixed-function router today pick the order and the time? Packets come in, they are classified into one of a fixed set of FIFOs, one for each flow. Then, on the </a:t>
            </a:r>
            <a:r>
              <a:rPr lang="en-US" baseline="0" dirty="0" err="1" smtClean="0"/>
              <a:t>dequeue</a:t>
            </a:r>
            <a:r>
              <a:rPr lang="en-US" baseline="0" dirty="0" smtClean="0"/>
              <a:t> side, some fixed logic picks the next flow to transmit among flows that have not exceeded their rate limits. Typically, this scheduler maintains some auxiliary state to tell it which queue to </a:t>
            </a:r>
            <a:r>
              <a:rPr lang="en-US" baseline="0" dirty="0" err="1" smtClean="0"/>
              <a:t>dequeue</a:t>
            </a:r>
            <a:r>
              <a:rPr lang="en-US" baseline="0" dirty="0" smtClean="0"/>
              <a:t> from next.</a:t>
            </a:r>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21428014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Precomputing _before_ packet is </a:t>
            </a:r>
            <a:r>
              <a:rPr lang="en-US" sz="1200" dirty="0" err="1" smtClean="0"/>
              <a:t>enqueued</a:t>
            </a:r>
            <a:r>
              <a:rPr lang="en-US" sz="1200" dirty="0" smtClean="0"/>
              <a:t>, not as it is </a:t>
            </a:r>
            <a:r>
              <a:rPr lang="en-US" sz="1200" dirty="0" err="1" smtClean="0"/>
              <a:t>enqueued</a:t>
            </a:r>
            <a:r>
              <a:rPr lang="en-US" sz="1200" dirty="0" smtClean="0"/>
              <a:t>. So it’s not on the </a:t>
            </a:r>
            <a:r>
              <a:rPr lang="en-US" sz="1200" dirty="0" err="1" smtClean="0"/>
              <a:t>enqueue</a:t>
            </a:r>
            <a:r>
              <a:rPr lang="en-US" sz="1200" baseline="0" smtClean="0"/>
              <a:t> critical path either.</a:t>
            </a:r>
            <a:endParaRPr lang="en-US" sz="1200" smtClean="0"/>
          </a:p>
          <a:p>
            <a:r>
              <a:rPr lang="en-US" sz="1200" dirty="0" smtClean="0"/>
              <a:t>Let’s say you need to make this programmable. You could make</a:t>
            </a:r>
            <a:r>
              <a:rPr lang="en-US" sz="1200" baseline="0" dirty="0" smtClean="0"/>
              <a:t> the</a:t>
            </a:r>
            <a:r>
              <a:rPr lang="en-US" sz="1200" dirty="0" smtClean="0"/>
              <a:t> fixed </a:t>
            </a:r>
            <a:r>
              <a:rPr lang="en-US" sz="1200" dirty="0" err="1" smtClean="0"/>
              <a:t>dequeue</a:t>
            </a:r>
            <a:r>
              <a:rPr lang="en-US" sz="1200" dirty="0" smtClean="0"/>
              <a:t> logic programmable, by</a:t>
            </a:r>
            <a:r>
              <a:rPr lang="en-US" sz="1200" baseline="0" dirty="0" smtClean="0"/>
              <a:t> having a programmer supply any </a:t>
            </a:r>
            <a:r>
              <a:rPr lang="en-US" sz="1200" baseline="0" dirty="0" err="1" smtClean="0"/>
              <a:t>dequeue</a:t>
            </a:r>
            <a:r>
              <a:rPr lang="en-US" sz="1200" baseline="0" dirty="0" smtClean="0"/>
              <a:t> function and any associated auxiliary state. While this is very expressive, the problem is that there is very little time during the </a:t>
            </a:r>
            <a:r>
              <a:rPr lang="en-US" sz="1200" baseline="0" dirty="0" err="1" smtClean="0"/>
              <a:t>dequeue</a:t>
            </a:r>
            <a:r>
              <a:rPr lang="en-US" sz="1200" baseline="0" dirty="0" smtClean="0"/>
              <a:t> operation because you need to </a:t>
            </a:r>
            <a:r>
              <a:rPr lang="en-US" sz="1200" baseline="0" dirty="0" err="1" smtClean="0"/>
              <a:t>dequeue</a:t>
            </a:r>
            <a:r>
              <a:rPr lang="en-US" sz="1200" baseline="0" dirty="0" smtClean="0"/>
              <a:t> once every 5 clock cycles to sustain 100 G and more.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Not much time for any programmable operations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Hard to pipeline because of state maintained by </a:t>
            </a:r>
            <a:r>
              <a:rPr lang="en-US" sz="1200" dirty="0" err="1" smtClean="0"/>
              <a:t>dequeue</a:t>
            </a:r>
            <a:r>
              <a:rPr lang="en-US" sz="1200" dirty="0" smtClean="0"/>
              <a:t> operations</a:t>
            </a:r>
            <a:endParaRPr lang="en-US" sz="1200" baseline="0" dirty="0" smtClean="0"/>
          </a:p>
          <a:p>
            <a:endParaRPr lang="en-US" sz="1200" baseline="0" dirty="0" smtClean="0"/>
          </a:p>
          <a:p>
            <a:r>
              <a:rPr lang="en-US" sz="1200" baseline="0" dirty="0" smtClean="0"/>
              <a:t>The </a:t>
            </a:r>
            <a:r>
              <a:rPr lang="en-US" sz="1200" baseline="0" dirty="0" err="1" smtClean="0"/>
              <a:t>dequeue</a:t>
            </a:r>
            <a:r>
              <a:rPr lang="en-US" sz="1200" baseline="0" dirty="0" smtClean="0"/>
              <a:t> operation isn’t a computation that can be pipelined over more than 5 clock cycles because </a:t>
            </a:r>
            <a:r>
              <a:rPr lang="en-US" sz="1200" baseline="0" dirty="0" err="1" smtClean="0"/>
              <a:t>dequeue</a:t>
            </a:r>
            <a:r>
              <a:rPr lang="en-US" sz="1200" baseline="0" dirty="0" smtClean="0"/>
              <a:t> operations are dependent on each other and one </a:t>
            </a:r>
            <a:r>
              <a:rPr lang="en-US" sz="1200" baseline="0" dirty="0" err="1" smtClean="0"/>
              <a:t>dequeue</a:t>
            </a:r>
            <a:r>
              <a:rPr lang="en-US" sz="1200" baseline="0" dirty="0" smtClean="0"/>
              <a:t> has to finish before the next starts.</a:t>
            </a:r>
          </a:p>
          <a:p>
            <a:endParaRPr lang="en-US" sz="1200" baseline="0" dirty="0" smtClean="0"/>
          </a:p>
          <a:p>
            <a:r>
              <a:rPr lang="en-US" sz="1200" baseline="0" dirty="0" smtClean="0"/>
              <a:t>//This is because the </a:t>
            </a:r>
            <a:r>
              <a:rPr lang="en-US" sz="1200" baseline="0" dirty="0" err="1" smtClean="0"/>
              <a:t>dequeue</a:t>
            </a:r>
            <a:r>
              <a:rPr lang="en-US" sz="1200" baseline="0" dirty="0" smtClean="0"/>
              <a:t> operation maintains a large amount of state (such as the head of all the queues), which needs to be updated (in a complicated manner) to its correct // value before the next </a:t>
            </a:r>
            <a:r>
              <a:rPr lang="en-US" sz="1200" baseline="0" dirty="0" err="1" smtClean="0"/>
              <a:t>dequeue</a:t>
            </a:r>
            <a:r>
              <a:rPr lang="en-US" sz="1200" baseline="0" dirty="0" smtClean="0"/>
              <a:t> operation can start.</a:t>
            </a:r>
          </a:p>
          <a:p>
            <a:endParaRPr lang="en-US" sz="1200" baseline="0" dirty="0" smtClean="0"/>
          </a:p>
          <a:p>
            <a:r>
              <a:rPr lang="en-US" baseline="0" dirty="0" smtClean="0"/>
              <a:t>Instead, can we refactor the scheduler so that we can precompute as many of the programmable operations before the </a:t>
            </a:r>
            <a:r>
              <a:rPr lang="en-US" baseline="0" dirty="0" err="1" smtClean="0"/>
              <a:t>dequeue</a:t>
            </a:r>
            <a:r>
              <a:rPr lang="en-US" baseline="0" dirty="0" smtClean="0"/>
              <a:t> operation happens and leave only the essential part of actually </a:t>
            </a:r>
            <a:r>
              <a:rPr lang="en-US" baseline="0" dirty="0" err="1" smtClean="0"/>
              <a:t>dequeueing</a:t>
            </a:r>
            <a:r>
              <a:rPr lang="en-US" baseline="0" dirty="0" smtClean="0"/>
              <a:t> and transmitting a packet to the </a:t>
            </a:r>
            <a:r>
              <a:rPr lang="en-US" baseline="0" dirty="0" err="1" smtClean="0"/>
              <a:t>dequeue</a:t>
            </a:r>
            <a:r>
              <a:rPr lang="en-US" baseline="0" dirty="0" smtClean="0"/>
              <a:t> side.</a:t>
            </a:r>
            <a:endParaRPr lang="en-US" sz="1200" dirty="0" smtClean="0"/>
          </a:p>
          <a:p>
            <a:endParaRPr lang="en-US" sz="1200" dirty="0" smtClean="0"/>
          </a:p>
          <a:p>
            <a:r>
              <a:rPr lang="en-US" sz="1200" baseline="0" dirty="0" smtClean="0"/>
              <a:t>Q: Why is it easy to pipeline on the </a:t>
            </a:r>
            <a:r>
              <a:rPr lang="en-US" sz="1200" baseline="0" dirty="0" err="1" smtClean="0"/>
              <a:t>enqueue</a:t>
            </a:r>
            <a:r>
              <a:rPr lang="en-US" sz="1200" baseline="0" dirty="0" smtClean="0"/>
              <a:t> side?</a:t>
            </a:r>
          </a:p>
          <a:p>
            <a:endParaRPr lang="en-US" sz="1200" baseline="0" dirty="0" smtClean="0"/>
          </a:p>
          <a:p>
            <a:r>
              <a:rPr lang="en-US" sz="1200" baseline="0" dirty="0" smtClean="0"/>
              <a:t>On the </a:t>
            </a:r>
            <a:r>
              <a:rPr lang="en-US" sz="1200" baseline="0" dirty="0" err="1" smtClean="0"/>
              <a:t>enqueue</a:t>
            </a:r>
            <a:r>
              <a:rPr lang="en-US" sz="1200" baseline="0" dirty="0" smtClean="0"/>
              <a:t> side it is easier: you have a much smaller RMW loop for any state. The fixed part of the PIFO handles the fixed computations for you. It’s hard to do the fixed part of the PIFO and </a:t>
            </a:r>
            <a:r>
              <a:rPr lang="en-US" sz="1200" baseline="0" dirty="0" err="1" smtClean="0"/>
              <a:t>prog</a:t>
            </a:r>
            <a:r>
              <a:rPr lang="en-US" sz="1200" baseline="0" dirty="0" smtClean="0"/>
              <a:t> in the same critical path. That’s why it’s important to pipeline and optimize the hardware for a PIFO and move the stuff off the critical path.</a:t>
            </a:r>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10850815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Let’s see how we do this. The key observation is that in many practical schedulers, the relative order of packets that are already buffered doesn’t change with future packet arrivals. Put differently, if a packet comes in, its location in the scheduling order can be determined before it is </a:t>
            </a:r>
            <a:r>
              <a:rPr lang="en-US" baseline="0" dirty="0" err="1" smtClean="0">
                <a:sym typeface="Wingdings" panose="05000000000000000000" pitchFamily="2" charset="2"/>
              </a:rPr>
              <a:t>enqueued</a:t>
            </a:r>
            <a:r>
              <a:rPr lang="en-US" baseline="0" dirty="0" smtClean="0">
                <a:sym typeface="Wingdings" panose="05000000000000000000" pitchFamily="2" charset="2"/>
              </a:rPr>
              <a:t>. The packet can then by pushed into this location, secure in the knowledge that we don’t have to change the relative order of packets that are already buffered.</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Now, some schedulers that confirm to this property are strict priority scheduling, where the location is determined by a packet’s priority, and FCFS, where the location is determined by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A natural primitive for this is a push-in first-out queue (or PIFO) where packets are pushed into an arbitrary location based on rank (which could be either scheduling order or time), but always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 As an illustration, if packet with rank 8 arrived to this PIFO, it would be pushed between 7 and 9.</a:t>
            </a:r>
          </a:p>
        </p:txBody>
      </p:sp>
      <p:sp>
        <p:nvSpPr>
          <p:cNvPr id="4" name="Slide Number Placeholder 3"/>
          <p:cNvSpPr>
            <a:spLocks noGrp="1"/>
          </p:cNvSpPr>
          <p:nvPr>
            <p:ph type="sldNum" sz="quarter" idx="10"/>
          </p:nvPr>
        </p:nvSpPr>
        <p:spPr/>
        <p:txBody>
          <a:bodyPr/>
          <a:lstStyle/>
          <a:p>
            <a:fld id="{6C7315F8-E931-49D1-A989-C1759F952B9E}" type="slidenum">
              <a:rPr lang="en-US" smtClean="0"/>
              <a:t>35</a:t>
            </a:fld>
            <a:endParaRPr lang="en-US"/>
          </a:p>
        </p:txBody>
      </p:sp>
    </p:spTree>
    <p:extLst>
      <p:ext uri="{BB962C8B-B14F-4D97-AF65-F5344CB8AC3E}">
        <p14:creationId xmlns:p14="http://schemas.microsoft.com/office/powerpoint/2010/main" val="9341720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how do we build a programmable scheduler based on a PIFO? To program the scheduler, we program the packet’s rank computation before </a:t>
            </a:r>
            <a:r>
              <a:rPr lang="en-US" baseline="0" dirty="0" err="1" smtClean="0"/>
              <a:t>enqueueing</a:t>
            </a:r>
            <a:r>
              <a:rPr lang="en-US" baseline="0" dirty="0" smtClean="0"/>
              <a:t> it into a PIFO because that’s the only programmable part in a PIFO.</a:t>
            </a:r>
          </a:p>
          <a:p>
            <a:endParaRPr lang="en-US" baseline="0" dirty="0" smtClean="0"/>
          </a:p>
          <a:p>
            <a:r>
              <a:rPr lang="en-US" baseline="0" dirty="0" smtClean="0"/>
              <a:t>How do we program the rank computation? Quite literally, by writing out a program for it. Here’s a made-up program, which computes a packet’s rank using a table T for each flow and the packet’s length.</a:t>
            </a:r>
          </a:p>
          <a:p>
            <a:endParaRPr lang="en-US" baseline="0" dirty="0" smtClean="0"/>
          </a:p>
          <a:p>
            <a:r>
              <a:rPr lang="en-US" baseline="0" dirty="0" smtClean="0"/>
              <a:t>This is the key modularity in the design. It separates out the fixed logic, which is the task of enforcing ranks, from the programmable logic, which is the task of computing ranks. All we need to ensure is that the rank field is precomputed by the rank computation program before the packet hits the PIFO scheduler. Typically, you would precompute the rank on the same router housing the PIFO scheduler, but as we’ll see this rank computation can happen elsewhere in the network as well.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where do the programmable and fixed parts go in a real router?</a:t>
            </a:r>
          </a:p>
        </p:txBody>
      </p:sp>
      <p:sp>
        <p:nvSpPr>
          <p:cNvPr id="4" name="Slide Number Placeholder 3"/>
          <p:cNvSpPr>
            <a:spLocks noGrp="1"/>
          </p:cNvSpPr>
          <p:nvPr>
            <p:ph type="sldNum" sz="quarter" idx="10"/>
          </p:nvPr>
        </p:nvSpPr>
        <p:spPr/>
        <p:txBody>
          <a:bodyPr/>
          <a:lstStyle/>
          <a:p>
            <a:fld id="{16B09458-7AEF-4AD3-A567-0F11380064BE}" type="slidenum">
              <a:rPr lang="en-US" smtClean="0"/>
              <a:t>36</a:t>
            </a:fld>
            <a:endParaRPr lang="en-US"/>
          </a:p>
        </p:txBody>
      </p:sp>
    </p:spTree>
    <p:extLst>
      <p:ext uri="{BB962C8B-B14F-4D97-AF65-F5344CB8AC3E}">
        <p14:creationId xmlns:p14="http://schemas.microsoft.com/office/powerpoint/2010/main" val="18465272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For this, let’s look at  a router. Packets from all input ports are funneled into a shared ingress pipeline. This pipeline carries out a sequence of packet transformations in these stages such as computing the packet’s ranks. Then there are a set of queues that store the packets before they are picked up for transmission. Then there’s a similar egress pipeline shared across </a:t>
            </a:r>
            <a:r>
              <a:rPr lang="en-US" baseline="0" smtClean="0">
                <a:sym typeface="Wingdings" panose="05000000000000000000" pitchFamily="2" charset="2"/>
              </a:rPr>
              <a:t>all ports.</a:t>
            </a:r>
            <a:endParaRPr lang="en-US" baseline="0" dirty="0" smtClean="0">
              <a:sym typeface="Wingdings" panose="05000000000000000000" pitchFamily="2" charset="2"/>
            </a:endParaRP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In this figure, the PIFOs replace the queues in the scheduler, while the rank computation runs in the ingress pipeline. How exactly do we run the rank computation here and what does each stage in the pipeline do? We’ll deal with that in the second half of the talk. For now, assuming we can compute the ranks in the ingress pipeline, let’s see what scheduling algorithms we can program.</a:t>
            </a:r>
          </a:p>
        </p:txBody>
      </p:sp>
      <p:sp>
        <p:nvSpPr>
          <p:cNvPr id="4" name="Slide Number Placeholder 3"/>
          <p:cNvSpPr>
            <a:spLocks noGrp="1"/>
          </p:cNvSpPr>
          <p:nvPr>
            <p:ph type="sldNum" sz="quarter" idx="10"/>
          </p:nvPr>
        </p:nvSpPr>
        <p:spPr/>
        <p:txBody>
          <a:bodyPr/>
          <a:lstStyle/>
          <a:p>
            <a:fld id="{6C7315F8-E931-49D1-A989-C1759F952B9E}" type="slidenum">
              <a:rPr lang="en-US" smtClean="0"/>
              <a:t>37</a:t>
            </a:fld>
            <a:endParaRPr lang="en-US"/>
          </a:p>
        </p:txBody>
      </p:sp>
    </p:spTree>
    <p:extLst>
      <p:ext uri="{BB962C8B-B14F-4D97-AF65-F5344CB8AC3E}">
        <p14:creationId xmlns:p14="http://schemas.microsoft.com/office/powerpoint/2010/main" val="5689751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The first is fair queueing, a work-conserving scheduler. Let’s pick the virtual start-time fair queueing implementation.</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Here, for each packet we compute its virtual start time in an idealized fluid fair scheduler. We do this by setting the packet’s start time to the maximum of the finish time of the last packet in the packet’s flow and the current virtual time. Then, we update the flow’s finish time appropriately.</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We then schedule packets in order of their virtual start times, which becomes a packet’s rank in the PIFO.</a:t>
            </a:r>
          </a:p>
        </p:txBody>
      </p:sp>
      <p:sp>
        <p:nvSpPr>
          <p:cNvPr id="4" name="Slide Number Placeholder 3"/>
          <p:cNvSpPr>
            <a:spLocks noGrp="1"/>
          </p:cNvSpPr>
          <p:nvPr>
            <p:ph type="sldNum" sz="quarter" idx="10"/>
          </p:nvPr>
        </p:nvSpPr>
        <p:spPr/>
        <p:txBody>
          <a:bodyPr/>
          <a:lstStyle/>
          <a:p>
            <a:fld id="{6C7315F8-E931-49D1-A989-C1759F952B9E}" type="slidenum">
              <a:rPr lang="en-US" smtClean="0"/>
              <a:t>38</a:t>
            </a:fld>
            <a:endParaRPr lang="en-US"/>
          </a:p>
        </p:txBody>
      </p:sp>
    </p:spTree>
    <p:extLst>
      <p:ext uri="{BB962C8B-B14F-4D97-AF65-F5344CB8AC3E}">
        <p14:creationId xmlns:p14="http://schemas.microsoft.com/office/powerpoint/2010/main" val="1143321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Next, let’s look at the canonical non-work-conserving algorithm: token bucket shaping.</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rank computation here is a little more involved. It has three parts.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First, we update the tokens using a standard token bucket that increments at some rate and is capped at some burst size. We also decrement tokens to account for packet transmissions.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Second, for an incoming packet, we set its wall-clock departure time to either the current time or some time in the future when it would have made up the shortfall of tokens.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Third, </a:t>
            </a:r>
            <a:r>
              <a:rPr lang="en-US" baseline="0" smtClean="0">
                <a:sym typeface="Wingdings" panose="05000000000000000000" pitchFamily="2" charset="2"/>
              </a:rPr>
              <a:t>this departure time </a:t>
            </a:r>
            <a:r>
              <a:rPr lang="en-US" baseline="0" dirty="0" smtClean="0">
                <a:sym typeface="Wingdings" panose="05000000000000000000" pitchFamily="2" charset="2"/>
              </a:rPr>
              <a:t>becomes the packet’s rank in a PIFO.</a:t>
            </a:r>
          </a:p>
        </p:txBody>
      </p:sp>
      <p:sp>
        <p:nvSpPr>
          <p:cNvPr id="4" name="Slide Number Placeholder 3"/>
          <p:cNvSpPr>
            <a:spLocks noGrp="1"/>
          </p:cNvSpPr>
          <p:nvPr>
            <p:ph type="sldNum" sz="quarter" idx="10"/>
          </p:nvPr>
        </p:nvSpPr>
        <p:spPr/>
        <p:txBody>
          <a:bodyPr/>
          <a:lstStyle/>
          <a:p>
            <a:fld id="{6C7315F8-E931-49D1-A989-C1759F952B9E}" type="slidenum">
              <a:rPr lang="en-US" smtClean="0"/>
              <a:t>39</a:t>
            </a:fld>
            <a:endParaRPr lang="en-US"/>
          </a:p>
        </p:txBody>
      </p:sp>
    </p:spTree>
    <p:extLst>
      <p:ext uri="{BB962C8B-B14F-4D97-AF65-F5344CB8AC3E}">
        <p14:creationId xmlns:p14="http://schemas.microsoft.com/office/powerpoint/2010/main" val="1339752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3484685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40</a:t>
            </a:fld>
            <a:endParaRPr lang="en-US"/>
          </a:p>
        </p:txBody>
      </p:sp>
    </p:spTree>
    <p:extLst>
      <p:ext uri="{BB962C8B-B14F-4D97-AF65-F5344CB8AC3E}">
        <p14:creationId xmlns:p14="http://schemas.microsoft.com/office/powerpoint/2010/main" val="170354211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hierarchy</a:t>
            </a:r>
            <a:r>
              <a:rPr lang="en-US" baseline="0" dirty="0" smtClean="0"/>
              <a:t> of PIFOs is very natural and has a structure similar to the scheduler. The root PIFO arbitrates between two child PIFOs red and blue, while each child PIFO arbitrates between packets.</a:t>
            </a:r>
          </a:p>
          <a:p>
            <a:endParaRPr lang="en-US" baseline="0" dirty="0" smtClean="0"/>
          </a:p>
          <a:p>
            <a:r>
              <a:rPr lang="en-US" baseline="0" dirty="0" smtClean="0"/>
              <a:t>So, now, let’s see what happens on </a:t>
            </a:r>
            <a:r>
              <a:rPr lang="en-US" baseline="0" dirty="0" err="1" smtClean="0"/>
              <a:t>enq</a:t>
            </a:r>
            <a:r>
              <a:rPr lang="en-US" baseline="0" dirty="0" smtClean="0"/>
              <a:t> and </a:t>
            </a:r>
            <a:r>
              <a:rPr lang="en-US" baseline="0" dirty="0" err="1" smtClean="0"/>
              <a:t>deq</a:t>
            </a:r>
            <a:r>
              <a:rPr lang="en-US" baseline="0" dirty="0" smtClean="0"/>
              <a:t>. When a1 shows up, its class R is </a:t>
            </a:r>
            <a:r>
              <a:rPr lang="en-US" baseline="0" dirty="0" err="1" smtClean="0"/>
              <a:t>enqueued</a:t>
            </a:r>
            <a:r>
              <a:rPr lang="en-US" baseline="0" dirty="0" smtClean="0"/>
              <a:t> into PIFO root, while a1 is </a:t>
            </a:r>
            <a:r>
              <a:rPr lang="en-US" baseline="0" dirty="0" err="1" smtClean="0"/>
              <a:t>enqueued</a:t>
            </a:r>
            <a:r>
              <a:rPr lang="en-US" baseline="0" dirty="0" smtClean="0"/>
              <a:t> into the red PIFO. On the </a:t>
            </a:r>
            <a:r>
              <a:rPr lang="en-US" baseline="0" dirty="0" err="1" smtClean="0"/>
              <a:t>deq</a:t>
            </a:r>
            <a:r>
              <a:rPr lang="en-US" baseline="0" dirty="0" smtClean="0"/>
              <a:t> side, let’s say we </a:t>
            </a:r>
            <a:r>
              <a:rPr lang="en-US" baseline="0" dirty="0" err="1" smtClean="0"/>
              <a:t>dequeued</a:t>
            </a:r>
            <a:r>
              <a:rPr lang="en-US" baseline="0" dirty="0" smtClean="0"/>
              <a:t> now. Then, we pop B out of PIFO root, see that it points to the blue PIFO out, pop x1 out of the blue PIFO, and transmit x1.</a:t>
            </a:r>
          </a:p>
          <a:p>
            <a:endParaRPr lang="en-US" baseline="0" dirty="0" smtClean="0"/>
          </a:p>
          <a:p>
            <a:r>
              <a:rPr lang="en-US" baseline="0" dirty="0" smtClean="0"/>
              <a:t>So, by recursively </a:t>
            </a:r>
            <a:r>
              <a:rPr lang="en-US" baseline="0" dirty="0" err="1" smtClean="0"/>
              <a:t>dequeuing</a:t>
            </a:r>
            <a:r>
              <a:rPr lang="en-US" baseline="0" dirty="0" smtClean="0"/>
              <a:t> PIFOs starting from the root, we can transmit successive packets.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41</a:t>
            </a:fld>
            <a:endParaRPr lang="en-US"/>
          </a:p>
        </p:txBody>
      </p:sp>
    </p:spTree>
    <p:extLst>
      <p:ext uri="{BB962C8B-B14F-4D97-AF65-F5344CB8AC3E}">
        <p14:creationId xmlns:p14="http://schemas.microsoft.com/office/powerpoint/2010/main" val="3045263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let’s see if a PIFO is actually feasible.</a:t>
            </a:r>
          </a:p>
          <a:p>
            <a:endParaRPr lang="en-US" dirty="0" smtClean="0"/>
          </a:p>
          <a:p>
            <a:r>
              <a:rPr lang="en-US" dirty="0" smtClean="0"/>
              <a:t>To answer this, we set out to meet some performance targets</a:t>
            </a:r>
            <a:r>
              <a:rPr lang="en-US" baseline="0" dirty="0" smtClean="0"/>
              <a:t> typical of a shared-memory switch found in many </a:t>
            </a:r>
            <a:r>
              <a:rPr lang="en-US" baseline="0" dirty="0" err="1" smtClean="0"/>
              <a:t>dcs</a:t>
            </a:r>
            <a:r>
              <a:rPr lang="en-US" baseline="0" dirty="0" smtClean="0"/>
              <a:t> today. Here are some typical </a:t>
            </a:r>
            <a:r>
              <a:rPr lang="en-US" baseline="0" dirty="0" err="1" smtClean="0"/>
              <a:t>nos</a:t>
            </a:r>
            <a:r>
              <a:rPr lang="en-US" baseline="0" dirty="0" smtClean="0"/>
              <a:t>: a pipeline with a 1 GHz clock rate, 1K flows and 60K packets.</a:t>
            </a:r>
          </a:p>
          <a:p>
            <a:endParaRPr lang="en-US" baseline="0" dirty="0" smtClean="0"/>
          </a:p>
          <a:p>
            <a:r>
              <a:rPr lang="en-US" baseline="0" dirty="0" smtClean="0"/>
              <a:t>One important note is that the scheduler (and so PIFO hardware as well) is shared across all ports. So we don’t need separate PIFO hardware for each port, which means we don’t have to multiply the area overhead by the number of ports.</a:t>
            </a:r>
          </a:p>
          <a:p>
            <a:endParaRPr lang="en-US" baseline="0" dirty="0" smtClean="0"/>
          </a:p>
          <a:p>
            <a:r>
              <a:rPr lang="en-US" baseline="0" dirty="0" smtClean="0"/>
              <a:t>So, how do we do this? A naïve solution is one large array with 60K elements. An incoming element is compared in parallel to all 60K elements and shifted into the right location. With 60K parallel comparators, this is a non-starter.</a:t>
            </a:r>
          </a:p>
          <a:p>
            <a:endParaRPr lang="en-US" baseline="0" dirty="0" smtClean="0"/>
          </a:p>
          <a:p>
            <a:r>
              <a:rPr lang="en-US" baseline="0" dirty="0" smtClean="0"/>
              <a:t>Instead, we exploit the fact that most schedulers schedule across flows, with the implicit assumption that packet ranks increase within a flow. How do we use this?</a:t>
            </a:r>
          </a:p>
          <a:p>
            <a:endParaRPr lang="en-US" baseline="0" dirty="0" smtClean="0"/>
          </a:p>
          <a:p>
            <a:r>
              <a:rPr lang="en-US" baseline="0" dirty="0" smtClean="0"/>
              <a:t>I am not going into any detail here and I am happy to take questions offline, but briefly we designed hardware for a PIFO that sorts across the head packets of each flow alone exploiting the fact that the remaining packets within a flow are already sorted by rank as they arrive. The area for this design is quite modest and only occupies an additional 4% relative to a baseline router chip.</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92908788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43</a:t>
            </a:fld>
            <a:endParaRPr lang="en-US"/>
          </a:p>
        </p:txBody>
      </p:sp>
    </p:spTree>
    <p:extLst>
      <p:ext uri="{BB962C8B-B14F-4D97-AF65-F5344CB8AC3E}">
        <p14:creationId xmlns:p14="http://schemas.microsoft.com/office/powerpoint/2010/main" val="148400938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121765119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Eliminating performance cliffs in a router pipeline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mtClean="0"/>
              <a:t>Balancing specialization and software programmability</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169507271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48</a:t>
            </a:fld>
            <a:endParaRPr lang="en-US"/>
          </a:p>
        </p:txBody>
      </p:sp>
    </p:spTree>
    <p:extLst>
      <p:ext uri="{BB962C8B-B14F-4D97-AF65-F5344CB8AC3E}">
        <p14:creationId xmlns:p14="http://schemas.microsoft.com/office/powerpoint/2010/main" val="182630928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has an RPC-like workload, where each RPC is a flow, and sets the remaining flow size to the remaining number of bytes in the current RPC.</a:t>
            </a:r>
          </a:p>
        </p:txBody>
      </p:sp>
      <p:sp>
        <p:nvSpPr>
          <p:cNvPr id="4" name="Slide Number Placeholder 3"/>
          <p:cNvSpPr>
            <a:spLocks noGrp="1"/>
          </p:cNvSpPr>
          <p:nvPr>
            <p:ph type="sldNum" sz="quarter" idx="10"/>
          </p:nvPr>
        </p:nvSpPr>
        <p:spPr/>
        <p:txBody>
          <a:bodyPr/>
          <a:lstStyle/>
          <a:p>
            <a:fld id="{16B09458-7AEF-4AD3-A567-0F11380064BE}" type="slidenum">
              <a:rPr lang="en-US" smtClean="0"/>
              <a:t>49</a:t>
            </a:fld>
            <a:endParaRPr lang="en-US"/>
          </a:p>
        </p:txBody>
      </p:sp>
    </p:spTree>
    <p:extLst>
      <p:ext uri="{BB962C8B-B14F-4D97-AF65-F5344CB8AC3E}">
        <p14:creationId xmlns:p14="http://schemas.microsoft.com/office/powerpoint/2010/main" val="203101531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20549710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 network operator who wants to add functionality to their network, what can you do if a router doesn’t have the features you want? The first approach is to give up on changing routers and do everything from the end points. Many network operators have done this for a variety of different networking tasks. But this is a rather roundabout way of doing things. As an example, let’s say you want to measure if a router deep inside the network is losing packets. One approach is to collect enough measurement date from endpoints scattered throughout the network and then analyze it to indirectly infer if there’s loss on a particular router. Not only is this indirect, it’s also necessarily inaccurate relative to just measuring things on that router.</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another example, the problem of congestion control deals with managing the transmission of packets from end points into the network so that the network’s resources (links, buffers, etc.) are not overloaded. Most solutions to this problem rely entirely on the end points to do congestion control without any router support. At the same time, it is well-known that there are much more efficient ways of doing congestion control if we could add just a little bit of intelligence to the routers.</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7874917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need to cut something: slide 25 and 26.</a:t>
            </a:r>
          </a:p>
          <a:p>
            <a:r>
              <a:rPr lang="en-US" dirty="0" smtClean="0"/>
              <a:t>Happy to talk about the </a:t>
            </a:r>
            <a:r>
              <a:rPr lang="en-US" dirty="0" err="1" smtClean="0"/>
              <a:t>impl</a:t>
            </a:r>
            <a:r>
              <a:rPr lang="en-US" dirty="0" smtClean="0"/>
              <a:t>. Details offline.</a:t>
            </a:r>
          </a:p>
          <a:p>
            <a:endParaRPr lang="en-US" dirty="0" smtClean="0"/>
          </a:p>
          <a:p>
            <a:r>
              <a:rPr lang="en-US" dirty="0" smtClean="0"/>
              <a:t>Try and fix orientation of the scheduler.</a:t>
            </a:r>
          </a:p>
          <a:p>
            <a:endParaRPr lang="en-US" dirty="0" smtClean="0"/>
          </a:p>
          <a:p>
            <a:r>
              <a:rPr lang="en-US" dirty="0" smtClean="0"/>
              <a:t>Feedback: If the point is to just</a:t>
            </a:r>
            <a:r>
              <a:rPr lang="en-US" baseline="0" dirty="0" smtClean="0"/>
              <a:t> quickly show that you have a hardware implementation and it’s feasible, just use the detailed hardware diagram from the CSAIL talk.</a:t>
            </a:r>
          </a:p>
          <a:p>
            <a:r>
              <a:rPr lang="en-US" baseline="0" dirty="0" smtClean="0"/>
              <a:t>TODO: Give a very brief description + hardware diagram from the CSAIL talk.</a:t>
            </a:r>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28051244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52</a:t>
            </a:fld>
            <a:endParaRPr lang="en-US"/>
          </a:p>
        </p:txBody>
      </p:sp>
    </p:spTree>
    <p:extLst>
      <p:ext uri="{BB962C8B-B14F-4D97-AF65-F5344CB8AC3E}">
        <p14:creationId xmlns:p14="http://schemas.microsoft.com/office/powerpoint/2010/main" val="170903688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would like to thank an outstanding set of collaborators from</a:t>
            </a:r>
          </a:p>
          <a:p>
            <a:r>
              <a:rPr lang="en-US" baseline="0" dirty="0" smtClean="0"/>
              <a:t>MIT, Barefoot Networks, Cisco Systems, Microsoft Research, Stanford, and University of Washington.</a:t>
            </a:r>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61298199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203381830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Check if this is necessary.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we were completely untethered.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685800" lvl="2">
              <a:spcBef>
                <a:spcPts val="1000"/>
              </a:spcBef>
            </a:pPr>
            <a:r>
              <a:rPr lang="en-US" sz="2600" dirty="0" smtClean="0"/>
              <a:t>What’s in the accelerators?</a:t>
            </a:r>
          </a:p>
          <a:p>
            <a:pPr marL="685800" lvl="2">
              <a:spcBef>
                <a:spcPts val="1000"/>
              </a:spcBef>
            </a:pPr>
            <a:r>
              <a:rPr lang="en-US" sz="2600" dirty="0" smtClean="0"/>
              <a:t>What’s the storage medium?</a:t>
            </a:r>
          </a:p>
          <a:p>
            <a:pPr marL="685800" lvl="2">
              <a:spcBef>
                <a:spcPts val="1000"/>
              </a:spcBef>
            </a:pPr>
            <a:r>
              <a:rPr lang="en-US" sz="2600" dirty="0" smtClean="0"/>
              <a:t>What’s the right programming model?</a:t>
            </a:r>
          </a:p>
          <a:p>
            <a:pPr marL="685800" lvl="2">
              <a:spcBef>
                <a:spcPts val="1000"/>
              </a:spcBef>
            </a:pPr>
            <a:r>
              <a:rPr lang="en-US" sz="2600" dirty="0" smtClean="0"/>
              <a:t>What’s the right congestion-control protocol?</a:t>
            </a:r>
            <a:endParaRPr lang="en-US" dirty="0" smtClean="0"/>
          </a:p>
          <a:p>
            <a:pPr lvl="1"/>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71398960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57</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58</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62</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64</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Another approach to the problem of a fixed-function router is to use a software router. This is a router built on top of any programmable substrate, whether it be a CPU, GPU or multi-core CPU. To answer that, let’s look at how software routers have fared over time in forwarding performance relative to the fastest routers at that point in time.</a:t>
            </a:r>
          </a:p>
          <a:p>
            <a:endParaRPr lang="en-US" baseline="0" dirty="0" smtClean="0"/>
          </a:p>
          <a:p>
            <a:r>
              <a:rPr lang="en-US" baseline="0" dirty="0" smtClean="0"/>
              <a:t>Here’s a graph that charts aggregate capacity per unit since the days of the ARPANET with the y-axis in </a:t>
            </a:r>
            <a:r>
              <a:rPr lang="en-US" baseline="0" dirty="0" err="1" smtClean="0"/>
              <a:t>Gbit</a:t>
            </a:r>
            <a:r>
              <a:rPr lang="en-US" baseline="0" dirty="0" smtClean="0"/>
              <a:t>/s on a log scale. We plot two lines. The blue is a software router at that point in time, while the red is the fastest known router at some point in time. You see two phases. Up through the mid 90s the lines overlap: the fastest routers were in fact server machines with some forwarding software on them that could be swapped out at will. Since the mid 90s as router speeds took off, the fastest routers have been built out of dedicated forwarding hardware and are fixed in their functionality. Software routers have also improved their performance over the same time period, but they remain 10 --- 100 x slower. Further, the performance of a software router depends on the complexity of the feature that you implement on it unlike the fixed-function routers that are rated for a certain line rate on a certain number of ports regardless of what features are on.</a:t>
            </a:r>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67</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70</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72</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73</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75</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76</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My work looks at whether we can have the best of both worlds, the programmability that has so far been restricted to software routers and the performance that has so far been restricted to fixed-function hardware routers. Put differently, instead of specific features can we p</a:t>
            </a:r>
            <a:r>
              <a:rPr lang="en-US" dirty="0" smtClean="0"/>
              <a:t>rovide high-speed</a:t>
            </a:r>
            <a:r>
              <a:rPr lang="en-US" baseline="0" dirty="0" smtClean="0"/>
              <a:t> reusable </a:t>
            </a:r>
            <a:r>
              <a:rPr lang="en-US" dirty="0" smtClean="0"/>
              <a:t>primitives in the router’s hardware</a:t>
            </a:r>
            <a:r>
              <a:rPr lang="en-US" baseline="0" dirty="0" smtClean="0"/>
              <a:t> and </a:t>
            </a:r>
            <a:r>
              <a:rPr lang="en-US" dirty="0" smtClean="0"/>
              <a:t>program features in software?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world I am imagining is something like this. You write an algorithm in a high-level language that tells you what processing to do for each packet. You feed this to a compiler, which then appropriately configures router primitives on a high-speed router like say a box that you buy from Broadcom or Cisco. If you change your mind about the algorithm, you write a new one and then run it through the compiler again.</a:t>
            </a:r>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144272956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77</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78</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79</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81</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84</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87</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marR="0" lvl="1"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Specifically, I am going to speak about two of my projects that were published at SIGCOMM last year. The first project looks at programming streaming algorithms. These are algorithms that process a stream of packets in one pass in the order in which they arrive.  They are allowed to do a bounded amount of work per packet and maintain a bounded amount of router state and include algorithms for network measurement and network resource management. As part of this project, we developed a set of hardware primitives that permit high-speed execution of these algorithms and a method to extract these primitives from a corpus of algorithms.</a:t>
            </a:r>
          </a:p>
          <a:p>
            <a:pPr marL="685800" marR="0" lvl="1"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685800" marR="0" lvl="1"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The second one looks at programming the router’s scheduler, which decides what packet to transmit next when the link is idle. Here, we developed a single primitive that allows us to program many scheduling algorithms at speeds approaching the fastest routers without losing performance. Further, we designed and synthesized this primitive in hardware to show that it has modest chip area cost.</a:t>
            </a:r>
          </a:p>
          <a:p>
            <a:pPr marL="685800" marR="0" lvl="1"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6742963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talk about Domino first. This is</a:t>
            </a:r>
            <a:r>
              <a:rPr lang="en-US" baseline="0" dirty="0" smtClean="0"/>
              <a:t> based on a paper that appeared at SIGCOMM last year, and is joint work with collaborators at MIT, UW, Barefoot, MSR, and Stanford. The goal of this work was to able to program streaming algorithms on high-speed routers. These are router algorithms that process the incoming packet stream in one pass. The router does a bounded amount of work per packet and maintains a bounded amount of router state to carry out its work. They include algorithms </a:t>
            </a:r>
            <a:r>
              <a:rPr lang="en-US" baseline="0" smtClean="0"/>
              <a:t>for managing </a:t>
            </a:r>
            <a:r>
              <a:rPr lang="en-US" baseline="0" dirty="0" smtClean="0"/>
              <a:t>a router’s resources, such as its link capacity and buffers.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2021684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2/26/17</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2/26/17</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2/26/17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2/26/17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2/26/17</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2/26/17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2/26/17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4" Type="http://schemas.openxmlformats.org/officeDocument/2006/relationships/image" Target="../media/image5.png"/><Relationship Id="rId1" Type="http://schemas.openxmlformats.org/officeDocument/2006/relationships/tags" Target="../tags/tag5.xml"/><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47.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8.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5.x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notesSlide" Target="../notesSlides/notesSlide49.xml"/></Relationships>
</file>

<file path=ppt/slides/_rels/slide51.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50.xml"/></Relationships>
</file>

<file path=ppt/slides/_rels/slide52.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5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hart" Target="../charts/char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chart" Target="../charts/char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8.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Making the fastest routers programmable</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8175" y="4495800"/>
            <a:ext cx="3295650" cy="801507"/>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2001500" cy="1325563"/>
          </a:xfrm>
        </p:spPr>
        <p:txBody>
          <a:bodyPr/>
          <a:lstStyle/>
          <a:p>
            <a:r>
              <a:rPr lang="en-US" dirty="0" smtClean="0"/>
              <a:t>Programming streaming algorithms</a:t>
            </a:r>
            <a:endParaRPr lang="en-US" dirty="0"/>
          </a:p>
        </p:txBody>
      </p:sp>
      <p:sp>
        <p:nvSpPr>
          <p:cNvPr id="3" name="Content Placeholder 2"/>
          <p:cNvSpPr>
            <a:spLocks noGrp="1"/>
          </p:cNvSpPr>
          <p:nvPr>
            <p:ph idx="1"/>
          </p:nvPr>
        </p:nvSpPr>
        <p:spPr/>
        <p:txBody>
          <a:bodyPr>
            <a:normAutofit/>
          </a:bodyPr>
          <a:lstStyle/>
          <a:p>
            <a:r>
              <a:rPr lang="en-US" dirty="0" smtClean="0"/>
              <a:t>E.g., packet sampler:</a:t>
            </a:r>
          </a:p>
          <a:p>
            <a:r>
              <a:rPr lang="en-US" dirty="0" smtClean="0"/>
              <a:t>Many clock cycles (ns) to process each packet</a:t>
            </a:r>
          </a:p>
          <a:p>
            <a:r>
              <a:rPr lang="en-US" dirty="0" smtClean="0"/>
              <a:t>But, routers handle </a:t>
            </a:r>
            <a:r>
              <a:rPr lang="en-US" dirty="0"/>
              <a:t>1 </a:t>
            </a:r>
            <a:r>
              <a:rPr lang="en-US" dirty="0" smtClean="0"/>
              <a:t>packet/cycle (1 GHz)</a:t>
            </a:r>
          </a:p>
          <a:p>
            <a:r>
              <a:rPr lang="en-US" dirty="0" smtClean="0"/>
              <a:t>Pipelining bridges this gap</a:t>
            </a:r>
          </a:p>
          <a:p>
            <a:pPr lvl="1"/>
            <a:r>
              <a:rPr lang="en-US" sz="2800" dirty="0" smtClean="0"/>
              <a:t>Atoms: primitives to atomically modify headers, state</a:t>
            </a:r>
          </a:p>
          <a:p>
            <a:pPr lvl="1"/>
            <a:r>
              <a:rPr lang="en-US" sz="2800" dirty="0"/>
              <a:t>A compiler to</a:t>
            </a:r>
          </a:p>
          <a:p>
            <a:pPr lvl="2"/>
            <a:r>
              <a:rPr lang="en-US" sz="2600" dirty="0"/>
              <a:t>Extract </a:t>
            </a:r>
            <a:r>
              <a:rPr lang="en-US" sz="2600" dirty="0" smtClean="0"/>
              <a:t>atoms from </a:t>
            </a:r>
            <a:r>
              <a:rPr lang="en-US" sz="2600" dirty="0"/>
              <a:t>a corpus of algorithms</a:t>
            </a:r>
          </a:p>
          <a:p>
            <a:pPr lvl="2"/>
            <a:r>
              <a:rPr lang="en-US" sz="2600" dirty="0"/>
              <a:t>Check if </a:t>
            </a:r>
            <a:r>
              <a:rPr lang="en-US" sz="2600" dirty="0" smtClean="0"/>
              <a:t>an atom pipeline can </a:t>
            </a:r>
            <a:r>
              <a:rPr lang="en-US" sz="2600" dirty="0"/>
              <a:t>support a new algorithm</a:t>
            </a:r>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grpSp>
        <p:nvGrpSpPr>
          <p:cNvPr id="74" name="Group 73"/>
          <p:cNvGrpSpPr/>
          <p:nvPr/>
        </p:nvGrpSpPr>
        <p:grpSpPr>
          <a:xfrm>
            <a:off x="8953500" y="1257301"/>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1050647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3" name="Group 302"/>
          <p:cNvGrpSpPr/>
          <p:nvPr/>
        </p:nvGrpSpPr>
        <p:grpSpPr>
          <a:xfrm>
            <a:off x="1485900" y="1905000"/>
            <a:ext cx="573594" cy="3216970"/>
            <a:chOff x="1519491" y="1920327"/>
            <a:chExt cx="641432" cy="3216970"/>
          </a:xfrm>
        </p:grpSpPr>
        <p:sp>
          <p:nvSpPr>
            <p:cNvPr id="304" name="Rectangle 303"/>
            <p:cNvSpPr/>
            <p:nvPr/>
          </p:nvSpPr>
          <p:spPr>
            <a:xfrm>
              <a:off x="1638300" y="1920327"/>
              <a:ext cx="457200" cy="3216970"/>
            </a:xfrm>
            <a:prstGeom prst="rect">
              <a:avLst/>
            </a:prstGeom>
            <a:solidFill>
              <a:srgbClr val="00B0F0"/>
            </a:solidFill>
            <a:ln>
              <a:solidFill>
                <a:srgbClr val="00B0F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05" name="TextBox 304"/>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306" name="TextBox 305"/>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307" name="TextBox 306"/>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308" name="Straight Connector 307"/>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smtClean="0"/>
              <a:t>A fixed-function router pipeline</a:t>
            </a:r>
            <a:endParaRPr lang="en-US" dirty="0"/>
          </a:p>
        </p:txBody>
      </p:sp>
      <p:sp>
        <p:nvSpPr>
          <p:cNvPr id="17" name="Right Arrow 16"/>
          <p:cNvSpPr/>
          <p:nvPr/>
        </p:nvSpPr>
        <p:spPr>
          <a:xfrm>
            <a:off x="109818" y="350520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8" name="TextBox 17"/>
          <p:cNvSpPr txBox="1"/>
          <p:nvPr/>
        </p:nvSpPr>
        <p:spPr>
          <a:xfrm>
            <a:off x="0" y="304800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19" name="TextBox 18"/>
          <p:cNvSpPr txBox="1"/>
          <p:nvPr/>
        </p:nvSpPr>
        <p:spPr>
          <a:xfrm>
            <a:off x="6969842" y="1333405"/>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20" name="Right Arrow 19"/>
          <p:cNvSpPr/>
          <p:nvPr/>
        </p:nvSpPr>
        <p:spPr>
          <a:xfrm>
            <a:off x="11480326" y="350520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 name="TextBox 20"/>
          <p:cNvSpPr txBox="1"/>
          <p:nvPr/>
        </p:nvSpPr>
        <p:spPr>
          <a:xfrm>
            <a:off x="11362258" y="3078750"/>
            <a:ext cx="677342"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25" name="TextBox 24"/>
          <p:cNvSpPr txBox="1"/>
          <p:nvPr/>
        </p:nvSpPr>
        <p:spPr>
          <a:xfrm>
            <a:off x="419100" y="3467100"/>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grpSp>
        <p:nvGrpSpPr>
          <p:cNvPr id="74" name="Group 73"/>
          <p:cNvGrpSpPr/>
          <p:nvPr/>
        </p:nvGrpSpPr>
        <p:grpSpPr>
          <a:xfrm>
            <a:off x="4998263" y="2436450"/>
            <a:ext cx="515971" cy="2169799"/>
            <a:chOff x="4998263" y="2436450"/>
            <a:chExt cx="515971" cy="2169799"/>
          </a:xfrm>
        </p:grpSpPr>
        <p:cxnSp>
          <p:nvCxnSpPr>
            <p:cNvPr id="69" name="Straight Connector 68"/>
            <p:cNvCxnSpPr/>
            <p:nvPr/>
          </p:nvCxnSpPr>
          <p:spPr>
            <a:xfrm>
              <a:off x="4998263" y="243645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5008635" y="4606249"/>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5007227"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80" name="Group 79"/>
          <p:cNvGrpSpPr/>
          <p:nvPr/>
        </p:nvGrpSpPr>
        <p:grpSpPr>
          <a:xfrm>
            <a:off x="6961105" y="1927712"/>
            <a:ext cx="1230395" cy="3209586"/>
            <a:chOff x="7022460" y="1927712"/>
            <a:chExt cx="1230395" cy="3209586"/>
          </a:xfrm>
        </p:grpSpPr>
        <p:sp>
          <p:nvSpPr>
            <p:cNvPr id="52" name="Rectangle 51"/>
            <p:cNvSpPr/>
            <p:nvPr/>
          </p:nvSpPr>
          <p:spPr>
            <a:xfrm>
              <a:off x="7022460" y="1927712"/>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66" name="Freeform 65"/>
            <p:cNvSpPr/>
            <p:nvPr/>
          </p:nvSpPr>
          <p:spPr>
            <a:xfrm>
              <a:off x="7385518" y="2577271"/>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7" name="Straight Connector 66"/>
            <p:cNvCxnSpPr/>
            <p:nvPr/>
          </p:nvCxnSpPr>
          <p:spPr>
            <a:xfrm>
              <a:off x="7829702"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7706751"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3" name="Freeform 62"/>
            <p:cNvSpPr/>
            <p:nvPr/>
          </p:nvSpPr>
          <p:spPr>
            <a:xfrm>
              <a:off x="7385518" y="3080347"/>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4" name="Straight Connector 63"/>
            <p:cNvCxnSpPr/>
            <p:nvPr/>
          </p:nvCxnSpPr>
          <p:spPr>
            <a:xfrm>
              <a:off x="7829702"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7706751"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0" name="Freeform 59"/>
            <p:cNvSpPr/>
            <p:nvPr/>
          </p:nvSpPr>
          <p:spPr>
            <a:xfrm>
              <a:off x="7385518" y="3577069"/>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1" name="Straight Connector 60"/>
            <p:cNvCxnSpPr/>
            <p:nvPr/>
          </p:nvCxnSpPr>
          <p:spPr>
            <a:xfrm>
              <a:off x="7829702"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7706751"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7" name="Freeform 56"/>
            <p:cNvSpPr/>
            <p:nvPr/>
          </p:nvSpPr>
          <p:spPr>
            <a:xfrm>
              <a:off x="7385518" y="407379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8" name="Straight Connector 57"/>
            <p:cNvCxnSpPr/>
            <p:nvPr/>
          </p:nvCxnSpPr>
          <p:spPr>
            <a:xfrm>
              <a:off x="7829702"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7706751"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77" name="Group 76"/>
          <p:cNvGrpSpPr/>
          <p:nvPr/>
        </p:nvGrpSpPr>
        <p:grpSpPr>
          <a:xfrm>
            <a:off x="9721394" y="2436450"/>
            <a:ext cx="515971" cy="2169799"/>
            <a:chOff x="9721394" y="2436450"/>
            <a:chExt cx="515971" cy="2169799"/>
          </a:xfrm>
        </p:grpSpPr>
        <p:cxnSp>
          <p:nvCxnSpPr>
            <p:cNvPr id="39" name="Straight Connector 38"/>
            <p:cNvCxnSpPr/>
            <p:nvPr/>
          </p:nvCxnSpPr>
          <p:spPr>
            <a:xfrm>
              <a:off x="9721394" y="243645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9731766" y="4606249"/>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9730358"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 name="Group 44"/>
          <p:cNvGrpSpPr/>
          <p:nvPr/>
        </p:nvGrpSpPr>
        <p:grpSpPr>
          <a:xfrm>
            <a:off x="3679878" y="2133601"/>
            <a:ext cx="1313752" cy="3188731"/>
            <a:chOff x="3679878" y="2133601"/>
            <a:chExt cx="1313752" cy="3188731"/>
          </a:xfrm>
        </p:grpSpPr>
        <p:sp>
          <p:nvSpPr>
            <p:cNvPr id="22" name="Rectangle 21"/>
            <p:cNvSpPr/>
            <p:nvPr/>
          </p:nvSpPr>
          <p:spPr>
            <a:xfrm>
              <a:off x="3765424"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37" name="Rectangle 136"/>
            <p:cNvSpPr/>
            <p:nvPr/>
          </p:nvSpPr>
          <p:spPr>
            <a:xfrm>
              <a:off x="3763305" y="2133601"/>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1" name="Rectangle 160"/>
            <p:cNvSpPr/>
            <p:nvPr/>
          </p:nvSpPr>
          <p:spPr>
            <a:xfrm>
              <a:off x="3828679"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2" name="Trapezoid 161"/>
            <p:cNvSpPr/>
            <p:nvPr/>
          </p:nvSpPr>
          <p:spPr>
            <a:xfrm rot="5400000">
              <a:off x="45814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3" name="Straight Connector 162"/>
            <p:cNvCxnSpPr/>
            <p:nvPr/>
          </p:nvCxnSpPr>
          <p:spPr>
            <a:xfrm flipV="1">
              <a:off x="45057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8" name="Rectangle 157"/>
            <p:cNvSpPr/>
            <p:nvPr/>
          </p:nvSpPr>
          <p:spPr>
            <a:xfrm>
              <a:off x="38286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9" name="Trapezoid 158"/>
            <p:cNvSpPr/>
            <p:nvPr/>
          </p:nvSpPr>
          <p:spPr>
            <a:xfrm rot="5400000">
              <a:off x="45814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0" name="Straight Connector 159"/>
            <p:cNvCxnSpPr/>
            <p:nvPr/>
          </p:nvCxnSpPr>
          <p:spPr>
            <a:xfrm flipV="1">
              <a:off x="45057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5" name="Rectangle 154"/>
            <p:cNvSpPr/>
            <p:nvPr/>
          </p:nvSpPr>
          <p:spPr>
            <a:xfrm>
              <a:off x="38286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6" name="Trapezoid 155"/>
            <p:cNvSpPr/>
            <p:nvPr/>
          </p:nvSpPr>
          <p:spPr>
            <a:xfrm rot="5400000">
              <a:off x="45814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7" name="Straight Connector 156"/>
            <p:cNvCxnSpPr>
              <a:stCxn id="253" idx="3"/>
            </p:cNvCxnSpPr>
            <p:nvPr/>
          </p:nvCxnSpPr>
          <p:spPr>
            <a:xfrm flipV="1">
              <a:off x="45057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38286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3" name="Trapezoid 152"/>
            <p:cNvSpPr/>
            <p:nvPr/>
          </p:nvSpPr>
          <p:spPr>
            <a:xfrm rot="5400000">
              <a:off x="45814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4" name="Straight Connector 153"/>
            <p:cNvCxnSpPr>
              <a:stCxn id="250" idx="3"/>
              <a:endCxn id="251" idx="2"/>
            </p:cNvCxnSpPr>
            <p:nvPr/>
          </p:nvCxnSpPr>
          <p:spPr>
            <a:xfrm flipV="1">
              <a:off x="45057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38286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0" name="Trapezoid 149"/>
            <p:cNvSpPr/>
            <p:nvPr/>
          </p:nvSpPr>
          <p:spPr>
            <a:xfrm rot="5400000">
              <a:off x="45814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1" name="Straight Connector 150"/>
            <p:cNvCxnSpPr>
              <a:stCxn id="247" idx="3"/>
              <a:endCxn id="248" idx="2"/>
            </p:cNvCxnSpPr>
            <p:nvPr/>
          </p:nvCxnSpPr>
          <p:spPr>
            <a:xfrm flipV="1">
              <a:off x="45057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6" name="Rectangle 145"/>
            <p:cNvSpPr/>
            <p:nvPr/>
          </p:nvSpPr>
          <p:spPr>
            <a:xfrm>
              <a:off x="38286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7" name="Trapezoid 146"/>
            <p:cNvSpPr/>
            <p:nvPr/>
          </p:nvSpPr>
          <p:spPr>
            <a:xfrm rot="5400000">
              <a:off x="45814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8" name="Straight Connector 147"/>
            <p:cNvCxnSpPr>
              <a:stCxn id="244" idx="3"/>
              <a:endCxn id="245" idx="2"/>
            </p:cNvCxnSpPr>
            <p:nvPr/>
          </p:nvCxnSpPr>
          <p:spPr>
            <a:xfrm flipV="1">
              <a:off x="45057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39" name="TextBox 138"/>
            <p:cNvSpPr txBox="1"/>
            <p:nvPr/>
          </p:nvSpPr>
          <p:spPr>
            <a:xfrm>
              <a:off x="3679878" y="23196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36" name="TextBox 135"/>
            <p:cNvSpPr txBox="1"/>
            <p:nvPr/>
          </p:nvSpPr>
          <p:spPr>
            <a:xfrm>
              <a:off x="3962400" y="4953000"/>
              <a:ext cx="582852" cy="369332"/>
            </a:xfrm>
            <a:prstGeom prst="rect">
              <a:avLst/>
            </a:prstGeom>
            <a:noFill/>
          </p:spPr>
          <p:txBody>
            <a:bodyPr wrap="none" rtlCol="0">
              <a:spAutoFit/>
            </a:bodyPr>
            <a:lstStyle/>
            <a:p>
              <a:r>
                <a:rPr lang="en-US" smtClean="0">
                  <a:latin typeface="Seravek"/>
                  <a:cs typeface="Seravek"/>
                </a:rPr>
                <a:t>ACL</a:t>
              </a:r>
              <a:endParaRPr lang="en-US" dirty="0">
                <a:latin typeface="Seravek"/>
                <a:cs typeface="Seravek"/>
              </a:endParaRPr>
            </a:p>
          </p:txBody>
        </p:sp>
      </p:grpSp>
      <p:cxnSp>
        <p:nvCxnSpPr>
          <p:cNvPr id="26" name="Straight Connector 25"/>
          <p:cNvCxnSpPr/>
          <p:nvPr/>
        </p:nvCxnSpPr>
        <p:spPr>
          <a:xfrm>
            <a:off x="6556745" y="2609973"/>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6556745" y="450001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6556745" y="328218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6556745" y="3809018"/>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76" name="Group 75"/>
          <p:cNvGrpSpPr/>
          <p:nvPr/>
        </p:nvGrpSpPr>
        <p:grpSpPr>
          <a:xfrm>
            <a:off x="8448122" y="1331979"/>
            <a:ext cx="3016453" cy="534921"/>
            <a:chOff x="8448122" y="1331979"/>
            <a:chExt cx="3016453" cy="534921"/>
          </a:xfrm>
        </p:grpSpPr>
        <p:cxnSp>
          <p:nvCxnSpPr>
            <p:cNvPr id="10" name="Straight Connector 9"/>
            <p:cNvCxnSpPr/>
            <p:nvPr/>
          </p:nvCxnSpPr>
          <p:spPr>
            <a:xfrm>
              <a:off x="8448122"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448122" y="1776304"/>
              <a:ext cx="301645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9083162" y="1331979"/>
              <a:ext cx="1786109"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cxnSp>
          <p:nvCxnSpPr>
            <p:cNvPr id="11" name="Straight Connector 10"/>
            <p:cNvCxnSpPr/>
            <p:nvPr/>
          </p:nvCxnSpPr>
          <p:spPr>
            <a:xfrm>
              <a:off x="11464575" y="1674879"/>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0191114" y="2120900"/>
            <a:ext cx="1313752" cy="3201432"/>
            <a:chOff x="10191114" y="2120900"/>
            <a:chExt cx="1313752" cy="3201432"/>
          </a:xfrm>
        </p:grpSpPr>
        <p:sp>
          <p:nvSpPr>
            <p:cNvPr id="37" name="Rectangle 36"/>
            <p:cNvSpPr/>
            <p:nvPr/>
          </p:nvSpPr>
          <p:spPr>
            <a:xfrm>
              <a:off x="10274613"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227" name="Rectangle 226"/>
            <p:cNvSpPr/>
            <p:nvPr/>
          </p:nvSpPr>
          <p:spPr>
            <a:xfrm>
              <a:off x="10274541" y="2120900"/>
              <a:ext cx="1116363"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51" name="Rectangle 250"/>
            <p:cNvSpPr/>
            <p:nvPr/>
          </p:nvSpPr>
          <p:spPr>
            <a:xfrm>
              <a:off x="10339915" y="26800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2" name="Trapezoid 251"/>
            <p:cNvSpPr/>
            <p:nvPr/>
          </p:nvSpPr>
          <p:spPr>
            <a:xfrm rot="5400000">
              <a:off x="11092698" y="26777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3" name="Straight Connector 252"/>
            <p:cNvCxnSpPr/>
            <p:nvPr/>
          </p:nvCxnSpPr>
          <p:spPr>
            <a:xfrm flipV="1">
              <a:off x="11016957" y="27959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8" name="Rectangle 247"/>
            <p:cNvSpPr/>
            <p:nvPr/>
          </p:nvSpPr>
          <p:spPr>
            <a:xfrm>
              <a:off x="10339915" y="30106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9" name="Trapezoid 248"/>
            <p:cNvSpPr/>
            <p:nvPr/>
          </p:nvSpPr>
          <p:spPr>
            <a:xfrm rot="5400000">
              <a:off x="11092698" y="30083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0" name="Straight Connector 249"/>
            <p:cNvCxnSpPr/>
            <p:nvPr/>
          </p:nvCxnSpPr>
          <p:spPr>
            <a:xfrm flipV="1">
              <a:off x="11016957" y="31265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5" name="Rectangle 244"/>
            <p:cNvSpPr/>
            <p:nvPr/>
          </p:nvSpPr>
          <p:spPr>
            <a:xfrm>
              <a:off x="10339915" y="33401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6" name="Trapezoid 245"/>
            <p:cNvSpPr/>
            <p:nvPr/>
          </p:nvSpPr>
          <p:spPr>
            <a:xfrm rot="5400000">
              <a:off x="11092698" y="33378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7" name="Straight Connector 246"/>
            <p:cNvCxnSpPr/>
            <p:nvPr/>
          </p:nvCxnSpPr>
          <p:spPr>
            <a:xfrm flipV="1">
              <a:off x="11016957" y="34559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2" name="Rectangle 241"/>
            <p:cNvSpPr/>
            <p:nvPr/>
          </p:nvSpPr>
          <p:spPr>
            <a:xfrm>
              <a:off x="10339915" y="36830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3" name="Trapezoid 242"/>
            <p:cNvSpPr/>
            <p:nvPr/>
          </p:nvSpPr>
          <p:spPr>
            <a:xfrm rot="5400000">
              <a:off x="11092698" y="36807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4" name="Straight Connector 243"/>
            <p:cNvCxnSpPr/>
            <p:nvPr/>
          </p:nvCxnSpPr>
          <p:spPr>
            <a:xfrm flipV="1">
              <a:off x="11016957" y="37988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9" name="Rectangle 238"/>
            <p:cNvSpPr/>
            <p:nvPr/>
          </p:nvSpPr>
          <p:spPr>
            <a:xfrm>
              <a:off x="10339915" y="40135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0" name="Trapezoid 239"/>
            <p:cNvSpPr/>
            <p:nvPr/>
          </p:nvSpPr>
          <p:spPr>
            <a:xfrm rot="5400000">
              <a:off x="11092698" y="40112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1" name="Straight Connector 240"/>
            <p:cNvCxnSpPr/>
            <p:nvPr/>
          </p:nvCxnSpPr>
          <p:spPr>
            <a:xfrm flipV="1">
              <a:off x="11016957" y="41294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6" name="Rectangle 235"/>
            <p:cNvSpPr/>
            <p:nvPr/>
          </p:nvSpPr>
          <p:spPr>
            <a:xfrm>
              <a:off x="10339915" y="4362459"/>
              <a:ext cx="677046"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37" name="Trapezoid 236"/>
            <p:cNvSpPr/>
            <p:nvPr/>
          </p:nvSpPr>
          <p:spPr>
            <a:xfrm rot="5400000">
              <a:off x="11092696" y="4360175"/>
              <a:ext cx="231771" cy="236339"/>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8" name="Straight Connector 237"/>
            <p:cNvCxnSpPr/>
            <p:nvPr/>
          </p:nvCxnSpPr>
          <p:spPr>
            <a:xfrm flipV="1">
              <a:off x="11016942" y="44783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29" name="TextBox 228"/>
            <p:cNvSpPr txBox="1"/>
            <p:nvPr/>
          </p:nvSpPr>
          <p:spPr>
            <a:xfrm>
              <a:off x="10191114" y="23069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226" name="TextBox 225"/>
            <p:cNvSpPr txBox="1"/>
            <p:nvPr/>
          </p:nvSpPr>
          <p:spPr>
            <a:xfrm>
              <a:off x="10325100" y="4953000"/>
              <a:ext cx="1119217" cy="369332"/>
            </a:xfrm>
            <a:prstGeom prst="rect">
              <a:avLst/>
            </a:prstGeom>
            <a:noFill/>
          </p:spPr>
          <p:txBody>
            <a:bodyPr wrap="none" rtlCol="0">
              <a:spAutoFit/>
            </a:bodyPr>
            <a:lstStyle/>
            <a:p>
              <a:r>
                <a:rPr lang="en-US" dirty="0" smtClean="0">
                  <a:latin typeface="Seravek"/>
                  <a:cs typeface="Seravek"/>
                </a:rPr>
                <a:t>Multicast</a:t>
              </a:r>
              <a:endParaRPr lang="en-US" dirty="0">
                <a:latin typeface="Seravek"/>
                <a:cs typeface="Seravek"/>
              </a:endParaRPr>
            </a:p>
          </p:txBody>
        </p:sp>
      </p:grpSp>
      <p:sp>
        <p:nvSpPr>
          <p:cNvPr id="257" name="Rounded Rectangle 256"/>
          <p:cNvSpPr/>
          <p:nvPr/>
        </p:nvSpPr>
        <p:spPr>
          <a:xfrm>
            <a:off x="2057400" y="5334000"/>
            <a:ext cx="80010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Deterministic pipelines supporting 1 packet/cycle</a:t>
            </a:r>
            <a:endParaRPr lang="en-US" sz="2800" dirty="0">
              <a:latin typeface="Gadugi" charset="0"/>
              <a:ea typeface="Gadugi" charset="0"/>
              <a:cs typeface="Gadugi" charset="0"/>
            </a:endParaRPr>
          </a:p>
        </p:txBody>
      </p:sp>
      <p:sp>
        <p:nvSpPr>
          <p:cNvPr id="259" name="Rounded Rectangle 258"/>
          <p:cNvSpPr/>
          <p:nvPr/>
        </p:nvSpPr>
        <p:spPr>
          <a:xfrm>
            <a:off x="2095500" y="6096000"/>
            <a:ext cx="35052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Only local memory</a:t>
            </a:r>
            <a:endParaRPr lang="en-US" sz="2800" dirty="0">
              <a:latin typeface="Gadugi" charset="0"/>
              <a:ea typeface="Gadugi" charset="0"/>
              <a:cs typeface="Gadugi" charset="0"/>
            </a:endParaRPr>
          </a:p>
        </p:txBody>
      </p:sp>
      <p:sp>
        <p:nvSpPr>
          <p:cNvPr id="254" name="Right Arrow 253"/>
          <p:cNvSpPr/>
          <p:nvPr/>
        </p:nvSpPr>
        <p:spPr>
          <a:xfrm>
            <a:off x="20574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5" name="Right Arrow 254"/>
          <p:cNvSpPr/>
          <p:nvPr/>
        </p:nvSpPr>
        <p:spPr>
          <a:xfrm>
            <a:off x="34755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8" name="Right Arrow 257"/>
          <p:cNvSpPr/>
          <p:nvPr/>
        </p:nvSpPr>
        <p:spPr>
          <a:xfrm>
            <a:off x="51138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0" name="Right Arrow 259"/>
          <p:cNvSpPr/>
          <p:nvPr/>
        </p:nvSpPr>
        <p:spPr>
          <a:xfrm>
            <a:off x="67140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1" name="Right Arrow 260"/>
          <p:cNvSpPr/>
          <p:nvPr/>
        </p:nvSpPr>
        <p:spPr>
          <a:xfrm>
            <a:off x="81915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2" name="Right Arrow 261"/>
          <p:cNvSpPr/>
          <p:nvPr/>
        </p:nvSpPr>
        <p:spPr>
          <a:xfrm>
            <a:off x="98001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49" name="Group 48"/>
          <p:cNvGrpSpPr/>
          <p:nvPr/>
        </p:nvGrpSpPr>
        <p:grpSpPr>
          <a:xfrm>
            <a:off x="5459933" y="2124798"/>
            <a:ext cx="1313752" cy="3197534"/>
            <a:chOff x="5459933" y="2124798"/>
            <a:chExt cx="1313752" cy="3197534"/>
          </a:xfrm>
        </p:grpSpPr>
        <p:sp>
          <p:nvSpPr>
            <p:cNvPr id="30" name="Rectangle 29"/>
            <p:cNvSpPr/>
            <p:nvPr/>
          </p:nvSpPr>
          <p:spPr>
            <a:xfrm>
              <a:off x="5551482"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67" name="Rectangle 166"/>
            <p:cNvSpPr/>
            <p:nvPr/>
          </p:nvSpPr>
          <p:spPr>
            <a:xfrm>
              <a:off x="5543360" y="2125724"/>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91" name="Rectangle 190"/>
            <p:cNvSpPr/>
            <p:nvPr/>
          </p:nvSpPr>
          <p:spPr>
            <a:xfrm>
              <a:off x="5608734" y="26848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92" name="Trapezoid 191"/>
            <p:cNvSpPr/>
            <p:nvPr/>
          </p:nvSpPr>
          <p:spPr>
            <a:xfrm rot="5400000">
              <a:off x="6361517" y="26826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93" name="Straight Connector 192"/>
            <p:cNvCxnSpPr/>
            <p:nvPr/>
          </p:nvCxnSpPr>
          <p:spPr>
            <a:xfrm flipV="1">
              <a:off x="6285776" y="28007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8" name="Rectangle 187"/>
            <p:cNvSpPr/>
            <p:nvPr/>
          </p:nvSpPr>
          <p:spPr>
            <a:xfrm>
              <a:off x="5608734" y="3015466"/>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9" name="Trapezoid 188"/>
            <p:cNvSpPr/>
            <p:nvPr/>
          </p:nvSpPr>
          <p:spPr>
            <a:xfrm rot="5400000">
              <a:off x="6361517" y="3013183"/>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0" name="Straight Connector 189"/>
            <p:cNvCxnSpPr/>
            <p:nvPr/>
          </p:nvCxnSpPr>
          <p:spPr>
            <a:xfrm flipV="1">
              <a:off x="6285776" y="3131352"/>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5" name="Rectangle 184"/>
            <p:cNvSpPr/>
            <p:nvPr/>
          </p:nvSpPr>
          <p:spPr>
            <a:xfrm>
              <a:off x="5608734" y="33449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6" name="Trapezoid 185"/>
            <p:cNvSpPr/>
            <p:nvPr/>
          </p:nvSpPr>
          <p:spPr>
            <a:xfrm rot="5400000">
              <a:off x="6361517" y="33426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7" name="Straight Connector 186"/>
            <p:cNvCxnSpPr/>
            <p:nvPr/>
          </p:nvCxnSpPr>
          <p:spPr>
            <a:xfrm flipV="1">
              <a:off x="6285776" y="34608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2" name="Rectangle 181"/>
            <p:cNvSpPr/>
            <p:nvPr/>
          </p:nvSpPr>
          <p:spPr>
            <a:xfrm>
              <a:off x="5608734" y="36878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3" name="Trapezoid 182"/>
            <p:cNvSpPr/>
            <p:nvPr/>
          </p:nvSpPr>
          <p:spPr>
            <a:xfrm rot="5400000">
              <a:off x="6361517" y="36855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4" name="Straight Connector 183"/>
            <p:cNvCxnSpPr/>
            <p:nvPr/>
          </p:nvCxnSpPr>
          <p:spPr>
            <a:xfrm flipV="1">
              <a:off x="6285776" y="38037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9" name="Rectangle 178"/>
            <p:cNvSpPr/>
            <p:nvPr/>
          </p:nvSpPr>
          <p:spPr>
            <a:xfrm>
              <a:off x="5608734" y="40183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0" name="Trapezoid 179"/>
            <p:cNvSpPr/>
            <p:nvPr/>
          </p:nvSpPr>
          <p:spPr>
            <a:xfrm rot="5400000">
              <a:off x="6361517" y="40161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1" name="Straight Connector 180"/>
            <p:cNvCxnSpPr/>
            <p:nvPr/>
          </p:nvCxnSpPr>
          <p:spPr>
            <a:xfrm flipV="1">
              <a:off x="6285776" y="41342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6" name="Rectangle 175"/>
            <p:cNvSpPr/>
            <p:nvPr/>
          </p:nvSpPr>
          <p:spPr>
            <a:xfrm>
              <a:off x="5608734" y="436728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7" name="Trapezoid 176"/>
            <p:cNvSpPr/>
            <p:nvPr/>
          </p:nvSpPr>
          <p:spPr>
            <a:xfrm rot="5400000">
              <a:off x="6361517" y="436499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8" name="Straight Connector 177"/>
            <p:cNvCxnSpPr/>
            <p:nvPr/>
          </p:nvCxnSpPr>
          <p:spPr>
            <a:xfrm flipV="1">
              <a:off x="6285776" y="448316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69" name="TextBox 168"/>
            <p:cNvSpPr txBox="1"/>
            <p:nvPr/>
          </p:nvSpPr>
          <p:spPr>
            <a:xfrm>
              <a:off x="5459933" y="2311783"/>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66" name="TextBox 165"/>
            <p:cNvSpPr txBox="1"/>
            <p:nvPr/>
          </p:nvSpPr>
          <p:spPr>
            <a:xfrm>
              <a:off x="5600700" y="4953000"/>
              <a:ext cx="943207" cy="369332"/>
            </a:xfrm>
            <a:prstGeom prst="rect">
              <a:avLst/>
            </a:prstGeom>
            <a:noFill/>
          </p:spPr>
          <p:txBody>
            <a:bodyPr wrap="none" rtlCol="0">
              <a:spAutoFit/>
            </a:bodyPr>
            <a:lstStyle/>
            <a:p>
              <a:r>
                <a:rPr lang="en-US" dirty="0" smtClean="0">
                  <a:latin typeface="Seravek"/>
                  <a:cs typeface="Seravek"/>
                </a:rPr>
                <a:t>Tunnels</a:t>
              </a:r>
              <a:endParaRPr lang="en-US" dirty="0">
                <a:latin typeface="Seravek"/>
                <a:cs typeface="Seravek"/>
              </a:endParaRPr>
            </a:p>
          </p:txBody>
        </p:sp>
      </p:grpSp>
      <p:grpSp>
        <p:nvGrpSpPr>
          <p:cNvPr id="48" name="Group 47"/>
          <p:cNvGrpSpPr/>
          <p:nvPr/>
        </p:nvGrpSpPr>
        <p:grpSpPr>
          <a:xfrm>
            <a:off x="2133600" y="2130627"/>
            <a:ext cx="1418158" cy="3191705"/>
            <a:chOff x="2133600" y="2130627"/>
            <a:chExt cx="1418158" cy="3191705"/>
          </a:xfrm>
        </p:grpSpPr>
        <p:sp>
          <p:nvSpPr>
            <p:cNvPr id="23" name="Rectangle 22"/>
            <p:cNvSpPr/>
            <p:nvPr/>
          </p:nvSpPr>
          <p:spPr>
            <a:xfrm>
              <a:off x="2336578" y="2130627"/>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07" name="Rectangle 106"/>
            <p:cNvSpPr/>
            <p:nvPr/>
          </p:nvSpPr>
          <p:spPr>
            <a:xfrm>
              <a:off x="2324101" y="2133600"/>
              <a:ext cx="1143000"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1" name="Rectangle 130"/>
            <p:cNvSpPr/>
            <p:nvPr/>
          </p:nvSpPr>
          <p:spPr>
            <a:xfrm>
              <a:off x="2393693" y="26927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2" name="Trapezoid 131"/>
            <p:cNvSpPr/>
            <p:nvPr/>
          </p:nvSpPr>
          <p:spPr>
            <a:xfrm rot="5400000">
              <a:off x="3141341" y="26911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sp>
          <p:nvSpPr>
            <p:cNvPr id="128" name="Rectangle 127"/>
            <p:cNvSpPr/>
            <p:nvPr/>
          </p:nvSpPr>
          <p:spPr>
            <a:xfrm>
              <a:off x="2393693" y="3023342"/>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9" name="Trapezoid 128"/>
            <p:cNvSpPr/>
            <p:nvPr/>
          </p:nvSpPr>
          <p:spPr>
            <a:xfrm rot="5400000">
              <a:off x="3141341" y="3021757"/>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0" name="Straight Connector 129"/>
            <p:cNvCxnSpPr/>
            <p:nvPr/>
          </p:nvCxnSpPr>
          <p:spPr>
            <a:xfrm flipV="1">
              <a:off x="3066733" y="3139228"/>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5" name="Rectangle 124"/>
            <p:cNvSpPr/>
            <p:nvPr/>
          </p:nvSpPr>
          <p:spPr>
            <a:xfrm>
              <a:off x="2393693" y="33528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6" name="Trapezoid 125"/>
            <p:cNvSpPr/>
            <p:nvPr/>
          </p:nvSpPr>
          <p:spPr>
            <a:xfrm rot="5400000">
              <a:off x="3141341" y="33512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7" name="Straight Connector 126"/>
            <p:cNvCxnSpPr>
              <a:stCxn id="206" idx="3"/>
              <a:endCxn id="207" idx="2"/>
            </p:cNvCxnSpPr>
            <p:nvPr/>
          </p:nvCxnSpPr>
          <p:spPr>
            <a:xfrm flipV="1">
              <a:off x="3066733" y="34686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2" name="Rectangle 121"/>
            <p:cNvSpPr/>
            <p:nvPr/>
          </p:nvSpPr>
          <p:spPr>
            <a:xfrm>
              <a:off x="2393693" y="36957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3" name="Trapezoid 122"/>
            <p:cNvSpPr/>
            <p:nvPr/>
          </p:nvSpPr>
          <p:spPr>
            <a:xfrm rot="5400000">
              <a:off x="3141341" y="36941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4" name="Straight Connector 123"/>
            <p:cNvCxnSpPr>
              <a:stCxn id="210" idx="3"/>
              <a:endCxn id="211" idx="2"/>
            </p:cNvCxnSpPr>
            <p:nvPr/>
          </p:nvCxnSpPr>
          <p:spPr>
            <a:xfrm flipV="1">
              <a:off x="3066733" y="38115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9" name="Rectangle 118"/>
            <p:cNvSpPr/>
            <p:nvPr/>
          </p:nvSpPr>
          <p:spPr>
            <a:xfrm>
              <a:off x="2393693" y="40262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0" name="Trapezoid 119"/>
            <p:cNvSpPr/>
            <p:nvPr/>
          </p:nvSpPr>
          <p:spPr>
            <a:xfrm rot="5400000">
              <a:off x="3141341" y="40246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1" name="Straight Connector 120"/>
            <p:cNvCxnSpPr>
              <a:stCxn id="214" idx="3"/>
              <a:endCxn id="215" idx="2"/>
            </p:cNvCxnSpPr>
            <p:nvPr/>
          </p:nvCxnSpPr>
          <p:spPr>
            <a:xfrm flipV="1">
              <a:off x="3066733" y="4142157"/>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6" name="Rectangle 115"/>
            <p:cNvSpPr/>
            <p:nvPr/>
          </p:nvSpPr>
          <p:spPr>
            <a:xfrm>
              <a:off x="2393693" y="4375158"/>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17" name="Trapezoid 116"/>
            <p:cNvSpPr/>
            <p:nvPr/>
          </p:nvSpPr>
          <p:spPr>
            <a:xfrm rot="5400000">
              <a:off x="3141341" y="4373573"/>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18" name="Straight Connector 117"/>
            <p:cNvCxnSpPr>
              <a:stCxn id="222" idx="3"/>
              <a:endCxn id="223" idx="2"/>
            </p:cNvCxnSpPr>
            <p:nvPr/>
          </p:nvCxnSpPr>
          <p:spPr>
            <a:xfrm flipV="1">
              <a:off x="3066733" y="4491044"/>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2245771" y="23196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06" name="TextBox 105"/>
            <p:cNvSpPr txBox="1"/>
            <p:nvPr/>
          </p:nvSpPr>
          <p:spPr>
            <a:xfrm>
              <a:off x="2133600" y="4953000"/>
              <a:ext cx="1309974" cy="369332"/>
            </a:xfrm>
            <a:prstGeom prst="rect">
              <a:avLst/>
            </a:prstGeom>
            <a:noFill/>
          </p:spPr>
          <p:txBody>
            <a:bodyPr wrap="none" rtlCol="0">
              <a:spAutoFit/>
            </a:bodyPr>
            <a:lstStyle/>
            <a:p>
              <a:r>
                <a:rPr lang="en-US" smtClean="0">
                  <a:latin typeface="Seravek"/>
                  <a:cs typeface="Seravek"/>
                </a:rPr>
                <a:t>Forwarding</a:t>
              </a:r>
              <a:endParaRPr lang="en-US" dirty="0">
                <a:latin typeface="Seravek"/>
                <a:cs typeface="Seravek"/>
              </a:endParaRPr>
            </a:p>
          </p:txBody>
        </p:sp>
      </p:grpSp>
      <p:grpSp>
        <p:nvGrpSpPr>
          <p:cNvPr id="75" name="Group 74"/>
          <p:cNvGrpSpPr/>
          <p:nvPr/>
        </p:nvGrpSpPr>
        <p:grpSpPr>
          <a:xfrm>
            <a:off x="2256358" y="1334043"/>
            <a:ext cx="4495800" cy="532857"/>
            <a:chOff x="2256358" y="1334043"/>
            <a:chExt cx="4495800" cy="532857"/>
          </a:xfrm>
        </p:grpSpPr>
        <p:cxnSp>
          <p:nvCxnSpPr>
            <p:cNvPr id="15" name="Straight Connector 14"/>
            <p:cNvCxnSpPr/>
            <p:nvPr/>
          </p:nvCxnSpPr>
          <p:spPr>
            <a:xfrm flipH="1">
              <a:off x="2259638" y="1778374"/>
              <a:ext cx="448499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3529725" y="1334043"/>
              <a:ext cx="1859688"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cxnSp>
          <p:nvCxnSpPr>
            <p:cNvPr id="264" name="Straight Connector 263"/>
            <p:cNvCxnSpPr/>
            <p:nvPr/>
          </p:nvCxnSpPr>
          <p:spPr>
            <a:xfrm>
              <a:off x="67521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22563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24" name="Rounded Rectangle 223"/>
          <p:cNvSpPr/>
          <p:nvPr/>
        </p:nvSpPr>
        <p:spPr>
          <a:xfrm>
            <a:off x="5905500" y="6096000"/>
            <a:ext cx="41148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Constrained action units </a:t>
            </a:r>
            <a:endParaRPr lang="en-US" sz="2800" dirty="0">
              <a:latin typeface="Gadugi" charset="0"/>
              <a:ea typeface="Gadugi" charset="0"/>
              <a:cs typeface="Gadugi" charset="0"/>
            </a:endParaRPr>
          </a:p>
        </p:txBody>
      </p:sp>
      <p:sp>
        <p:nvSpPr>
          <p:cNvPr id="256" name="Right Arrow 255"/>
          <p:cNvSpPr/>
          <p:nvPr/>
        </p:nvSpPr>
        <p:spPr>
          <a:xfrm>
            <a:off x="1181100" y="350520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73" name="Group 72"/>
          <p:cNvGrpSpPr/>
          <p:nvPr/>
        </p:nvGrpSpPr>
        <p:grpSpPr>
          <a:xfrm>
            <a:off x="1485899" y="1920327"/>
            <a:ext cx="573594" cy="3216970"/>
            <a:chOff x="1519491" y="1920327"/>
            <a:chExt cx="641432" cy="3216970"/>
          </a:xfrm>
        </p:grpSpPr>
        <p:sp>
          <p:nvSpPr>
            <p:cNvPr id="24" name="Rectangle 23"/>
            <p:cNvSpPr/>
            <p:nvPr/>
          </p:nvSpPr>
          <p:spPr>
            <a:xfrm>
              <a:off x="1638300" y="1920327"/>
              <a:ext cx="457200"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68" name="TextBox 267"/>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269" name="TextBox 268"/>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270" name="TextBox 269"/>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271" name="Straight Connector 270"/>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8305800" y="2133601"/>
            <a:ext cx="1567987" cy="3188731"/>
            <a:chOff x="8305800" y="2133601"/>
            <a:chExt cx="1567987" cy="3188731"/>
          </a:xfrm>
        </p:grpSpPr>
        <p:grpSp>
          <p:nvGrpSpPr>
            <p:cNvPr id="50" name="Group 49"/>
            <p:cNvGrpSpPr/>
            <p:nvPr/>
          </p:nvGrpSpPr>
          <p:grpSpPr>
            <a:xfrm>
              <a:off x="8305800" y="2133601"/>
              <a:ext cx="1567987" cy="3188731"/>
              <a:chOff x="8305800" y="2133601"/>
              <a:chExt cx="1567987" cy="3188731"/>
            </a:xfrm>
          </p:grpSpPr>
          <p:sp>
            <p:nvSpPr>
              <p:cNvPr id="199" name="TextBox 198"/>
              <p:cNvSpPr txBox="1"/>
              <p:nvPr/>
            </p:nvSpPr>
            <p:spPr>
              <a:xfrm>
                <a:off x="8404278" y="23196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nvGrpSpPr>
              <p:cNvPr id="47" name="Group 46"/>
              <p:cNvGrpSpPr/>
              <p:nvPr/>
            </p:nvGrpSpPr>
            <p:grpSpPr>
              <a:xfrm>
                <a:off x="8305800" y="2133601"/>
                <a:ext cx="1567987" cy="3188731"/>
                <a:chOff x="8305800" y="2133601"/>
                <a:chExt cx="1567987" cy="3188731"/>
              </a:xfrm>
            </p:grpSpPr>
            <p:sp>
              <p:nvSpPr>
                <p:cNvPr id="36" name="Rectangle 35"/>
                <p:cNvSpPr/>
                <p:nvPr/>
              </p:nvSpPr>
              <p:spPr>
                <a:xfrm>
                  <a:off x="8488556"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97" name="Rectangle 196"/>
                <p:cNvSpPr/>
                <p:nvPr/>
              </p:nvSpPr>
              <p:spPr>
                <a:xfrm>
                  <a:off x="8487705" y="2133601"/>
                  <a:ext cx="1116363"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21" name="Rectangle 220"/>
                <p:cNvSpPr/>
                <p:nvPr/>
              </p:nvSpPr>
              <p:spPr>
                <a:xfrm>
                  <a:off x="8553078"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2" name="Trapezoid 221"/>
                <p:cNvSpPr/>
                <p:nvPr/>
              </p:nvSpPr>
              <p:spPr>
                <a:xfrm rot="5400000">
                  <a:off x="93058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23" name="Straight Connector 222"/>
                <p:cNvCxnSpPr/>
                <p:nvPr/>
              </p:nvCxnSpPr>
              <p:spPr>
                <a:xfrm flipV="1">
                  <a:off x="92301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8" name="Rectangle 217"/>
                <p:cNvSpPr/>
                <p:nvPr/>
              </p:nvSpPr>
              <p:spPr>
                <a:xfrm>
                  <a:off x="85530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9" name="Trapezoid 218"/>
                <p:cNvSpPr/>
                <p:nvPr/>
              </p:nvSpPr>
              <p:spPr>
                <a:xfrm rot="5400000">
                  <a:off x="93058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0" name="Straight Connector 219"/>
                <p:cNvCxnSpPr/>
                <p:nvPr/>
              </p:nvCxnSpPr>
              <p:spPr>
                <a:xfrm flipV="1">
                  <a:off x="92301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5" name="Rectangle 214"/>
                <p:cNvSpPr/>
                <p:nvPr/>
              </p:nvSpPr>
              <p:spPr>
                <a:xfrm>
                  <a:off x="85530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6" name="Trapezoid 215"/>
                <p:cNvSpPr/>
                <p:nvPr/>
              </p:nvSpPr>
              <p:spPr>
                <a:xfrm rot="5400000">
                  <a:off x="93058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7" name="Straight Connector 216"/>
                <p:cNvCxnSpPr/>
                <p:nvPr/>
              </p:nvCxnSpPr>
              <p:spPr>
                <a:xfrm flipV="1">
                  <a:off x="92301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85530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3" name="Trapezoid 212"/>
                <p:cNvSpPr/>
                <p:nvPr/>
              </p:nvSpPr>
              <p:spPr>
                <a:xfrm rot="5400000">
                  <a:off x="93058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4" name="Straight Connector 213"/>
                <p:cNvCxnSpPr/>
                <p:nvPr/>
              </p:nvCxnSpPr>
              <p:spPr>
                <a:xfrm flipV="1">
                  <a:off x="92301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9" name="Rectangle 208"/>
                <p:cNvSpPr/>
                <p:nvPr/>
              </p:nvSpPr>
              <p:spPr>
                <a:xfrm>
                  <a:off x="85530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0" name="Trapezoid 209"/>
                <p:cNvSpPr/>
                <p:nvPr/>
              </p:nvSpPr>
              <p:spPr>
                <a:xfrm rot="5400000">
                  <a:off x="93058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1" name="Straight Connector 210"/>
                <p:cNvCxnSpPr/>
                <p:nvPr/>
              </p:nvCxnSpPr>
              <p:spPr>
                <a:xfrm flipV="1">
                  <a:off x="92301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6" name="Rectangle 205"/>
                <p:cNvSpPr/>
                <p:nvPr/>
              </p:nvSpPr>
              <p:spPr>
                <a:xfrm>
                  <a:off x="85530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07" name="Trapezoid 206"/>
                <p:cNvSpPr/>
                <p:nvPr/>
              </p:nvSpPr>
              <p:spPr>
                <a:xfrm rot="5400000">
                  <a:off x="93058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8" name="Straight Connector 207"/>
                <p:cNvCxnSpPr/>
                <p:nvPr/>
              </p:nvCxnSpPr>
              <p:spPr>
                <a:xfrm flipV="1">
                  <a:off x="92301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96" name="TextBox 195"/>
                <p:cNvSpPr txBox="1"/>
                <p:nvPr/>
              </p:nvSpPr>
              <p:spPr>
                <a:xfrm>
                  <a:off x="8305800" y="4953000"/>
                  <a:ext cx="1567987" cy="369332"/>
                </a:xfrm>
                <a:prstGeom prst="rect">
                  <a:avLst/>
                </a:prstGeom>
                <a:noFill/>
              </p:spPr>
              <p:txBody>
                <a:bodyPr wrap="square" rtlCol="0">
                  <a:spAutoFit/>
                </a:bodyPr>
                <a:lstStyle/>
                <a:p>
                  <a:r>
                    <a:rPr lang="en-US" dirty="0" smtClean="0">
                      <a:latin typeface="Seravek"/>
                      <a:cs typeface="Seravek"/>
                    </a:rPr>
                    <a:t>Measurement</a:t>
                  </a:r>
                  <a:endParaRPr lang="en-US" dirty="0">
                    <a:latin typeface="Seravek"/>
                    <a:cs typeface="Seravek"/>
                  </a:endParaRPr>
                </a:p>
              </p:txBody>
            </p:sp>
          </p:grpSp>
        </p:grpSp>
        <p:sp>
          <p:nvSpPr>
            <p:cNvPr id="273" name="TextBox 272"/>
            <p:cNvSpPr txBox="1"/>
            <p:nvPr/>
          </p:nvSpPr>
          <p:spPr>
            <a:xfrm>
              <a:off x="8382000" y="224790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282" name="Group 281"/>
          <p:cNvGrpSpPr/>
          <p:nvPr/>
        </p:nvGrpSpPr>
        <p:grpSpPr>
          <a:xfrm>
            <a:off x="1485900" y="1905000"/>
            <a:ext cx="573594" cy="3216970"/>
            <a:chOff x="1519491" y="1920327"/>
            <a:chExt cx="641432" cy="3216970"/>
          </a:xfrm>
        </p:grpSpPr>
        <p:sp>
          <p:nvSpPr>
            <p:cNvPr id="283" name="Rectangle 282"/>
            <p:cNvSpPr/>
            <p:nvPr/>
          </p:nvSpPr>
          <p:spPr>
            <a:xfrm>
              <a:off x="1638300" y="1920327"/>
              <a:ext cx="457200" cy="3216970"/>
            </a:xfrm>
            <a:prstGeom prst="rect">
              <a:avLst/>
            </a:prstGeom>
            <a:solidFill>
              <a:srgbClr val="92D050"/>
            </a:solidFill>
            <a:ln>
              <a:solidFill>
                <a:srgbClr val="92D05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84" name="TextBox 283"/>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285" name="TextBox 284"/>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286" name="TextBox 285"/>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287" name="Straight Connector 286"/>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295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3"/>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25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25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8"/>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200"/>
                                  </p:stCondLst>
                                  <p:childTnLst>
                                    <p:set>
                                      <p:cBhvr>
                                        <p:cTn id="29" dur="1" fill="hold">
                                          <p:stCondLst>
                                            <p:cond delay="0"/>
                                          </p:stCondLst>
                                        </p:cTn>
                                        <p:tgtEl>
                                          <p:spTgt spid="255"/>
                                        </p:tgtEl>
                                        <p:attrNameLst>
                                          <p:attrName>style.visibility</p:attrName>
                                        </p:attrNameLst>
                                      </p:cBhvr>
                                      <p:to>
                                        <p:strVal val="visible"/>
                                      </p:to>
                                    </p:set>
                                  </p:childTnLst>
                                </p:cTn>
                              </p:par>
                            </p:childTnLst>
                          </p:cTn>
                        </p:par>
                        <p:par>
                          <p:cTn id="30" fill="hold">
                            <p:stCondLst>
                              <p:cond delay="200"/>
                            </p:stCondLst>
                            <p:childTnLst>
                              <p:par>
                                <p:cTn id="31" presetID="1" presetClass="entr" presetSubtype="0" fill="hold" nodeType="afterEffect">
                                  <p:stCondLst>
                                    <p:cond delay="200"/>
                                  </p:stCondLst>
                                  <p:childTnLst>
                                    <p:set>
                                      <p:cBhvr>
                                        <p:cTn id="32" dur="1" fill="hold">
                                          <p:stCondLst>
                                            <p:cond delay="0"/>
                                          </p:stCondLst>
                                        </p:cTn>
                                        <p:tgtEl>
                                          <p:spTgt spid="45"/>
                                        </p:tgtEl>
                                        <p:attrNameLst>
                                          <p:attrName>style.visibility</p:attrName>
                                        </p:attrNameLst>
                                      </p:cBhvr>
                                      <p:to>
                                        <p:strVal val="visible"/>
                                      </p:to>
                                    </p:set>
                                  </p:childTnLst>
                                </p:cTn>
                              </p:par>
                            </p:childTnLst>
                          </p:cTn>
                        </p:par>
                        <p:par>
                          <p:cTn id="33" fill="hold">
                            <p:stCondLst>
                              <p:cond delay="400"/>
                            </p:stCondLst>
                            <p:childTnLst>
                              <p:par>
                                <p:cTn id="34" presetID="1" presetClass="entr" presetSubtype="0" fill="hold" grpId="0" nodeType="afterEffect">
                                  <p:stCondLst>
                                    <p:cond delay="200"/>
                                  </p:stCondLst>
                                  <p:childTnLst>
                                    <p:set>
                                      <p:cBhvr>
                                        <p:cTn id="35" dur="1" fill="hold">
                                          <p:stCondLst>
                                            <p:cond delay="0"/>
                                          </p:stCondLst>
                                        </p:cTn>
                                        <p:tgtEl>
                                          <p:spTgt spid="258"/>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74"/>
                                        </p:tgtEl>
                                        <p:attrNameLst>
                                          <p:attrName>style.visibility</p:attrName>
                                        </p:attrNameLst>
                                      </p:cBhvr>
                                      <p:to>
                                        <p:strVal val="visible"/>
                                      </p:to>
                                    </p:set>
                                  </p:childTnLst>
                                </p:cTn>
                              </p:par>
                            </p:childTnLst>
                          </p:cTn>
                        </p:par>
                        <p:par>
                          <p:cTn id="38" fill="hold">
                            <p:stCondLst>
                              <p:cond delay="600"/>
                            </p:stCondLst>
                            <p:childTnLst>
                              <p:par>
                                <p:cTn id="39" presetID="1" presetClass="entr" presetSubtype="0" fill="hold" nodeType="afterEffect">
                                  <p:stCondLst>
                                    <p:cond delay="200"/>
                                  </p:stCondLst>
                                  <p:childTnLst>
                                    <p:set>
                                      <p:cBhvr>
                                        <p:cTn id="40" dur="1" fill="hold">
                                          <p:stCondLst>
                                            <p:cond delay="0"/>
                                          </p:stCondLst>
                                        </p:cTn>
                                        <p:tgtEl>
                                          <p:spTgt spid="4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6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61"/>
                                        </p:tgtEl>
                                        <p:attrNameLst>
                                          <p:attrName>style.visibility</p:attrName>
                                        </p:attrNameLst>
                                      </p:cBhvr>
                                      <p:to>
                                        <p:strVal val="visible"/>
                                      </p:to>
                                    </p:set>
                                  </p:childTnLst>
                                </p:cTn>
                              </p:par>
                            </p:childTnLst>
                          </p:cTn>
                        </p:par>
                        <p:par>
                          <p:cTn id="53" fill="hold">
                            <p:stCondLst>
                              <p:cond delay="0"/>
                            </p:stCondLst>
                            <p:childTnLst>
                              <p:par>
                                <p:cTn id="54" presetID="1" presetClass="entr" presetSubtype="0" fill="hold" nodeType="afterEffect">
                                  <p:stCondLst>
                                    <p:cond delay="200"/>
                                  </p:stCondLst>
                                  <p:childTnLst>
                                    <p:set>
                                      <p:cBhvr>
                                        <p:cTn id="55" dur="1" fill="hold">
                                          <p:stCondLst>
                                            <p:cond delay="0"/>
                                          </p:stCondLst>
                                        </p:cTn>
                                        <p:tgtEl>
                                          <p:spTgt spid="78"/>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76"/>
                                        </p:tgtEl>
                                        <p:attrNameLst>
                                          <p:attrName>style.visibility</p:attrName>
                                        </p:attrNameLst>
                                      </p:cBhvr>
                                      <p:to>
                                        <p:strVal val="visible"/>
                                      </p:to>
                                    </p:set>
                                  </p:childTnLst>
                                </p:cTn>
                              </p:par>
                            </p:childTnLst>
                          </p:cTn>
                        </p:par>
                        <p:par>
                          <p:cTn id="58" fill="hold">
                            <p:stCondLst>
                              <p:cond delay="200"/>
                            </p:stCondLst>
                            <p:childTnLst>
                              <p:par>
                                <p:cTn id="59" presetID="1" presetClass="entr" presetSubtype="0" fill="hold" grpId="0" nodeType="afterEffect">
                                  <p:stCondLst>
                                    <p:cond delay="200"/>
                                  </p:stCondLst>
                                  <p:childTnLst>
                                    <p:set>
                                      <p:cBhvr>
                                        <p:cTn id="60" dur="1" fill="hold">
                                          <p:stCondLst>
                                            <p:cond delay="0"/>
                                          </p:stCondLst>
                                        </p:cTn>
                                        <p:tgtEl>
                                          <p:spTgt spid="26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77"/>
                                        </p:tgtEl>
                                        <p:attrNameLst>
                                          <p:attrName>style.visibility</p:attrName>
                                        </p:attrNameLst>
                                      </p:cBhvr>
                                      <p:to>
                                        <p:strVal val="visible"/>
                                      </p:to>
                                    </p:set>
                                  </p:childTnLst>
                                </p:cTn>
                              </p:par>
                            </p:childTnLst>
                          </p:cTn>
                        </p:par>
                        <p:par>
                          <p:cTn id="63" fill="hold">
                            <p:stCondLst>
                              <p:cond delay="400"/>
                            </p:stCondLst>
                            <p:childTnLst>
                              <p:par>
                                <p:cTn id="64" presetID="1" presetClass="entr" presetSubtype="0" fill="hold" nodeType="afterEffect">
                                  <p:stCondLst>
                                    <p:cond delay="200"/>
                                  </p:stCondLst>
                                  <p:childTnLst>
                                    <p:set>
                                      <p:cBhvr>
                                        <p:cTn id="65" dur="1" fill="hold">
                                          <p:stCondLst>
                                            <p:cond delay="0"/>
                                          </p:stCondLst>
                                        </p:cTn>
                                        <p:tgtEl>
                                          <p:spTgt spid="72"/>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20"/>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21"/>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257"/>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42" presetClass="path" presetSubtype="0" accel="50000" decel="50000" fill="hold" nodeType="clickEffect">
                                  <p:stCondLst>
                                    <p:cond delay="0"/>
                                  </p:stCondLst>
                                  <p:childTnLst>
                                    <p:animMotion origin="layout" path="M -2.5E-6 -3.33333E-6 L 0.15781 -0.00347 " pathEditMode="relative" rAng="0" ptsTypes="AA">
                                      <p:cBhvr>
                                        <p:cTn id="79" dur="1000" fill="hold"/>
                                        <p:tgtEl>
                                          <p:spTgt spid="73"/>
                                        </p:tgtEl>
                                        <p:attrNameLst>
                                          <p:attrName>ppt_x</p:attrName>
                                          <p:attrName>ppt_y</p:attrName>
                                        </p:attrNameLst>
                                      </p:cBhvr>
                                      <p:rCtr x="8047" y="-185"/>
                                    </p:animMotion>
                                  </p:childTnLst>
                                </p:cTn>
                              </p:par>
                            </p:childTnLst>
                          </p:cTn>
                        </p:par>
                        <p:par>
                          <p:cTn id="80" fill="hold">
                            <p:stCondLst>
                              <p:cond delay="1000"/>
                            </p:stCondLst>
                            <p:childTnLst>
                              <p:par>
                                <p:cTn id="81" presetID="1" presetClass="entr" presetSubtype="0" fill="hold" nodeType="afterEffect">
                                  <p:stCondLst>
                                    <p:cond delay="0"/>
                                  </p:stCondLst>
                                  <p:childTnLst>
                                    <p:set>
                                      <p:cBhvr>
                                        <p:cTn id="82" dur="1" fill="hold">
                                          <p:stCondLst>
                                            <p:cond delay="0"/>
                                          </p:stCondLst>
                                        </p:cTn>
                                        <p:tgtEl>
                                          <p:spTgt spid="282"/>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42" presetClass="path" presetSubtype="0" accel="50000" decel="50000" fill="hold" nodeType="clickEffect">
                                  <p:stCondLst>
                                    <p:cond delay="0"/>
                                  </p:stCondLst>
                                  <p:childTnLst>
                                    <p:animMotion origin="layout" path="M 0.15781 -0.00347 L 0.29219 -0.00347 " pathEditMode="relative" rAng="0" ptsTypes="AA">
                                      <p:cBhvr>
                                        <p:cTn id="86" dur="1000" fill="hold"/>
                                        <p:tgtEl>
                                          <p:spTgt spid="73"/>
                                        </p:tgtEl>
                                        <p:attrNameLst>
                                          <p:attrName>ppt_x</p:attrName>
                                          <p:attrName>ppt_y</p:attrName>
                                        </p:attrNameLst>
                                      </p:cBhvr>
                                      <p:rCtr x="6875" y="0"/>
                                    </p:animMotion>
                                  </p:childTnLst>
                                </p:cTn>
                              </p:par>
                              <p:par>
                                <p:cTn id="87" presetID="42" presetClass="path" presetSubtype="0" accel="50000" decel="50000" fill="hold" nodeType="withEffect">
                                  <p:stCondLst>
                                    <p:cond delay="0"/>
                                  </p:stCondLst>
                                  <p:childTnLst>
                                    <p:animMotion origin="layout" path="M -2.5E-6 1.48148E-6 L 0.15782 -0.00347 " pathEditMode="relative" rAng="0" ptsTypes="AA">
                                      <p:cBhvr>
                                        <p:cTn id="88" dur="1000" fill="hold"/>
                                        <p:tgtEl>
                                          <p:spTgt spid="282"/>
                                        </p:tgtEl>
                                        <p:attrNameLst>
                                          <p:attrName>ppt_x</p:attrName>
                                          <p:attrName>ppt_y</p:attrName>
                                        </p:attrNameLst>
                                      </p:cBhvr>
                                      <p:rCtr x="7891" y="-185"/>
                                    </p:animMotion>
                                  </p:childTnLst>
                                </p:cTn>
                              </p:par>
                            </p:childTnLst>
                          </p:cTn>
                        </p:par>
                        <p:par>
                          <p:cTn id="89" fill="hold">
                            <p:stCondLst>
                              <p:cond delay="1000"/>
                            </p:stCondLst>
                            <p:childTnLst>
                              <p:par>
                                <p:cTn id="90" presetID="1" presetClass="entr" presetSubtype="0" fill="hold" nodeType="afterEffect">
                                  <p:stCondLst>
                                    <p:cond delay="0"/>
                                  </p:stCondLst>
                                  <p:childTnLst>
                                    <p:set>
                                      <p:cBhvr>
                                        <p:cTn id="91" dur="1" fill="hold">
                                          <p:stCondLst>
                                            <p:cond delay="0"/>
                                          </p:stCondLst>
                                        </p:cTn>
                                        <p:tgtEl>
                                          <p:spTgt spid="303"/>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xit" presetSubtype="0" fill="hold" nodeType="clickEffect">
                                  <p:stCondLst>
                                    <p:cond delay="0"/>
                                  </p:stCondLst>
                                  <p:childTnLst>
                                    <p:set>
                                      <p:cBhvr>
                                        <p:cTn id="95" dur="1" fill="hold">
                                          <p:stCondLst>
                                            <p:cond delay="0"/>
                                          </p:stCondLst>
                                        </p:cTn>
                                        <p:tgtEl>
                                          <p:spTgt spid="73"/>
                                        </p:tgtEl>
                                        <p:attrNameLst>
                                          <p:attrName>style.visibility</p:attrName>
                                        </p:attrNameLst>
                                      </p:cBhvr>
                                      <p:to>
                                        <p:strVal val="hidden"/>
                                      </p:to>
                                    </p:set>
                                  </p:childTnLst>
                                </p:cTn>
                              </p:par>
                              <p:par>
                                <p:cTn id="96" presetID="1" presetClass="exit" presetSubtype="0" fill="hold" nodeType="withEffect">
                                  <p:stCondLst>
                                    <p:cond delay="0"/>
                                  </p:stCondLst>
                                  <p:childTnLst>
                                    <p:set>
                                      <p:cBhvr>
                                        <p:cTn id="97" dur="1" fill="hold">
                                          <p:stCondLst>
                                            <p:cond delay="0"/>
                                          </p:stCondLst>
                                        </p:cTn>
                                        <p:tgtEl>
                                          <p:spTgt spid="282"/>
                                        </p:tgtEl>
                                        <p:attrNameLst>
                                          <p:attrName>style.visibility</p:attrName>
                                        </p:attrNameLst>
                                      </p:cBhvr>
                                      <p:to>
                                        <p:strVal val="hidden"/>
                                      </p:to>
                                    </p:set>
                                  </p:childTnLst>
                                </p:cTn>
                              </p:par>
                              <p:par>
                                <p:cTn id="98" presetID="1" presetClass="exit" presetSubtype="0" fill="hold" nodeType="withEffect">
                                  <p:stCondLst>
                                    <p:cond delay="0"/>
                                  </p:stCondLst>
                                  <p:childTnLst>
                                    <p:set>
                                      <p:cBhvr>
                                        <p:cTn id="99" dur="1" fill="hold">
                                          <p:stCondLst>
                                            <p:cond delay="0"/>
                                          </p:stCondLst>
                                        </p:cTn>
                                        <p:tgtEl>
                                          <p:spTgt spid="303"/>
                                        </p:tgtEl>
                                        <p:attrNameLst>
                                          <p:attrName>style.visibility</p:attrName>
                                        </p:attrNameLst>
                                      </p:cBhvr>
                                      <p:to>
                                        <p:strVal val="hidden"/>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259"/>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2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p:bldP spid="20" grpId="0" animBg="1"/>
      <p:bldP spid="21" grpId="0"/>
      <p:bldP spid="25" grpId="0"/>
      <p:bldP spid="257" grpId="0" animBg="1"/>
      <p:bldP spid="259" grpId="0" animBg="1"/>
      <p:bldP spid="254" grpId="1" animBg="1"/>
      <p:bldP spid="255" grpId="0" animBg="1"/>
      <p:bldP spid="258" grpId="0" animBg="1"/>
      <p:bldP spid="260" grpId="0" animBg="1"/>
      <p:bldP spid="261" grpId="0" animBg="1"/>
      <p:bldP spid="262" grpId="0" animBg="1"/>
      <p:bldP spid="224" grpId="0" animBg="1"/>
      <p:bldP spid="256"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programmable </a:t>
            </a:r>
            <a:r>
              <a:rPr lang="en-US" dirty="0" smtClean="0"/>
              <a:t>atom pipeline</a:t>
            </a:r>
            <a:endParaRPr lang="en-US" dirty="0"/>
          </a:p>
        </p:txBody>
      </p:sp>
      <p:sp>
        <p:nvSpPr>
          <p:cNvPr id="28" name="Rounded Rectangle 27"/>
          <p:cNvSpPr/>
          <p:nvPr/>
        </p:nvSpPr>
        <p:spPr>
          <a:xfrm>
            <a:off x="4305300" y="4267200"/>
            <a:ext cx="7772400" cy="12192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Atom: local memory + action unit,</a:t>
            </a:r>
          </a:p>
          <a:p>
            <a:pPr algn="ctr"/>
            <a:r>
              <a:rPr lang="en-US" sz="3600" dirty="0">
                <a:ea typeface="Gadugi" charset="0"/>
                <a:cs typeface="Gadugi" charset="0"/>
              </a:rPr>
              <a:t>c</a:t>
            </a:r>
            <a:r>
              <a:rPr lang="en-US" sz="3600" dirty="0" smtClean="0">
                <a:ea typeface="Gadugi" charset="0"/>
                <a:cs typeface="Gadugi" charset="0"/>
              </a:rPr>
              <a:t>onstrained to handle 1 packet/cycle</a:t>
            </a:r>
          </a:p>
        </p:txBody>
      </p:sp>
      <p:cxnSp>
        <p:nvCxnSpPr>
          <p:cNvPr id="4" name="Straight Arrow Connector 3"/>
          <p:cNvCxnSpPr>
            <a:stCxn id="205" idx="3"/>
            <a:endCxn id="222" idx="1"/>
          </p:cNvCxnSpPr>
          <p:nvPr/>
        </p:nvCxnSpPr>
        <p:spPr>
          <a:xfrm>
            <a:off x="3924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8" name="Picture 187"/>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0058400" y="1333500"/>
            <a:ext cx="2057400" cy="2552700"/>
          </a:xfrm>
          <a:prstGeom prst="rect">
            <a:avLst/>
          </a:prstGeom>
          <a:solidFill>
            <a:schemeClr val="accent1">
              <a:lumMod val="60000"/>
              <a:lumOff val="40000"/>
              <a:alpha val="60000"/>
            </a:schemeClr>
          </a:solidFill>
        </p:spPr>
      </p:pic>
      <p:sp>
        <p:nvSpPr>
          <p:cNvPr id="189" name="Oval 188"/>
          <p:cNvSpPr/>
          <p:nvPr/>
        </p:nvSpPr>
        <p:spPr>
          <a:xfrm>
            <a:off x="10134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0" name="TextBox 189"/>
          <p:cNvSpPr txBox="1"/>
          <p:nvPr/>
        </p:nvSpPr>
        <p:spPr>
          <a:xfrm>
            <a:off x="10172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1" name="Group 190"/>
          <p:cNvGrpSpPr/>
          <p:nvPr/>
        </p:nvGrpSpPr>
        <p:grpSpPr>
          <a:xfrm>
            <a:off x="11087099" y="3009902"/>
            <a:ext cx="1028700" cy="800098"/>
            <a:chOff x="2971796" y="3037118"/>
            <a:chExt cx="1356014" cy="800098"/>
          </a:xfrm>
        </p:grpSpPr>
        <p:sp>
          <p:nvSpPr>
            <p:cNvPr id="192" name="Trapezoid 191"/>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3" name="TextBox 192"/>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194" name="Rounded Rectangle 193"/>
          <p:cNvSpPr/>
          <p:nvPr/>
        </p:nvSpPr>
        <p:spPr>
          <a:xfrm>
            <a:off x="10096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5" name="Oval 194"/>
          <p:cNvSpPr/>
          <p:nvPr/>
        </p:nvSpPr>
        <p:spPr>
          <a:xfrm>
            <a:off x="101346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6" name="TextBox 195"/>
          <p:cNvSpPr txBox="1"/>
          <p:nvPr/>
        </p:nvSpPr>
        <p:spPr>
          <a:xfrm>
            <a:off x="10172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7" name="Group 196"/>
          <p:cNvGrpSpPr/>
          <p:nvPr/>
        </p:nvGrpSpPr>
        <p:grpSpPr>
          <a:xfrm>
            <a:off x="11087099" y="1409702"/>
            <a:ext cx="1028700" cy="800098"/>
            <a:chOff x="2971796" y="3037118"/>
            <a:chExt cx="1356014" cy="800098"/>
          </a:xfrm>
        </p:grpSpPr>
        <p:sp>
          <p:nvSpPr>
            <p:cNvPr id="198" name="Trapezoid 197"/>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9" name="TextBox 198"/>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0" name="Rounded Rectangle 199"/>
          <p:cNvSpPr/>
          <p:nvPr/>
        </p:nvSpPr>
        <p:spPr>
          <a:xfrm>
            <a:off x="10096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1" name="Oval 200"/>
          <p:cNvSpPr/>
          <p:nvPr/>
        </p:nvSpPr>
        <p:spPr>
          <a:xfrm>
            <a:off x="10896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0896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0896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866900" y="1333500"/>
            <a:ext cx="2057400" cy="2552700"/>
          </a:xfrm>
          <a:prstGeom prst="rect">
            <a:avLst/>
          </a:prstGeom>
          <a:solidFill>
            <a:schemeClr val="accent1">
              <a:lumMod val="60000"/>
              <a:lumOff val="40000"/>
              <a:alpha val="60000"/>
            </a:schemeClr>
          </a:solidFill>
        </p:spPr>
      </p:pic>
      <p:sp>
        <p:nvSpPr>
          <p:cNvPr id="206" name="Oval 205"/>
          <p:cNvSpPr/>
          <p:nvPr/>
        </p:nvSpPr>
        <p:spPr>
          <a:xfrm>
            <a:off x="1943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7" name="TextBox 206"/>
          <p:cNvSpPr txBox="1"/>
          <p:nvPr/>
        </p:nvSpPr>
        <p:spPr>
          <a:xfrm>
            <a:off x="1981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08" name="Group 207"/>
          <p:cNvGrpSpPr/>
          <p:nvPr/>
        </p:nvGrpSpPr>
        <p:grpSpPr>
          <a:xfrm>
            <a:off x="2895599" y="3009902"/>
            <a:ext cx="1028700" cy="800098"/>
            <a:chOff x="2971796" y="3037118"/>
            <a:chExt cx="1356014" cy="800098"/>
          </a:xfrm>
        </p:grpSpPr>
        <p:sp>
          <p:nvSpPr>
            <p:cNvPr id="219" name="Trapezoid 218"/>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20" name="TextBox 219"/>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9" name="Rounded Rectangle 208"/>
          <p:cNvSpPr/>
          <p:nvPr/>
        </p:nvSpPr>
        <p:spPr>
          <a:xfrm>
            <a:off x="1905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0" name="Oval 209"/>
          <p:cNvSpPr/>
          <p:nvPr/>
        </p:nvSpPr>
        <p:spPr>
          <a:xfrm>
            <a:off x="1943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1" name="TextBox 210"/>
          <p:cNvSpPr txBox="1"/>
          <p:nvPr/>
        </p:nvSpPr>
        <p:spPr>
          <a:xfrm>
            <a:off x="1981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12" name="Group 211"/>
          <p:cNvGrpSpPr/>
          <p:nvPr/>
        </p:nvGrpSpPr>
        <p:grpSpPr>
          <a:xfrm>
            <a:off x="2895599" y="1409702"/>
            <a:ext cx="1028700" cy="800098"/>
            <a:chOff x="2971796" y="3037118"/>
            <a:chExt cx="1356014" cy="800098"/>
          </a:xfrm>
        </p:grpSpPr>
        <p:sp>
          <p:nvSpPr>
            <p:cNvPr id="217" name="Trapezoid 216"/>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18" name="TextBox 217"/>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13" name="Rounded Rectangle 212"/>
          <p:cNvSpPr/>
          <p:nvPr/>
        </p:nvSpPr>
        <p:spPr>
          <a:xfrm>
            <a:off x="1905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4" name="Oval 213"/>
          <p:cNvSpPr/>
          <p:nvPr/>
        </p:nvSpPr>
        <p:spPr>
          <a:xfrm>
            <a:off x="2705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705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2705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2" name="Picture 221"/>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4597400" y="1333500"/>
            <a:ext cx="2057400" cy="2552700"/>
          </a:xfrm>
          <a:prstGeom prst="rect">
            <a:avLst/>
          </a:prstGeom>
          <a:solidFill>
            <a:schemeClr val="accent1">
              <a:lumMod val="60000"/>
              <a:lumOff val="40000"/>
              <a:alpha val="60000"/>
            </a:schemeClr>
          </a:solidFill>
        </p:spPr>
      </p:pic>
      <p:sp>
        <p:nvSpPr>
          <p:cNvPr id="223" name="Oval 222"/>
          <p:cNvSpPr/>
          <p:nvPr/>
        </p:nvSpPr>
        <p:spPr>
          <a:xfrm>
            <a:off x="4673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4" name="TextBox 223"/>
          <p:cNvSpPr txBox="1"/>
          <p:nvPr/>
        </p:nvSpPr>
        <p:spPr>
          <a:xfrm>
            <a:off x="4711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5" name="Group 224"/>
          <p:cNvGrpSpPr/>
          <p:nvPr/>
        </p:nvGrpSpPr>
        <p:grpSpPr>
          <a:xfrm>
            <a:off x="5626099" y="3009902"/>
            <a:ext cx="1028700" cy="800098"/>
            <a:chOff x="2971796" y="3037118"/>
            <a:chExt cx="1356014" cy="800098"/>
          </a:xfrm>
        </p:grpSpPr>
        <p:sp>
          <p:nvSpPr>
            <p:cNvPr id="236" name="Trapezoid 235"/>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7" name="TextBox 236"/>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26" name="Rounded Rectangle 225"/>
          <p:cNvSpPr/>
          <p:nvPr/>
        </p:nvSpPr>
        <p:spPr>
          <a:xfrm>
            <a:off x="4635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7" name="Oval 226"/>
          <p:cNvSpPr/>
          <p:nvPr/>
        </p:nvSpPr>
        <p:spPr>
          <a:xfrm>
            <a:off x="4673600" y="1423512"/>
            <a:ext cx="1066800" cy="8001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8" name="TextBox 227"/>
          <p:cNvSpPr txBox="1"/>
          <p:nvPr/>
        </p:nvSpPr>
        <p:spPr>
          <a:xfrm>
            <a:off x="4711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9" name="Group 228"/>
          <p:cNvGrpSpPr/>
          <p:nvPr/>
        </p:nvGrpSpPr>
        <p:grpSpPr>
          <a:xfrm>
            <a:off x="5626099" y="1409702"/>
            <a:ext cx="1028700" cy="800098"/>
            <a:chOff x="2971796" y="3037118"/>
            <a:chExt cx="1356014" cy="800098"/>
          </a:xfrm>
        </p:grpSpPr>
        <p:sp>
          <p:nvSpPr>
            <p:cNvPr id="234" name="Trapezoid 233"/>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5" name="TextBox 234"/>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30" name="Rounded Rectangle 229"/>
          <p:cNvSpPr/>
          <p:nvPr/>
        </p:nvSpPr>
        <p:spPr>
          <a:xfrm>
            <a:off x="4635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1" name="Oval 230"/>
          <p:cNvSpPr/>
          <p:nvPr/>
        </p:nvSpPr>
        <p:spPr>
          <a:xfrm>
            <a:off x="5435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5435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435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9" name="Picture 238"/>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7327900" y="1333500"/>
            <a:ext cx="2057400" cy="2552700"/>
          </a:xfrm>
          <a:prstGeom prst="rect">
            <a:avLst/>
          </a:prstGeom>
          <a:solidFill>
            <a:schemeClr val="accent1">
              <a:lumMod val="60000"/>
              <a:lumOff val="40000"/>
              <a:alpha val="60000"/>
            </a:schemeClr>
          </a:solidFill>
        </p:spPr>
      </p:pic>
      <p:sp>
        <p:nvSpPr>
          <p:cNvPr id="240" name="Oval 239"/>
          <p:cNvSpPr/>
          <p:nvPr/>
        </p:nvSpPr>
        <p:spPr>
          <a:xfrm>
            <a:off x="7404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1" name="TextBox 240"/>
          <p:cNvSpPr txBox="1"/>
          <p:nvPr/>
        </p:nvSpPr>
        <p:spPr>
          <a:xfrm>
            <a:off x="7442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2" name="Group 241"/>
          <p:cNvGrpSpPr/>
          <p:nvPr/>
        </p:nvGrpSpPr>
        <p:grpSpPr>
          <a:xfrm>
            <a:off x="8356599" y="3009902"/>
            <a:ext cx="1028700" cy="800098"/>
            <a:chOff x="2971796" y="3037118"/>
            <a:chExt cx="1356014" cy="800098"/>
          </a:xfrm>
        </p:grpSpPr>
        <p:sp>
          <p:nvSpPr>
            <p:cNvPr id="253" name="Trapezoid 252"/>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4" name="TextBox 253"/>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3" name="Rounded Rectangle 242"/>
          <p:cNvSpPr/>
          <p:nvPr/>
        </p:nvSpPr>
        <p:spPr>
          <a:xfrm>
            <a:off x="7366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4" name="Oval 243"/>
          <p:cNvSpPr/>
          <p:nvPr/>
        </p:nvSpPr>
        <p:spPr>
          <a:xfrm>
            <a:off x="7404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5" name="TextBox 244"/>
          <p:cNvSpPr txBox="1"/>
          <p:nvPr/>
        </p:nvSpPr>
        <p:spPr>
          <a:xfrm>
            <a:off x="7442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6" name="Group 245"/>
          <p:cNvGrpSpPr/>
          <p:nvPr/>
        </p:nvGrpSpPr>
        <p:grpSpPr>
          <a:xfrm>
            <a:off x="8356599" y="1409702"/>
            <a:ext cx="1028700" cy="800098"/>
            <a:chOff x="2971796" y="3037118"/>
            <a:chExt cx="1356014" cy="800098"/>
          </a:xfrm>
        </p:grpSpPr>
        <p:sp>
          <p:nvSpPr>
            <p:cNvPr id="251" name="Trapezoid 250"/>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2" name="TextBox 251"/>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7" name="Rounded Rectangle 246"/>
          <p:cNvSpPr/>
          <p:nvPr/>
        </p:nvSpPr>
        <p:spPr>
          <a:xfrm>
            <a:off x="7366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8" name="Oval 247"/>
          <p:cNvSpPr/>
          <p:nvPr/>
        </p:nvSpPr>
        <p:spPr>
          <a:xfrm>
            <a:off x="8166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8166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8166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Arrow Connector 254"/>
          <p:cNvCxnSpPr>
            <a:stCxn id="222" idx="3"/>
            <a:endCxn id="239" idx="1"/>
          </p:cNvCxnSpPr>
          <p:nvPr/>
        </p:nvCxnSpPr>
        <p:spPr>
          <a:xfrm>
            <a:off x="66548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39" idx="3"/>
            <a:endCxn id="188" idx="1"/>
          </p:cNvCxnSpPr>
          <p:nvPr/>
        </p:nvCxnSpPr>
        <p:spPr>
          <a:xfrm>
            <a:off x="9385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9" name="TextBox 308"/>
          <p:cNvSpPr txBox="1"/>
          <p:nvPr/>
        </p:nvSpPr>
        <p:spPr>
          <a:xfrm>
            <a:off x="266700" y="2286000"/>
            <a:ext cx="853119" cy="0"/>
          </a:xfrm>
          <a:prstGeom prst="rect">
            <a:avLst/>
          </a:prstGeom>
          <a:noFill/>
        </p:spPr>
        <p:txBody>
          <a:bodyPr wrap="none" rtlCol="0">
            <a:spAutoFit/>
          </a:bodyPr>
          <a:lstStyle/>
          <a:p>
            <a:r>
              <a:rPr lang="en-US" dirty="0" smtClean="0"/>
              <a:t>Packet</a:t>
            </a:r>
            <a:endParaRPr lang="en-US" dirty="0"/>
          </a:p>
        </p:txBody>
      </p:sp>
      <p:cxnSp>
        <p:nvCxnSpPr>
          <p:cNvPr id="310" name="Straight Arrow Connector 309"/>
          <p:cNvCxnSpPr/>
          <p:nvPr/>
        </p:nvCxnSpPr>
        <p:spPr>
          <a:xfrm>
            <a:off x="11430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09" idx="1"/>
          </p:cNvCxnSpPr>
          <p:nvPr/>
        </p:nvCxnSpPr>
        <p:spPr>
          <a:xfrm flipH="1">
            <a:off x="1333500" y="3409950"/>
            <a:ext cx="571500" cy="10858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209" idx="3"/>
          </p:cNvCxnSpPr>
          <p:nvPr/>
        </p:nvCxnSpPr>
        <p:spPr>
          <a:xfrm>
            <a:off x="3886200" y="3409950"/>
            <a:ext cx="304800" cy="12382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220" idx="3"/>
          </p:cNvCxnSpPr>
          <p:nvPr/>
        </p:nvCxnSpPr>
        <p:spPr>
          <a:xfrm>
            <a:off x="3924299" y="3436370"/>
            <a:ext cx="800101" cy="79273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ounded Rectangle 107"/>
          <p:cNvSpPr/>
          <p:nvPr/>
        </p:nvSpPr>
        <p:spPr>
          <a:xfrm>
            <a:off x="4991100" y="5638800"/>
            <a:ext cx="6286500" cy="11430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Choice of atoms dictates the algorithms a router supports</a:t>
            </a:r>
          </a:p>
        </p:txBody>
      </p:sp>
      <p:sp>
        <p:nvSpPr>
          <p:cNvPr id="8" name="TextBox 7"/>
          <p:cNvSpPr txBox="1"/>
          <p:nvPr/>
        </p:nvSpPr>
        <p:spPr>
          <a:xfrm>
            <a:off x="-8965" y="4800600"/>
            <a:ext cx="990977" cy="1477328"/>
          </a:xfrm>
          <a:prstGeom prst="rect">
            <a:avLst/>
          </a:prstGeom>
          <a:noFill/>
        </p:spPr>
        <p:txBody>
          <a:bodyPr wrap="none" rtlCol="0">
            <a:spAutoFit/>
          </a:bodyPr>
          <a:lstStyle/>
          <a:p>
            <a:r>
              <a:rPr lang="en-US" dirty="0" smtClean="0"/>
              <a:t>1 cycle</a:t>
            </a:r>
          </a:p>
          <a:p>
            <a:r>
              <a:rPr lang="en-US" dirty="0"/>
              <a:t>f</a:t>
            </a:r>
            <a:r>
              <a:rPr lang="en-US" dirty="0" smtClean="0"/>
              <a:t>rom</a:t>
            </a:r>
          </a:p>
          <a:p>
            <a:r>
              <a:rPr lang="en-US" dirty="0"/>
              <a:t>i</a:t>
            </a:r>
            <a:r>
              <a:rPr lang="en-US" dirty="0" smtClean="0"/>
              <a:t>nput </a:t>
            </a:r>
            <a:r>
              <a:rPr lang="en-US" dirty="0"/>
              <a:t>to</a:t>
            </a:r>
          </a:p>
          <a:p>
            <a:r>
              <a:rPr lang="en-US" dirty="0" smtClean="0"/>
              <a:t>output</a:t>
            </a:r>
            <a:endParaRPr lang="en-US" dirty="0"/>
          </a:p>
          <a:p>
            <a:endParaRPr lang="en-US" dirty="0"/>
          </a:p>
        </p:txBody>
      </p:sp>
      <p:cxnSp>
        <p:nvCxnSpPr>
          <p:cNvPr id="6" name="Straight Arrow Connector 5"/>
          <p:cNvCxnSpPr/>
          <p:nvPr/>
        </p:nvCxnSpPr>
        <p:spPr>
          <a:xfrm>
            <a:off x="990600" y="4267200"/>
            <a:ext cx="0" cy="2400300"/>
          </a:xfrm>
          <a:prstGeom prst="straightConnector1">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1333500" y="4267200"/>
            <a:ext cx="2819400" cy="2400300"/>
            <a:chOff x="1333500" y="4267200"/>
            <a:chExt cx="2819400" cy="2400300"/>
          </a:xfrm>
        </p:grpSpPr>
        <p:grpSp>
          <p:nvGrpSpPr>
            <p:cNvPr id="283" name="Group 282"/>
            <p:cNvGrpSpPr/>
            <p:nvPr/>
          </p:nvGrpSpPr>
          <p:grpSpPr>
            <a:xfrm>
              <a:off x="1333500" y="5904945"/>
              <a:ext cx="990600" cy="658888"/>
              <a:chOff x="8662554" y="3169761"/>
              <a:chExt cx="1305791" cy="658888"/>
            </a:xfrm>
          </p:grpSpPr>
          <p:grpSp>
            <p:nvGrpSpPr>
              <p:cNvPr id="284" name="Group 283"/>
              <p:cNvGrpSpPr/>
              <p:nvPr/>
            </p:nvGrpSpPr>
            <p:grpSpPr>
              <a:xfrm>
                <a:off x="8662554" y="3169761"/>
                <a:ext cx="1305791" cy="658888"/>
                <a:chOff x="2871353" y="3165228"/>
                <a:chExt cx="1305791" cy="658888"/>
              </a:xfrm>
            </p:grpSpPr>
            <p:sp>
              <p:nvSpPr>
                <p:cNvPr id="286" name="Trapezoid 28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87" name="TextBox 28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85" name="Straight Arrow Connector 28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8" name="Group 287"/>
            <p:cNvGrpSpPr/>
            <p:nvPr/>
          </p:nvGrpSpPr>
          <p:grpSpPr>
            <a:xfrm>
              <a:off x="1333500" y="4267200"/>
              <a:ext cx="2819400" cy="2400300"/>
              <a:chOff x="2518651" y="2895600"/>
              <a:chExt cx="2819400" cy="2400300"/>
            </a:xfrm>
          </p:grpSpPr>
          <p:sp>
            <p:nvSpPr>
              <p:cNvPr id="289" name="Rounded Rectangle 28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0" name="Group 289"/>
              <p:cNvGrpSpPr/>
              <p:nvPr/>
            </p:nvGrpSpPr>
            <p:grpSpPr>
              <a:xfrm>
                <a:off x="2565400" y="2933700"/>
                <a:ext cx="2472269" cy="2310957"/>
                <a:chOff x="2565400" y="2900276"/>
                <a:chExt cx="2472269" cy="2310957"/>
              </a:xfrm>
            </p:grpSpPr>
            <p:sp>
              <p:nvSpPr>
                <p:cNvPr id="291" name="Rectangle 29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292" name="Rectangle 29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solidFill>
                        <a:schemeClr val="tx1"/>
                      </a:solidFill>
                    </a:rPr>
                    <a:t>const</a:t>
                  </a:r>
                  <a:endParaRPr lang="en-US" dirty="0">
                    <a:solidFill>
                      <a:schemeClr val="tx1"/>
                    </a:solidFill>
                  </a:endParaRPr>
                </a:p>
              </p:txBody>
            </p:sp>
            <p:sp>
              <p:nvSpPr>
                <p:cNvPr id="293" name="Trapezoid 29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4" name="TextBox 293"/>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295" name="Trapezoid 29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6" name="TextBox 295"/>
                <p:cNvSpPr txBox="1"/>
                <p:nvPr/>
              </p:nvSpPr>
              <p:spPr>
                <a:xfrm>
                  <a:off x="4351869" y="3618468"/>
                  <a:ext cx="685800" cy="369332"/>
                </a:xfrm>
                <a:prstGeom prst="rect">
                  <a:avLst/>
                </a:prstGeom>
                <a:noFill/>
              </p:spPr>
              <p:txBody>
                <a:bodyPr wrap="square" rtlCol="0">
                  <a:spAutoFit/>
                </a:bodyPr>
                <a:lstStyle/>
                <a:p>
                  <a:r>
                    <a:rPr lang="en-US" dirty="0" smtClean="0"/>
                    <a:t> Add</a:t>
                  </a:r>
                  <a:endParaRPr lang="en-US" dirty="0"/>
                </a:p>
              </p:txBody>
            </p:sp>
            <p:sp>
              <p:nvSpPr>
                <p:cNvPr id="297" name="Trapezoid 29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8" name="TextBox 297"/>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299" name="Rectangle 29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00" name="Rectangle 29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301" name="Straight Arrow Connector 300"/>
                <p:cNvCxnSpPr>
                  <a:stCxn id="292" idx="2"/>
                  <a:endCxn id="294" idx="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a:stCxn id="291" idx="2"/>
                  <a:endCxn id="294" idx="0"/>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a:stCxn id="291" idx="2"/>
                  <a:endCxn id="296" idx="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a:stCxn id="106" idx="2"/>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5" name="Straight Arrow Connector 30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6" name="Straight Arrow Connector 30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7" name="Straight Arrow Connector 30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8" name="Straight Arrow Connector 30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06" name="Rectangle 105"/>
            <p:cNvSpPr/>
            <p:nvPr/>
          </p:nvSpPr>
          <p:spPr>
            <a:xfrm>
              <a:off x="3276600" y="4343400"/>
              <a:ext cx="727951" cy="34290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solidFill>
                    <a:schemeClr val="tx1"/>
                  </a:solidFill>
                </a:rPr>
                <a:t>pkt.f</a:t>
              </a:r>
              <a:endParaRPr lang="en-US" dirty="0">
                <a:solidFill>
                  <a:schemeClr val="tx1"/>
                </a:solidFill>
              </a:endParaRPr>
            </a:p>
          </p:txBody>
        </p:sp>
      </p:grpSp>
    </p:spTree>
    <p:extLst>
      <p:ext uri="{BB962C8B-B14F-4D97-AF65-F5344CB8AC3E}">
        <p14:creationId xmlns:p14="http://schemas.microsoft.com/office/powerpoint/2010/main" val="128713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1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1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2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2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3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3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4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4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4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4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4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49"/>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5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animBg="1"/>
      <p:bldP spid="196" grpId="0"/>
      <p:bldP spid="200" grpId="0" animBg="1"/>
      <p:bldP spid="201" grpId="0" animBg="1"/>
      <p:bldP spid="202" grpId="0" animBg="1"/>
      <p:bldP spid="203" grpId="0" animBg="1"/>
      <p:bldP spid="210" grpId="0" animBg="1"/>
      <p:bldP spid="211" grpId="0"/>
      <p:bldP spid="213" grpId="0" animBg="1"/>
      <p:bldP spid="214" grpId="0" animBg="1"/>
      <p:bldP spid="215" grpId="0" animBg="1"/>
      <p:bldP spid="216" grpId="0" animBg="1"/>
      <p:bldP spid="227" grpId="0" animBg="1"/>
      <p:bldP spid="228" grpId="0"/>
      <p:bldP spid="230" grpId="0" animBg="1"/>
      <p:bldP spid="231" grpId="0" animBg="1"/>
      <p:bldP spid="232" grpId="0" animBg="1"/>
      <p:bldP spid="233" grpId="0" animBg="1"/>
      <p:bldP spid="244" grpId="0" animBg="1"/>
      <p:bldP spid="245" grpId="0"/>
      <p:bldP spid="247" grpId="0" animBg="1"/>
      <p:bldP spid="248" grpId="0" animBg="1"/>
      <p:bldP spid="249" grpId="0" animBg="1"/>
      <p:bldP spid="250" grpId="0" animBg="1"/>
      <p:bldP spid="108" grpId="0" animBg="1"/>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Compiling algorithms</a:t>
            </a:r>
            <a:endParaRPr lang="en-US" dirty="0"/>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smtClean="0"/>
          </a:p>
        </p:txBody>
      </p:sp>
      <p:sp>
        <p:nvSpPr>
          <p:cNvPr id="4" name="TextBox 3"/>
          <p:cNvSpPr txBox="1"/>
          <p:nvPr/>
        </p:nvSpPr>
        <p:spPr>
          <a:xfrm>
            <a:off x="3733800" y="2019300"/>
            <a:ext cx="4572000" cy="584775"/>
          </a:xfrm>
          <a:prstGeom prst="rect">
            <a:avLst/>
          </a:prstGeom>
          <a:noFill/>
        </p:spPr>
        <p:txBody>
          <a:bodyPr wrap="square" rtlCol="0">
            <a:spAutoFit/>
          </a:bodyPr>
          <a:lstStyle/>
          <a:p>
            <a:pPr algn="ctr"/>
            <a:r>
              <a:rPr lang="en-US" sz="2200" b="1" u="sng" dirty="0">
                <a:latin typeface="+mj-lt"/>
                <a:cs typeface="Seravek"/>
              </a:rPr>
              <a:t>P</a:t>
            </a:r>
            <a:r>
              <a:rPr lang="en-US" sz="2200" b="1" u="sng" dirty="0" smtClean="0">
                <a:latin typeface="+mj-lt"/>
                <a:cs typeface="Seravek"/>
              </a:rPr>
              <a:t>ipeline </a:t>
            </a:r>
            <a:r>
              <a:rPr lang="en-US" sz="2200" b="1" u="sng" dirty="0">
                <a:latin typeface="+mj-lt"/>
                <a:cs typeface="Seravek"/>
              </a:rPr>
              <a:t>s</a:t>
            </a:r>
            <a:r>
              <a:rPr lang="en-US" sz="2200" b="1" u="sng" dirty="0" smtClean="0">
                <a:latin typeface="+mj-lt"/>
                <a:cs typeface="Seravek"/>
              </a:rPr>
              <a:t>tages</a:t>
            </a:r>
          </a:p>
          <a:p>
            <a:endParaRPr lang="en-US" sz="1000" dirty="0" smtClean="0">
              <a:latin typeface="+mj-lt"/>
              <a:cs typeface="Seravek"/>
            </a:endParaRPr>
          </a:p>
        </p:txBody>
      </p:sp>
      <p:grpSp>
        <p:nvGrpSpPr>
          <p:cNvPr id="5" name="Group 4"/>
          <p:cNvGrpSpPr/>
          <p:nvPr/>
        </p:nvGrpSpPr>
        <p:grpSpPr>
          <a:xfrm>
            <a:off x="43053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3" name="TextBox 12"/>
          <p:cNvSpPr txBox="1"/>
          <p:nvPr/>
        </p:nvSpPr>
        <p:spPr>
          <a:xfrm>
            <a:off x="-762000" y="2057400"/>
            <a:ext cx="4305300" cy="923330"/>
          </a:xfrm>
          <a:prstGeom prst="rect">
            <a:avLst/>
          </a:prstGeom>
          <a:noFill/>
        </p:spPr>
        <p:txBody>
          <a:bodyPr wrap="square" rtlCol="0">
            <a:spAutoFit/>
          </a:bodyPr>
          <a:lstStyle/>
          <a:p>
            <a:pPr algn="ctr"/>
            <a:r>
              <a:rPr lang="en-US" sz="2200" b="1" u="sng" dirty="0" smtClean="0">
                <a:latin typeface="+mj-lt"/>
                <a:cs typeface="Seravek"/>
              </a:rPr>
              <a:t>Input: </a:t>
            </a:r>
            <a:r>
              <a:rPr lang="en-US" sz="2200" b="1" u="sng" smtClean="0">
                <a:latin typeface="+mj-lt"/>
                <a:cs typeface="Seravek"/>
              </a:rPr>
              <a:t>Algorithms as</a:t>
            </a:r>
          </a:p>
          <a:p>
            <a:pPr algn="ctr"/>
            <a:r>
              <a:rPr lang="en-US" sz="2200" b="1" u="sng" dirty="0" smtClean="0">
                <a:latin typeface="+mj-lt"/>
                <a:cs typeface="Seravek"/>
              </a:rPr>
              <a:t>packet transactions</a:t>
            </a:r>
            <a:endParaRPr lang="en-US" sz="1000" dirty="0">
              <a:latin typeface="+mj-lt"/>
              <a:cs typeface="Seravek"/>
            </a:endParaRPr>
          </a:p>
          <a:p>
            <a:endParaRPr lang="en-US" sz="1000" dirty="0" smtClean="0">
              <a:latin typeface="+mj-lt"/>
              <a:cs typeface="Seravek"/>
            </a:endParaRPr>
          </a:p>
        </p:txBody>
      </p:sp>
      <p:grpSp>
        <p:nvGrpSpPr>
          <p:cNvPr id="14" name="Group 13"/>
          <p:cNvGrpSpPr/>
          <p:nvPr/>
        </p:nvGrpSpPr>
        <p:grpSpPr>
          <a:xfrm>
            <a:off x="2857500" y="3886200"/>
            <a:ext cx="1600200" cy="1104900"/>
            <a:chOff x="3924300" y="3200400"/>
            <a:chExt cx="1600200" cy="1104900"/>
          </a:xfrm>
        </p:grpSpPr>
        <p:sp>
          <p:nvSpPr>
            <p:cNvPr id="15" name="Right Arrow 14"/>
            <p:cNvSpPr/>
            <p:nvPr/>
          </p:nvSpPr>
          <p:spPr>
            <a:xfrm>
              <a:off x="44577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924300" y="3200400"/>
              <a:ext cx="1600200" cy="769441"/>
            </a:xfrm>
            <a:prstGeom prst="rect">
              <a:avLst/>
            </a:prstGeom>
            <a:noFill/>
          </p:spPr>
          <p:txBody>
            <a:bodyPr wrap="square" rtlCol="0">
              <a:spAutoFit/>
            </a:bodyPr>
            <a:lstStyle/>
            <a:p>
              <a:pPr algn="ctr"/>
              <a:r>
                <a:rPr lang="en-US" sz="2200" dirty="0" smtClean="0">
                  <a:solidFill>
                    <a:srgbClr val="000000"/>
                  </a:solidFill>
                  <a:latin typeface="+mj-lt"/>
                  <a:cs typeface="Seravek"/>
                </a:rPr>
                <a:t>Code</a:t>
              </a:r>
            </a:p>
            <a:p>
              <a:pPr algn="ctr"/>
              <a:r>
                <a:rPr lang="en-US" sz="2200" dirty="0">
                  <a:solidFill>
                    <a:srgbClr val="000000"/>
                  </a:solidFill>
                  <a:latin typeface="+mj-lt"/>
                  <a:cs typeface="Seravek"/>
                </a:rPr>
                <a:t>p</a:t>
              </a:r>
              <a:r>
                <a:rPr lang="en-US" sz="2200" dirty="0" smtClean="0">
                  <a:solidFill>
                    <a:srgbClr val="000000"/>
                  </a:solidFill>
                  <a:latin typeface="+mj-lt"/>
                  <a:cs typeface="Seravek"/>
                </a:rPr>
                <a:t>ipelining</a:t>
              </a:r>
              <a:endParaRPr lang="en-US" sz="2200" dirty="0">
                <a:solidFill>
                  <a:srgbClr val="000000"/>
                </a:solidFill>
                <a:latin typeface="+mj-lt"/>
                <a:cs typeface="Seravek"/>
              </a:endParaRP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
        <p:nvSpPr>
          <p:cNvPr id="22" name="Right Arrow 21"/>
          <p:cNvSpPr/>
          <p:nvPr/>
        </p:nvSpPr>
        <p:spPr>
          <a:xfrm rot="18900000">
            <a:off x="8412326" y="3617305"/>
            <a:ext cx="1352785"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23" name="TextBox 22"/>
          <p:cNvSpPr txBox="1"/>
          <p:nvPr/>
        </p:nvSpPr>
        <p:spPr>
          <a:xfrm>
            <a:off x="8077200" y="2895600"/>
            <a:ext cx="1409700" cy="769441"/>
          </a:xfrm>
          <a:prstGeom prst="rect">
            <a:avLst/>
          </a:prstGeom>
          <a:noFill/>
        </p:spPr>
        <p:txBody>
          <a:bodyPr wrap="square" rtlCol="0">
            <a:spAutoFit/>
          </a:bodyPr>
          <a:lstStyle/>
          <a:p>
            <a:pPr algn="ctr"/>
            <a:r>
              <a:rPr lang="en-US" sz="2200" dirty="0" smtClean="0">
                <a:solidFill>
                  <a:srgbClr val="000000"/>
                </a:solidFill>
                <a:latin typeface="+mj-lt"/>
                <a:cs typeface="Seravek"/>
              </a:rPr>
              <a:t>Extracting</a:t>
            </a:r>
          </a:p>
          <a:p>
            <a:pPr algn="ctr"/>
            <a:r>
              <a:rPr lang="en-US" sz="2200" dirty="0" smtClean="0">
                <a:solidFill>
                  <a:srgbClr val="000000"/>
                </a:solidFill>
                <a:latin typeface="+mj-lt"/>
                <a:cs typeface="Seravek"/>
              </a:rPr>
              <a:t>atoms</a:t>
            </a:r>
          </a:p>
        </p:txBody>
      </p:sp>
      <p:sp>
        <p:nvSpPr>
          <p:cNvPr id="212" name="TextBox 211"/>
          <p:cNvSpPr txBox="1"/>
          <p:nvPr/>
        </p:nvSpPr>
        <p:spPr>
          <a:xfrm>
            <a:off x="9410700" y="1981200"/>
            <a:ext cx="2362200" cy="584775"/>
          </a:xfrm>
          <a:prstGeom prst="rect">
            <a:avLst/>
          </a:prstGeom>
          <a:noFill/>
        </p:spPr>
        <p:txBody>
          <a:bodyPr wrap="square" rtlCol="0">
            <a:spAutoFit/>
          </a:bodyPr>
          <a:lstStyle/>
          <a:p>
            <a:pPr algn="ctr"/>
            <a:r>
              <a:rPr lang="en-US" sz="2200" b="1" u="sng" dirty="0" smtClean="0">
                <a:latin typeface="+mj-lt"/>
                <a:cs typeface="Seravek"/>
              </a:rPr>
              <a:t>Output: Atoms</a:t>
            </a:r>
          </a:p>
          <a:p>
            <a:endParaRPr lang="en-US" sz="1000" dirty="0" smtClean="0">
              <a:latin typeface="+mj-lt"/>
              <a:cs typeface="Seravek"/>
            </a:endParaRPr>
          </a:p>
        </p:txBody>
      </p:sp>
      <p:sp>
        <p:nvSpPr>
          <p:cNvPr id="128" name="Right Arrow 127"/>
          <p:cNvSpPr/>
          <p:nvPr/>
        </p:nvSpPr>
        <p:spPr>
          <a:xfrm rot="2338905">
            <a:off x="8478579" y="4651807"/>
            <a:ext cx="1194551"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29" name="TextBox 128"/>
          <p:cNvSpPr txBox="1"/>
          <p:nvPr/>
        </p:nvSpPr>
        <p:spPr>
          <a:xfrm>
            <a:off x="7924800" y="5143500"/>
            <a:ext cx="1752600" cy="1446550"/>
          </a:xfrm>
          <a:prstGeom prst="rect">
            <a:avLst/>
          </a:prstGeom>
          <a:noFill/>
        </p:spPr>
        <p:txBody>
          <a:bodyPr wrap="square" rtlCol="0">
            <a:spAutoFit/>
          </a:bodyPr>
          <a:lstStyle/>
          <a:p>
            <a:pPr algn="ctr"/>
            <a:r>
              <a:rPr lang="en-US" sz="2200" dirty="0" smtClean="0">
                <a:solidFill>
                  <a:srgbClr val="000000"/>
                </a:solidFill>
                <a:latin typeface="+mj-lt"/>
                <a:cs typeface="Seravek"/>
              </a:rPr>
              <a:t>Checking</a:t>
            </a:r>
          </a:p>
          <a:p>
            <a:pPr algn="ctr"/>
            <a:r>
              <a:rPr lang="en-US" sz="2200" dirty="0">
                <a:solidFill>
                  <a:srgbClr val="000000"/>
                </a:solidFill>
                <a:latin typeface="+mj-lt"/>
                <a:cs typeface="Seravek"/>
              </a:rPr>
              <a:t>a</a:t>
            </a:r>
            <a:r>
              <a:rPr lang="en-US" sz="2200" dirty="0" smtClean="0">
                <a:solidFill>
                  <a:srgbClr val="000000"/>
                </a:solidFill>
                <a:latin typeface="+mj-lt"/>
                <a:cs typeface="Seravek"/>
              </a:rPr>
              <a:t>gainst</a:t>
            </a:r>
          </a:p>
          <a:p>
            <a:pPr algn="ctr"/>
            <a:r>
              <a:rPr lang="en-US" sz="2200" dirty="0">
                <a:solidFill>
                  <a:srgbClr val="000000"/>
                </a:solidFill>
                <a:latin typeface="+mj-lt"/>
                <a:cs typeface="Seravek"/>
              </a:rPr>
              <a:t>e</a:t>
            </a:r>
            <a:r>
              <a:rPr lang="en-US" sz="2200" dirty="0" smtClean="0">
                <a:solidFill>
                  <a:srgbClr val="000000"/>
                </a:solidFill>
                <a:latin typeface="+mj-lt"/>
                <a:cs typeface="Seravek"/>
              </a:rPr>
              <a:t>xisting</a:t>
            </a:r>
          </a:p>
          <a:p>
            <a:pPr algn="ctr"/>
            <a:r>
              <a:rPr lang="en-US" sz="2200" dirty="0" smtClean="0">
                <a:solidFill>
                  <a:srgbClr val="000000"/>
                </a:solidFill>
                <a:latin typeface="+mj-lt"/>
                <a:cs typeface="Seravek"/>
              </a:rPr>
              <a:t>atoms</a:t>
            </a:r>
          </a:p>
        </p:txBody>
      </p:sp>
      <p:sp>
        <p:nvSpPr>
          <p:cNvPr id="130" name="TextBox 129"/>
          <p:cNvSpPr txBox="1"/>
          <p:nvPr/>
        </p:nvSpPr>
        <p:spPr>
          <a:xfrm>
            <a:off x="9448800" y="4686300"/>
            <a:ext cx="2552700" cy="923330"/>
          </a:xfrm>
          <a:prstGeom prst="rect">
            <a:avLst/>
          </a:prstGeom>
          <a:noFill/>
        </p:spPr>
        <p:txBody>
          <a:bodyPr wrap="square" rtlCol="0">
            <a:spAutoFit/>
          </a:bodyPr>
          <a:lstStyle/>
          <a:p>
            <a:pPr algn="ctr"/>
            <a:r>
              <a:rPr lang="en-US" sz="2200" b="1" u="sng" dirty="0" smtClean="0">
                <a:latin typeface="+mj-lt"/>
                <a:cs typeface="Seravek"/>
              </a:rPr>
              <a:t>Output: Pipeline</a:t>
            </a:r>
          </a:p>
          <a:p>
            <a:pPr algn="ctr"/>
            <a:r>
              <a:rPr lang="en-US" sz="2200" b="1" u="sng" dirty="0" smtClean="0">
                <a:latin typeface="+mj-lt"/>
                <a:cs typeface="Seravek"/>
              </a:rPr>
              <a:t>Configuration</a:t>
            </a:r>
          </a:p>
          <a:p>
            <a:endParaRPr lang="en-US" sz="1000" dirty="0" smtClean="0">
              <a:latin typeface="+mj-lt"/>
              <a:cs typeface="Seravek"/>
            </a:endParaRPr>
          </a:p>
        </p:txBody>
      </p:sp>
      <p:grpSp>
        <p:nvGrpSpPr>
          <p:cNvPr id="20" name="Group 19"/>
          <p:cNvGrpSpPr/>
          <p:nvPr/>
        </p:nvGrpSpPr>
        <p:grpSpPr>
          <a:xfrm>
            <a:off x="9410700" y="5582556"/>
            <a:ext cx="2628900" cy="1052440"/>
            <a:chOff x="9410700" y="5029200"/>
            <a:chExt cx="4875732" cy="1633591"/>
          </a:xfrm>
        </p:grpSpPr>
        <p:grpSp>
          <p:nvGrpSpPr>
            <p:cNvPr id="131" name="Group 130"/>
            <p:cNvGrpSpPr/>
            <p:nvPr/>
          </p:nvGrpSpPr>
          <p:grpSpPr>
            <a:xfrm>
              <a:off x="9410700" y="5029200"/>
              <a:ext cx="4875732" cy="1633591"/>
              <a:chOff x="6096000" y="4738684"/>
              <a:chExt cx="4875732" cy="1633591"/>
            </a:xfrm>
          </p:grpSpPr>
          <p:grpSp>
            <p:nvGrpSpPr>
              <p:cNvPr id="132" name="Group 131"/>
              <p:cNvGrpSpPr/>
              <p:nvPr/>
            </p:nvGrpSpPr>
            <p:grpSpPr>
              <a:xfrm>
                <a:off x="6096000" y="4738684"/>
                <a:ext cx="4875732" cy="1633591"/>
                <a:chOff x="6096000" y="4738684"/>
                <a:chExt cx="4875732" cy="1633591"/>
              </a:xfrm>
            </p:grpSpPr>
            <p:grpSp>
              <p:nvGrpSpPr>
                <p:cNvPr id="136" name="Group 42"/>
                <p:cNvGrpSpPr/>
                <p:nvPr/>
              </p:nvGrpSpPr>
              <p:grpSpPr>
                <a:xfrm>
                  <a:off x="6096000" y="5123267"/>
                  <a:ext cx="4875732" cy="934633"/>
                  <a:chOff x="1707458" y="1905818"/>
                  <a:chExt cx="4254836" cy="926151"/>
                </a:xfrm>
              </p:grpSpPr>
              <p:cxnSp>
                <p:nvCxnSpPr>
                  <p:cNvPr id="297" name="Straight Arrow Connector 29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8" name="Straight Arrow Connector 29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9" name="Straight Arrow Connector 29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0" name="Straight Arrow Connector 299"/>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1" name="Straight Arrow Connector 300"/>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37" name="Rectangle 136"/>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38" name="Rectangle 137"/>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39" name="Straight Connector 138"/>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42" name="Group 141"/>
                <p:cNvGrpSpPr/>
                <p:nvPr/>
              </p:nvGrpSpPr>
              <p:grpSpPr>
                <a:xfrm>
                  <a:off x="8987226" y="5105400"/>
                  <a:ext cx="515971" cy="986748"/>
                  <a:chOff x="8534400" y="1981200"/>
                  <a:chExt cx="595991" cy="2163589"/>
                </a:xfrm>
              </p:grpSpPr>
              <p:cxnSp>
                <p:nvCxnSpPr>
                  <p:cNvPr id="188" name="Straight Connector 187"/>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143" name="Rectangle 142"/>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4" name="Group 143"/>
                <p:cNvGrpSpPr/>
                <p:nvPr/>
              </p:nvGrpSpPr>
              <p:grpSpPr>
                <a:xfrm>
                  <a:off x="6396477" y="4914900"/>
                  <a:ext cx="981004" cy="1257300"/>
                  <a:chOff x="1905000" y="4038600"/>
                  <a:chExt cx="981004" cy="1257300"/>
                </a:xfrm>
              </p:grpSpPr>
              <p:grpSp>
                <p:nvGrpSpPr>
                  <p:cNvPr id="176" name="Group 175"/>
                  <p:cNvGrpSpPr/>
                  <p:nvPr/>
                </p:nvGrpSpPr>
                <p:grpSpPr>
                  <a:xfrm>
                    <a:off x="1905000" y="4038600"/>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7" name="Straight Connector 1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905000" y="4381500"/>
                    <a:ext cx="981004" cy="234942"/>
                    <a:chOff x="3717645" y="1687844"/>
                    <a:chExt cx="981004" cy="234942"/>
                  </a:xfrm>
                </p:grpSpPr>
                <p:sp>
                  <p:nvSpPr>
                    <p:cNvPr id="182" name="Rectangle 18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3" name="Trapezoid 1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4" name="Straight Connector 1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8" name="Group 177"/>
                  <p:cNvGrpSpPr/>
                  <p:nvPr/>
                </p:nvGrpSpPr>
                <p:grpSpPr>
                  <a:xfrm>
                    <a:off x="1905000" y="5060958"/>
                    <a:ext cx="981004" cy="234942"/>
                    <a:chOff x="3717645" y="1687844"/>
                    <a:chExt cx="981004" cy="234942"/>
                  </a:xfrm>
                </p:grpSpPr>
                <p:sp>
                  <p:nvSpPr>
                    <p:cNvPr id="179" name="Rectangle 1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0" name="Trapezoid 1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1" name="Straight Connector 1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6" name="Rectangle 14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7" name="Group 146"/>
                <p:cNvGrpSpPr/>
                <p:nvPr/>
              </p:nvGrpSpPr>
              <p:grpSpPr>
                <a:xfrm>
                  <a:off x="7817643" y="4914900"/>
                  <a:ext cx="986837" cy="1257300"/>
                  <a:chOff x="1905000" y="4038600"/>
                  <a:chExt cx="981004" cy="1257300"/>
                </a:xfrm>
              </p:grpSpPr>
              <p:grpSp>
                <p:nvGrpSpPr>
                  <p:cNvPr id="164" name="Group 163"/>
                  <p:cNvGrpSpPr/>
                  <p:nvPr/>
                </p:nvGrpSpPr>
                <p:grpSpPr>
                  <a:xfrm>
                    <a:off x="1905000" y="4038600"/>
                    <a:ext cx="981004" cy="234942"/>
                    <a:chOff x="3717645" y="1687844"/>
                    <a:chExt cx="981004" cy="234942"/>
                  </a:xfrm>
                </p:grpSpPr>
                <p:sp>
                  <p:nvSpPr>
                    <p:cNvPr id="173" name="Rectangle 17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4" name="Trapezoid 1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5" name="Straight Connector 1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381500"/>
                    <a:ext cx="981004" cy="234942"/>
                    <a:chOff x="3717645" y="1687844"/>
                    <a:chExt cx="981004" cy="234942"/>
                  </a:xfrm>
                </p:grpSpPr>
                <p:sp>
                  <p:nvSpPr>
                    <p:cNvPr id="170" name="Rectangle 16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1" name="Trapezoid 17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2" name="Straight Connector 17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240073"/>
                    <a:ext cx="981004" cy="1055827"/>
                    <a:chOff x="3717645" y="866959"/>
                    <a:chExt cx="981004" cy="1055827"/>
                  </a:xfrm>
                </p:grpSpPr>
                <p:sp>
                  <p:nvSpPr>
                    <p:cNvPr id="167" name="Rectangle 16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8" name="Trapezoid 16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9" name="Straight Connector 168"/>
                    <p:cNvCxnSpPr>
                      <a:stCxn id="310" idx="3"/>
                      <a:endCxn id="311" idx="2"/>
                    </p:cNvCxnSpPr>
                    <p:nvPr/>
                  </p:nvCxnSpPr>
                  <p:spPr>
                    <a:xfrm flipH="1">
                      <a:off x="4054544" y="866959"/>
                      <a:ext cx="523878" cy="33469"/>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9" name="Rectangle 148"/>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50" name="Group 149"/>
                <p:cNvGrpSpPr/>
                <p:nvPr/>
              </p:nvGrpSpPr>
              <p:grpSpPr>
                <a:xfrm>
                  <a:off x="9600132" y="4914900"/>
                  <a:ext cx="986837" cy="1257300"/>
                  <a:chOff x="1905000" y="4038600"/>
                  <a:chExt cx="981004" cy="1257300"/>
                </a:xfrm>
              </p:grpSpPr>
              <p:grpSp>
                <p:nvGrpSpPr>
                  <p:cNvPr id="152" name="Group 151"/>
                  <p:cNvGrpSpPr/>
                  <p:nvPr/>
                </p:nvGrpSpPr>
                <p:grpSpPr>
                  <a:xfrm>
                    <a:off x="1905000" y="4038600"/>
                    <a:ext cx="981004" cy="234942"/>
                    <a:chOff x="3717645" y="1687844"/>
                    <a:chExt cx="981004" cy="234942"/>
                  </a:xfrm>
                </p:grpSpPr>
                <p:sp>
                  <p:nvSpPr>
                    <p:cNvPr id="161" name="Rectangle 16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2" name="Trapezoid 1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3" name="Straight Connector 162"/>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3" name="Group 152"/>
                  <p:cNvGrpSpPr/>
                  <p:nvPr/>
                </p:nvGrpSpPr>
                <p:grpSpPr>
                  <a:xfrm>
                    <a:off x="1905000" y="4381500"/>
                    <a:ext cx="981004" cy="234942"/>
                    <a:chOff x="3717645" y="1687844"/>
                    <a:chExt cx="981004" cy="234942"/>
                  </a:xfrm>
                </p:grpSpPr>
                <p:sp>
                  <p:nvSpPr>
                    <p:cNvPr id="158" name="Rectangle 15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9" name="Trapezoid 15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0" name="Straight Connector 159"/>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4" name="Group 153"/>
                  <p:cNvGrpSpPr/>
                  <p:nvPr/>
                </p:nvGrpSpPr>
                <p:grpSpPr>
                  <a:xfrm>
                    <a:off x="1905000" y="5060958"/>
                    <a:ext cx="981004" cy="234942"/>
                    <a:chOff x="3717645" y="1687844"/>
                    <a:chExt cx="981004" cy="234942"/>
                  </a:xfrm>
                </p:grpSpPr>
                <p:sp>
                  <p:nvSpPr>
                    <p:cNvPr id="155" name="Rectangle 1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6" name="Trapezoid 1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57" name="Straight Connector 15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cxnSp>
            <p:nvCxnSpPr>
              <p:cNvPr id="133" name="Straight Connector 13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nvGrpSpPr>
            <p:cNvPr id="305" name="Group 304"/>
            <p:cNvGrpSpPr/>
            <p:nvPr/>
          </p:nvGrpSpPr>
          <p:grpSpPr>
            <a:xfrm>
              <a:off x="9709150" y="5207264"/>
              <a:ext cx="980984" cy="236269"/>
              <a:chOff x="6394450" y="4916748"/>
              <a:chExt cx="980984" cy="236269"/>
            </a:xfrm>
          </p:grpSpPr>
          <p:sp>
            <p:nvSpPr>
              <p:cNvPr id="306" name="Trapezoid 305"/>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07" name="Rectangle 306"/>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08" name="Straight Connector 307"/>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09" name="Group 308"/>
            <p:cNvGrpSpPr/>
            <p:nvPr/>
          </p:nvGrpSpPr>
          <p:grpSpPr>
            <a:xfrm>
              <a:off x="11134725" y="5204089"/>
              <a:ext cx="980984" cy="236269"/>
              <a:chOff x="6394450" y="4916748"/>
              <a:chExt cx="980984" cy="236269"/>
            </a:xfrm>
          </p:grpSpPr>
          <p:sp>
            <p:nvSpPr>
              <p:cNvPr id="310" name="Trapezoid 309"/>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11" name="Rectangle 310"/>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12" name="Straight Connector 311"/>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21" name="Group 20"/>
          <p:cNvGrpSpPr/>
          <p:nvPr/>
        </p:nvGrpSpPr>
        <p:grpSpPr>
          <a:xfrm>
            <a:off x="9906000" y="2476500"/>
            <a:ext cx="1104900" cy="1333500"/>
            <a:chOff x="12839700" y="3390900"/>
            <a:chExt cx="2819400" cy="2400300"/>
          </a:xfrm>
        </p:grpSpPr>
        <p:grpSp>
          <p:nvGrpSpPr>
            <p:cNvPr id="313" name="Group 312"/>
            <p:cNvGrpSpPr/>
            <p:nvPr/>
          </p:nvGrpSpPr>
          <p:grpSpPr>
            <a:xfrm>
              <a:off x="13031514" y="5028645"/>
              <a:ext cx="722582" cy="606671"/>
              <a:chOff x="8915405" y="3169761"/>
              <a:chExt cx="952495" cy="606671"/>
            </a:xfrm>
          </p:grpSpPr>
          <p:sp>
            <p:nvSpPr>
              <p:cNvPr id="316" name="Trapezoid 315"/>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15" name="Straight Arrow Connector 31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18" name="Group 317"/>
            <p:cNvGrpSpPr/>
            <p:nvPr/>
          </p:nvGrpSpPr>
          <p:grpSpPr>
            <a:xfrm>
              <a:off x="12839700" y="3390900"/>
              <a:ext cx="2819400" cy="2400300"/>
              <a:chOff x="2518651" y="2895600"/>
              <a:chExt cx="2819400" cy="2400300"/>
            </a:xfrm>
          </p:grpSpPr>
          <p:sp>
            <p:nvSpPr>
              <p:cNvPr id="319" name="Rounded Rectangle 31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20" name="Group 319"/>
              <p:cNvGrpSpPr/>
              <p:nvPr/>
            </p:nvGrpSpPr>
            <p:grpSpPr>
              <a:xfrm>
                <a:off x="2565400" y="2933700"/>
                <a:ext cx="2472269" cy="2310957"/>
                <a:chOff x="2565400" y="2900276"/>
                <a:chExt cx="2472269" cy="2310957"/>
              </a:xfrm>
            </p:grpSpPr>
            <p:sp>
              <p:nvSpPr>
                <p:cNvPr id="321" name="Rectangle 32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22" name="Rectangle 32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23" name="Trapezoid 32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4" name="TextBox 323"/>
                <p:cNvSpPr txBox="1"/>
                <p:nvPr/>
              </p:nvSpPr>
              <p:spPr>
                <a:xfrm>
                  <a:off x="3467100" y="3581402"/>
                  <a:ext cx="685800" cy="369332"/>
                </a:xfrm>
                <a:prstGeom prst="rect">
                  <a:avLst/>
                </a:prstGeom>
                <a:noFill/>
              </p:spPr>
              <p:txBody>
                <a:bodyPr wrap="square" rtlCol="0">
                  <a:spAutoFit/>
                </a:bodyPr>
                <a:lstStyle/>
                <a:p>
                  <a:endParaRPr lang="en-US" dirty="0"/>
                </a:p>
              </p:txBody>
            </p:sp>
            <p:sp>
              <p:nvSpPr>
                <p:cNvPr id="325" name="Trapezoid 32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6" name="TextBox 325"/>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327" name="Trapezoid 32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8" name="TextBox 327"/>
                <p:cNvSpPr txBox="1"/>
                <p:nvPr/>
              </p:nvSpPr>
              <p:spPr>
                <a:xfrm>
                  <a:off x="3560051" y="4254499"/>
                  <a:ext cx="1356819" cy="369332"/>
                </a:xfrm>
                <a:prstGeom prst="rect">
                  <a:avLst/>
                </a:prstGeom>
                <a:noFill/>
              </p:spPr>
              <p:txBody>
                <a:bodyPr wrap="square" rtlCol="0">
                  <a:spAutoFit/>
                </a:bodyPr>
                <a:lstStyle/>
                <a:p>
                  <a:endParaRPr lang="en-US" dirty="0"/>
                </a:p>
              </p:txBody>
            </p:sp>
            <p:sp>
              <p:nvSpPr>
                <p:cNvPr id="329" name="Rectangle 32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30" name="Rectangle 32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331" name="Straight Arrow Connector 33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2" name="Straight Arrow Connector 331"/>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3" name="Straight Arrow Connector 332"/>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4" name="Straight Arrow Connector 333"/>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5" name="Straight Arrow Connector 33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6" name="Straight Arrow Connector 33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7" name="Straight Arrow Connector 33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8" name="Straight Arrow Connector 33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40" name="Rectangle 339"/>
            <p:cNvSpPr/>
            <p:nvPr/>
          </p:nvSpPr>
          <p:spPr>
            <a:xfrm>
              <a:off x="14782800" y="3467100"/>
              <a:ext cx="727951" cy="34290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445" name="Group 444"/>
          <p:cNvGrpSpPr/>
          <p:nvPr/>
        </p:nvGrpSpPr>
        <p:grpSpPr>
          <a:xfrm>
            <a:off x="10058400" y="2628900"/>
            <a:ext cx="1104900" cy="1333500"/>
            <a:chOff x="12839700" y="3390900"/>
            <a:chExt cx="2819400" cy="2400300"/>
          </a:xfrm>
        </p:grpSpPr>
        <p:grpSp>
          <p:nvGrpSpPr>
            <p:cNvPr id="446" name="Group 445"/>
            <p:cNvGrpSpPr/>
            <p:nvPr/>
          </p:nvGrpSpPr>
          <p:grpSpPr>
            <a:xfrm>
              <a:off x="13031514" y="5028645"/>
              <a:ext cx="722582" cy="606671"/>
              <a:chOff x="8915405" y="3169761"/>
              <a:chExt cx="952495" cy="606671"/>
            </a:xfrm>
          </p:grpSpPr>
          <p:sp>
            <p:nvSpPr>
              <p:cNvPr id="469" name="Trapezoid 468"/>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470" name="Straight Arrow Connector 469"/>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447" name="Group 446"/>
            <p:cNvGrpSpPr/>
            <p:nvPr/>
          </p:nvGrpSpPr>
          <p:grpSpPr>
            <a:xfrm>
              <a:off x="12839700" y="3390900"/>
              <a:ext cx="2819400" cy="2400300"/>
              <a:chOff x="2518651" y="2895600"/>
              <a:chExt cx="2819400" cy="2400300"/>
            </a:xfrm>
          </p:grpSpPr>
          <p:sp>
            <p:nvSpPr>
              <p:cNvPr id="449" name="Rounded Rectangle 44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50" name="Group 449"/>
              <p:cNvGrpSpPr/>
              <p:nvPr/>
            </p:nvGrpSpPr>
            <p:grpSpPr>
              <a:xfrm>
                <a:off x="2565400" y="2933700"/>
                <a:ext cx="2472269" cy="2310957"/>
                <a:chOff x="2565400" y="2900276"/>
                <a:chExt cx="2472269" cy="2310957"/>
              </a:xfrm>
            </p:grpSpPr>
            <p:sp>
              <p:nvSpPr>
                <p:cNvPr id="451" name="Rectangle 45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452" name="Rectangle 45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453" name="Trapezoid 45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54" name="TextBox 453"/>
                <p:cNvSpPr txBox="1"/>
                <p:nvPr/>
              </p:nvSpPr>
              <p:spPr>
                <a:xfrm>
                  <a:off x="3467100" y="3581402"/>
                  <a:ext cx="685800" cy="369332"/>
                </a:xfrm>
                <a:prstGeom prst="rect">
                  <a:avLst/>
                </a:prstGeom>
                <a:noFill/>
              </p:spPr>
              <p:txBody>
                <a:bodyPr wrap="square" rtlCol="0">
                  <a:spAutoFit/>
                </a:bodyPr>
                <a:lstStyle/>
                <a:p>
                  <a:endParaRPr lang="en-US" dirty="0"/>
                </a:p>
              </p:txBody>
            </p:sp>
            <p:sp>
              <p:nvSpPr>
                <p:cNvPr id="455" name="Trapezoid 45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56" name="TextBox 455"/>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457" name="Trapezoid 45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58" name="TextBox 457"/>
                <p:cNvSpPr txBox="1"/>
                <p:nvPr/>
              </p:nvSpPr>
              <p:spPr>
                <a:xfrm>
                  <a:off x="3560051" y="4254499"/>
                  <a:ext cx="1356819" cy="369332"/>
                </a:xfrm>
                <a:prstGeom prst="rect">
                  <a:avLst/>
                </a:prstGeom>
                <a:noFill/>
              </p:spPr>
              <p:txBody>
                <a:bodyPr wrap="square" rtlCol="0">
                  <a:spAutoFit/>
                </a:bodyPr>
                <a:lstStyle/>
                <a:p>
                  <a:endParaRPr lang="en-US" dirty="0"/>
                </a:p>
              </p:txBody>
            </p:sp>
            <p:sp>
              <p:nvSpPr>
                <p:cNvPr id="459" name="Rectangle 45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460" name="Rectangle 45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461" name="Straight Arrow Connector 46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62" name="Straight Arrow Connector 461"/>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63" name="Straight Arrow Connector 462"/>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64" name="Straight Arrow Connector 463"/>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65" name="Straight Arrow Connector 46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66" name="Straight Arrow Connector 46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67" name="Straight Arrow Connector 46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68" name="Straight Arrow Connector 46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448" name="Rectangle 447"/>
            <p:cNvSpPr/>
            <p:nvPr/>
          </p:nvSpPr>
          <p:spPr>
            <a:xfrm>
              <a:off x="14782800" y="3467100"/>
              <a:ext cx="727951" cy="34290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471" name="Group 470"/>
          <p:cNvGrpSpPr/>
          <p:nvPr/>
        </p:nvGrpSpPr>
        <p:grpSpPr>
          <a:xfrm>
            <a:off x="10210800" y="2781300"/>
            <a:ext cx="1104900" cy="1333500"/>
            <a:chOff x="12839700" y="3390900"/>
            <a:chExt cx="2819400" cy="2400300"/>
          </a:xfrm>
        </p:grpSpPr>
        <p:grpSp>
          <p:nvGrpSpPr>
            <p:cNvPr id="472" name="Group 471"/>
            <p:cNvGrpSpPr/>
            <p:nvPr/>
          </p:nvGrpSpPr>
          <p:grpSpPr>
            <a:xfrm>
              <a:off x="13031514" y="5028645"/>
              <a:ext cx="722582" cy="606671"/>
              <a:chOff x="8915405" y="3169761"/>
              <a:chExt cx="952495" cy="606671"/>
            </a:xfrm>
          </p:grpSpPr>
          <p:sp>
            <p:nvSpPr>
              <p:cNvPr id="495" name="Trapezoid 494"/>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496" name="Straight Arrow Connector 495"/>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12839700" y="3390900"/>
              <a:ext cx="2819400" cy="2400300"/>
              <a:chOff x="2518651" y="2895600"/>
              <a:chExt cx="2819400" cy="2400300"/>
            </a:xfrm>
          </p:grpSpPr>
          <p:sp>
            <p:nvSpPr>
              <p:cNvPr id="475" name="Rounded Rectangle 474"/>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76" name="Group 475"/>
              <p:cNvGrpSpPr/>
              <p:nvPr/>
            </p:nvGrpSpPr>
            <p:grpSpPr>
              <a:xfrm>
                <a:off x="2565400" y="2933700"/>
                <a:ext cx="2472269" cy="2310957"/>
                <a:chOff x="2565400" y="2900276"/>
                <a:chExt cx="2472269" cy="2310957"/>
              </a:xfrm>
            </p:grpSpPr>
            <p:sp>
              <p:nvSpPr>
                <p:cNvPr id="477" name="Rectangle 476"/>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478" name="Rectangle 477"/>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479" name="Trapezoid 478"/>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80" name="TextBox 479"/>
                <p:cNvSpPr txBox="1"/>
                <p:nvPr/>
              </p:nvSpPr>
              <p:spPr>
                <a:xfrm>
                  <a:off x="3467100" y="3581402"/>
                  <a:ext cx="685800" cy="369332"/>
                </a:xfrm>
                <a:prstGeom prst="rect">
                  <a:avLst/>
                </a:prstGeom>
                <a:noFill/>
              </p:spPr>
              <p:txBody>
                <a:bodyPr wrap="square" rtlCol="0">
                  <a:spAutoFit/>
                </a:bodyPr>
                <a:lstStyle/>
                <a:p>
                  <a:endParaRPr lang="en-US" dirty="0"/>
                </a:p>
              </p:txBody>
            </p:sp>
            <p:sp>
              <p:nvSpPr>
                <p:cNvPr id="481" name="Trapezoid 480"/>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82" name="TextBox 481"/>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483" name="Trapezoid 482"/>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84" name="TextBox 483"/>
                <p:cNvSpPr txBox="1"/>
                <p:nvPr/>
              </p:nvSpPr>
              <p:spPr>
                <a:xfrm>
                  <a:off x="3560051" y="4254499"/>
                  <a:ext cx="1356819" cy="369332"/>
                </a:xfrm>
                <a:prstGeom prst="rect">
                  <a:avLst/>
                </a:prstGeom>
                <a:noFill/>
              </p:spPr>
              <p:txBody>
                <a:bodyPr wrap="square" rtlCol="0">
                  <a:spAutoFit/>
                </a:bodyPr>
                <a:lstStyle/>
                <a:p>
                  <a:endParaRPr lang="en-US" dirty="0"/>
                </a:p>
              </p:txBody>
            </p:sp>
            <p:sp>
              <p:nvSpPr>
                <p:cNvPr id="485" name="Rectangle 484"/>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486" name="Rectangle 485"/>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487" name="Straight Arrow Connector 486"/>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88" name="Straight Arrow Connector 487"/>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89" name="Straight Arrow Connector 488"/>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90" name="Straight Arrow Connector 489"/>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91" name="Straight Arrow Connector 490"/>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92" name="Straight Arrow Connector 491"/>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93" name="Straight Arrow Connector 492"/>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94" name="Straight Arrow Connector 493"/>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474" name="Rectangle 473"/>
            <p:cNvSpPr/>
            <p:nvPr/>
          </p:nvSpPr>
          <p:spPr>
            <a:xfrm>
              <a:off x="14782800" y="3467100"/>
              <a:ext cx="727951" cy="34290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497" name="Group 496"/>
          <p:cNvGrpSpPr/>
          <p:nvPr/>
        </p:nvGrpSpPr>
        <p:grpSpPr>
          <a:xfrm>
            <a:off x="10363200" y="2933700"/>
            <a:ext cx="1104900" cy="1333500"/>
            <a:chOff x="12839700" y="3390900"/>
            <a:chExt cx="2819400" cy="2400300"/>
          </a:xfrm>
        </p:grpSpPr>
        <p:grpSp>
          <p:nvGrpSpPr>
            <p:cNvPr id="498" name="Group 497"/>
            <p:cNvGrpSpPr/>
            <p:nvPr/>
          </p:nvGrpSpPr>
          <p:grpSpPr>
            <a:xfrm>
              <a:off x="13031514" y="5028645"/>
              <a:ext cx="722582" cy="606671"/>
              <a:chOff x="8915405" y="3169761"/>
              <a:chExt cx="952495" cy="606671"/>
            </a:xfrm>
          </p:grpSpPr>
          <p:sp>
            <p:nvSpPr>
              <p:cNvPr id="521" name="Trapezoid 520"/>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22" name="Straight Arrow Connector 521"/>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499" name="Group 498"/>
            <p:cNvGrpSpPr/>
            <p:nvPr/>
          </p:nvGrpSpPr>
          <p:grpSpPr>
            <a:xfrm>
              <a:off x="12839700" y="3390900"/>
              <a:ext cx="2819400" cy="2400300"/>
              <a:chOff x="2518651" y="2895600"/>
              <a:chExt cx="2819400" cy="2400300"/>
            </a:xfrm>
          </p:grpSpPr>
          <p:sp>
            <p:nvSpPr>
              <p:cNvPr id="501" name="Rounded Rectangle 500"/>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02" name="Group 501"/>
              <p:cNvGrpSpPr/>
              <p:nvPr/>
            </p:nvGrpSpPr>
            <p:grpSpPr>
              <a:xfrm>
                <a:off x="2565400" y="2933700"/>
                <a:ext cx="2472269" cy="2310957"/>
                <a:chOff x="2565400" y="2900276"/>
                <a:chExt cx="2472269" cy="2310957"/>
              </a:xfrm>
            </p:grpSpPr>
            <p:sp>
              <p:nvSpPr>
                <p:cNvPr id="503" name="Rectangle 502"/>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504" name="Rectangle 503"/>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505" name="Trapezoid 504"/>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506" name="TextBox 505"/>
                <p:cNvSpPr txBox="1"/>
                <p:nvPr/>
              </p:nvSpPr>
              <p:spPr>
                <a:xfrm>
                  <a:off x="3467100" y="3581402"/>
                  <a:ext cx="685800" cy="369332"/>
                </a:xfrm>
                <a:prstGeom prst="rect">
                  <a:avLst/>
                </a:prstGeom>
                <a:noFill/>
              </p:spPr>
              <p:txBody>
                <a:bodyPr wrap="square" rtlCol="0">
                  <a:spAutoFit/>
                </a:bodyPr>
                <a:lstStyle/>
                <a:p>
                  <a:endParaRPr lang="en-US" dirty="0"/>
                </a:p>
              </p:txBody>
            </p:sp>
            <p:sp>
              <p:nvSpPr>
                <p:cNvPr id="507" name="Trapezoid 506"/>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508" name="TextBox 507"/>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509" name="Trapezoid 508"/>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510" name="TextBox 509"/>
                <p:cNvSpPr txBox="1"/>
                <p:nvPr/>
              </p:nvSpPr>
              <p:spPr>
                <a:xfrm>
                  <a:off x="3560051" y="4254499"/>
                  <a:ext cx="1356819" cy="369332"/>
                </a:xfrm>
                <a:prstGeom prst="rect">
                  <a:avLst/>
                </a:prstGeom>
                <a:noFill/>
              </p:spPr>
              <p:txBody>
                <a:bodyPr wrap="square" rtlCol="0">
                  <a:spAutoFit/>
                </a:bodyPr>
                <a:lstStyle/>
                <a:p>
                  <a:endParaRPr lang="en-US" dirty="0"/>
                </a:p>
              </p:txBody>
            </p:sp>
            <p:sp>
              <p:nvSpPr>
                <p:cNvPr id="511" name="Rectangle 510"/>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512" name="Rectangle 511"/>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513" name="Straight Arrow Connector 512"/>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14" name="Straight Arrow Connector 513"/>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15" name="Straight Arrow Connector 514"/>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16" name="Straight Arrow Connector 515"/>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17" name="Straight Arrow Connector 516"/>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18" name="Straight Arrow Connector 517"/>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19" name="Straight Arrow Connector 518"/>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20" name="Straight Arrow Connector 519"/>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500" name="Rectangle 499"/>
            <p:cNvSpPr/>
            <p:nvPr/>
          </p:nvSpPr>
          <p:spPr>
            <a:xfrm>
              <a:off x="14782800" y="3467100"/>
              <a:ext cx="727951" cy="34290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523" name="Group 522"/>
          <p:cNvGrpSpPr/>
          <p:nvPr/>
        </p:nvGrpSpPr>
        <p:grpSpPr>
          <a:xfrm>
            <a:off x="10515600" y="3086100"/>
            <a:ext cx="1104900" cy="1333500"/>
            <a:chOff x="12839700" y="3390900"/>
            <a:chExt cx="2819400" cy="2400300"/>
          </a:xfrm>
        </p:grpSpPr>
        <p:grpSp>
          <p:nvGrpSpPr>
            <p:cNvPr id="524" name="Group 523"/>
            <p:cNvGrpSpPr/>
            <p:nvPr/>
          </p:nvGrpSpPr>
          <p:grpSpPr>
            <a:xfrm>
              <a:off x="13031514" y="5028645"/>
              <a:ext cx="722582" cy="606671"/>
              <a:chOff x="8915405" y="3169761"/>
              <a:chExt cx="952495" cy="606671"/>
            </a:xfrm>
          </p:grpSpPr>
          <p:sp>
            <p:nvSpPr>
              <p:cNvPr id="547" name="Trapezoid 546"/>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48" name="Straight Arrow Connector 547"/>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25" name="Group 524"/>
            <p:cNvGrpSpPr/>
            <p:nvPr/>
          </p:nvGrpSpPr>
          <p:grpSpPr>
            <a:xfrm>
              <a:off x="12839700" y="3390900"/>
              <a:ext cx="2819400" cy="2400300"/>
              <a:chOff x="2518651" y="2895600"/>
              <a:chExt cx="2819400" cy="2400300"/>
            </a:xfrm>
          </p:grpSpPr>
          <p:sp>
            <p:nvSpPr>
              <p:cNvPr id="527" name="Rounded Rectangle 526"/>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28" name="Group 527"/>
              <p:cNvGrpSpPr/>
              <p:nvPr/>
            </p:nvGrpSpPr>
            <p:grpSpPr>
              <a:xfrm>
                <a:off x="2565400" y="2933700"/>
                <a:ext cx="2472269" cy="2310957"/>
                <a:chOff x="2565400" y="2900276"/>
                <a:chExt cx="2472269" cy="2310957"/>
              </a:xfrm>
            </p:grpSpPr>
            <p:sp>
              <p:nvSpPr>
                <p:cNvPr id="529" name="Rectangle 528"/>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530" name="Rectangle 529"/>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531" name="Trapezoid 530"/>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532" name="TextBox 531"/>
                <p:cNvSpPr txBox="1"/>
                <p:nvPr/>
              </p:nvSpPr>
              <p:spPr>
                <a:xfrm>
                  <a:off x="3467100" y="3581402"/>
                  <a:ext cx="685800" cy="369332"/>
                </a:xfrm>
                <a:prstGeom prst="rect">
                  <a:avLst/>
                </a:prstGeom>
                <a:noFill/>
              </p:spPr>
              <p:txBody>
                <a:bodyPr wrap="square" rtlCol="0">
                  <a:spAutoFit/>
                </a:bodyPr>
                <a:lstStyle/>
                <a:p>
                  <a:endParaRPr lang="en-US" dirty="0"/>
                </a:p>
              </p:txBody>
            </p:sp>
            <p:sp>
              <p:nvSpPr>
                <p:cNvPr id="533" name="Trapezoid 532"/>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534" name="TextBox 533"/>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535" name="Trapezoid 534"/>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536" name="TextBox 535"/>
                <p:cNvSpPr txBox="1"/>
                <p:nvPr/>
              </p:nvSpPr>
              <p:spPr>
                <a:xfrm>
                  <a:off x="3560051" y="4254499"/>
                  <a:ext cx="1356819" cy="369332"/>
                </a:xfrm>
                <a:prstGeom prst="rect">
                  <a:avLst/>
                </a:prstGeom>
                <a:noFill/>
              </p:spPr>
              <p:txBody>
                <a:bodyPr wrap="square" rtlCol="0">
                  <a:spAutoFit/>
                </a:bodyPr>
                <a:lstStyle/>
                <a:p>
                  <a:endParaRPr lang="en-US" dirty="0"/>
                </a:p>
              </p:txBody>
            </p:sp>
            <p:sp>
              <p:nvSpPr>
                <p:cNvPr id="537" name="Rectangle 536"/>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538" name="Rectangle 537"/>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539" name="Straight Arrow Connector 538"/>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40" name="Straight Arrow Connector 539"/>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41" name="Straight Arrow Connector 54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42" name="Straight Arrow Connector 541"/>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43" name="Straight Arrow Connector 542"/>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44" name="Straight Arrow Connector 543"/>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45" name="Straight Arrow Connector 544"/>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46" name="Straight Arrow Connector 545"/>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526" name="Rectangle 525"/>
            <p:cNvSpPr/>
            <p:nvPr/>
          </p:nvSpPr>
          <p:spPr>
            <a:xfrm>
              <a:off x="14782800" y="3467100"/>
              <a:ext cx="727951" cy="34290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4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7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9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2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23" grpId="0"/>
      <p:bldP spid="212" grpId="0"/>
      <p:bldP spid="128" grpId="0" animBg="1"/>
      <p:bldP spid="129" grpId="0"/>
      <p:bldP spid="13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Code pipelining for stateless algorithms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1100" cy="523220"/>
          </a:xfrm>
          <a:prstGeom prst="rect">
            <a:avLst/>
          </a:prstGeom>
        </p:spPr>
        <p:txBody>
          <a:bodyPr wrap="none">
            <a:spAutoFit/>
          </a:bodyPr>
          <a:lstStyle/>
          <a:p>
            <a:pPr lvl="1"/>
            <a:r>
              <a:rPr lang="en-US" sz="2800" dirty="0" smtClean="0">
                <a:latin typeface="Gadugi" panose="020B0502040204020203" pitchFamily="34" charset="0"/>
              </a:rPr>
              <a:t>     Stateless algorithm: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Easy to pipeline stateless algorithms</a:t>
            </a:r>
            <a:endParaRPr lang="en-US" sz="4000" dirty="0"/>
          </a:p>
        </p:txBody>
      </p:sp>
    </p:spTree>
    <p:extLst>
      <p:ext uri="{BB962C8B-B14F-4D97-AF65-F5344CB8AC3E}">
        <p14:creationId xmlns:p14="http://schemas.microsoft.com/office/powerpoint/2010/main" val="43910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for </a:t>
            </a:r>
            <a:r>
              <a:rPr lang="en-US" dirty="0" err="1" smtClean="0"/>
              <a:t>stateful</a:t>
            </a:r>
            <a:r>
              <a:rPr lang="en-US" dirty="0" smtClean="0"/>
              <a:t> algorithms</a:t>
            </a:r>
            <a:endParaRPr lang="en-US" dirty="0">
              <a:latin typeface="Gadugi" panose="020B0502040204020203" pitchFamily="34" charset="0"/>
            </a:endParaRPr>
          </a:p>
        </p:txBody>
      </p:sp>
      <p:sp>
        <p:nvSpPr>
          <p:cNvPr id="3" name="Rectangle 2"/>
          <p:cNvSpPr/>
          <p:nvPr/>
        </p:nvSpPr>
        <p:spPr>
          <a:xfrm>
            <a:off x="2508831" y="1707023"/>
            <a:ext cx="5354351"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algorithm: x = g(x)</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0" y="3889666"/>
            <a:ext cx="11841588" cy="834735"/>
            <a:chOff x="1295400" y="3889666"/>
            <a:chExt cx="10546188" cy="834735"/>
          </a:xfrm>
        </p:grpSpPr>
        <p:cxnSp>
          <p:nvCxnSpPr>
            <p:cNvPr id="564" name="Straight Arrow Connector 563"/>
            <p:cNvCxnSpPr>
              <a:stCxn id="31" idx="3"/>
              <a:endCxn id="478" idx="1"/>
            </p:cNvCxnSpPr>
            <p:nvPr/>
          </p:nvCxnSpPr>
          <p:spPr>
            <a:xfrm>
              <a:off x="3433121" y="4307034"/>
              <a:ext cx="57684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974043" y="3889667"/>
              <a:ext cx="1459079"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4009967" y="3889667"/>
              <a:ext cx="139121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p.t1=</a:t>
              </a:r>
            </a:p>
            <a:p>
              <a:pPr algn="ctr"/>
              <a:r>
                <a:rPr lang="en-US" sz="2400" dirty="0" smtClean="0">
                  <a:latin typeface="Gadugi" panose="020B0502040204020203" pitchFamily="34" charset="0"/>
                </a:rPr>
                <a:t>s1(</a:t>
              </a:r>
              <a:r>
                <a:rPr lang="en-US" sz="2400" dirty="0" err="1" smtClean="0">
                  <a:latin typeface="Gadugi" panose="020B0502040204020203" pitchFamily="34" charset="0"/>
                </a:rPr>
                <a:t>p.tmp</a:t>
              </a:r>
              <a:r>
                <a:rPr lang="en-US" sz="2400" dirty="0" smtClean="0">
                  <a:latin typeface="Gadugi" panose="020B0502040204020203" pitchFamily="34" charset="0"/>
                </a:rPr>
                <a:t>)</a:t>
              </a:r>
              <a:endParaRPr lang="en-US" sz="2400" dirty="0"/>
            </a:p>
          </p:txBody>
        </p:sp>
        <p:cxnSp>
          <p:nvCxnSpPr>
            <p:cNvPr id="558" name="Straight Arrow Connector 557"/>
            <p:cNvCxnSpPr>
              <a:endCxn id="31" idx="1"/>
            </p:cNvCxnSpPr>
            <p:nvPr/>
          </p:nvCxnSpPr>
          <p:spPr>
            <a:xfrm>
              <a:off x="1295400" y="4307033"/>
              <a:ext cx="678643"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56" idx="1"/>
            </p:cNvCxnSpPr>
            <p:nvPr/>
          </p:nvCxnSpPr>
          <p:spPr>
            <a:xfrm flipV="1">
              <a:off x="5401182" y="4303567"/>
              <a:ext cx="2477042"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10117741" y="3889666"/>
              <a:ext cx="1236059"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p.tn</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685800" y="2389248"/>
            <a:ext cx="10629900"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84" name="Straight Arrow Connector 83"/>
          <p:cNvCxnSpPr>
            <a:endCxn id="31" idx="0"/>
          </p:cNvCxnSpPr>
          <p:nvPr/>
        </p:nvCxnSpPr>
        <p:spPr>
          <a:xfrm flipH="1">
            <a:off x="1581151" y="3238500"/>
            <a:ext cx="0" cy="651167"/>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591800" y="3238500"/>
            <a:ext cx="8142" cy="651166"/>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5882640"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55" name="Rounded Rectangle 54"/>
          <p:cNvSpPr/>
          <p:nvPr/>
        </p:nvSpPr>
        <p:spPr>
          <a:xfrm>
            <a:off x="76200" y="5549900"/>
            <a:ext cx="120777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Can’t pipeline: must do x = g(x</a:t>
            </a:r>
            <a:r>
              <a:rPr lang="en-US" sz="4000" smtClean="0"/>
              <a:t>) atomically in 1 </a:t>
            </a:r>
            <a:r>
              <a:rPr lang="en-US" sz="4000" dirty="0" smtClean="0"/>
              <a:t>stage</a:t>
            </a:r>
            <a:endParaRPr lang="en-US" sz="4000" dirty="0"/>
          </a:p>
        </p:txBody>
      </p:sp>
      <p:sp>
        <p:nvSpPr>
          <p:cNvPr id="56" name="Rounded Rectangle 55"/>
          <p:cNvSpPr/>
          <p:nvPr/>
        </p:nvSpPr>
        <p:spPr>
          <a:xfrm>
            <a:off x="7391400" y="3886200"/>
            <a:ext cx="19431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p.tn</a:t>
            </a:r>
            <a:r>
              <a:rPr lang="en-US" sz="2400" dirty="0" smtClean="0">
                <a:latin typeface="Gadugi" panose="020B0502040204020203" pitchFamily="34" charset="0"/>
              </a:rPr>
              <a:t> =</a:t>
            </a:r>
          </a:p>
          <a:p>
            <a:pPr algn="ctr"/>
            <a:r>
              <a:rPr lang="en-US" sz="2400" dirty="0" err="1" smtClean="0">
                <a:latin typeface="Gadugi" panose="020B0502040204020203" pitchFamily="34" charset="0"/>
              </a:rPr>
              <a:t>sn</a:t>
            </a:r>
            <a:r>
              <a:rPr lang="en-US" sz="2400" dirty="0" smtClean="0">
                <a:latin typeface="Gadugi" panose="020B0502040204020203" pitchFamily="34" charset="0"/>
              </a:rPr>
              <a:t>(</a:t>
            </a:r>
            <a:r>
              <a:rPr lang="en-US" sz="2400" dirty="0" err="1" smtClean="0">
                <a:latin typeface="Gadugi" panose="020B0502040204020203" pitchFamily="34" charset="0"/>
              </a:rPr>
              <a:t>p.t</a:t>
            </a:r>
            <a:r>
              <a:rPr lang="en-US" sz="2400" dirty="0" smtClean="0">
                <a:latin typeface="Gadugi" panose="020B0502040204020203" pitchFamily="34" charset="0"/>
              </a:rPr>
              <a:t>_{n-1})</a:t>
            </a:r>
            <a:endParaRPr lang="en-US" sz="2400" dirty="0"/>
          </a:p>
        </p:txBody>
      </p:sp>
      <p:cxnSp>
        <p:nvCxnSpPr>
          <p:cNvPr id="63" name="Straight Arrow Connector 62"/>
          <p:cNvCxnSpPr>
            <a:stCxn id="56" idx="3"/>
            <a:endCxn id="44" idx="1"/>
          </p:cNvCxnSpPr>
          <p:nvPr/>
        </p:nvCxnSpPr>
        <p:spPr>
          <a:xfrm>
            <a:off x="9334500" y="4303567"/>
            <a:ext cx="571499"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578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6769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60960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a:off x="6591300" y="1676400"/>
            <a:ext cx="5600700" cy="11260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1. Throughput is 1/N</a:t>
            </a:r>
          </a:p>
          <a:p>
            <a:pPr algn="ctr"/>
            <a:r>
              <a:rPr lang="en-US" sz="4000" dirty="0" smtClean="0"/>
              <a:t>2. X is shared</a:t>
            </a:r>
            <a:endParaRPr lang="en-US" sz="4000" dirty="0"/>
          </a:p>
        </p:txBody>
      </p:sp>
      <p:sp>
        <p:nvSpPr>
          <p:cNvPr id="461" name="TextBox 460"/>
          <p:cNvSpPr txBox="1"/>
          <p:nvPr/>
        </p:nvSpPr>
        <p:spPr>
          <a:xfrm>
            <a:off x="5105400" y="4419600"/>
            <a:ext cx="1560042" cy="523220"/>
          </a:xfrm>
          <a:prstGeom prst="rect">
            <a:avLst/>
          </a:prstGeom>
          <a:noFill/>
        </p:spPr>
        <p:txBody>
          <a:bodyPr wrap="none" rtlCol="0">
            <a:spAutoFit/>
          </a:bodyPr>
          <a:lstStyle/>
          <a:p>
            <a:r>
              <a:rPr lang="en-US" sz="2800" dirty="0" smtClean="0"/>
              <a:t>N stages</a:t>
            </a:r>
            <a:endParaRPr lang="en-US" sz="2800" dirty="0"/>
          </a:p>
        </p:txBody>
      </p:sp>
    </p:spTree>
    <p:extLst>
      <p:ext uri="{BB962C8B-B14F-4D97-AF65-F5344CB8AC3E}">
        <p14:creationId xmlns:p14="http://schemas.microsoft.com/office/powerpoint/2010/main" val="18255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bg/>
                                          </p:spTgt>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6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par>
                                <p:cTn id="25" presetID="1" presetClass="exit" presetSubtype="0" fill="hold" nodeType="withEffect" nodePh="1">
                                  <p:stCondLst>
                                    <p:cond delay="0"/>
                                  </p:stCondLst>
                                  <p:endCondLst>
                                    <p:cond evt="begin" delay="0">
                                      <p:tn val="25"/>
                                    </p:cond>
                                  </p:endCondLst>
                                  <p:childTnLst>
                                    <p:set>
                                      <p:cBhvr>
                                        <p:cTn id="26" dur="1" fill="hold">
                                          <p:stCondLst>
                                            <p:cond delay="0"/>
                                          </p:stCondLst>
                                        </p:cTn>
                                        <p:tgtEl>
                                          <p:spTgt spid="69">
                                            <p:txEl>
                                              <p:pRg st="0" end="0"/>
                                            </p:txEl>
                                          </p:spTgt>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uiExpand="1" build="allAtOnce" animBg="1"/>
      <p:bldP spid="466" grpId="0"/>
      <p:bldP spid="55" grpId="0" animBg="1"/>
      <p:bldP spid="56" grpId="0" animBg="1"/>
      <p:bldP spid="38" grpId="0" animBg="1"/>
      <p:bldP spid="92" grpId="0" animBg="1"/>
      <p:bldP spid="93" grpId="0" animBg="1"/>
      <p:bldP spid="127" grpId="0" animBg="1"/>
      <p:bldP spid="46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Code pipelining: an example</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541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Stateless</a:t>
            </a:r>
          </a:p>
          <a:p>
            <a:pPr algn="ctr"/>
            <a:r>
              <a:rPr lang="en-US" sz="2400" dirty="0" smtClean="0">
                <a:latin typeface="+mj-lt"/>
                <a:cs typeface="Seravek"/>
              </a:rPr>
              <a:t>(intra-packet)</a:t>
            </a:r>
          </a:p>
          <a:p>
            <a:pPr algn="ctr"/>
            <a:r>
              <a:rPr lang="en-US" sz="2400" dirty="0" smtClean="0">
                <a:latin typeface="+mj-lt"/>
                <a:cs typeface="Seravek"/>
              </a:rPr>
              <a:t>dependencies</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smtClean="0"/>
              <a:t>Code pipelining: an example</a:t>
            </a:r>
            <a:endParaRPr lang="en-US" dirty="0"/>
          </a:p>
        </p:txBody>
      </p:sp>
    </p:spTree>
    <p:extLst>
      <p:ext uri="{BB962C8B-B14F-4D97-AF65-F5344CB8AC3E}">
        <p14:creationId xmlns:p14="http://schemas.microsoft.com/office/powerpoint/2010/main" val="12241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err="1" smtClean="0">
                <a:solidFill>
                  <a:srgbClr val="FF0000"/>
                </a:solidFill>
                <a:latin typeface="+mj-lt"/>
                <a:cs typeface="Seravek"/>
              </a:rPr>
              <a:t>Stateful</a:t>
            </a:r>
            <a:endParaRPr lang="en-US" sz="2400" dirty="0">
              <a:solidFill>
                <a:srgbClr val="FF0000"/>
              </a:solidFill>
              <a:latin typeface="+mj-lt"/>
              <a:cs typeface="Seravek"/>
            </a:endParaRPr>
          </a:p>
          <a:p>
            <a:pPr algn="ctr"/>
            <a:r>
              <a:rPr lang="en-US" sz="2400" dirty="0" smtClean="0">
                <a:solidFill>
                  <a:srgbClr val="FF0000"/>
                </a:solidFill>
                <a:latin typeface="+mj-lt"/>
                <a:cs typeface="Seravek"/>
              </a:rPr>
              <a:t>(inter-packet) dependencies</a:t>
            </a:r>
            <a:endParaRPr lang="en-US" sz="2400" dirty="0">
              <a:solidFill>
                <a:srgbClr val="FF0000"/>
              </a:solidFill>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42" name="Rounded Rectangle 41"/>
          <p:cNvSpPr/>
          <p:nvPr/>
        </p:nvSpPr>
        <p:spPr>
          <a:xfrm>
            <a:off x="8229600" y="2819400"/>
            <a:ext cx="3554666" cy="1676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 (SCCs)</a:t>
            </a:r>
          </a:p>
          <a:p>
            <a:pPr algn="ctr"/>
            <a:r>
              <a:rPr lang="en-US" sz="2400" dirty="0" smtClean="0">
                <a:latin typeface="+mj-lt"/>
                <a:cs typeface="Seravek"/>
              </a:rPr>
              <a:t>(Lam (1988):</a:t>
            </a:r>
          </a:p>
          <a:p>
            <a:pPr algn="ctr"/>
            <a:r>
              <a:rPr lang="en-US" sz="2400" dirty="0" smtClean="0">
                <a:latin typeface="+mj-lt"/>
                <a:cs typeface="Seravek"/>
              </a:rPr>
              <a:t>Software pipelining)</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932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 architecture</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33188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3318858"/>
            <a:ext cx="1371516" cy="859483"/>
          </a:xfrm>
          <a:prstGeom prst="rect">
            <a:avLst/>
          </a:prstGeom>
        </p:spPr>
      </p:pic>
      <p:cxnSp>
        <p:nvCxnSpPr>
          <p:cNvPr id="8" name="Straight Connector 7"/>
          <p:cNvCxnSpPr/>
          <p:nvPr/>
        </p:nvCxnSpPr>
        <p:spPr>
          <a:xfrm>
            <a:off x="2469661" y="36237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671454"/>
            <a:ext cx="1104992" cy="1104992"/>
          </a:xfrm>
          <a:prstGeom prst="rect">
            <a:avLst/>
          </a:prstGeom>
        </p:spPr>
      </p:pic>
      <p:cxnSp>
        <p:nvCxnSpPr>
          <p:cNvPr id="11" name="Straight Connector 10"/>
          <p:cNvCxnSpPr/>
          <p:nvPr/>
        </p:nvCxnSpPr>
        <p:spPr>
          <a:xfrm flipV="1">
            <a:off x="2469661" y="46320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6675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20233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3318857"/>
            <a:ext cx="1371516" cy="859483"/>
          </a:xfrm>
          <a:prstGeom prst="rect">
            <a:avLst/>
          </a:prstGeom>
        </p:spPr>
      </p:pic>
      <p:cxnSp>
        <p:nvCxnSpPr>
          <p:cNvPr id="18" name="Straight Connector 17"/>
          <p:cNvCxnSpPr/>
          <p:nvPr/>
        </p:nvCxnSpPr>
        <p:spPr>
          <a:xfrm flipV="1">
            <a:off x="5821228" y="36236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3318858"/>
            <a:ext cx="1104992" cy="1104992"/>
          </a:xfrm>
          <a:prstGeom prst="rect">
            <a:avLst/>
          </a:prstGeom>
        </p:spPr>
      </p:pic>
      <p:cxnSp>
        <p:nvCxnSpPr>
          <p:cNvPr id="21" name="Straight Connector 20"/>
          <p:cNvCxnSpPr/>
          <p:nvPr/>
        </p:nvCxnSpPr>
        <p:spPr>
          <a:xfrm flipH="1">
            <a:off x="9020923" y="36235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671454"/>
            <a:ext cx="1104992" cy="1104992"/>
          </a:xfrm>
          <a:prstGeom prst="rect">
            <a:avLst/>
          </a:prstGeom>
        </p:spPr>
      </p:pic>
      <p:cxnSp>
        <p:nvCxnSpPr>
          <p:cNvPr id="23" name="Straight Connector 22"/>
          <p:cNvCxnSpPr/>
          <p:nvPr/>
        </p:nvCxnSpPr>
        <p:spPr>
          <a:xfrm>
            <a:off x="9020923" y="44338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3632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2023366"/>
            <a:ext cx="1104992" cy="1104992"/>
          </a:xfrm>
          <a:prstGeom prst="rect">
            <a:avLst/>
          </a:prstGeom>
        </p:spPr>
      </p:pic>
      <p:sp>
        <p:nvSpPr>
          <p:cNvPr id="43" name="TextBox 42"/>
          <p:cNvSpPr txBox="1"/>
          <p:nvPr/>
        </p:nvSpPr>
        <p:spPr>
          <a:xfrm>
            <a:off x="1485603" y="6075402"/>
            <a:ext cx="9220794" cy="553998"/>
          </a:xfrm>
          <a:prstGeom prst="rect">
            <a:avLst/>
          </a:prstGeom>
          <a:noFill/>
        </p:spPr>
        <p:txBody>
          <a:bodyPr wrap="none" rtlCol="0">
            <a:spAutoFit/>
          </a:bodyPr>
          <a:lstStyle/>
          <a:p>
            <a:r>
              <a:rPr lang="en-US" sz="3000" dirty="0">
                <a:latin typeface="Gadugi" panose="020B0502040204020203" pitchFamily="34" charset="0"/>
              </a:rPr>
              <a:t>F</a:t>
            </a:r>
            <a:r>
              <a:rPr lang="en-US" sz="3000" dirty="0" smtClean="0">
                <a:latin typeface="Gadugi" panose="020B0502040204020203" pitchFamily="34" charset="0"/>
              </a:rPr>
              <a:t>ixed-function routers and programmable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5395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2047543"/>
            <a:ext cx="1371516" cy="859483"/>
          </a:xfrm>
          <a:prstGeom prst="rect">
            <a:avLst/>
          </a:prstGeom>
        </p:spPr>
      </p:pic>
      <p:cxnSp>
        <p:nvCxnSpPr>
          <p:cNvPr id="27" name="Straight Connector 26"/>
          <p:cNvCxnSpPr/>
          <p:nvPr/>
        </p:nvCxnSpPr>
        <p:spPr>
          <a:xfrm>
            <a:off x="5217432" y="40237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40237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5758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6317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7526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Contract SCCs to form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8379461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smtClean="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0473527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atoms</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(BINOP) </a:t>
            </a:r>
            <a:r>
              <a:rPr lang="en-US" sz="2000" kern="0" dirty="0" err="1" smtClean="0">
                <a:solidFill>
                  <a:srgbClr val="000000"/>
                </a:solidFill>
                <a:latin typeface="+mj-lt"/>
                <a:cs typeface="Seravek"/>
              </a:rPr>
              <a:t>pkt.b</a:t>
            </a:r>
            <a:endParaRPr lang="en-US" sz="2000" kern="0" dirty="0" smtClean="0">
              <a:solidFill>
                <a:srgbClr val="000000"/>
              </a:solidFill>
              <a:latin typeface="+mj-lt"/>
              <a:cs typeface="Seravek"/>
            </a:endParaRP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5052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000000"/>
                </a:solidFill>
                <a:latin typeface="+mj-lt"/>
                <a:cs typeface="Seravek"/>
              </a:rPr>
              <a:t>x = x + 1</a:t>
            </a:r>
            <a:endParaRPr lang="en-US" sz="2000" kern="0" dirty="0">
              <a:solidFill>
                <a:srgbClr val="000000"/>
              </a:solidFill>
              <a:latin typeface="+mj-lt"/>
              <a:cs typeface="Seravek"/>
            </a:endParaRPr>
          </a:p>
        </p:txBody>
      </p:sp>
      <p:sp>
        <p:nvSpPr>
          <p:cNvPr id="25" name="Freeform 24"/>
          <p:cNvSpPr/>
          <p:nvPr/>
        </p:nvSpPr>
        <p:spPr>
          <a:xfrm>
            <a:off x="8610600" y="34289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a:t>
            </a:r>
            <a:r>
              <a:rPr lang="en-US" sz="2000" kern="0" dirty="0" smtClean="0">
                <a:solidFill>
                  <a:srgbClr val="000000"/>
                </a:solidFill>
                <a:latin typeface="+mj-lt"/>
                <a:cs typeface="Seravek"/>
              </a:rPr>
              <a:t> </a:t>
            </a:r>
            <a:r>
              <a:rPr lang="en-US" sz="2000" kern="0" dirty="0">
                <a:solidFill>
                  <a:srgbClr val="000000"/>
                </a:solidFill>
                <a:latin typeface="+mj-lt"/>
                <a:cs typeface="Seravek"/>
              </a:rPr>
              <a:t>= x</a:t>
            </a:r>
            <a:r>
              <a:rPr lang="en-US" sz="2000" kern="0" dirty="0" smtClean="0">
                <a:solidFill>
                  <a:srgbClr val="000000"/>
                </a:solidFill>
                <a:latin typeface="+mj-lt"/>
                <a:cs typeface="Seravek"/>
              </a:rPr>
              <a:t> + mux(C,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a:t>
            </a: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724900" y="3009900"/>
            <a:ext cx="1473480" cy="369332"/>
          </a:xfrm>
          <a:prstGeom prst="rect">
            <a:avLst/>
          </a:prstGeom>
          <a:noFill/>
        </p:spPr>
        <p:txBody>
          <a:bodyPr wrap="none" rtlCol="0">
            <a:spAutoFit/>
          </a:bodyPr>
          <a:lstStyle/>
          <a:p>
            <a:r>
              <a:rPr lang="en-US" smtClean="0"/>
              <a:t>Accumulator</a:t>
            </a:r>
            <a:endParaRPr lang="en-US"/>
          </a:p>
        </p:txBody>
      </p:sp>
      <p:sp>
        <p:nvSpPr>
          <p:cNvPr id="12" name="TextBox 11"/>
          <p:cNvSpPr txBox="1"/>
          <p:nvPr/>
        </p:nvSpPr>
        <p:spPr>
          <a:xfrm>
            <a:off x="8724900" y="1295400"/>
            <a:ext cx="1074333" cy="369332"/>
          </a:xfrm>
          <a:prstGeom prst="rect">
            <a:avLst/>
          </a:prstGeom>
          <a:noFill/>
        </p:spPr>
        <p:txBody>
          <a:bodyPr wrap="none" rtlCol="0">
            <a:spAutoFit/>
          </a:bodyPr>
          <a:lstStyle/>
          <a:p>
            <a:r>
              <a:rPr lang="en-US" dirty="0" smtClean="0"/>
              <a:t>Stateless</a:t>
            </a:r>
            <a:endParaRPr lang="en-US" dirty="0"/>
          </a:p>
        </p:txBody>
      </p:sp>
    </p:spTree>
    <p:extLst>
      <p:ext uri="{BB962C8B-B14F-4D97-AF65-F5344CB8AC3E}">
        <p14:creationId xmlns:p14="http://schemas.microsoft.com/office/powerpoint/2010/main" val="43222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24" grpId="0" animBg="1"/>
      <p:bldP spid="25" grpId="0" animBg="1"/>
      <p:bldP spid="3" grpId="0"/>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an algorithm map to a given atom?</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7" name="TextBox 6"/>
          <p:cNvSpPr txBox="1"/>
          <p:nvPr/>
        </p:nvSpPr>
        <p:spPr>
          <a:xfrm>
            <a:off x="304800" y="3429000"/>
            <a:ext cx="6606296" cy="584775"/>
          </a:xfrm>
          <a:prstGeom prst="rect">
            <a:avLst/>
          </a:prstGeom>
          <a:noFill/>
        </p:spPr>
        <p:txBody>
          <a:bodyPr wrap="none" rtlCol="0">
            <a:spAutoFit/>
          </a:bodyPr>
          <a:lstStyle/>
          <a:p>
            <a:r>
              <a:rPr lang="en-US" sz="3200" dirty="0" smtClean="0">
                <a:latin typeface="+mj-lt"/>
                <a:cs typeface="Seravek"/>
              </a:rPr>
              <a:t>x = x * </a:t>
            </a:r>
            <a:r>
              <a:rPr lang="en-US" sz="3200" dirty="0" err="1" smtClean="0">
                <a:latin typeface="+mj-lt"/>
                <a:cs typeface="Seravek"/>
              </a:rPr>
              <a:t>p.b</a:t>
            </a:r>
            <a:r>
              <a:rPr lang="en-US" sz="3200" dirty="0" smtClean="0">
                <a:latin typeface="+mj-lt"/>
                <a:cs typeface="Seravek"/>
              </a:rPr>
              <a:t> doesn’t map, reject code</a:t>
            </a:r>
            <a:endParaRPr lang="en-US" sz="3200" dirty="0">
              <a:latin typeface="+mj-lt"/>
              <a:cs typeface="Seravek"/>
            </a:endParaRPr>
          </a:p>
        </p:txBody>
      </p:sp>
      <p:sp>
        <p:nvSpPr>
          <p:cNvPr id="9" name="TextBox 8"/>
          <p:cNvSpPr txBox="1"/>
          <p:nvPr/>
        </p:nvSpPr>
        <p:spPr>
          <a:xfrm>
            <a:off x="304800" y="2324100"/>
            <a:ext cx="5190845" cy="584775"/>
          </a:xfrm>
          <a:prstGeom prst="rect">
            <a:avLst/>
          </a:prstGeom>
          <a:noFill/>
        </p:spPr>
        <p:txBody>
          <a:bodyPr wrap="none" rtlCol="0">
            <a:spAutoFit/>
          </a:bodyPr>
          <a:lstStyle/>
          <a:p>
            <a:r>
              <a:rPr lang="en-US" sz="3200" dirty="0" smtClean="0">
                <a:latin typeface="+mj-lt"/>
                <a:cs typeface="Seravek"/>
              </a:rPr>
              <a:t>x = x + 7</a:t>
            </a:r>
            <a:r>
              <a:rPr lang="en-US" sz="3200" dirty="0">
                <a:latin typeface="+mj-lt"/>
                <a:cs typeface="Seravek"/>
              </a:rPr>
              <a:t> </a:t>
            </a:r>
            <a:r>
              <a:rPr lang="en-US" sz="3200" dirty="0" smtClean="0">
                <a:latin typeface="+mj-lt"/>
                <a:cs typeface="Seravek"/>
              </a:rPr>
              <a:t>maps to this atom</a:t>
            </a:r>
            <a:endParaRPr lang="en-US" sz="3200" dirty="0">
              <a:latin typeface="+mj-lt"/>
              <a:cs typeface="Seravek"/>
            </a:endParaRPr>
          </a:p>
        </p:txBody>
      </p:sp>
      <p:sp>
        <p:nvSpPr>
          <p:cNvPr id="28" name="Rounded Rectangle 27"/>
          <p:cNvSpPr/>
          <p:nvPr/>
        </p:nvSpPr>
        <p:spPr>
          <a:xfrm>
            <a:off x="533400" y="55245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Checks if algorithm can run at 1 packet/cycle</a:t>
            </a:r>
            <a:endParaRPr lang="en-US" sz="4000" dirty="0"/>
          </a:p>
        </p:txBody>
      </p:sp>
      <p:sp>
        <p:nvSpPr>
          <p:cNvPr id="29" name="Rounded Rectangle 28"/>
          <p:cNvSpPr/>
          <p:nvPr/>
        </p:nvSpPr>
        <p:spPr>
          <a:xfrm>
            <a:off x="1790700" y="4076700"/>
            <a:ext cx="3009900" cy="11811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Use program synthesis for mapping problem</a:t>
            </a:r>
            <a:endParaRPr lang="en-US" sz="2400" dirty="0">
              <a:latin typeface="+mj-lt"/>
              <a:cs typeface="Seravek"/>
            </a:endParaRPr>
          </a:p>
        </p:txBody>
      </p:sp>
      <p:grpSp>
        <p:nvGrpSpPr>
          <p:cNvPr id="30" name="Group 29"/>
          <p:cNvGrpSpPr/>
          <p:nvPr/>
        </p:nvGrpSpPr>
        <p:grpSpPr>
          <a:xfrm>
            <a:off x="8115300" y="2362200"/>
            <a:ext cx="2819400" cy="2400300"/>
            <a:chOff x="1333500" y="4267200"/>
            <a:chExt cx="2819400" cy="2400300"/>
          </a:xfrm>
        </p:grpSpPr>
        <p:grpSp>
          <p:nvGrpSpPr>
            <p:cNvPr id="31" name="Group 30"/>
            <p:cNvGrpSpPr/>
            <p:nvPr/>
          </p:nvGrpSpPr>
          <p:grpSpPr>
            <a:xfrm>
              <a:off x="1333500" y="5904945"/>
              <a:ext cx="990600" cy="658888"/>
              <a:chOff x="8662554" y="3169761"/>
              <a:chExt cx="1305791" cy="658888"/>
            </a:xfrm>
          </p:grpSpPr>
          <p:grpSp>
            <p:nvGrpSpPr>
              <p:cNvPr id="54" name="Group 53"/>
              <p:cNvGrpSpPr/>
              <p:nvPr/>
            </p:nvGrpSpPr>
            <p:grpSpPr>
              <a:xfrm>
                <a:off x="8662554" y="3169761"/>
                <a:ext cx="1305791" cy="658888"/>
                <a:chOff x="2871353" y="3165228"/>
                <a:chExt cx="1305791" cy="658888"/>
              </a:xfrm>
            </p:grpSpPr>
            <p:sp>
              <p:nvSpPr>
                <p:cNvPr id="56" name="Trapezoid 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57" name="TextBox 5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55" name="Straight Arrow Connector 5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1333500" y="4267200"/>
              <a:ext cx="2819400" cy="2400300"/>
              <a:chOff x="2518651" y="2895600"/>
              <a:chExt cx="2819400" cy="2400300"/>
            </a:xfrm>
          </p:grpSpPr>
          <p:sp>
            <p:nvSpPr>
              <p:cNvPr id="34" name="Rounded Rectangle 33"/>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5" name="Group 34"/>
              <p:cNvGrpSpPr/>
              <p:nvPr/>
            </p:nvGrpSpPr>
            <p:grpSpPr>
              <a:xfrm>
                <a:off x="2565400" y="2933700"/>
                <a:ext cx="2472269" cy="2310957"/>
                <a:chOff x="2565400" y="2900276"/>
                <a:chExt cx="2472269" cy="2310957"/>
              </a:xfrm>
            </p:grpSpPr>
            <p:sp>
              <p:nvSpPr>
                <p:cNvPr id="36" name="Rectangle 35"/>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7" name="Rectangle 36"/>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solidFill>
                        <a:schemeClr val="tx1"/>
                      </a:solidFill>
                    </a:rPr>
                    <a:t>const</a:t>
                  </a:r>
                  <a:endParaRPr lang="en-US" dirty="0">
                    <a:solidFill>
                      <a:schemeClr val="tx1"/>
                    </a:solidFill>
                  </a:endParaRPr>
                </a:p>
              </p:txBody>
            </p:sp>
            <p:sp>
              <p:nvSpPr>
                <p:cNvPr id="38" name="Trapezoid 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9" name="TextBox 38"/>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40" name="Trapezoid 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1" name="TextBox 40"/>
                <p:cNvSpPr txBox="1"/>
                <p:nvPr/>
              </p:nvSpPr>
              <p:spPr>
                <a:xfrm>
                  <a:off x="4351869" y="3618468"/>
                  <a:ext cx="685800" cy="369332"/>
                </a:xfrm>
                <a:prstGeom prst="rect">
                  <a:avLst/>
                </a:prstGeom>
                <a:noFill/>
              </p:spPr>
              <p:txBody>
                <a:bodyPr wrap="square" rtlCol="0">
                  <a:spAutoFit/>
                </a:bodyPr>
                <a:lstStyle/>
                <a:p>
                  <a:r>
                    <a:rPr lang="en-US" dirty="0" smtClean="0"/>
                    <a:t> Add</a:t>
                  </a:r>
                  <a:endParaRPr lang="en-US" dirty="0"/>
                </a:p>
              </p:txBody>
            </p:sp>
            <p:sp>
              <p:nvSpPr>
                <p:cNvPr id="42" name="Trapezoid 41"/>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3" name="TextBox 42"/>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44" name="Rectangle 43"/>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45" name="Rectangle 44"/>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46" name="Straight Arrow Connector 45"/>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3" name="Rectangle 32"/>
            <p:cNvSpPr/>
            <p:nvPr/>
          </p:nvSpPr>
          <p:spPr>
            <a:xfrm>
              <a:off x="3276600" y="4343400"/>
              <a:ext cx="727951" cy="34290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solidFill>
                    <a:schemeClr val="tx1"/>
                  </a:solidFill>
                </a:rPr>
                <a:t>pkt.f</a:t>
              </a:r>
              <a:endParaRPr lang="en-US" dirty="0">
                <a:solidFill>
                  <a:schemeClr val="tx1"/>
                </a:solidFill>
              </a:endParaRPr>
            </a:p>
          </p:txBody>
        </p:sp>
      </p:grpSp>
      <p:sp>
        <p:nvSpPr>
          <p:cNvPr id="58" name="TextBox 57"/>
          <p:cNvSpPr txBox="1"/>
          <p:nvPr/>
        </p:nvSpPr>
        <p:spPr>
          <a:xfrm>
            <a:off x="304800" y="2876550"/>
            <a:ext cx="5509842" cy="584775"/>
          </a:xfrm>
          <a:prstGeom prst="rect">
            <a:avLst/>
          </a:prstGeom>
          <a:noFill/>
        </p:spPr>
        <p:txBody>
          <a:bodyPr wrap="none" rtlCol="0">
            <a:spAutoFit/>
          </a:bodyPr>
          <a:lstStyle/>
          <a:p>
            <a:r>
              <a:rPr lang="en-US" sz="3200" dirty="0" smtClean="0">
                <a:latin typeface="+mj-lt"/>
                <a:cs typeface="Seravek"/>
              </a:rPr>
              <a:t>x = x + </a:t>
            </a:r>
            <a:r>
              <a:rPr lang="en-US" sz="3200" dirty="0" err="1" smtClean="0">
                <a:latin typeface="+mj-lt"/>
                <a:cs typeface="Seravek"/>
              </a:rPr>
              <a:t>p.a</a:t>
            </a:r>
            <a:r>
              <a:rPr lang="en-US" sz="3200" dirty="0" smtClean="0">
                <a:latin typeface="+mj-lt"/>
                <a:cs typeface="Seravek"/>
              </a:rPr>
              <a:t> maps to this atom</a:t>
            </a:r>
            <a:endParaRPr lang="en-US" sz="3200" dirty="0">
              <a:latin typeface="+mj-lt"/>
              <a:cs typeface="Seravek"/>
            </a:endParaRPr>
          </a:p>
        </p:txBody>
      </p:sp>
    </p:spTree>
    <p:extLst>
      <p:ext uri="{BB962C8B-B14F-4D97-AF65-F5344CB8AC3E}">
        <p14:creationId xmlns:p14="http://schemas.microsoft.com/office/powerpoint/2010/main" val="1002832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28" grpId="0" animBg="1"/>
      <p:bldP spid="29" grpId="0" animBg="1"/>
      <p:bldP spid="5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510835312"/>
              </p:ext>
            </p:extLst>
          </p:nvPr>
        </p:nvGraphicFramePr>
        <p:xfrm>
          <a:off x="266700" y="1295400"/>
          <a:ext cx="4800207" cy="5394960"/>
        </p:xfrm>
        <a:graphic>
          <a:graphicData uri="http://schemas.openxmlformats.org/drawingml/2006/table">
            <a:tbl>
              <a:tblPr firstRow="1" bandRow="1">
                <a:tableStyleId>{5C22544A-7EE6-4342-B048-85BDC9FD1C3A}</a:tableStyleId>
              </a:tblPr>
              <a:tblGrid>
                <a:gridCol w="1676400"/>
                <a:gridCol w="3123807"/>
              </a:tblGrid>
              <a:tr h="340201">
                <a:tc>
                  <a:txBody>
                    <a:bodyPr/>
                    <a:lstStyle/>
                    <a:p>
                      <a:r>
                        <a:rPr lang="en-US" sz="1600" dirty="0" smtClean="0"/>
                        <a:t>Atoms</a:t>
                      </a:r>
                    </a:p>
                    <a:p>
                      <a:endParaRPr lang="en-US" sz="1600" dirty="0"/>
                    </a:p>
                  </a:txBody>
                  <a:tcPr/>
                </a:tc>
                <a:tc>
                  <a:txBody>
                    <a:bodyPr/>
                    <a:lstStyle/>
                    <a:p>
                      <a:r>
                        <a:rPr lang="en-US" sz="1600" dirty="0" smtClean="0"/>
                        <a:t>Description</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5883956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769215462"/>
              </p:ext>
            </p:extLst>
          </p:nvPr>
        </p:nvGraphicFramePr>
        <p:xfrm>
          <a:off x="266700" y="1295400"/>
          <a:ext cx="7815213" cy="5394960"/>
        </p:xfrm>
        <a:graphic>
          <a:graphicData uri="http://schemas.openxmlformats.org/drawingml/2006/table">
            <a:tbl>
              <a:tblPr firstRow="1" bandRow="1">
                <a:tableStyleId>{5C22544A-7EE6-4342-B048-85BDC9FD1C3A}</a:tableStyleId>
              </a:tblPr>
              <a:tblGrid>
                <a:gridCol w="1676400"/>
                <a:gridCol w="3123807"/>
                <a:gridCol w="3015006"/>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20314333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879714997"/>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gridCol w="3123807"/>
                <a:gridCol w="3015006"/>
                <a:gridCol w="1785201"/>
                <a:gridCol w="1943885"/>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endParaRPr lang="en-US" sz="1600" dirty="0"/>
                    </a:p>
                  </a:txBody>
                  <a:tcPr/>
                </a:tc>
                <a:tc>
                  <a:txBody>
                    <a:bodyPr/>
                    <a:lstStyle/>
                    <a:p>
                      <a:r>
                        <a:rPr lang="en-US" sz="1600" dirty="0" smtClean="0"/>
                        <a:t>32-nm atom area (</a:t>
                      </a:r>
                      <a:r>
                        <a:rPr lang="en-US" sz="1600" dirty="0" smtClean="0">
                          <a:latin typeface="Symbol" charset="2"/>
                          <a:ea typeface="Symbol" charset="2"/>
                          <a:cs typeface="Symbol" charset="2"/>
                        </a:rPr>
                        <a:t>m</a:t>
                      </a:r>
                      <a:r>
                        <a:rPr lang="en-US" sz="1600" dirty="0" smtClean="0">
                          <a:latin typeface="Gadugi" charset="0"/>
                          <a:ea typeface="Gadugi" charset="0"/>
                          <a:cs typeface="Gadugi" charset="0"/>
                        </a:rPr>
                        <a:t>m</a:t>
                      </a:r>
                      <a:r>
                        <a:rPr lang="en-US" sz="1600" baseline="30000" dirty="0" smtClean="0">
                          <a:latin typeface="Gadugi" charset="0"/>
                          <a:ea typeface="Gadugi" charset="0"/>
                          <a:cs typeface="Gadugi" charset="0"/>
                        </a:rPr>
                        <a:t>2</a:t>
                      </a:r>
                      <a:r>
                        <a:rPr lang="en-US" sz="1600" dirty="0" smtClean="0"/>
                        <a:t>) @ 1 GHz</a:t>
                      </a:r>
                      <a:endParaRPr lang="en-US" sz="1600" dirty="0"/>
                    </a:p>
                  </a:txBody>
                  <a:tcPr/>
                </a:tc>
                <a:tc>
                  <a:txBody>
                    <a:bodyPr/>
                    <a:lstStyle/>
                    <a:p>
                      <a:r>
                        <a:rPr lang="en-US" sz="1600" dirty="0" smtClean="0"/>
                        <a:t>Additional area for 100 atoms</a:t>
                      </a:r>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1384</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0.022%</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0.0125%</a:t>
                      </a: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0.049%</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0.30%</a:t>
                      </a:r>
                    </a:p>
                    <a:p>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
        <p:nvSpPr>
          <p:cNvPr id="8" name="Rounded Rectangle 7"/>
          <p:cNvSpPr/>
          <p:nvPr/>
        </p:nvSpPr>
        <p:spPr>
          <a:xfrm>
            <a:off x="266700" y="5973233"/>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chip area for 100 atom instances</a:t>
            </a:r>
            <a:endParaRPr lang="en-US" sz="4000" dirty="0"/>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
        <p:nvSpPr>
          <p:cNvPr id="37" name="TextBox 36"/>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42" name="TextBox 41"/>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43" name="TextBox 42"/>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44" name="TextBox 43"/>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5" name="TextBox 44"/>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0955696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7901430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3200" dirty="0" smtClean="0"/>
              <a:t>Programmable Packet Scheduling at Line Rate</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19050" y="3602038"/>
            <a:ext cx="12153900" cy="2379662"/>
          </a:xfrm>
        </p:spPr>
        <p:txBody>
          <a:bodyPr>
            <a:normAutofit fontScale="92500" lnSpcReduction="20000"/>
          </a:bodyPr>
          <a:lstStyle/>
          <a:p>
            <a:r>
              <a:rPr lang="en-US" sz="2600" b="1" dirty="0" err="1"/>
              <a:t>Anirudh</a:t>
            </a:r>
            <a:r>
              <a:rPr lang="en-US" sz="2600" b="1" dirty="0"/>
              <a:t> </a:t>
            </a:r>
            <a:r>
              <a:rPr lang="en-US" sz="2600" b="1" dirty="0" err="1"/>
              <a:t>Sivaraman</a:t>
            </a:r>
            <a:r>
              <a:rPr lang="en-US" sz="2600" dirty="0"/>
              <a:t>, </a:t>
            </a:r>
            <a:r>
              <a:rPr lang="en-US" sz="2600" dirty="0" err="1"/>
              <a:t>Suvinay</a:t>
            </a:r>
            <a:r>
              <a:rPr lang="en-US" sz="2600" dirty="0"/>
              <a:t> Subramanian, Mohammad </a:t>
            </a:r>
            <a:r>
              <a:rPr lang="en-US" sz="2600" dirty="0" err="1" smtClean="0"/>
              <a:t>Alizadeh</a:t>
            </a:r>
            <a:r>
              <a:rPr lang="en-US" sz="2600" dirty="0" smtClean="0"/>
              <a:t>,</a:t>
            </a:r>
          </a:p>
          <a:p>
            <a:r>
              <a:rPr lang="en-US" sz="2600" dirty="0" smtClean="0"/>
              <a:t>Sharad </a:t>
            </a:r>
            <a:r>
              <a:rPr lang="en-US" sz="2600" dirty="0" err="1"/>
              <a:t>Chole</a:t>
            </a:r>
            <a:r>
              <a:rPr lang="en-US" sz="2600" dirty="0"/>
              <a:t>, Shang-</a:t>
            </a:r>
            <a:r>
              <a:rPr lang="en-US" sz="2600" dirty="0" err="1"/>
              <a:t>Tse</a:t>
            </a:r>
            <a:r>
              <a:rPr lang="en-US" sz="2600" dirty="0"/>
              <a:t> Chuang, Anurag Agrawal, Hari </a:t>
            </a:r>
            <a:r>
              <a:rPr lang="en-US" sz="2600" dirty="0" err="1" smtClean="0"/>
              <a:t>Balakrishnan</a:t>
            </a:r>
            <a:r>
              <a:rPr lang="en-US" sz="2600" dirty="0" smtClean="0"/>
              <a:t>,</a:t>
            </a:r>
          </a:p>
          <a:p>
            <a:r>
              <a:rPr lang="en-US" sz="2600" dirty="0" smtClean="0"/>
              <a:t>Tom </a:t>
            </a:r>
            <a:r>
              <a:rPr lang="en-US" sz="2600" dirty="0" err="1"/>
              <a:t>Edsall</a:t>
            </a:r>
            <a:r>
              <a:rPr lang="en-US" sz="2600" dirty="0"/>
              <a:t>, </a:t>
            </a:r>
            <a:r>
              <a:rPr lang="en-US" sz="2600" dirty="0" err="1"/>
              <a:t>Sachin</a:t>
            </a:r>
            <a:r>
              <a:rPr lang="en-US" sz="2600" dirty="0"/>
              <a:t> </a:t>
            </a:r>
            <a:r>
              <a:rPr lang="en-US" sz="2600" dirty="0" err="1"/>
              <a:t>Katti</a:t>
            </a:r>
            <a:r>
              <a:rPr lang="en-US" sz="2600" dirty="0"/>
              <a:t>, Nick </a:t>
            </a:r>
            <a:r>
              <a:rPr lang="en-US" sz="2600" dirty="0" smtClean="0"/>
              <a:t>McKeown</a:t>
            </a:r>
          </a:p>
          <a:p>
            <a:endParaRPr lang="en-US" sz="2600" dirty="0" smtClean="0"/>
          </a:p>
          <a:p>
            <a:r>
              <a:rPr lang="en-US" sz="2600" dirty="0" smtClean="0"/>
              <a:t>Joint work with collaborators at MIT, Cisco Systems,</a:t>
            </a:r>
          </a:p>
          <a:p>
            <a:r>
              <a:rPr lang="en-US" sz="2600" dirty="0" smtClean="0"/>
              <a:t>Stanford University, and Barefoot Networks</a:t>
            </a:r>
            <a:endParaRPr lang="en-US" sz="2600" dirty="0"/>
          </a:p>
          <a:p>
            <a:endParaRPr lang="en-US" dirty="0"/>
          </a:p>
        </p:txBody>
      </p:sp>
    </p:spTree>
    <p:extLst>
      <p:ext uri="{BB962C8B-B14F-4D97-AF65-F5344CB8AC3E}">
        <p14:creationId xmlns:p14="http://schemas.microsoft.com/office/powerpoint/2010/main" val="5388894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What’s in a fixed-function router? No consensus after decades.</a:t>
            </a:r>
          </a:p>
          <a:p>
            <a:endParaRPr lang="en-US" dirty="0" smtClean="0"/>
          </a:p>
          <a:p>
            <a:r>
              <a:rPr lang="en-US" dirty="0" smtClean="0"/>
              <a:t>Rate of </a:t>
            </a:r>
            <a:r>
              <a:rPr lang="en-US" dirty="0"/>
              <a:t>i</a:t>
            </a:r>
            <a:r>
              <a:rPr lang="en-US" dirty="0" smtClean="0"/>
              <a:t>nnovation exceeds our </a:t>
            </a:r>
            <a:r>
              <a:rPr lang="en-US" dirty="0"/>
              <a:t>ability to get things into </a:t>
            </a:r>
            <a:r>
              <a:rPr lang="en-US" dirty="0" smtClean="0"/>
              <a:t>routers.</a:t>
            </a:r>
          </a:p>
          <a:p>
            <a:endParaRPr lang="en-US" dirty="0" smtClean="0"/>
          </a:p>
          <a:p>
            <a:endParaRPr lang="en-US" dirty="0"/>
          </a:p>
          <a:p>
            <a:endParaRPr lang="en-US" dirty="0" smtClean="0"/>
          </a:p>
          <a:p>
            <a:endParaRPr lang="en-US" dirty="0"/>
          </a:p>
          <a:p>
            <a:endParaRPr lang="en-US" dirty="0" smtClean="0"/>
          </a:p>
        </p:txBody>
      </p:sp>
      <p:grpSp>
        <p:nvGrpSpPr>
          <p:cNvPr id="6" name="Group 5"/>
          <p:cNvGrpSpPr/>
          <p:nvPr/>
        </p:nvGrpSpPr>
        <p:grpSpPr>
          <a:xfrm>
            <a:off x="838200" y="3657600"/>
            <a:ext cx="10896600" cy="1790700"/>
            <a:chOff x="838200" y="3390900"/>
            <a:chExt cx="10896600" cy="1790700"/>
          </a:xfrm>
        </p:grpSpPr>
        <p:grpSp>
          <p:nvGrpSpPr>
            <p:cNvPr id="5" name="Group 4"/>
            <p:cNvGrpSpPr/>
            <p:nvPr/>
          </p:nvGrpSpPr>
          <p:grpSpPr>
            <a:xfrm>
              <a:off x="838200" y="3390900"/>
              <a:ext cx="10896600" cy="1790700"/>
              <a:chOff x="838200" y="3390900"/>
              <a:chExt cx="10896600" cy="1790700"/>
            </a:xfrm>
          </p:grpSpPr>
          <p:cxnSp>
            <p:nvCxnSpPr>
              <p:cNvPr id="104" name="Straight Arrow Connector 10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106" name="TextBox 10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107" name="TextBox 10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108" name="TextBox 10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10" name="TextBox 109"/>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WFQ</a:t>
                </a:r>
                <a:endParaRPr lang="en-US" dirty="0"/>
              </a:p>
            </p:txBody>
          </p:sp>
          <p:sp>
            <p:nvSpPr>
              <p:cNvPr id="111" name="TextBox 110"/>
              <p:cNvSpPr txBox="1"/>
              <p:nvPr/>
            </p:nvSpPr>
            <p:spPr>
              <a:xfrm>
                <a:off x="1333500" y="48122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smtClean="0"/>
                  <a:t>VirtualClock</a:t>
                </a:r>
                <a:endParaRPr lang="en-US" dirty="0"/>
              </a:p>
            </p:txBody>
          </p:sp>
          <p:sp>
            <p:nvSpPr>
              <p:cNvPr id="112" name="TextBox 111"/>
              <p:cNvSpPr txBox="1"/>
              <p:nvPr/>
            </p:nvSpPr>
            <p:spPr>
              <a:xfrm>
                <a:off x="3133441" y="43815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CSFQ</a:t>
                </a:r>
                <a:endParaRPr lang="en-US" dirty="0"/>
              </a:p>
            </p:txBody>
          </p:sp>
          <p:sp>
            <p:nvSpPr>
              <p:cNvPr id="113" name="TextBox 112"/>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STFQ</a:t>
                </a:r>
                <a:endParaRPr lang="en-US" dirty="0"/>
              </a:p>
            </p:txBody>
          </p:sp>
          <p:sp>
            <p:nvSpPr>
              <p:cNvPr id="114" name="TextBox 113"/>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Bloom Filters</a:t>
                </a:r>
                <a:endParaRPr lang="en-US" dirty="0"/>
              </a:p>
            </p:txBody>
          </p:sp>
          <p:sp>
            <p:nvSpPr>
              <p:cNvPr id="115" name="TextBox 114"/>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16" name="TextBox 115"/>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17" name="TextBox 116"/>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AVQ</a:t>
                </a:r>
                <a:endParaRPr lang="en-US" dirty="0"/>
              </a:p>
            </p:txBody>
          </p:sp>
          <p:sp>
            <p:nvSpPr>
              <p:cNvPr id="118" name="TextBox 117"/>
              <p:cNvSpPr txBox="1"/>
              <p:nvPr/>
            </p:nvSpPr>
            <p:spPr>
              <a:xfrm>
                <a:off x="5402323" y="43815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XCP</a:t>
                </a:r>
                <a:endParaRPr lang="en-US" dirty="0"/>
              </a:p>
            </p:txBody>
          </p:sp>
          <p:sp>
            <p:nvSpPr>
              <p:cNvPr id="119" name="TextBox 118"/>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RCP</a:t>
                </a:r>
                <a:endParaRPr lang="en-US" dirty="0"/>
              </a:p>
            </p:txBody>
          </p:sp>
          <p:sp>
            <p:nvSpPr>
              <p:cNvPr id="120" name="TextBox 119"/>
              <p:cNvSpPr txBox="1"/>
              <p:nvPr/>
            </p:nvSpPr>
            <p:spPr>
              <a:xfrm>
                <a:off x="9591659" y="43815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CoDel</a:t>
                </a:r>
                <a:endParaRPr lang="en-US" dirty="0"/>
              </a:p>
            </p:txBody>
          </p:sp>
          <p:sp>
            <p:nvSpPr>
              <p:cNvPr id="121" name="TextBox 120"/>
              <p:cNvSpPr txBox="1"/>
              <p:nvPr/>
            </p:nvSpPr>
            <p:spPr>
              <a:xfrm>
                <a:off x="9591659" y="39624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DeTail</a:t>
                </a:r>
                <a:endParaRPr lang="en-US" dirty="0"/>
              </a:p>
            </p:txBody>
          </p:sp>
          <p:sp>
            <p:nvSpPr>
              <p:cNvPr id="122" name="TextBox 121"/>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123" name="TextBox 122"/>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HULL</a:t>
                </a:r>
                <a:endParaRPr lang="en-US" dirty="0"/>
              </a:p>
            </p:txBody>
          </p:sp>
          <p:sp>
            <p:nvSpPr>
              <p:cNvPr id="124" name="TextBox 123"/>
              <p:cNvSpPr txBox="1"/>
              <p:nvPr/>
            </p:nvSpPr>
            <p:spPr>
              <a:xfrm>
                <a:off x="8465839" y="3962400"/>
                <a:ext cx="696024"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SRPT</a:t>
                </a:r>
                <a:endParaRPr lang="en-US" dirty="0"/>
              </a:p>
            </p:txBody>
          </p:sp>
          <p:sp>
            <p:nvSpPr>
              <p:cNvPr id="125" name="TextBox 124"/>
              <p:cNvSpPr txBox="1"/>
              <p:nvPr/>
            </p:nvSpPr>
            <p:spPr>
              <a:xfrm>
                <a:off x="9591659" y="48122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PIE</a:t>
                </a:r>
                <a:endParaRPr lang="en-US" dirty="0"/>
              </a:p>
            </p:txBody>
          </p:sp>
          <p:sp>
            <p:nvSpPr>
              <p:cNvPr id="128" name="TextBox 127"/>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IntServ</a:t>
                </a:r>
                <a:endParaRPr lang="en-US" dirty="0"/>
              </a:p>
            </p:txBody>
          </p:sp>
          <p:sp>
            <p:nvSpPr>
              <p:cNvPr id="129" name="TextBox 128"/>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131" name="TextBox 130"/>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133" name="TextBox 132"/>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Flowlets</a:t>
                </a:r>
                <a:endParaRPr lang="en-US" dirty="0"/>
              </a:p>
            </p:txBody>
          </p:sp>
          <p:sp>
            <p:nvSpPr>
              <p:cNvPr id="134" name="TextBox 133"/>
              <p:cNvSpPr txBox="1"/>
              <p:nvPr/>
            </p:nvSpPr>
            <p:spPr>
              <a:xfrm>
                <a:off x="10523239" y="43815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PDQ</a:t>
                </a:r>
                <a:endParaRPr lang="en-US" dirty="0"/>
              </a:p>
            </p:txBody>
          </p:sp>
          <p:cxnSp>
            <p:nvCxnSpPr>
              <p:cNvPr id="135" name="Straight Connector 134"/>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HPFQ</a:t>
                </a:r>
                <a:endParaRPr lang="en-US" dirty="0"/>
              </a:p>
            </p:txBody>
          </p:sp>
          <p:sp>
            <p:nvSpPr>
              <p:cNvPr id="41" name="TextBox 40"/>
              <p:cNvSpPr txBox="1"/>
              <p:nvPr/>
            </p:nvSpPr>
            <p:spPr>
              <a:xfrm>
                <a:off x="10515600" y="3962400"/>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F</a:t>
                </a:r>
                <a:r>
                  <a:rPr lang="en-US" dirty="0" smtClean="0"/>
                  <a:t>CP</a:t>
                </a:r>
                <a:endParaRPr lang="en-US" dirty="0"/>
              </a:p>
            </p:txBody>
          </p:sp>
        </p:grpSp>
        <p:sp>
          <p:nvSpPr>
            <p:cNvPr id="45" name="TextBox 44"/>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Heavy Hitters</a:t>
              </a:r>
              <a:endParaRPr lang="en-US" dirty="0"/>
            </a:p>
          </p:txBody>
        </p:sp>
      </p:gr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programmable scheduling?</a:t>
            </a:r>
            <a:endParaRPr lang="en-US" dirty="0"/>
          </a:p>
        </p:txBody>
      </p:sp>
      <p:sp>
        <p:nvSpPr>
          <p:cNvPr id="3" name="Content Placeholder 2"/>
          <p:cNvSpPr>
            <a:spLocks noGrp="1"/>
          </p:cNvSpPr>
          <p:nvPr>
            <p:ph idx="1"/>
          </p:nvPr>
        </p:nvSpPr>
        <p:spPr>
          <a:xfrm>
            <a:off x="838200" y="1825625"/>
            <a:ext cx="11353800" cy="4351338"/>
          </a:xfrm>
        </p:spPr>
        <p:txBody>
          <a:bodyPr>
            <a:normAutofit/>
          </a:bodyPr>
          <a:lstStyle/>
          <a:p>
            <a:r>
              <a:rPr lang="en-US" dirty="0" smtClean="0"/>
              <a:t>Different performance objectives demand different schedulers</a:t>
            </a:r>
          </a:p>
          <a:p>
            <a:pPr lvl="1"/>
            <a:r>
              <a:rPr lang="en-US" dirty="0" smtClean="0"/>
              <a:t>Isolating different tenants in a datacenter: fair queueing</a:t>
            </a:r>
          </a:p>
          <a:p>
            <a:pPr lvl="1"/>
            <a:r>
              <a:rPr lang="en-US" dirty="0" smtClean="0"/>
              <a:t>Single tenant with many short flows: shortest </a:t>
            </a:r>
            <a:r>
              <a:rPr lang="en-US" dirty="0"/>
              <a:t>r</a:t>
            </a:r>
            <a:r>
              <a:rPr lang="en-US" dirty="0" smtClean="0"/>
              <a:t>emaining </a:t>
            </a:r>
            <a:r>
              <a:rPr lang="en-US" dirty="0"/>
              <a:t>p</a:t>
            </a:r>
            <a:r>
              <a:rPr lang="en-US" dirty="0" smtClean="0"/>
              <a:t>rocessing </a:t>
            </a:r>
            <a:r>
              <a:rPr lang="en-US" dirty="0"/>
              <a:t>t</a:t>
            </a:r>
            <a:r>
              <a:rPr lang="en-US" dirty="0" smtClean="0"/>
              <a:t>ime</a:t>
            </a:r>
          </a:p>
          <a:p>
            <a:pPr lvl="1"/>
            <a:endParaRPr lang="en-US" dirty="0"/>
          </a:p>
          <a:p>
            <a:r>
              <a:rPr lang="en-US" dirty="0" smtClean="0"/>
              <a:t>Status quo: Menu of schedulers baked into hardware</a:t>
            </a:r>
          </a:p>
          <a:p>
            <a:pPr lvl="1"/>
            <a:r>
              <a:rPr lang="en-US" dirty="0" smtClean="0"/>
              <a:t>Can configure coefficients, but not program a new algorithm</a:t>
            </a:r>
          </a:p>
        </p:txBody>
      </p:sp>
    </p:spTree>
    <p:custDataLst>
      <p:tags r:id="rId1"/>
    </p:custDataLst>
    <p:extLst>
      <p:ext uri="{BB962C8B-B14F-4D97-AF65-F5344CB8AC3E}">
        <p14:creationId xmlns:p14="http://schemas.microsoft.com/office/powerpoint/2010/main" val="1679547552"/>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primitives</a:t>
            </a:r>
            <a:endParaRPr lang="en-US" dirty="0"/>
          </a:p>
          <a:p>
            <a:endParaRPr lang="en-US" sz="1200" dirty="0" smtClean="0"/>
          </a:p>
          <a:p>
            <a:r>
              <a:rPr lang="en-US" dirty="0"/>
              <a:t>T</a:t>
            </a:r>
            <a:r>
              <a:rPr lang="en-US" dirty="0" smtClean="0"/>
              <a:t>ight timing requirements: can’t simply use an FPGA/CPU</a:t>
            </a:r>
          </a:p>
        </p:txBody>
      </p:sp>
      <p:sp>
        <p:nvSpPr>
          <p:cNvPr id="4" name="Rounded Rectangle 3"/>
          <p:cNvSpPr/>
          <p:nvPr/>
        </p:nvSpPr>
        <p:spPr>
          <a:xfrm>
            <a:off x="1076324" y="5257800"/>
            <a:ext cx="10315575" cy="6477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primitive that can run at high speed</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53221858"/>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8105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first-in first-out,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rate limits</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636742434"/>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Schedulers in routers today</a:t>
            </a:r>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1578853" y="2881263"/>
            <a:ext cx="950901" cy="369332"/>
          </a:xfrm>
          <a:prstGeom prst="rect">
            <a:avLst/>
          </a:prstGeom>
        </p:spPr>
        <p:txBody>
          <a:bodyPr wrap="none">
            <a:spAutoFit/>
          </a:bodyPr>
          <a:lstStyle/>
          <a:p>
            <a:r>
              <a:rPr lang="en-US" dirty="0" smtClean="0"/>
              <a:t>Packets</a:t>
            </a:r>
            <a:endParaRPr lang="en-US" dirty="0"/>
          </a:p>
        </p:txBody>
      </p:sp>
      <p:sp>
        <p:nvSpPr>
          <p:cNvPr id="5" name="Rectangle 4"/>
          <p:cNvSpPr/>
          <p:nvPr/>
        </p:nvSpPr>
        <p:spPr>
          <a:xfrm>
            <a:off x="6896100" y="2743200"/>
            <a:ext cx="2133600" cy="1200329"/>
          </a:xfrm>
          <a:prstGeom prst="rect">
            <a:avLst/>
          </a:prstGeom>
        </p:spPr>
        <p:txBody>
          <a:bodyPr wrap="square">
            <a:spAutoFit/>
          </a:bodyPr>
          <a:lstStyle/>
          <a:p>
            <a:pPr algn="ctr"/>
            <a:r>
              <a:rPr lang="en-US" dirty="0" smtClean="0">
                <a:solidFill>
                  <a:srgbClr val="000000"/>
                </a:solidFill>
              </a:rPr>
              <a:t>Fixed schedulers</a:t>
            </a:r>
          </a:p>
          <a:p>
            <a:pPr algn="ctr"/>
            <a:r>
              <a:rPr lang="en-US" dirty="0" smtClean="0">
                <a:solidFill>
                  <a:srgbClr val="000000"/>
                </a:solidFill>
              </a:rPr>
              <a:t>(priority,</a:t>
            </a:r>
          </a:p>
          <a:p>
            <a:pPr algn="ctr"/>
            <a:r>
              <a:rPr lang="en-US" dirty="0" smtClean="0">
                <a:solidFill>
                  <a:srgbClr val="000000"/>
                </a:solidFill>
              </a:rPr>
              <a:t>round robin,</a:t>
            </a:r>
          </a:p>
          <a:p>
            <a:pPr algn="ctr"/>
            <a:r>
              <a:rPr lang="en-US" dirty="0" smtClean="0">
                <a:solidFill>
                  <a:srgbClr val="000000"/>
                </a:solidFill>
              </a:rPr>
              <a:t>rate limits)</a:t>
            </a:r>
          </a:p>
        </p:txBody>
      </p:sp>
    </p:spTree>
    <p:extLst>
      <p:ext uri="{BB962C8B-B14F-4D97-AF65-F5344CB8AC3E}">
        <p14:creationId xmlns:p14="http://schemas.microsoft.com/office/powerpoint/2010/main" val="82733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105" grpId="0" animBg="1"/>
      <p:bldP spid="4" grpId="0"/>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723900" y="4838700"/>
            <a:ext cx="10706100" cy="1638300"/>
          </a:xfrm>
        </p:spPr>
        <p:txBody>
          <a:bodyPr>
            <a:noAutofit/>
          </a:bodyPr>
          <a:lstStyle/>
          <a:p>
            <a:r>
              <a:rPr lang="en-US" sz="2200" dirty="0" smtClean="0"/>
              <a:t>Very tight time budget between consecutive </a:t>
            </a:r>
            <a:r>
              <a:rPr lang="en-US" sz="2200" dirty="0" err="1" smtClean="0"/>
              <a:t>dequeues</a:t>
            </a:r>
            <a:r>
              <a:rPr lang="en-US" sz="2200" dirty="0" smtClean="0"/>
              <a:t> (5 cycles @ 100G)</a:t>
            </a:r>
          </a:p>
          <a:p>
            <a:r>
              <a:rPr lang="en-US" sz="2200" dirty="0" smtClean="0"/>
              <a:t>Can we refactor by precomputing programmable operations off the critical path?</a:t>
            </a:r>
            <a:endParaRPr lang="en-US" sz="2200"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6896100" y="2857500"/>
            <a:ext cx="2163411" cy="1015663"/>
          </a:xfrm>
          <a:prstGeom prst="rect">
            <a:avLst/>
          </a:prstGeom>
          <a:noFill/>
        </p:spPr>
        <p:txBody>
          <a:bodyPr wrap="square" rtlCol="0">
            <a:spAutoFit/>
          </a:bodyPr>
          <a:lstStyle/>
          <a:p>
            <a:pPr algn="ctr"/>
            <a:r>
              <a:rPr lang="en-US" sz="2000" dirty="0" smtClean="0">
                <a:solidFill>
                  <a:srgbClr val="000000"/>
                </a:solidFill>
              </a:rPr>
              <a:t>Programmable </a:t>
            </a:r>
            <a:r>
              <a:rPr lang="en-US" sz="2000" dirty="0" err="1" smtClean="0">
                <a:solidFill>
                  <a:srgbClr val="000000"/>
                </a:solidFill>
              </a:rPr>
              <a:t>dequeue</a:t>
            </a:r>
            <a:r>
              <a:rPr lang="en-US" sz="2000" dirty="0" smtClean="0">
                <a:solidFill>
                  <a:srgbClr val="000000"/>
                </a:solidFill>
              </a:rPr>
              <a:t>()</a:t>
            </a:r>
          </a:p>
          <a:p>
            <a:pPr algn="ctr"/>
            <a:r>
              <a:rPr lang="en-US" sz="2000" dirty="0" smtClean="0">
                <a:solidFill>
                  <a:srgbClr val="000000"/>
                </a:solidFill>
              </a:rPr>
              <a:t>function</a:t>
            </a:r>
            <a:endParaRPr lang="en-US" sz="2000" dirty="0">
              <a:solidFill>
                <a:srgbClr val="000000"/>
              </a:solidFill>
            </a:endParaRPr>
          </a:p>
        </p:txBody>
      </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76312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schedulers, </a:t>
            </a:r>
            <a:r>
              <a:rPr lang="en-US" sz="11200" dirty="0"/>
              <a:t>relative order of buffered packets does not change</a:t>
            </a:r>
          </a:p>
          <a:p>
            <a:r>
              <a:rPr lang="en-US" sz="11200" dirty="0"/>
              <a:t>A</a:t>
            </a:r>
            <a:r>
              <a:rPr lang="en-US" sz="11200" dirty="0" smtClean="0"/>
              <a:t> </a:t>
            </a:r>
            <a:r>
              <a:rPr lang="en-US" sz="11200" dirty="0"/>
              <a:t>packet’s place in the scheduling order </a:t>
            </a:r>
            <a:r>
              <a:rPr lang="en-US" sz="11200" dirty="0" smtClean="0"/>
              <a:t>is </a:t>
            </a:r>
            <a:r>
              <a:rPr lang="en-US" sz="11200" dirty="0"/>
              <a:t>known </a:t>
            </a:r>
            <a:r>
              <a:rPr lang="en-US" sz="11200" dirty="0" smtClean="0"/>
              <a:t>before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535169613"/>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376785168"/>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12968037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3" name="Right Arrow 122"/>
          <p:cNvSpPr/>
          <p:nvPr/>
        </p:nvSpPr>
        <p:spPr>
          <a:xfrm>
            <a:off x="3593626" y="43393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3475559" y="39932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3471224" y="34917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
        <p:nvSpPr>
          <p:cNvPr id="116" name="Rectangle 115"/>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30480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17" name="TextBox 216"/>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21472695"/>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365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
        <p:nvSpPr>
          <p:cNvPr id="118" name="Rectangle 117"/>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26670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19" name="TextBox 118"/>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730383965"/>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What’s in a fixed-function router? No consensus after decades.</a:t>
            </a:r>
          </a:p>
          <a:p>
            <a:endParaRPr lang="en-US" dirty="0" smtClean="0"/>
          </a:p>
          <a:p>
            <a:r>
              <a:rPr lang="en-US" dirty="0" smtClean="0"/>
              <a:t>Rate of innovation exceeds our ability to get things into routers.</a:t>
            </a:r>
          </a:p>
          <a:p>
            <a:endParaRPr lang="en-US" dirty="0" smtClean="0"/>
          </a:p>
          <a:p>
            <a:endParaRPr lang="en-US" dirty="0"/>
          </a:p>
          <a:p>
            <a:endParaRPr lang="en-US" dirty="0" smtClean="0"/>
          </a:p>
          <a:p>
            <a:endParaRPr lang="en-US" dirty="0"/>
          </a:p>
        </p:txBody>
      </p:sp>
      <p:grpSp>
        <p:nvGrpSpPr>
          <p:cNvPr id="4" name="Group 3"/>
          <p:cNvGrpSpPr/>
          <p:nvPr/>
        </p:nvGrpSpPr>
        <p:grpSpPr>
          <a:xfrm>
            <a:off x="838200" y="3657600"/>
            <a:ext cx="10896600" cy="1790700"/>
            <a:chOff x="838200" y="3390900"/>
            <a:chExt cx="10896600" cy="1790700"/>
          </a:xfrm>
        </p:grpSpPr>
        <p:cxnSp>
          <p:nvCxnSpPr>
            <p:cNvPr id="256" name="Straight Arrow Connector 255"/>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258" name="TextBox 257"/>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259" name="TextBox 258"/>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260" name="TextBox 259"/>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261" name="TextBox 260"/>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WFQ</a:t>
              </a:r>
              <a:endParaRPr lang="en-US" dirty="0">
                <a:solidFill>
                  <a:schemeClr val="tx1">
                    <a:lumMod val="50000"/>
                    <a:lumOff val="50000"/>
                  </a:schemeClr>
                </a:solidFill>
              </a:endParaRPr>
            </a:p>
          </p:txBody>
        </p:sp>
        <p:sp>
          <p:nvSpPr>
            <p:cNvPr id="262" name="TextBox 261"/>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263" name="TextBox 262"/>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264" name="TextBox 263"/>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STFQ</a:t>
              </a:r>
              <a:endParaRPr lang="en-US" dirty="0">
                <a:solidFill>
                  <a:schemeClr val="tx1">
                    <a:lumMod val="50000"/>
                    <a:lumOff val="50000"/>
                  </a:schemeClr>
                </a:solidFill>
              </a:endParaRPr>
            </a:p>
          </p:txBody>
        </p:sp>
        <p:sp>
          <p:nvSpPr>
            <p:cNvPr id="265" name="TextBox 264"/>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266" name="TextBox 265"/>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267" name="TextBox 266"/>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268" name="TextBox 267"/>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269" name="TextBox 268"/>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270" name="TextBox 269"/>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271" name="TextBox 270"/>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72" name="TextBox 271"/>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73" name="TextBox 272"/>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74" name="TextBox 273"/>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75" name="TextBox 274"/>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SRPT</a:t>
              </a:r>
              <a:endParaRPr lang="en-US" dirty="0">
                <a:solidFill>
                  <a:schemeClr val="tx1">
                    <a:lumMod val="50000"/>
                    <a:lumOff val="50000"/>
                  </a:schemeClr>
                </a:solidFill>
              </a:endParaRPr>
            </a:p>
          </p:txBody>
        </p:sp>
        <p:sp>
          <p:nvSpPr>
            <p:cNvPr id="276" name="TextBox 275"/>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77" name="TextBox 276"/>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IntServ</a:t>
              </a:r>
              <a:endParaRPr lang="en-US" dirty="0">
                <a:solidFill>
                  <a:schemeClr val="tx1">
                    <a:lumMod val="50000"/>
                    <a:lumOff val="50000"/>
                  </a:schemeClr>
                </a:solidFill>
              </a:endParaRPr>
            </a:p>
          </p:txBody>
        </p:sp>
        <p:sp>
          <p:nvSpPr>
            <p:cNvPr id="278" name="TextBox 277"/>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9" name="TextBox 278"/>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0" name="TextBox 279"/>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81" name="TextBox 280"/>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282" name="Straight Connector 281"/>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HPFQ</a:t>
              </a:r>
              <a:endParaRPr lang="en-US" dirty="0">
                <a:solidFill>
                  <a:schemeClr val="tx1">
                    <a:lumMod val="50000"/>
                    <a:lumOff val="50000"/>
                  </a:schemeClr>
                </a:solidFill>
              </a:endParaRPr>
            </a:p>
          </p:txBody>
        </p:sp>
        <p:sp>
          <p:nvSpPr>
            <p:cNvPr id="287" name="TextBox 286"/>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255" name="TextBox 254"/>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grpSp>
    </p:spTree>
    <p:extLst>
      <p:ext uri="{BB962C8B-B14F-4D97-AF65-F5344CB8AC3E}">
        <p14:creationId xmlns:p14="http://schemas.microsoft.com/office/powerpoint/2010/main" val="19396174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577333354"/>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9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1016198130"/>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a:xfrm>
            <a:off x="838200" y="1676400"/>
            <a:ext cx="10515600" cy="4351338"/>
          </a:xfrm>
        </p:spPr>
        <p:txBody>
          <a:bodyPr>
            <a:normAutofit/>
          </a:bodyPr>
          <a:lstStyle/>
          <a:p>
            <a:r>
              <a:rPr lang="en-US" dirty="0" smtClean="0"/>
              <a:t>Performance targets for a shared-memory router</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r>
              <a:rPr lang="en-US" dirty="0" smtClean="0"/>
              <a:t>Naive solution: flat, sorted array of 60K elements is infeasible</a:t>
            </a:r>
            <a:endParaRPr lang="en-US" dirty="0"/>
          </a:p>
          <a:p>
            <a:r>
              <a:rPr lang="en-US" dirty="0" smtClean="0"/>
              <a:t>Exploit observation that ranks increase within a flow: sort 1K head packets, one from each flow</a:t>
            </a:r>
          </a:p>
        </p:txBody>
      </p:sp>
      <p:sp>
        <p:nvSpPr>
          <p:cNvPr id="4" name="Rounded Rectangle 3"/>
          <p:cNvSpPr/>
          <p:nvPr/>
        </p:nvSpPr>
        <p:spPr>
          <a:xfrm>
            <a:off x="723900" y="5181600"/>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7 mm</a:t>
            </a:r>
            <a:r>
              <a:rPr lang="en-US" sz="3200" baseline="30000" dirty="0" smtClean="0">
                <a:latin typeface="Gadugi" charset="0"/>
                <a:ea typeface="Gadugi" charset="0"/>
                <a:cs typeface="Gadugi" charset="0"/>
              </a:rPr>
              <a:t>2 </a:t>
            </a:r>
            <a:r>
              <a:rPr lang="en-US" sz="3200" dirty="0" smtClean="0">
                <a:latin typeface="Gadugi" charset="0"/>
                <a:ea typeface="Gadugi" charset="0"/>
                <a:cs typeface="Gadugi" charset="0"/>
              </a:rPr>
              <a:t> area in a 16-nm library for a</a:t>
            </a:r>
          </a:p>
          <a:p>
            <a:pPr algn="ctr"/>
            <a:r>
              <a:rPr lang="en-US" sz="3200" dirty="0" smtClean="0">
                <a:latin typeface="Gadugi" charset="0"/>
                <a:ea typeface="Gadugi" charset="0"/>
                <a:cs typeface="Gadugi" charset="0"/>
              </a:rPr>
              <a:t>5-level programmable scheduler (4% overhead) </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20312632"/>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4220758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WFQ</a:t>
            </a:r>
          </a:p>
        </p:txBody>
      </p:sp>
      <p:sp>
        <p:nvSpPr>
          <p:cNvPr id="38" name="TextBox 37"/>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STFQ</a:t>
            </a:r>
          </a:p>
        </p:txBody>
      </p:sp>
      <p:sp>
        <p:nvSpPr>
          <p:cNvPr id="39" name="TextBox 38"/>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HPFQ</a:t>
            </a:r>
          </a:p>
        </p:txBody>
      </p:sp>
    </p:spTree>
    <p:extLst>
      <p:ext uri="{BB962C8B-B14F-4D97-AF65-F5344CB8AC3E}">
        <p14:creationId xmlns:p14="http://schemas.microsoft.com/office/powerpoint/2010/main" val="44906736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Broader impact</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Packet transactions </a:t>
            </a:r>
            <a:r>
              <a:rPr lang="en-US" dirty="0" smtClean="0"/>
              <a:t>now </a:t>
            </a:r>
            <a:r>
              <a:rPr lang="en-US" dirty="0" smtClean="0">
                <a:latin typeface="Gadugi" panose="020B0502040204020203" pitchFamily="34" charset="0"/>
              </a:rPr>
              <a:t>in P4</a:t>
            </a:r>
          </a:p>
          <a:p>
            <a:endParaRPr lang="en-US" dirty="0"/>
          </a:p>
          <a:p>
            <a:r>
              <a:rPr lang="en-US" dirty="0" smtClean="0"/>
              <a:t>Industry interest </a:t>
            </a:r>
            <a:r>
              <a:rPr lang="en-US" dirty="0" smtClean="0">
                <a:latin typeface="Gadugi" panose="020B0502040204020203" pitchFamily="34" charset="0"/>
              </a:rPr>
              <a:t>in PIFOs, Domino’s compiler techniques</a:t>
            </a:r>
          </a:p>
          <a:p>
            <a:endParaRPr lang="en-US" dirty="0" smtClean="0"/>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Primitives for programming high-speed routers</a:t>
            </a:r>
          </a:p>
          <a:p>
            <a:pPr lvl="1"/>
            <a:r>
              <a:rPr lang="en-US" dirty="0"/>
              <a:t>N</a:t>
            </a:r>
            <a:r>
              <a:rPr lang="en-US" dirty="0" smtClean="0"/>
              <a:t>etwork measurement</a:t>
            </a:r>
          </a:p>
          <a:p>
            <a:pPr lvl="1"/>
            <a:r>
              <a:rPr lang="en-US" dirty="0" smtClean="0"/>
              <a:t>Host networking</a:t>
            </a:r>
          </a:p>
          <a:p>
            <a:pPr lvl="1"/>
            <a:endParaRPr lang="en-US" dirty="0"/>
          </a:p>
          <a:p>
            <a:r>
              <a:rPr lang="en-US" dirty="0" smtClean="0"/>
              <a:t>Hardware and software for </a:t>
            </a:r>
            <a:r>
              <a:rPr lang="en-US" smtClean="0"/>
              <a:t>specialized distributed systems</a:t>
            </a:r>
            <a:endParaRPr lang="en-US" dirty="0" smtClean="0"/>
          </a:p>
          <a:p>
            <a:pPr lvl="1"/>
            <a:r>
              <a:rPr lang="en-US" dirty="0" smtClean="0"/>
              <a:t>The end of Moore’s law makes specialization a necessity, not a luxury</a:t>
            </a:r>
          </a:p>
          <a:p>
            <a:pPr lvl="1"/>
            <a:r>
              <a:rPr lang="en-US" dirty="0" smtClean="0"/>
              <a:t>We’ll soon have specialized clusters of accelerators and cores</a:t>
            </a:r>
          </a:p>
          <a:p>
            <a:pPr lvl="1"/>
            <a:r>
              <a:rPr lang="en-US" dirty="0"/>
              <a:t>Requires </a:t>
            </a:r>
            <a:r>
              <a:rPr lang="en-US" dirty="0" smtClean="0"/>
              <a:t>straddling </a:t>
            </a:r>
            <a:r>
              <a:rPr lang="en-US" dirty="0"/>
              <a:t>disciplines: hardware, systems, compilers, etc</a:t>
            </a:r>
            <a:r>
              <a:rPr lang="en-US" dirty="0" smtClean="0"/>
              <a:t>.</a:t>
            </a:r>
          </a:p>
          <a:p>
            <a:pPr lvl="1"/>
            <a:endParaRPr lang="en-US" dirty="0"/>
          </a:p>
        </p:txBody>
      </p:sp>
    </p:spTree>
    <p:extLst>
      <p:ext uri="{BB962C8B-B14F-4D97-AF65-F5344CB8AC3E}">
        <p14:creationId xmlns:p14="http://schemas.microsoft.com/office/powerpoint/2010/main" val="114150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
        <p:nvSpPr>
          <p:cNvPr id="4" name="Freeform 3"/>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5" name="Freeform 4"/>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smtClean="0">
                <a:solidFill>
                  <a:srgbClr val="FF0000"/>
                </a:solidFill>
                <a:latin typeface="+mj-lt"/>
                <a:cs typeface="Seravek"/>
              </a:rPr>
              <a:t>count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+ 1;</a:t>
            </a:r>
          </a:p>
        </p:txBody>
      </p:sp>
      <p:sp>
        <p:nvSpPr>
          <p:cNvPr id="6" name="Freeform 5"/>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FF0000"/>
                </a:solidFill>
                <a:latin typeface="+mj-lt"/>
                <a:cs typeface="Seravek"/>
              </a:rPr>
              <a:t>state</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smtClean="0">
                <a:solidFill>
                  <a:srgbClr val="000000"/>
                </a:solidFill>
                <a:latin typeface="+mj-lt"/>
                <a:cs typeface="Seravek"/>
              </a:rPr>
              <a:t>mux(</a:t>
            </a:r>
            <a:r>
              <a:rPr lang="en-US" sz="2000" kern="0" smtClean="0">
                <a:solidFill>
                  <a:srgbClr val="FF0000"/>
                </a:solidFill>
                <a:latin typeface="+mj-lt"/>
                <a:cs typeface="Seravek"/>
              </a:rPr>
              <a:t>state</a:t>
            </a:r>
            <a:r>
              <a:rPr lang="en-US" sz="2000" kern="0" smtClean="0">
                <a:solidFill>
                  <a:srgbClr val="000000"/>
                </a:solidFill>
                <a:latin typeface="+mj-lt"/>
                <a:cs typeface="Seravek"/>
              </a:rPr>
              <a:t> RELOP </a:t>
            </a:r>
            <a:r>
              <a:rPr lang="en-US" sz="2000" kern="0" dirty="0" smtClean="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smtClean="0">
                <a:solidFill>
                  <a:srgbClr val="FF0000"/>
                </a:solidFill>
                <a:latin typeface="+mj-lt"/>
                <a:cs typeface="Seravek"/>
              </a:rPr>
              <a:t>state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p.a</a:t>
            </a:r>
            <a:r>
              <a:rPr lang="en-US" sz="2000" kern="0" dirty="0" smtClean="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smtClean="0">
                <a:solidFill>
                  <a:srgbClr val="FF0000"/>
                </a:solidFill>
                <a:latin typeface="+mj-lt"/>
                <a:cs typeface="Seravek"/>
              </a:rPr>
              <a:t>state</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p.c</a:t>
            </a:r>
            <a:r>
              <a:rPr lang="en-US" sz="2000" kern="0" dirty="0" smtClean="0">
                <a:solidFill>
                  <a:srgbClr val="000000"/>
                </a:solidFill>
                <a:latin typeface="+mj-lt"/>
                <a:cs typeface="Seravek"/>
              </a:rPr>
              <a:t>, 0)</a:t>
            </a:r>
          </a:p>
        </p:txBody>
      </p:sp>
      <p:cxnSp>
        <p:nvCxnSpPr>
          <p:cNvPr id="7" name="Straight Arrow Connector 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99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589457" y="1257300"/>
            <a:ext cx="9519480" cy="3918192"/>
            <a:chOff x="1589457" y="1257300"/>
            <a:chExt cx="9519480"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1298284058"/>
      </p:ext>
    </p:extLst>
  </p:cSld>
  <p:clrMapOvr>
    <a:masterClrMapping/>
  </p:clrMapOvr>
  <mc:AlternateContent xmlns:mc="http://schemas.openxmlformats.org/markup-compatibility/2006">
    <mc:Choice xmlns:p14="http://schemas.microsoft.com/office/powerpoint/2010/main" Requires="p14">
      <p:transition spd="slow" p14:dur="2000" advTm="13117"/>
    </mc:Choice>
    <mc:Fallback>
      <p:transitio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125E-6 -1.48148E-6 L 0.17084 0.29769 " pathEditMode="relative" rAng="0" ptsTypes="AA">
                                      <p:cBhvr>
                                        <p:cTn id="6" dur="500" fill="hold"/>
                                        <p:tgtEl>
                                          <p:spTgt spid="4"/>
                                        </p:tgtEl>
                                        <p:attrNameLst>
                                          <p:attrName>ppt_x</p:attrName>
                                          <p:attrName>ppt_y</p:attrName>
                                        </p:attrNameLst>
                                      </p:cBhvr>
                                      <p:rCtr x="8542" y="14884"/>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49</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746916"/>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Gadugi" charset="0"/>
                <a:ea typeface="Gadugi" charset="0"/>
                <a:cs typeface="Gadugi" charset="0"/>
              </a:rPr>
              <a:t>f = flow(p)</a:t>
            </a:r>
          </a:p>
          <a:p>
            <a:pPr marL="342900" indent="-342900" defTabSz="457200">
              <a:buFont typeface="+mj-lt"/>
              <a:buAutoNum type="arabicPeriod" startAt="2"/>
              <a:defRPr/>
            </a:pPr>
            <a:r>
              <a:rPr lang="en-US" sz="1700" kern="0" dirty="0" err="1" smtClean="0">
                <a:solidFill>
                  <a:prstClr val="black"/>
                </a:solidFill>
                <a:latin typeface="Gadugi" charset="0"/>
                <a:ea typeface="Gadugi" charset="0"/>
                <a:cs typeface="Gadugi" charset="0"/>
              </a:rPr>
              <a:t>p.rank</a:t>
            </a:r>
            <a:r>
              <a:rPr lang="en-US" sz="1700" kern="0" dirty="0" smtClean="0">
                <a:solidFill>
                  <a:prstClr val="black"/>
                </a:solidFill>
                <a:latin typeface="Gadugi" charset="0"/>
                <a:ea typeface="Gadugi" charset="0"/>
                <a:cs typeface="Gadugi" charset="0"/>
              </a:rPr>
              <a:t> = </a:t>
            </a:r>
            <a:r>
              <a:rPr lang="en-US" sz="1700" kern="0" dirty="0" err="1" smtClean="0">
                <a:solidFill>
                  <a:prstClr val="black"/>
                </a:solidFill>
                <a:latin typeface="Gadugi" charset="0"/>
                <a:ea typeface="Gadugi" charset="0"/>
                <a:cs typeface="Gadugi" charset="0"/>
              </a:rPr>
              <a:t>f.rem_size</a:t>
            </a:r>
            <a:endParaRPr lang="en-US" sz="1700" kern="0" dirty="0">
              <a:solidFill>
                <a:prstClr val="black"/>
              </a:solidFill>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96403231"/>
      </p:ext>
    </p:extLst>
  </p:cSld>
  <p:clrMapOvr>
    <a:masterClrMapping/>
  </p:clrMapOvr>
  <mc:AlternateContent xmlns:mc="http://schemas.openxmlformats.org/markup-compatibility/2006">
    <mc:Choice xmlns:p14="http://schemas.microsoft.com/office/powerpoint/2010/main" Requires="p14">
      <p:transition spd="slow" p14:dur="2000" advTm="40683"/>
    </mc:Choice>
    <mc:Fallback>
      <p:transitio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One approach: Use end points</a:t>
            </a:r>
            <a:endParaRPr lang="en-US" dirty="0">
              <a:latin typeface="Gadugi" panose="020B0502040204020203" pitchFamily="34" charset="0"/>
            </a:endParaRPr>
          </a:p>
        </p:txBody>
      </p:sp>
      <p:sp>
        <p:nvSpPr>
          <p:cNvPr id="7" name="Content Placeholder 2"/>
          <p:cNvSpPr>
            <a:spLocks noGrp="1"/>
          </p:cNvSpPr>
          <p:nvPr>
            <p:ph idx="1"/>
          </p:nvPr>
        </p:nvSpPr>
        <p:spPr>
          <a:xfrm>
            <a:off x="838200" y="1825624"/>
            <a:ext cx="10934700" cy="4879976"/>
          </a:xfrm>
        </p:spPr>
        <p:txBody>
          <a:bodyPr>
            <a:normAutofit/>
          </a:bodyPr>
          <a:lstStyle/>
          <a:p>
            <a:r>
              <a:rPr lang="en-US" dirty="0" smtClean="0"/>
              <a:t>Give up on changing routers, use end points instead.</a:t>
            </a:r>
          </a:p>
          <a:p>
            <a:endParaRPr lang="en-US" dirty="0"/>
          </a:p>
          <a:p>
            <a:r>
              <a:rPr lang="en-US" dirty="0" smtClean="0"/>
              <a:t>But, end point approaches are inaccurate or inefficient</a:t>
            </a:r>
          </a:p>
          <a:p>
            <a:pPr lvl="1"/>
            <a:r>
              <a:rPr lang="en-US" dirty="0" smtClean="0"/>
              <a:t>Estimating a router’s loss rates from end point measurements is inaccurate</a:t>
            </a:r>
          </a:p>
          <a:p>
            <a:pPr lvl="1"/>
            <a:r>
              <a:rPr lang="en-US" dirty="0"/>
              <a:t>C</a:t>
            </a:r>
            <a:r>
              <a:rPr lang="en-US" dirty="0" smtClean="0"/>
              <a:t>ongestion control from end points is inefficient</a:t>
            </a:r>
            <a:endParaRPr lang="en-US" dirty="0"/>
          </a:p>
          <a:p>
            <a:endParaRPr lang="en-US" dirty="0" smtClean="0"/>
          </a:p>
          <a:p>
            <a:endParaRPr lang="en-US" dirty="0"/>
          </a:p>
        </p:txBody>
      </p:sp>
    </p:spTree>
    <p:extLst>
      <p:ext uri="{BB962C8B-B14F-4D97-AF65-F5344CB8AC3E}">
        <p14:creationId xmlns:p14="http://schemas.microsoft.com/office/powerpoint/2010/main" val="904936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021796526"/>
      </p:ext>
    </p:extLst>
  </p:cSld>
  <p:clrMapOvr>
    <a:masterClrMapping/>
  </p:clrMapOvr>
  <mc:AlternateContent xmlns:mc="http://schemas.openxmlformats.org/markup-compatibility/2006">
    <mc:Choice xmlns:p14="http://schemas.microsoft.com/office/powerpoint/2010/main" Requires="p14">
      <p:transition spd="slow" p14:dur="2000" advTm="90214"/>
    </mc:Choice>
    <mc:Fallback>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363611947"/>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7 mm</a:t>
            </a:r>
            <a:r>
              <a:rPr lang="en-US" sz="3200" baseline="30000" dirty="0" smtClean="0">
                <a:latin typeface="Seravek"/>
                <a:cs typeface="Seravek"/>
              </a:rPr>
              <a:t>2 </a:t>
            </a:r>
            <a:r>
              <a:rPr lang="en-US" sz="3200" dirty="0" smtClean="0">
                <a:latin typeface="Seravek"/>
                <a:cs typeface="Seravek"/>
              </a:rPr>
              <a:t> area in a 16-nm library for a</a:t>
            </a:r>
          </a:p>
          <a:p>
            <a:pPr algn="ctr"/>
            <a:r>
              <a:rPr lang="en-US" sz="3200" dirty="0" smtClean="0">
                <a:latin typeface="Seravek"/>
                <a:cs typeface="Seravek"/>
              </a:rPr>
              <a:t>5-level programmable scheduler (4% overhead) </a:t>
            </a:r>
            <a:endParaRPr lang="en-US" sz="3200" dirty="0">
              <a:latin typeface="Seravek"/>
              <a:cs typeface="Seravek"/>
            </a:endParaRPr>
          </a:p>
        </p:txBody>
      </p:sp>
    </p:spTree>
    <p:custDataLst>
      <p:tags r:id="rId1"/>
    </p:custDataLst>
    <p:extLst>
      <p:ext uri="{BB962C8B-B14F-4D97-AF65-F5344CB8AC3E}">
        <p14:creationId xmlns:p14="http://schemas.microsoft.com/office/powerpoint/2010/main" val="348411344"/>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P spid="74" grpId="0" animBg="1"/>
    </p:bld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Acknowledgements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Anurag Agrawal, Steve Licking, </a:t>
            </a:r>
            <a:r>
              <a:rPr lang="en-US" dirty="0" smtClean="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17720984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Recent activity in the area</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2008--2013: </a:t>
            </a:r>
            <a:r>
              <a:rPr lang="en-US" dirty="0" err="1" smtClean="0"/>
              <a:t>OpenFlow</a:t>
            </a:r>
            <a:r>
              <a:rPr lang="en-US" dirty="0" smtClean="0"/>
              <a:t>: Specify router-to-router connectivity</a:t>
            </a:r>
          </a:p>
          <a:p>
            <a:endParaRPr lang="en-US" dirty="0"/>
          </a:p>
          <a:p>
            <a:r>
              <a:rPr lang="en-US" dirty="0" smtClean="0"/>
              <a:t>2013--now: Programmable router chips (</a:t>
            </a:r>
            <a:r>
              <a:rPr lang="en-US" dirty="0" err="1" smtClean="0"/>
              <a:t>Barefoot’s</a:t>
            </a:r>
            <a:r>
              <a:rPr lang="en-US" dirty="0" smtClean="0"/>
              <a:t> Tofino, Intel’s </a:t>
            </a:r>
            <a:r>
              <a:rPr lang="en-US" dirty="0" err="1" smtClean="0"/>
              <a:t>FlexPipe</a:t>
            </a:r>
            <a:r>
              <a:rPr lang="en-US" dirty="0" smtClean="0"/>
              <a:t>, Cavium’s </a:t>
            </a:r>
            <a:r>
              <a:rPr lang="en-US" dirty="0" err="1" smtClean="0"/>
              <a:t>Xpliant</a:t>
            </a:r>
            <a:r>
              <a:rPr lang="en-US" dirty="0" smtClean="0"/>
              <a:t>), programming </a:t>
            </a:r>
            <a:r>
              <a:rPr lang="en-US" dirty="0"/>
              <a:t>l</a:t>
            </a:r>
            <a:r>
              <a:rPr lang="en-US" dirty="0" smtClean="0">
                <a:latin typeface="Gadugi" panose="020B0502040204020203" pitchFamily="34" charset="0"/>
              </a:rPr>
              <a:t>anguages (P4)</a:t>
            </a:r>
          </a:p>
          <a:p>
            <a:endParaRPr lang="en-US" dirty="0" smtClean="0"/>
          </a:p>
          <a:p>
            <a:r>
              <a:rPr lang="en-US" dirty="0" smtClean="0"/>
              <a:t>Router chip programmability is still nascent</a:t>
            </a:r>
          </a:p>
          <a:p>
            <a:pPr lvl="1"/>
            <a:r>
              <a:rPr lang="en-US" dirty="0" smtClean="0"/>
              <a:t>Goal: feature parity with legacy routers without baking in features</a:t>
            </a:r>
          </a:p>
          <a:p>
            <a:pPr lvl="1"/>
            <a:r>
              <a:rPr lang="en-US" dirty="0" smtClean="0"/>
              <a:t>Basic header manipulation; recognize new protocol formats</a:t>
            </a:r>
            <a:endParaRPr lang="en-US" dirty="0"/>
          </a:p>
        </p:txBody>
      </p:sp>
    </p:spTree>
    <p:extLst>
      <p:ext uri="{BB962C8B-B14F-4D97-AF65-F5344CB8AC3E}">
        <p14:creationId xmlns:p14="http://schemas.microsoft.com/office/powerpoint/2010/main" val="17985715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in one slide</a:t>
            </a:r>
            <a:endParaRPr lang="en-US" dirty="0"/>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smtClean="0"/>
              <a:t>Goal: if each stage runs atomically, transaction must run atomically</a:t>
            </a:r>
          </a:p>
          <a:p>
            <a:pPr lvl="1"/>
            <a:endParaRPr lang="en-US" dirty="0"/>
          </a:p>
          <a:p>
            <a:r>
              <a:rPr lang="en-US" dirty="0" smtClean="0"/>
              <a:t>Easy without state: only </a:t>
            </a:r>
            <a:r>
              <a:rPr lang="en-US" b="1" i="1" dirty="0" smtClean="0"/>
              <a:t>intra-packet </a:t>
            </a:r>
            <a:r>
              <a:rPr lang="en-US" dirty="0" smtClean="0"/>
              <a:t>dependencies</a:t>
            </a:r>
          </a:p>
          <a:p>
            <a:pPr lvl="1"/>
            <a:r>
              <a:rPr lang="en-US" dirty="0" smtClean="0"/>
              <a:t>Perform depth-first search on DAG</a:t>
            </a:r>
            <a:r>
              <a:rPr lang="en-US" dirty="0"/>
              <a:t> </a:t>
            </a:r>
            <a:r>
              <a:rPr lang="en-US" dirty="0" smtClean="0"/>
              <a:t>of intra-packet dependencies</a:t>
            </a:r>
          </a:p>
          <a:p>
            <a:pPr lvl="1"/>
            <a:r>
              <a:rPr lang="en-US" dirty="0"/>
              <a:t>A</a:t>
            </a:r>
            <a:r>
              <a:rPr lang="en-US" dirty="0" smtClean="0"/>
              <a:t>ll nodes at the same depth belong to the same pipeline stage</a:t>
            </a:r>
          </a:p>
          <a:p>
            <a:endParaRPr lang="en-US" dirty="0"/>
          </a:p>
          <a:p>
            <a:r>
              <a:rPr lang="en-US" dirty="0" smtClean="0"/>
              <a:t>State causes </a:t>
            </a:r>
            <a:r>
              <a:rPr lang="en-US" b="1" i="1" dirty="0" smtClean="0"/>
              <a:t>inter-packet</a:t>
            </a:r>
            <a:r>
              <a:rPr lang="en-US" dirty="0" smtClean="0"/>
              <a:t> dependencies</a:t>
            </a:r>
          </a:p>
          <a:p>
            <a:pPr lvl="1"/>
            <a:r>
              <a:rPr lang="en-US" dirty="0" smtClean="0"/>
              <a:t>Cycles in dep. graph: state read must follow write from previous packet.</a:t>
            </a:r>
          </a:p>
          <a:p>
            <a:pPr lvl="1"/>
            <a:r>
              <a:rPr lang="en-US" dirty="0" smtClean="0"/>
              <a:t>Find strongly connected components; contract SCCs to single nodes</a:t>
            </a:r>
          </a:p>
          <a:p>
            <a:pPr lvl="1"/>
            <a:r>
              <a:rPr lang="en-US" dirty="0" smtClean="0"/>
              <a:t>Depth-first search on resulting DAG</a:t>
            </a:r>
          </a:p>
        </p:txBody>
      </p:sp>
    </p:spTree>
    <p:extLst>
      <p:ext uri="{BB962C8B-B14F-4D97-AF65-F5344CB8AC3E}">
        <p14:creationId xmlns:p14="http://schemas.microsoft.com/office/powerpoint/2010/main" val="17523224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smtClean="0"/>
              <a:t>Future work: An era of specialized systems</a:t>
            </a:r>
            <a:endParaRPr lang="en-US" dirty="0"/>
          </a:p>
        </p:txBody>
      </p:sp>
      <p:sp>
        <p:nvSpPr>
          <p:cNvPr id="3" name="Content Placeholder 2"/>
          <p:cNvSpPr>
            <a:spLocks noGrp="1"/>
          </p:cNvSpPr>
          <p:nvPr>
            <p:ph idx="1"/>
          </p:nvPr>
        </p:nvSpPr>
        <p:spPr/>
        <p:txBody>
          <a:bodyPr>
            <a:normAutofit lnSpcReduction="10000"/>
          </a:bodyPr>
          <a:lstStyle/>
          <a:p>
            <a:r>
              <a:rPr lang="en-US" dirty="0" smtClean="0"/>
              <a:t>With Moore’s law ending, hardware specialization is a necessity</a:t>
            </a:r>
          </a:p>
          <a:p>
            <a:pPr lvl="1"/>
            <a:r>
              <a:rPr lang="en-US" sz="2600" dirty="0" smtClean="0"/>
              <a:t>Video encoding, graphics, machine learning, bitcoin mining, </a:t>
            </a:r>
            <a:r>
              <a:rPr lang="is-IS" sz="2600" dirty="0" smtClean="0"/>
              <a:t>…</a:t>
            </a:r>
            <a:endParaRPr lang="en-US" sz="2600" dirty="0" smtClean="0"/>
          </a:p>
          <a:p>
            <a:pPr lvl="1"/>
            <a:endParaRPr lang="en-US" dirty="0"/>
          </a:p>
          <a:p>
            <a:r>
              <a:rPr lang="en-US" dirty="0" smtClean="0"/>
              <a:t>Recurring tension between programmability and specialization</a:t>
            </a:r>
          </a:p>
          <a:p>
            <a:endParaRPr lang="en-US" dirty="0"/>
          </a:p>
          <a:p>
            <a:pPr marL="228600" lvl="1">
              <a:spcBef>
                <a:spcPts val="1000"/>
              </a:spcBef>
            </a:pPr>
            <a:r>
              <a:rPr lang="en-US" sz="2800" dirty="0" smtClean="0"/>
              <a:t>Simple question: How </a:t>
            </a:r>
            <a:r>
              <a:rPr lang="en-US" sz="2800" dirty="0"/>
              <a:t>do we </a:t>
            </a:r>
            <a:r>
              <a:rPr lang="en-US" sz="2800" dirty="0" smtClean="0"/>
              <a:t>design </a:t>
            </a:r>
            <a:r>
              <a:rPr lang="en-US" sz="2800" dirty="0"/>
              <a:t>a </a:t>
            </a:r>
            <a:r>
              <a:rPr lang="en-US" sz="2800" dirty="0" smtClean="0"/>
              <a:t>cluster </a:t>
            </a:r>
            <a:r>
              <a:rPr lang="en-US" sz="2800" dirty="0"/>
              <a:t>of processors and </a:t>
            </a:r>
            <a:r>
              <a:rPr lang="en-US" sz="2800" dirty="0" smtClean="0"/>
              <a:t>accelerators for (machine learning / video encoding / </a:t>
            </a:r>
            <a:r>
              <a:rPr lang="is-IS" sz="2800" dirty="0" smtClean="0"/>
              <a:t>…)</a:t>
            </a:r>
            <a:r>
              <a:rPr lang="en-US" sz="2800" dirty="0" smtClean="0"/>
              <a:t>?</a:t>
            </a:r>
          </a:p>
          <a:p>
            <a:pPr marL="228600" lvl="1">
              <a:spcBef>
                <a:spcPts val="1000"/>
              </a:spcBef>
            </a:pPr>
            <a:endParaRPr lang="en-US" sz="2800" dirty="0"/>
          </a:p>
          <a:p>
            <a:pPr marL="228600" lvl="1">
              <a:spcBef>
                <a:spcPts val="1000"/>
              </a:spcBef>
            </a:pPr>
            <a:r>
              <a:rPr lang="en-US" sz="2800" dirty="0" smtClean="0"/>
              <a:t>Requires synthesizing ideas </a:t>
            </a:r>
            <a:r>
              <a:rPr lang="en-US" sz="2800" dirty="0"/>
              <a:t>from </a:t>
            </a:r>
            <a:r>
              <a:rPr lang="en-US" sz="2800" dirty="0" smtClean="0"/>
              <a:t>languages</a:t>
            </a:r>
            <a:r>
              <a:rPr lang="en-US" sz="2800" dirty="0"/>
              <a:t>, compilers, hardware, </a:t>
            </a:r>
            <a:r>
              <a:rPr lang="en-US" sz="2800" dirty="0" smtClean="0"/>
              <a:t>and networking</a:t>
            </a:r>
          </a:p>
          <a:p>
            <a:pPr lvl="1"/>
            <a:endParaRPr lang="en-US" dirty="0" smtClean="0"/>
          </a:p>
          <a:p>
            <a:pPr lvl="2"/>
            <a:endParaRPr lang="en-US" dirty="0" smtClean="0"/>
          </a:p>
        </p:txBody>
      </p:sp>
    </p:spTree>
    <p:extLst>
      <p:ext uri="{BB962C8B-B14F-4D97-AF65-F5344CB8AC3E}">
        <p14:creationId xmlns:p14="http://schemas.microsoft.com/office/powerpoint/2010/main" val="13494331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a:t>
            </a:r>
            <a:r>
              <a:rPr lang="en-US" dirty="0" smtClean="0"/>
              <a:t>were eminently programmable</a:t>
            </a:r>
            <a:r>
              <a:rPr lang="en-US" dirty="0" smtClean="0">
                <a:latin typeface="Gadugi" panose="020B0502040204020203" pitchFamily="34" charset="0"/>
              </a:rPr>
              <a:t> minicomputers</a:t>
            </a:r>
          </a:p>
          <a:p>
            <a:pPr lvl="1"/>
            <a:r>
              <a:rPr lang="en-US" dirty="0" smtClean="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r>
              <a:rPr lang="en-US" dirty="0" smtClean="0"/>
              <a:t>)</a:t>
            </a:r>
            <a:endParaRPr lang="en-US" dirty="0" smtClean="0">
              <a:latin typeface="Gadugi" panose="020B0502040204020203" pitchFamily="34" charset="0"/>
            </a:endParaRPr>
          </a:p>
          <a:p>
            <a:pPr lvl="1"/>
            <a:r>
              <a:rPr lang="en-US" dirty="0" err="1" smtClean="0">
                <a:latin typeface="Gadugi" panose="020B0502040204020203" pitchFamily="34" charset="0"/>
              </a:rPr>
              <a:t>Fuzzballs</a:t>
            </a:r>
            <a:r>
              <a:rPr lang="en-US" dirty="0" smtClean="0">
                <a:latin typeface="Gadugi" panose="020B0502040204020203" pitchFamily="34" charset="0"/>
              </a:rPr>
              <a:t> (1971-1991): Most known for use on the NSFNET Phase-1 Backbone Network (1986-88): DEC PDP-11/73: 400 Kbit/s (Mill’s paper from SIGCOMM 88)</a:t>
            </a:r>
          </a:p>
          <a:p>
            <a:pPr lvl="1"/>
            <a:r>
              <a:rPr lang="en-US" dirty="0" smtClean="0">
                <a:latin typeface="Gadugi" panose="020B0502040204020203" pitchFamily="34" charset="0"/>
              </a:rPr>
              <a:t>Stanford multiprotocol router (1981): DEC PDP 11 / Motorola 68000</a:t>
            </a:r>
          </a:p>
          <a:p>
            <a:pPr lvl="1"/>
            <a:r>
              <a:rPr lang="en-US" dirty="0" err="1" smtClean="0"/>
              <a:t>Proteon</a:t>
            </a:r>
            <a:r>
              <a:rPr lang="en-US" dirty="0" smtClean="0"/>
              <a:t> </a:t>
            </a:r>
            <a:r>
              <a:rPr lang="en-US" dirty="0"/>
              <a:t>(1985): 80 </a:t>
            </a:r>
            <a:r>
              <a:rPr lang="en-US" dirty="0" smtClean="0"/>
              <a:t>Mbit/s</a:t>
            </a:r>
            <a:r>
              <a:rPr lang="en-US" dirty="0"/>
              <a:t> </a:t>
            </a:r>
            <a:r>
              <a:rPr lang="en-US" dirty="0" smtClean="0"/>
              <a:t>(http</a:t>
            </a:r>
            <a:r>
              <a:rPr lang="en-US" dirty="0"/>
              <a:t>://</a:t>
            </a:r>
            <a:r>
              <a:rPr lang="en-US" dirty="0" err="1"/>
              <a:t>www.historyofcomputercommunications.info</a:t>
            </a:r>
            <a:r>
              <a:rPr lang="en-US" dirty="0"/>
              <a:t>/Book/12/12.22_Proteon.html#_</a:t>
            </a:r>
            <a:r>
              <a:rPr lang="en-US" dirty="0" smtClean="0"/>
              <a:t>ftn3)</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Another approach: Use a </a:t>
            </a:r>
            <a:r>
              <a:rPr lang="en-US" dirty="0"/>
              <a:t>s</a:t>
            </a:r>
            <a:r>
              <a:rPr lang="en-US" dirty="0" smtClean="0">
                <a:latin typeface="Gadugi" panose="020B0502040204020203" pitchFamily="34" charset="0"/>
              </a:rPr>
              <a:t>oftware router</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703209873"/>
              </p:ext>
            </p:extLst>
          </p:nvPr>
        </p:nvGraphicFramePr>
        <p:xfrm>
          <a:off x="647700" y="1371600"/>
          <a:ext cx="10782300" cy="42672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685800" y="57150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10—100x worse than the fastest routers</a:t>
            </a:r>
            <a:endParaRPr lang="en-US" sz="3200" dirty="0"/>
          </a:p>
        </p:txBody>
      </p:sp>
      <p:sp>
        <p:nvSpPr>
          <p:cNvPr id="5" name="Rounded Rectangle 4"/>
          <p:cNvSpPr/>
          <p:nvPr/>
        </p:nvSpPr>
        <p:spPr>
          <a:xfrm>
            <a:off x="685800" y="62865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suffer from non-deterministic performance</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P spid="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 in an ML sense?</a:t>
            </a:r>
          </a:p>
          <a:p>
            <a:pPr lvl="1"/>
            <a:r>
              <a:rPr lang="en-US" dirty="0" smtClean="0"/>
              <a:t>We don’t know for sure. We designed the atoms and were able to tweak them a little bit to serve more algorithms. But this is something we don’t yet have a handle on.</a:t>
            </a:r>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2" name="Group 131"/>
          <p:cNvGrpSpPr/>
          <p:nvPr/>
        </p:nvGrpSpPr>
        <p:grpSpPr>
          <a:xfrm>
            <a:off x="152400" y="1371600"/>
            <a:ext cx="4876800" cy="3684085"/>
            <a:chOff x="673100" y="1873103"/>
            <a:chExt cx="5062633" cy="3722649"/>
          </a:xfrm>
        </p:grpSpPr>
        <p:sp>
          <p:nvSpPr>
            <p:cNvPr id="3" name="Rectangle 2"/>
            <p:cNvSpPr/>
            <p:nvPr/>
          </p:nvSpPr>
          <p:spPr>
            <a:xfrm>
              <a:off x="673100" y="2400300"/>
              <a:ext cx="4940300" cy="2870200"/>
            </a:xfrm>
            <a:prstGeom prst="rect">
              <a:avLst/>
            </a:prstGeom>
            <a:solidFill>
              <a:schemeClr val="accent4">
                <a:lumMod val="40000"/>
                <a:lumOff val="60000"/>
                <a:alpha val="7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681442" y="1873103"/>
              <a:ext cx="5054291" cy="3722649"/>
            </a:xfrm>
            <a:prstGeom prst="rect">
              <a:avLst/>
            </a:prstGeom>
            <a:noFill/>
          </p:spPr>
          <p:txBody>
            <a:bodyPr wrap="square" rtlCol="0">
              <a:spAutoFit/>
            </a:bodyPr>
            <a:lstStyle/>
            <a:p>
              <a:pPr algn="ctr"/>
              <a:r>
                <a:rPr lang="en-US" sz="2400" dirty="0" smtClean="0">
                  <a:latin typeface="Gadugi" charset="0"/>
                  <a:ea typeface="Gadugi" charset="0"/>
                  <a:cs typeface="Gadugi" charset="0"/>
                </a:rPr>
                <a:t>Algorithm:</a:t>
              </a:r>
            </a:p>
            <a:p>
              <a:endParaRPr lang="en-US" sz="1100" dirty="0" smtClean="0">
                <a:latin typeface="Gadugi" charset="0"/>
                <a:ea typeface="Gadugi" charset="0"/>
                <a:cs typeface="Gadugi" charset="0"/>
              </a:endParaRPr>
            </a:p>
            <a:p>
              <a:endParaRPr lang="en-US" sz="500" dirty="0" smtClean="0">
                <a:latin typeface="Gadugi" charset="0"/>
                <a:ea typeface="Gadugi" charset="0"/>
                <a:cs typeface="Gadugi" charset="0"/>
              </a:endParaRPr>
            </a:p>
            <a:p>
              <a:pPr>
                <a:lnSpc>
                  <a:spcPct val="110000"/>
                </a:lnSpc>
              </a:pPr>
              <a:r>
                <a:rPr lang="en-US" sz="2200" dirty="0" smtClean="0">
                  <a:latin typeface="Gadugi" charset="0"/>
                  <a:ea typeface="Gadugi" charset="0"/>
                  <a:cs typeface="Gadugi" charset="0"/>
                </a:rPr>
                <a:t>For each packet</a:t>
              </a:r>
              <a:endParaRPr lang="en-US" sz="2200" dirty="0">
                <a:latin typeface="Gadugi" charset="0"/>
                <a:ea typeface="Gadugi" charset="0"/>
                <a:cs typeface="Gadugi" charset="0"/>
              </a:endParaRP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Calculate </a:t>
              </a:r>
              <a:r>
                <a:rPr lang="en-US" sz="2200" dirty="0">
                  <a:latin typeface="Gadugi" charset="0"/>
                  <a:ea typeface="Gadugi" charset="0"/>
                  <a:cs typeface="Gadugi" charset="0"/>
                </a:rPr>
                <a:t>average queue size</a:t>
              </a: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if </a:t>
              </a:r>
              <a:r>
                <a:rPr lang="en-US" sz="2200" dirty="0">
                  <a:latin typeface="Gadugi" charset="0"/>
                  <a:ea typeface="Gadugi" charset="0"/>
                  <a:cs typeface="Gadugi" charset="0"/>
                </a:rPr>
                <a:t>min &lt; </a:t>
              </a:r>
              <a:r>
                <a:rPr lang="en-US" sz="2200" dirty="0" err="1">
                  <a:latin typeface="Gadugi" charset="0"/>
                  <a:ea typeface="Gadugi" charset="0"/>
                  <a:cs typeface="Gadugi" charset="0"/>
                </a:rPr>
                <a:t>avg</a:t>
              </a:r>
              <a:r>
                <a:rPr lang="en-US" sz="2200" dirty="0">
                  <a:latin typeface="Gadugi" charset="0"/>
                  <a:ea typeface="Gadugi" charset="0"/>
                  <a:cs typeface="Gadugi" charset="0"/>
                </a:rPr>
                <a:t> &lt; </a:t>
              </a:r>
              <a:r>
                <a:rPr lang="en-US" sz="2200" dirty="0" smtClean="0">
                  <a:latin typeface="Gadugi" charset="0"/>
                  <a:ea typeface="Gadugi" charset="0"/>
                  <a:cs typeface="Gadugi" charset="0"/>
                </a:rPr>
                <a:t>max</a:t>
              </a:r>
              <a:endParaRPr lang="en-US" sz="2200" dirty="0">
                <a:latin typeface="Gadugi" charset="0"/>
                <a:ea typeface="Gadugi" charset="0"/>
                <a:cs typeface="Gadugi" charset="0"/>
              </a:endParaRP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calculate </a:t>
              </a:r>
              <a:r>
                <a:rPr lang="en-US" sz="2200" dirty="0">
                  <a:latin typeface="Gadugi" charset="0"/>
                  <a:ea typeface="Gadugi" charset="0"/>
                  <a:cs typeface="Gadugi" charset="0"/>
                </a:rPr>
                <a:t>probability p</a:t>
              </a: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mark </a:t>
              </a:r>
              <a:r>
                <a:rPr lang="en-US" sz="2200" dirty="0">
                  <a:latin typeface="Gadugi" charset="0"/>
                  <a:ea typeface="Gadugi" charset="0"/>
                  <a:cs typeface="Gadugi" charset="0"/>
                </a:rPr>
                <a:t>packet with probability </a:t>
              </a:r>
              <a:r>
                <a:rPr lang="en-US" sz="2200" dirty="0" smtClean="0">
                  <a:latin typeface="Gadugi" charset="0"/>
                  <a:ea typeface="Gadugi" charset="0"/>
                  <a:cs typeface="Gadugi" charset="0"/>
                </a:rPr>
                <a:t>p</a:t>
              </a: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else </a:t>
              </a:r>
              <a:r>
                <a:rPr lang="en-US" sz="2200" dirty="0">
                  <a:latin typeface="Gadugi" charset="0"/>
                  <a:ea typeface="Gadugi" charset="0"/>
                  <a:cs typeface="Gadugi" charset="0"/>
                </a:rPr>
                <a:t>if </a:t>
              </a:r>
              <a:r>
                <a:rPr lang="en-US" sz="2200" dirty="0" err="1">
                  <a:latin typeface="Gadugi" charset="0"/>
                  <a:ea typeface="Gadugi" charset="0"/>
                  <a:cs typeface="Gadugi" charset="0"/>
                </a:rPr>
                <a:t>avg</a:t>
              </a:r>
              <a:r>
                <a:rPr lang="en-US" sz="2200" dirty="0">
                  <a:latin typeface="Gadugi" charset="0"/>
                  <a:ea typeface="Gadugi" charset="0"/>
                  <a:cs typeface="Gadugi" charset="0"/>
                </a:rPr>
                <a:t> &gt; </a:t>
              </a:r>
              <a:r>
                <a:rPr lang="en-US" sz="2200" dirty="0" smtClean="0">
                  <a:latin typeface="Gadugi" charset="0"/>
                  <a:ea typeface="Gadugi" charset="0"/>
                  <a:cs typeface="Gadugi" charset="0"/>
                </a:rPr>
                <a:t>max</a:t>
              </a:r>
              <a:endParaRPr lang="en-US" sz="2200" dirty="0">
                <a:latin typeface="Gadugi" charset="0"/>
                <a:ea typeface="Gadugi" charset="0"/>
                <a:cs typeface="Gadugi" charset="0"/>
              </a:endParaRP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mark </a:t>
              </a:r>
              <a:r>
                <a:rPr lang="en-US" sz="2200" dirty="0">
                  <a:latin typeface="Gadugi" charset="0"/>
                  <a:ea typeface="Gadugi" charset="0"/>
                  <a:cs typeface="Gadugi" charset="0"/>
                </a:rPr>
                <a:t>packet</a:t>
              </a:r>
            </a:p>
            <a:p>
              <a:endParaRPr lang="en-US" sz="2400" dirty="0">
                <a:latin typeface="Gadugi" charset="0"/>
                <a:ea typeface="Gadugi" charset="0"/>
                <a:cs typeface="Gadugi" charset="0"/>
              </a:endParaRPr>
            </a:p>
          </p:txBody>
        </p:sp>
      </p:grpSp>
      <p:sp>
        <p:nvSpPr>
          <p:cNvPr id="129" name="Right Arrow 128"/>
          <p:cNvSpPr/>
          <p:nvPr/>
        </p:nvSpPr>
        <p:spPr>
          <a:xfrm>
            <a:off x="4991100" y="3162300"/>
            <a:ext cx="723900" cy="3810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endParaRPr>
          </a:p>
        </p:txBody>
      </p:sp>
      <p:sp>
        <p:nvSpPr>
          <p:cNvPr id="4" name="Title 3"/>
          <p:cNvSpPr>
            <a:spLocks noGrp="1"/>
          </p:cNvSpPr>
          <p:nvPr>
            <p:ph type="title"/>
          </p:nvPr>
        </p:nvSpPr>
        <p:spPr/>
        <p:txBody>
          <a:bodyPr/>
          <a:lstStyle/>
          <a:p>
            <a:r>
              <a:rPr lang="en-US" dirty="0"/>
              <a:t>Vision: programmability and </a:t>
            </a:r>
            <a:r>
              <a:rPr lang="en-US" dirty="0" smtClean="0"/>
              <a:t>performance</a:t>
            </a:r>
            <a:endParaRPr lang="en-US" dirty="0"/>
          </a:p>
        </p:txBody>
      </p:sp>
      <p:sp>
        <p:nvSpPr>
          <p:cNvPr id="6" name="TextBox 5"/>
          <p:cNvSpPr txBox="1"/>
          <p:nvPr/>
        </p:nvSpPr>
        <p:spPr>
          <a:xfrm>
            <a:off x="4838700" y="2819400"/>
            <a:ext cx="1109599" cy="369332"/>
          </a:xfrm>
          <a:prstGeom prst="rect">
            <a:avLst/>
          </a:prstGeom>
          <a:noFill/>
        </p:spPr>
        <p:txBody>
          <a:bodyPr wrap="none" rtlCol="0">
            <a:spAutoFit/>
          </a:bodyPr>
          <a:lstStyle/>
          <a:p>
            <a:r>
              <a:rPr lang="en-US" smtClean="0"/>
              <a:t>Compiler</a:t>
            </a:r>
            <a:endParaRPr lang="en-US"/>
          </a:p>
        </p:txBody>
      </p:sp>
      <p:grpSp>
        <p:nvGrpSpPr>
          <p:cNvPr id="7" name="Group 6"/>
          <p:cNvGrpSpPr/>
          <p:nvPr/>
        </p:nvGrpSpPr>
        <p:grpSpPr>
          <a:xfrm>
            <a:off x="5943600" y="1371600"/>
            <a:ext cx="5909735" cy="3581400"/>
            <a:chOff x="5672665" y="1126066"/>
            <a:chExt cx="6519335" cy="3941234"/>
          </a:xfrm>
        </p:grpSpPr>
        <p:grpSp>
          <p:nvGrpSpPr>
            <p:cNvPr id="493" name="Group 492"/>
            <p:cNvGrpSpPr/>
            <p:nvPr/>
          </p:nvGrpSpPr>
          <p:grpSpPr>
            <a:xfrm>
              <a:off x="5672665" y="1714500"/>
              <a:ext cx="6519335" cy="3352800"/>
              <a:chOff x="5672665" y="1295400"/>
              <a:chExt cx="6519335" cy="3581400"/>
            </a:xfrm>
          </p:grpSpPr>
          <p:cxnSp>
            <p:nvCxnSpPr>
              <p:cNvPr id="490" name="Straight Connector 489"/>
              <p:cNvCxnSpPr/>
              <p:nvPr/>
            </p:nvCxnSpPr>
            <p:spPr>
              <a:xfrm flipV="1">
                <a:off x="7070718" y="35433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134" name="Group 42"/>
              <p:cNvGrpSpPr/>
              <p:nvPr/>
            </p:nvGrpSpPr>
            <p:grpSpPr>
              <a:xfrm>
                <a:off x="5676900" y="2454220"/>
                <a:ext cx="2667404" cy="1751674"/>
                <a:chOff x="1707458" y="1778000"/>
                <a:chExt cx="4254836" cy="1181787"/>
              </a:xfrm>
            </p:grpSpPr>
            <p:cxnSp>
              <p:nvCxnSpPr>
                <p:cNvPr id="135" name="Straight Arrow Connector 134"/>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sp>
            <p:nvSpPr>
              <p:cNvPr id="147" name="TextBox 146"/>
              <p:cNvSpPr txBox="1"/>
              <p:nvPr/>
            </p:nvSpPr>
            <p:spPr>
              <a:xfrm>
                <a:off x="8144780" y="1331576"/>
                <a:ext cx="1543284" cy="475601"/>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58631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76538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76538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76538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76538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8294605" y="1790700"/>
                <a:ext cx="1230395" cy="3086100"/>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1" name="Group 42"/>
              <p:cNvGrpSpPr/>
              <p:nvPr/>
            </p:nvGrpSpPr>
            <p:grpSpPr>
              <a:xfrm>
                <a:off x="9617936" y="2515526"/>
                <a:ext cx="2574064" cy="1751674"/>
                <a:chOff x="1707458" y="1778000"/>
                <a:chExt cx="4254836" cy="1181787"/>
              </a:xfrm>
            </p:grpSpPr>
            <p:cxnSp>
              <p:nvCxnSpPr>
                <p:cNvPr id="182" name="Straight Arrow Connector 181"/>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grpSp>
            <p:nvGrpSpPr>
              <p:cNvPr id="198" name="Group 197"/>
              <p:cNvGrpSpPr/>
              <p:nvPr/>
            </p:nvGrpSpPr>
            <p:grpSpPr>
              <a:xfrm>
                <a:off x="5672665" y="1485900"/>
                <a:ext cx="2362200" cy="38362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5861697" y="1295400"/>
                <a:ext cx="2000694" cy="475601"/>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5863165" y="2133600"/>
                <a:ext cx="397617" cy="2360848"/>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65870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6587065" y="2133600"/>
                <a:ext cx="397617" cy="2360848"/>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75395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7539565" y="2133600"/>
                <a:ext cx="397617" cy="2360848"/>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8410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631704" y="2416956"/>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631704" y="430699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631704" y="308916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631704" y="3616001"/>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1010900" y="35814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650504" y="1521484"/>
                <a:ext cx="2362200" cy="383622"/>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10014597" y="1330984"/>
                <a:ext cx="1921395" cy="475601"/>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841004" y="2169184"/>
                <a:ext cx="397617" cy="2360848"/>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5649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564904" y="2169184"/>
                <a:ext cx="397617" cy="2360848"/>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5174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517404" y="2169184"/>
                <a:ext cx="397617" cy="2360848"/>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sp>
          <p:nvSpPr>
            <p:cNvPr id="2" name="TextBox 1"/>
            <p:cNvSpPr txBox="1"/>
            <p:nvPr/>
          </p:nvSpPr>
          <p:spPr>
            <a:xfrm>
              <a:off x="7434524" y="1126066"/>
              <a:ext cx="2965453" cy="804323"/>
            </a:xfrm>
            <a:prstGeom prst="rect">
              <a:avLst/>
            </a:prstGeom>
            <a:noFill/>
          </p:spPr>
          <p:txBody>
            <a:bodyPr wrap="none" rtlCol="0">
              <a:spAutoFit/>
            </a:bodyPr>
            <a:lstStyle/>
            <a:p>
              <a:r>
                <a:rPr lang="en-US" sz="2400" dirty="0" smtClean="0">
                  <a:latin typeface="Gadugi" charset="0"/>
                  <a:ea typeface="Gadugi" charset="0"/>
                  <a:cs typeface="Gadugi" charset="0"/>
                </a:rPr>
                <a:t>High-speed router:</a:t>
              </a:r>
              <a:endParaRPr lang="en-US" sz="2400" dirty="0">
                <a:latin typeface="Gadugi" charset="0"/>
                <a:ea typeface="Gadugi" charset="0"/>
                <a:cs typeface="Gadugi" charset="0"/>
              </a:endParaRPr>
            </a:p>
            <a:p>
              <a:endParaRPr lang="en-US" dirty="0">
                <a:latin typeface="Gadugi" charset="0"/>
                <a:ea typeface="Gadugi" charset="0"/>
                <a:cs typeface="Gadugi" charset="0"/>
              </a:endParaRPr>
            </a:p>
          </p:txBody>
        </p:sp>
      </p:grpSp>
    </p:spTree>
    <p:custDataLst>
      <p:tags r:id="rId1"/>
    </p:custDataLst>
    <p:extLst>
      <p:ext uri="{BB962C8B-B14F-4D97-AF65-F5344CB8AC3E}">
        <p14:creationId xmlns:p14="http://schemas.microsoft.com/office/powerpoint/2010/main" val="6218360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29"/>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P spid="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228600" y="1600200"/>
            <a:ext cx="12534900" cy="4191000"/>
          </a:xfrm>
        </p:spPr>
        <p:txBody>
          <a:bodyPr>
            <a:normAutofit/>
          </a:bodyPr>
          <a:lstStyle/>
          <a:p>
            <a:pPr lvl="1"/>
            <a:r>
              <a:rPr lang="en-US" sz="2800" dirty="0"/>
              <a:t>Domino (SIGCOMM 2016): programming streaming algorithms</a:t>
            </a:r>
          </a:p>
          <a:p>
            <a:pPr lvl="2"/>
            <a:r>
              <a:rPr lang="en-US" sz="2400" dirty="0"/>
              <a:t>The first </a:t>
            </a:r>
            <a:r>
              <a:rPr lang="en-US" sz="2400" dirty="0" smtClean="0"/>
              <a:t>primitives </a:t>
            </a:r>
            <a:r>
              <a:rPr lang="en-US" sz="2400" dirty="0"/>
              <a:t>for high-speed </a:t>
            </a:r>
            <a:r>
              <a:rPr lang="en-US" sz="2400" dirty="0" smtClean="0"/>
              <a:t>programming </a:t>
            </a:r>
            <a:r>
              <a:rPr lang="en-US" sz="2400" dirty="0"/>
              <a:t>of streaming algorithms</a:t>
            </a:r>
          </a:p>
          <a:p>
            <a:pPr lvl="2"/>
            <a:r>
              <a:rPr lang="en-US" sz="2400" dirty="0"/>
              <a:t>A </a:t>
            </a:r>
            <a:r>
              <a:rPr lang="en-US" sz="2400" dirty="0" smtClean="0"/>
              <a:t>compiler to compile algorithms to these primitives</a:t>
            </a:r>
          </a:p>
          <a:p>
            <a:pPr lvl="2"/>
            <a:endParaRPr lang="en-US" sz="2800" dirty="0"/>
          </a:p>
          <a:p>
            <a:pPr lvl="1"/>
            <a:r>
              <a:rPr lang="en-US" sz="2800" dirty="0" smtClean="0"/>
              <a:t>PIFO (SIGCOMM 2016): programming the scheduler</a:t>
            </a:r>
          </a:p>
          <a:p>
            <a:pPr lvl="2"/>
            <a:r>
              <a:rPr lang="en-US" sz="2400" dirty="0" smtClean="0"/>
              <a:t>The first primitive that allows us to program scheduling algorithms</a:t>
            </a:r>
          </a:p>
          <a:p>
            <a:pPr lvl="2"/>
            <a:r>
              <a:rPr lang="en-US" sz="2400" dirty="0" smtClean="0"/>
              <a:t>Modest chip area cost when implemented in high-speed hardware</a:t>
            </a:r>
          </a:p>
          <a:p>
            <a:pPr lvl="1"/>
            <a:endParaRPr lang="en-US" sz="2800" dirty="0" smtClean="0"/>
          </a:p>
        </p:txBody>
      </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My work</a:t>
            </a:r>
            <a:endParaRPr lang="en-US" dirty="0"/>
          </a:p>
        </p:txBody>
      </p:sp>
      <p:sp>
        <p:nvSpPr>
          <p:cNvPr id="11" name="Rounded Rectangle 10"/>
          <p:cNvSpPr/>
          <p:nvPr/>
        </p:nvSpPr>
        <p:spPr>
          <a:xfrm>
            <a:off x="114300" y="57912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a:t>
            </a:r>
            <a:r>
              <a:rPr lang="en-US" sz="2800" dirty="0" err="1" smtClean="0">
                <a:latin typeface="Gadugi" charset="0"/>
                <a:ea typeface="Gadugi" charset="0"/>
                <a:cs typeface="Gadugi" charset="0"/>
              </a:rPr>
              <a:t>erformance+programmability</a:t>
            </a:r>
            <a:r>
              <a:rPr lang="en-US" sz="2800" dirty="0" smtClean="0">
                <a:latin typeface="Gadugi" charset="0"/>
                <a:ea typeface="Gadugi" charset="0"/>
                <a:cs typeface="Gadugi" charset="0"/>
              </a:rPr>
              <a:t> for important classes of router functions</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96938573"/>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0"/>
                                  </p:iterate>
                                  <p:childTnLst>
                                    <p:set>
                                      <p:cBhvr>
                                        <p:cTn id="6" dur="1" fill="hold">
                                          <p:stCondLst>
                                            <p:cond delay="0"/>
                                          </p:stCondLst>
                                        </p:cTn>
                                        <p:tgtEl>
                                          <p:spTgt spid="6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0"/>
                                  </p:iterate>
                                  <p:childTnLst>
                                    <p:set>
                                      <p:cBhvr>
                                        <p:cTn id="10" dur="1" fill="hold">
                                          <p:stCondLst>
                                            <p:cond delay="0"/>
                                          </p:stCondLst>
                                        </p:cTn>
                                        <p:tgtEl>
                                          <p:spTgt spid="6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iterate type="lt">
                                    <p:tmAbs val="0"/>
                                  </p:iterate>
                                  <p:childTnLst>
                                    <p:set>
                                      <p:cBhvr>
                                        <p:cTn id="14" dur="1" fill="hold">
                                          <p:stCondLst>
                                            <p:cond delay="0"/>
                                          </p:stCondLst>
                                        </p:cTn>
                                        <p:tgtEl>
                                          <p:spTgt spid="6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iterate type="lt">
                                    <p:tmAbs val="0"/>
                                  </p:iterate>
                                  <p:childTnLst>
                                    <p:set>
                                      <p:cBhvr>
                                        <p:cTn id="18" dur="1" fill="hold">
                                          <p:stCondLst>
                                            <p:cond delay="0"/>
                                          </p:stCondLst>
                                        </p:cTn>
                                        <p:tgtEl>
                                          <p:spTgt spid="67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iterate type="lt">
                                    <p:tmAbs val="0"/>
                                  </p:iterate>
                                  <p:childTnLst>
                                    <p:set>
                                      <p:cBhvr>
                                        <p:cTn id="22" dur="1" fill="hold">
                                          <p:stCondLst>
                                            <p:cond delay="0"/>
                                          </p:stCondLst>
                                        </p:cTn>
                                        <p:tgtEl>
                                          <p:spTgt spid="67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iterate type="lt">
                                    <p:tmAbs val="0"/>
                                  </p:iterate>
                                  <p:childTnLst>
                                    <p:set>
                                      <p:cBhvr>
                                        <p:cTn id="26" dur="1" fill="hold">
                                          <p:stCondLst>
                                            <p:cond delay="0"/>
                                          </p:stCondLst>
                                        </p:cTn>
                                        <p:tgtEl>
                                          <p:spTgt spid="67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dirty="0" smtClean="0"/>
              <a:t>Packet Transactions:</a:t>
            </a:r>
            <a:br>
              <a:rPr lang="en-US" sz="3200" dirty="0" smtClean="0"/>
            </a:br>
            <a:r>
              <a:rPr lang="en-US" sz="3200" dirty="0" smtClean="0"/>
              <a:t>High-Level Programming for Line-Rate Switches</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76200" y="3602038"/>
            <a:ext cx="12153900" cy="2151062"/>
          </a:xfrm>
        </p:spPr>
        <p:txBody>
          <a:bodyPr>
            <a:normAutofit fontScale="47500" lnSpcReduction="20000"/>
          </a:bodyPr>
          <a:lstStyle/>
          <a:p>
            <a:r>
              <a:rPr lang="en-US" sz="5100" b="1" dirty="0" err="1">
                <a:latin typeface="Gadugi" panose="020B0502040204020203" pitchFamily="34" charset="0"/>
              </a:rPr>
              <a:t>Anirudh</a:t>
            </a:r>
            <a:r>
              <a:rPr lang="en-US" sz="5100" b="1" dirty="0">
                <a:latin typeface="Gadugi" panose="020B0502040204020203" pitchFamily="34" charset="0"/>
              </a:rPr>
              <a:t> </a:t>
            </a:r>
            <a:r>
              <a:rPr lang="en-US" sz="5100" b="1" dirty="0" err="1">
                <a:latin typeface="Gadugi" panose="020B0502040204020203" pitchFamily="34" charset="0"/>
              </a:rPr>
              <a:t>Sivaraman</a:t>
            </a:r>
            <a:r>
              <a:rPr lang="en-US" sz="5100" b="1" dirty="0">
                <a:latin typeface="Gadugi" panose="020B0502040204020203" pitchFamily="34" charset="0"/>
              </a:rPr>
              <a:t>, </a:t>
            </a:r>
            <a:r>
              <a:rPr lang="en-US" sz="5100" dirty="0">
                <a:latin typeface="Gadugi" panose="020B0502040204020203" pitchFamily="34" charset="0"/>
              </a:rPr>
              <a:t>Alvin Cheung, Mihai </a:t>
            </a:r>
            <a:r>
              <a:rPr lang="en-US" sz="5100" dirty="0" err="1">
                <a:latin typeface="Gadugi" panose="020B0502040204020203" pitchFamily="34" charset="0"/>
              </a:rPr>
              <a:t>Budiu</a:t>
            </a:r>
            <a:r>
              <a:rPr lang="en-US" sz="5100" dirty="0">
                <a:latin typeface="Gadugi" panose="020B0502040204020203" pitchFamily="34" charset="0"/>
              </a:rPr>
              <a:t>,</a:t>
            </a:r>
          </a:p>
          <a:p>
            <a:r>
              <a:rPr lang="en-US" sz="5100" dirty="0" err="1">
                <a:latin typeface="Gadugi" panose="020B0502040204020203" pitchFamily="34" charset="0"/>
              </a:rPr>
              <a:t>Changhoon</a:t>
            </a:r>
            <a:r>
              <a:rPr lang="en-US" sz="5100" dirty="0">
                <a:latin typeface="Gadugi" panose="020B0502040204020203" pitchFamily="34" charset="0"/>
              </a:rPr>
              <a:t> Kim, Mohammad </a:t>
            </a:r>
            <a:r>
              <a:rPr lang="en-US" sz="5100" dirty="0" err="1">
                <a:latin typeface="Gadugi" panose="020B0502040204020203" pitchFamily="34" charset="0"/>
              </a:rPr>
              <a:t>Alizadeh</a:t>
            </a:r>
            <a:r>
              <a:rPr lang="en-US" sz="5100" dirty="0">
                <a:latin typeface="Gadugi" panose="020B0502040204020203" pitchFamily="34" charset="0"/>
              </a:rPr>
              <a:t>, Hari </a:t>
            </a:r>
            <a:r>
              <a:rPr lang="en-US" sz="5100" dirty="0" err="1">
                <a:latin typeface="Gadugi" panose="020B0502040204020203" pitchFamily="34" charset="0"/>
              </a:rPr>
              <a:t>Balakrishnan</a:t>
            </a:r>
            <a:r>
              <a:rPr lang="en-US" sz="5100" dirty="0">
                <a:latin typeface="Gadugi" panose="020B0502040204020203" pitchFamily="34" charset="0"/>
              </a:rPr>
              <a:t>,</a:t>
            </a:r>
          </a:p>
          <a:p>
            <a:r>
              <a:rPr lang="en-US" sz="5100" dirty="0">
                <a:latin typeface="Gadugi" panose="020B0502040204020203" pitchFamily="34" charset="0"/>
              </a:rPr>
              <a:t>George Varghese, Nick McKeown, Steve </a:t>
            </a:r>
            <a:r>
              <a:rPr lang="en-US" sz="5100" dirty="0" smtClean="0">
                <a:latin typeface="Gadugi" panose="020B0502040204020203" pitchFamily="34" charset="0"/>
              </a:rPr>
              <a:t>Licking</a:t>
            </a:r>
          </a:p>
          <a:p>
            <a:endParaRPr lang="en-US" dirty="0" smtClean="0"/>
          </a:p>
          <a:p>
            <a:r>
              <a:rPr lang="en-US" sz="5000" dirty="0" smtClean="0"/>
              <a:t>Joint </a:t>
            </a:r>
            <a:r>
              <a:rPr lang="en-US" sz="5000" dirty="0"/>
              <a:t>work with collaborators at </a:t>
            </a:r>
            <a:r>
              <a:rPr lang="en-US" sz="5000" dirty="0" smtClean="0"/>
              <a:t>MIT,</a:t>
            </a:r>
            <a:r>
              <a:rPr lang="en-US" sz="5000" dirty="0"/>
              <a:t> </a:t>
            </a:r>
            <a:r>
              <a:rPr lang="en-US" sz="5000" dirty="0" smtClean="0"/>
              <a:t>University of Washington,</a:t>
            </a:r>
          </a:p>
          <a:p>
            <a:r>
              <a:rPr lang="en-US" sz="5000" dirty="0"/>
              <a:t>Barefoot </a:t>
            </a:r>
            <a:r>
              <a:rPr lang="en-US" sz="5000" dirty="0" smtClean="0"/>
              <a:t>Networks, Microsoft Research, and Stanford University</a:t>
            </a:r>
            <a:endParaRPr lang="en-US" sz="5000" dirty="0"/>
          </a:p>
          <a:p>
            <a:endParaRPr lang="en-US" dirty="0">
              <a:latin typeface="Gadugi" panose="020B0502040204020203" pitchFamily="34" charset="0"/>
            </a:endParaRPr>
          </a:p>
          <a:p>
            <a:endParaRPr lang="en-US" sz="2000" dirty="0" smtClean="0"/>
          </a:p>
          <a:p>
            <a:endParaRPr lang="en-US" dirty="0"/>
          </a:p>
        </p:txBody>
      </p:sp>
    </p:spTree>
    <p:extLst>
      <p:ext uri="{BB962C8B-B14F-4D97-AF65-F5344CB8AC3E}">
        <p14:creationId xmlns:p14="http://schemas.microsoft.com/office/powerpoint/2010/main" val="158781786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2.3|13.4|1.1|12.3"/>
</p:tagLst>
</file>

<file path=ppt/tags/tag10.xml><?xml version="1.0" encoding="utf-8"?>
<p:tagLst xmlns:a="http://schemas.openxmlformats.org/drawingml/2006/main" xmlns:r="http://schemas.openxmlformats.org/officeDocument/2006/relationships" xmlns:p="http://schemas.openxmlformats.org/presentationml/2006/main">
  <p:tag name="TIMING" val="|5.8"/>
</p:tagLst>
</file>

<file path=ppt/tags/tag11.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2.xml><?xml version="1.0" encoding="utf-8"?>
<p:tagLst xmlns:a="http://schemas.openxmlformats.org/drawingml/2006/main" xmlns:r="http://schemas.openxmlformats.org/officeDocument/2006/relationships" xmlns:p="http://schemas.openxmlformats.org/presentationml/2006/main">
  <p:tag name="TIMING" val="|0.5|37.3|9.2"/>
</p:tagLst>
</file>

<file path=ppt/tags/tag13.xml><?xml version="1.0" encoding="utf-8"?>
<p:tagLst xmlns:a="http://schemas.openxmlformats.org/drawingml/2006/main" xmlns:r="http://schemas.openxmlformats.org/officeDocument/2006/relationships" xmlns:p="http://schemas.openxmlformats.org/presentationml/2006/main">
  <p:tag name="TIMING" val="|12.8|37|10.9"/>
</p:tagLst>
</file>

<file path=ppt/tags/tag14.xml><?xml version="1.0" encoding="utf-8"?>
<p:tagLst xmlns:a="http://schemas.openxmlformats.org/drawingml/2006/main" xmlns:r="http://schemas.openxmlformats.org/officeDocument/2006/relationships" xmlns:p="http://schemas.openxmlformats.org/presentationml/2006/main">
  <p:tag name="TIMING" val="|11.4"/>
</p:tagLst>
</file>

<file path=ppt/tags/tag15.xml><?xml version="1.0" encoding="utf-8"?>
<p:tagLst xmlns:a="http://schemas.openxmlformats.org/drawingml/2006/main" xmlns:r="http://schemas.openxmlformats.org/officeDocument/2006/relationships" xmlns:p="http://schemas.openxmlformats.org/presentationml/2006/main">
  <p:tag name="TIMING" val="|26.6"/>
</p:tagLst>
</file>

<file path=ppt/tags/tag16.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7.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18.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40.3|5.7|11.5|7.7"/>
</p:tagLst>
</file>

<file path=ppt/tags/tag3.xml><?xml version="1.0" encoding="utf-8"?>
<p:tagLst xmlns:a="http://schemas.openxmlformats.org/drawingml/2006/main" xmlns:r="http://schemas.openxmlformats.org/officeDocument/2006/relationships" xmlns:p="http://schemas.openxmlformats.org/presentationml/2006/main">
  <p:tag name="TIMING" val="|6.7|39.3|36.5"/>
</p:tagLst>
</file>

<file path=ppt/tags/tag4.xml><?xml version="1.0" encoding="utf-8"?>
<p:tagLst xmlns:a="http://schemas.openxmlformats.org/drawingml/2006/main" xmlns:r="http://schemas.openxmlformats.org/officeDocument/2006/relationships" xmlns:p="http://schemas.openxmlformats.org/presentationml/2006/main">
  <p:tag name="TIMING" val="|6.7|39.3|36.5"/>
</p:tagLst>
</file>

<file path=ppt/tags/tag5.xml><?xml version="1.0" encoding="utf-8"?>
<p:tagLst xmlns:a="http://schemas.openxmlformats.org/drawingml/2006/main" xmlns:r="http://schemas.openxmlformats.org/officeDocument/2006/relationships" xmlns:p="http://schemas.openxmlformats.org/presentationml/2006/main">
  <p:tag name="TIMING" val="|9.7|1.5|21.8|11.4|8.5|9.8"/>
</p:tagLst>
</file>

<file path=ppt/tags/tag6.xml><?xml version="1.0" encoding="utf-8"?>
<p:tagLst xmlns:a="http://schemas.openxmlformats.org/drawingml/2006/main" xmlns:r="http://schemas.openxmlformats.org/officeDocument/2006/relationships" xmlns:p="http://schemas.openxmlformats.org/presentationml/2006/main">
  <p:tag name="TIMING" val="|24.1|4.2|13.7|9.2"/>
</p:tagLst>
</file>

<file path=ppt/tags/tag7.xml><?xml version="1.0" encoding="utf-8"?>
<p:tagLst xmlns:a="http://schemas.openxmlformats.org/drawingml/2006/main" xmlns:r="http://schemas.openxmlformats.org/officeDocument/2006/relationships" xmlns:p="http://schemas.openxmlformats.org/presentationml/2006/main">
  <p:tag name="TIMING" val="|3.7|4.2|6.2|5.5|24.1"/>
</p:tagLst>
</file>

<file path=ppt/tags/tag8.xml><?xml version="1.0" encoding="utf-8"?>
<p:tagLst xmlns:a="http://schemas.openxmlformats.org/drawingml/2006/main" xmlns:r="http://schemas.openxmlformats.org/officeDocument/2006/relationships" xmlns:p="http://schemas.openxmlformats.org/presentationml/2006/main">
  <p:tag name="TIMING" val="|12.8|10.5|15.3"/>
</p:tagLst>
</file>

<file path=ppt/tags/tag9.xml><?xml version="1.0" encoding="utf-8"?>
<p:tagLst xmlns:a="http://schemas.openxmlformats.org/drawingml/2006/main" xmlns:r="http://schemas.openxmlformats.org/officeDocument/2006/relationships" xmlns:p="http://schemas.openxmlformats.org/presentationml/2006/main">
  <p:tag name="TIMING" val="|6.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13888</TotalTime>
  <Words>13277</Words>
  <Application>Microsoft Macintosh PowerPoint</Application>
  <PresentationFormat>Widescreen</PresentationFormat>
  <Paragraphs>1860</Paragraphs>
  <Slides>87</Slides>
  <Notes>78</Notes>
  <HiddenSlides>24</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87</vt:i4>
      </vt:variant>
    </vt:vector>
  </HeadingPairs>
  <TitlesOfParts>
    <vt:vector size="94" baseType="lpstr">
      <vt:lpstr>Calibri</vt:lpstr>
      <vt:lpstr>Gadugi</vt:lpstr>
      <vt:lpstr>Seravek</vt:lpstr>
      <vt:lpstr>Symbol</vt:lpstr>
      <vt:lpstr>Wingdings</vt:lpstr>
      <vt:lpstr>Arial</vt:lpstr>
      <vt:lpstr>Office Theme</vt:lpstr>
      <vt:lpstr>Making the fastest routers programmable</vt:lpstr>
      <vt:lpstr>Traditional network architecture</vt:lpstr>
      <vt:lpstr>But, today’s reality is very different</vt:lpstr>
      <vt:lpstr>But, today’s reality is very different</vt:lpstr>
      <vt:lpstr>One approach: Use end points</vt:lpstr>
      <vt:lpstr>Another approach: Use a software router</vt:lpstr>
      <vt:lpstr>Vision: programmability and performance</vt:lpstr>
      <vt:lpstr>This Talk</vt:lpstr>
      <vt:lpstr>Packet Transactions: High-Level Programming for Line-Rate Switches (SIGCOMM 2016)</vt:lpstr>
      <vt:lpstr>Programming streaming algorithms</vt:lpstr>
      <vt:lpstr>A fixed-function router pipeline</vt:lpstr>
      <vt:lpstr>A programmable atom pipeline</vt:lpstr>
      <vt:lpstr>Compiling algorithms</vt:lpstr>
      <vt:lpstr>Code pipelining for stateless algorithms</vt:lpstr>
      <vt:lpstr>Code pipelining for stateful algorithms</vt:lpstr>
      <vt:lpstr>Code pipelining: an example</vt:lpstr>
      <vt:lpstr>Code pipelining: an example</vt:lpstr>
      <vt:lpstr>Code pipelining: an example</vt:lpstr>
      <vt:lpstr>Code pipelining: an example</vt:lpstr>
      <vt:lpstr>Code pipelining: an example</vt:lpstr>
      <vt:lpstr>Code pipelining: an example</vt:lpstr>
      <vt:lpstr>Extracting atoms</vt:lpstr>
      <vt:lpstr>Does an algorithm map to a given atom?</vt:lpstr>
      <vt:lpstr>Results: A catalog of reusable atoms</vt:lpstr>
      <vt:lpstr>Results: A catalog of reusable atoms</vt:lpstr>
      <vt:lpstr>Results: A catalog of reusable atoms</vt:lpstr>
      <vt:lpstr>What algorithms do atoms enable?</vt:lpstr>
      <vt:lpstr>What algorithms do atoms enable?</vt:lpstr>
      <vt:lpstr>Programmable Packet Scheduling at Line Rate (SIGCOMM 2016)</vt:lpstr>
      <vt:lpstr>Why programmable scheduling?</vt:lpstr>
      <vt:lpstr>Why is programmable scheduling hard?</vt:lpstr>
      <vt:lpstr>What does the scheduler do?</vt:lpstr>
      <vt:lpstr>Schedulers in routers today</vt:lpstr>
      <vt:lpstr>A strawman programmable scheduler</vt:lpstr>
      <vt:lpstr>The Push-In First-Out Queue</vt:lpstr>
      <vt:lpstr>A programmable scheduler</vt:lpstr>
      <vt:lpstr>PowerPoint Presentation</vt:lpstr>
      <vt:lpstr>PowerPoint Presentation</vt:lpstr>
      <vt:lpstr>PowerPoint Presentation</vt:lpstr>
      <vt:lpstr>Beyond a single PIFO</vt:lpstr>
      <vt:lpstr>Tree of PIFOs</vt:lpstr>
      <vt:lpstr>PIFO in hardware</vt:lpstr>
      <vt:lpstr>What algorithms do PIFOs enable?</vt:lpstr>
      <vt:lpstr>What algorithms do PIFOs enable?</vt:lpstr>
      <vt:lpstr>Broader impact</vt:lpstr>
      <vt:lpstr>Future Work</vt:lpstr>
      <vt:lpstr>Backup slides</vt:lpstr>
      <vt:lpstr>Shortest remaining flow size</vt:lpstr>
      <vt:lpstr>Shortest remaining flow size</vt:lpstr>
      <vt:lpstr>Beyond a single PIFO</vt:lpstr>
      <vt:lpstr>A single PIFO block</vt:lpstr>
      <vt:lpstr>A single PIFO block</vt:lpstr>
      <vt:lpstr>Acknowledgements</vt:lpstr>
      <vt:lpstr>Recent activity in the area</vt:lpstr>
      <vt:lpstr>Code pipelining in one slide</vt:lpstr>
      <vt:lpstr>Future work: An era of specialized systems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5728</cp:revision>
  <dcterms:created xsi:type="dcterms:W3CDTF">2015-11-20T07:11:46Z</dcterms:created>
  <dcterms:modified xsi:type="dcterms:W3CDTF">2017-02-26T21:27:23Z</dcterms:modified>
</cp:coreProperties>
</file>