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379" r:id="rId44"/>
    <p:sldId id="286" r:id="rId45"/>
    <p:sldId id="376" r:id="rId46"/>
    <p:sldId id="356" r:id="rId47"/>
    <p:sldId id="311" r:id="rId48"/>
    <p:sldId id="312" r:id="rId49"/>
    <p:sldId id="377" r:id="rId50"/>
    <p:sldId id="381" r:id="rId51"/>
    <p:sldId id="380" r:id="rId52"/>
    <p:sldId id="313" r:id="rId53"/>
    <p:sldId id="378" r:id="rId54"/>
    <p:sldId id="382" r:id="rId55"/>
    <p:sldId id="358" r:id="rId56"/>
    <p:sldId id="350" r:id="rId57"/>
    <p:sldId id="375" r:id="rId58"/>
    <p:sldId id="357" r:id="rId59"/>
    <p:sldId id="289" r:id="rId60"/>
    <p:sldId id="300" r:id="rId61"/>
    <p:sldId id="363" r:id="rId62"/>
    <p:sldId id="364" r:id="rId63"/>
    <p:sldId id="365" r:id="rId64"/>
    <p:sldId id="273" r:id="rId65"/>
    <p:sldId id="287" r:id="rId66"/>
    <p:sldId id="259" r:id="rId67"/>
    <p:sldId id="262" r:id="rId68"/>
    <p:sldId id="305" r:id="rId69"/>
    <p:sldId id="306" r:id="rId70"/>
    <p:sldId id="301" r:id="rId71"/>
    <p:sldId id="271" r:id="rId72"/>
    <p:sldId id="299" r:id="rId73"/>
    <p:sldId id="288" r:id="rId74"/>
    <p:sldId id="326" r:id="rId75"/>
    <p:sldId id="327" r:id="rId76"/>
    <p:sldId id="272" r:id="rId77"/>
    <p:sldId id="374" r:id="rId78"/>
    <p:sldId id="332" r:id="rId79"/>
    <p:sldId id="370" r:id="rId80"/>
    <p:sldId id="371" r:id="rId81"/>
    <p:sldId id="335" r:id="rId82"/>
    <p:sldId id="336" r:id="rId83"/>
    <p:sldId id="353" r:id="rId84"/>
    <p:sldId id="352" r:id="rId85"/>
    <p:sldId id="372" r:id="rId86"/>
    <p:sldId id="373" r:id="rId87"/>
    <p:sldId id="30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70972" autoAdjust="0"/>
  </p:normalViewPr>
  <p:slideViewPr>
    <p:cSldViewPr showGuides="1">
      <p:cViewPr>
        <p:scale>
          <a:sx n="40" d="100"/>
          <a:sy n="40" d="100"/>
        </p:scale>
        <p:origin x="978" y="612"/>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7477392"/>
        <c:axId val="197477784"/>
      </c:lineChart>
      <c:catAx>
        <c:axId val="1974773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477784"/>
        <c:crosses val="autoZero"/>
        <c:auto val="1"/>
        <c:lblAlgn val="ctr"/>
        <c:lblOffset val="100"/>
        <c:noMultiLvlLbl val="0"/>
      </c:catAx>
      <c:valAx>
        <c:axId val="197477784"/>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4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5578352"/>
        <c:axId val="195579432"/>
      </c:scatterChart>
      <c:valAx>
        <c:axId val="195578352"/>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5579432"/>
        <c:crosses val="autoZero"/>
        <c:crossBetween val="midCat"/>
      </c:valAx>
      <c:valAx>
        <c:axId val="195579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55783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690364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r>
              <a:rPr lang="en-US" baseline="0" dirty="0" smtClean="0"/>
              <a:t>.</a:t>
            </a:r>
          </a:p>
          <a:p>
            <a:r>
              <a:rPr lang="en-US" baseline="0" dirty="0" smtClean="0"/>
              <a:t>Make sure to mention logical PIFOs here.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485266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4216538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hierarchical scheduler stage maps to one level of the PIFO mesh.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636719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5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for programmable scheduling</a:t>
            </a:r>
            <a:endParaRPr lang="en-US" dirty="0"/>
          </a:p>
        </p:txBody>
      </p:sp>
      <p:sp>
        <p:nvSpPr>
          <p:cNvPr id="3" name="Content Placeholder 2"/>
          <p:cNvSpPr>
            <a:spLocks noGrp="1"/>
          </p:cNvSpPr>
          <p:nvPr>
            <p:ph idx="1"/>
          </p:nvPr>
        </p:nvSpPr>
        <p:spPr/>
        <p:txBody>
          <a:bodyPr/>
          <a:lstStyle/>
          <a:p>
            <a:r>
              <a:rPr lang="en-US" dirty="0" smtClean="0"/>
              <a:t>Tree of scheduling nodes</a:t>
            </a:r>
          </a:p>
          <a:p>
            <a:r>
              <a:rPr lang="en-US" dirty="0" smtClean="0"/>
              <a:t>Each node has:</a:t>
            </a:r>
          </a:p>
          <a:p>
            <a:pPr lvl="1"/>
            <a:r>
              <a:rPr lang="en-US" dirty="0" smtClean="0"/>
              <a:t>Predicate (which packets belong to this </a:t>
            </a:r>
            <a:r>
              <a:rPr lang="en-US" dirty="0" smtClean="0"/>
              <a:t>node?)</a:t>
            </a:r>
            <a:endParaRPr lang="en-US" dirty="0" smtClean="0"/>
          </a:p>
          <a:p>
            <a:pPr lvl="1"/>
            <a:r>
              <a:rPr lang="en-US" dirty="0" smtClean="0"/>
              <a:t>Scheduling transaction (how are packet/class priorities </a:t>
            </a:r>
            <a:r>
              <a:rPr lang="en-US" dirty="0" smtClean="0"/>
              <a:t>determined?)</a:t>
            </a:r>
            <a:endParaRPr lang="en-US" dirty="0" smtClean="0"/>
          </a:p>
          <a:p>
            <a:pPr lvl="1"/>
            <a:r>
              <a:rPr lang="en-US" dirty="0" smtClean="0"/>
              <a:t>Shaping transaction </a:t>
            </a:r>
            <a:r>
              <a:rPr lang="en-US" dirty="0" smtClean="0"/>
              <a:t>(when </a:t>
            </a:r>
            <a:r>
              <a:rPr lang="en-US" dirty="0" smtClean="0"/>
              <a:t>is this node is visible to its parent?)</a:t>
            </a:r>
            <a:endParaRPr lang="en-US" dirty="0"/>
          </a:p>
          <a:p>
            <a:r>
              <a:rPr lang="en-US" dirty="0" smtClean="0"/>
              <a:t>E.g., HPFQ:</a:t>
            </a:r>
          </a:p>
          <a:p>
            <a:pPr lvl="1"/>
            <a:endParaRPr lang="en-US" dirty="0" smtClean="0"/>
          </a:p>
        </p:txBody>
      </p:sp>
      <p:cxnSp>
        <p:nvCxnSpPr>
          <p:cNvPr id="26" name="Straight Connector 25"/>
          <p:cNvCxnSpPr/>
          <p:nvPr/>
        </p:nvCxnSpPr>
        <p:spPr>
          <a:xfrm flipH="1">
            <a:off x="4446473" y="507506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11825" y="507506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81500" y="4229100"/>
            <a:ext cx="1927131" cy="923330"/>
          </a:xfrm>
          <a:prstGeom prst="rect">
            <a:avLst/>
          </a:prstGeom>
          <a:noFill/>
        </p:spPr>
        <p:txBody>
          <a:bodyPr wrap="none" rtlCol="0">
            <a:spAutoFit/>
          </a:bodyPr>
          <a:lstStyle/>
          <a:p>
            <a:r>
              <a:rPr lang="en-US" dirty="0" smtClean="0">
                <a:latin typeface="Gadugi" panose="020B0502040204020203" pitchFamily="34" charset="0"/>
              </a:rPr>
              <a:t>True,</a:t>
            </a:r>
          </a:p>
          <a:p>
            <a:r>
              <a:rPr lang="en-US" dirty="0" smtClean="0">
                <a:latin typeface="Gadugi" panose="020B0502040204020203" pitchFamily="34" charset="0"/>
              </a:rPr>
              <a:t>WFQ </a:t>
            </a:r>
            <a:r>
              <a:rPr lang="en-US" dirty="0" smtClean="0">
                <a:latin typeface="Gadugi" panose="020B0502040204020203" pitchFamily="34" charset="0"/>
              </a:rPr>
              <a:t>transaction,</a:t>
            </a:r>
          </a:p>
          <a:p>
            <a:r>
              <a:rPr lang="en-US" dirty="0" smtClean="0">
                <a:latin typeface="Gadugi" panose="020B0502040204020203" pitchFamily="34" charset="0"/>
              </a:rPr>
              <a:t>NULL</a:t>
            </a:r>
            <a:endParaRPr lang="en-US" dirty="0">
              <a:latin typeface="Gadugi" panose="020B0502040204020203" pitchFamily="34" charset="0"/>
            </a:endParaRPr>
          </a:p>
        </p:txBody>
      </p:sp>
      <p:sp>
        <p:nvSpPr>
          <p:cNvPr id="41" name="TextBox 40"/>
          <p:cNvSpPr txBox="1"/>
          <p:nvPr/>
        </p:nvSpPr>
        <p:spPr>
          <a:xfrm>
            <a:off x="3352800" y="5591770"/>
            <a:ext cx="1927131" cy="923330"/>
          </a:xfrm>
          <a:prstGeom prst="rect">
            <a:avLst/>
          </a:prstGeom>
          <a:noFill/>
        </p:spPr>
        <p:txBody>
          <a:bodyPr wrap="none" rtlCol="0">
            <a:spAutoFit/>
          </a:bodyPr>
          <a:lstStyle/>
          <a:p>
            <a:r>
              <a:rPr lang="en-US" dirty="0" err="1" smtClean="0">
                <a:latin typeface="Gadugi" panose="020B0502040204020203" pitchFamily="34" charset="0"/>
              </a:rPr>
              <a:t>p.class</a:t>
            </a:r>
            <a:r>
              <a:rPr lang="en-US" dirty="0" smtClean="0">
                <a:latin typeface="Gadugi" panose="020B0502040204020203" pitchFamily="34" charset="0"/>
              </a:rPr>
              <a:t> == Left,</a:t>
            </a:r>
          </a:p>
          <a:p>
            <a:r>
              <a:rPr lang="en-US" dirty="0" smtClean="0">
                <a:latin typeface="Gadugi" panose="020B0502040204020203" pitchFamily="34" charset="0"/>
              </a:rPr>
              <a:t>WFQ </a:t>
            </a:r>
            <a:r>
              <a:rPr lang="en-US" dirty="0" smtClean="0">
                <a:latin typeface="Gadugi" panose="020B0502040204020203" pitchFamily="34" charset="0"/>
              </a:rPr>
              <a:t>transaction,</a:t>
            </a:r>
          </a:p>
          <a:p>
            <a:r>
              <a:rPr lang="en-US" dirty="0" smtClean="0">
                <a:latin typeface="Gadugi" panose="020B0502040204020203" pitchFamily="34" charset="0"/>
              </a:rPr>
              <a:t>NULL</a:t>
            </a:r>
            <a:endParaRPr lang="en-US" dirty="0">
              <a:latin typeface="Gadugi" panose="020B0502040204020203" pitchFamily="34" charset="0"/>
            </a:endParaRPr>
          </a:p>
        </p:txBody>
      </p:sp>
      <p:sp>
        <p:nvSpPr>
          <p:cNvPr id="42" name="TextBox 41"/>
          <p:cNvSpPr txBox="1"/>
          <p:nvPr/>
        </p:nvSpPr>
        <p:spPr>
          <a:xfrm>
            <a:off x="5334000" y="5562600"/>
            <a:ext cx="1927131" cy="923330"/>
          </a:xfrm>
          <a:prstGeom prst="rect">
            <a:avLst/>
          </a:prstGeom>
          <a:noFill/>
        </p:spPr>
        <p:txBody>
          <a:bodyPr wrap="none" rtlCol="0">
            <a:spAutoFit/>
          </a:bodyPr>
          <a:lstStyle/>
          <a:p>
            <a:r>
              <a:rPr lang="en-US" dirty="0" err="1" smtClean="0">
                <a:latin typeface="Gadugi" panose="020B0502040204020203" pitchFamily="34" charset="0"/>
              </a:rPr>
              <a:t>p.class</a:t>
            </a:r>
            <a:r>
              <a:rPr lang="en-US" dirty="0" smtClean="0">
                <a:latin typeface="Gadugi" panose="020B0502040204020203" pitchFamily="34" charset="0"/>
              </a:rPr>
              <a:t> == Right,</a:t>
            </a:r>
          </a:p>
          <a:p>
            <a:r>
              <a:rPr lang="en-US" dirty="0" smtClean="0">
                <a:latin typeface="Gadugi" panose="020B0502040204020203" pitchFamily="34" charset="0"/>
              </a:rPr>
              <a:t>WFQ </a:t>
            </a:r>
            <a:r>
              <a:rPr lang="en-US" dirty="0" smtClean="0">
                <a:latin typeface="Gadugi" panose="020B0502040204020203" pitchFamily="34" charset="0"/>
              </a:rPr>
              <a:t>transaction,</a:t>
            </a:r>
          </a:p>
          <a:p>
            <a:r>
              <a:rPr lang="en-US" dirty="0" smtClean="0">
                <a:latin typeface="Gadugi" panose="020B0502040204020203" pitchFamily="34" charset="0"/>
              </a:rPr>
              <a:t>NULL</a:t>
            </a:r>
            <a:endParaRPr lang="en-US" dirty="0">
              <a:latin typeface="Gadugi" panose="020B0502040204020203" pitchFamily="34" charset="0"/>
            </a:endParaRPr>
          </a:p>
        </p:txBody>
      </p:sp>
      <p:sp>
        <p:nvSpPr>
          <p:cNvPr id="44" name="Rectangle 43"/>
          <p:cNvSpPr/>
          <p:nvPr/>
        </p:nvSpPr>
        <p:spPr>
          <a:xfrm>
            <a:off x="7982587" y="4912964"/>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sp>
        <p:nvSpPr>
          <p:cNvPr id="46" name="Rounded Rectangle 45"/>
          <p:cNvSpPr/>
          <p:nvPr/>
        </p:nvSpPr>
        <p:spPr>
          <a:xfrm>
            <a:off x="8001000" y="4762500"/>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4267200" y="4305300"/>
            <a:ext cx="1981200" cy="8001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3200400" y="5638800"/>
            <a:ext cx="1981200" cy="8001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295900" y="5638800"/>
            <a:ext cx="1981200" cy="8001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8" idx="3"/>
          </p:cNvCxnSpPr>
          <p:nvPr/>
        </p:nvCxnSpPr>
        <p:spPr>
          <a:xfrm>
            <a:off x="6308631" y="4690765"/>
            <a:ext cx="1539969" cy="49083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16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2" grpId="0"/>
      <p:bldP spid="44" grpId="0"/>
      <p:bldP spid="46" grpId="0" animBg="1"/>
      <p:bldP spid="47" grpId="0" animBg="1"/>
      <p:bldP spid="48"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sp>
        <p:nvSpPr>
          <p:cNvPr id="4" name="Rounded Rectangle 3"/>
          <p:cNvSpPr/>
          <p:nvPr/>
        </p:nvSpPr>
        <p:spPr>
          <a:xfrm>
            <a:off x="4229100" y="2514600"/>
            <a:ext cx="3695700" cy="1866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4724400" y="40386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38600" y="4686300"/>
            <a:ext cx="1790700" cy="163121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r>
              <a:rPr lang="en-US" sz="2000" dirty="0" smtClean="0">
                <a:latin typeface="Gadugi" panose="020B0502040204020203" pitchFamily="34" charset="0"/>
              </a:rPr>
              <a:t>:</a:t>
            </a:r>
          </a:p>
          <a:p>
            <a:r>
              <a:rPr lang="en-US" sz="2000" dirty="0" smtClean="0">
                <a:latin typeface="Gadugi" panose="020B0502040204020203" pitchFamily="34" charset="0"/>
              </a:rPr>
              <a:t>(logical PIFO,</a:t>
            </a:r>
          </a:p>
          <a:p>
            <a:r>
              <a:rPr lang="en-US" sz="2000" dirty="0" smtClean="0">
                <a:latin typeface="Gadugi" panose="020B0502040204020203" pitchFamily="34" charset="0"/>
              </a:rPr>
              <a:t>priority,</a:t>
            </a:r>
          </a:p>
          <a:p>
            <a:r>
              <a:rPr lang="en-US" sz="2000" dirty="0" smtClean="0">
                <a:latin typeface="Gadugi" panose="020B0502040204020203" pitchFamily="34" charset="0"/>
              </a:rPr>
              <a:t>flow)</a:t>
            </a:r>
          </a:p>
        </p:txBody>
      </p:sp>
      <p:cxnSp>
        <p:nvCxnSpPr>
          <p:cNvPr id="20" name="Straight Arrow Connector 19"/>
          <p:cNvCxnSpPr/>
          <p:nvPr/>
        </p:nvCxnSpPr>
        <p:spPr>
          <a:xfrm flipV="1">
            <a:off x="7505700" y="4076700"/>
            <a:ext cx="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81800" y="4631204"/>
            <a:ext cx="1790700" cy="1015663"/>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r>
              <a:rPr lang="en-US" sz="2000" dirty="0" smtClean="0">
                <a:latin typeface="Gadugi" panose="020B0502040204020203" pitchFamily="34" charset="0"/>
              </a:rPr>
              <a:t>:</a:t>
            </a:r>
          </a:p>
          <a:p>
            <a:r>
              <a:rPr lang="en-US" sz="2000" dirty="0" smtClean="0">
                <a:latin typeface="Gadugi" panose="020B0502040204020203" pitchFamily="34" charset="0"/>
              </a:rPr>
              <a:t>(logical PIFO)</a:t>
            </a:r>
          </a:p>
        </p:txBody>
      </p:sp>
      <p:sp>
        <p:nvSpPr>
          <p:cNvPr id="22" name="TextBox 21"/>
          <p:cNvSpPr txBox="1"/>
          <p:nvPr/>
        </p:nvSpPr>
        <p:spPr>
          <a:xfrm>
            <a:off x="5067300" y="2933700"/>
            <a:ext cx="28194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Single PIFO block</a:t>
            </a:r>
          </a:p>
        </p:txBody>
      </p:sp>
      <p:sp>
        <p:nvSpPr>
          <p:cNvPr id="23" name="Rounded Rectangle 22"/>
          <p:cNvSpPr/>
          <p:nvPr/>
        </p:nvSpPr>
        <p:spPr>
          <a:xfrm>
            <a:off x="4038600" y="4838700"/>
            <a:ext cx="1600200" cy="1534064"/>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781800" y="4800600"/>
            <a:ext cx="1600200" cy="1600200"/>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788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sp>
        <p:nvSpPr>
          <p:cNvPr id="40" name="Rounded Rectangle 39"/>
          <p:cNvSpPr/>
          <p:nvPr/>
        </p:nvSpPr>
        <p:spPr>
          <a:xfrm>
            <a:off x="4953000" y="1638300"/>
            <a:ext cx="2209800" cy="1866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V="1">
            <a:off x="5562600" y="31242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cxnSp>
        <p:nvCxnSpPr>
          <p:cNvPr id="43" name="Straight Arrow Connector 42"/>
          <p:cNvCxnSpPr/>
          <p:nvPr/>
        </p:nvCxnSpPr>
        <p:spPr>
          <a:xfrm flipV="1">
            <a:off x="6553200" y="31242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48400" y="3657600"/>
            <a:ext cx="17907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45" name="TextBox 44"/>
          <p:cNvSpPr txBox="1"/>
          <p:nvPr/>
        </p:nvSpPr>
        <p:spPr>
          <a:xfrm>
            <a:off x="5219700" y="2362200"/>
            <a:ext cx="19050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Atom pipeline</a:t>
            </a:r>
          </a:p>
        </p:txBody>
      </p:sp>
      <p:sp>
        <p:nvSpPr>
          <p:cNvPr id="46" name="Rounded Rectangle 45"/>
          <p:cNvSpPr/>
          <p:nvPr/>
        </p:nvSpPr>
        <p:spPr>
          <a:xfrm>
            <a:off x="5295900" y="3962400"/>
            <a:ext cx="571500" cy="457200"/>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6265653" y="3965995"/>
            <a:ext cx="647700" cy="491705"/>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5181600" y="2628900"/>
            <a:ext cx="1790700" cy="495300"/>
          </a:xfrm>
          <a:prstGeom prst="roundRect">
            <a:avLst/>
          </a:prstGeom>
          <a:solidFill>
            <a:srgbClr val="FF0000">
              <a:alpha val="5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5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sp>
        <p:nvSpPr>
          <p:cNvPr id="4" name="Rounded Rectangle 3"/>
          <p:cNvSpPr/>
          <p:nvPr/>
        </p:nvSpPr>
        <p:spPr>
          <a:xfrm>
            <a:off x="4953000" y="1638300"/>
            <a:ext cx="2209800" cy="1866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5562600" y="31242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cxnSp>
        <p:nvCxnSpPr>
          <p:cNvPr id="20" name="Straight Arrow Connector 19"/>
          <p:cNvCxnSpPr/>
          <p:nvPr/>
        </p:nvCxnSpPr>
        <p:spPr>
          <a:xfrm flipV="1">
            <a:off x="6553200" y="31242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48400" y="3657600"/>
            <a:ext cx="17907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22" name="TextBox 21"/>
          <p:cNvSpPr txBox="1"/>
          <p:nvPr/>
        </p:nvSpPr>
        <p:spPr>
          <a:xfrm>
            <a:off x="5219700" y="2362200"/>
            <a:ext cx="19050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Atom pipeline</a:t>
            </a:r>
          </a:p>
        </p:txBody>
      </p:sp>
      <p:sp>
        <p:nvSpPr>
          <p:cNvPr id="23" name="Rounded Rectangle 22"/>
          <p:cNvSpPr/>
          <p:nvPr/>
        </p:nvSpPr>
        <p:spPr>
          <a:xfrm>
            <a:off x="5295900" y="3962400"/>
            <a:ext cx="571500" cy="457200"/>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265653" y="3965995"/>
            <a:ext cx="647700" cy="491705"/>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181600" y="2628900"/>
            <a:ext cx="1790700" cy="495300"/>
          </a:xfrm>
          <a:prstGeom prst="roundRect">
            <a:avLst/>
          </a:prstGeom>
          <a:solidFill>
            <a:srgbClr val="FF0000">
              <a:alpha val="5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257800" y="1447800"/>
            <a:ext cx="1905000" cy="1015663"/>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Next hop lookup table</a:t>
            </a:r>
          </a:p>
        </p:txBody>
      </p:sp>
      <p:sp>
        <p:nvSpPr>
          <p:cNvPr id="35" name="Rounded Rectangle 34"/>
          <p:cNvSpPr/>
          <p:nvPr/>
        </p:nvSpPr>
        <p:spPr>
          <a:xfrm>
            <a:off x="5219700" y="1790700"/>
            <a:ext cx="1676400" cy="685800"/>
          </a:xfrm>
          <a:prstGeom prst="roundRect">
            <a:avLst/>
          </a:prstGeom>
          <a:solidFill>
            <a:srgbClr val="00B050">
              <a:alpha val="50000"/>
            </a:srgbClr>
          </a:solidFill>
          <a:ln>
            <a:solidFill>
              <a:srgbClr val="FFFF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8610600" y="3657600"/>
            <a:ext cx="2209800" cy="1866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9220200" y="51435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953500" y="56769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cxnSp>
        <p:nvCxnSpPr>
          <p:cNvPr id="39" name="Straight Arrow Connector 38"/>
          <p:cNvCxnSpPr/>
          <p:nvPr/>
        </p:nvCxnSpPr>
        <p:spPr>
          <a:xfrm flipV="1">
            <a:off x="10210800" y="51435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906000" y="5676900"/>
            <a:ext cx="17907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41" name="TextBox 40"/>
          <p:cNvSpPr txBox="1"/>
          <p:nvPr/>
        </p:nvSpPr>
        <p:spPr>
          <a:xfrm>
            <a:off x="8877300" y="4381500"/>
            <a:ext cx="19050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Atom pipeline</a:t>
            </a:r>
          </a:p>
        </p:txBody>
      </p:sp>
      <p:sp>
        <p:nvSpPr>
          <p:cNvPr id="42" name="Rounded Rectangle 41"/>
          <p:cNvSpPr/>
          <p:nvPr/>
        </p:nvSpPr>
        <p:spPr>
          <a:xfrm>
            <a:off x="8953500" y="5981700"/>
            <a:ext cx="571500" cy="457200"/>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9923253" y="5985295"/>
            <a:ext cx="647700" cy="491705"/>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8839200" y="4648200"/>
            <a:ext cx="1790700" cy="495300"/>
          </a:xfrm>
          <a:prstGeom prst="roundRect">
            <a:avLst/>
          </a:prstGeom>
          <a:solidFill>
            <a:srgbClr val="FF0000">
              <a:alpha val="5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915400" y="3467100"/>
            <a:ext cx="1905000" cy="1015663"/>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Next hop lookup table</a:t>
            </a:r>
          </a:p>
        </p:txBody>
      </p:sp>
      <p:sp>
        <p:nvSpPr>
          <p:cNvPr id="46" name="Rounded Rectangle 45"/>
          <p:cNvSpPr/>
          <p:nvPr/>
        </p:nvSpPr>
        <p:spPr>
          <a:xfrm>
            <a:off x="8877300" y="3810000"/>
            <a:ext cx="1676400" cy="685800"/>
          </a:xfrm>
          <a:prstGeom prst="roundRect">
            <a:avLst/>
          </a:prstGeom>
          <a:solidFill>
            <a:srgbClr val="00B050">
              <a:alpha val="50000"/>
            </a:srgbClr>
          </a:solidFill>
          <a:ln>
            <a:solidFill>
              <a:srgbClr val="FFFF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333500" y="3657600"/>
            <a:ext cx="2209800" cy="1866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1943100" y="51435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76400" y="56769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cxnSp>
        <p:nvCxnSpPr>
          <p:cNvPr id="50" name="Straight Arrow Connector 49"/>
          <p:cNvCxnSpPr/>
          <p:nvPr/>
        </p:nvCxnSpPr>
        <p:spPr>
          <a:xfrm flipV="1">
            <a:off x="2933700" y="5143500"/>
            <a:ext cx="0" cy="762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628900" y="5676900"/>
            <a:ext cx="17907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52" name="TextBox 51"/>
          <p:cNvSpPr txBox="1"/>
          <p:nvPr/>
        </p:nvSpPr>
        <p:spPr>
          <a:xfrm>
            <a:off x="1600200" y="4381500"/>
            <a:ext cx="19050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Atom pipeline</a:t>
            </a:r>
          </a:p>
        </p:txBody>
      </p:sp>
      <p:sp>
        <p:nvSpPr>
          <p:cNvPr id="53" name="Rounded Rectangle 52"/>
          <p:cNvSpPr/>
          <p:nvPr/>
        </p:nvSpPr>
        <p:spPr>
          <a:xfrm>
            <a:off x="1676400" y="5981700"/>
            <a:ext cx="571500" cy="457200"/>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2646153" y="5985295"/>
            <a:ext cx="647700" cy="491705"/>
          </a:xfrm>
          <a:prstGeom prst="roundRect">
            <a:avLst/>
          </a:prstGeom>
          <a:solidFill>
            <a:schemeClr val="accent6">
              <a:alpha val="50000"/>
            </a:schemeClr>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562100" y="4648200"/>
            <a:ext cx="1790700" cy="495300"/>
          </a:xfrm>
          <a:prstGeom prst="roundRect">
            <a:avLst/>
          </a:prstGeom>
          <a:solidFill>
            <a:srgbClr val="FF0000">
              <a:alpha val="50000"/>
            </a:srgbClr>
          </a:solid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38300" y="3467100"/>
            <a:ext cx="1905000" cy="1015663"/>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smtClean="0">
                <a:latin typeface="Gadugi" panose="020B0502040204020203" pitchFamily="34" charset="0"/>
              </a:rPr>
              <a:t>Next hop lookup table</a:t>
            </a:r>
          </a:p>
        </p:txBody>
      </p:sp>
      <p:sp>
        <p:nvSpPr>
          <p:cNvPr id="57" name="Rounded Rectangle 56"/>
          <p:cNvSpPr/>
          <p:nvPr/>
        </p:nvSpPr>
        <p:spPr>
          <a:xfrm>
            <a:off x="1600200" y="3810000"/>
            <a:ext cx="1676400" cy="685800"/>
          </a:xfrm>
          <a:prstGeom prst="roundRect">
            <a:avLst/>
          </a:prstGeom>
          <a:solidFill>
            <a:srgbClr val="00B050">
              <a:alpha val="50000"/>
            </a:srgbClr>
          </a:solidFill>
          <a:ln>
            <a:solidFill>
              <a:srgbClr val="FFFF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3924300" y="4686300"/>
            <a:ext cx="4381500" cy="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781300" y="2590800"/>
            <a:ext cx="1981200" cy="9525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7353300" y="2514600"/>
            <a:ext cx="1905000" cy="10287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45" grpId="0"/>
      <p:bldP spid="46" grpId="0" animBg="1"/>
      <p:bldP spid="56" grpId="0"/>
      <p:bldP spid="5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a:t>
            </a:r>
            <a:r>
              <a:rPr lang="en-US" dirty="0" smtClean="0"/>
              <a:t>library</a:t>
            </a:r>
          </a:p>
          <a:p>
            <a:pPr lvl="1"/>
            <a:r>
              <a:rPr lang="en-US" dirty="0" smtClean="0"/>
              <a:t>Continues to meet timing until 2048 flows, fails timing at 4096.</a:t>
            </a:r>
            <a:endParaRPr lang="en-US" dirty="0" smtClean="0"/>
          </a:p>
          <a:p>
            <a:endParaRPr lang="en-US" dirty="0" smtClean="0"/>
          </a:p>
          <a:p>
            <a:endParaRPr lang="en-US" dirty="0"/>
          </a:p>
          <a:p>
            <a:r>
              <a:rPr lang="en-US" dirty="0" smtClean="0"/>
              <a:t>E.g., 4% area overhead to </a:t>
            </a:r>
            <a:r>
              <a:rPr lang="en-US" dirty="0" smtClean="0"/>
              <a:t>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a:t>
            </a:r>
            <a:r>
              <a:rPr lang="en-US" dirty="0" smtClean="0"/>
              <a:t>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77400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a:t>
            </a:r>
            <a:r>
              <a:rPr lang="en-US" dirty="0" smtClean="0"/>
              <a:t>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22872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7024</TotalTime>
  <Words>9628</Words>
  <Application>Microsoft Office PowerPoint</Application>
  <PresentationFormat>Widescreen</PresentationFormat>
  <Paragraphs>1957</Paragraphs>
  <Slides>87</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My work</vt:lpstr>
      <vt:lpstr>Why is programmable scheduling hard?</vt:lpstr>
      <vt:lpstr>The Push-In First-Out Queue</vt:lpstr>
      <vt:lpstr>A programmable scheduler</vt:lpstr>
      <vt:lpstr>Shortest remaining processing time</vt:lpstr>
      <vt:lpstr>Weighted fair queuing</vt:lpstr>
      <vt:lpstr>Traffic Shaping</vt:lpstr>
      <vt:lpstr>Composing PIFOs</vt:lpstr>
      <vt:lpstr>Language for programmable scheduling</vt:lpstr>
      <vt:lpstr>Expressiveness of PIFOs</vt:lpstr>
      <vt:lpstr>PIFO in hardware</vt:lpstr>
      <vt:lpstr>A scalable PIFO block</vt:lpstr>
      <vt:lpstr>A PIFO mesh</vt:lpstr>
      <vt:lpstr>A PIFO mesh</vt:lpstr>
      <vt:lpstr>A PIFO mesh</vt:lpstr>
      <vt:lpstr>Hardware feasibility</vt:lpstr>
      <vt:lpstr>Proposal: scheduling in P4</vt:lpstr>
      <vt:lpstr>Proposal: scheduling in P4</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2502</cp:revision>
  <dcterms:created xsi:type="dcterms:W3CDTF">2015-11-20T07:11:46Z</dcterms:created>
  <dcterms:modified xsi:type="dcterms:W3CDTF">2016-05-15T17:03:02Z</dcterms:modified>
</cp:coreProperties>
</file>