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1.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315" r:id="rId3"/>
    <p:sldId id="316" r:id="rId4"/>
    <p:sldId id="529" r:id="rId5"/>
    <p:sldId id="527" r:id="rId6"/>
    <p:sldId id="358" r:id="rId7"/>
    <p:sldId id="635" r:id="rId8"/>
    <p:sldId id="638"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2" userDrawn="1">
          <p15:clr>
            <a:srgbClr val="A4A3A4"/>
          </p15:clr>
        </p15:guide>
        <p15:guide id="2" pos="4944"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1059" autoAdjust="0"/>
    <p:restoredTop sz="56934" autoAdjust="0"/>
  </p:normalViewPr>
  <p:slideViewPr>
    <p:cSldViewPr showGuides="1">
      <p:cViewPr varScale="1">
        <p:scale>
          <a:sx n="50" d="100"/>
          <a:sy n="50" d="100"/>
        </p:scale>
        <p:origin x="1592" y="168"/>
      </p:cViewPr>
      <p:guideLst>
        <p:guide orient="horz" pos="192"/>
        <p:guide pos="4944"/>
      </p:guideLst>
    </p:cSldViewPr>
  </p:slideViewPr>
  <p:outlineViewPr>
    <p:cViewPr>
      <p:scale>
        <a:sx n="33" d="100"/>
        <a:sy n="33" d="100"/>
      </p:scale>
      <p:origin x="0" y="-25736"/>
    </p:cViewPr>
  </p:outlineViewPr>
  <p:notesTextViewPr>
    <p:cViewPr>
      <p:scale>
        <a:sx n="1" d="1"/>
        <a:sy n="1" d="1"/>
      </p:scale>
      <p:origin x="0" y="0"/>
    </p:cViewPr>
  </p:notesTextViewPr>
  <p:sorterViewPr>
    <p:cViewPr>
      <p:scale>
        <a:sx n="66" d="100"/>
        <a:sy n="66" d="100"/>
      </p:scale>
      <p:origin x="0" y="0"/>
    </p:cViewPr>
  </p:sorterViewPr>
  <p:notesViewPr>
    <p:cSldViewPr showGuides="1">
      <p:cViewPr varScale="1">
        <p:scale>
          <a:sx n="54" d="100"/>
          <a:sy n="54" d="100"/>
        </p:scale>
        <p:origin x="3504" y="78"/>
      </p:cViewPr>
      <p:guideLst>
        <p:guide orient="horz" pos="2880"/>
        <p:guide pos="2160"/>
      </p:guideLst>
    </p:cSldViewPr>
  </p:notesViewPr>
  <p:gridSpacing cx="38100" cy="381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C7B9F6-97F7-436C-AE99-7DC514F72812}" type="datetimeFigureOut">
              <a:rPr lang="en-US" smtClean="0"/>
              <a:t>1/23/19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B09458-7AEF-4AD3-A567-0F11380064BE}" type="slidenum">
              <a:rPr lang="en-US" smtClean="0"/>
              <a:t>‹#›</a:t>
            </a:fld>
            <a:endParaRPr lang="en-US"/>
          </a:p>
        </p:txBody>
      </p:sp>
    </p:spTree>
    <p:extLst>
      <p:ext uri="{BB962C8B-B14F-4D97-AF65-F5344CB8AC3E}">
        <p14:creationId xmlns:p14="http://schemas.microsoft.com/office/powerpoint/2010/main" val="8480612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1</a:t>
            </a:fld>
            <a:endParaRPr lang="en-US"/>
          </a:p>
        </p:txBody>
      </p:sp>
    </p:spTree>
    <p:extLst>
      <p:ext uri="{BB962C8B-B14F-4D97-AF65-F5344CB8AC3E}">
        <p14:creationId xmlns:p14="http://schemas.microsoft.com/office/powerpoint/2010/main" val="19962031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I’ll start with some motivation for fast and programmable networks and then talk </a:t>
            </a:r>
            <a:r>
              <a:rPr lang="en-US"/>
              <a:t>about my past</a:t>
            </a:r>
            <a:r>
              <a:rPr lang="en-US" dirty="0"/>
              <a:t>, current, and future work in this space.</a:t>
            </a:r>
          </a:p>
        </p:txBody>
      </p:sp>
      <p:sp>
        <p:nvSpPr>
          <p:cNvPr id="4" name="Slide Number Placeholder 3"/>
          <p:cNvSpPr>
            <a:spLocks noGrp="1"/>
          </p:cNvSpPr>
          <p:nvPr>
            <p:ph type="sldNum" sz="quarter" idx="10"/>
          </p:nvPr>
        </p:nvSpPr>
        <p:spPr/>
        <p:txBody>
          <a:bodyPr/>
          <a:lstStyle/>
          <a:p>
            <a:fld id="{16B09458-7AEF-4AD3-A567-0F11380064BE}" type="slidenum">
              <a:rPr lang="en-US" smtClean="0"/>
              <a:t>2</a:t>
            </a:fld>
            <a:endParaRPr lang="en-US"/>
          </a:p>
        </p:txBody>
      </p:sp>
    </p:spTree>
    <p:extLst>
      <p:ext uri="{BB962C8B-B14F-4D97-AF65-F5344CB8AC3E}">
        <p14:creationId xmlns:p14="http://schemas.microsoft.com/office/powerpoint/2010/main" val="22129037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Fixed-function routers are great because they let you evolve one part of the network alone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But, we seem to demand much more, and there’s no consensus as to what should be in a router</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But, routers are fixed-function, so even though they support some of these demands, they can’t cater to everyone’s requirements.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Now </a:t>
            </a:r>
            <a:r>
              <a:rPr lang="en-US" baseline="0" dirty="0" err="1"/>
              <a:t>bc</a:t>
            </a:r>
            <a:r>
              <a:rPr lang="en-US" baseline="0" dirty="0"/>
              <a:t> there’s no </a:t>
            </a:r>
            <a:r>
              <a:rPr lang="en-US" baseline="0" dirty="0" err="1"/>
              <a:t>consensue</a:t>
            </a:r>
            <a:r>
              <a:rPr lang="en-US" baseline="0" dirty="0"/>
              <a:t> and routers are fixed function, rate of innovation is </a:t>
            </a:r>
            <a:r>
              <a:rPr lang="is-IS" baseline="0" dirty="0"/>
              <a:t>…</a:t>
            </a:r>
            <a:endParaRPr lang="en-US"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3</a:t>
            </a:fld>
            <a:endParaRPr lang="en-US"/>
          </a:p>
        </p:txBody>
      </p:sp>
    </p:spTree>
    <p:extLst>
      <p:ext uri="{BB962C8B-B14F-4D97-AF65-F5344CB8AC3E}">
        <p14:creationId xmlns:p14="http://schemas.microsoft.com/office/powerpoint/2010/main" val="11849652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a:t>One of the reasons very little has gotten into routers is there is a belief that if you have a fast router it won’t be programmable. Much of my work has been about how to have the best of both worlds.</a:t>
            </a:r>
          </a:p>
        </p:txBody>
      </p:sp>
      <p:sp>
        <p:nvSpPr>
          <p:cNvPr id="4" name="Slide Number Placeholder 3"/>
          <p:cNvSpPr>
            <a:spLocks noGrp="1"/>
          </p:cNvSpPr>
          <p:nvPr>
            <p:ph type="sldNum" sz="quarter" idx="10"/>
          </p:nvPr>
        </p:nvSpPr>
        <p:spPr/>
        <p:txBody>
          <a:bodyPr/>
          <a:lstStyle/>
          <a:p>
            <a:fld id="{16B09458-7AEF-4AD3-A567-0F11380064BE}" type="slidenum">
              <a:rPr lang="en-US" smtClean="0"/>
              <a:t>4</a:t>
            </a:fld>
            <a:endParaRPr lang="en-US"/>
          </a:p>
        </p:txBody>
      </p:sp>
    </p:spTree>
    <p:extLst>
      <p:ext uri="{BB962C8B-B14F-4D97-AF65-F5344CB8AC3E}">
        <p14:creationId xmlns:p14="http://schemas.microsoft.com/office/powerpoint/2010/main" val="3484685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a:t>I’ll discuss two pieces of work: Domino to run on the pipelines and PIFO to run on the scheduler.</a:t>
            </a:r>
          </a:p>
        </p:txBody>
      </p:sp>
      <p:sp>
        <p:nvSpPr>
          <p:cNvPr id="4" name="Slide Number Placeholder 3"/>
          <p:cNvSpPr>
            <a:spLocks noGrp="1"/>
          </p:cNvSpPr>
          <p:nvPr>
            <p:ph type="sldNum" sz="quarter" idx="10"/>
          </p:nvPr>
        </p:nvSpPr>
        <p:spPr/>
        <p:txBody>
          <a:bodyPr/>
          <a:lstStyle/>
          <a:p>
            <a:fld id="{6C7315F8-E931-49D1-A989-C1759F952B9E}" type="slidenum">
              <a:rPr lang="en-US" smtClean="0"/>
              <a:t>5</a:t>
            </a:fld>
            <a:endParaRPr lang="en-US"/>
          </a:p>
        </p:txBody>
      </p:sp>
    </p:spTree>
    <p:extLst>
      <p:ext uri="{BB962C8B-B14F-4D97-AF65-F5344CB8AC3E}">
        <p14:creationId xmlns:p14="http://schemas.microsoft.com/office/powerpoint/2010/main" val="14427295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baseline="0" dirty="0"/>
              <a:t>Skip </a:t>
            </a:r>
            <a:r>
              <a:rPr lang="en-US" baseline="0"/>
              <a:t>if required.</a:t>
            </a:r>
            <a:endParaRPr lang="en-US"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6</a:t>
            </a:fld>
            <a:endParaRPr lang="en-US"/>
          </a:p>
        </p:txBody>
      </p:sp>
    </p:spTree>
    <p:extLst>
      <p:ext uri="{BB962C8B-B14F-4D97-AF65-F5344CB8AC3E}">
        <p14:creationId xmlns:p14="http://schemas.microsoft.com/office/powerpoint/2010/main" val="25738642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dirty="0"/>
              <a:t>Router vendors: Can now design routers in firmware, easier to fix bugs, easier to respond to customer requests</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dirty="0"/>
              <a:t>Network operators (e.g., Google, Microsoft, enterprises etc.): Can add features without haggling with ASIC vendor</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US" dirty="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dirty="0"/>
              <a:t>Stress that programmability and configurability are really not all that different.. Richer configurability is already happening. Programmability is the logical next step because it simplifies your chip, makes it future proof, which is especially important in an era of rising silicon mask costs. P4 may not be the final word on router programmability. It may not all be portable either. But I think the current generation of fixed-function router SDKs will be replaced by richer, more programmable DSLs for routers like what CUDA did for GPUs.</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US" dirty="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dirty="0"/>
              <a:t>Future work:</a:t>
            </a:r>
          </a:p>
          <a:p>
            <a:pPr lvl="1"/>
            <a:r>
              <a:rPr lang="en-US" dirty="0"/>
              <a:t>Costs and benefits of a network with enhanced network functionality?</a:t>
            </a:r>
          </a:p>
          <a:p>
            <a:endParaRPr lang="en-US" dirty="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US" dirty="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US" dirty="0"/>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a:t>
            </a:fld>
            <a:endParaRPr lang="en-US"/>
          </a:p>
        </p:txBody>
      </p:sp>
    </p:spTree>
    <p:extLst>
      <p:ext uri="{BB962C8B-B14F-4D97-AF65-F5344CB8AC3E}">
        <p14:creationId xmlns:p14="http://schemas.microsoft.com/office/powerpoint/2010/main" val="18159374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21F27DEF-D704-4509-8BF6-90F2BA4AB2EF}" type="datetimeFigureOut">
              <a:rPr lang="en-US" smtClean="0"/>
              <a:t>1/23/19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860318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1F27DEF-D704-4509-8BF6-90F2BA4AB2EF}" type="datetimeFigureOut">
              <a:rPr lang="en-US" smtClean="0"/>
              <a:t>1/23/19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88029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1F27DEF-D704-4509-8BF6-90F2BA4AB2EF}" type="datetimeFigureOut">
              <a:rPr lang="en-US" smtClean="0"/>
              <a:t>1/23/19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490482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Gadugi" panose="020B0502040204020203" pitchFamily="34" charset="0"/>
              </a:defRPr>
            </a:lvl1pPr>
          </a:lstStyle>
          <a:p>
            <a:r>
              <a:rPr lang="en-US" dirty="0"/>
              <a:t>Click to edit Master title style</a:t>
            </a:r>
          </a:p>
        </p:txBody>
      </p:sp>
      <p:sp>
        <p:nvSpPr>
          <p:cNvPr id="3" name="Content Placeholder 2"/>
          <p:cNvSpPr>
            <a:spLocks noGrp="1"/>
          </p:cNvSpPr>
          <p:nvPr>
            <p:ph idx="1"/>
          </p:nvPr>
        </p:nvSpPr>
        <p:spPr/>
        <p:txBody>
          <a:bodyPr/>
          <a:lstStyle>
            <a:lvl1pPr>
              <a:defRPr>
                <a:latin typeface="Gadugi" panose="020B0502040204020203" pitchFamily="34" charset="0"/>
              </a:defRPr>
            </a:lvl1pPr>
            <a:lvl2pPr>
              <a:defRPr>
                <a:latin typeface="Gadugi" panose="020B0502040204020203" pitchFamily="34" charset="0"/>
              </a:defRPr>
            </a:lvl2pPr>
            <a:lvl3pPr>
              <a:defRPr>
                <a:latin typeface="Gadugi" panose="020B0502040204020203" pitchFamily="34" charset="0"/>
              </a:defRPr>
            </a:lvl3pPr>
            <a:lvl4pPr>
              <a:defRPr>
                <a:latin typeface="Gadugi" panose="020B0502040204020203" pitchFamily="34" charset="0"/>
              </a:defRPr>
            </a:lvl4pPr>
            <a:lvl5pPr>
              <a:defRPr>
                <a:latin typeface="Gadugi" panose="020B05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1F27DEF-D704-4509-8BF6-90F2BA4AB2EF}" type="datetimeFigureOut">
              <a:rPr lang="en-US" smtClean="0"/>
              <a:t>1/23/19</a:t>
            </a:fld>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3511078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atin typeface="Gadugi" panose="020B0502040204020203" pitchFamily="34" charset="0"/>
              </a:defRPr>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Gadug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21F27DEF-D704-4509-8BF6-90F2BA4AB2EF}" type="datetimeFigureOut">
              <a:rPr lang="en-US" smtClean="0"/>
              <a:t>1/23/19</a:t>
            </a:fld>
            <a:endParaRPr lang="en-US" dirty="0"/>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4735079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1F27DEF-D704-4509-8BF6-90F2BA4AB2EF}" type="datetimeFigureOut">
              <a:rPr lang="en-US" smtClean="0"/>
              <a:t>1/23/19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68894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1F27DEF-D704-4509-8BF6-90F2BA4AB2EF}" type="datetimeFigureOut">
              <a:rPr lang="en-US" smtClean="0"/>
              <a:t>1/23/19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42291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1F27DEF-D704-4509-8BF6-90F2BA4AB2EF}" type="datetimeFigureOut">
              <a:rPr lang="en-US" smtClean="0"/>
              <a:t>1/23/19</a:t>
            </a:fld>
            <a:endParaRPr lang="en-US"/>
          </a:p>
        </p:txBody>
      </p:sp>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4187150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F27DEF-D704-4509-8BF6-90F2BA4AB2EF}" type="datetimeFigureOut">
              <a:rPr lang="en-US" smtClean="0"/>
              <a:t>1/23/19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13911065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1/23/19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3115946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1/23/19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30989017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F27DEF-D704-4509-8BF6-90F2BA4AB2EF}" type="datetimeFigureOut">
              <a:rPr lang="en-US" smtClean="0"/>
              <a:t>1/23/19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48022C-F4BC-4192-A392-BACAE19DF894}" type="slidenum">
              <a:rPr lang="en-US" smtClean="0"/>
              <a:t>‹#›</a:t>
            </a:fld>
            <a:endParaRPr lang="en-US"/>
          </a:p>
        </p:txBody>
      </p:sp>
    </p:spTree>
    <p:extLst>
      <p:ext uri="{BB962C8B-B14F-4D97-AF65-F5344CB8AC3E}">
        <p14:creationId xmlns:p14="http://schemas.microsoft.com/office/powerpoint/2010/main" val="25235095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342900" y="411819"/>
            <a:ext cx="11506200" cy="2387600"/>
          </a:xfrm>
        </p:spPr>
        <p:txBody>
          <a:bodyPr>
            <a:normAutofit fontScale="90000"/>
          </a:bodyPr>
          <a:lstStyle/>
          <a:p>
            <a:r>
              <a:rPr lang="en-US" dirty="0">
                <a:latin typeface="Gadugi" panose="020B0502040204020203" pitchFamily="34" charset="0"/>
              </a:rPr>
              <a:t>Fast and programmable</a:t>
            </a:r>
            <a:br>
              <a:rPr lang="en-US" dirty="0">
                <a:latin typeface="Gadugi" panose="020B0502040204020203" pitchFamily="34" charset="0"/>
              </a:rPr>
            </a:br>
            <a:r>
              <a:rPr lang="en-US" dirty="0">
                <a:latin typeface="Gadugi" panose="020B0502040204020203" pitchFamily="34" charset="0"/>
              </a:rPr>
              <a:t>network infrastructure</a:t>
            </a:r>
            <a:br>
              <a:rPr lang="en-US" dirty="0">
                <a:latin typeface="Gadugi" panose="020B0502040204020203" pitchFamily="34" charset="0"/>
              </a:rPr>
            </a:br>
            <a:r>
              <a:rPr lang="en-US" dirty="0"/>
              <a:t>for future wireless communications</a:t>
            </a:r>
            <a:endParaRPr lang="en-US" dirty="0">
              <a:latin typeface="Gadugi" panose="020B0502040204020203" pitchFamily="34" charset="0"/>
            </a:endParaRPr>
          </a:p>
        </p:txBody>
      </p:sp>
      <p:sp>
        <p:nvSpPr>
          <p:cNvPr id="7" name="Subtitle 6"/>
          <p:cNvSpPr>
            <a:spLocks noGrp="1"/>
          </p:cNvSpPr>
          <p:nvPr>
            <p:ph type="subTitle" idx="1"/>
          </p:nvPr>
        </p:nvSpPr>
        <p:spPr>
          <a:xfrm>
            <a:off x="1524000" y="3602038"/>
            <a:ext cx="9144000" cy="1655762"/>
          </a:xfrm>
        </p:spPr>
        <p:txBody>
          <a:bodyPr>
            <a:noAutofit/>
          </a:bodyPr>
          <a:lstStyle/>
          <a:p>
            <a:r>
              <a:rPr lang="en-US" sz="4000" b="1" dirty="0">
                <a:latin typeface="Gadugi" panose="020B0502040204020203" pitchFamily="34" charset="0"/>
              </a:rPr>
              <a:t>Anirudh </a:t>
            </a:r>
            <a:r>
              <a:rPr lang="en-US" sz="4000" b="1" dirty="0" err="1">
                <a:latin typeface="Gadugi" panose="020B0502040204020203" pitchFamily="34" charset="0"/>
              </a:rPr>
              <a:t>Sivaraman</a:t>
            </a:r>
            <a:endParaRPr lang="en-US" sz="4000" dirty="0">
              <a:latin typeface="Gadugi" panose="020B0502040204020203" pitchFamily="34" charset="0"/>
            </a:endParaRPr>
          </a:p>
        </p:txBody>
      </p:sp>
      <p:sp>
        <p:nvSpPr>
          <p:cNvPr id="8" name="Rectangle 7"/>
          <p:cNvSpPr/>
          <p:nvPr/>
        </p:nvSpPr>
        <p:spPr>
          <a:xfrm>
            <a:off x="2738877" y="5269486"/>
            <a:ext cx="5962919" cy="553998"/>
          </a:xfrm>
          <a:prstGeom prst="rect">
            <a:avLst/>
          </a:prstGeom>
        </p:spPr>
        <p:txBody>
          <a:bodyPr wrap="square">
            <a:spAutoFit/>
          </a:bodyPr>
          <a:lstStyle/>
          <a:p>
            <a:endParaRPr lang="en-US" sz="3000" dirty="0">
              <a:latin typeface="Gadugi" panose="020B0502040204020203" pitchFamily="34" charset="0"/>
            </a:endParaRPr>
          </a:p>
        </p:txBody>
      </p:sp>
      <p:sp>
        <p:nvSpPr>
          <p:cNvPr id="2" name="TextBox 1"/>
          <p:cNvSpPr txBox="1"/>
          <p:nvPr/>
        </p:nvSpPr>
        <p:spPr>
          <a:xfrm>
            <a:off x="-6462793" y="-1937288"/>
            <a:ext cx="184731" cy="369332"/>
          </a:xfrm>
          <a:prstGeom prst="rect">
            <a:avLst/>
          </a:prstGeom>
          <a:noFill/>
        </p:spPr>
        <p:txBody>
          <a:bodyPr wrap="none" rtlCol="0">
            <a:spAutoFit/>
          </a:bodyPr>
          <a:lstStyle/>
          <a:p>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49650" y="4724400"/>
            <a:ext cx="5092700" cy="1070702"/>
          </a:xfrm>
          <a:prstGeom prst="rect">
            <a:avLst/>
          </a:prstGeom>
        </p:spPr>
      </p:pic>
    </p:spTree>
    <p:extLst>
      <p:ext uri="{BB962C8B-B14F-4D97-AF65-F5344CB8AC3E}">
        <p14:creationId xmlns:p14="http://schemas.microsoft.com/office/powerpoint/2010/main" val="18205299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Traditional network architecture</a:t>
            </a: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4668" y="3318858"/>
            <a:ext cx="1104992" cy="1104992"/>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98464" y="3318858"/>
            <a:ext cx="1371516" cy="859483"/>
          </a:xfrm>
          <a:prstGeom prst="rect">
            <a:avLst/>
          </a:prstGeom>
        </p:spPr>
      </p:pic>
      <p:cxnSp>
        <p:nvCxnSpPr>
          <p:cNvPr id="8" name="Straight Connector 7"/>
          <p:cNvCxnSpPr/>
          <p:nvPr/>
        </p:nvCxnSpPr>
        <p:spPr>
          <a:xfrm>
            <a:off x="2469661" y="3623750"/>
            <a:ext cx="1378439" cy="8019"/>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4668" y="4671454"/>
            <a:ext cx="1104992" cy="1104992"/>
          </a:xfrm>
          <a:prstGeom prst="rect">
            <a:avLst/>
          </a:prstGeom>
        </p:spPr>
      </p:pic>
      <p:cxnSp>
        <p:nvCxnSpPr>
          <p:cNvPr id="11" name="Straight Connector 10"/>
          <p:cNvCxnSpPr/>
          <p:nvPr/>
        </p:nvCxnSpPr>
        <p:spPr>
          <a:xfrm flipV="1">
            <a:off x="2469661" y="4632009"/>
            <a:ext cx="1530839" cy="44653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469660" y="2667575"/>
            <a:ext cx="1759440" cy="164094"/>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6" name="Pictur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57234" y="2023366"/>
            <a:ext cx="1104992" cy="1104992"/>
          </a:xfrm>
          <a:prstGeom prst="rect">
            <a:avLst/>
          </a:prstGeom>
        </p:spPr>
      </p:pic>
      <p:pic>
        <p:nvPicPr>
          <p:cNvPr id="17" name="Picture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35630" y="3318857"/>
            <a:ext cx="1371516" cy="859483"/>
          </a:xfrm>
          <a:prstGeom prst="rect">
            <a:avLst/>
          </a:prstGeom>
        </p:spPr>
      </p:pic>
      <p:cxnSp>
        <p:nvCxnSpPr>
          <p:cNvPr id="18" name="Straight Connector 17"/>
          <p:cNvCxnSpPr/>
          <p:nvPr/>
        </p:nvCxnSpPr>
        <p:spPr>
          <a:xfrm flipV="1">
            <a:off x="5821228" y="3623658"/>
            <a:ext cx="1106039" cy="1626"/>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0" name="Picture 1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9250" y="3318858"/>
            <a:ext cx="1104992" cy="1104992"/>
          </a:xfrm>
          <a:prstGeom prst="rect">
            <a:avLst/>
          </a:prstGeom>
        </p:spPr>
      </p:pic>
      <p:cxnSp>
        <p:nvCxnSpPr>
          <p:cNvPr id="21" name="Straight Connector 20"/>
          <p:cNvCxnSpPr/>
          <p:nvPr/>
        </p:nvCxnSpPr>
        <p:spPr>
          <a:xfrm flipH="1">
            <a:off x="9020923" y="3623566"/>
            <a:ext cx="970894" cy="10222"/>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2" name="Picture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9250" y="4671454"/>
            <a:ext cx="1104992" cy="1104992"/>
          </a:xfrm>
          <a:prstGeom prst="rect">
            <a:avLst/>
          </a:prstGeom>
        </p:spPr>
      </p:pic>
      <p:cxnSp>
        <p:nvCxnSpPr>
          <p:cNvPr id="23" name="Straight Connector 22"/>
          <p:cNvCxnSpPr/>
          <p:nvPr/>
        </p:nvCxnSpPr>
        <p:spPr>
          <a:xfrm>
            <a:off x="9020923" y="4433888"/>
            <a:ext cx="808877" cy="475039"/>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8839200" y="2363247"/>
            <a:ext cx="1160979" cy="212615"/>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5" name="Picture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1816" y="2023366"/>
            <a:ext cx="1104992" cy="1104992"/>
          </a:xfrm>
          <a:prstGeom prst="rect">
            <a:avLst/>
          </a:prstGeom>
        </p:spPr>
      </p:pic>
      <p:sp>
        <p:nvSpPr>
          <p:cNvPr id="43" name="TextBox 42"/>
          <p:cNvSpPr txBox="1"/>
          <p:nvPr/>
        </p:nvSpPr>
        <p:spPr>
          <a:xfrm>
            <a:off x="1714897" y="6108226"/>
            <a:ext cx="8762207" cy="553998"/>
          </a:xfrm>
          <a:prstGeom prst="rect">
            <a:avLst/>
          </a:prstGeom>
          <a:noFill/>
        </p:spPr>
        <p:txBody>
          <a:bodyPr wrap="none" rtlCol="0">
            <a:spAutoFit/>
          </a:bodyPr>
          <a:lstStyle/>
          <a:p>
            <a:r>
              <a:rPr lang="en-US" sz="3000" dirty="0">
                <a:latin typeface="Gadugi" panose="020B0502040204020203" pitchFamily="34" charset="0"/>
              </a:rPr>
              <a:t>Simple routers; most functionality resides on end hosts</a:t>
            </a:r>
          </a:p>
        </p:txBody>
      </p:sp>
      <p:pic>
        <p:nvPicPr>
          <p:cNvPr id="19" name="Picture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32130" y="4539516"/>
            <a:ext cx="1371516" cy="859483"/>
          </a:xfrm>
          <a:prstGeom prst="rect">
            <a:avLst/>
          </a:prstGeom>
        </p:spPr>
      </p:pic>
      <p:pic>
        <p:nvPicPr>
          <p:cNvPr id="26" name="Picture 2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54998" y="2047543"/>
            <a:ext cx="1371516" cy="859483"/>
          </a:xfrm>
          <a:prstGeom prst="rect">
            <a:avLst/>
          </a:prstGeom>
        </p:spPr>
      </p:pic>
      <p:cxnSp>
        <p:nvCxnSpPr>
          <p:cNvPr id="27" name="Straight Connector 26"/>
          <p:cNvCxnSpPr/>
          <p:nvPr/>
        </p:nvCxnSpPr>
        <p:spPr>
          <a:xfrm>
            <a:off x="5217432" y="4023754"/>
            <a:ext cx="739830" cy="608255"/>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a:off x="6563845" y="4023753"/>
            <a:ext cx="620538" cy="60825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V="1">
            <a:off x="5193591" y="2575862"/>
            <a:ext cx="774978" cy="85541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6563845" y="2631712"/>
            <a:ext cx="834454" cy="76699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33" name="Cloud 32"/>
          <p:cNvSpPr/>
          <p:nvPr/>
        </p:nvSpPr>
        <p:spPr>
          <a:xfrm>
            <a:off x="3848100" y="1752600"/>
            <a:ext cx="5172823" cy="4271450"/>
          </a:xfrm>
          <a:prstGeom prst="cloud">
            <a:avLst/>
          </a:prstGeom>
          <a:solidFill>
            <a:schemeClr val="accent1">
              <a:alpha val="2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449670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But, today’s reality is very different</a:t>
            </a:r>
          </a:p>
        </p:txBody>
      </p:sp>
      <p:sp>
        <p:nvSpPr>
          <p:cNvPr id="3" name="Content Placeholder 2"/>
          <p:cNvSpPr>
            <a:spLocks noGrp="1"/>
          </p:cNvSpPr>
          <p:nvPr>
            <p:ph idx="1"/>
          </p:nvPr>
        </p:nvSpPr>
        <p:spPr>
          <a:xfrm>
            <a:off x="838200" y="1825624"/>
            <a:ext cx="10934700" cy="4879976"/>
          </a:xfrm>
        </p:spPr>
        <p:txBody>
          <a:bodyPr>
            <a:normAutofit/>
          </a:bodyPr>
          <a:lstStyle/>
          <a:p>
            <a:r>
              <a:rPr lang="en-US" dirty="0"/>
              <a:t>Demanding more from our network’s routers: ACLs, tunnels, measurement, etc.</a:t>
            </a:r>
          </a:p>
          <a:p>
            <a:r>
              <a:rPr lang="en-US" dirty="0"/>
              <a:t>Yet, the fastest routers have historically been fixed-function</a:t>
            </a:r>
          </a:p>
          <a:p>
            <a:r>
              <a:rPr lang="en-US" dirty="0"/>
              <a:t>Rate of innovation exceeds our ability to get things into routers</a:t>
            </a:r>
          </a:p>
          <a:p>
            <a:endParaRPr lang="en-US" dirty="0"/>
          </a:p>
          <a:p>
            <a:endParaRPr lang="en-US" dirty="0"/>
          </a:p>
          <a:p>
            <a:endParaRPr lang="en-US" dirty="0"/>
          </a:p>
          <a:p>
            <a:endParaRPr lang="en-US" dirty="0"/>
          </a:p>
          <a:p>
            <a:endParaRPr lang="en-US" dirty="0"/>
          </a:p>
        </p:txBody>
      </p:sp>
      <p:grpSp>
        <p:nvGrpSpPr>
          <p:cNvPr id="6" name="Group 5"/>
          <p:cNvGrpSpPr/>
          <p:nvPr/>
        </p:nvGrpSpPr>
        <p:grpSpPr>
          <a:xfrm>
            <a:off x="838200" y="3657600"/>
            <a:ext cx="10896600" cy="1790700"/>
            <a:chOff x="838200" y="3390900"/>
            <a:chExt cx="10896600" cy="1790700"/>
          </a:xfrm>
        </p:grpSpPr>
        <p:grpSp>
          <p:nvGrpSpPr>
            <p:cNvPr id="5" name="Group 4"/>
            <p:cNvGrpSpPr/>
            <p:nvPr/>
          </p:nvGrpSpPr>
          <p:grpSpPr>
            <a:xfrm>
              <a:off x="838200" y="3390900"/>
              <a:ext cx="10896600" cy="1790700"/>
              <a:chOff x="838200" y="3390900"/>
              <a:chExt cx="10896600" cy="1790700"/>
            </a:xfrm>
          </p:grpSpPr>
          <p:cxnSp>
            <p:nvCxnSpPr>
              <p:cNvPr id="104" name="Straight Arrow Connector 10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05" name="TextBox 104"/>
              <p:cNvSpPr txBox="1"/>
              <p:nvPr/>
            </p:nvSpPr>
            <p:spPr>
              <a:xfrm>
                <a:off x="1638300" y="3390900"/>
                <a:ext cx="782587" cy="369332"/>
              </a:xfrm>
              <a:prstGeom prst="rect">
                <a:avLst/>
              </a:prstGeom>
              <a:noFill/>
            </p:spPr>
            <p:txBody>
              <a:bodyPr wrap="none" rtlCol="0">
                <a:spAutoFit/>
              </a:bodyPr>
              <a:lstStyle/>
              <a:p>
                <a:r>
                  <a:rPr lang="en-US" dirty="0"/>
                  <a:t>1980s</a:t>
                </a:r>
              </a:p>
            </p:txBody>
          </p:sp>
          <p:sp>
            <p:nvSpPr>
              <p:cNvPr id="106" name="TextBox 105"/>
              <p:cNvSpPr txBox="1"/>
              <p:nvPr/>
            </p:nvSpPr>
            <p:spPr>
              <a:xfrm>
                <a:off x="3695700" y="3390900"/>
                <a:ext cx="782587" cy="369332"/>
              </a:xfrm>
              <a:prstGeom prst="rect">
                <a:avLst/>
              </a:prstGeom>
              <a:noFill/>
            </p:spPr>
            <p:txBody>
              <a:bodyPr wrap="none" rtlCol="0">
                <a:spAutoFit/>
              </a:bodyPr>
              <a:lstStyle/>
              <a:p>
                <a:r>
                  <a:rPr lang="en-US" dirty="0"/>
                  <a:t>1990s</a:t>
                </a:r>
              </a:p>
            </p:txBody>
          </p:sp>
          <p:sp>
            <p:nvSpPr>
              <p:cNvPr id="107" name="TextBox 106"/>
              <p:cNvSpPr txBox="1"/>
              <p:nvPr/>
            </p:nvSpPr>
            <p:spPr>
              <a:xfrm>
                <a:off x="6096000" y="3390900"/>
                <a:ext cx="782587" cy="369332"/>
              </a:xfrm>
              <a:prstGeom prst="rect">
                <a:avLst/>
              </a:prstGeom>
              <a:noFill/>
            </p:spPr>
            <p:txBody>
              <a:bodyPr wrap="none" rtlCol="0">
                <a:spAutoFit/>
              </a:bodyPr>
              <a:lstStyle/>
              <a:p>
                <a:r>
                  <a:rPr lang="en-US" dirty="0"/>
                  <a:t>2000s</a:t>
                </a:r>
              </a:p>
            </p:txBody>
          </p:sp>
          <p:sp>
            <p:nvSpPr>
              <p:cNvPr id="108" name="TextBox 107"/>
              <p:cNvSpPr txBox="1"/>
              <p:nvPr/>
            </p:nvSpPr>
            <p:spPr>
              <a:xfrm>
                <a:off x="9304039" y="3390900"/>
                <a:ext cx="782587" cy="369332"/>
              </a:xfrm>
              <a:prstGeom prst="rect">
                <a:avLst/>
              </a:prstGeom>
              <a:noFill/>
            </p:spPr>
            <p:txBody>
              <a:bodyPr wrap="none" rtlCol="0">
                <a:spAutoFit/>
              </a:bodyPr>
              <a:lstStyle/>
              <a:p>
                <a:r>
                  <a:rPr lang="en-US" dirty="0"/>
                  <a:t>2010s</a:t>
                </a:r>
              </a:p>
            </p:txBody>
          </p:sp>
          <p:sp>
            <p:nvSpPr>
              <p:cNvPr id="110" name="TextBox 109"/>
              <p:cNvSpPr txBox="1"/>
              <p:nvPr/>
            </p:nvSpPr>
            <p:spPr>
              <a:xfrm>
                <a:off x="2019300" y="3962400"/>
                <a:ext cx="688009" cy="369332"/>
              </a:xfrm>
              <a:prstGeom prst="rect">
                <a:avLst/>
              </a:prstGeom>
              <a:solidFill>
                <a:schemeClr val="accent1">
                  <a:alpha val="35000"/>
                </a:schemeClr>
              </a:solidFill>
              <a:ln w="25400">
                <a:solidFill>
                  <a:schemeClr val="accent1"/>
                </a:solidFill>
              </a:ln>
            </p:spPr>
            <p:txBody>
              <a:bodyPr wrap="none" rtlCol="0">
                <a:spAutoFit/>
              </a:bodyPr>
              <a:lstStyle/>
              <a:p>
                <a:r>
                  <a:rPr lang="en-US" dirty="0"/>
                  <a:t>WFQ</a:t>
                </a:r>
              </a:p>
            </p:txBody>
          </p:sp>
          <p:sp>
            <p:nvSpPr>
              <p:cNvPr id="111" name="TextBox 110"/>
              <p:cNvSpPr txBox="1"/>
              <p:nvPr/>
            </p:nvSpPr>
            <p:spPr>
              <a:xfrm>
                <a:off x="1333500" y="4812268"/>
                <a:ext cx="1401346" cy="369332"/>
              </a:xfrm>
              <a:prstGeom prst="rect">
                <a:avLst/>
              </a:prstGeom>
              <a:solidFill>
                <a:schemeClr val="accent1">
                  <a:alpha val="35000"/>
                </a:schemeClr>
              </a:solidFill>
              <a:ln w="25400">
                <a:solidFill>
                  <a:schemeClr val="accent1"/>
                </a:solidFill>
              </a:ln>
            </p:spPr>
            <p:txBody>
              <a:bodyPr wrap="square" rtlCol="0">
                <a:spAutoFit/>
              </a:bodyPr>
              <a:lstStyle/>
              <a:p>
                <a:r>
                  <a:rPr lang="en-US" dirty="0" err="1"/>
                  <a:t>VirtualClock</a:t>
                </a:r>
                <a:endParaRPr lang="en-US" dirty="0"/>
              </a:p>
            </p:txBody>
          </p:sp>
          <p:sp>
            <p:nvSpPr>
              <p:cNvPr id="112" name="TextBox 111"/>
              <p:cNvSpPr txBox="1"/>
              <p:nvPr/>
            </p:nvSpPr>
            <p:spPr>
              <a:xfrm>
                <a:off x="3133441" y="4381500"/>
                <a:ext cx="737702" cy="369332"/>
              </a:xfrm>
              <a:prstGeom prst="rect">
                <a:avLst/>
              </a:prstGeom>
              <a:solidFill>
                <a:schemeClr val="accent1">
                  <a:alpha val="35000"/>
                </a:schemeClr>
              </a:solidFill>
              <a:ln w="25400">
                <a:solidFill>
                  <a:schemeClr val="accent1"/>
                </a:solidFill>
              </a:ln>
            </p:spPr>
            <p:txBody>
              <a:bodyPr wrap="none" rtlCol="0">
                <a:spAutoFit/>
              </a:bodyPr>
              <a:lstStyle/>
              <a:p>
                <a:r>
                  <a:rPr lang="en-US" dirty="0"/>
                  <a:t>CSFQ</a:t>
                </a:r>
              </a:p>
            </p:txBody>
          </p:sp>
          <p:sp>
            <p:nvSpPr>
              <p:cNvPr id="113" name="TextBox 112"/>
              <p:cNvSpPr txBox="1"/>
              <p:nvPr/>
            </p:nvSpPr>
            <p:spPr>
              <a:xfrm>
                <a:off x="3771900" y="3962400"/>
                <a:ext cx="715260" cy="369332"/>
              </a:xfrm>
              <a:prstGeom prst="rect">
                <a:avLst/>
              </a:prstGeom>
              <a:solidFill>
                <a:schemeClr val="accent1">
                  <a:alpha val="35000"/>
                </a:schemeClr>
              </a:solidFill>
              <a:ln w="25400">
                <a:solidFill>
                  <a:schemeClr val="accent1"/>
                </a:solidFill>
              </a:ln>
            </p:spPr>
            <p:txBody>
              <a:bodyPr wrap="none" rtlCol="0">
                <a:spAutoFit/>
              </a:bodyPr>
              <a:lstStyle/>
              <a:p>
                <a:r>
                  <a:rPr lang="en-US" dirty="0"/>
                  <a:t>STFQ</a:t>
                </a:r>
              </a:p>
            </p:txBody>
          </p:sp>
          <p:sp>
            <p:nvSpPr>
              <p:cNvPr id="114" name="TextBox 113"/>
              <p:cNvSpPr txBox="1"/>
              <p:nvPr/>
            </p:nvSpPr>
            <p:spPr>
              <a:xfrm>
                <a:off x="5402323" y="4812268"/>
                <a:ext cx="1505540" cy="369332"/>
              </a:xfrm>
              <a:prstGeom prst="rect">
                <a:avLst/>
              </a:prstGeom>
              <a:solidFill>
                <a:schemeClr val="accent1">
                  <a:alpha val="35000"/>
                </a:schemeClr>
              </a:solidFill>
              <a:ln w="25400">
                <a:solidFill>
                  <a:schemeClr val="accent1"/>
                </a:solidFill>
              </a:ln>
            </p:spPr>
            <p:txBody>
              <a:bodyPr wrap="none" rtlCol="0">
                <a:spAutoFit/>
              </a:bodyPr>
              <a:lstStyle/>
              <a:p>
                <a:r>
                  <a:rPr lang="en-US" dirty="0"/>
                  <a:t>Bloom Filters</a:t>
                </a:r>
              </a:p>
            </p:txBody>
          </p:sp>
          <p:sp>
            <p:nvSpPr>
              <p:cNvPr id="115" name="TextBox 114"/>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a:t>DRR</a:t>
                </a:r>
              </a:p>
            </p:txBody>
          </p:sp>
          <p:sp>
            <p:nvSpPr>
              <p:cNvPr id="116" name="TextBox 115"/>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a:t>RED</a:t>
                </a:r>
              </a:p>
            </p:txBody>
          </p:sp>
          <p:sp>
            <p:nvSpPr>
              <p:cNvPr id="117" name="TextBox 116"/>
              <p:cNvSpPr txBox="1"/>
              <p:nvPr/>
            </p:nvSpPr>
            <p:spPr>
              <a:xfrm>
                <a:off x="5402323" y="3962400"/>
                <a:ext cx="651140" cy="369332"/>
              </a:xfrm>
              <a:prstGeom prst="rect">
                <a:avLst/>
              </a:prstGeom>
              <a:solidFill>
                <a:schemeClr val="accent1">
                  <a:alpha val="35000"/>
                </a:schemeClr>
              </a:solidFill>
              <a:ln w="25400">
                <a:solidFill>
                  <a:schemeClr val="accent1"/>
                </a:solidFill>
              </a:ln>
            </p:spPr>
            <p:txBody>
              <a:bodyPr wrap="none" rtlCol="0">
                <a:spAutoFit/>
              </a:bodyPr>
              <a:lstStyle/>
              <a:p>
                <a:r>
                  <a:rPr lang="en-US" dirty="0"/>
                  <a:t>AVQ</a:t>
                </a:r>
              </a:p>
            </p:txBody>
          </p:sp>
          <p:sp>
            <p:nvSpPr>
              <p:cNvPr id="118" name="TextBox 117"/>
              <p:cNvSpPr txBox="1"/>
              <p:nvPr/>
            </p:nvSpPr>
            <p:spPr>
              <a:xfrm>
                <a:off x="5402323" y="4381500"/>
                <a:ext cx="593432" cy="369332"/>
              </a:xfrm>
              <a:prstGeom prst="rect">
                <a:avLst/>
              </a:prstGeom>
              <a:solidFill>
                <a:schemeClr val="accent1">
                  <a:alpha val="35000"/>
                </a:schemeClr>
              </a:solidFill>
              <a:ln w="25400">
                <a:solidFill>
                  <a:schemeClr val="accent1"/>
                </a:solidFill>
              </a:ln>
            </p:spPr>
            <p:txBody>
              <a:bodyPr wrap="none" rtlCol="0">
                <a:spAutoFit/>
              </a:bodyPr>
              <a:lstStyle/>
              <a:p>
                <a:r>
                  <a:rPr lang="en-US" dirty="0"/>
                  <a:t>XCP</a:t>
                </a:r>
              </a:p>
            </p:txBody>
          </p:sp>
          <p:sp>
            <p:nvSpPr>
              <p:cNvPr id="119" name="TextBox 118"/>
              <p:cNvSpPr txBox="1"/>
              <p:nvPr/>
            </p:nvSpPr>
            <p:spPr>
              <a:xfrm>
                <a:off x="6407488" y="3962400"/>
                <a:ext cx="595035" cy="369332"/>
              </a:xfrm>
              <a:prstGeom prst="rect">
                <a:avLst/>
              </a:prstGeom>
              <a:solidFill>
                <a:schemeClr val="accent1">
                  <a:alpha val="35000"/>
                </a:schemeClr>
              </a:solidFill>
              <a:ln w="25400">
                <a:solidFill>
                  <a:schemeClr val="accent1"/>
                </a:solidFill>
              </a:ln>
            </p:spPr>
            <p:txBody>
              <a:bodyPr wrap="none" rtlCol="0">
                <a:spAutoFit/>
              </a:bodyPr>
              <a:lstStyle/>
              <a:p>
                <a:r>
                  <a:rPr lang="en-US" dirty="0"/>
                  <a:t>RCP</a:t>
                </a:r>
              </a:p>
            </p:txBody>
          </p:sp>
          <p:sp>
            <p:nvSpPr>
              <p:cNvPr id="120" name="TextBox 119"/>
              <p:cNvSpPr txBox="1"/>
              <p:nvPr/>
            </p:nvSpPr>
            <p:spPr>
              <a:xfrm>
                <a:off x="9591659" y="4381500"/>
                <a:ext cx="800219" cy="369332"/>
              </a:xfrm>
              <a:prstGeom prst="rect">
                <a:avLst/>
              </a:prstGeom>
              <a:solidFill>
                <a:schemeClr val="accent1">
                  <a:alpha val="35000"/>
                </a:schemeClr>
              </a:solidFill>
              <a:ln w="25400">
                <a:solidFill>
                  <a:schemeClr val="accent1"/>
                </a:solidFill>
              </a:ln>
            </p:spPr>
            <p:txBody>
              <a:bodyPr wrap="none" rtlCol="0">
                <a:spAutoFit/>
              </a:bodyPr>
              <a:lstStyle/>
              <a:p>
                <a:r>
                  <a:rPr lang="en-US"/>
                  <a:t>CoDel</a:t>
                </a:r>
                <a:endParaRPr lang="en-US" dirty="0"/>
              </a:p>
            </p:txBody>
          </p:sp>
          <p:sp>
            <p:nvSpPr>
              <p:cNvPr id="121" name="TextBox 120"/>
              <p:cNvSpPr txBox="1"/>
              <p:nvPr/>
            </p:nvSpPr>
            <p:spPr>
              <a:xfrm>
                <a:off x="9591659" y="3962400"/>
                <a:ext cx="81624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a:t>DeTail</a:t>
                </a:r>
                <a:endParaRPr lang="en-US" dirty="0"/>
              </a:p>
            </p:txBody>
          </p:sp>
          <p:sp>
            <p:nvSpPr>
              <p:cNvPr id="122" name="TextBox 121"/>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a:t>DCTCP</a:t>
                </a:r>
              </a:p>
            </p:txBody>
          </p:sp>
          <p:sp>
            <p:nvSpPr>
              <p:cNvPr id="123" name="TextBox 122"/>
              <p:cNvSpPr txBox="1"/>
              <p:nvPr/>
            </p:nvSpPr>
            <p:spPr>
              <a:xfrm>
                <a:off x="8465839" y="4812268"/>
                <a:ext cx="724878" cy="369332"/>
              </a:xfrm>
              <a:prstGeom prst="rect">
                <a:avLst/>
              </a:prstGeom>
              <a:solidFill>
                <a:schemeClr val="accent1">
                  <a:alpha val="35000"/>
                </a:schemeClr>
              </a:solidFill>
              <a:ln w="25400">
                <a:solidFill>
                  <a:schemeClr val="accent1"/>
                </a:solidFill>
              </a:ln>
            </p:spPr>
            <p:txBody>
              <a:bodyPr wrap="none" rtlCol="0">
                <a:spAutoFit/>
              </a:bodyPr>
              <a:lstStyle/>
              <a:p>
                <a:r>
                  <a:rPr lang="en-US" dirty="0"/>
                  <a:t>HULL</a:t>
                </a:r>
              </a:p>
            </p:txBody>
          </p:sp>
          <p:sp>
            <p:nvSpPr>
              <p:cNvPr id="124" name="TextBox 123"/>
              <p:cNvSpPr txBox="1"/>
              <p:nvPr/>
            </p:nvSpPr>
            <p:spPr>
              <a:xfrm>
                <a:off x="8465839" y="3962400"/>
                <a:ext cx="696024" cy="369332"/>
              </a:xfrm>
              <a:prstGeom prst="rect">
                <a:avLst/>
              </a:prstGeom>
              <a:solidFill>
                <a:schemeClr val="accent1">
                  <a:alpha val="35000"/>
                </a:schemeClr>
              </a:solidFill>
              <a:ln w="25400">
                <a:solidFill>
                  <a:schemeClr val="accent1"/>
                </a:solidFill>
              </a:ln>
            </p:spPr>
            <p:txBody>
              <a:bodyPr wrap="none" rtlCol="0">
                <a:spAutoFit/>
              </a:bodyPr>
              <a:lstStyle/>
              <a:p>
                <a:r>
                  <a:rPr lang="en-US" dirty="0"/>
                  <a:t>SRPT</a:t>
                </a:r>
              </a:p>
            </p:txBody>
          </p:sp>
          <p:sp>
            <p:nvSpPr>
              <p:cNvPr id="125" name="TextBox 124"/>
              <p:cNvSpPr txBox="1"/>
              <p:nvPr/>
            </p:nvSpPr>
            <p:spPr>
              <a:xfrm>
                <a:off x="9591659" y="4812268"/>
                <a:ext cx="492443" cy="369332"/>
              </a:xfrm>
              <a:prstGeom prst="rect">
                <a:avLst/>
              </a:prstGeom>
              <a:solidFill>
                <a:schemeClr val="accent1">
                  <a:alpha val="35000"/>
                </a:schemeClr>
              </a:solidFill>
              <a:ln w="25400">
                <a:solidFill>
                  <a:schemeClr val="accent1"/>
                </a:solidFill>
              </a:ln>
            </p:spPr>
            <p:txBody>
              <a:bodyPr wrap="none" rtlCol="0">
                <a:spAutoFit/>
              </a:bodyPr>
              <a:lstStyle/>
              <a:p>
                <a:r>
                  <a:rPr lang="en-US"/>
                  <a:t>PIE</a:t>
                </a:r>
                <a:endParaRPr lang="en-US" dirty="0"/>
              </a:p>
            </p:txBody>
          </p:sp>
          <p:sp>
            <p:nvSpPr>
              <p:cNvPr id="128" name="TextBox 127"/>
              <p:cNvSpPr txBox="1"/>
              <p:nvPr/>
            </p:nvSpPr>
            <p:spPr>
              <a:xfrm>
                <a:off x="3133441" y="4812268"/>
                <a:ext cx="888385" cy="369332"/>
              </a:xfrm>
              <a:prstGeom prst="rect">
                <a:avLst/>
              </a:prstGeom>
              <a:solidFill>
                <a:schemeClr val="accent1">
                  <a:alpha val="35000"/>
                </a:schemeClr>
              </a:solidFill>
              <a:ln w="25400">
                <a:solidFill>
                  <a:schemeClr val="accent1"/>
                </a:solidFill>
              </a:ln>
            </p:spPr>
            <p:txBody>
              <a:bodyPr wrap="none" rtlCol="0">
                <a:spAutoFit/>
              </a:bodyPr>
              <a:lstStyle/>
              <a:p>
                <a:r>
                  <a:rPr lang="en-US"/>
                  <a:t>IntServ</a:t>
                </a:r>
                <a:endParaRPr lang="en-US" dirty="0"/>
              </a:p>
            </p:txBody>
          </p:sp>
          <p:sp>
            <p:nvSpPr>
              <p:cNvPr id="129" name="TextBox 128"/>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a:t>DiffServ</a:t>
                </a:r>
                <a:endParaRPr lang="en-US" dirty="0"/>
              </a:p>
            </p:txBody>
          </p:sp>
          <p:sp>
            <p:nvSpPr>
              <p:cNvPr id="131" name="TextBox 130"/>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a:t>ECN</a:t>
                </a:r>
              </a:p>
            </p:txBody>
          </p:sp>
          <p:sp>
            <p:nvSpPr>
              <p:cNvPr id="133" name="TextBox 132"/>
              <p:cNvSpPr txBox="1"/>
              <p:nvPr/>
            </p:nvSpPr>
            <p:spPr>
              <a:xfrm>
                <a:off x="7078723" y="3962400"/>
                <a:ext cx="1007007"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a:t>Flowlets</a:t>
                </a:r>
                <a:endParaRPr lang="en-US" dirty="0"/>
              </a:p>
            </p:txBody>
          </p:sp>
          <p:sp>
            <p:nvSpPr>
              <p:cNvPr id="134" name="TextBox 133"/>
              <p:cNvSpPr txBox="1"/>
              <p:nvPr/>
            </p:nvSpPr>
            <p:spPr>
              <a:xfrm>
                <a:off x="10523239" y="4381500"/>
                <a:ext cx="651140" cy="369332"/>
              </a:xfrm>
              <a:prstGeom prst="rect">
                <a:avLst/>
              </a:prstGeom>
              <a:solidFill>
                <a:schemeClr val="accent1">
                  <a:alpha val="35000"/>
                </a:schemeClr>
              </a:solidFill>
              <a:ln w="25400">
                <a:solidFill>
                  <a:schemeClr val="accent1"/>
                </a:solidFill>
              </a:ln>
            </p:spPr>
            <p:txBody>
              <a:bodyPr wrap="none" rtlCol="0">
                <a:spAutoFit/>
              </a:bodyPr>
              <a:lstStyle/>
              <a:p>
                <a:r>
                  <a:rPr lang="en-US"/>
                  <a:t>PDQ</a:t>
                </a:r>
                <a:endParaRPr lang="en-US" dirty="0"/>
              </a:p>
            </p:txBody>
          </p:sp>
          <p:cxnSp>
            <p:nvCxnSpPr>
              <p:cNvPr id="135" name="Straight Connector 134"/>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4530947" y="3962400"/>
                <a:ext cx="764953" cy="369332"/>
              </a:xfrm>
              <a:prstGeom prst="rect">
                <a:avLst/>
              </a:prstGeom>
              <a:solidFill>
                <a:schemeClr val="accent1">
                  <a:alpha val="35000"/>
                </a:schemeClr>
              </a:solidFill>
              <a:ln w="25400">
                <a:solidFill>
                  <a:schemeClr val="accent1"/>
                </a:solidFill>
              </a:ln>
            </p:spPr>
            <p:txBody>
              <a:bodyPr wrap="none" rtlCol="0">
                <a:spAutoFit/>
              </a:bodyPr>
              <a:lstStyle/>
              <a:p>
                <a:r>
                  <a:rPr lang="en-US"/>
                  <a:t>HPFQ</a:t>
                </a:r>
                <a:endParaRPr lang="en-US" dirty="0"/>
              </a:p>
            </p:txBody>
          </p:sp>
          <p:sp>
            <p:nvSpPr>
              <p:cNvPr id="41" name="TextBox 40"/>
              <p:cNvSpPr txBox="1"/>
              <p:nvPr/>
            </p:nvSpPr>
            <p:spPr>
              <a:xfrm>
                <a:off x="10515600" y="3962400"/>
                <a:ext cx="569387" cy="369332"/>
              </a:xfrm>
              <a:prstGeom prst="rect">
                <a:avLst/>
              </a:prstGeom>
              <a:solidFill>
                <a:schemeClr val="accent1">
                  <a:alpha val="35000"/>
                </a:schemeClr>
              </a:solidFill>
              <a:ln w="25400">
                <a:solidFill>
                  <a:schemeClr val="accent1"/>
                </a:solidFill>
              </a:ln>
            </p:spPr>
            <p:txBody>
              <a:bodyPr wrap="none" rtlCol="0">
                <a:spAutoFit/>
              </a:bodyPr>
              <a:lstStyle/>
              <a:p>
                <a:r>
                  <a:rPr lang="en-US" dirty="0"/>
                  <a:t>FCP</a:t>
                </a:r>
              </a:p>
            </p:txBody>
          </p:sp>
        </p:grpSp>
        <p:sp>
          <p:nvSpPr>
            <p:cNvPr id="45" name="TextBox 44"/>
            <p:cNvSpPr txBox="1"/>
            <p:nvPr/>
          </p:nvSpPr>
          <p:spPr>
            <a:xfrm>
              <a:off x="6343060" y="4381500"/>
              <a:ext cx="1545616" cy="369332"/>
            </a:xfrm>
            <a:prstGeom prst="rect">
              <a:avLst/>
            </a:prstGeom>
            <a:solidFill>
              <a:schemeClr val="accent1">
                <a:alpha val="35000"/>
              </a:schemeClr>
            </a:solidFill>
            <a:ln w="25400">
              <a:solidFill>
                <a:schemeClr val="accent1"/>
              </a:solidFill>
            </a:ln>
          </p:spPr>
          <p:txBody>
            <a:bodyPr wrap="none" rtlCol="0">
              <a:spAutoFit/>
            </a:bodyPr>
            <a:lstStyle/>
            <a:p>
              <a:r>
                <a:rPr lang="en-US" dirty="0"/>
                <a:t>Heavy Hitters</a:t>
              </a:r>
            </a:p>
          </p:txBody>
        </p:sp>
      </p:grpSp>
    </p:spTree>
    <p:extLst>
      <p:ext uri="{BB962C8B-B14F-4D97-AF65-F5344CB8AC3E}">
        <p14:creationId xmlns:p14="http://schemas.microsoft.com/office/powerpoint/2010/main" val="977018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But, today’s reality is very different</a:t>
            </a:r>
            <a:endParaRPr lang="en-US" dirty="0">
              <a:latin typeface="Gadugi" panose="020B0502040204020203" pitchFamily="34" charset="0"/>
            </a:endParaRPr>
          </a:p>
        </p:txBody>
      </p:sp>
      <p:sp>
        <p:nvSpPr>
          <p:cNvPr id="3" name="Content Placeholder 2"/>
          <p:cNvSpPr>
            <a:spLocks noGrp="1"/>
          </p:cNvSpPr>
          <p:nvPr>
            <p:ph idx="1"/>
          </p:nvPr>
        </p:nvSpPr>
        <p:spPr>
          <a:xfrm>
            <a:off x="838200" y="1825624"/>
            <a:ext cx="10934700" cy="4879976"/>
          </a:xfrm>
        </p:spPr>
        <p:txBody>
          <a:bodyPr>
            <a:normAutofit/>
          </a:bodyPr>
          <a:lstStyle/>
          <a:p>
            <a:r>
              <a:rPr lang="en-US" dirty="0"/>
              <a:t>We are demanding more from routers: ACLs, tunnels, measurement </a:t>
            </a:r>
            <a:r>
              <a:rPr lang="en-US" dirty="0" err="1"/>
              <a:t>etc</a:t>
            </a:r>
            <a:endParaRPr lang="en-US" dirty="0"/>
          </a:p>
          <a:p>
            <a:r>
              <a:rPr lang="en-US" dirty="0"/>
              <a:t>Yet, the fastest routers have historically been fixed-function</a:t>
            </a:r>
          </a:p>
          <a:p>
            <a:r>
              <a:rPr lang="en-US" dirty="0"/>
              <a:t>Rate of innovation exceeds our ability to get things into routers</a:t>
            </a:r>
          </a:p>
          <a:p>
            <a:endParaRPr lang="en-US" dirty="0"/>
          </a:p>
          <a:p>
            <a:endParaRPr lang="en-US" dirty="0"/>
          </a:p>
          <a:p>
            <a:endParaRPr lang="en-US" dirty="0"/>
          </a:p>
          <a:p>
            <a:endParaRPr lang="en-US" dirty="0"/>
          </a:p>
        </p:txBody>
      </p:sp>
      <p:grpSp>
        <p:nvGrpSpPr>
          <p:cNvPr id="4" name="Group 3"/>
          <p:cNvGrpSpPr/>
          <p:nvPr/>
        </p:nvGrpSpPr>
        <p:grpSpPr>
          <a:xfrm>
            <a:off x="838200" y="3657600"/>
            <a:ext cx="10896600" cy="1790700"/>
            <a:chOff x="838200" y="3390900"/>
            <a:chExt cx="10896600" cy="1790700"/>
          </a:xfrm>
        </p:grpSpPr>
        <p:cxnSp>
          <p:nvCxnSpPr>
            <p:cNvPr id="256" name="Straight Arrow Connector 255"/>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257" name="TextBox 256"/>
            <p:cNvSpPr txBox="1"/>
            <p:nvPr/>
          </p:nvSpPr>
          <p:spPr>
            <a:xfrm>
              <a:off x="1638300" y="3390900"/>
              <a:ext cx="782587" cy="369332"/>
            </a:xfrm>
            <a:prstGeom prst="rect">
              <a:avLst/>
            </a:prstGeom>
            <a:noFill/>
          </p:spPr>
          <p:txBody>
            <a:bodyPr wrap="none" rtlCol="0">
              <a:spAutoFit/>
            </a:bodyPr>
            <a:lstStyle/>
            <a:p>
              <a:r>
                <a:rPr lang="en-US" dirty="0"/>
                <a:t>1980s</a:t>
              </a:r>
            </a:p>
          </p:txBody>
        </p:sp>
        <p:sp>
          <p:nvSpPr>
            <p:cNvPr id="258" name="TextBox 257"/>
            <p:cNvSpPr txBox="1"/>
            <p:nvPr/>
          </p:nvSpPr>
          <p:spPr>
            <a:xfrm>
              <a:off x="3695700" y="3390900"/>
              <a:ext cx="782587" cy="369332"/>
            </a:xfrm>
            <a:prstGeom prst="rect">
              <a:avLst/>
            </a:prstGeom>
            <a:noFill/>
          </p:spPr>
          <p:txBody>
            <a:bodyPr wrap="none" rtlCol="0">
              <a:spAutoFit/>
            </a:bodyPr>
            <a:lstStyle/>
            <a:p>
              <a:r>
                <a:rPr lang="en-US" dirty="0"/>
                <a:t>1990s</a:t>
              </a:r>
            </a:p>
          </p:txBody>
        </p:sp>
        <p:sp>
          <p:nvSpPr>
            <p:cNvPr id="259" name="TextBox 258"/>
            <p:cNvSpPr txBox="1"/>
            <p:nvPr/>
          </p:nvSpPr>
          <p:spPr>
            <a:xfrm>
              <a:off x="6096000" y="3390900"/>
              <a:ext cx="782587" cy="369332"/>
            </a:xfrm>
            <a:prstGeom prst="rect">
              <a:avLst/>
            </a:prstGeom>
            <a:noFill/>
          </p:spPr>
          <p:txBody>
            <a:bodyPr wrap="none" rtlCol="0">
              <a:spAutoFit/>
            </a:bodyPr>
            <a:lstStyle/>
            <a:p>
              <a:r>
                <a:rPr lang="en-US" dirty="0"/>
                <a:t>2000s</a:t>
              </a:r>
            </a:p>
          </p:txBody>
        </p:sp>
        <p:sp>
          <p:nvSpPr>
            <p:cNvPr id="260" name="TextBox 259"/>
            <p:cNvSpPr txBox="1"/>
            <p:nvPr/>
          </p:nvSpPr>
          <p:spPr>
            <a:xfrm>
              <a:off x="9304039" y="3390900"/>
              <a:ext cx="782587" cy="369332"/>
            </a:xfrm>
            <a:prstGeom prst="rect">
              <a:avLst/>
            </a:prstGeom>
            <a:noFill/>
          </p:spPr>
          <p:txBody>
            <a:bodyPr wrap="none" rtlCol="0">
              <a:spAutoFit/>
            </a:bodyPr>
            <a:lstStyle/>
            <a:p>
              <a:r>
                <a:rPr lang="en-US" dirty="0"/>
                <a:t>2010s</a:t>
              </a:r>
            </a:p>
          </p:txBody>
        </p:sp>
        <p:sp>
          <p:nvSpPr>
            <p:cNvPr id="261" name="TextBox 260"/>
            <p:cNvSpPr txBox="1"/>
            <p:nvPr/>
          </p:nvSpPr>
          <p:spPr>
            <a:xfrm>
              <a:off x="2019300" y="3962400"/>
              <a:ext cx="68800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WFQ</a:t>
              </a:r>
            </a:p>
          </p:txBody>
        </p:sp>
        <p:sp>
          <p:nvSpPr>
            <p:cNvPr id="262" name="TextBox 261"/>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a:solidFill>
                    <a:schemeClr val="tx1">
                      <a:lumMod val="50000"/>
                      <a:lumOff val="50000"/>
                    </a:schemeClr>
                  </a:solidFill>
                </a:rPr>
                <a:t>VirtualClock</a:t>
              </a:r>
              <a:endParaRPr lang="en-US" dirty="0">
                <a:solidFill>
                  <a:schemeClr val="tx1">
                    <a:lumMod val="50000"/>
                    <a:lumOff val="50000"/>
                  </a:schemeClr>
                </a:solidFill>
              </a:endParaRPr>
            </a:p>
          </p:txBody>
        </p:sp>
        <p:sp>
          <p:nvSpPr>
            <p:cNvPr id="263" name="TextBox 262"/>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CSFQ</a:t>
              </a:r>
            </a:p>
          </p:txBody>
        </p:sp>
        <p:sp>
          <p:nvSpPr>
            <p:cNvPr id="264" name="TextBox 263"/>
            <p:cNvSpPr txBox="1"/>
            <p:nvPr/>
          </p:nvSpPr>
          <p:spPr>
            <a:xfrm>
              <a:off x="3771900" y="3962400"/>
              <a:ext cx="71526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STFQ</a:t>
              </a:r>
            </a:p>
          </p:txBody>
        </p:sp>
        <p:sp>
          <p:nvSpPr>
            <p:cNvPr id="265" name="TextBox 264"/>
            <p:cNvSpPr txBox="1"/>
            <p:nvPr/>
          </p:nvSpPr>
          <p:spPr>
            <a:xfrm>
              <a:off x="5402323" y="4812268"/>
              <a:ext cx="15055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Bloom Filters</a:t>
              </a:r>
            </a:p>
          </p:txBody>
        </p:sp>
        <p:sp>
          <p:nvSpPr>
            <p:cNvPr id="266" name="TextBox 265"/>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a:t>DRR</a:t>
              </a:r>
            </a:p>
          </p:txBody>
        </p:sp>
        <p:sp>
          <p:nvSpPr>
            <p:cNvPr id="267" name="TextBox 266"/>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a:t>RED</a:t>
              </a:r>
            </a:p>
          </p:txBody>
        </p:sp>
        <p:sp>
          <p:nvSpPr>
            <p:cNvPr id="268" name="TextBox 267"/>
            <p:cNvSpPr txBox="1"/>
            <p:nvPr/>
          </p:nvSpPr>
          <p:spPr>
            <a:xfrm>
              <a:off x="5402323" y="39624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AVQ</a:t>
              </a:r>
            </a:p>
          </p:txBody>
        </p:sp>
        <p:sp>
          <p:nvSpPr>
            <p:cNvPr id="269" name="TextBox 268"/>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XCP</a:t>
              </a:r>
            </a:p>
          </p:txBody>
        </p:sp>
        <p:sp>
          <p:nvSpPr>
            <p:cNvPr id="270" name="TextBox 269"/>
            <p:cNvSpPr txBox="1"/>
            <p:nvPr/>
          </p:nvSpPr>
          <p:spPr>
            <a:xfrm>
              <a:off x="6407488" y="3962400"/>
              <a:ext cx="595035"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RCP</a:t>
              </a:r>
            </a:p>
          </p:txBody>
        </p:sp>
        <p:sp>
          <p:nvSpPr>
            <p:cNvPr id="271" name="TextBox 270"/>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a:solidFill>
                    <a:schemeClr val="tx1">
                      <a:lumMod val="50000"/>
                      <a:lumOff val="50000"/>
                    </a:schemeClr>
                  </a:solidFill>
                </a:rPr>
                <a:t>CoDel</a:t>
              </a:r>
              <a:endParaRPr lang="en-US" dirty="0">
                <a:solidFill>
                  <a:schemeClr val="tx1">
                    <a:lumMod val="50000"/>
                    <a:lumOff val="50000"/>
                  </a:schemeClr>
                </a:solidFill>
              </a:endParaRPr>
            </a:p>
          </p:txBody>
        </p:sp>
        <p:sp>
          <p:nvSpPr>
            <p:cNvPr id="272" name="TextBox 271"/>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a:solidFill>
                    <a:schemeClr val="tx1">
                      <a:lumMod val="50000"/>
                      <a:lumOff val="50000"/>
                    </a:schemeClr>
                  </a:solidFill>
                </a:rPr>
                <a:t>DeTail</a:t>
              </a:r>
              <a:endParaRPr lang="en-US" dirty="0">
                <a:solidFill>
                  <a:schemeClr val="tx1">
                    <a:lumMod val="50000"/>
                    <a:lumOff val="50000"/>
                  </a:schemeClr>
                </a:solidFill>
              </a:endParaRPr>
            </a:p>
          </p:txBody>
        </p:sp>
        <p:sp>
          <p:nvSpPr>
            <p:cNvPr id="273" name="TextBox 272"/>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a:t>DCTCP</a:t>
              </a:r>
            </a:p>
          </p:txBody>
        </p:sp>
        <p:sp>
          <p:nvSpPr>
            <p:cNvPr id="274" name="TextBox 273"/>
            <p:cNvSpPr txBox="1"/>
            <p:nvPr/>
          </p:nvSpPr>
          <p:spPr>
            <a:xfrm>
              <a:off x="8465839" y="4812268"/>
              <a:ext cx="724878"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HULL</a:t>
              </a:r>
            </a:p>
          </p:txBody>
        </p:sp>
        <p:sp>
          <p:nvSpPr>
            <p:cNvPr id="275" name="TextBox 274"/>
            <p:cNvSpPr txBox="1"/>
            <p:nvPr/>
          </p:nvSpPr>
          <p:spPr>
            <a:xfrm>
              <a:off x="8465839" y="3962400"/>
              <a:ext cx="696024"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SRPT</a:t>
              </a:r>
            </a:p>
          </p:txBody>
        </p:sp>
        <p:sp>
          <p:nvSpPr>
            <p:cNvPr id="276" name="TextBox 275"/>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a:solidFill>
                    <a:schemeClr val="tx1">
                      <a:lumMod val="50000"/>
                      <a:lumOff val="50000"/>
                    </a:schemeClr>
                  </a:solidFill>
                </a:rPr>
                <a:t>PIE</a:t>
              </a:r>
              <a:endParaRPr lang="en-US" dirty="0">
                <a:solidFill>
                  <a:schemeClr val="tx1">
                    <a:lumMod val="50000"/>
                    <a:lumOff val="50000"/>
                  </a:schemeClr>
                </a:solidFill>
              </a:endParaRPr>
            </a:p>
          </p:txBody>
        </p:sp>
        <p:sp>
          <p:nvSpPr>
            <p:cNvPr id="277" name="TextBox 276"/>
            <p:cNvSpPr txBox="1"/>
            <p:nvPr/>
          </p:nvSpPr>
          <p:spPr>
            <a:xfrm>
              <a:off x="3133441" y="4812268"/>
              <a:ext cx="888385"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a:solidFill>
                    <a:schemeClr val="tx1">
                      <a:lumMod val="50000"/>
                      <a:lumOff val="50000"/>
                    </a:schemeClr>
                  </a:solidFill>
                </a:rPr>
                <a:t>IntServ</a:t>
              </a:r>
              <a:endParaRPr lang="en-US" dirty="0">
                <a:solidFill>
                  <a:schemeClr val="tx1">
                    <a:lumMod val="50000"/>
                    <a:lumOff val="50000"/>
                  </a:schemeClr>
                </a:solidFill>
              </a:endParaRPr>
            </a:p>
          </p:txBody>
        </p:sp>
        <p:sp>
          <p:nvSpPr>
            <p:cNvPr id="278" name="TextBox 277"/>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a:t>DiffServ</a:t>
              </a:r>
              <a:endParaRPr lang="en-US" dirty="0"/>
            </a:p>
          </p:txBody>
        </p:sp>
        <p:sp>
          <p:nvSpPr>
            <p:cNvPr id="279" name="TextBox 278"/>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a:t>ECN</a:t>
              </a:r>
            </a:p>
          </p:txBody>
        </p:sp>
        <p:sp>
          <p:nvSpPr>
            <p:cNvPr id="280" name="TextBox 279"/>
            <p:cNvSpPr txBox="1"/>
            <p:nvPr/>
          </p:nvSpPr>
          <p:spPr>
            <a:xfrm>
              <a:off x="7078723" y="3962400"/>
              <a:ext cx="100700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a:solidFill>
                    <a:schemeClr val="tx1">
                      <a:lumMod val="50000"/>
                      <a:lumOff val="50000"/>
                    </a:schemeClr>
                  </a:solidFill>
                </a:rPr>
                <a:t>Flowlets</a:t>
              </a:r>
              <a:endParaRPr lang="en-US" dirty="0">
                <a:solidFill>
                  <a:schemeClr val="tx1">
                    <a:lumMod val="50000"/>
                    <a:lumOff val="50000"/>
                  </a:schemeClr>
                </a:solidFill>
              </a:endParaRPr>
            </a:p>
          </p:txBody>
        </p:sp>
        <p:sp>
          <p:nvSpPr>
            <p:cNvPr id="281" name="TextBox 280"/>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a:solidFill>
                    <a:schemeClr val="tx1">
                      <a:lumMod val="50000"/>
                      <a:lumOff val="50000"/>
                    </a:schemeClr>
                  </a:solidFill>
                </a:rPr>
                <a:t>PDQ</a:t>
              </a:r>
              <a:endParaRPr lang="en-US" dirty="0">
                <a:solidFill>
                  <a:schemeClr val="tx1">
                    <a:lumMod val="50000"/>
                    <a:lumOff val="50000"/>
                  </a:schemeClr>
                </a:solidFill>
              </a:endParaRPr>
            </a:p>
          </p:txBody>
        </p:sp>
        <p:cxnSp>
          <p:nvCxnSpPr>
            <p:cNvPr id="282" name="Straight Connector 281"/>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283" name="Straight Connector 282"/>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284" name="Straight Connector 283"/>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285" name="Straight Connector 284"/>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286" name="TextBox 285"/>
            <p:cNvSpPr txBox="1"/>
            <p:nvPr/>
          </p:nvSpPr>
          <p:spPr>
            <a:xfrm>
              <a:off x="4530947" y="3962400"/>
              <a:ext cx="76495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a:solidFill>
                    <a:schemeClr val="tx1">
                      <a:lumMod val="50000"/>
                      <a:lumOff val="50000"/>
                    </a:schemeClr>
                  </a:solidFill>
                </a:rPr>
                <a:t>HPFQ</a:t>
              </a:r>
              <a:endParaRPr lang="en-US" dirty="0">
                <a:solidFill>
                  <a:schemeClr val="tx1">
                    <a:lumMod val="50000"/>
                    <a:lumOff val="50000"/>
                  </a:schemeClr>
                </a:solidFill>
              </a:endParaRPr>
            </a:p>
          </p:txBody>
        </p:sp>
        <p:sp>
          <p:nvSpPr>
            <p:cNvPr id="287" name="TextBox 286"/>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FCP</a:t>
              </a:r>
            </a:p>
          </p:txBody>
        </p:sp>
        <p:sp>
          <p:nvSpPr>
            <p:cNvPr id="255" name="TextBox 254"/>
            <p:cNvSpPr txBox="1"/>
            <p:nvPr/>
          </p:nvSpPr>
          <p:spPr>
            <a:xfrm>
              <a:off x="6343060" y="4381500"/>
              <a:ext cx="1545616"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Heavy Hitters</a:t>
              </a:r>
            </a:p>
          </p:txBody>
        </p:sp>
      </p:grpSp>
    </p:spTree>
    <p:extLst>
      <p:ext uri="{BB962C8B-B14F-4D97-AF65-F5344CB8AC3E}">
        <p14:creationId xmlns:p14="http://schemas.microsoft.com/office/powerpoint/2010/main" val="19396174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Prior projects: </a:t>
            </a:r>
            <a:r>
              <a:rPr lang="en-US" dirty="0" err="1"/>
              <a:t>performance+programmability</a:t>
            </a:r>
            <a:endParaRPr lang="en-US" dirty="0"/>
          </a:p>
        </p:txBody>
      </p:sp>
      <p:sp>
        <p:nvSpPr>
          <p:cNvPr id="192" name="Content Placeholder 2"/>
          <p:cNvSpPr>
            <a:spLocks noGrp="1"/>
          </p:cNvSpPr>
          <p:nvPr>
            <p:ph idx="1"/>
          </p:nvPr>
        </p:nvSpPr>
        <p:spPr>
          <a:xfrm>
            <a:off x="180848" y="1518647"/>
            <a:ext cx="5495712" cy="4036190"/>
          </a:xfrm>
        </p:spPr>
        <p:txBody>
          <a:bodyPr>
            <a:noAutofit/>
          </a:bodyPr>
          <a:lstStyle/>
          <a:p>
            <a:r>
              <a:rPr lang="en-US" sz="2400" dirty="0"/>
              <a:t>Domino (SIGCOMM ‘16):</a:t>
            </a:r>
          </a:p>
          <a:p>
            <a:pPr marL="0" indent="0">
              <a:buNone/>
            </a:pPr>
            <a:r>
              <a:rPr lang="en-US" sz="2400" dirty="0"/>
              <a:t>    programming streaming</a:t>
            </a:r>
          </a:p>
          <a:p>
            <a:pPr marL="0" indent="0">
              <a:buNone/>
            </a:pPr>
            <a:r>
              <a:rPr lang="en-US" sz="2400" dirty="0"/>
              <a:t>    algorithms</a:t>
            </a:r>
          </a:p>
          <a:p>
            <a:r>
              <a:rPr lang="en-US" sz="2400" dirty="0"/>
              <a:t>PIFO (SIGCOMM ‘16):</a:t>
            </a:r>
          </a:p>
          <a:p>
            <a:pPr marL="0" indent="0">
              <a:buNone/>
            </a:pPr>
            <a:r>
              <a:rPr lang="en-US" sz="2400" dirty="0"/>
              <a:t>    programming scheduling</a:t>
            </a:r>
          </a:p>
          <a:p>
            <a:pPr marL="0" indent="0">
              <a:buNone/>
            </a:pPr>
            <a:r>
              <a:rPr lang="en-US" sz="2400" dirty="0"/>
              <a:t>    algorithms</a:t>
            </a:r>
          </a:p>
          <a:p>
            <a:r>
              <a:rPr lang="en-US" sz="2400" dirty="0" err="1"/>
              <a:t>Marple</a:t>
            </a:r>
            <a:r>
              <a:rPr lang="en-US" sz="2400" dirty="0"/>
              <a:t> (SIGCOMM ‘17):</a:t>
            </a:r>
          </a:p>
          <a:p>
            <a:pPr marL="0" indent="0">
              <a:buNone/>
            </a:pPr>
            <a:r>
              <a:rPr lang="en-US" sz="2400" dirty="0"/>
              <a:t>    programmable and scalable</a:t>
            </a:r>
          </a:p>
          <a:p>
            <a:pPr marL="0" indent="0">
              <a:buNone/>
            </a:pPr>
            <a:r>
              <a:rPr lang="en-US" sz="2400" dirty="0"/>
              <a:t>    measurement</a:t>
            </a:r>
          </a:p>
        </p:txBody>
      </p:sp>
      <p:sp>
        <p:nvSpPr>
          <p:cNvPr id="193" name="Rounded Rectangle 192"/>
          <p:cNvSpPr/>
          <p:nvPr/>
        </p:nvSpPr>
        <p:spPr>
          <a:xfrm>
            <a:off x="114300" y="6019800"/>
            <a:ext cx="12001500" cy="723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err="1">
                <a:latin typeface="Gadugi" charset="0"/>
                <a:ea typeface="Gadugi" charset="0"/>
                <a:cs typeface="Gadugi" charset="0"/>
              </a:rPr>
              <a:t>Performance+programmability</a:t>
            </a:r>
            <a:r>
              <a:rPr lang="en-US" sz="2800" dirty="0">
                <a:latin typeface="Gadugi" charset="0"/>
                <a:ea typeface="Gadugi" charset="0"/>
                <a:cs typeface="Gadugi" charset="0"/>
              </a:rPr>
              <a:t> for important classes of router functions</a:t>
            </a:r>
          </a:p>
        </p:txBody>
      </p:sp>
      <p:sp>
        <p:nvSpPr>
          <p:cNvPr id="658" name="Rounded Rectangle 657"/>
          <p:cNvSpPr/>
          <p:nvPr/>
        </p:nvSpPr>
        <p:spPr>
          <a:xfrm>
            <a:off x="4381500" y="2057400"/>
            <a:ext cx="2705100" cy="30099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9" name="Rounded Rectangle 658"/>
          <p:cNvSpPr/>
          <p:nvPr/>
        </p:nvSpPr>
        <p:spPr>
          <a:xfrm>
            <a:off x="9220200" y="2057400"/>
            <a:ext cx="2667000" cy="30099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2"/>
          <p:cNvGrpSpPr/>
          <p:nvPr/>
        </p:nvGrpSpPr>
        <p:grpSpPr>
          <a:xfrm>
            <a:off x="4495800" y="2057400"/>
            <a:ext cx="7362551" cy="2857500"/>
            <a:chOff x="4495800" y="2057400"/>
            <a:chExt cx="7362551" cy="2857500"/>
          </a:xfrm>
        </p:grpSpPr>
        <p:cxnSp>
          <p:nvCxnSpPr>
            <p:cNvPr id="498" name="Straight Connector 497"/>
            <p:cNvCxnSpPr/>
            <p:nvPr/>
          </p:nvCxnSpPr>
          <p:spPr>
            <a:xfrm flipV="1">
              <a:off x="5923047" y="3865123"/>
              <a:ext cx="811946"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cxnSp>
          <p:nvCxnSpPr>
            <p:cNvPr id="499" name="Straight Arrow Connector 498"/>
            <p:cNvCxnSpPr>
              <a:stCxn id="647" idx="3"/>
            </p:cNvCxnSpPr>
            <p:nvPr/>
          </p:nvCxnSpPr>
          <p:spPr>
            <a:xfrm>
              <a:off x="5026945" y="3684982"/>
              <a:ext cx="336446"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sp>
          <p:nvSpPr>
            <p:cNvPr id="500" name="TextBox 499"/>
            <p:cNvSpPr txBox="1"/>
            <p:nvPr/>
          </p:nvSpPr>
          <p:spPr>
            <a:xfrm>
              <a:off x="7320100" y="2057400"/>
              <a:ext cx="1785800" cy="374409"/>
            </a:xfrm>
            <a:prstGeom prst="rect">
              <a:avLst/>
            </a:prstGeom>
            <a:noFill/>
          </p:spPr>
          <p:txBody>
            <a:bodyPr wrap="square" lIns="130622" tIns="65311" rIns="130622" bIns="65311" rtlCol="0">
              <a:spAutoFit/>
            </a:bodyPr>
            <a:lstStyle/>
            <a:p>
              <a:pPr algn="ctr"/>
              <a:r>
                <a:rPr lang="en-US" dirty="0">
                  <a:latin typeface="Gadugi" charset="0"/>
                  <a:ea typeface="Gadugi" charset="0"/>
                  <a:cs typeface="Gadugi" charset="0"/>
                </a:rPr>
                <a:t>Scheduler</a:t>
              </a:r>
            </a:p>
          </p:txBody>
        </p:sp>
        <p:sp>
          <p:nvSpPr>
            <p:cNvPr id="501" name="Rectangle 500"/>
            <p:cNvSpPr/>
            <p:nvPr/>
          </p:nvSpPr>
          <p:spPr>
            <a:xfrm>
              <a:off x="4525736" y="2573057"/>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502" name="Straight Connector 501"/>
            <p:cNvCxnSpPr/>
            <p:nvPr/>
          </p:nvCxnSpPr>
          <p:spPr>
            <a:xfrm>
              <a:off x="6597831" y="2950414"/>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03" name="Straight Connector 502"/>
            <p:cNvCxnSpPr/>
            <p:nvPr/>
          </p:nvCxnSpPr>
          <p:spPr>
            <a:xfrm>
              <a:off x="6597831" y="4438316"/>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04" name="Straight Connector 503"/>
            <p:cNvCxnSpPr/>
            <p:nvPr/>
          </p:nvCxnSpPr>
          <p:spPr>
            <a:xfrm>
              <a:off x="6597831" y="3479598"/>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05" name="Straight Connector 504"/>
            <p:cNvCxnSpPr/>
            <p:nvPr/>
          </p:nvCxnSpPr>
          <p:spPr>
            <a:xfrm>
              <a:off x="6597831" y="3894343"/>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506" name="Group 505"/>
            <p:cNvGrpSpPr/>
            <p:nvPr/>
          </p:nvGrpSpPr>
          <p:grpSpPr>
            <a:xfrm>
              <a:off x="7658100" y="2485417"/>
              <a:ext cx="1028700" cy="2429483"/>
              <a:chOff x="6328244" y="2415536"/>
              <a:chExt cx="1181100" cy="3077267"/>
            </a:xfrm>
          </p:grpSpPr>
          <p:sp>
            <p:nvSpPr>
              <p:cNvPr id="507" name="Rectangle 506"/>
              <p:cNvSpPr/>
              <p:nvPr/>
            </p:nvSpPr>
            <p:spPr>
              <a:xfrm>
                <a:off x="6328244" y="2415536"/>
                <a:ext cx="1181100" cy="3077267"/>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508" name="Group 65"/>
              <p:cNvGrpSpPr/>
              <p:nvPr/>
            </p:nvGrpSpPr>
            <p:grpSpPr>
              <a:xfrm>
                <a:off x="6749312" y="3009900"/>
                <a:ext cx="527788" cy="298464"/>
                <a:chOff x="7660968" y="1751777"/>
                <a:chExt cx="1040580" cy="450645"/>
              </a:xfrm>
            </p:grpSpPr>
            <p:sp>
              <p:nvSpPr>
                <p:cNvPr id="521" name="Freeform 520"/>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22" name="Straight Connector 521"/>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3" name="Straight Connector 522"/>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9" name="Group 70"/>
              <p:cNvGrpSpPr/>
              <p:nvPr/>
            </p:nvGrpSpPr>
            <p:grpSpPr>
              <a:xfrm>
                <a:off x="6749312" y="3511536"/>
                <a:ext cx="527788" cy="298464"/>
                <a:chOff x="7660968" y="1751777"/>
                <a:chExt cx="1040580" cy="450645"/>
              </a:xfrm>
            </p:grpSpPr>
            <p:sp>
              <p:nvSpPr>
                <p:cNvPr id="518" name="Freeform 51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19" name="Straight Connector 51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0" name="Straight Connector 51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10" name="Group 65"/>
              <p:cNvGrpSpPr/>
              <p:nvPr/>
            </p:nvGrpSpPr>
            <p:grpSpPr>
              <a:xfrm>
                <a:off x="6749312" y="4006836"/>
                <a:ext cx="527788" cy="298464"/>
                <a:chOff x="7660968" y="1751777"/>
                <a:chExt cx="1040580" cy="450645"/>
              </a:xfrm>
            </p:grpSpPr>
            <p:sp>
              <p:nvSpPr>
                <p:cNvPr id="515" name="Freeform 51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16" name="Straight Connector 51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7" name="Straight Connector 51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11" name="Group 70"/>
              <p:cNvGrpSpPr/>
              <p:nvPr/>
            </p:nvGrpSpPr>
            <p:grpSpPr>
              <a:xfrm>
                <a:off x="6749312" y="4502136"/>
                <a:ext cx="527788" cy="298464"/>
                <a:chOff x="7660968" y="1751777"/>
                <a:chExt cx="1040580" cy="450645"/>
              </a:xfrm>
            </p:grpSpPr>
            <p:sp>
              <p:nvSpPr>
                <p:cNvPr id="512" name="Freeform 51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13" name="Straight Connector 51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4" name="Straight Connector 51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524" name="Group 523"/>
            <p:cNvGrpSpPr/>
            <p:nvPr/>
          </p:nvGrpSpPr>
          <p:grpSpPr>
            <a:xfrm>
              <a:off x="4495800" y="2245468"/>
              <a:ext cx="2542902" cy="307232"/>
              <a:chOff x="1866900" y="2628900"/>
              <a:chExt cx="4419600" cy="190500"/>
            </a:xfrm>
          </p:grpSpPr>
          <p:cxnSp>
            <p:nvCxnSpPr>
              <p:cNvPr id="525" name="Straight Connector 524"/>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6" name="Straight Connector 525"/>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7" name="Straight Connector 526"/>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528" name="TextBox 527"/>
            <p:cNvSpPr txBox="1"/>
            <p:nvPr/>
          </p:nvSpPr>
          <p:spPr>
            <a:xfrm>
              <a:off x="4760722" y="2095500"/>
              <a:ext cx="2315088" cy="374409"/>
            </a:xfrm>
            <a:prstGeom prst="rect">
              <a:avLst/>
            </a:prstGeom>
            <a:noFill/>
          </p:spPr>
          <p:txBody>
            <a:bodyPr wrap="none" lIns="130622" tIns="65311" rIns="130622" bIns="65311" rtlCol="0">
              <a:spAutoFit/>
            </a:bodyPr>
            <a:lstStyle/>
            <a:p>
              <a:r>
                <a:rPr lang="en-US" dirty="0">
                  <a:latin typeface="Gadugi" charset="0"/>
                  <a:ea typeface="Gadugi" charset="0"/>
                  <a:cs typeface="Gadugi" charset="0"/>
                </a:rPr>
                <a:t>Ingress pipeline</a:t>
              </a:r>
            </a:p>
          </p:txBody>
        </p:sp>
        <p:grpSp>
          <p:nvGrpSpPr>
            <p:cNvPr id="529" name="Group 528"/>
            <p:cNvGrpSpPr/>
            <p:nvPr/>
          </p:nvGrpSpPr>
          <p:grpSpPr>
            <a:xfrm>
              <a:off x="4525736" y="2755360"/>
              <a:ext cx="460100" cy="1858540"/>
              <a:chOff x="2578040" y="3378571"/>
              <a:chExt cx="307964" cy="1914158"/>
            </a:xfrm>
          </p:grpSpPr>
          <p:grpSp>
            <p:nvGrpSpPr>
              <p:cNvPr id="530" name="Group 529"/>
              <p:cNvGrpSpPr/>
              <p:nvPr/>
            </p:nvGrpSpPr>
            <p:grpSpPr>
              <a:xfrm>
                <a:off x="2578040" y="3378571"/>
                <a:ext cx="307964" cy="231771"/>
                <a:chOff x="4390685" y="1687844"/>
                <a:chExt cx="307964" cy="231771"/>
              </a:xfrm>
            </p:grpSpPr>
            <p:sp>
              <p:nvSpPr>
                <p:cNvPr id="546" name="Trapezoid 5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547" name="Straight Connector 54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1" name="Group 530"/>
              <p:cNvGrpSpPr/>
              <p:nvPr/>
            </p:nvGrpSpPr>
            <p:grpSpPr>
              <a:xfrm>
                <a:off x="2578040" y="3709142"/>
                <a:ext cx="307964" cy="231771"/>
                <a:chOff x="4390685" y="1687844"/>
                <a:chExt cx="307964" cy="231771"/>
              </a:xfrm>
            </p:grpSpPr>
            <p:sp>
              <p:nvSpPr>
                <p:cNvPr id="544" name="Trapezoid 54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5" name="Straight Connector 54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2" name="Group 531"/>
              <p:cNvGrpSpPr/>
              <p:nvPr/>
            </p:nvGrpSpPr>
            <p:grpSpPr>
              <a:xfrm>
                <a:off x="2578040" y="4038600"/>
                <a:ext cx="307964" cy="231771"/>
                <a:chOff x="4390685" y="1687844"/>
                <a:chExt cx="307964" cy="231771"/>
              </a:xfrm>
            </p:grpSpPr>
            <p:sp>
              <p:nvSpPr>
                <p:cNvPr id="542" name="Trapezoid 5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3" name="Straight Connector 54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3" name="Group 532"/>
              <p:cNvGrpSpPr/>
              <p:nvPr/>
            </p:nvGrpSpPr>
            <p:grpSpPr>
              <a:xfrm>
                <a:off x="2578040" y="4381500"/>
                <a:ext cx="307964" cy="231771"/>
                <a:chOff x="4390685" y="1687844"/>
                <a:chExt cx="307964" cy="231771"/>
              </a:xfrm>
            </p:grpSpPr>
            <p:sp>
              <p:nvSpPr>
                <p:cNvPr id="540" name="Trapezoid 5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1" name="Straight Connector 54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4" name="Group 533"/>
              <p:cNvGrpSpPr/>
              <p:nvPr/>
            </p:nvGrpSpPr>
            <p:grpSpPr>
              <a:xfrm>
                <a:off x="2578040" y="4712071"/>
                <a:ext cx="307964" cy="231771"/>
                <a:chOff x="4390685" y="1687844"/>
                <a:chExt cx="307964" cy="231771"/>
              </a:xfrm>
            </p:grpSpPr>
            <p:sp>
              <p:nvSpPr>
                <p:cNvPr id="538" name="Trapezoid 53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39" name="Straight Connector 53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5" name="Group 534"/>
              <p:cNvGrpSpPr/>
              <p:nvPr/>
            </p:nvGrpSpPr>
            <p:grpSpPr>
              <a:xfrm>
                <a:off x="2578040" y="5060958"/>
                <a:ext cx="307964" cy="231771"/>
                <a:chOff x="4390685" y="1687844"/>
                <a:chExt cx="307964" cy="231771"/>
              </a:xfrm>
            </p:grpSpPr>
            <p:sp>
              <p:nvSpPr>
                <p:cNvPr id="536" name="Trapezoid 5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37" name="Straight Connector 5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48" name="Rectangle 547"/>
            <p:cNvSpPr/>
            <p:nvPr/>
          </p:nvSpPr>
          <p:spPr>
            <a:xfrm>
              <a:off x="5363391" y="2573057"/>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549" name="Group 548"/>
            <p:cNvGrpSpPr/>
            <p:nvPr/>
          </p:nvGrpSpPr>
          <p:grpSpPr>
            <a:xfrm>
              <a:off x="5363391" y="2755360"/>
              <a:ext cx="460100" cy="1858540"/>
              <a:chOff x="2578040" y="3378571"/>
              <a:chExt cx="307964" cy="1914158"/>
            </a:xfrm>
          </p:grpSpPr>
          <p:grpSp>
            <p:nvGrpSpPr>
              <p:cNvPr id="550" name="Group 549"/>
              <p:cNvGrpSpPr/>
              <p:nvPr/>
            </p:nvGrpSpPr>
            <p:grpSpPr>
              <a:xfrm>
                <a:off x="2578040" y="3378571"/>
                <a:ext cx="307964" cy="231771"/>
                <a:chOff x="4390685" y="1687844"/>
                <a:chExt cx="307964" cy="231771"/>
              </a:xfrm>
            </p:grpSpPr>
            <p:sp>
              <p:nvSpPr>
                <p:cNvPr id="566" name="Trapezoid 5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567" name="Straight Connector 56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1" name="Group 550"/>
              <p:cNvGrpSpPr/>
              <p:nvPr/>
            </p:nvGrpSpPr>
            <p:grpSpPr>
              <a:xfrm>
                <a:off x="2578040" y="3709142"/>
                <a:ext cx="307964" cy="231771"/>
                <a:chOff x="4390685" y="1687844"/>
                <a:chExt cx="307964" cy="231771"/>
              </a:xfrm>
            </p:grpSpPr>
            <p:sp>
              <p:nvSpPr>
                <p:cNvPr id="564" name="Trapezoid 56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65" name="Straight Connector 56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2" name="Group 551"/>
              <p:cNvGrpSpPr/>
              <p:nvPr/>
            </p:nvGrpSpPr>
            <p:grpSpPr>
              <a:xfrm>
                <a:off x="2578040" y="4038600"/>
                <a:ext cx="307964" cy="231771"/>
                <a:chOff x="4390685" y="1687844"/>
                <a:chExt cx="307964" cy="231771"/>
              </a:xfrm>
            </p:grpSpPr>
            <p:sp>
              <p:nvSpPr>
                <p:cNvPr id="562" name="Trapezoid 56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63" name="Straight Connector 56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3" name="Group 552"/>
              <p:cNvGrpSpPr/>
              <p:nvPr/>
            </p:nvGrpSpPr>
            <p:grpSpPr>
              <a:xfrm>
                <a:off x="2578040" y="4381500"/>
                <a:ext cx="307964" cy="231771"/>
                <a:chOff x="4390685" y="1687844"/>
                <a:chExt cx="307964" cy="231771"/>
              </a:xfrm>
            </p:grpSpPr>
            <p:sp>
              <p:nvSpPr>
                <p:cNvPr id="560" name="Trapezoid 55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61" name="Straight Connector 56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4" name="Group 553"/>
              <p:cNvGrpSpPr/>
              <p:nvPr/>
            </p:nvGrpSpPr>
            <p:grpSpPr>
              <a:xfrm>
                <a:off x="2578040" y="4712071"/>
                <a:ext cx="307964" cy="231771"/>
                <a:chOff x="4390685" y="1687844"/>
                <a:chExt cx="307964" cy="231771"/>
              </a:xfrm>
            </p:grpSpPr>
            <p:sp>
              <p:nvSpPr>
                <p:cNvPr id="558" name="Trapezoid 5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9" name="Straight Connector 55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5" name="Group 554"/>
              <p:cNvGrpSpPr/>
              <p:nvPr/>
            </p:nvGrpSpPr>
            <p:grpSpPr>
              <a:xfrm>
                <a:off x="2578040" y="5060958"/>
                <a:ext cx="307964" cy="231771"/>
                <a:chOff x="4390685" y="1687844"/>
                <a:chExt cx="307964" cy="231771"/>
              </a:xfrm>
            </p:grpSpPr>
            <p:sp>
              <p:nvSpPr>
                <p:cNvPr id="556" name="Trapezoid 5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7" name="Straight Connector 55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8" name="Rectangle 567"/>
            <p:cNvSpPr/>
            <p:nvPr/>
          </p:nvSpPr>
          <p:spPr>
            <a:xfrm>
              <a:off x="6465569" y="2573057"/>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569" name="Group 568"/>
            <p:cNvGrpSpPr/>
            <p:nvPr/>
          </p:nvGrpSpPr>
          <p:grpSpPr>
            <a:xfrm>
              <a:off x="6465569" y="2755360"/>
              <a:ext cx="460100" cy="1858540"/>
              <a:chOff x="2578040" y="3378571"/>
              <a:chExt cx="307964" cy="1914158"/>
            </a:xfrm>
          </p:grpSpPr>
          <p:grpSp>
            <p:nvGrpSpPr>
              <p:cNvPr id="570" name="Group 569"/>
              <p:cNvGrpSpPr/>
              <p:nvPr/>
            </p:nvGrpSpPr>
            <p:grpSpPr>
              <a:xfrm>
                <a:off x="2578040" y="3378571"/>
                <a:ext cx="307964" cy="231771"/>
                <a:chOff x="4390685" y="1687844"/>
                <a:chExt cx="307964" cy="231771"/>
              </a:xfrm>
            </p:grpSpPr>
            <p:sp>
              <p:nvSpPr>
                <p:cNvPr id="586" name="Trapezoid 58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587" name="Straight Connector 58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1" name="Group 570"/>
              <p:cNvGrpSpPr/>
              <p:nvPr/>
            </p:nvGrpSpPr>
            <p:grpSpPr>
              <a:xfrm>
                <a:off x="2578040" y="3709142"/>
                <a:ext cx="307964" cy="231771"/>
                <a:chOff x="4390685" y="1687844"/>
                <a:chExt cx="307964" cy="231771"/>
              </a:xfrm>
            </p:grpSpPr>
            <p:sp>
              <p:nvSpPr>
                <p:cNvPr id="584" name="Trapezoid 58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5" name="Straight Connector 58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2" name="Group 571"/>
              <p:cNvGrpSpPr/>
              <p:nvPr/>
            </p:nvGrpSpPr>
            <p:grpSpPr>
              <a:xfrm>
                <a:off x="2578040" y="4038600"/>
                <a:ext cx="307964" cy="231771"/>
                <a:chOff x="4390685" y="1687844"/>
                <a:chExt cx="307964" cy="231771"/>
              </a:xfrm>
            </p:grpSpPr>
            <p:sp>
              <p:nvSpPr>
                <p:cNvPr id="582" name="Trapezoid 5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3" name="Straight Connector 58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3" name="Group 572"/>
              <p:cNvGrpSpPr/>
              <p:nvPr/>
            </p:nvGrpSpPr>
            <p:grpSpPr>
              <a:xfrm>
                <a:off x="2578040" y="4381500"/>
                <a:ext cx="307964" cy="231771"/>
                <a:chOff x="4390685" y="1687844"/>
                <a:chExt cx="307964" cy="231771"/>
              </a:xfrm>
            </p:grpSpPr>
            <p:sp>
              <p:nvSpPr>
                <p:cNvPr id="580" name="Trapezoid 57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1" name="Straight Connector 58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4" name="Group 573"/>
              <p:cNvGrpSpPr/>
              <p:nvPr/>
            </p:nvGrpSpPr>
            <p:grpSpPr>
              <a:xfrm>
                <a:off x="2578040" y="4712071"/>
                <a:ext cx="307964" cy="231771"/>
                <a:chOff x="4390685" y="1687844"/>
                <a:chExt cx="307964" cy="231771"/>
              </a:xfrm>
            </p:grpSpPr>
            <p:sp>
              <p:nvSpPr>
                <p:cNvPr id="578" name="Trapezoid 57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9" name="Straight Connector 57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5" name="Group 574"/>
              <p:cNvGrpSpPr/>
              <p:nvPr/>
            </p:nvGrpSpPr>
            <p:grpSpPr>
              <a:xfrm>
                <a:off x="2578040" y="5060958"/>
                <a:ext cx="307964" cy="231771"/>
                <a:chOff x="4390685" y="1687844"/>
                <a:chExt cx="307964" cy="231771"/>
              </a:xfrm>
            </p:grpSpPr>
            <p:sp>
              <p:nvSpPr>
                <p:cNvPr id="576" name="Trapezoid 5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7" name="Straight Connector 57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88" name="Rectangle 587"/>
            <p:cNvSpPr/>
            <p:nvPr/>
          </p:nvSpPr>
          <p:spPr>
            <a:xfrm>
              <a:off x="9319162" y="2601070"/>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589" name="Straight Connector 588"/>
            <p:cNvCxnSpPr/>
            <p:nvPr/>
          </p:nvCxnSpPr>
          <p:spPr>
            <a:xfrm>
              <a:off x="11391258" y="2978427"/>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90" name="Straight Connector 589"/>
            <p:cNvCxnSpPr/>
            <p:nvPr/>
          </p:nvCxnSpPr>
          <p:spPr>
            <a:xfrm>
              <a:off x="11391258" y="4466329"/>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91" name="Straight Connector 590"/>
            <p:cNvCxnSpPr/>
            <p:nvPr/>
          </p:nvCxnSpPr>
          <p:spPr>
            <a:xfrm>
              <a:off x="11391258" y="3507611"/>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92" name="Straight Connector 591"/>
            <p:cNvCxnSpPr/>
            <p:nvPr/>
          </p:nvCxnSpPr>
          <p:spPr>
            <a:xfrm>
              <a:off x="11391258" y="3922356"/>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93" name="Straight Connector 592"/>
            <p:cNvCxnSpPr/>
            <p:nvPr/>
          </p:nvCxnSpPr>
          <p:spPr>
            <a:xfrm flipV="1">
              <a:off x="10744200" y="3895117"/>
              <a:ext cx="811946"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grpSp>
          <p:nvGrpSpPr>
            <p:cNvPr id="594" name="Group 593"/>
            <p:cNvGrpSpPr/>
            <p:nvPr/>
          </p:nvGrpSpPr>
          <p:grpSpPr>
            <a:xfrm>
              <a:off x="9296400" y="2247900"/>
              <a:ext cx="2438400" cy="327581"/>
              <a:chOff x="1866900" y="2628900"/>
              <a:chExt cx="4419600" cy="190500"/>
            </a:xfrm>
          </p:grpSpPr>
          <p:cxnSp>
            <p:nvCxnSpPr>
              <p:cNvPr id="595" name="Straight Connector 594"/>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6" name="Straight Connector 595"/>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7" name="Straight Connector 596"/>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598" name="TextBox 597"/>
            <p:cNvSpPr txBox="1"/>
            <p:nvPr/>
          </p:nvSpPr>
          <p:spPr>
            <a:xfrm>
              <a:off x="9525000" y="2095500"/>
              <a:ext cx="2223328" cy="374409"/>
            </a:xfrm>
            <a:prstGeom prst="rect">
              <a:avLst/>
            </a:prstGeom>
            <a:noFill/>
          </p:spPr>
          <p:txBody>
            <a:bodyPr wrap="none" lIns="130622" tIns="65311" rIns="130622" bIns="65311" rtlCol="0">
              <a:spAutoFit/>
            </a:bodyPr>
            <a:lstStyle/>
            <a:p>
              <a:r>
                <a:rPr lang="en-US" dirty="0">
                  <a:latin typeface="Gadugi" charset="0"/>
                  <a:ea typeface="Gadugi" charset="0"/>
                  <a:cs typeface="Gadugi" charset="0"/>
                </a:rPr>
                <a:t>Egress pipeline</a:t>
              </a:r>
            </a:p>
          </p:txBody>
        </p:sp>
        <p:grpSp>
          <p:nvGrpSpPr>
            <p:cNvPr id="599" name="Group 598"/>
            <p:cNvGrpSpPr/>
            <p:nvPr/>
          </p:nvGrpSpPr>
          <p:grpSpPr>
            <a:xfrm>
              <a:off x="9319162" y="2783373"/>
              <a:ext cx="460100" cy="1858540"/>
              <a:chOff x="2578040" y="3378571"/>
              <a:chExt cx="307964" cy="1914158"/>
            </a:xfrm>
          </p:grpSpPr>
          <p:grpSp>
            <p:nvGrpSpPr>
              <p:cNvPr id="600" name="Group 599"/>
              <p:cNvGrpSpPr/>
              <p:nvPr/>
            </p:nvGrpSpPr>
            <p:grpSpPr>
              <a:xfrm>
                <a:off x="2578040" y="3378571"/>
                <a:ext cx="307964" cy="231771"/>
                <a:chOff x="4390685" y="1687844"/>
                <a:chExt cx="307964" cy="231771"/>
              </a:xfrm>
            </p:grpSpPr>
            <p:sp>
              <p:nvSpPr>
                <p:cNvPr id="616" name="Trapezoid 61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617" name="Straight Connector 61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1" name="Group 600"/>
              <p:cNvGrpSpPr/>
              <p:nvPr/>
            </p:nvGrpSpPr>
            <p:grpSpPr>
              <a:xfrm>
                <a:off x="2578040" y="3709142"/>
                <a:ext cx="307964" cy="231771"/>
                <a:chOff x="4390685" y="1687844"/>
                <a:chExt cx="307964" cy="231771"/>
              </a:xfrm>
            </p:grpSpPr>
            <p:sp>
              <p:nvSpPr>
                <p:cNvPr id="614" name="Trapezoid 61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5" name="Straight Connector 61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2" name="Group 601"/>
              <p:cNvGrpSpPr/>
              <p:nvPr/>
            </p:nvGrpSpPr>
            <p:grpSpPr>
              <a:xfrm>
                <a:off x="2578040" y="4038600"/>
                <a:ext cx="307964" cy="231771"/>
                <a:chOff x="4390685" y="1687844"/>
                <a:chExt cx="307964" cy="231771"/>
              </a:xfrm>
            </p:grpSpPr>
            <p:sp>
              <p:nvSpPr>
                <p:cNvPr id="612" name="Trapezoid 61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3" name="Straight Connector 61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3" name="Group 602"/>
              <p:cNvGrpSpPr/>
              <p:nvPr/>
            </p:nvGrpSpPr>
            <p:grpSpPr>
              <a:xfrm>
                <a:off x="2578040" y="4381500"/>
                <a:ext cx="307964" cy="231771"/>
                <a:chOff x="4390685" y="1687844"/>
                <a:chExt cx="307964" cy="231771"/>
              </a:xfrm>
            </p:grpSpPr>
            <p:sp>
              <p:nvSpPr>
                <p:cNvPr id="610" name="Trapezoid 60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1" name="Straight Connector 61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4" name="Group 603"/>
              <p:cNvGrpSpPr/>
              <p:nvPr/>
            </p:nvGrpSpPr>
            <p:grpSpPr>
              <a:xfrm>
                <a:off x="2578040" y="4712071"/>
                <a:ext cx="307964" cy="231771"/>
                <a:chOff x="4390685" y="1687844"/>
                <a:chExt cx="307964" cy="231771"/>
              </a:xfrm>
            </p:grpSpPr>
            <p:sp>
              <p:nvSpPr>
                <p:cNvPr id="608" name="Trapezoid 60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9" name="Straight Connector 60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5" name="Group 604"/>
              <p:cNvGrpSpPr/>
              <p:nvPr/>
            </p:nvGrpSpPr>
            <p:grpSpPr>
              <a:xfrm>
                <a:off x="2578040" y="5060958"/>
                <a:ext cx="307964" cy="231771"/>
                <a:chOff x="4390685" y="1687844"/>
                <a:chExt cx="307964" cy="231771"/>
              </a:xfrm>
            </p:grpSpPr>
            <p:sp>
              <p:nvSpPr>
                <p:cNvPr id="606" name="Trapezoid 60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7" name="Straight Connector 60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18" name="Rectangle 617"/>
            <p:cNvSpPr/>
            <p:nvPr/>
          </p:nvSpPr>
          <p:spPr>
            <a:xfrm>
              <a:off x="10156818" y="2601070"/>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619" name="Group 618"/>
            <p:cNvGrpSpPr/>
            <p:nvPr/>
          </p:nvGrpSpPr>
          <p:grpSpPr>
            <a:xfrm>
              <a:off x="10156818" y="2783373"/>
              <a:ext cx="460100" cy="1858540"/>
              <a:chOff x="2578040" y="3378571"/>
              <a:chExt cx="307964" cy="1914158"/>
            </a:xfrm>
          </p:grpSpPr>
          <p:grpSp>
            <p:nvGrpSpPr>
              <p:cNvPr id="620" name="Group 619"/>
              <p:cNvGrpSpPr/>
              <p:nvPr/>
            </p:nvGrpSpPr>
            <p:grpSpPr>
              <a:xfrm>
                <a:off x="2578040" y="3378571"/>
                <a:ext cx="307964" cy="231771"/>
                <a:chOff x="4390685" y="1687844"/>
                <a:chExt cx="307964" cy="231771"/>
              </a:xfrm>
            </p:grpSpPr>
            <p:sp>
              <p:nvSpPr>
                <p:cNvPr id="636" name="Trapezoid 6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637" name="Straight Connector 6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1" name="Group 620"/>
              <p:cNvGrpSpPr/>
              <p:nvPr/>
            </p:nvGrpSpPr>
            <p:grpSpPr>
              <a:xfrm>
                <a:off x="2578040" y="3709142"/>
                <a:ext cx="307964" cy="231771"/>
                <a:chOff x="4390685" y="1687844"/>
                <a:chExt cx="307964" cy="231771"/>
              </a:xfrm>
            </p:grpSpPr>
            <p:sp>
              <p:nvSpPr>
                <p:cNvPr id="634" name="Trapezoid 6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5" name="Straight Connector 63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2" name="Group 621"/>
              <p:cNvGrpSpPr/>
              <p:nvPr/>
            </p:nvGrpSpPr>
            <p:grpSpPr>
              <a:xfrm>
                <a:off x="2578040" y="4038600"/>
                <a:ext cx="307964" cy="231771"/>
                <a:chOff x="4390685" y="1687844"/>
                <a:chExt cx="307964" cy="231771"/>
              </a:xfrm>
            </p:grpSpPr>
            <p:sp>
              <p:nvSpPr>
                <p:cNvPr id="632" name="Trapezoid 63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3" name="Straight Connector 63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3" name="Group 622"/>
              <p:cNvGrpSpPr/>
              <p:nvPr/>
            </p:nvGrpSpPr>
            <p:grpSpPr>
              <a:xfrm>
                <a:off x="2578040" y="4381500"/>
                <a:ext cx="307964" cy="231771"/>
                <a:chOff x="4390685" y="1687844"/>
                <a:chExt cx="307964" cy="231771"/>
              </a:xfrm>
            </p:grpSpPr>
            <p:sp>
              <p:nvSpPr>
                <p:cNvPr id="630" name="Trapezoid 62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1" name="Straight Connector 63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4" name="Group 623"/>
              <p:cNvGrpSpPr/>
              <p:nvPr/>
            </p:nvGrpSpPr>
            <p:grpSpPr>
              <a:xfrm>
                <a:off x="2578040" y="4712071"/>
                <a:ext cx="307964" cy="231771"/>
                <a:chOff x="4390685" y="1687844"/>
                <a:chExt cx="307964" cy="231771"/>
              </a:xfrm>
            </p:grpSpPr>
            <p:sp>
              <p:nvSpPr>
                <p:cNvPr id="628" name="Trapezoid 62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29" name="Straight Connector 62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5" name="Group 624"/>
              <p:cNvGrpSpPr/>
              <p:nvPr/>
            </p:nvGrpSpPr>
            <p:grpSpPr>
              <a:xfrm>
                <a:off x="2578040" y="5060958"/>
                <a:ext cx="307964" cy="231771"/>
                <a:chOff x="4390685" y="1687844"/>
                <a:chExt cx="307964" cy="231771"/>
              </a:xfrm>
            </p:grpSpPr>
            <p:sp>
              <p:nvSpPr>
                <p:cNvPr id="626" name="Trapezoid 62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27" name="Straight Connector 62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38" name="Rectangle 637"/>
            <p:cNvSpPr/>
            <p:nvPr/>
          </p:nvSpPr>
          <p:spPr>
            <a:xfrm>
              <a:off x="11258996" y="2601070"/>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639" name="Group 638"/>
            <p:cNvGrpSpPr/>
            <p:nvPr/>
          </p:nvGrpSpPr>
          <p:grpSpPr>
            <a:xfrm>
              <a:off x="11258996" y="2783373"/>
              <a:ext cx="460100" cy="1858540"/>
              <a:chOff x="2578040" y="3378571"/>
              <a:chExt cx="307964" cy="1914158"/>
            </a:xfrm>
          </p:grpSpPr>
          <p:grpSp>
            <p:nvGrpSpPr>
              <p:cNvPr id="640" name="Group 639"/>
              <p:cNvGrpSpPr/>
              <p:nvPr/>
            </p:nvGrpSpPr>
            <p:grpSpPr>
              <a:xfrm>
                <a:off x="2578040" y="3378571"/>
                <a:ext cx="307964" cy="231771"/>
                <a:chOff x="4390685" y="1687844"/>
                <a:chExt cx="307964" cy="231771"/>
              </a:xfrm>
            </p:grpSpPr>
            <p:sp>
              <p:nvSpPr>
                <p:cNvPr id="656" name="Trapezoid 6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657" name="Straight Connector 65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1" name="Group 640"/>
              <p:cNvGrpSpPr/>
              <p:nvPr/>
            </p:nvGrpSpPr>
            <p:grpSpPr>
              <a:xfrm>
                <a:off x="2578040" y="3709142"/>
                <a:ext cx="307964" cy="231771"/>
                <a:chOff x="4390685" y="1687844"/>
                <a:chExt cx="307964" cy="231771"/>
              </a:xfrm>
            </p:grpSpPr>
            <p:sp>
              <p:nvSpPr>
                <p:cNvPr id="654" name="Trapezoid 65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5" name="Straight Connector 65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2" name="Group 641"/>
              <p:cNvGrpSpPr/>
              <p:nvPr/>
            </p:nvGrpSpPr>
            <p:grpSpPr>
              <a:xfrm>
                <a:off x="2578040" y="4038600"/>
                <a:ext cx="307964" cy="231771"/>
                <a:chOff x="4390685" y="1687844"/>
                <a:chExt cx="307964" cy="231771"/>
              </a:xfrm>
            </p:grpSpPr>
            <p:sp>
              <p:nvSpPr>
                <p:cNvPr id="652" name="Trapezoid 6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3" name="Straight Connector 65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3" name="Group 642"/>
              <p:cNvGrpSpPr/>
              <p:nvPr/>
            </p:nvGrpSpPr>
            <p:grpSpPr>
              <a:xfrm>
                <a:off x="2578040" y="4381500"/>
                <a:ext cx="307964" cy="231771"/>
                <a:chOff x="4390685" y="1687844"/>
                <a:chExt cx="307964" cy="231771"/>
              </a:xfrm>
            </p:grpSpPr>
            <p:sp>
              <p:nvSpPr>
                <p:cNvPr id="650" name="Trapezoid 64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1" name="Straight Connector 65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4" name="Group 643"/>
              <p:cNvGrpSpPr/>
              <p:nvPr/>
            </p:nvGrpSpPr>
            <p:grpSpPr>
              <a:xfrm>
                <a:off x="2578040" y="4712071"/>
                <a:ext cx="307964" cy="231771"/>
                <a:chOff x="4390685" y="1687844"/>
                <a:chExt cx="307964" cy="231771"/>
              </a:xfrm>
            </p:grpSpPr>
            <p:sp>
              <p:nvSpPr>
                <p:cNvPr id="648" name="Trapezoid 6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9" name="Straight Connector 64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5" name="Group 644"/>
              <p:cNvGrpSpPr/>
              <p:nvPr/>
            </p:nvGrpSpPr>
            <p:grpSpPr>
              <a:xfrm>
                <a:off x="2578040" y="5060958"/>
                <a:ext cx="307964" cy="231771"/>
                <a:chOff x="4390685" y="1687844"/>
                <a:chExt cx="307964" cy="231771"/>
              </a:xfrm>
            </p:grpSpPr>
            <p:sp>
              <p:nvSpPr>
                <p:cNvPr id="646" name="Trapezoid 6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7" name="Straight Connector 64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cxnSp>
          <p:nvCxnSpPr>
            <p:cNvPr id="660" name="Straight Arrow Connector 659"/>
            <p:cNvCxnSpPr/>
            <p:nvPr/>
          </p:nvCxnSpPr>
          <p:spPr>
            <a:xfrm>
              <a:off x="5864600" y="3684982"/>
              <a:ext cx="600969"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661" name="Straight Arrow Connector 660"/>
            <p:cNvCxnSpPr/>
            <p:nvPr/>
          </p:nvCxnSpPr>
          <p:spPr>
            <a:xfrm>
              <a:off x="9820371" y="3712995"/>
              <a:ext cx="336447"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662" name="Straight Arrow Connector 661"/>
            <p:cNvCxnSpPr/>
            <p:nvPr/>
          </p:nvCxnSpPr>
          <p:spPr>
            <a:xfrm>
              <a:off x="10658027" y="3712995"/>
              <a:ext cx="600969"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sp>
          <p:nvSpPr>
            <p:cNvPr id="663" name="Right Arrow 662"/>
            <p:cNvSpPr/>
            <p:nvPr/>
          </p:nvSpPr>
          <p:spPr>
            <a:xfrm>
              <a:off x="7200900" y="3467100"/>
              <a:ext cx="457200" cy="5410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4" name="Right Arrow 663"/>
            <p:cNvSpPr/>
            <p:nvPr/>
          </p:nvSpPr>
          <p:spPr>
            <a:xfrm>
              <a:off x="8724900" y="3429000"/>
              <a:ext cx="457200" cy="5410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5" name="Rounded Rectangle 664"/>
          <p:cNvSpPr/>
          <p:nvPr/>
        </p:nvSpPr>
        <p:spPr>
          <a:xfrm>
            <a:off x="7543800" y="2095500"/>
            <a:ext cx="1333500" cy="30099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62183601"/>
      </p:ext>
    </p:extLst>
  </p:cSld>
  <p:clrMapOvr>
    <a:masterClrMapping/>
  </p:clrMapOvr>
  <mc:AlternateContent xmlns:mc="http://schemas.openxmlformats.org/markup-compatibility/2006" xmlns:p14="http://schemas.microsoft.com/office/powerpoint/2010/main">
    <mc:Choice Requires="p14">
      <p:transition spd="slow" p14:dur="2000" advTm="56767"/>
    </mc:Choice>
    <mc:Fallback xmlns="">
      <p:transition xmlns:p14="http://schemas.microsoft.com/office/powerpoint/2010/main" spd="slow" advTm="5676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5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59"/>
                                        </p:tgtEl>
                                        <p:attrNameLst>
                                          <p:attrName>style.visibility</p:attrName>
                                        </p:attrNameLst>
                                      </p:cBhvr>
                                      <p:to>
                                        <p:strVal val="visible"/>
                                      </p:to>
                                    </p:set>
                                  </p:childTnLst>
                                </p:cTn>
                              </p:par>
                              <p:par>
                                <p:cTn id="13" presetID="1" presetClass="entr" presetSubtype="0" fill="hold" nodeType="withEffect">
                                  <p:stCondLst>
                                    <p:cond delay="0"/>
                                  </p:stCondLst>
                                  <p:iterate type="lt">
                                    <p:tmAbs val="0"/>
                                  </p:iterate>
                                  <p:childTnLst>
                                    <p:set>
                                      <p:cBhvr>
                                        <p:cTn id="14" dur="1" fill="hold">
                                          <p:stCondLst>
                                            <p:cond delay="0"/>
                                          </p:stCondLst>
                                        </p:cTn>
                                        <p:tgtEl>
                                          <p:spTgt spid="192">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iterate type="lt">
                                    <p:tmAbs val="0"/>
                                  </p:iterate>
                                  <p:childTnLst>
                                    <p:set>
                                      <p:cBhvr>
                                        <p:cTn id="16" dur="1" fill="hold">
                                          <p:stCondLst>
                                            <p:cond delay="0"/>
                                          </p:stCondLst>
                                        </p:cTn>
                                        <p:tgtEl>
                                          <p:spTgt spid="192">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iterate type="lt">
                                    <p:tmAbs val="0"/>
                                  </p:iterate>
                                  <p:childTnLst>
                                    <p:set>
                                      <p:cBhvr>
                                        <p:cTn id="18" dur="1" fill="hold">
                                          <p:stCondLst>
                                            <p:cond delay="0"/>
                                          </p:stCondLst>
                                        </p:cTn>
                                        <p:tgtEl>
                                          <p:spTgt spid="192">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1" nodeType="clickEffect">
                                  <p:stCondLst>
                                    <p:cond delay="0"/>
                                  </p:stCondLst>
                                  <p:childTnLst>
                                    <p:set>
                                      <p:cBhvr>
                                        <p:cTn id="22" dur="1" fill="hold">
                                          <p:stCondLst>
                                            <p:cond delay="0"/>
                                          </p:stCondLst>
                                        </p:cTn>
                                        <p:tgtEl>
                                          <p:spTgt spid="659"/>
                                        </p:tgtEl>
                                        <p:attrNameLst>
                                          <p:attrName>style.visibility</p:attrName>
                                        </p:attrNameLst>
                                      </p:cBhvr>
                                      <p:to>
                                        <p:strVal val="hidden"/>
                                      </p:to>
                                    </p:set>
                                  </p:childTnLst>
                                </p:cTn>
                              </p:par>
                              <p:par>
                                <p:cTn id="23" presetID="1" presetClass="exit" presetSubtype="0" fill="hold" grpId="1" nodeType="withEffect">
                                  <p:stCondLst>
                                    <p:cond delay="0"/>
                                  </p:stCondLst>
                                  <p:childTnLst>
                                    <p:set>
                                      <p:cBhvr>
                                        <p:cTn id="24" dur="1" fill="hold">
                                          <p:stCondLst>
                                            <p:cond delay="0"/>
                                          </p:stCondLst>
                                        </p:cTn>
                                        <p:tgtEl>
                                          <p:spTgt spid="658"/>
                                        </p:tgtEl>
                                        <p:attrNameLst>
                                          <p:attrName>style.visibility</p:attrName>
                                        </p:attrNameLst>
                                      </p:cBhvr>
                                      <p:to>
                                        <p:strVal val="hidden"/>
                                      </p:to>
                                    </p:set>
                                  </p:childTnLst>
                                </p:cTn>
                              </p:par>
                              <p:par>
                                <p:cTn id="25" presetID="1" presetClass="entr" presetSubtype="0" fill="hold" grpId="0" nodeType="withEffect">
                                  <p:stCondLst>
                                    <p:cond delay="0"/>
                                  </p:stCondLst>
                                  <p:childTnLst>
                                    <p:set>
                                      <p:cBhvr>
                                        <p:cTn id="26" dur="1" fill="hold">
                                          <p:stCondLst>
                                            <p:cond delay="0"/>
                                          </p:stCondLst>
                                        </p:cTn>
                                        <p:tgtEl>
                                          <p:spTgt spid="665"/>
                                        </p:tgtEl>
                                        <p:attrNameLst>
                                          <p:attrName>style.visibility</p:attrName>
                                        </p:attrNameLst>
                                      </p:cBhvr>
                                      <p:to>
                                        <p:strVal val="visible"/>
                                      </p:to>
                                    </p:set>
                                  </p:childTnLst>
                                </p:cTn>
                              </p:par>
                              <p:par>
                                <p:cTn id="27" presetID="1" presetClass="entr" presetSubtype="0" fill="hold" nodeType="withEffect">
                                  <p:stCondLst>
                                    <p:cond delay="0"/>
                                  </p:stCondLst>
                                  <p:iterate type="lt">
                                    <p:tmAbs val="0"/>
                                  </p:iterate>
                                  <p:childTnLst>
                                    <p:set>
                                      <p:cBhvr>
                                        <p:cTn id="28" dur="1" fill="hold">
                                          <p:stCondLst>
                                            <p:cond delay="0"/>
                                          </p:stCondLst>
                                        </p:cTn>
                                        <p:tgtEl>
                                          <p:spTgt spid="192">
                                            <p:txEl>
                                              <p:pRg st="3" end="3"/>
                                            </p:txEl>
                                          </p:spTgt>
                                        </p:tgtEl>
                                        <p:attrNameLst>
                                          <p:attrName>style.visibility</p:attrName>
                                        </p:attrNameLst>
                                      </p:cBhvr>
                                      <p:to>
                                        <p:strVal val="visible"/>
                                      </p:to>
                                    </p:set>
                                  </p:childTnLst>
                                </p:cTn>
                              </p:par>
                              <p:par>
                                <p:cTn id="29" presetID="1" presetClass="entr" presetSubtype="0" fill="hold" nodeType="withEffect">
                                  <p:stCondLst>
                                    <p:cond delay="0"/>
                                  </p:stCondLst>
                                  <p:iterate type="lt">
                                    <p:tmAbs val="0"/>
                                  </p:iterate>
                                  <p:childTnLst>
                                    <p:set>
                                      <p:cBhvr>
                                        <p:cTn id="30" dur="1" fill="hold">
                                          <p:stCondLst>
                                            <p:cond delay="0"/>
                                          </p:stCondLst>
                                        </p:cTn>
                                        <p:tgtEl>
                                          <p:spTgt spid="192">
                                            <p:txEl>
                                              <p:pRg st="4" end="4"/>
                                            </p:txEl>
                                          </p:spTgt>
                                        </p:tgtEl>
                                        <p:attrNameLst>
                                          <p:attrName>style.visibility</p:attrName>
                                        </p:attrNameLst>
                                      </p:cBhvr>
                                      <p:to>
                                        <p:strVal val="visible"/>
                                      </p:to>
                                    </p:set>
                                  </p:childTnLst>
                                </p:cTn>
                              </p:par>
                              <p:par>
                                <p:cTn id="31" presetID="1" presetClass="entr" presetSubtype="0" fill="hold" nodeType="withEffect">
                                  <p:stCondLst>
                                    <p:cond delay="0"/>
                                  </p:stCondLst>
                                  <p:iterate type="lt">
                                    <p:tmAbs val="0"/>
                                  </p:iterate>
                                  <p:childTnLst>
                                    <p:set>
                                      <p:cBhvr>
                                        <p:cTn id="32" dur="1" fill="hold">
                                          <p:stCondLst>
                                            <p:cond delay="0"/>
                                          </p:stCondLst>
                                        </p:cTn>
                                        <p:tgtEl>
                                          <p:spTgt spid="192">
                                            <p:txEl>
                                              <p:pRg st="5" end="5"/>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grpId="1" nodeType="clickEffect">
                                  <p:stCondLst>
                                    <p:cond delay="0"/>
                                  </p:stCondLst>
                                  <p:childTnLst>
                                    <p:set>
                                      <p:cBhvr>
                                        <p:cTn id="36" dur="1" fill="hold">
                                          <p:stCondLst>
                                            <p:cond delay="0"/>
                                          </p:stCondLst>
                                        </p:cTn>
                                        <p:tgtEl>
                                          <p:spTgt spid="665"/>
                                        </p:tgtEl>
                                        <p:attrNameLst>
                                          <p:attrName>style.visibility</p:attrName>
                                        </p:attrNameLst>
                                      </p:cBhvr>
                                      <p:to>
                                        <p:strVal val="hidden"/>
                                      </p:to>
                                    </p:set>
                                  </p:childTnLst>
                                </p:cTn>
                              </p:par>
                              <p:par>
                                <p:cTn id="37" presetID="1" presetClass="entr" presetSubtype="0" fill="hold" grpId="2" nodeType="withEffect">
                                  <p:stCondLst>
                                    <p:cond delay="0"/>
                                  </p:stCondLst>
                                  <p:childTnLst>
                                    <p:set>
                                      <p:cBhvr>
                                        <p:cTn id="38" dur="1" fill="hold">
                                          <p:stCondLst>
                                            <p:cond delay="0"/>
                                          </p:stCondLst>
                                        </p:cTn>
                                        <p:tgtEl>
                                          <p:spTgt spid="658"/>
                                        </p:tgtEl>
                                        <p:attrNameLst>
                                          <p:attrName>style.visibility</p:attrName>
                                        </p:attrNameLst>
                                      </p:cBhvr>
                                      <p:to>
                                        <p:strVal val="visible"/>
                                      </p:to>
                                    </p:set>
                                  </p:childTnLst>
                                </p:cTn>
                              </p:par>
                              <p:par>
                                <p:cTn id="39" presetID="1" presetClass="entr" presetSubtype="0" fill="hold" grpId="2" nodeType="withEffect">
                                  <p:stCondLst>
                                    <p:cond delay="0"/>
                                  </p:stCondLst>
                                  <p:childTnLst>
                                    <p:set>
                                      <p:cBhvr>
                                        <p:cTn id="40" dur="1" fill="hold">
                                          <p:stCondLst>
                                            <p:cond delay="0"/>
                                          </p:stCondLst>
                                        </p:cTn>
                                        <p:tgtEl>
                                          <p:spTgt spid="659"/>
                                        </p:tgtEl>
                                        <p:attrNameLst>
                                          <p:attrName>style.visibility</p:attrName>
                                        </p:attrNameLst>
                                      </p:cBhvr>
                                      <p:to>
                                        <p:strVal val="visible"/>
                                      </p:to>
                                    </p:set>
                                  </p:childTnLst>
                                </p:cTn>
                              </p:par>
                              <p:par>
                                <p:cTn id="41" presetID="1" presetClass="entr" presetSubtype="0" fill="hold" nodeType="withEffect">
                                  <p:stCondLst>
                                    <p:cond delay="0"/>
                                  </p:stCondLst>
                                  <p:iterate type="lt">
                                    <p:tmAbs val="0"/>
                                  </p:iterate>
                                  <p:childTnLst>
                                    <p:set>
                                      <p:cBhvr>
                                        <p:cTn id="42" dur="1" fill="hold">
                                          <p:stCondLst>
                                            <p:cond delay="0"/>
                                          </p:stCondLst>
                                        </p:cTn>
                                        <p:tgtEl>
                                          <p:spTgt spid="192">
                                            <p:txEl>
                                              <p:pRg st="6" end="6"/>
                                            </p:txEl>
                                          </p:spTgt>
                                        </p:tgtEl>
                                        <p:attrNameLst>
                                          <p:attrName>style.visibility</p:attrName>
                                        </p:attrNameLst>
                                      </p:cBhvr>
                                      <p:to>
                                        <p:strVal val="visible"/>
                                      </p:to>
                                    </p:set>
                                  </p:childTnLst>
                                </p:cTn>
                              </p:par>
                              <p:par>
                                <p:cTn id="43" presetID="1" presetClass="entr" presetSubtype="0" fill="hold" nodeType="withEffect">
                                  <p:stCondLst>
                                    <p:cond delay="0"/>
                                  </p:stCondLst>
                                  <p:iterate type="lt">
                                    <p:tmAbs val="0"/>
                                  </p:iterate>
                                  <p:childTnLst>
                                    <p:set>
                                      <p:cBhvr>
                                        <p:cTn id="44" dur="1" fill="hold">
                                          <p:stCondLst>
                                            <p:cond delay="0"/>
                                          </p:stCondLst>
                                        </p:cTn>
                                        <p:tgtEl>
                                          <p:spTgt spid="192">
                                            <p:txEl>
                                              <p:pRg st="7" end="7"/>
                                            </p:txEl>
                                          </p:spTgt>
                                        </p:tgtEl>
                                        <p:attrNameLst>
                                          <p:attrName>style.visibility</p:attrName>
                                        </p:attrNameLst>
                                      </p:cBhvr>
                                      <p:to>
                                        <p:strVal val="visible"/>
                                      </p:to>
                                    </p:set>
                                  </p:childTnLst>
                                </p:cTn>
                              </p:par>
                              <p:par>
                                <p:cTn id="45" presetID="1" presetClass="entr" presetSubtype="0" fill="hold" nodeType="withEffect">
                                  <p:stCondLst>
                                    <p:cond delay="0"/>
                                  </p:stCondLst>
                                  <p:iterate type="lt">
                                    <p:tmAbs val="0"/>
                                  </p:iterate>
                                  <p:childTnLst>
                                    <p:set>
                                      <p:cBhvr>
                                        <p:cTn id="46" dur="1" fill="hold">
                                          <p:stCondLst>
                                            <p:cond delay="0"/>
                                          </p:stCondLst>
                                        </p:cTn>
                                        <p:tgtEl>
                                          <p:spTgt spid="192">
                                            <p:txEl>
                                              <p:pRg st="8" end="8"/>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3" grpId="0" animBg="1"/>
      <p:bldP spid="658" grpId="0" animBg="1"/>
      <p:bldP spid="658" grpId="1" animBg="1"/>
      <p:bldP spid="658" grpId="2" animBg="1"/>
      <p:bldP spid="659" grpId="0" animBg="1"/>
      <p:bldP spid="659" grpId="1" animBg="1"/>
      <p:bldP spid="659" grpId="2" animBg="1"/>
      <p:bldP spid="665" grpId="0" animBg="1"/>
      <p:bldP spid="665" grpId="1"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Broader impact</a:t>
            </a:r>
          </a:p>
        </p:txBody>
      </p:sp>
      <p:sp>
        <p:nvSpPr>
          <p:cNvPr id="3" name="Content Placeholder 2"/>
          <p:cNvSpPr>
            <a:spLocks noGrp="1"/>
          </p:cNvSpPr>
          <p:nvPr>
            <p:ph idx="1"/>
          </p:nvPr>
        </p:nvSpPr>
        <p:spPr/>
        <p:txBody>
          <a:bodyPr>
            <a:normAutofit/>
          </a:bodyPr>
          <a:lstStyle/>
          <a:p>
            <a:r>
              <a:rPr lang="en-US" dirty="0"/>
              <a:t>Many</a:t>
            </a:r>
            <a:r>
              <a:rPr lang="en-US" dirty="0">
                <a:latin typeface="Gadugi" panose="020B0502040204020203" pitchFamily="34" charset="0"/>
              </a:rPr>
              <a:t> ideas from Domino/PIFO now in P4, an emerging language for programmable network devices</a:t>
            </a:r>
          </a:p>
          <a:p>
            <a:pPr marL="0" indent="0">
              <a:buNone/>
            </a:pPr>
            <a:endParaRPr lang="en-US" dirty="0"/>
          </a:p>
          <a:p>
            <a:r>
              <a:rPr lang="en-US" dirty="0"/>
              <a:t>Industry interest in </a:t>
            </a:r>
            <a:r>
              <a:rPr lang="en-US" dirty="0">
                <a:latin typeface="Gadugi" panose="020B0502040204020203" pitchFamily="34" charset="0"/>
              </a:rPr>
              <a:t>Domino’s compiler techniques</a:t>
            </a:r>
          </a:p>
          <a:p>
            <a:endParaRPr lang="en-US" dirty="0"/>
          </a:p>
          <a:p>
            <a:endParaRPr lang="en-US" dirty="0"/>
          </a:p>
          <a:p>
            <a:endParaRPr lang="en-US" dirty="0">
              <a:latin typeface="Gadugi" panose="020B0502040204020203" pitchFamily="34" charset="0"/>
            </a:endParaRPr>
          </a:p>
          <a:p>
            <a:endParaRPr lang="en-US" dirty="0">
              <a:latin typeface="Gadugi" panose="020B0502040204020203" pitchFamily="34" charset="0"/>
            </a:endParaRPr>
          </a:p>
        </p:txBody>
      </p:sp>
    </p:spTree>
    <p:extLst>
      <p:ext uri="{BB962C8B-B14F-4D97-AF65-F5344CB8AC3E}">
        <p14:creationId xmlns:p14="http://schemas.microsoft.com/office/powerpoint/2010/main" val="2939728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70E645-52B3-1F48-BEA3-9AEBC3B874DB}"/>
              </a:ext>
            </a:extLst>
          </p:cNvPr>
          <p:cNvSpPr>
            <a:spLocks noGrp="1"/>
          </p:cNvSpPr>
          <p:nvPr>
            <p:ph type="title"/>
          </p:nvPr>
        </p:nvSpPr>
        <p:spPr/>
        <p:txBody>
          <a:bodyPr/>
          <a:lstStyle/>
          <a:p>
            <a:r>
              <a:rPr lang="en-US" dirty="0"/>
              <a:t>How should programmable networks  be used?</a:t>
            </a:r>
          </a:p>
        </p:txBody>
      </p:sp>
      <p:sp>
        <p:nvSpPr>
          <p:cNvPr id="3" name="Content Placeholder 2">
            <a:extLst>
              <a:ext uri="{FF2B5EF4-FFF2-40B4-BE49-F238E27FC236}">
                <a16:creationId xmlns:a16="http://schemas.microsoft.com/office/drawing/2014/main" id="{6638752A-A428-C844-906D-D74FB81F4CDE}"/>
              </a:ext>
            </a:extLst>
          </p:cNvPr>
          <p:cNvSpPr>
            <a:spLocks noGrp="1"/>
          </p:cNvSpPr>
          <p:nvPr>
            <p:ph idx="1"/>
          </p:nvPr>
        </p:nvSpPr>
        <p:spPr>
          <a:xfrm>
            <a:off x="838200" y="1825625"/>
            <a:ext cx="10515600" cy="4351338"/>
          </a:xfrm>
        </p:spPr>
        <p:txBody>
          <a:bodyPr>
            <a:normAutofit fontScale="92500"/>
          </a:bodyPr>
          <a:lstStyle/>
          <a:p>
            <a:r>
              <a:rPr lang="en-US" sz="3200" dirty="0"/>
              <a:t>Assume fast and programmable network equipment can be built.</a:t>
            </a:r>
          </a:p>
          <a:p>
            <a:r>
              <a:rPr lang="en-US" sz="3200" dirty="0"/>
              <a:t>How should we use them?</a:t>
            </a:r>
          </a:p>
          <a:p>
            <a:r>
              <a:rPr lang="en-US" sz="3200" dirty="0"/>
              <a:t>What stays on the end hosts and what should be moved into the network?</a:t>
            </a:r>
          </a:p>
          <a:p>
            <a:r>
              <a:rPr lang="en-US" sz="3200" dirty="0"/>
              <a:t>E.g., what’s the best location to implement </a:t>
            </a:r>
            <a:r>
              <a:rPr lang="en-US" sz="3200" dirty="0" err="1"/>
              <a:t>DoS</a:t>
            </a:r>
            <a:r>
              <a:rPr lang="en-US" sz="3200" dirty="0"/>
              <a:t> prevention/measurement/congestion control/load balancing/X?</a:t>
            </a:r>
          </a:p>
          <a:p>
            <a:r>
              <a:rPr lang="en-US" sz="3200" dirty="0"/>
              <a:t>Evaluate these choices using actual programmable network devices (e.g., </a:t>
            </a:r>
            <a:r>
              <a:rPr lang="en-US" sz="3200" dirty="0" err="1"/>
              <a:t>SmartNICs</a:t>
            </a:r>
            <a:r>
              <a:rPr lang="en-US" sz="3200" dirty="0"/>
              <a:t>, programmable access points, routers, middleboxes, etc.)</a:t>
            </a:r>
          </a:p>
        </p:txBody>
      </p:sp>
    </p:spTree>
    <p:extLst>
      <p:ext uri="{BB962C8B-B14F-4D97-AF65-F5344CB8AC3E}">
        <p14:creationId xmlns:p14="http://schemas.microsoft.com/office/powerpoint/2010/main" val="620255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B5C826-A71E-0941-BB10-25AECA241228}"/>
              </a:ext>
            </a:extLst>
          </p:cNvPr>
          <p:cNvSpPr>
            <a:spLocks noGrp="1"/>
          </p:cNvSpPr>
          <p:nvPr>
            <p:ph type="title"/>
          </p:nvPr>
        </p:nvSpPr>
        <p:spPr/>
        <p:txBody>
          <a:bodyPr/>
          <a:lstStyle/>
          <a:p>
            <a:r>
              <a:rPr lang="en-US" dirty="0"/>
              <a:t>Future: </a:t>
            </a:r>
            <a:r>
              <a:rPr lang="en-US" dirty="0" err="1"/>
              <a:t>hardware+software</a:t>
            </a:r>
            <a:r>
              <a:rPr lang="en-US" dirty="0"/>
              <a:t> for wireless</a:t>
            </a:r>
          </a:p>
        </p:txBody>
      </p:sp>
      <p:sp>
        <p:nvSpPr>
          <p:cNvPr id="3" name="Content Placeholder 2">
            <a:extLst>
              <a:ext uri="{FF2B5EF4-FFF2-40B4-BE49-F238E27FC236}">
                <a16:creationId xmlns:a16="http://schemas.microsoft.com/office/drawing/2014/main" id="{F15718A9-624E-ED42-A593-F3C1EF3B3181}"/>
              </a:ext>
            </a:extLst>
          </p:cNvPr>
          <p:cNvSpPr>
            <a:spLocks noGrp="1"/>
          </p:cNvSpPr>
          <p:nvPr>
            <p:ph idx="1"/>
          </p:nvPr>
        </p:nvSpPr>
        <p:spPr/>
        <p:txBody>
          <a:bodyPr/>
          <a:lstStyle/>
          <a:p>
            <a:r>
              <a:rPr lang="en-US" dirty="0"/>
              <a:t>Significant packet processing in both </a:t>
            </a:r>
            <a:r>
              <a:rPr lang="en-US" dirty="0" err="1"/>
              <a:t>WiFi</a:t>
            </a:r>
            <a:r>
              <a:rPr lang="en-US" dirty="0"/>
              <a:t> and cellular networks</a:t>
            </a:r>
          </a:p>
          <a:p>
            <a:pPr lvl="1"/>
            <a:r>
              <a:rPr lang="en-US" dirty="0"/>
              <a:t>Especially in the context of signal processing in the physical layer</a:t>
            </a:r>
          </a:p>
          <a:p>
            <a:endParaRPr lang="en-US" dirty="0"/>
          </a:p>
          <a:p>
            <a:r>
              <a:rPr lang="en-US" dirty="0"/>
              <a:t>Designing hardware accelerators for emerging technologies (e.g., 5G)</a:t>
            </a:r>
          </a:p>
          <a:p>
            <a:pPr lvl="1"/>
            <a:r>
              <a:rPr lang="en-US" dirty="0"/>
              <a:t>Splitting the wireless stack between a host processor and an accelerator/FPGA</a:t>
            </a:r>
          </a:p>
          <a:p>
            <a:pPr lvl="1"/>
            <a:endParaRPr lang="en-US" dirty="0"/>
          </a:p>
          <a:p>
            <a:r>
              <a:rPr lang="en-US" dirty="0"/>
              <a:t>Programmability for the evolved packet core</a:t>
            </a:r>
          </a:p>
        </p:txBody>
      </p:sp>
    </p:spTree>
    <p:extLst>
      <p:ext uri="{BB962C8B-B14F-4D97-AF65-F5344CB8AC3E}">
        <p14:creationId xmlns:p14="http://schemas.microsoft.com/office/powerpoint/2010/main" val="2815709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12.3|13.4|1.1|12.3"/>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1">
      <a:majorFont>
        <a:latin typeface="Gadugi"/>
        <a:ea typeface=""/>
        <a:cs typeface=""/>
      </a:majorFont>
      <a:minorFont>
        <a:latin typeface="Gadug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15740</TotalTime>
  <Words>711</Words>
  <Application>Microsoft Macintosh PowerPoint</Application>
  <PresentationFormat>Widescreen</PresentationFormat>
  <Paragraphs>131</Paragraphs>
  <Slides>8</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Gadugi</vt:lpstr>
      <vt:lpstr>Seravek</vt:lpstr>
      <vt:lpstr>Office Theme</vt:lpstr>
      <vt:lpstr>Fast and programmable network infrastructure for future wireless communications</vt:lpstr>
      <vt:lpstr>Traditional network architecture</vt:lpstr>
      <vt:lpstr>But, today’s reality is very different</vt:lpstr>
      <vt:lpstr>But, today’s reality is very different</vt:lpstr>
      <vt:lpstr>Prior projects: performance+programmability</vt:lpstr>
      <vt:lpstr>Broader impact</vt:lpstr>
      <vt:lpstr>How should programmable networks  be used?</vt:lpstr>
      <vt:lpstr>Future: hardware+software for wireless</vt:lpstr>
    </vt:vector>
  </TitlesOfParts>
  <Company>MIT</Company>
  <LinksUpToDate>false</LinksUpToDate>
  <SharedDoc>false</SharedDoc>
  <HyperlinksChanged>false</HyperlinksChanged>
  <AppVersion>16.0012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Packet Transactions: Programming the Data Plane at Line Rate</dc:title>
  <dc:creator>anirudh</dc:creator>
  <cp:lastModifiedBy>Anirudh Sivaraman</cp:lastModifiedBy>
  <cp:revision>6377</cp:revision>
  <dcterms:created xsi:type="dcterms:W3CDTF">2015-11-20T07:11:46Z</dcterms:created>
  <dcterms:modified xsi:type="dcterms:W3CDTF">2019-01-23T13:54:35Z</dcterms:modified>
</cp:coreProperties>
</file>