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3.xml" ContentType="application/vnd.openxmlformats-officedocument.presentationml.tags+xml"/>
  <Override PartName="/ppt/notesSlides/notesSlide28.xml" ContentType="application/vnd.openxmlformats-officedocument.presentationml.notesSlide+xml"/>
  <Override PartName="/ppt/tags/tag14.xml" ContentType="application/vnd.openxmlformats-officedocument.presentationml.tags+xml"/>
  <Override PartName="/ppt/notesSlides/notesSlide29.xml" ContentType="application/vnd.openxmlformats-officedocument.presentationml.notesSlide+xml"/>
  <Override PartName="/ppt/tags/tag15.xml" ContentType="application/vnd.openxmlformats-officedocument.presentationml.tags+xml"/>
  <Override PartName="/ppt/notesSlides/notesSlide30.xml" ContentType="application/vnd.openxmlformats-officedocument.presentationml.notesSlide+xml"/>
  <Override PartName="/ppt/tags/tag16.xml" ContentType="application/vnd.openxmlformats-officedocument.presentationml.tags+xml"/>
  <Override PartName="/ppt/notesSlides/notesSlide31.xml" ContentType="application/vnd.openxmlformats-officedocument.presentationml.notesSlide+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66" r:id="rId18"/>
    <p:sldId id="567" r:id="rId19"/>
    <p:sldId id="605" r:id="rId20"/>
    <p:sldId id="608" r:id="rId21"/>
    <p:sldId id="609" r:id="rId22"/>
    <p:sldId id="610" r:id="rId23"/>
    <p:sldId id="611" r:id="rId24"/>
    <p:sldId id="612" r:id="rId25"/>
    <p:sldId id="613" r:id="rId26"/>
    <p:sldId id="614" r:id="rId27"/>
    <p:sldId id="615" r:id="rId28"/>
    <p:sldId id="617" r:id="rId29"/>
    <p:sldId id="618" r:id="rId30"/>
    <p:sldId id="619" r:id="rId31"/>
    <p:sldId id="621" r:id="rId32"/>
    <p:sldId id="622" r:id="rId33"/>
    <p:sldId id="634" r:id="rId34"/>
    <p:sldId id="624" r:id="rId35"/>
    <p:sldId id="305" r:id="rId36"/>
    <p:sldId id="580" r:id="rId37"/>
    <p:sldId id="347" r:id="rId38"/>
    <p:sldId id="500" r:id="rId39"/>
    <p:sldId id="501" r:id="rId40"/>
    <p:sldId id="5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4"/>
    <p:restoredTop sz="55474"/>
  </p:normalViewPr>
  <p:slideViewPr>
    <p:cSldViewPr snapToGrid="0" snapToObjects="1">
      <p:cViewPr varScale="1">
        <p:scale>
          <a:sx n="48" d="100"/>
          <a:sy n="48" d="100"/>
        </p:scale>
        <p:origin x="225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10/11/18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This is joint work with many excellent collaborators. In particular, I want to mention the lead author on this work, Srinivas Narayana, who is now a faculty at Rutgers.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and maintain 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a:t>
            </a:r>
          </a:p>
          <a:p>
            <a:endParaRPr lang="en-US" dirty="0"/>
          </a:p>
          <a:p>
            <a:r>
              <a:rPr lang="en-US" dirty="0"/>
              <a:t>Our language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a aggregation function that tells you what per-sub-stream state to maintain and how to update it when a new packet arrives. Here, the function maintains an exponentially weighted moving average filter over the packets of each sub stream by applying a gain of alpha to the queuing latency of each packet and a gain of 1-alpha to the previous value of the exponentially weight moving average. The aggregation function is exactly like a reduce function from a functional </a:t>
            </a:r>
            <a:r>
              <a:rPr lang="en-US"/>
              <a:t>programming language.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function is different now and we use the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fairly expressive fold functions.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Cavium’s </a:t>
            </a:r>
            <a:r>
              <a:rPr lang="en-US" dirty="0" err="1"/>
              <a:t>Xpliant</a:t>
            </a:r>
            <a:r>
              <a:rPr lang="en-US" dirty="0"/>
              <a:t>, Broadcom’s Jericho and Trident lines, Mellanox’s Spectrum, and Cisco’s UADP.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 There are switch-level restrictions on how complicated the filter predicate can be and how complex the map transformation can be.</a:t>
            </a:r>
          </a:p>
          <a:p>
            <a:endParaRPr lang="en-US" dirty="0"/>
          </a:p>
          <a:p>
            <a:r>
              <a:rPr lang="en-US" dirty="0"/>
              <a:t>That leaves us with a </a:t>
            </a:r>
            <a:r>
              <a:rPr lang="en-US" dirty="0" err="1"/>
              <a:t>groupby</a:t>
            </a:r>
            <a:r>
              <a:rPr lang="en-US" dirty="0"/>
              <a:t>, which isn’t efficiently supported by current programmable switches. And designing hardware to support </a:t>
            </a:r>
            <a:r>
              <a:rPr lang="en-US" dirty="0" err="1"/>
              <a:t>groupbys</a:t>
            </a:r>
            <a:r>
              <a:rPr lang="en-US" dirty="0"/>
              <a:t> was the main new technical contribution of this work. So we’ll now get into how that’s done.</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adopt the standard solution of caching where we structure the </a:t>
            </a:r>
            <a:r>
              <a:rPr lang="en-US" dirty="0" err="1"/>
              <a:t>groupby</a:t>
            </a:r>
            <a:r>
              <a:rPr lang="en-US" dirty="0"/>
              <a:t> measurement as a key-value store. The key represents how you are partitioning your </a:t>
            </a:r>
            <a:r>
              <a:rPr lang="en-US" dirty="0" err="1"/>
              <a:t>groupby</a:t>
            </a:r>
            <a:r>
              <a:rPr lang="en-US" dirty="0"/>
              <a:t> (for instance, by 5-tuple), while the value represents the state you are tracking and updating per partition.</a:t>
            </a:r>
          </a:p>
          <a:p>
            <a:endParaRPr lang="en-US" dirty="0"/>
          </a:p>
          <a:p>
            <a:r>
              <a:rPr lang="en-US" dirty="0"/>
              <a:t>So we cache this key-value store in SRAM and maintain its authoritative backing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249115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add figure of microburst?</a:t>
            </a:r>
          </a:p>
          <a:p>
            <a:endParaRPr lang="en-US" dirty="0"/>
          </a:p>
          <a:p>
            <a:r>
              <a:rPr lang="en-US" dirty="0"/>
              <a:t>So what might be an example of a performance monitoring question? One example is diagnosing a microburst, which is common in many production networks. A microburst is a situation in which a service (say a key-value store) occasionally experiences latency spikes in the network. These spikes are frequent enough to affect tail statistics, but not so long-lived that you can easily diagnose the problem. This might be for any number of reasons, but one common reason is that some switch in a network is occasionally seeing bursts of traffic from an ill-behaved flow.</a:t>
            </a:r>
          </a:p>
          <a:p>
            <a:endParaRPr lang="en-US" dirty="0"/>
          </a:p>
          <a:p>
            <a:r>
              <a:rPr lang="en-US" dirty="0"/>
              <a:t>When you see this problem, you want to first localize which switch queue is contributing to the high latency, and second what traffic is filling up the queue so that you can take corrective action like shutting it off.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 which is a thorny issue. If you sample too frequently, you might get overwhelmed with data. If you sample too infrequently, you may not be able to reconstruct the phenomenon of interest.</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scattered all over the network. They need to be collected together to determine at which switch and when queues build up. And the overhead of doing this in software is quite prohibitive: KV stores can do 100K-1M per core. We need 100M records per second at least.</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1921291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225120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155879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4165394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3055367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3217026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evicted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1298857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395413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aggregation function ran over the entire packet stream without any evictions. That way we can retain full accuracy while merging. Let’s introduce some notation for this. Let’s represent the aggregation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159831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aggregation function over the first sequence of packets and computed the aggregation function over the second sequence of the packets and then merged the values together, it is equivalent to computing the aggregation function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aggregation functions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3300278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statistic by storing the entire sequence of packets in the cache, sending this sequence of packets to the backing store upon eviction, and merging by simply replaying the aggregation function over this sequence of packets.</a:t>
            </a:r>
          </a:p>
          <a:p>
            <a:endParaRPr lang="en-US" dirty="0"/>
          </a:p>
          <a:p>
            <a:r>
              <a:rPr lang="en-US" dirty="0"/>
              <a:t>But that’s a lot of additional state just for merging and it grows with the number of packets that have been processed so far. In fact, memory and bandwidth consumption wise,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aggregation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16530609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aggregation functions where we could in fact carry out the merge using a small amount of additional state. This class we call the linear-in-state class of aggregation functions. The reason for this name should be clear from looking at the form of the state update in these aggregation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219948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205680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07923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25955554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4269550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38</a:t>
            </a:fld>
            <a:endParaRPr lang="en-US"/>
          </a:p>
        </p:txBody>
      </p:sp>
    </p:spTree>
    <p:extLst>
      <p:ext uri="{BB962C8B-B14F-4D97-AF65-F5344CB8AC3E}">
        <p14:creationId xmlns:p14="http://schemas.microsoft.com/office/powerpoint/2010/main" val="3299793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264223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in hardware, you want it to be as general as possible. Otherwise, it ends up being overfitted to your current set of use cases, without any guarantee that it can generalize to other use cases. To avoid this, and to attempt to build somewhat future-proof hardware, we adopted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a:t>
            </a:r>
            <a:r>
              <a:rPr lang="en-US"/>
              <a:t>paper has </a:t>
            </a:r>
            <a:r>
              <a:rPr lang="en-US" dirty="0"/>
              <a:t>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106610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high performance.</a:t>
            </a:r>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are switches that leverage the emerging technology of programmable switching chips, but then augment it with some hardware primitives for monitoring. And designing those primitives was part of this work.</a:t>
            </a:r>
          </a:p>
          <a:p>
            <a:endParaRPr lang="en-US" dirty="0"/>
          </a:p>
          <a:p>
            <a:r>
              <a:rPr lang="en-US" dirty="0"/>
              <a:t>These switch programs carry out some packet processing to execute the queries. They stream out the resulting data to collection servers. The operator can then inspect these results and refine their query if required. The broader point is this: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This language is similar to the functional programming APIs in Java, Scala, Haskell, etc. Our main contribution is figuring out how to realize these language constructs in the context of programmable switching chips.</a:t>
            </a:r>
          </a:p>
          <a:p>
            <a:endParaRPr lang="en-US" dirty="0"/>
          </a:p>
          <a:p>
            <a:r>
              <a:rPr lang="en-US" dirty="0"/>
              <a:t>Let me describe the query language’s constructs one by one. The first language construct is that of a stream. You can think of the query language as consisting of operators that take streams as inputs and produce streams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10/11/18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10/11/18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10/11/18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10/11/18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10/11/18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10/11/18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261202" y="2693713"/>
            <a:ext cx="3669594" cy="584775"/>
          </a:xfrm>
          <a:prstGeom prst="rect">
            <a:avLst/>
          </a:prstGeom>
        </p:spPr>
        <p:txBody>
          <a:bodyPr wrap="none">
            <a:spAutoFit/>
          </a:bodyPr>
          <a:lstStyle/>
          <a:p>
            <a:r>
              <a:rPr lang="en-US" sz="3200" dirty="0"/>
              <a:t>Anirudh Sivaraman</a:t>
            </a:r>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Functional operators</a:t>
            </a:r>
          </a:p>
        </p:txBody>
      </p:sp>
      <p:grpSp>
        <p:nvGrpSpPr>
          <p:cNvPr id="4" name="Group 3"/>
          <p:cNvGrpSpPr/>
          <p:nvPr/>
        </p:nvGrpSpPr>
        <p:grpSpPr>
          <a:xfrm>
            <a:off x="1821575" y="3303398"/>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2463340"/>
            <a:ext cx="1716745" cy="725911"/>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a:xfrm>
            <a:off x="8610600" y="6356350"/>
            <a:ext cx="2743200" cy="365125"/>
          </a:xfrm>
        </p:spPr>
        <p:txBody>
          <a:bodyPr/>
          <a:lstStyle/>
          <a:p>
            <a:fld id="{7ADDFCCE-7BFB-9F43-8A65-C6CBBDF8F088}" type="slidenum">
              <a:rPr lang="en-US" smtClean="0"/>
              <a:t>10</a:t>
            </a:fld>
            <a:endParaRPr lang="en-US"/>
          </a:p>
        </p:txBody>
      </p:sp>
      <p:sp>
        <p:nvSpPr>
          <p:cNvPr id="15" name="Down Arrow 14">
            <a:extLst>
              <a:ext uri="{FF2B5EF4-FFF2-40B4-BE49-F238E27FC236}">
                <a16:creationId xmlns:a16="http://schemas.microsoft.com/office/drawing/2014/main" id="{EE666E19-EE9F-CC41-86E0-74292640F6E4}"/>
              </a:ext>
            </a:extLst>
          </p:cNvPr>
          <p:cNvSpPr/>
          <p:nvPr/>
        </p:nvSpPr>
        <p:spPr>
          <a:xfrm>
            <a:off x="5237627" y="4274282"/>
            <a:ext cx="1716745" cy="720659"/>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824FD55-6178-5F4E-902E-B6978CFAF166}"/>
              </a:ext>
            </a:extLst>
          </p:cNvPr>
          <p:cNvSpPr txBox="1"/>
          <p:nvPr/>
        </p:nvSpPr>
        <p:spPr>
          <a:xfrm>
            <a:off x="5176515" y="1677259"/>
            <a:ext cx="1838965" cy="707886"/>
          </a:xfrm>
          <a:prstGeom prst="rect">
            <a:avLst/>
          </a:prstGeom>
          <a:noFill/>
        </p:spPr>
        <p:txBody>
          <a:bodyPr wrap="none" rtlCol="0">
            <a:spAutoFit/>
          </a:bodyPr>
          <a:lstStyle/>
          <a:p>
            <a:r>
              <a:rPr lang="en-US" sz="4000" dirty="0"/>
              <a:t>Stream</a:t>
            </a:r>
          </a:p>
        </p:txBody>
      </p:sp>
      <p:sp>
        <p:nvSpPr>
          <p:cNvPr id="24" name="TextBox 23">
            <a:extLst>
              <a:ext uri="{FF2B5EF4-FFF2-40B4-BE49-F238E27FC236}">
                <a16:creationId xmlns:a16="http://schemas.microsoft.com/office/drawing/2014/main" id="{BA4665E4-0883-6646-B6B7-D3EF0F7649F2}"/>
              </a:ext>
            </a:extLst>
          </p:cNvPr>
          <p:cNvSpPr txBox="1"/>
          <p:nvPr/>
        </p:nvSpPr>
        <p:spPr>
          <a:xfrm>
            <a:off x="5176516" y="5131779"/>
            <a:ext cx="1838965" cy="707886"/>
          </a:xfrm>
          <a:prstGeom prst="rect">
            <a:avLst/>
          </a:prstGeom>
          <a:noFill/>
        </p:spPr>
        <p:txBody>
          <a:bodyPr wrap="none" rtlCol="0">
            <a:spAutoFit/>
          </a:bodyPr>
          <a:lstStyle/>
          <a:p>
            <a:r>
              <a:rPr lang="en-US" sz="4000" dirty="0"/>
              <a:t>Stream</a:t>
            </a:r>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5" grpId="0" animBg="1"/>
      <p:bldP spid="8"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(P,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a:extLst>
              <a:ext uri="{FF2B5EF4-FFF2-40B4-BE49-F238E27FC236}">
                <a16:creationId xmlns:a16="http://schemas.microsoft.com/office/drawing/2014/main" id="{F8DCEB60-FA2E-824E-9C84-B06AB639D0E0}"/>
              </a:ext>
            </a:extLst>
          </p:cNvPr>
          <p:cNvGrpSpPr/>
          <p:nvPr/>
        </p:nvGrpSpPr>
        <p:grpSpPr>
          <a:xfrm>
            <a:off x="8287132" y="3220875"/>
            <a:ext cx="3066668" cy="1219198"/>
            <a:chOff x="5896254" y="3905507"/>
            <a:chExt cx="3066668" cy="1219198"/>
          </a:xfrm>
        </p:grpSpPr>
        <p:sp>
          <p:nvSpPr>
            <p:cNvPr id="7" name="Rectangle 6">
              <a:extLst>
                <a:ext uri="{FF2B5EF4-FFF2-40B4-BE49-F238E27FC236}">
                  <a16:creationId xmlns:a16="http://schemas.microsoft.com/office/drawing/2014/main" id="{358A2329-492D-CE40-8EC3-B5C12FA8962E}"/>
                </a:ext>
              </a:extLst>
            </p:cNvPr>
            <p:cNvSpPr/>
            <p:nvPr/>
          </p:nvSpPr>
          <p:spPr>
            <a:xfrm>
              <a:off x="5896254" y="3905507"/>
              <a:ext cx="3066668" cy="1219197"/>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B5DCAE-169C-4249-8E10-8CB825058817}"/>
                </a:ext>
              </a:extLst>
            </p:cNvPr>
            <p:cNvSpPr txBox="1"/>
            <p:nvPr/>
          </p:nvSpPr>
          <p:spPr>
            <a:xfrm>
              <a:off x="6139318" y="4047487"/>
              <a:ext cx="2643326" cy="1077218"/>
            </a:xfrm>
            <a:prstGeom prst="rect">
              <a:avLst/>
            </a:prstGeom>
            <a:noFill/>
          </p:spPr>
          <p:txBody>
            <a:bodyPr wrap="square" rtlCol="0">
              <a:spAutoFit/>
            </a:bodyPr>
            <a:lstStyle/>
            <a:p>
              <a:pPr algn="ctr"/>
              <a:r>
                <a:rPr lang="en-US" sz="3200" dirty="0">
                  <a:solidFill>
                    <a:schemeClr val="bg1"/>
                  </a:solidFill>
                </a:rPr>
                <a:t>Aggregation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(P,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def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is-IS" dirty="0"/>
              <a:t>High end to end latencies</a:t>
            </a:r>
          </a:p>
          <a:p>
            <a:pPr lvl="1"/>
            <a:r>
              <a:rPr lang="en-US" dirty="0"/>
              <a:t>Locations of persistently long queues</a:t>
            </a:r>
            <a:endParaRPr lang="is-IS" dirty="0"/>
          </a:p>
          <a:p>
            <a:endParaRPr lang="is-IS" dirty="0"/>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P:=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
        <p:nvSpPr>
          <p:cNvPr id="19" name="Oval 18">
            <a:extLst>
              <a:ext uri="{FF2B5EF4-FFF2-40B4-BE49-F238E27FC236}">
                <a16:creationId xmlns:a16="http://schemas.microsoft.com/office/drawing/2014/main" id="{54A18775-B0F0-F743-B351-5195A239B725}"/>
              </a:ext>
            </a:extLst>
          </p:cNvPr>
          <p:cNvSpPr/>
          <p:nvPr/>
        </p:nvSpPr>
        <p:spPr>
          <a:xfrm>
            <a:off x="2426711" y="1579640"/>
            <a:ext cx="3807181"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C4F86C-2166-2047-8CA3-69175F54D6E4}"/>
              </a:ext>
            </a:extLst>
          </p:cNvPr>
          <p:cNvSpPr txBox="1"/>
          <p:nvPr/>
        </p:nvSpPr>
        <p:spPr>
          <a:xfrm>
            <a:off x="1509067" y="2810516"/>
            <a:ext cx="3504464" cy="523220"/>
          </a:xfrm>
          <a:prstGeom prst="rect">
            <a:avLst/>
          </a:prstGeom>
          <a:noFill/>
        </p:spPr>
        <p:txBody>
          <a:bodyPr wrap="square" rtlCol="0">
            <a:spAutoFit/>
          </a:bodyPr>
          <a:lstStyle/>
          <a:p>
            <a:pPr algn="ctr"/>
            <a:r>
              <a:rPr lang="en-US" sz="2800" dirty="0"/>
              <a:t>Part of the packet</a:t>
            </a:r>
            <a:endParaRPr lang="en-US" sz="2000" dirty="0"/>
          </a:p>
        </p:txBody>
      </p:sp>
      <p:grpSp>
        <p:nvGrpSpPr>
          <p:cNvPr id="3" name="Group 2">
            <a:extLst>
              <a:ext uri="{FF2B5EF4-FFF2-40B4-BE49-F238E27FC236}">
                <a16:creationId xmlns:a16="http://schemas.microsoft.com/office/drawing/2014/main" id="{AAEC4E06-A858-DD4C-9964-584651BF6D5E}"/>
              </a:ext>
            </a:extLst>
          </p:cNvPr>
          <p:cNvGrpSpPr/>
          <p:nvPr/>
        </p:nvGrpSpPr>
        <p:grpSpPr>
          <a:xfrm>
            <a:off x="8192350" y="4343860"/>
            <a:ext cx="2348759" cy="874596"/>
            <a:chOff x="8328421" y="4482054"/>
            <a:chExt cx="2348759" cy="874596"/>
          </a:xfrm>
        </p:grpSpPr>
        <p:sp>
          <p:nvSpPr>
            <p:cNvPr id="26" name="Rounded Rectangle 25">
              <a:extLst>
                <a:ext uri="{FF2B5EF4-FFF2-40B4-BE49-F238E27FC236}">
                  <a16:creationId xmlns:a16="http://schemas.microsoft.com/office/drawing/2014/main" id="{43D20B74-91DC-5A4B-BD31-9924A0720549}"/>
                </a:ext>
              </a:extLst>
            </p:cNvPr>
            <p:cNvSpPr/>
            <p:nvPr/>
          </p:nvSpPr>
          <p:spPr>
            <a:xfrm>
              <a:off x="8328421" y="44820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34A5DD6-C41D-3745-9446-CD76BA64ED20}"/>
                </a:ext>
              </a:extLst>
            </p:cNvPr>
            <p:cNvSpPr txBox="1"/>
            <p:nvPr/>
          </p:nvSpPr>
          <p:spPr>
            <a:xfrm>
              <a:off x="8489622" y="46384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gr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P spid="19" grpId="1"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(P,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Aggregate state </a:t>
            </a:r>
            <a:r>
              <a:rPr lang="is-IS" dirty="0"/>
              <a:t>at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17</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22244B-F93B-D849-B790-051D3AA07B61}"/>
              </a:ext>
            </a:extLst>
          </p:cNvPr>
          <p:cNvSpPr>
            <a:spLocks noGrp="1"/>
          </p:cNvSpPr>
          <p:nvPr>
            <p:ph type="title"/>
          </p:nvPr>
        </p:nvSpPr>
        <p:spPr/>
        <p:txBody>
          <a:bodyPr/>
          <a:lstStyle/>
          <a:p>
            <a:r>
              <a:rPr lang="en-US" dirty="0"/>
              <a:t>The standard solution: caching</a:t>
            </a:r>
          </a:p>
        </p:txBody>
      </p:sp>
      <p:sp>
        <p:nvSpPr>
          <p:cNvPr id="6" name="Content Placeholder 2">
            <a:extLst>
              <a:ext uri="{FF2B5EF4-FFF2-40B4-BE49-F238E27FC236}">
                <a16:creationId xmlns:a16="http://schemas.microsoft.com/office/drawing/2014/main" id="{12D1FCC3-AB60-2741-A18D-022996429B6A}"/>
              </a:ext>
            </a:extLst>
          </p:cNvPr>
          <p:cNvSpPr>
            <a:spLocks noGrp="1"/>
          </p:cNvSpPr>
          <p:nvPr>
            <p:ph idx="1"/>
          </p:nvPr>
        </p:nvSpPr>
        <p:spPr>
          <a:xfrm>
            <a:off x="838200" y="1825625"/>
            <a:ext cx="10959790" cy="4351338"/>
          </a:xfrm>
        </p:spPr>
        <p:txBody>
          <a:bodyPr>
            <a:normAutofit/>
          </a:bodyPr>
          <a:lstStyle/>
          <a:p>
            <a:r>
              <a:rPr lang="en-US" dirty="0"/>
              <a:t>Structure </a:t>
            </a:r>
            <a:r>
              <a:rPr lang="en-US" dirty="0" err="1"/>
              <a:t>groupby</a:t>
            </a:r>
            <a:r>
              <a:rPr lang="en-US" dirty="0"/>
              <a:t> as key-value store</a:t>
            </a:r>
          </a:p>
          <a:p>
            <a:endParaRPr lang="en-US" dirty="0"/>
          </a:p>
          <a:p>
            <a:r>
              <a:rPr lang="en-US" dirty="0"/>
              <a:t>Key=</a:t>
            </a:r>
            <a:r>
              <a:rPr lang="en-US" dirty="0" err="1"/>
              <a:t>groupby</a:t>
            </a:r>
            <a:r>
              <a:rPr lang="en-US" dirty="0"/>
              <a:t> partition (e.g., 5-tuple)</a:t>
            </a:r>
          </a:p>
          <a:p>
            <a:endParaRPr lang="en-US" dirty="0"/>
          </a:p>
          <a:p>
            <a:r>
              <a:rPr lang="en-US" dirty="0"/>
              <a:t>Value=state being tracked (e.g., count, </a:t>
            </a:r>
            <a:r>
              <a:rPr lang="en-US" dirty="0" err="1"/>
              <a:t>ewma</a:t>
            </a:r>
            <a:r>
              <a:rPr lang="en-US" dirty="0"/>
              <a:t>)</a:t>
            </a:r>
          </a:p>
          <a:p>
            <a:endParaRPr lang="en-US" dirty="0"/>
          </a:p>
          <a:p>
            <a:r>
              <a:rPr lang="en-US" dirty="0"/>
              <a:t>Cache key-value store in SRAM; maintain backing store in DRAM.</a:t>
            </a:r>
          </a:p>
          <a:p>
            <a:endParaRPr lang="en-US" dirty="0"/>
          </a:p>
          <a:p>
            <a:endParaRPr lang="en-US" dirty="0"/>
          </a:p>
        </p:txBody>
      </p:sp>
    </p:spTree>
    <p:extLst>
      <p:ext uri="{BB962C8B-B14F-4D97-AF65-F5344CB8AC3E}">
        <p14:creationId xmlns:p14="http://schemas.microsoft.com/office/powerpoint/2010/main" val="521330179"/>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1 </a:t>
            </a:r>
            <a:r>
              <a:rPr lang="en-US" sz="2400" dirty="0" err="1">
                <a:sym typeface="Wingdings"/>
              </a:rPr>
              <a:t>Tbit</a:t>
            </a:r>
            <a:r>
              <a:rPr lang="en-US" sz="2400" dirty="0">
                <a:sym typeface="Wingdings"/>
              </a:rPr>
              <a: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7" name="Picture 25">
            <a:extLst>
              <a:ext uri="{FF2B5EF4-FFF2-40B4-BE49-F238E27FC236}">
                <a16:creationId xmlns:a16="http://schemas.microsoft.com/office/drawing/2014/main" id="{A0C26053-C3EB-1C4F-8977-8922D859DA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417406322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T</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S</a:t>
            </a:r>
            <a:r>
              <a:rPr lang="en-US" sz="2800" baseline="-25000" dirty="0" err="1"/>
              <a:t>back</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0" name="Picture 25">
            <a:extLst>
              <a:ext uri="{FF2B5EF4-FFF2-40B4-BE49-F238E27FC236}">
                <a16:creationId xmlns:a16="http://schemas.microsoft.com/office/drawing/2014/main" id="{C599B286-96C5-9846-8822-C0D7903FC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352055990"/>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5">
            <a:extLst>
              <a:ext uri="{FF2B5EF4-FFF2-40B4-BE49-F238E27FC236}">
                <a16:creationId xmlns:a16="http://schemas.microsoft.com/office/drawing/2014/main" id="{127063D3-0184-B242-A613-EF0C8E06E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itle 1"/>
          <p:cNvSpPr>
            <a:spLocks noGrp="1"/>
          </p:cNvSpPr>
          <p:nvPr>
            <p:ph type="title"/>
          </p:nvPr>
        </p:nvSpPr>
        <p:spPr/>
        <p:txBody>
          <a:bodyPr/>
          <a:lstStyle/>
          <a:p>
            <a:r>
              <a:rPr lang="en-US" dirty="0"/>
              <a:t>The problem with 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245393062"/>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76360"/>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141334808"/>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140612521"/>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2" name="TextBox 41"/>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154942411"/>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T,S</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solidFill>
                  <a:srgbClr val="FF0000"/>
                </a:solidFill>
                <a:ea typeface="Gadugi" charset="0"/>
                <a:cs typeface="Gadugi" charset="0"/>
              </a:rPr>
              <a:t>T</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T</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930063" cy="523220"/>
          </a:xfrm>
          <a:prstGeom prst="rect">
            <a:avLst/>
          </a:prstGeom>
          <a:noFill/>
        </p:spPr>
        <p:txBody>
          <a:bodyPr wrap="none" rtlCol="0">
            <a:spAutoFit/>
          </a:bodyPr>
          <a:lstStyle/>
          <a:p>
            <a:r>
              <a:rPr lang="en-US" sz="2800" dirty="0" err="1">
                <a:solidFill>
                  <a:srgbClr val="FF0000"/>
                </a:solidFill>
                <a:ea typeface="Gadugi" charset="0"/>
                <a:cs typeface="Gadugi" charset="0"/>
              </a:rPr>
              <a:t>S</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Tree>
    <p:extLst>
      <p:ext uri="{BB962C8B-B14F-4D97-AF65-F5344CB8AC3E}">
        <p14:creationId xmlns:p14="http://schemas.microsoft.com/office/powerpoint/2010/main" val="931571597"/>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aggregation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1977070"/>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342900" y="1898268"/>
            <a:ext cx="11849100" cy="4959732"/>
          </a:xfrm>
        </p:spPr>
        <p:txBody>
          <a:bodyPr>
            <a:normAutofit fontScale="850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g([p||q</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Can generalize to associative operations: min, max, product, union, intersection, etc.)</a:t>
            </a:r>
          </a:p>
          <a:p>
            <a:endParaRPr lang="en-US" dirty="0"/>
          </a:p>
        </p:txBody>
      </p:sp>
      <p:sp>
        <p:nvSpPr>
          <p:cNvPr id="15" name="TextBox 14"/>
          <p:cNvSpPr txBox="1"/>
          <p:nvPr/>
        </p:nvSpPr>
        <p:spPr>
          <a:xfrm>
            <a:off x="7571203" y="1161718"/>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393619"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582223" y="1170581"/>
            <a:ext cx="1982492" cy="707886"/>
          </a:xfrm>
          <a:prstGeom prst="rect">
            <a:avLst/>
          </a:prstGeom>
          <a:noFill/>
        </p:spPr>
        <p:txBody>
          <a:bodyPr wrap="square" rtlCol="0">
            <a:spAutoFit/>
          </a:bodyPr>
          <a:lstStyle/>
          <a:p>
            <a:pPr algn="ctr"/>
            <a:r>
              <a:rPr lang="en-US" sz="4000" dirty="0" err="1">
                <a:solidFill>
                  <a:srgbClr val="A31E34"/>
                </a:solidFill>
              </a:rPr>
              <a:t>S</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83224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
        <p:nvSpPr>
          <p:cNvPr id="20" name="Right Brace 19"/>
          <p:cNvSpPr/>
          <p:nvPr/>
        </p:nvSpPr>
        <p:spPr>
          <a:xfrm rot="5400000">
            <a:off x="6394651" y="2713159"/>
            <a:ext cx="364882" cy="2895600"/>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448084" y="4199721"/>
            <a:ext cx="8258016" cy="1569660"/>
          </a:xfrm>
          <a:prstGeom prst="rect">
            <a:avLst/>
          </a:prstGeom>
          <a:noFill/>
        </p:spPr>
        <p:txBody>
          <a:bodyPr wrap="square" rtlCol="0">
            <a:spAutoFit/>
          </a:bodyPr>
          <a:lstStyle/>
          <a:p>
            <a:pPr algn="ctr"/>
            <a:r>
              <a:rPr lang="en-US" sz="2800" dirty="0">
                <a:solidFill>
                  <a:srgbClr val="A31E34"/>
                </a:solidFill>
              </a:rPr>
              <a:t>State computed over the</a:t>
            </a:r>
          </a:p>
          <a:p>
            <a:pPr algn="ctr"/>
            <a:r>
              <a:rPr lang="en-US" sz="2800" dirty="0">
                <a:solidFill>
                  <a:srgbClr val="A31E34"/>
                </a:solidFill>
              </a:rPr>
              <a:t> entire concatenated packet sequence</a:t>
            </a:r>
          </a:p>
          <a:p>
            <a:pPr algn="ctr"/>
            <a:r>
              <a:rPr lang="en-US" sz="2800" dirty="0">
                <a:solidFill>
                  <a:srgbClr val="A31E34"/>
                </a:solidFill>
              </a:rPr>
              <a:t>(before and after </a:t>
            </a:r>
            <a:r>
              <a:rPr lang="en-US" sz="2800" dirty="0" err="1">
                <a:solidFill>
                  <a:srgbClr val="A31E34"/>
                </a:solidFill>
              </a:rPr>
              <a:t>S</a:t>
            </a:r>
            <a:r>
              <a:rPr lang="en-US" sz="2800" baseline="-25000" dirty="0" err="1">
                <a:solidFill>
                  <a:srgbClr val="A31E34"/>
                </a:solidFill>
              </a:rPr>
              <a:t>back</a:t>
            </a:r>
            <a:r>
              <a:rPr lang="en-US" sz="2800" dirty="0">
                <a:solidFill>
                  <a:srgbClr val="A31E34"/>
                </a:solidFill>
              </a:rPr>
              <a:t> was written)</a:t>
            </a:r>
          </a:p>
          <a:p>
            <a:pPr algn="ct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3604849271"/>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associativity</a:t>
            </a:r>
          </a:p>
        </p:txBody>
      </p:sp>
      <p:sp>
        <p:nvSpPr>
          <p:cNvPr id="3" name="Content Placeholder 2"/>
          <p:cNvSpPr>
            <a:spLocks noGrp="1"/>
          </p:cNvSpPr>
          <p:nvPr>
            <p:ph idx="1"/>
          </p:nvPr>
        </p:nvSpPr>
        <p:spPr/>
        <p:txBody>
          <a:bodyPr/>
          <a:lstStyle/>
          <a:p>
            <a:r>
              <a:rPr lang="en-US" dirty="0"/>
              <a:t>Can merge any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3458829764"/>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fontScale="92500"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endParaRPr lang="en-US" dirty="0"/>
          </a:p>
          <a:p>
            <a:pPr marL="0" indent="0">
              <a:buNone/>
            </a:pPr>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a:t>
            </a:r>
            <a:r>
              <a:rPr lang="en-US" sz="2800" dirty="0" err="1"/>
              <a:t>groupby</a:t>
            </a:r>
            <a:endParaRPr lang="en-US" sz="2800" dirty="0"/>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dirty="0"/>
              <a:t>Functions of a constant number of packets in the past</a:t>
            </a:r>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3584916"/>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exponentially weighted moving average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𝑙𝑎𝑡𝑒𝑛𝑐𝑦</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the same sequence of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1549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85502" y="4022214"/>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75614122"/>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𝑠𝑡𝑎𝑡𝑒</m:t>
                      </m:r>
                      <m:r>
                        <a:rPr lang="en-US" sz="2800" i="1" dirty="0">
                          <a:latin typeface="Cambria Math" panose="02040503050406030204" pitchFamily="18" charset="0"/>
                          <a:ea typeface="Ayuthaya" charset="-34"/>
                          <a:cs typeface="Consolas" charset="0"/>
                        </a:rPr>
                        <m:t> =</m:t>
                      </m:r>
                      <m:r>
                        <a:rPr lang="en-US" sz="2800" b="0" i="1" dirty="0" smtClean="0">
                          <a:latin typeface="Cambria Math" panose="02040503050406030204" pitchFamily="18" charset="0"/>
                          <a:ea typeface="Ayuthaya" charset="-34"/>
                          <a:cs typeface="Consolas" charset="0"/>
                        </a:rPr>
                        <m:t>𝑆</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b="0" i="1" dirty="0" smtClean="0">
                          <a:latin typeface="Cambria Math" panose="02040503050406030204" pitchFamily="18" charset="0"/>
                        </a:rPr>
                        <m:t>𝑆</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m:t>
                      </m:r>
                      <m:r>
                        <a:rPr lang="en-US" sz="2800" b="0" i="1" dirty="0" smtClean="0">
                          <a:latin typeface="Cambria Math" panose="02040503050406030204" pitchFamily="18" charset="0"/>
                        </a:rPr>
                        <m:t>𝑆</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per-packet information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961350220"/>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linear-in-state aggregation functions</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a:t>Micro-burst </a:t>
            </a:r>
            <a:r>
              <a:rPr lang="en-US" dirty="0"/>
              <a:t>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34</a:t>
            </a:fld>
            <a:endParaRPr lang="en-US"/>
          </a:p>
        </p:txBody>
      </p:sp>
    </p:spTree>
    <p:extLst>
      <p:ext uri="{BB962C8B-B14F-4D97-AF65-F5344CB8AC3E}">
        <p14:creationId xmlns:p14="http://schemas.microsoft.com/office/powerpoint/2010/main" val="1350995573"/>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t>T,S</a:t>
            </a:r>
            <a:r>
              <a:rPr lang="en-US" sz="2800" baseline="-25000" dirty="0" err="1"/>
              <a:t>cache</a:t>
            </a:r>
            <a:endParaRPr lang="en-US" sz="2800" baseline="-25000" dirty="0"/>
          </a:p>
        </p:txBody>
      </p:sp>
      <p:sp>
        <p:nvSpPr>
          <p:cNvPr id="38" name="TextBox 37"/>
          <p:cNvSpPr txBox="1"/>
          <p:nvPr/>
        </p:nvSpPr>
        <p:spPr>
          <a:xfrm>
            <a:off x="8811244" y="2839930"/>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39" name="TextBox 38"/>
          <p:cNvSpPr txBox="1"/>
          <p:nvPr/>
        </p:nvSpPr>
        <p:spPr>
          <a:xfrm>
            <a:off x="9713689" y="2830092"/>
            <a:ext cx="930063" cy="523220"/>
          </a:xfrm>
          <a:prstGeom prst="rect">
            <a:avLst/>
          </a:prstGeom>
          <a:noFill/>
        </p:spPr>
        <p:txBody>
          <a:bodyPr wrap="none" rtlCol="0">
            <a:spAutoFit/>
          </a:bodyPr>
          <a:lstStyle/>
          <a:p>
            <a:r>
              <a:rPr lang="en-US" sz="2800" dirty="0" err="1">
                <a:ea typeface="Gadugi" charset="0"/>
                <a:cs typeface="Gadugi" charset="0"/>
              </a:rPr>
              <a:t>S</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04278" cy="523220"/>
          </a:xfrm>
          <a:prstGeom prst="rect">
            <a:avLst/>
          </a:prstGeom>
          <a:noFill/>
        </p:spPr>
        <p:txBody>
          <a:bodyPr wrap="none" rtlCol="0">
            <a:spAutoFit/>
          </a:bodyPr>
          <a:lstStyle/>
          <a:p>
            <a:r>
              <a:rPr lang="en-US" sz="2800" dirty="0">
                <a:ea typeface="Gadugi" charset="0"/>
                <a:cs typeface="Gadugi" charset="0"/>
              </a:rPr>
              <a:t>T</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S</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36</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3281887673"/>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3873332105"/>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020908"/>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40</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843973"/>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Turn Arrow 11">
            <a:extLst>
              <a:ext uri="{FF2B5EF4-FFF2-40B4-BE49-F238E27FC236}">
                <a16:creationId xmlns:a16="http://schemas.microsoft.com/office/drawing/2014/main" id="{49E0B08E-DF37-1840-89A2-39B3AB2E2FAC}"/>
              </a:ext>
            </a:extLst>
          </p:cNvPr>
          <p:cNvSpPr/>
          <p:nvPr/>
        </p:nvSpPr>
        <p:spPr>
          <a:xfrm rot="16200000" flipV="1">
            <a:off x="9726723" y="3934450"/>
            <a:ext cx="2903955" cy="967503"/>
          </a:xfrm>
          <a:prstGeom prst="uturnArrow">
            <a:avLst>
              <a:gd name="adj1" fmla="val 25000"/>
              <a:gd name="adj2" fmla="val 25000"/>
              <a:gd name="adj3" fmla="val 25000"/>
              <a:gd name="adj4" fmla="val 43750"/>
              <a:gd name="adj5" fmla="val 100000"/>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Streams</a:t>
            </a:r>
          </a:p>
        </p:txBody>
      </p:sp>
      <p:sp>
        <p:nvSpPr>
          <p:cNvPr id="3" name="Content Placeholder 2"/>
          <p:cNvSpPr>
            <a:spLocks noGrp="1"/>
          </p:cNvSpPr>
          <p:nvPr>
            <p:ph idx="1"/>
          </p:nvPr>
        </p:nvSpPr>
        <p:spPr>
          <a:xfrm>
            <a:off x="838200" y="1825625"/>
            <a:ext cx="10515600" cy="4351338"/>
          </a:xfrm>
        </p:spPr>
        <p:txBody>
          <a:bodyPr/>
          <a:lstStyle/>
          <a:p>
            <a:pPr marL="0" indent="0" algn="ctr">
              <a:buNone/>
            </a:pPr>
            <a:r>
              <a:rPr lang="en-US" dirty="0"/>
              <a:t>Core language construct: streams of packets</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INPUT PACKET STREAM (P):= </a:t>
            </a:r>
          </a:p>
          <a:p>
            <a:pPr marL="457200" lvl="1" indent="0" algn="ctr">
              <a:buNone/>
            </a:pPr>
            <a:r>
              <a:rPr lang="en-US" sz="2800" dirty="0">
                <a:latin typeface="Ayuthaya" charset="-34"/>
                <a:ea typeface="Ayuthaya" charset="-34"/>
                <a:cs typeface="Ayuthaya" charset="-34"/>
              </a:rPr>
              <a:t>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1220620" y="4926814"/>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3510171" y="492499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781962" y="4924988"/>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9060105" y="4924987"/>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545738" y="2821099"/>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6078685" y="2997777"/>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524835" y="299777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523926" y="4258633"/>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673190" y="4274131"/>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679697" y="4228991"/>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565458" y="3888134"/>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1.8"/>
</p:tagLst>
</file>

<file path=ppt/tags/tag11.xml><?xml version="1.0" encoding="utf-8"?>
<p:tagLst xmlns:a="http://schemas.openxmlformats.org/drawingml/2006/main" xmlns:r="http://schemas.openxmlformats.org/officeDocument/2006/relationships" xmlns:p="http://schemas.openxmlformats.org/presentationml/2006/main">
  <p:tag name="TIMING" val="|4.3"/>
</p:tagLst>
</file>

<file path=ppt/tags/tag12.xml><?xml version="1.0" encoding="utf-8"?>
<p:tagLst xmlns:a="http://schemas.openxmlformats.org/drawingml/2006/main" xmlns:r="http://schemas.openxmlformats.org/officeDocument/2006/relationships" xmlns:p="http://schemas.openxmlformats.org/presentationml/2006/main">
  <p:tag name="TIMING" val="|6.7"/>
</p:tagLst>
</file>

<file path=ppt/tags/tag13.xml><?xml version="1.0" encoding="utf-8"?>
<p:tagLst xmlns:a="http://schemas.openxmlformats.org/drawingml/2006/main" xmlns:r="http://schemas.openxmlformats.org/officeDocument/2006/relationships" xmlns:p="http://schemas.openxmlformats.org/presentationml/2006/main">
  <p:tag name="TIMING" val="|30.8|9|3.7"/>
</p:tagLst>
</file>

<file path=ppt/tags/tag14.xml><?xml version="1.0" encoding="utf-8"?>
<p:tagLst xmlns:a="http://schemas.openxmlformats.org/drawingml/2006/main" xmlns:r="http://schemas.openxmlformats.org/officeDocument/2006/relationships" xmlns:p="http://schemas.openxmlformats.org/presentationml/2006/main">
  <p:tag name="TIMING" val="|8.9|5.6|8.2|2.6|5.7"/>
</p:tagLst>
</file>

<file path=ppt/tags/tag15.xml><?xml version="1.0" encoding="utf-8"?>
<p:tagLst xmlns:a="http://schemas.openxmlformats.org/drawingml/2006/main" xmlns:r="http://schemas.openxmlformats.org/officeDocument/2006/relationships" xmlns:p="http://schemas.openxmlformats.org/presentationml/2006/main">
  <p:tag name="TIMING" val="|28.6"/>
</p:tagLst>
</file>

<file path=ppt/tags/tag16.xml><?xml version="1.0" encoding="utf-8"?>
<p:tagLst xmlns:a="http://schemas.openxmlformats.org/drawingml/2006/main" xmlns:r="http://schemas.openxmlformats.org/officeDocument/2006/relationships" xmlns:p="http://schemas.openxmlformats.org/presentationml/2006/main">
  <p:tag name="TIMING" val="|13.9|3.2|6.1"/>
</p:tagLst>
</file>

<file path=ppt/tags/tag17.xml><?xml version="1.0" encoding="utf-8"?>
<p:tagLst xmlns:a="http://schemas.openxmlformats.org/drawingml/2006/main" xmlns:r="http://schemas.openxmlformats.org/officeDocument/2006/relationships" xmlns:p="http://schemas.openxmlformats.org/presentationml/2006/main">
  <p:tag name="TIMING" val="|17.4|4.8"/>
</p:tagLst>
</file>

<file path=ppt/tags/tag18.xml><?xml version="1.0" encoding="utf-8"?>
<p:tagLst xmlns:a="http://schemas.openxmlformats.org/drawingml/2006/main" xmlns:r="http://schemas.openxmlformats.org/officeDocument/2006/relationships" xmlns:p="http://schemas.openxmlformats.org/presentationml/2006/main">
  <p:tag name="TIMING" val="|17.4|4.8"/>
</p:tagLst>
</file>

<file path=ppt/tags/tag19.xml><?xml version="1.0" encoding="utf-8"?>
<p:tagLst xmlns:a="http://schemas.openxmlformats.org/drawingml/2006/main" xmlns:r="http://schemas.openxmlformats.org/officeDocument/2006/relationships" xmlns:p="http://schemas.openxmlformats.org/presentationml/2006/main">
  <p:tag name="TIMING" val="|27.8|3.9|10.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6.7"/>
</p:tagLst>
</file>

<file path=ppt/tags/tag21.xml><?xml version="1.0" encoding="utf-8"?>
<p:tagLst xmlns:a="http://schemas.openxmlformats.org/drawingml/2006/main" xmlns:r="http://schemas.openxmlformats.org/officeDocument/2006/relationships" xmlns:p="http://schemas.openxmlformats.org/presentationml/2006/main">
  <p:tag name="TIMING" val="|3.6|38"/>
</p:tagLst>
</file>

<file path=ppt/tags/tag22.xml><?xml version="1.0" encoding="utf-8"?>
<p:tagLst xmlns:a="http://schemas.openxmlformats.org/drawingml/2006/main" xmlns:r="http://schemas.openxmlformats.org/officeDocument/2006/relationships" xmlns:p="http://schemas.openxmlformats.org/presentationml/2006/main">
  <p:tag name="TIMING" val="|2.5"/>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2.2|1.8|6|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22722</TotalTime>
  <Words>5467</Words>
  <Application>Microsoft Macintosh PowerPoint</Application>
  <PresentationFormat>Widescreen</PresentationFormat>
  <Paragraphs>482</Paragraphs>
  <Slides>40</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Streams</vt:lpstr>
      <vt:lpstr>Marple: Functional operators</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groupby</vt:lpstr>
      <vt:lpstr>PowerPoint Presentation</vt:lpstr>
      <vt:lpstr>The standard solution: caching</vt:lpstr>
      <vt:lpstr>The problem with caching</vt:lpstr>
      <vt:lpstr>The problem with caching</vt:lpstr>
      <vt:lpstr>The problem with 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associativity</vt:lpstr>
      <vt:lpstr>Linear-in-state: Small extra state </vt:lpstr>
      <vt:lpstr>Intuition for linear-in-state</vt:lpstr>
      <vt:lpstr>Intuition for linear-in-state</vt:lpstr>
      <vt:lpstr>Other linear-in-state aggregation functions</vt:lpstr>
      <vt:lpstr>Summary</vt:lpstr>
      <vt:lpstr>Evaluation: Cache eviction rate</vt:lpstr>
      <vt:lpstr>Eviction processing at backing store</vt:lpstr>
      <vt:lpstr>Eviction ratio vs. Cache size</vt:lpstr>
      <vt:lpstr>Eviction ratio vs. Cache size</vt:lpstr>
      <vt:lpstr>Eviction ratio  Eviction rate</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4263</cp:revision>
  <cp:lastPrinted>2017-03-14T20:27:47Z</cp:lastPrinted>
  <dcterms:created xsi:type="dcterms:W3CDTF">2016-08-11T15:35:38Z</dcterms:created>
  <dcterms:modified xsi:type="dcterms:W3CDTF">2018-10-11T13:00:18Z</dcterms:modified>
</cp:coreProperties>
</file>