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4.xml" ContentType="application/vnd.openxmlformats-officedocument.presentationml.tags+xml"/>
  <Override PartName="/ppt/notesSlides/notesSlide6.xml" ContentType="application/vnd.openxmlformats-officedocument.presentationml.notesSlide+xml"/>
  <Override PartName="/ppt/tags/tag5.xml" ContentType="application/vnd.openxmlformats-officedocument.presentationml.tags+xml"/>
  <Override PartName="/ppt/notesSlides/notesSlide7.xml" ContentType="application/vnd.openxmlformats-officedocument.presentationml.notesSlide+xml"/>
  <Override PartName="/ppt/tags/tag6.xml" ContentType="application/vnd.openxmlformats-officedocument.presentationml.tags+xml"/>
  <Override PartName="/ppt/notesSlides/notesSlide8.xml" ContentType="application/vnd.openxmlformats-officedocument.presentationml.notesSlide+xml"/>
  <Override PartName="/ppt/tags/tag7.xml" ContentType="application/vnd.openxmlformats-officedocument.presentationml.tags+xml"/>
  <Override PartName="/ppt/notesSlides/notesSlide9.xml" ContentType="application/vnd.openxmlformats-officedocument.presentationml.notesSlide+xml"/>
  <Override PartName="/ppt/tags/tag8.xml" ContentType="application/vnd.openxmlformats-officedocument.presentationml.tags+xml"/>
  <Override PartName="/ppt/notesSlides/notesSlide10.xml" ContentType="application/vnd.openxmlformats-officedocument.presentationml.notesSlide+xml"/>
  <Override PartName="/ppt/tags/tag9.xml" ContentType="application/vnd.openxmlformats-officedocument.presentationml.tags+xml"/>
  <Override PartName="/ppt/notesSlides/notesSlide11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12.xml" ContentType="application/vnd.openxmlformats-officedocument.presentationml.notesSlide+xml"/>
  <Override PartName="/ppt/tags/tag12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tags/tag13.xml" ContentType="application/vnd.openxmlformats-officedocument.presentationml.tags+xml"/>
  <Override PartName="/ppt/notesSlides/notesSlide16.xml" ContentType="application/vnd.openxmlformats-officedocument.presentationml.notesSlide+xml"/>
  <Override PartName="/ppt/tags/tag14.xml" ContentType="application/vnd.openxmlformats-officedocument.presentationml.tags+xml"/>
  <Override PartName="/ppt/notesSlides/notesSlide17.xml" ContentType="application/vnd.openxmlformats-officedocument.presentationml.notesSlide+xml"/>
  <Override PartName="/ppt/tags/tag15.xml" ContentType="application/vnd.openxmlformats-officedocument.presentationml.tags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20.xml" ContentType="application/vnd.openxmlformats-officedocument.presentationml.notesSlide+xml"/>
  <Override PartName="/ppt/tags/tag18.xml" ContentType="application/vnd.openxmlformats-officedocument.presentationml.tags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405" r:id="rId2"/>
    <p:sldId id="410" r:id="rId3"/>
    <p:sldId id="409" r:id="rId4"/>
    <p:sldId id="383" r:id="rId5"/>
    <p:sldId id="418" r:id="rId6"/>
    <p:sldId id="384" r:id="rId7"/>
    <p:sldId id="385" r:id="rId8"/>
    <p:sldId id="386" r:id="rId9"/>
    <p:sldId id="387" r:id="rId10"/>
    <p:sldId id="388" r:id="rId11"/>
    <p:sldId id="411" r:id="rId12"/>
    <p:sldId id="412" r:id="rId13"/>
    <p:sldId id="391" r:id="rId14"/>
    <p:sldId id="392" r:id="rId15"/>
    <p:sldId id="398" r:id="rId16"/>
    <p:sldId id="419" r:id="rId17"/>
    <p:sldId id="399" r:id="rId18"/>
    <p:sldId id="400" r:id="rId19"/>
    <p:sldId id="403" r:id="rId20"/>
    <p:sldId id="417" r:id="rId21"/>
    <p:sldId id="416" r:id="rId22"/>
    <p:sldId id="350" r:id="rId23"/>
    <p:sldId id="396" r:id="rId24"/>
    <p:sldId id="413" r:id="rId25"/>
    <p:sldId id="414" r:id="rId26"/>
    <p:sldId id="415" r:id="rId27"/>
    <p:sldId id="397" r:id="rId28"/>
    <p:sldId id="357" r:id="rId29"/>
    <p:sldId id="363" r:id="rId30"/>
    <p:sldId id="364" r:id="rId31"/>
    <p:sldId id="365" r:id="rId32"/>
    <p:sldId id="287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76" autoAdjust="0"/>
    <p:restoredTop sz="82219" autoAdjust="0"/>
  </p:normalViewPr>
  <p:slideViewPr>
    <p:cSldViewPr showGuides="1">
      <p:cViewPr>
        <p:scale>
          <a:sx n="85" d="100"/>
          <a:sy n="85" d="100"/>
        </p:scale>
        <p:origin x="1320" y="232"/>
      </p:cViewPr>
      <p:guideLst>
        <p:guide orient="horz" pos="168"/>
        <p:guide pos="3840"/>
      </p:guideLst>
    </p:cSldViewPr>
  </p:slideViewPr>
  <p:outlineViewPr>
    <p:cViewPr>
      <p:scale>
        <a:sx n="33" d="100"/>
        <a:sy n="33" d="100"/>
      </p:scale>
      <p:origin x="0" y="-5634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4" d="100"/>
          <a:sy n="54" d="100"/>
        </p:scale>
        <p:origin x="3504" y="78"/>
      </p:cViewPr>
      <p:guideLst>
        <p:guide orient="horz" pos="2880"/>
        <p:guide pos="2160"/>
      </p:guideLst>
    </p:cSldViewPr>
  </p:notesViewPr>
  <p:gridSpacing cx="38100" cy="381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C7B9F6-97F7-436C-AE99-7DC514F72812}" type="datetimeFigureOut">
              <a:rPr lang="en-US" smtClean="0"/>
              <a:t>8/14/16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B09458-7AEF-4AD3-A567-0F1138006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061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470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3206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 smtClean="0"/>
              <a:t>TODO: Fix alignment</a:t>
            </a:r>
            <a:r>
              <a:rPr lang="en-US" baseline="0" dirty="0" smtClean="0"/>
              <a:t> of this slide with the previous one.</a:t>
            </a: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264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Practice</a:t>
            </a:r>
            <a:r>
              <a:rPr lang="en-US" baseline="0" dirty="0" smtClean="0"/>
              <a:t> narration here, too much waffling.</a:t>
            </a:r>
            <a:endParaRPr lang="en-US" dirty="0" smtClean="0"/>
          </a:p>
          <a:p>
            <a:r>
              <a:rPr lang="en-US" dirty="0" smtClean="0"/>
              <a:t>Mohammad: Explain the example more clearly.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811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Similar </a:t>
            </a:r>
            <a:r>
              <a:rPr lang="en-US" baseline="0" dirty="0" smtClean="0"/>
              <a:t>alignment issues.</a:t>
            </a:r>
          </a:p>
          <a:p>
            <a:r>
              <a:rPr lang="en-US" baseline="0" dirty="0" smtClean="0"/>
              <a:t>Letters aren’t aligned.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6417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Amy, NG: </a:t>
            </a:r>
            <a:r>
              <a:rPr lang="en-US" dirty="0" smtClean="0"/>
              <a:t>Add limitations</a:t>
            </a:r>
            <a:r>
              <a:rPr lang="en-US" baseline="0" dirty="0" smtClean="0"/>
              <a:t> of what you cannot express</a:t>
            </a:r>
            <a:r>
              <a:rPr lang="en-US" baseline="0" dirty="0" smtClean="0"/>
              <a:t>.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819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Amy: Depending on whether we are speaking about hardware limitations as well, move this after the hardware part.</a:t>
            </a:r>
          </a:p>
          <a:p>
            <a:endParaRPr lang="en-US" dirty="0" smtClean="0"/>
          </a:p>
          <a:p>
            <a:r>
              <a:rPr lang="en-US" dirty="0" smtClean="0"/>
              <a:t>These limitations are a little hard to state succinctly. Maybe</a:t>
            </a:r>
            <a:r>
              <a:rPr lang="en-US" baseline="0" dirty="0" smtClean="0"/>
              <a:t> move them to the backup slides?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3008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47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Logical PIFOs can be supported</a:t>
            </a:r>
            <a:r>
              <a:rPr lang="en-US" baseline="0" dirty="0" smtClean="0"/>
              <a:t> by modifying the dequeuer logic a little bit.</a:t>
            </a:r>
          </a:p>
          <a:p>
            <a:r>
              <a:rPr lang="en-US" baseline="0" dirty="0" smtClean="0"/>
              <a:t>Instead of </a:t>
            </a:r>
            <a:r>
              <a:rPr lang="en-US" baseline="0" dirty="0" err="1" smtClean="0"/>
              <a:t>dequeueing</a:t>
            </a:r>
            <a:r>
              <a:rPr lang="en-US" baseline="0" dirty="0" smtClean="0"/>
              <a:t> the head packet, we find the first packet for a particular logical PIFO (using an equality check + priority encoder), and then shift at that position.</a:t>
            </a:r>
          </a:p>
          <a:p>
            <a:r>
              <a:rPr lang="en-US" baseline="0" dirty="0" smtClean="0"/>
              <a:t>Make sure to mention logical PIFOs here.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NG: Use of the term PIFO block is too recursive.</a:t>
            </a:r>
          </a:p>
          <a:p>
            <a:r>
              <a:rPr lang="en-US" baseline="0" dirty="0" smtClean="0"/>
              <a:t>Amy: Say that the flow scheduler is implemented as an array of comparators, only now it’s feasible.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Logical </a:t>
            </a:r>
            <a:r>
              <a:rPr lang="en-US" baseline="0" dirty="0" err="1" smtClean="0"/>
              <a:t>pifos</a:t>
            </a:r>
            <a:r>
              <a:rPr lang="en-US" baseline="0" dirty="0" smtClean="0"/>
              <a:t>: </a:t>
            </a:r>
            <a:r>
              <a:rPr lang="en-US" dirty="0" smtClean="0"/>
              <a:t>(i.e., PIFOs for different ports or different levels of a hierarchy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996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determines clock rate and area overhead?</a:t>
            </a:r>
          </a:p>
          <a:p>
            <a:r>
              <a:rPr lang="en-US" dirty="0" smtClean="0"/>
              <a:t>Maybe</a:t>
            </a:r>
            <a:r>
              <a:rPr lang="en-US" baseline="0" dirty="0" smtClean="0"/>
              <a:t> one or two slides on what affects what?</a:t>
            </a:r>
          </a:p>
          <a:p>
            <a:endParaRPr lang="en-US" baseline="0" dirty="0" smtClean="0"/>
          </a:p>
          <a:p>
            <a:r>
              <a:rPr lang="en-US" baseline="0" dirty="0" smtClean="0"/>
              <a:t>Make the 4% area overhead an example as opposed to the only design.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Add some scaling behavior.</a:t>
            </a:r>
          </a:p>
          <a:p>
            <a:endParaRPr lang="en-US" baseline="0" dirty="0" smtClean="0"/>
          </a:p>
          <a:p>
            <a:r>
              <a:rPr lang="en-US" baseline="0" dirty="0" smtClean="0"/>
              <a:t>Put the 2048, 4096 in context (5 tuples or aggregates?-)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0407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Amy: don’t say: “Before you wrap up, </a:t>
            </a:r>
            <a:r>
              <a:rPr lang="is-IS" dirty="0" smtClean="0"/>
              <a:t>…” It sounds like </a:t>
            </a:r>
            <a:r>
              <a:rPr lang="is-IS" smtClean="0"/>
              <a:t>a </a:t>
            </a:r>
            <a:r>
              <a:rPr lang="is-IS" smtClean="0"/>
              <a:t>chore.</a:t>
            </a:r>
            <a:endParaRPr lang="is-I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0793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 algn="l"/>
            <a:r>
              <a:rPr lang="en-US" baseline="0" dirty="0" smtClean="0"/>
              <a:t>Hari</a:t>
            </a:r>
            <a:r>
              <a:rPr lang="en-US" baseline="0" dirty="0" smtClean="0"/>
              <a:t>: Make the scheduler bigger in this talk</a:t>
            </a:r>
            <a:r>
              <a:rPr lang="en-US" baseline="0" dirty="0" smtClean="0"/>
              <a:t>.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19811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0603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00898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TODO: Flesh out this slide.</a:t>
            </a:r>
          </a:p>
          <a:p>
            <a:r>
              <a:rPr lang="en-US" baseline="0" dirty="0" smtClean="0"/>
              <a:t>Stress that composed PIFOs can be used for more than just hierarchical scheduling.</a:t>
            </a:r>
          </a:p>
          <a:p>
            <a:endParaRPr lang="en-US" baseline="0" dirty="0" smtClean="0"/>
          </a:p>
          <a:p>
            <a:r>
              <a:rPr lang="en-US" baseline="0" dirty="0" smtClean="0"/>
              <a:t>Slightly better </a:t>
            </a:r>
            <a:r>
              <a:rPr lang="en-US" baseline="0" smtClean="0"/>
              <a:t>figure maybe?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62339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</a:t>
            </a:r>
            <a:r>
              <a:rPr lang="en-US" baseline="0" dirty="0" smtClean="0"/>
              <a:t> natural question is whether a PIFO can handle</a:t>
            </a:r>
            <a:r>
              <a:rPr lang="en-US" dirty="0" smtClean="0"/>
              <a:t> non-work-conserving</a:t>
            </a:r>
            <a:r>
              <a:rPr lang="en-US" baseline="0" dirty="0" smtClean="0"/>
              <a:t> algorithms? </a:t>
            </a:r>
          </a:p>
          <a:p>
            <a:r>
              <a:rPr lang="en-US" baseline="0" dirty="0" smtClean="0"/>
              <a:t>So, our third example looks at Traffic Shaping, the most common of these non-work-conserving algorithms,</a:t>
            </a:r>
          </a:p>
          <a:p>
            <a:r>
              <a:rPr lang="en-US" baseline="0" dirty="0" smtClean="0"/>
              <a:t>whose goal is to limit a flow to a fixed absolute throughput regardless of its offered load and the offered load of other flows.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 can implement Traffic Shaping using PIFOs by computing a packet’s priority in the PIFO based on the wall-clock</a:t>
            </a:r>
          </a:p>
          <a:p>
            <a:r>
              <a:rPr lang="en-US" baseline="0" dirty="0" smtClean="0"/>
              <a:t>departure time of the packet when it is </a:t>
            </a:r>
            <a:r>
              <a:rPr lang="en-US" baseline="0" dirty="0" err="1" smtClean="0"/>
              <a:t>enqueued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dequeuing</a:t>
            </a:r>
            <a:r>
              <a:rPr lang="en-US" baseline="0" dirty="0" smtClean="0"/>
              <a:t> a packet whenever its wall-clock time arrives.</a:t>
            </a:r>
          </a:p>
          <a:p>
            <a:endParaRPr lang="en-US" baseline="0" dirty="0" smtClean="0"/>
          </a:p>
          <a:p>
            <a:r>
              <a:rPr lang="en-US" dirty="0" smtClean="0"/>
              <a:t>A PIFO allows you</a:t>
            </a:r>
            <a:r>
              <a:rPr lang="en-US" baseline="0" dirty="0" smtClean="0"/>
              <a:t> to express anything where you can determine the transmission order when packets are </a:t>
            </a:r>
            <a:r>
              <a:rPr lang="en-US" baseline="0" dirty="0" err="1" smtClean="0"/>
              <a:t>enqueued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In other words, anything where the relative order doesn’t change in the future.</a:t>
            </a:r>
          </a:p>
          <a:p>
            <a:r>
              <a:rPr lang="en-US" baseline="0" dirty="0" smtClean="0"/>
              <a:t>There are algorithms for which these are not true. In particular, hierarchical scheduling algorithms are a class of algorithms</a:t>
            </a:r>
          </a:p>
          <a:p>
            <a:r>
              <a:rPr lang="en-US" baseline="0" dirty="0" smtClean="0"/>
              <a:t>for which this is not true. Let’s consider one in particular.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13643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transmission time at the switch</a:t>
            </a:r>
          </a:p>
          <a:p>
            <a:endParaRPr lang="en-US" dirty="0" smtClean="0"/>
          </a:p>
          <a:p>
            <a:r>
              <a:rPr lang="en-US" dirty="0" smtClean="0"/>
              <a:t>Too many examples.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34537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 summarize,</a:t>
            </a:r>
            <a:r>
              <a:rPr lang="en-US" baseline="0" dirty="0" smtClean="0"/>
              <a:t> let’s look at what the PIFO abstraction entails.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1815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Amy: Tight timing constraints is a red herring because other switch functions also suffer from it.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Amy: Emphasize that this is MYYYY abstraction.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So, it should make you wonder. Why is programmable scheduling hard?</a:t>
            </a:r>
            <a:endParaRPr lang="en-US" baseline="0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After all, new scheduling algorithms spring up every year.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The problem is that, despite many years of work on programmable scheduling and hundreds of algorithms, there is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no consensus on an abstraction to use for ALL scheduling algorithms.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This is in contrast to other aspects of the switch such as parsing, for which parse graphs are a good abstraction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and forwarding, for which match-action tables are a good abstraction.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Because there is no abstraction, one approach is to throw up your hand and build an FPGA or CPU on the critical path.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But this also isn’t feasible for line rate switches because you need to make decisions within a few clock cycles.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So we are really looking for an abstraction that is simple enough that it can finish executing within a few clock cycles.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Packet transactions are insufficient. On the surface of it, scheduling operates on groups of packets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or queues. Packet transactions on the other hand, operate one packet at a time.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0831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programmable scheduler needs to programmatically decide on these two attributes.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4789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2099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 typeface="Wingdings" panose="05000000000000000000" pitchFamily="2" charset="2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Amy: The PIFO figure isn’t perfectly aligned. There is whitespace between some boxes and no whitespace between others.</a:t>
            </a:r>
          </a:p>
          <a:p>
            <a:pPr marL="457200" lvl="1" indent="0">
              <a:buFont typeface="Wingdings" panose="05000000000000000000" pitchFamily="2" charset="2"/>
              <a:buNone/>
            </a:pPr>
            <a:endParaRPr lang="en-US" baseline="0" dirty="0" smtClean="0">
              <a:sym typeface="Wingdings" panose="05000000000000000000" pitchFamily="2" charset="2"/>
            </a:endParaRPr>
          </a:p>
          <a:p>
            <a:pPr marL="457200" lvl="1" indent="0">
              <a:buFont typeface="Wingdings" panose="05000000000000000000" pitchFamily="2" charset="2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Mohammad: Break ties based on time of arrival.</a:t>
            </a:r>
          </a:p>
          <a:p>
            <a:pPr marL="457200" lvl="1" indent="0">
              <a:buFont typeface="Wingdings" panose="05000000000000000000" pitchFamily="2" charset="2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Hari: It’s a lot like a priority queue. It’s been used for proving properties of switches. We show that it can be used to build schedulers out of a priority queue / PIFO.</a:t>
            </a:r>
          </a:p>
          <a:p>
            <a:pPr marL="457200" lvl="1" indent="0">
              <a:buFont typeface="Wingdings" panose="05000000000000000000" pitchFamily="2" charset="2"/>
              <a:buNone/>
            </a:pPr>
            <a:endParaRPr lang="en-US" baseline="0" dirty="0" smtClean="0">
              <a:sym typeface="Wingdings" panose="05000000000000000000" pitchFamily="2" charset="2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sz="9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powerful construct for programmable scheduling</a:t>
            </a:r>
          </a:p>
          <a:p>
            <a:pPr marL="457200" lvl="1" indent="0">
              <a:buFont typeface="Wingdings" panose="05000000000000000000" pitchFamily="2" charset="2"/>
              <a:buNone/>
            </a:pPr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1937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End by reminding</a:t>
            </a:r>
            <a:r>
              <a:rPr lang="en-US" baseline="0" dirty="0" smtClean="0"/>
              <a:t> them that the reason this works is that the rank can be computed before </a:t>
            </a:r>
            <a:r>
              <a:rPr lang="en-US" baseline="0" dirty="0" err="1" smtClean="0"/>
              <a:t>enqueue</a:t>
            </a:r>
            <a:endParaRPr lang="en-US" baseline="0" dirty="0" smtClean="0"/>
          </a:p>
          <a:p>
            <a:r>
              <a:rPr lang="en-US" dirty="0" smtClean="0"/>
              <a:t>Make</a:t>
            </a:r>
            <a:r>
              <a:rPr lang="en-US" baseline="0" dirty="0" smtClean="0"/>
              <a:t> it clear that you have an extended budget on the </a:t>
            </a:r>
            <a:r>
              <a:rPr lang="en-US" baseline="0" dirty="0" err="1" smtClean="0"/>
              <a:t>enqueue</a:t>
            </a:r>
            <a:r>
              <a:rPr lang="en-US" baseline="0" dirty="0" smtClean="0"/>
              <a:t> side.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4215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2368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Removed weight in WFQ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1052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8/14/16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318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8/14/16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29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8/14/16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482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Gadugi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Gadugi" panose="020B0502040204020203" pitchFamily="34" charset="0"/>
              </a:defRPr>
            </a:lvl1pPr>
            <a:lvl2pPr>
              <a:defRPr>
                <a:latin typeface="Gadugi" panose="020B0502040204020203" pitchFamily="34" charset="0"/>
              </a:defRPr>
            </a:lvl2pPr>
            <a:lvl3pPr>
              <a:defRPr>
                <a:latin typeface="Gadugi" panose="020B0502040204020203" pitchFamily="34" charset="0"/>
              </a:defRPr>
            </a:lvl3pPr>
            <a:lvl4pPr>
              <a:defRPr>
                <a:latin typeface="Gadugi" panose="020B0502040204020203" pitchFamily="34" charset="0"/>
              </a:defRPr>
            </a:lvl4pPr>
            <a:lvl5pPr>
              <a:defRPr>
                <a:latin typeface="Gadugi" panose="020B0502040204020203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8/14/16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107815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pos="480" userDrawn="1">
          <p15:clr>
            <a:srgbClr val="FBAE40"/>
          </p15:clr>
        </p15:guide>
        <p15:guide id="2" orient="horz" pos="936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Gadugi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Gadug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8/14/16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507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8/14/16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889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8/14/16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229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8/14/16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150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8/14/16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106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8/14/16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594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8/14/16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901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F27DEF-D704-4509-8BF6-90F2BA4AB2EF}" type="datetimeFigureOut">
              <a:rPr lang="en-US" smtClean="0"/>
              <a:t>8/14/16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48022C-F4BC-4192-A392-BACAE19D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509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jpe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image" Target="../media/image6.png"/><Relationship Id="rId1" Type="http://schemas.openxmlformats.org/officeDocument/2006/relationships/tags" Target="../tags/tag8.x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tags" Target="../tags/tag9.x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7.png"/><Relationship Id="rId5" Type="http://schemas.openxmlformats.org/officeDocument/2006/relationships/image" Target="../media/image6.png"/><Relationship Id="rId1" Type="http://schemas.openxmlformats.org/officeDocument/2006/relationships/tags" Target="../tags/tag10.x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tags" Target="../tags/tag11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tags" Target="../tags/tag12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tags" Target="../tags/tag13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tags" Target="../tags/tag14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tags" Target="../tags/tag15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tags" Target="../tags/tag16.xml"/><Relationship Id="rId2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tags" Target="../tags/tag17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tags" Target="../tags/tag18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image" Target="../media/image5.png"/><Relationship Id="rId1" Type="http://schemas.openxmlformats.org/officeDocument/2006/relationships/tags" Target="../tags/tag3.x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image" Target="../media/image6.png"/><Relationship Id="rId1" Type="http://schemas.openxmlformats.org/officeDocument/2006/relationships/tags" Target="../tags/tag5.x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image" Target="../media/image6.png"/><Relationship Id="rId1" Type="http://schemas.openxmlformats.org/officeDocument/2006/relationships/tags" Target="../tags/tag6.x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image" Target="../media/image6.png"/><Relationship Id="rId1" Type="http://schemas.openxmlformats.org/officeDocument/2006/relationships/tags" Target="../tags/tag7.x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285750" y="421164"/>
            <a:ext cx="11620500" cy="23876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Programmable Packet Scheduling at Line Rate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752600" y="3319438"/>
            <a:ext cx="8686800" cy="1655762"/>
          </a:xfrm>
        </p:spPr>
        <p:txBody>
          <a:bodyPr>
            <a:noAutofit/>
          </a:bodyPr>
          <a:lstStyle/>
          <a:p>
            <a:r>
              <a:rPr lang="en-US" b="1" dirty="0" smtClean="0"/>
              <a:t>Anirudh </a:t>
            </a:r>
            <a:r>
              <a:rPr lang="en-US" b="1" dirty="0" err="1" smtClean="0"/>
              <a:t>Sivaraman</a:t>
            </a:r>
            <a:r>
              <a:rPr lang="en-US" dirty="0" smtClean="0"/>
              <a:t>, </a:t>
            </a:r>
            <a:r>
              <a:rPr lang="en-US" dirty="0" err="1" smtClean="0"/>
              <a:t>Suvinay</a:t>
            </a:r>
            <a:r>
              <a:rPr lang="en-US" dirty="0" smtClean="0"/>
              <a:t> Subramanian, Mohammad </a:t>
            </a:r>
            <a:r>
              <a:rPr lang="en-US" dirty="0" err="1" smtClean="0"/>
              <a:t>Alizadeh</a:t>
            </a:r>
            <a:r>
              <a:rPr lang="en-US" dirty="0" smtClean="0"/>
              <a:t>, Sharad </a:t>
            </a:r>
            <a:r>
              <a:rPr lang="en-US" dirty="0" err="1" smtClean="0"/>
              <a:t>Chole</a:t>
            </a:r>
            <a:r>
              <a:rPr lang="en-US" dirty="0" smtClean="0"/>
              <a:t>, Shang-</a:t>
            </a:r>
            <a:r>
              <a:rPr lang="en-US" dirty="0" err="1" smtClean="0"/>
              <a:t>Tse</a:t>
            </a:r>
            <a:r>
              <a:rPr lang="en-US" dirty="0" smtClean="0"/>
              <a:t> Chuang, Anurag Agrawal, Hari </a:t>
            </a:r>
            <a:r>
              <a:rPr lang="en-US" dirty="0" err="1" smtClean="0"/>
              <a:t>Balakrishnan</a:t>
            </a:r>
            <a:r>
              <a:rPr lang="en-US" dirty="0" smtClean="0"/>
              <a:t>, Tom </a:t>
            </a:r>
            <a:r>
              <a:rPr lang="en-US" dirty="0" err="1" smtClean="0"/>
              <a:t>Edsall</a:t>
            </a:r>
            <a:r>
              <a:rPr lang="en-US" dirty="0" smtClean="0"/>
              <a:t>, </a:t>
            </a:r>
            <a:r>
              <a:rPr lang="en-US" dirty="0" err="1" smtClean="0"/>
              <a:t>Sachin</a:t>
            </a:r>
            <a:r>
              <a:rPr lang="en-US" dirty="0" smtClean="0"/>
              <a:t> </a:t>
            </a:r>
            <a:r>
              <a:rPr lang="en-US" dirty="0" err="1" smtClean="0"/>
              <a:t>Katti</a:t>
            </a:r>
            <a:r>
              <a:rPr lang="en-US" dirty="0" smtClean="0"/>
              <a:t>, Nick McKeown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824767" y="5269486"/>
            <a:ext cx="596291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000" dirty="0">
              <a:latin typeface="Gadugi" panose="020B0502040204020203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496" y="5778804"/>
            <a:ext cx="1973997" cy="44079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4827" y="5664244"/>
            <a:ext cx="1994162" cy="66991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4767" y="5603804"/>
            <a:ext cx="1497713" cy="79079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816" y="5535837"/>
            <a:ext cx="2112931" cy="926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138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roup 42"/>
          <p:cNvGrpSpPr/>
          <p:nvPr/>
        </p:nvGrpSpPr>
        <p:grpSpPr>
          <a:xfrm>
            <a:off x="1589457" y="2974353"/>
            <a:ext cx="4875732" cy="1192610"/>
            <a:chOff x="1707458" y="1778000"/>
            <a:chExt cx="4254836" cy="1181787"/>
          </a:xfrm>
        </p:grpSpPr>
        <p:cxnSp>
          <p:nvCxnSpPr>
            <p:cNvPr id="108" name="Straight Arrow Connector 107"/>
            <p:cNvCxnSpPr/>
            <p:nvPr/>
          </p:nvCxnSpPr>
          <p:spPr>
            <a:xfrm>
              <a:off x="1707458" y="1778000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/>
            <p:cNvCxnSpPr/>
            <p:nvPr/>
          </p:nvCxnSpPr>
          <p:spPr>
            <a:xfrm>
              <a:off x="1707458" y="1905818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/>
            <p:cNvCxnSpPr/>
            <p:nvPr/>
          </p:nvCxnSpPr>
          <p:spPr>
            <a:xfrm>
              <a:off x="1707458" y="2033636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/>
            <p:cNvCxnSpPr/>
            <p:nvPr/>
          </p:nvCxnSpPr>
          <p:spPr>
            <a:xfrm>
              <a:off x="1707458" y="2161454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/>
            <p:cNvCxnSpPr/>
            <p:nvPr/>
          </p:nvCxnSpPr>
          <p:spPr>
            <a:xfrm>
              <a:off x="1707458" y="2289272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157"/>
            <p:cNvCxnSpPr/>
            <p:nvPr/>
          </p:nvCxnSpPr>
          <p:spPr>
            <a:xfrm>
              <a:off x="1707458" y="2417090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Arrow Connector 158"/>
            <p:cNvCxnSpPr/>
            <p:nvPr/>
          </p:nvCxnSpPr>
          <p:spPr>
            <a:xfrm>
              <a:off x="1707458" y="2544908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Arrow Connector 159"/>
            <p:cNvCxnSpPr/>
            <p:nvPr/>
          </p:nvCxnSpPr>
          <p:spPr>
            <a:xfrm>
              <a:off x="1707458" y="2672726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Arrow Connector 160"/>
            <p:cNvCxnSpPr/>
            <p:nvPr/>
          </p:nvCxnSpPr>
          <p:spPr>
            <a:xfrm>
              <a:off x="1707458" y="2800544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Arrow Connector 161"/>
            <p:cNvCxnSpPr/>
            <p:nvPr/>
          </p:nvCxnSpPr>
          <p:spPr>
            <a:xfrm>
              <a:off x="1707458" y="2928362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3" name="Right Arrow 162"/>
          <p:cNvSpPr/>
          <p:nvPr/>
        </p:nvSpPr>
        <p:spPr>
          <a:xfrm>
            <a:off x="147389" y="3379652"/>
            <a:ext cx="396032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+mj-lt"/>
              <a:cs typeface="Seravek"/>
            </a:endParaRPr>
          </a:p>
        </p:txBody>
      </p:sp>
      <p:sp>
        <p:nvSpPr>
          <p:cNvPr id="164" name="TextBox 163"/>
          <p:cNvSpPr txBox="1"/>
          <p:nvPr/>
        </p:nvSpPr>
        <p:spPr>
          <a:xfrm>
            <a:off x="76200" y="3051875"/>
            <a:ext cx="47102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+mj-lt"/>
                <a:cs typeface="Seravek"/>
              </a:rPr>
              <a:t>In</a:t>
            </a:r>
            <a:endParaRPr lang="en-US" dirty="0">
              <a:latin typeface="+mj-lt"/>
              <a:cs typeface="Seravek"/>
            </a:endParaRPr>
          </a:p>
        </p:txBody>
      </p:sp>
      <p:sp>
        <p:nvSpPr>
          <p:cNvPr id="165" name="Right Arrow 164"/>
          <p:cNvSpPr/>
          <p:nvPr/>
        </p:nvSpPr>
        <p:spPr>
          <a:xfrm>
            <a:off x="11556526" y="3463045"/>
            <a:ext cx="463237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+mj-lt"/>
              <a:cs typeface="Seravek"/>
            </a:endParaRPr>
          </a:p>
        </p:txBody>
      </p:sp>
      <p:sp>
        <p:nvSpPr>
          <p:cNvPr id="166" name="TextBox 165"/>
          <p:cNvSpPr txBox="1"/>
          <p:nvPr/>
        </p:nvSpPr>
        <p:spPr>
          <a:xfrm>
            <a:off x="11438459" y="3116944"/>
            <a:ext cx="646913" cy="408897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+mj-lt"/>
                <a:cs typeface="Seravek"/>
              </a:rPr>
              <a:t>Out</a:t>
            </a:r>
            <a:endParaRPr lang="en-US" dirty="0">
              <a:latin typeface="+mj-lt"/>
              <a:cs typeface="Seravek"/>
            </a:endParaRPr>
          </a:p>
        </p:txBody>
      </p:sp>
      <p:sp>
        <p:nvSpPr>
          <p:cNvPr id="167" name="Rectangle 166"/>
          <p:cNvSpPr/>
          <p:nvPr/>
        </p:nvSpPr>
        <p:spPr>
          <a:xfrm>
            <a:off x="3247846" y="2175880"/>
            <a:ext cx="1113765" cy="28248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+mj-lt"/>
              <a:cs typeface="Seravek"/>
            </a:endParaRPr>
          </a:p>
        </p:txBody>
      </p:sp>
      <p:sp>
        <p:nvSpPr>
          <p:cNvPr id="168" name="Rectangle 167"/>
          <p:cNvSpPr/>
          <p:nvPr/>
        </p:nvSpPr>
        <p:spPr>
          <a:xfrm>
            <a:off x="1819001" y="2168821"/>
            <a:ext cx="1113765" cy="28248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+mj-lt"/>
              <a:cs typeface="Seravek"/>
            </a:endParaRPr>
          </a:p>
        </p:txBody>
      </p:sp>
      <p:sp>
        <p:nvSpPr>
          <p:cNvPr id="169" name="Rectangle 168"/>
          <p:cNvSpPr/>
          <p:nvPr/>
        </p:nvSpPr>
        <p:spPr>
          <a:xfrm>
            <a:off x="591047" y="1958521"/>
            <a:ext cx="992254" cy="3216970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dirty="0">
              <a:latin typeface="+mj-lt"/>
              <a:cs typeface="Seravek"/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647700" y="1563179"/>
            <a:ext cx="916049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+mj-lt"/>
                <a:cs typeface="Seravek"/>
              </a:rPr>
              <a:t>Parser</a:t>
            </a:r>
            <a:endParaRPr lang="en-US" dirty="0">
              <a:latin typeface="+mj-lt"/>
              <a:cs typeface="Seravek"/>
            </a:endParaRPr>
          </a:p>
        </p:txBody>
      </p:sp>
      <p:cxnSp>
        <p:nvCxnSpPr>
          <p:cNvPr id="171" name="Straight Connector 170"/>
          <p:cNvCxnSpPr/>
          <p:nvPr/>
        </p:nvCxnSpPr>
        <p:spPr>
          <a:xfrm>
            <a:off x="6039165" y="2648167"/>
            <a:ext cx="403661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/>
        </p:nvCxnSpPr>
        <p:spPr>
          <a:xfrm>
            <a:off x="6039165" y="4538204"/>
            <a:ext cx="403661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/>
          <p:cNvCxnSpPr/>
          <p:nvPr/>
        </p:nvCxnSpPr>
        <p:spPr>
          <a:xfrm>
            <a:off x="6039165" y="3320374"/>
            <a:ext cx="403661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/>
          <p:nvPr/>
        </p:nvCxnSpPr>
        <p:spPr>
          <a:xfrm>
            <a:off x="6039165" y="3847212"/>
            <a:ext cx="403661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5" name="Rectangle 174"/>
          <p:cNvSpPr/>
          <p:nvPr/>
        </p:nvSpPr>
        <p:spPr>
          <a:xfrm>
            <a:off x="5033903" y="2162992"/>
            <a:ext cx="1113765" cy="28248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+mj-lt"/>
              <a:cs typeface="Seravek"/>
            </a:endParaRPr>
          </a:p>
        </p:txBody>
      </p:sp>
      <p:grpSp>
        <p:nvGrpSpPr>
          <p:cNvPr id="176" name="Group 175"/>
          <p:cNvGrpSpPr/>
          <p:nvPr/>
        </p:nvGrpSpPr>
        <p:grpSpPr>
          <a:xfrm>
            <a:off x="4480684" y="2474644"/>
            <a:ext cx="515971" cy="2169799"/>
            <a:chOff x="8534400" y="1981200"/>
            <a:chExt cx="595991" cy="2163589"/>
          </a:xfrm>
        </p:grpSpPr>
        <p:cxnSp>
          <p:nvCxnSpPr>
            <p:cNvPr id="177" name="Straight Connector 176"/>
            <p:cNvCxnSpPr/>
            <p:nvPr/>
          </p:nvCxnSpPr>
          <p:spPr>
            <a:xfrm>
              <a:off x="8534400" y="1981200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>
              <a:off x="8546380" y="4144789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/>
          </p:nvCxnSpPr>
          <p:spPr>
            <a:xfrm>
              <a:off x="8544754" y="3074118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0" name="Straight Connector 179"/>
          <p:cNvCxnSpPr/>
          <p:nvPr/>
        </p:nvCxnSpPr>
        <p:spPr>
          <a:xfrm>
            <a:off x="11434124" y="2615465"/>
            <a:ext cx="0" cy="299321"/>
          </a:xfrm>
          <a:prstGeom prst="line">
            <a:avLst/>
          </a:prstGeom>
          <a:ln w="190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1" name="Group 42"/>
          <p:cNvGrpSpPr/>
          <p:nvPr/>
        </p:nvGrpSpPr>
        <p:grpSpPr>
          <a:xfrm>
            <a:off x="7741431" y="2997559"/>
            <a:ext cx="3367506" cy="1192610"/>
            <a:chOff x="1707458" y="1778000"/>
            <a:chExt cx="4254836" cy="1181787"/>
          </a:xfrm>
        </p:grpSpPr>
        <p:cxnSp>
          <p:nvCxnSpPr>
            <p:cNvPr id="182" name="Straight Arrow Connector 181"/>
            <p:cNvCxnSpPr/>
            <p:nvPr/>
          </p:nvCxnSpPr>
          <p:spPr>
            <a:xfrm>
              <a:off x="1707458" y="1778000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Arrow Connector 182"/>
            <p:cNvCxnSpPr/>
            <p:nvPr/>
          </p:nvCxnSpPr>
          <p:spPr>
            <a:xfrm>
              <a:off x="1707458" y="1905818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Arrow Connector 183"/>
            <p:cNvCxnSpPr/>
            <p:nvPr/>
          </p:nvCxnSpPr>
          <p:spPr>
            <a:xfrm>
              <a:off x="1707458" y="2033636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Arrow Connector 184"/>
            <p:cNvCxnSpPr/>
            <p:nvPr/>
          </p:nvCxnSpPr>
          <p:spPr>
            <a:xfrm>
              <a:off x="1707458" y="2161454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Arrow Connector 185"/>
            <p:cNvCxnSpPr/>
            <p:nvPr/>
          </p:nvCxnSpPr>
          <p:spPr>
            <a:xfrm>
              <a:off x="1707458" y="2289272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Arrow Connector 186"/>
            <p:cNvCxnSpPr/>
            <p:nvPr/>
          </p:nvCxnSpPr>
          <p:spPr>
            <a:xfrm>
              <a:off x="1707458" y="2417090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Arrow Connector 187"/>
            <p:cNvCxnSpPr/>
            <p:nvPr/>
          </p:nvCxnSpPr>
          <p:spPr>
            <a:xfrm>
              <a:off x="1707458" y="2544908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Arrow Connector 188"/>
            <p:cNvCxnSpPr/>
            <p:nvPr/>
          </p:nvCxnSpPr>
          <p:spPr>
            <a:xfrm>
              <a:off x="1707458" y="2672726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Arrow Connector 189"/>
            <p:cNvCxnSpPr/>
            <p:nvPr/>
          </p:nvCxnSpPr>
          <p:spPr>
            <a:xfrm>
              <a:off x="1707458" y="2800544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Arrow Connector 190"/>
            <p:cNvCxnSpPr/>
            <p:nvPr/>
          </p:nvCxnSpPr>
          <p:spPr>
            <a:xfrm>
              <a:off x="1707458" y="2928362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2" name="Rectangle 191"/>
          <p:cNvSpPr/>
          <p:nvPr/>
        </p:nvSpPr>
        <p:spPr>
          <a:xfrm>
            <a:off x="11142470" y="1963673"/>
            <a:ext cx="326008" cy="3209586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dirty="0">
              <a:latin typeface="+mj-lt"/>
              <a:cs typeface="Seravek"/>
            </a:endParaRPr>
          </a:p>
        </p:txBody>
      </p:sp>
      <p:sp>
        <p:nvSpPr>
          <p:cNvPr id="193" name="TextBox 192"/>
          <p:cNvSpPr txBox="1"/>
          <p:nvPr/>
        </p:nvSpPr>
        <p:spPr>
          <a:xfrm>
            <a:off x="10826474" y="1555835"/>
            <a:ext cx="1209953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err="1">
                <a:latin typeface="+mj-lt"/>
                <a:cs typeface="Seravek"/>
              </a:rPr>
              <a:t>D</a:t>
            </a:r>
            <a:r>
              <a:rPr lang="en-US" dirty="0" err="1" smtClean="0">
                <a:latin typeface="+mj-lt"/>
                <a:cs typeface="Seravek"/>
              </a:rPr>
              <a:t>eparser</a:t>
            </a:r>
            <a:endParaRPr lang="en-US" dirty="0">
              <a:latin typeface="+mj-lt"/>
              <a:cs typeface="Seravek"/>
            </a:endParaRPr>
          </a:p>
        </p:txBody>
      </p:sp>
      <p:sp>
        <p:nvSpPr>
          <p:cNvPr id="194" name="Rectangle 193"/>
          <p:cNvSpPr/>
          <p:nvPr/>
        </p:nvSpPr>
        <p:spPr>
          <a:xfrm>
            <a:off x="7970974" y="2175880"/>
            <a:ext cx="1113765" cy="28248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+mj-lt"/>
              <a:cs typeface="Seravek"/>
            </a:endParaRPr>
          </a:p>
        </p:txBody>
      </p:sp>
      <p:sp>
        <p:nvSpPr>
          <p:cNvPr id="195" name="Rectangle 194"/>
          <p:cNvSpPr/>
          <p:nvPr/>
        </p:nvSpPr>
        <p:spPr>
          <a:xfrm>
            <a:off x="9757031" y="2162992"/>
            <a:ext cx="1113765" cy="28248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+mj-lt"/>
              <a:cs typeface="Seravek"/>
            </a:endParaRPr>
          </a:p>
        </p:txBody>
      </p:sp>
      <p:grpSp>
        <p:nvGrpSpPr>
          <p:cNvPr id="196" name="Group 195"/>
          <p:cNvGrpSpPr/>
          <p:nvPr/>
        </p:nvGrpSpPr>
        <p:grpSpPr>
          <a:xfrm>
            <a:off x="9203812" y="2474644"/>
            <a:ext cx="515971" cy="2169799"/>
            <a:chOff x="8534400" y="1981200"/>
            <a:chExt cx="595991" cy="2163589"/>
          </a:xfrm>
        </p:grpSpPr>
        <p:cxnSp>
          <p:nvCxnSpPr>
            <p:cNvPr id="197" name="Straight Connector 196"/>
            <p:cNvCxnSpPr/>
            <p:nvPr/>
          </p:nvCxnSpPr>
          <p:spPr>
            <a:xfrm>
              <a:off x="8534400" y="1981200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/>
            <p:nvPr/>
          </p:nvCxnSpPr>
          <p:spPr>
            <a:xfrm>
              <a:off x="8546380" y="4144789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/>
          </p:nvCxnSpPr>
          <p:spPr>
            <a:xfrm>
              <a:off x="8544754" y="3074118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0" name="Group 199"/>
          <p:cNvGrpSpPr/>
          <p:nvPr/>
        </p:nvGrpSpPr>
        <p:grpSpPr>
          <a:xfrm>
            <a:off x="1742061" y="1945270"/>
            <a:ext cx="4484987" cy="191047"/>
            <a:chOff x="1866900" y="2628900"/>
            <a:chExt cx="4419600" cy="190500"/>
          </a:xfrm>
        </p:grpSpPr>
        <p:cxnSp>
          <p:nvCxnSpPr>
            <p:cNvPr id="201" name="Straight Connector 200"/>
            <p:cNvCxnSpPr/>
            <p:nvPr/>
          </p:nvCxnSpPr>
          <p:spPr>
            <a:xfrm>
              <a:off x="1866900" y="2628900"/>
              <a:ext cx="0" cy="190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/>
          </p:nvCxnSpPr>
          <p:spPr>
            <a:xfrm>
              <a:off x="6286500" y="2628900"/>
              <a:ext cx="0" cy="190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/>
          </p:nvCxnSpPr>
          <p:spPr>
            <a:xfrm flipH="1">
              <a:off x="1866900" y="2729063"/>
              <a:ext cx="441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" name="TextBox 203"/>
          <p:cNvSpPr txBox="1"/>
          <p:nvPr/>
        </p:nvSpPr>
        <p:spPr>
          <a:xfrm>
            <a:off x="3012146" y="1601387"/>
            <a:ext cx="1859687" cy="410070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+mj-lt"/>
                <a:cs typeface="Seravek"/>
              </a:rPr>
              <a:t>Ingress pipeline</a:t>
            </a:r>
            <a:endParaRPr lang="en-US" dirty="0">
              <a:latin typeface="+mj-lt"/>
              <a:cs typeface="Seravek"/>
            </a:endParaRPr>
          </a:p>
        </p:txBody>
      </p:sp>
      <p:grpSp>
        <p:nvGrpSpPr>
          <p:cNvPr id="205" name="Group 204"/>
          <p:cNvGrpSpPr/>
          <p:nvPr/>
        </p:nvGrpSpPr>
        <p:grpSpPr>
          <a:xfrm>
            <a:off x="7930541" y="1933566"/>
            <a:ext cx="3016451" cy="191047"/>
            <a:chOff x="1920389" y="2693432"/>
            <a:chExt cx="4419600" cy="190500"/>
          </a:xfrm>
        </p:grpSpPr>
        <p:cxnSp>
          <p:nvCxnSpPr>
            <p:cNvPr id="206" name="Straight Connector 205"/>
            <p:cNvCxnSpPr/>
            <p:nvPr/>
          </p:nvCxnSpPr>
          <p:spPr>
            <a:xfrm>
              <a:off x="1920389" y="2693432"/>
              <a:ext cx="0" cy="190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/>
            <p:nvPr/>
          </p:nvCxnSpPr>
          <p:spPr>
            <a:xfrm>
              <a:off x="6339989" y="2693432"/>
              <a:ext cx="0" cy="190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/>
          </p:nvCxnSpPr>
          <p:spPr>
            <a:xfrm flipH="1">
              <a:off x="1920389" y="2793595"/>
              <a:ext cx="441959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9" name="TextBox 208"/>
          <p:cNvSpPr txBox="1"/>
          <p:nvPr/>
        </p:nvSpPr>
        <p:spPr>
          <a:xfrm>
            <a:off x="8565584" y="1589685"/>
            <a:ext cx="1786108" cy="410070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+mj-lt"/>
                <a:cs typeface="Seravek"/>
              </a:rPr>
              <a:t>Egress pipeline</a:t>
            </a:r>
            <a:endParaRPr lang="en-US" dirty="0">
              <a:latin typeface="+mj-lt"/>
              <a:cs typeface="Seravek"/>
            </a:endParaRPr>
          </a:p>
        </p:txBody>
      </p:sp>
      <p:pic>
        <p:nvPicPr>
          <p:cNvPr id="210" name="Picture 20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2295" y="2286095"/>
            <a:ext cx="4165609" cy="2819058"/>
          </a:xfrm>
          <a:prstGeom prst="rect">
            <a:avLst/>
          </a:prstGeom>
        </p:spPr>
      </p:pic>
      <p:grpSp>
        <p:nvGrpSpPr>
          <p:cNvPr id="211" name="Group 210"/>
          <p:cNvGrpSpPr/>
          <p:nvPr/>
        </p:nvGrpSpPr>
        <p:grpSpPr>
          <a:xfrm>
            <a:off x="6477000" y="1257395"/>
            <a:ext cx="1333500" cy="3918097"/>
            <a:chOff x="6477000" y="2057400"/>
            <a:chExt cx="1333500" cy="3918097"/>
          </a:xfrm>
        </p:grpSpPr>
        <p:sp>
          <p:nvSpPr>
            <p:cNvPr id="212" name="TextBox 211"/>
            <p:cNvSpPr txBox="1"/>
            <p:nvPr/>
          </p:nvSpPr>
          <p:spPr>
            <a:xfrm>
              <a:off x="6477000" y="2057400"/>
              <a:ext cx="1333500" cy="685895"/>
            </a:xfrm>
            <a:prstGeom prst="rect">
              <a:avLst/>
            </a:prstGeom>
            <a:noFill/>
          </p:spPr>
          <p:txBody>
            <a:bodyPr wrap="square" lIns="130622" tIns="65311" rIns="130622" bIns="65311" rtlCol="0">
              <a:spAutoFit/>
            </a:bodyPr>
            <a:lstStyle/>
            <a:p>
              <a:pPr algn="ctr"/>
              <a:r>
                <a:rPr lang="en-US" dirty="0" smtClean="0">
                  <a:latin typeface="+mj-lt"/>
                  <a:cs typeface="Seravek"/>
                </a:rPr>
                <a:t>Queues/</a:t>
              </a:r>
            </a:p>
            <a:p>
              <a:pPr algn="ctr"/>
              <a:r>
                <a:rPr lang="en-US" dirty="0" smtClean="0">
                  <a:latin typeface="+mj-lt"/>
                  <a:cs typeface="Seravek"/>
                </a:rPr>
                <a:t>Scheduler</a:t>
              </a:r>
              <a:endParaRPr lang="en-US" dirty="0">
                <a:latin typeface="+mj-lt"/>
                <a:cs typeface="Seravek"/>
              </a:endParaRPr>
            </a:p>
          </p:txBody>
        </p:sp>
        <p:sp>
          <p:nvSpPr>
            <p:cNvPr id="213" name="Rectangle 212"/>
            <p:cNvSpPr/>
            <p:nvPr/>
          </p:nvSpPr>
          <p:spPr>
            <a:xfrm>
              <a:off x="6504879" y="2765911"/>
              <a:ext cx="1230395" cy="3209586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dirty="0">
                <a:latin typeface="+mj-lt"/>
                <a:cs typeface="Seravek"/>
              </a:endParaRPr>
            </a:p>
          </p:txBody>
        </p:sp>
        <p:grpSp>
          <p:nvGrpSpPr>
            <p:cNvPr id="214" name="Group 213"/>
            <p:cNvGrpSpPr/>
            <p:nvPr/>
          </p:nvGrpSpPr>
          <p:grpSpPr>
            <a:xfrm>
              <a:off x="6835234" y="3238500"/>
              <a:ext cx="594266" cy="457200"/>
              <a:chOff x="5899150" y="6019800"/>
              <a:chExt cx="594266" cy="457200"/>
            </a:xfrm>
          </p:grpSpPr>
          <p:sp>
            <p:nvSpPr>
              <p:cNvPr id="246" name="Freeform 245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cxnSp>
            <p:nvCxnSpPr>
              <p:cNvPr id="247" name="Straight Connector 246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Straight Connector 247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Straight Connector 248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Straight Connector 249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1" name="Rectangle 250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prstClr val="black"/>
                </a:fgClr>
                <a:bgClr>
                  <a:srgbClr val="AEAEAE"/>
                </a:bgClr>
              </a:patt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cxnSp>
            <p:nvCxnSpPr>
              <p:cNvPr id="252" name="Straight Arrow Connector 251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253" name="Straight Arrow Connector 252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grpSp>
          <p:nvGrpSpPr>
            <p:cNvPr id="215" name="Group 214"/>
            <p:cNvGrpSpPr/>
            <p:nvPr/>
          </p:nvGrpSpPr>
          <p:grpSpPr>
            <a:xfrm>
              <a:off x="6835234" y="3848100"/>
              <a:ext cx="594266" cy="457200"/>
              <a:chOff x="5899150" y="6019800"/>
              <a:chExt cx="594266" cy="457200"/>
            </a:xfrm>
          </p:grpSpPr>
          <p:sp>
            <p:nvSpPr>
              <p:cNvPr id="238" name="Freeform 237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cxnSp>
            <p:nvCxnSpPr>
              <p:cNvPr id="239" name="Straight Connector 238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Straight Connector 239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3" name="Rectangle 242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prstClr val="black"/>
                </a:fgClr>
                <a:bgClr>
                  <a:srgbClr val="AEAEAE"/>
                </a:bgClr>
              </a:patt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cxnSp>
            <p:nvCxnSpPr>
              <p:cNvPr id="244" name="Straight Arrow Connector 243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245" name="Straight Arrow Connector 244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grpSp>
          <p:nvGrpSpPr>
            <p:cNvPr id="216" name="Group 215"/>
            <p:cNvGrpSpPr/>
            <p:nvPr/>
          </p:nvGrpSpPr>
          <p:grpSpPr>
            <a:xfrm>
              <a:off x="6819900" y="4457700"/>
              <a:ext cx="594266" cy="457200"/>
              <a:chOff x="5899150" y="6019800"/>
              <a:chExt cx="594266" cy="457200"/>
            </a:xfrm>
          </p:grpSpPr>
          <p:sp>
            <p:nvSpPr>
              <p:cNvPr id="230" name="Freeform 229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cxnSp>
            <p:nvCxnSpPr>
              <p:cNvPr id="231" name="Straight Connector 230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231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33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5" name="Rectangle 234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prstClr val="black"/>
                </a:fgClr>
                <a:bgClr>
                  <a:srgbClr val="AEAEAE"/>
                </a:bgClr>
              </a:patt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cxnSp>
            <p:nvCxnSpPr>
              <p:cNvPr id="236" name="Straight Arrow Connector 235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237" name="Straight Arrow Connector 236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grpSp>
          <p:nvGrpSpPr>
            <p:cNvPr id="217" name="Group 216"/>
            <p:cNvGrpSpPr/>
            <p:nvPr/>
          </p:nvGrpSpPr>
          <p:grpSpPr>
            <a:xfrm>
              <a:off x="6819900" y="5067300"/>
              <a:ext cx="594266" cy="457200"/>
              <a:chOff x="5899150" y="6019800"/>
              <a:chExt cx="594266" cy="457200"/>
            </a:xfrm>
          </p:grpSpPr>
          <p:sp>
            <p:nvSpPr>
              <p:cNvPr id="222" name="Freeform 221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cxnSp>
            <p:nvCxnSpPr>
              <p:cNvPr id="223" name="Straight Connector 222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7" name="Rectangle 226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prstClr val="black"/>
                </a:fgClr>
                <a:bgClr>
                  <a:srgbClr val="AEAEAE"/>
                </a:bgClr>
              </a:patt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cxnSp>
            <p:nvCxnSpPr>
              <p:cNvPr id="228" name="Straight Arrow Connector 227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229" name="Straight Arrow Connector 228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cxnSp>
          <p:nvCxnSpPr>
            <p:cNvPr id="218" name="Straight Arrow Connector 217"/>
            <p:cNvCxnSpPr/>
            <p:nvPr/>
          </p:nvCxnSpPr>
          <p:spPr>
            <a:xfrm flipH="1">
              <a:off x="7429500" y="354330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headEnd type="arrow" w="sm" len="sm"/>
              <a:tailEnd type="none"/>
            </a:ln>
            <a:effectLst/>
          </p:spPr>
        </p:cxnSp>
        <p:cxnSp>
          <p:nvCxnSpPr>
            <p:cNvPr id="219" name="Straight Arrow Connector 218"/>
            <p:cNvCxnSpPr/>
            <p:nvPr/>
          </p:nvCxnSpPr>
          <p:spPr>
            <a:xfrm flipH="1">
              <a:off x="7429500" y="415290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headEnd type="arrow" w="sm" len="sm"/>
              <a:tailEnd type="none"/>
            </a:ln>
            <a:effectLst/>
          </p:spPr>
        </p:cxnSp>
        <p:cxnSp>
          <p:nvCxnSpPr>
            <p:cNvPr id="220" name="Straight Arrow Connector 219"/>
            <p:cNvCxnSpPr/>
            <p:nvPr/>
          </p:nvCxnSpPr>
          <p:spPr>
            <a:xfrm flipH="1">
              <a:off x="7407275" y="476250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headEnd type="arrow" w="sm" len="sm"/>
              <a:tailEnd type="none"/>
            </a:ln>
            <a:effectLst/>
          </p:spPr>
        </p:cxnSp>
        <p:cxnSp>
          <p:nvCxnSpPr>
            <p:cNvPr id="221" name="Straight Arrow Connector 220"/>
            <p:cNvCxnSpPr/>
            <p:nvPr/>
          </p:nvCxnSpPr>
          <p:spPr>
            <a:xfrm flipH="1">
              <a:off x="7410450" y="537845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headEnd type="arrow" w="sm" len="sm"/>
              <a:tailEnd type="none"/>
            </a:ln>
            <a:effectLst/>
          </p:spPr>
        </p:cxnSp>
      </p:grpSp>
      <p:sp>
        <p:nvSpPr>
          <p:cNvPr id="285" name="TextBox 284"/>
          <p:cNvSpPr txBox="1"/>
          <p:nvPr/>
        </p:nvSpPr>
        <p:spPr>
          <a:xfrm>
            <a:off x="6400800" y="1257300"/>
            <a:ext cx="1409700" cy="685895"/>
          </a:xfrm>
          <a:prstGeom prst="rect">
            <a:avLst/>
          </a:prstGeom>
          <a:solidFill>
            <a:schemeClr val="bg1"/>
          </a:solidFill>
        </p:spPr>
        <p:txBody>
          <a:bodyPr wrap="square" lIns="130622" tIns="65311" rIns="130622" bIns="65311" rtlCol="0">
            <a:spAutoFit/>
          </a:bodyPr>
          <a:lstStyle/>
          <a:p>
            <a:pPr algn="ctr"/>
            <a:r>
              <a:rPr lang="en-US" dirty="0" smtClean="0">
                <a:latin typeface="+mj-lt"/>
                <a:cs typeface="Seravek"/>
              </a:rPr>
              <a:t>PIFO Scheduler</a:t>
            </a:r>
            <a:endParaRPr lang="en-US" dirty="0">
              <a:latin typeface="+mj-lt"/>
              <a:cs typeface="Seravek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247900" y="2653486"/>
            <a:ext cx="3619500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defTabSz="457200">
              <a:buFontTx/>
              <a:buAutoNum type="arabicPeriod"/>
              <a:defRPr/>
            </a:pPr>
            <a:r>
              <a:rPr lang="en-US" sz="1700" kern="0" dirty="0" smtClean="0">
                <a:solidFill>
                  <a:prstClr val="black"/>
                </a:solidFill>
                <a:latin typeface="+mj-lt"/>
                <a:cs typeface="Seravek"/>
              </a:rPr>
              <a:t>tokens = min(</a:t>
            </a:r>
          </a:p>
          <a:p>
            <a:pPr defTabSz="457200">
              <a:defRPr/>
            </a:pPr>
            <a:r>
              <a:rPr lang="en-US" sz="1700" kern="0" dirty="0">
                <a:solidFill>
                  <a:prstClr val="black"/>
                </a:solidFill>
                <a:latin typeface="+mj-lt"/>
                <a:cs typeface="Seravek"/>
              </a:rPr>
              <a:t> </a:t>
            </a:r>
            <a:r>
              <a:rPr lang="en-US" sz="1700" kern="0" dirty="0" smtClean="0">
                <a:solidFill>
                  <a:prstClr val="black"/>
                </a:solidFill>
                <a:latin typeface="+mj-lt"/>
                <a:cs typeface="Seravek"/>
              </a:rPr>
              <a:t>       tokens + rate * (now – last),             	burst)</a:t>
            </a:r>
          </a:p>
          <a:p>
            <a:pPr marL="342900" indent="-342900" defTabSz="457200">
              <a:buFont typeface="+mj-lt"/>
              <a:buAutoNum type="arabicPeriod" startAt="2"/>
              <a:defRPr/>
            </a:pPr>
            <a:r>
              <a:rPr lang="en-US" sz="1700" kern="0" dirty="0" err="1" smtClean="0">
                <a:solidFill>
                  <a:prstClr val="black"/>
                </a:solidFill>
                <a:latin typeface="+mj-lt"/>
                <a:cs typeface="Seravek"/>
              </a:rPr>
              <a:t>p.send</a:t>
            </a:r>
            <a:r>
              <a:rPr lang="en-US" sz="1700" kern="0" dirty="0" smtClean="0">
                <a:solidFill>
                  <a:prstClr val="black"/>
                </a:solidFill>
                <a:latin typeface="+mj-lt"/>
                <a:cs typeface="Seravek"/>
              </a:rPr>
              <a:t> = now +                                 </a:t>
            </a:r>
          </a:p>
          <a:p>
            <a:pPr defTabSz="457200">
              <a:defRPr/>
            </a:pPr>
            <a:r>
              <a:rPr lang="en-US" sz="1700" kern="0" dirty="0" smtClean="0">
                <a:solidFill>
                  <a:prstClr val="black"/>
                </a:solidFill>
                <a:latin typeface="+mj-lt"/>
                <a:cs typeface="Seravek"/>
              </a:rPr>
              <a:t>        max( (</a:t>
            </a:r>
            <a:r>
              <a:rPr lang="en-US" sz="1700" kern="0" dirty="0" err="1" smtClean="0">
                <a:solidFill>
                  <a:prstClr val="black"/>
                </a:solidFill>
                <a:latin typeface="+mj-lt"/>
                <a:cs typeface="Seravek"/>
              </a:rPr>
              <a:t>p.len</a:t>
            </a:r>
            <a:r>
              <a:rPr lang="en-US" sz="1700" kern="0" dirty="0" smtClean="0">
                <a:solidFill>
                  <a:prstClr val="black"/>
                </a:solidFill>
                <a:latin typeface="+mj-lt"/>
                <a:cs typeface="Seravek"/>
              </a:rPr>
              <a:t> – tokens) / rate, 0)</a:t>
            </a:r>
          </a:p>
          <a:p>
            <a:pPr marL="342900" indent="-342900" defTabSz="457200">
              <a:buAutoNum type="arabicPeriod" startAt="3"/>
              <a:defRPr/>
            </a:pPr>
            <a:r>
              <a:rPr lang="en-US" sz="1700" kern="0" dirty="0" smtClean="0">
                <a:solidFill>
                  <a:prstClr val="black"/>
                </a:solidFill>
                <a:latin typeface="+mj-lt"/>
                <a:cs typeface="Seravek"/>
              </a:rPr>
              <a:t>tokens = tokens - </a:t>
            </a:r>
            <a:r>
              <a:rPr lang="en-US" sz="1700" kern="0" dirty="0" err="1" smtClean="0">
                <a:solidFill>
                  <a:prstClr val="black"/>
                </a:solidFill>
                <a:latin typeface="+mj-lt"/>
                <a:cs typeface="Seravek"/>
              </a:rPr>
              <a:t>p.len</a:t>
            </a:r>
            <a:endParaRPr lang="en-US" sz="1700" kern="0" dirty="0">
              <a:solidFill>
                <a:prstClr val="black"/>
              </a:solidFill>
              <a:latin typeface="+mj-lt"/>
              <a:cs typeface="Seravek"/>
            </a:endParaRPr>
          </a:p>
          <a:p>
            <a:pPr marL="342900" indent="-342900" defTabSz="457200">
              <a:buAutoNum type="arabicPeriod" startAt="3"/>
              <a:defRPr/>
            </a:pPr>
            <a:r>
              <a:rPr lang="en-US" sz="1700" kern="0" dirty="0" smtClean="0">
                <a:solidFill>
                  <a:prstClr val="black"/>
                </a:solidFill>
                <a:latin typeface="+mj-lt"/>
                <a:cs typeface="Seravek"/>
              </a:rPr>
              <a:t>last = now</a:t>
            </a:r>
            <a:endParaRPr lang="en-US" sz="1700" kern="0" dirty="0">
              <a:solidFill>
                <a:prstClr val="black"/>
              </a:solidFill>
              <a:latin typeface="+mj-lt"/>
              <a:cs typeface="Seravek"/>
            </a:endParaRPr>
          </a:p>
          <a:p>
            <a:pPr marL="342900" indent="-342900" defTabSz="457200">
              <a:buFontTx/>
              <a:buAutoNum type="arabicPeriod" startAt="3"/>
              <a:defRPr/>
            </a:pPr>
            <a:r>
              <a:rPr lang="en-US" sz="1700" kern="0" dirty="0" err="1" smtClean="0">
                <a:solidFill>
                  <a:prstClr val="black"/>
                </a:solidFill>
                <a:latin typeface="+mj-lt"/>
                <a:cs typeface="Seravek"/>
              </a:rPr>
              <a:t>p.rank</a:t>
            </a:r>
            <a:r>
              <a:rPr lang="en-US" sz="1700" kern="0" dirty="0" smtClean="0">
                <a:solidFill>
                  <a:prstClr val="black"/>
                </a:solidFill>
                <a:latin typeface="+mj-lt"/>
                <a:cs typeface="Seravek"/>
              </a:rPr>
              <a:t> = </a:t>
            </a:r>
            <a:r>
              <a:rPr lang="en-US" sz="1700" kern="0" dirty="0" err="1" smtClean="0">
                <a:solidFill>
                  <a:prstClr val="black"/>
                </a:solidFill>
                <a:latin typeface="+mj-lt"/>
                <a:cs typeface="Seravek"/>
              </a:rPr>
              <a:t>p.send</a:t>
            </a:r>
            <a:endParaRPr lang="en-US" sz="1700" kern="0" dirty="0">
              <a:solidFill>
                <a:prstClr val="black"/>
              </a:solidFill>
              <a:latin typeface="+mj-lt"/>
              <a:cs typeface="Seravek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2666997" y="2400686"/>
            <a:ext cx="27051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+mj-lt"/>
                <a:cs typeface="Seravek"/>
              </a:rPr>
              <a:t>Rank Computation </a:t>
            </a:r>
            <a:endParaRPr lang="en-US" sz="2000" dirty="0">
              <a:latin typeface="+mj-lt"/>
              <a:cs typeface="Seravek"/>
            </a:endParaRPr>
          </a:p>
        </p:txBody>
      </p:sp>
      <p:sp>
        <p:nvSpPr>
          <p:cNvPr id="290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Gadugi" panose="020B0502040204020203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+mj-lt"/>
              </a:rPr>
              <a:t>Token bucket </a:t>
            </a:r>
            <a:r>
              <a:rPr lang="en-US" dirty="0">
                <a:latin typeface="+mj-lt"/>
              </a:rPr>
              <a:t>s</a:t>
            </a:r>
            <a:r>
              <a:rPr lang="en-US" dirty="0" smtClean="0">
                <a:latin typeface="+mj-lt"/>
              </a:rPr>
              <a:t>haping</a:t>
            </a:r>
            <a:endParaRPr lang="en-US" dirty="0">
              <a:latin typeface="+mj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77459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262"/>
    </mc:Choice>
    <mc:Fallback xmlns="">
      <p:transition spd="slow" advTm="3126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Picture 10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9226" y="5113248"/>
            <a:ext cx="1605274" cy="1005971"/>
          </a:xfrm>
          <a:prstGeom prst="rect">
            <a:avLst/>
          </a:prstGeom>
        </p:spPr>
      </p:pic>
      <p:grpSp>
        <p:nvGrpSpPr>
          <p:cNvPr id="354" name="Group 353"/>
          <p:cNvGrpSpPr/>
          <p:nvPr/>
        </p:nvGrpSpPr>
        <p:grpSpPr>
          <a:xfrm>
            <a:off x="6934200" y="2933700"/>
            <a:ext cx="2743200" cy="2227150"/>
            <a:chOff x="6397161" y="2935733"/>
            <a:chExt cx="3204039" cy="2601297"/>
          </a:xfrm>
        </p:grpSpPr>
        <p:grpSp>
          <p:nvGrpSpPr>
            <p:cNvPr id="355" name="Group 354"/>
            <p:cNvGrpSpPr/>
            <p:nvPr/>
          </p:nvGrpSpPr>
          <p:grpSpPr>
            <a:xfrm>
              <a:off x="6397161" y="2935733"/>
              <a:ext cx="3204039" cy="2601297"/>
              <a:chOff x="6397161" y="2935733"/>
              <a:chExt cx="3204039" cy="2601297"/>
            </a:xfrm>
          </p:grpSpPr>
          <p:grpSp>
            <p:nvGrpSpPr>
              <p:cNvPr id="357" name="Group 356"/>
              <p:cNvGrpSpPr/>
              <p:nvPr/>
            </p:nvGrpSpPr>
            <p:grpSpPr>
              <a:xfrm>
                <a:off x="6397161" y="3462120"/>
                <a:ext cx="3204039" cy="2074910"/>
                <a:chOff x="6431622" y="3698774"/>
                <a:chExt cx="3204039" cy="2074910"/>
              </a:xfrm>
            </p:grpSpPr>
            <p:sp>
              <p:nvSpPr>
                <p:cNvPr id="359" name="Rectangle 358"/>
                <p:cNvSpPr/>
                <p:nvPr/>
              </p:nvSpPr>
              <p:spPr>
                <a:xfrm>
                  <a:off x="6431622" y="3698774"/>
                  <a:ext cx="3204039" cy="2074910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grpSp>
              <p:nvGrpSpPr>
                <p:cNvPr id="360" name="Group 359"/>
                <p:cNvGrpSpPr/>
                <p:nvPr/>
              </p:nvGrpSpPr>
              <p:grpSpPr>
                <a:xfrm>
                  <a:off x="6892503" y="4038600"/>
                  <a:ext cx="2175291" cy="1228293"/>
                  <a:chOff x="3906054" y="6114996"/>
                  <a:chExt cx="1050221" cy="563990"/>
                </a:xfrm>
              </p:grpSpPr>
              <p:grpSp>
                <p:nvGrpSpPr>
                  <p:cNvPr id="361" name="Group 360"/>
                  <p:cNvGrpSpPr/>
                  <p:nvPr/>
                </p:nvGrpSpPr>
                <p:grpSpPr>
                  <a:xfrm>
                    <a:off x="3906054" y="6114996"/>
                    <a:ext cx="1050221" cy="563990"/>
                    <a:chOff x="3906054" y="6114996"/>
                    <a:chExt cx="1050221" cy="563990"/>
                  </a:xfrm>
                </p:grpSpPr>
                <p:grpSp>
                  <p:nvGrpSpPr>
                    <p:cNvPr id="392" name="Group 391"/>
                    <p:cNvGrpSpPr/>
                    <p:nvPr/>
                  </p:nvGrpSpPr>
                  <p:grpSpPr>
                    <a:xfrm>
                      <a:off x="4000499" y="6358104"/>
                      <a:ext cx="955776" cy="320882"/>
                      <a:chOff x="1594855" y="898558"/>
                      <a:chExt cx="832256" cy="317821"/>
                    </a:xfrm>
                  </p:grpSpPr>
                  <p:cxnSp>
                    <p:nvCxnSpPr>
                      <p:cNvPr id="398" name="Straight Connector 397"/>
                      <p:cNvCxnSpPr/>
                      <p:nvPr/>
                    </p:nvCxnSpPr>
                    <p:spPr>
                      <a:xfrm>
                        <a:off x="1594855" y="898558"/>
                        <a:ext cx="832256" cy="0"/>
                      </a:xfrm>
                      <a:prstGeom prst="line">
                        <a:avLst/>
                      </a:prstGeom>
                      <a:noFill/>
                      <a:ln w="2540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</p:cxnSp>
                  <p:cxnSp>
                    <p:nvCxnSpPr>
                      <p:cNvPr id="399" name="Straight Connector 398"/>
                      <p:cNvCxnSpPr/>
                      <p:nvPr/>
                    </p:nvCxnSpPr>
                    <p:spPr>
                      <a:xfrm>
                        <a:off x="1594855" y="1216378"/>
                        <a:ext cx="832256" cy="0"/>
                      </a:xfrm>
                      <a:prstGeom prst="line">
                        <a:avLst/>
                      </a:prstGeom>
                      <a:noFill/>
                      <a:ln w="2540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</p:cxnSp>
                  <p:cxnSp>
                    <p:nvCxnSpPr>
                      <p:cNvPr id="400" name="Straight Connector 399"/>
                      <p:cNvCxnSpPr/>
                      <p:nvPr/>
                    </p:nvCxnSpPr>
                    <p:spPr>
                      <a:xfrm flipV="1">
                        <a:off x="2427111" y="903111"/>
                        <a:ext cx="0" cy="313268"/>
                      </a:xfrm>
                      <a:prstGeom prst="line">
                        <a:avLst/>
                      </a:prstGeom>
                      <a:noFill/>
                      <a:ln w="2540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</p:cxnSp>
                </p:grpSp>
                <p:sp>
                  <p:nvSpPr>
                    <p:cNvPr id="393" name="Rectangle 392"/>
                    <p:cNvSpPr/>
                    <p:nvPr/>
                  </p:nvSpPr>
                  <p:spPr>
                    <a:xfrm>
                      <a:off x="4774463" y="6375591"/>
                      <a:ext cx="163401" cy="288746"/>
                    </a:xfrm>
                    <a:prstGeom prst="rect">
                      <a:avLst/>
                    </a:prstGeom>
                    <a:solidFill>
                      <a:srgbClr val="F79646">
                        <a:lumMod val="60000"/>
                        <a:lumOff val="40000"/>
                      </a:srgbClr>
                    </a:solidFill>
                    <a:ln w="9525" cap="flat" cmpd="sng" algn="ctr">
                      <a:solidFill>
                        <a:sysClr val="windowText" lastClr="000000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algn="ctr" defTabSz="457200">
                        <a:defRPr/>
                      </a:pPr>
                      <a:r>
                        <a:rPr lang="en-US" kern="0" dirty="0" smtClean="0">
                          <a:latin typeface="Seravek"/>
                          <a:cs typeface="Seravek"/>
                        </a:rPr>
                        <a:t>2</a:t>
                      </a:r>
                      <a:endParaRPr lang="en-US" kern="0" dirty="0">
                        <a:latin typeface="Seravek"/>
                        <a:cs typeface="Seravek"/>
                      </a:endParaRPr>
                    </a:p>
                  </p:txBody>
                </p:sp>
                <p:sp>
                  <p:nvSpPr>
                    <p:cNvPr id="394" name="Rectangle 393"/>
                    <p:cNvSpPr/>
                    <p:nvPr/>
                  </p:nvSpPr>
                  <p:spPr>
                    <a:xfrm>
                      <a:off x="4238407" y="6378211"/>
                      <a:ext cx="163401" cy="288746"/>
                    </a:xfrm>
                    <a:prstGeom prst="rect">
                      <a:avLst/>
                    </a:prstGeom>
                    <a:solidFill>
                      <a:srgbClr val="9BBB59">
                        <a:lumMod val="60000"/>
                        <a:lumOff val="40000"/>
                      </a:srgbClr>
                    </a:solidFill>
                    <a:ln w="9525" cap="flat" cmpd="sng" algn="ctr">
                      <a:solidFill>
                        <a:sysClr val="windowText" lastClr="000000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algn="ctr" defTabSz="457200">
                        <a:defRPr/>
                      </a:pPr>
                      <a:r>
                        <a:rPr lang="en-US" kern="0" dirty="0" smtClean="0">
                          <a:latin typeface="Seravek"/>
                          <a:cs typeface="Seravek"/>
                        </a:rPr>
                        <a:t>9</a:t>
                      </a:r>
                      <a:endParaRPr lang="en-US" kern="0" dirty="0">
                        <a:latin typeface="Seravek"/>
                        <a:cs typeface="Seravek"/>
                      </a:endParaRPr>
                    </a:p>
                  </p:txBody>
                </p:sp>
                <p:sp>
                  <p:nvSpPr>
                    <p:cNvPr id="395" name="Rectangle 394"/>
                    <p:cNvSpPr/>
                    <p:nvPr/>
                  </p:nvSpPr>
                  <p:spPr>
                    <a:xfrm>
                      <a:off x="4424539" y="6376469"/>
                      <a:ext cx="163401" cy="288746"/>
                    </a:xfrm>
                    <a:prstGeom prst="rect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 defTabSz="457200">
                        <a:defRPr/>
                      </a:pPr>
                      <a:r>
                        <a:rPr lang="en-US" kern="0" dirty="0" smtClean="0">
                          <a:solidFill>
                            <a:schemeClr val="tx1"/>
                          </a:solidFill>
                          <a:latin typeface="Seravek"/>
                          <a:cs typeface="Seravek"/>
                        </a:rPr>
                        <a:t>8</a:t>
                      </a:r>
                      <a:endParaRPr lang="en-US" kern="0" dirty="0">
                        <a:solidFill>
                          <a:schemeClr val="tx1"/>
                        </a:solidFill>
                        <a:latin typeface="Seravek"/>
                        <a:cs typeface="Seravek"/>
                      </a:endParaRPr>
                    </a:p>
                  </p:txBody>
                </p:sp>
                <p:cxnSp>
                  <p:nvCxnSpPr>
                    <p:cNvPr id="396" name="Straight Arrow Connector 395"/>
                    <p:cNvCxnSpPr/>
                    <p:nvPr/>
                  </p:nvCxnSpPr>
                  <p:spPr>
                    <a:xfrm flipH="1">
                      <a:off x="3906054" y="6122857"/>
                      <a:ext cx="515025" cy="0"/>
                    </a:xfrm>
                    <a:prstGeom prst="straightConnector1">
                      <a:avLst/>
                    </a:prstGeom>
                    <a:noFill/>
                    <a:ln w="25400" cap="flat" cmpd="sng" algn="ctr">
                      <a:solidFill>
                        <a:schemeClr val="tx1"/>
                      </a:solidFill>
                      <a:prstDash val="solid"/>
                      <a:tailEnd type="none"/>
                    </a:ln>
                    <a:effectLst/>
                  </p:spPr>
                </p:cxnSp>
                <p:cxnSp>
                  <p:nvCxnSpPr>
                    <p:cNvPr id="397" name="Straight Arrow Connector 396"/>
                    <p:cNvCxnSpPr/>
                    <p:nvPr/>
                  </p:nvCxnSpPr>
                  <p:spPr>
                    <a:xfrm flipV="1">
                      <a:off x="4414905" y="6114996"/>
                      <a:ext cx="0" cy="253677"/>
                    </a:xfrm>
                    <a:prstGeom prst="straightConnector1">
                      <a:avLst/>
                    </a:prstGeom>
                    <a:noFill/>
                    <a:ln w="25400" cap="flat" cmpd="sng" algn="ctr">
                      <a:solidFill>
                        <a:schemeClr val="tx1"/>
                      </a:solidFill>
                      <a:prstDash val="solid"/>
                      <a:headEnd type="triangle" w="lg" len="lg"/>
                      <a:tailEnd type="none"/>
                    </a:ln>
                    <a:effectLst/>
                  </p:spPr>
                </p:cxnSp>
              </p:grpSp>
              <p:sp>
                <p:nvSpPr>
                  <p:cNvPr id="385" name="Rectangle 384"/>
                  <p:cNvSpPr/>
                  <p:nvPr/>
                </p:nvSpPr>
                <p:spPr>
                  <a:xfrm>
                    <a:off x="4600575" y="6378575"/>
                    <a:ext cx="163401" cy="288746"/>
                  </a:xfrm>
                  <a:prstGeom prst="rect">
                    <a:avLst/>
                  </a:prstGeom>
                  <a:solidFill>
                    <a:srgbClr val="FF6666"/>
                  </a:solidFill>
                  <a:ln w="9525" cap="flat" cmpd="sng" algn="ctr">
                    <a:solidFill>
                      <a:sysClr val="windowText" lastClr="000000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 defTabSz="457200">
                      <a:defRPr/>
                    </a:pPr>
                    <a:r>
                      <a:rPr lang="en-US" kern="0" dirty="0" smtClean="0">
                        <a:latin typeface="Seravek"/>
                        <a:cs typeface="Seravek"/>
                      </a:rPr>
                      <a:t>5</a:t>
                    </a:r>
                    <a:endParaRPr lang="en-US" kern="0" dirty="0">
                      <a:latin typeface="Seravek"/>
                      <a:cs typeface="Seravek"/>
                    </a:endParaRPr>
                  </a:p>
                </p:txBody>
              </p:sp>
            </p:grpSp>
          </p:grpSp>
          <p:sp>
            <p:nvSpPr>
              <p:cNvPr id="358" name="TextBox 357"/>
              <p:cNvSpPr txBox="1"/>
              <p:nvPr/>
            </p:nvSpPr>
            <p:spPr>
              <a:xfrm>
                <a:off x="6469978" y="2935733"/>
                <a:ext cx="3048000" cy="634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 smtClean="0">
                    <a:latin typeface="Seravek"/>
                    <a:cs typeface="Seravek"/>
                  </a:rPr>
                  <a:t>PIFO Scheduler</a:t>
                </a:r>
              </a:p>
            </p:txBody>
          </p:sp>
        </p:grpSp>
        <p:cxnSp>
          <p:nvCxnSpPr>
            <p:cNvPr id="356" name="Straight Arrow Connector 355"/>
            <p:cNvCxnSpPr/>
            <p:nvPr/>
          </p:nvCxnSpPr>
          <p:spPr>
            <a:xfrm>
              <a:off x="9029699" y="4686300"/>
              <a:ext cx="449611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tailEnd type="arrow" w="lg" len="lg"/>
            </a:ln>
            <a:effectLst/>
          </p:spPr>
        </p:cxnSp>
      </p:grpSp>
      <p:grpSp>
        <p:nvGrpSpPr>
          <p:cNvPr id="601" name="Group 600"/>
          <p:cNvGrpSpPr/>
          <p:nvPr/>
        </p:nvGrpSpPr>
        <p:grpSpPr>
          <a:xfrm>
            <a:off x="0" y="1549133"/>
            <a:ext cx="12115800" cy="4426364"/>
            <a:chOff x="0" y="1549133"/>
            <a:chExt cx="12115800" cy="4426364"/>
          </a:xfrm>
        </p:grpSpPr>
        <p:pic>
          <p:nvPicPr>
            <p:cNvPr id="602" name="Picture 60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0" y="1549133"/>
              <a:ext cx="1752600" cy="834853"/>
            </a:xfrm>
            <a:prstGeom prst="rect">
              <a:avLst/>
            </a:prstGeom>
          </p:spPr>
        </p:pic>
        <p:grpSp>
          <p:nvGrpSpPr>
            <p:cNvPr id="603" name="Group 602"/>
            <p:cNvGrpSpPr/>
            <p:nvPr/>
          </p:nvGrpSpPr>
          <p:grpSpPr>
            <a:xfrm>
              <a:off x="76200" y="2355840"/>
              <a:ext cx="12039600" cy="3619657"/>
              <a:chOff x="76200" y="2355840"/>
              <a:chExt cx="12039600" cy="3619657"/>
            </a:xfrm>
          </p:grpSpPr>
          <p:grpSp>
            <p:nvGrpSpPr>
              <p:cNvPr id="604" name="Group 42"/>
              <p:cNvGrpSpPr/>
              <p:nvPr/>
            </p:nvGrpSpPr>
            <p:grpSpPr>
              <a:xfrm>
                <a:off x="1589457" y="3774358"/>
                <a:ext cx="4875732" cy="1192610"/>
                <a:chOff x="1707458" y="1778000"/>
                <a:chExt cx="4254836" cy="1181787"/>
              </a:xfrm>
            </p:grpSpPr>
            <p:cxnSp>
              <p:nvCxnSpPr>
                <p:cNvPr id="696" name="Straight Arrow Connector 695"/>
                <p:cNvCxnSpPr/>
                <p:nvPr/>
              </p:nvCxnSpPr>
              <p:spPr>
                <a:xfrm>
                  <a:off x="1707458" y="1778000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7" name="Straight Arrow Connector 696"/>
                <p:cNvCxnSpPr/>
                <p:nvPr/>
              </p:nvCxnSpPr>
              <p:spPr>
                <a:xfrm>
                  <a:off x="1707458" y="1905818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8" name="Straight Arrow Connector 697"/>
                <p:cNvCxnSpPr/>
                <p:nvPr/>
              </p:nvCxnSpPr>
              <p:spPr>
                <a:xfrm>
                  <a:off x="1707458" y="2033636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9" name="Straight Arrow Connector 698"/>
                <p:cNvCxnSpPr/>
                <p:nvPr/>
              </p:nvCxnSpPr>
              <p:spPr>
                <a:xfrm>
                  <a:off x="1707458" y="2161454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0" name="Straight Arrow Connector 699"/>
                <p:cNvCxnSpPr/>
                <p:nvPr/>
              </p:nvCxnSpPr>
              <p:spPr>
                <a:xfrm>
                  <a:off x="1707458" y="2289272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1" name="Straight Arrow Connector 700"/>
                <p:cNvCxnSpPr/>
                <p:nvPr/>
              </p:nvCxnSpPr>
              <p:spPr>
                <a:xfrm>
                  <a:off x="1707458" y="2417090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2" name="Straight Arrow Connector 701"/>
                <p:cNvCxnSpPr/>
                <p:nvPr/>
              </p:nvCxnSpPr>
              <p:spPr>
                <a:xfrm>
                  <a:off x="1707458" y="2544908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3" name="Straight Arrow Connector 702"/>
                <p:cNvCxnSpPr/>
                <p:nvPr/>
              </p:nvCxnSpPr>
              <p:spPr>
                <a:xfrm>
                  <a:off x="1707458" y="2672726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4" name="Straight Arrow Connector 703"/>
                <p:cNvCxnSpPr/>
                <p:nvPr/>
              </p:nvCxnSpPr>
              <p:spPr>
                <a:xfrm>
                  <a:off x="1707458" y="2800544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5" name="Straight Arrow Connector 704"/>
                <p:cNvCxnSpPr/>
                <p:nvPr/>
              </p:nvCxnSpPr>
              <p:spPr>
                <a:xfrm>
                  <a:off x="1707458" y="2928362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05" name="Right Arrow 604"/>
              <p:cNvSpPr/>
              <p:nvPr/>
            </p:nvSpPr>
            <p:spPr>
              <a:xfrm>
                <a:off x="147389" y="4179657"/>
                <a:ext cx="396032" cy="374842"/>
              </a:xfrm>
              <a:prstGeom prst="rightArrow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sp>
            <p:nvSpPr>
              <p:cNvPr id="606" name="TextBox 605"/>
              <p:cNvSpPr txBox="1"/>
              <p:nvPr/>
            </p:nvSpPr>
            <p:spPr>
              <a:xfrm>
                <a:off x="76200" y="3851880"/>
                <a:ext cx="471021" cy="410071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dirty="0" smtClean="0">
                    <a:latin typeface="Seravek"/>
                    <a:cs typeface="Seravek"/>
                  </a:rPr>
                  <a:t>In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  <p:sp>
            <p:nvSpPr>
              <p:cNvPr id="607" name="Right Arrow 606"/>
              <p:cNvSpPr/>
              <p:nvPr/>
            </p:nvSpPr>
            <p:spPr>
              <a:xfrm>
                <a:off x="11556526" y="4263050"/>
                <a:ext cx="463237" cy="374842"/>
              </a:xfrm>
              <a:prstGeom prst="rightArrow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sp>
            <p:nvSpPr>
              <p:cNvPr id="608" name="TextBox 607"/>
              <p:cNvSpPr txBox="1"/>
              <p:nvPr/>
            </p:nvSpPr>
            <p:spPr>
              <a:xfrm>
                <a:off x="11438459" y="3916949"/>
                <a:ext cx="677341" cy="410071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dirty="0" smtClean="0">
                    <a:latin typeface="Seravek"/>
                    <a:cs typeface="Seravek"/>
                  </a:rPr>
                  <a:t>Out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  <p:sp>
            <p:nvSpPr>
              <p:cNvPr id="609" name="Rectangle 608"/>
              <p:cNvSpPr/>
              <p:nvPr/>
            </p:nvSpPr>
            <p:spPr>
              <a:xfrm>
                <a:off x="3247846" y="2975885"/>
                <a:ext cx="1113765" cy="282489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610" name="Rectangle 609"/>
              <p:cNvSpPr/>
              <p:nvPr/>
            </p:nvSpPr>
            <p:spPr>
              <a:xfrm>
                <a:off x="1819001" y="2968826"/>
                <a:ext cx="1113765" cy="282489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611" name="Rectangle 610"/>
              <p:cNvSpPr/>
              <p:nvPr/>
            </p:nvSpPr>
            <p:spPr>
              <a:xfrm>
                <a:off x="591047" y="2758526"/>
                <a:ext cx="992254" cy="3216970"/>
              </a:xfrm>
              <a:prstGeom prst="rect">
                <a:avLst/>
              </a:prstGeom>
              <a:ln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dirty="0">
                  <a:latin typeface="Seravek"/>
                  <a:cs typeface="Seravek"/>
                </a:endParaRPr>
              </a:p>
            </p:txBody>
          </p:sp>
          <p:sp>
            <p:nvSpPr>
              <p:cNvPr id="612" name="TextBox 611"/>
              <p:cNvSpPr txBox="1"/>
              <p:nvPr/>
            </p:nvSpPr>
            <p:spPr>
              <a:xfrm>
                <a:off x="647700" y="2363184"/>
                <a:ext cx="916049" cy="410071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dirty="0" smtClean="0">
                    <a:latin typeface="Seravek"/>
                    <a:cs typeface="Seravek"/>
                  </a:rPr>
                  <a:t>Parser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  <p:cxnSp>
            <p:nvCxnSpPr>
              <p:cNvPr id="613" name="Straight Connector 612"/>
              <p:cNvCxnSpPr/>
              <p:nvPr/>
            </p:nvCxnSpPr>
            <p:spPr>
              <a:xfrm>
                <a:off x="6039165" y="3448172"/>
                <a:ext cx="403661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4" name="Straight Connector 613"/>
              <p:cNvCxnSpPr/>
              <p:nvPr/>
            </p:nvCxnSpPr>
            <p:spPr>
              <a:xfrm>
                <a:off x="6039165" y="5338209"/>
                <a:ext cx="403661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5" name="Straight Connector 614"/>
              <p:cNvCxnSpPr/>
              <p:nvPr/>
            </p:nvCxnSpPr>
            <p:spPr>
              <a:xfrm>
                <a:off x="6039165" y="4120379"/>
                <a:ext cx="403661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6" name="Straight Connector 615"/>
              <p:cNvCxnSpPr/>
              <p:nvPr/>
            </p:nvCxnSpPr>
            <p:spPr>
              <a:xfrm>
                <a:off x="6039165" y="4647217"/>
                <a:ext cx="403661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7" name="Rectangle 616"/>
              <p:cNvSpPr/>
              <p:nvPr/>
            </p:nvSpPr>
            <p:spPr>
              <a:xfrm>
                <a:off x="5033903" y="2962997"/>
                <a:ext cx="1113765" cy="2824891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grpSp>
            <p:nvGrpSpPr>
              <p:cNvPr id="618" name="Group 617"/>
              <p:cNvGrpSpPr/>
              <p:nvPr/>
            </p:nvGrpSpPr>
            <p:grpSpPr>
              <a:xfrm>
                <a:off x="4480684" y="3274649"/>
                <a:ext cx="515971" cy="2169799"/>
                <a:chOff x="8534400" y="1981200"/>
                <a:chExt cx="595991" cy="2163589"/>
              </a:xfrm>
            </p:grpSpPr>
            <p:cxnSp>
              <p:nvCxnSpPr>
                <p:cNvPr id="693" name="Straight Connector 692"/>
                <p:cNvCxnSpPr/>
                <p:nvPr/>
              </p:nvCxnSpPr>
              <p:spPr>
                <a:xfrm>
                  <a:off x="8534400" y="1981200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4" name="Straight Connector 693"/>
                <p:cNvCxnSpPr/>
                <p:nvPr/>
              </p:nvCxnSpPr>
              <p:spPr>
                <a:xfrm>
                  <a:off x="8546380" y="4144789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5" name="Straight Connector 694"/>
                <p:cNvCxnSpPr/>
                <p:nvPr/>
              </p:nvCxnSpPr>
              <p:spPr>
                <a:xfrm>
                  <a:off x="8544754" y="3074118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19" name="Straight Connector 618"/>
              <p:cNvCxnSpPr/>
              <p:nvPr/>
            </p:nvCxnSpPr>
            <p:spPr>
              <a:xfrm>
                <a:off x="11434124" y="341547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20" name="Group 42"/>
              <p:cNvGrpSpPr/>
              <p:nvPr/>
            </p:nvGrpSpPr>
            <p:grpSpPr>
              <a:xfrm>
                <a:off x="7741431" y="3797564"/>
                <a:ext cx="3367506" cy="1192610"/>
                <a:chOff x="1707458" y="1778000"/>
                <a:chExt cx="4254836" cy="1181787"/>
              </a:xfrm>
            </p:grpSpPr>
            <p:cxnSp>
              <p:nvCxnSpPr>
                <p:cNvPr id="683" name="Straight Arrow Connector 682"/>
                <p:cNvCxnSpPr/>
                <p:nvPr/>
              </p:nvCxnSpPr>
              <p:spPr>
                <a:xfrm>
                  <a:off x="1707458" y="1778000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4" name="Straight Arrow Connector 683"/>
                <p:cNvCxnSpPr/>
                <p:nvPr/>
              </p:nvCxnSpPr>
              <p:spPr>
                <a:xfrm>
                  <a:off x="1707458" y="1905818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5" name="Straight Arrow Connector 684"/>
                <p:cNvCxnSpPr/>
                <p:nvPr/>
              </p:nvCxnSpPr>
              <p:spPr>
                <a:xfrm>
                  <a:off x="1707458" y="2033636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6" name="Straight Arrow Connector 685"/>
                <p:cNvCxnSpPr/>
                <p:nvPr/>
              </p:nvCxnSpPr>
              <p:spPr>
                <a:xfrm>
                  <a:off x="1707458" y="2161454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7" name="Straight Arrow Connector 686"/>
                <p:cNvCxnSpPr/>
                <p:nvPr/>
              </p:nvCxnSpPr>
              <p:spPr>
                <a:xfrm>
                  <a:off x="1707458" y="2289272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8" name="Straight Arrow Connector 687"/>
                <p:cNvCxnSpPr/>
                <p:nvPr/>
              </p:nvCxnSpPr>
              <p:spPr>
                <a:xfrm>
                  <a:off x="1707458" y="2417090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9" name="Straight Arrow Connector 688"/>
                <p:cNvCxnSpPr/>
                <p:nvPr/>
              </p:nvCxnSpPr>
              <p:spPr>
                <a:xfrm>
                  <a:off x="1707458" y="2544908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0" name="Straight Arrow Connector 689"/>
                <p:cNvCxnSpPr/>
                <p:nvPr/>
              </p:nvCxnSpPr>
              <p:spPr>
                <a:xfrm>
                  <a:off x="1707458" y="2672726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1" name="Straight Arrow Connector 690"/>
                <p:cNvCxnSpPr/>
                <p:nvPr/>
              </p:nvCxnSpPr>
              <p:spPr>
                <a:xfrm>
                  <a:off x="1707458" y="2800544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2" name="Straight Arrow Connector 691"/>
                <p:cNvCxnSpPr/>
                <p:nvPr/>
              </p:nvCxnSpPr>
              <p:spPr>
                <a:xfrm>
                  <a:off x="1707458" y="2928362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21" name="Rectangle 620"/>
              <p:cNvSpPr/>
              <p:nvPr/>
            </p:nvSpPr>
            <p:spPr>
              <a:xfrm>
                <a:off x="11142470" y="2763678"/>
                <a:ext cx="326008" cy="3209586"/>
              </a:xfrm>
              <a:prstGeom prst="rect">
                <a:avLst/>
              </a:prstGeom>
              <a:ln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dirty="0">
                  <a:latin typeface="Seravek"/>
                  <a:cs typeface="Seravek"/>
                </a:endParaRPr>
              </a:p>
            </p:txBody>
          </p:sp>
          <p:sp>
            <p:nvSpPr>
              <p:cNvPr id="622" name="TextBox 621"/>
              <p:cNvSpPr txBox="1"/>
              <p:nvPr/>
            </p:nvSpPr>
            <p:spPr>
              <a:xfrm>
                <a:off x="10826474" y="2355840"/>
                <a:ext cx="1209953" cy="410071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dirty="0" err="1">
                    <a:latin typeface="Seravek"/>
                    <a:cs typeface="Seravek"/>
                  </a:rPr>
                  <a:t>D</a:t>
                </a:r>
                <a:r>
                  <a:rPr lang="en-US" dirty="0" err="1" smtClean="0">
                    <a:latin typeface="Seravek"/>
                    <a:cs typeface="Seravek"/>
                  </a:rPr>
                  <a:t>eparser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  <p:sp>
            <p:nvSpPr>
              <p:cNvPr id="623" name="Rectangle 622"/>
              <p:cNvSpPr/>
              <p:nvPr/>
            </p:nvSpPr>
            <p:spPr>
              <a:xfrm>
                <a:off x="7970974" y="2975885"/>
                <a:ext cx="1113765" cy="282489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624" name="Rectangle 623"/>
              <p:cNvSpPr/>
              <p:nvPr/>
            </p:nvSpPr>
            <p:spPr>
              <a:xfrm>
                <a:off x="9757031" y="2962997"/>
                <a:ext cx="1113765" cy="2824891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grpSp>
            <p:nvGrpSpPr>
              <p:cNvPr id="625" name="Group 624"/>
              <p:cNvGrpSpPr/>
              <p:nvPr/>
            </p:nvGrpSpPr>
            <p:grpSpPr>
              <a:xfrm>
                <a:off x="9203812" y="3274649"/>
                <a:ext cx="515971" cy="2169799"/>
                <a:chOff x="8534400" y="1981200"/>
                <a:chExt cx="595991" cy="2163589"/>
              </a:xfrm>
            </p:grpSpPr>
            <p:cxnSp>
              <p:nvCxnSpPr>
                <p:cNvPr id="680" name="Straight Connector 679"/>
                <p:cNvCxnSpPr/>
                <p:nvPr/>
              </p:nvCxnSpPr>
              <p:spPr>
                <a:xfrm>
                  <a:off x="8534400" y="1981200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1" name="Straight Connector 680"/>
                <p:cNvCxnSpPr/>
                <p:nvPr/>
              </p:nvCxnSpPr>
              <p:spPr>
                <a:xfrm>
                  <a:off x="8546380" y="4144789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2" name="Straight Connector 681"/>
                <p:cNvCxnSpPr/>
                <p:nvPr/>
              </p:nvCxnSpPr>
              <p:spPr>
                <a:xfrm>
                  <a:off x="8544754" y="3074118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26" name="Group 625"/>
              <p:cNvGrpSpPr/>
              <p:nvPr/>
            </p:nvGrpSpPr>
            <p:grpSpPr>
              <a:xfrm>
                <a:off x="1742061" y="2745275"/>
                <a:ext cx="4484987" cy="191047"/>
                <a:chOff x="1866900" y="2628900"/>
                <a:chExt cx="4419600" cy="190500"/>
              </a:xfrm>
            </p:grpSpPr>
            <p:cxnSp>
              <p:nvCxnSpPr>
                <p:cNvPr id="677" name="Straight Connector 676"/>
                <p:cNvCxnSpPr/>
                <p:nvPr/>
              </p:nvCxnSpPr>
              <p:spPr>
                <a:xfrm>
                  <a:off x="1866900" y="2628900"/>
                  <a:ext cx="0" cy="1905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8" name="Straight Connector 677"/>
                <p:cNvCxnSpPr/>
                <p:nvPr/>
              </p:nvCxnSpPr>
              <p:spPr>
                <a:xfrm>
                  <a:off x="6286500" y="2628900"/>
                  <a:ext cx="0" cy="1905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9" name="Straight Connector 678"/>
                <p:cNvCxnSpPr/>
                <p:nvPr/>
              </p:nvCxnSpPr>
              <p:spPr>
                <a:xfrm flipH="1">
                  <a:off x="1866900" y="2729063"/>
                  <a:ext cx="44196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27" name="TextBox 626"/>
              <p:cNvSpPr txBox="1"/>
              <p:nvPr/>
            </p:nvSpPr>
            <p:spPr>
              <a:xfrm>
                <a:off x="3012146" y="2401392"/>
                <a:ext cx="1859687" cy="410070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dirty="0" smtClean="0">
                    <a:latin typeface="Seravek"/>
                    <a:cs typeface="Seravek"/>
                  </a:rPr>
                  <a:t>Ingress pipeline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  <p:grpSp>
            <p:nvGrpSpPr>
              <p:cNvPr id="628" name="Group 627"/>
              <p:cNvGrpSpPr/>
              <p:nvPr/>
            </p:nvGrpSpPr>
            <p:grpSpPr>
              <a:xfrm>
                <a:off x="7930541" y="2733571"/>
                <a:ext cx="3016451" cy="191047"/>
                <a:chOff x="1920389" y="2693432"/>
                <a:chExt cx="4419600" cy="190500"/>
              </a:xfrm>
            </p:grpSpPr>
            <p:cxnSp>
              <p:nvCxnSpPr>
                <p:cNvPr id="674" name="Straight Connector 673"/>
                <p:cNvCxnSpPr/>
                <p:nvPr/>
              </p:nvCxnSpPr>
              <p:spPr>
                <a:xfrm>
                  <a:off x="1920389" y="2693432"/>
                  <a:ext cx="0" cy="1905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5" name="Straight Connector 674"/>
                <p:cNvCxnSpPr/>
                <p:nvPr/>
              </p:nvCxnSpPr>
              <p:spPr>
                <a:xfrm>
                  <a:off x="6339989" y="2693432"/>
                  <a:ext cx="0" cy="1905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6" name="Straight Connector 675"/>
                <p:cNvCxnSpPr/>
                <p:nvPr/>
              </p:nvCxnSpPr>
              <p:spPr>
                <a:xfrm flipH="1">
                  <a:off x="1920389" y="2793595"/>
                  <a:ext cx="441959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29" name="TextBox 628"/>
              <p:cNvSpPr txBox="1"/>
              <p:nvPr/>
            </p:nvSpPr>
            <p:spPr>
              <a:xfrm>
                <a:off x="8565584" y="2389690"/>
                <a:ext cx="1786108" cy="410070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dirty="0" smtClean="0">
                    <a:latin typeface="Seravek"/>
                    <a:cs typeface="Seravek"/>
                  </a:rPr>
                  <a:t>Egress pipeline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  <p:grpSp>
            <p:nvGrpSpPr>
              <p:cNvPr id="630" name="Group 629"/>
              <p:cNvGrpSpPr/>
              <p:nvPr/>
            </p:nvGrpSpPr>
            <p:grpSpPr>
              <a:xfrm>
                <a:off x="6504879" y="2765911"/>
                <a:ext cx="1230395" cy="3209586"/>
                <a:chOff x="6504879" y="2765911"/>
                <a:chExt cx="1230395" cy="3209586"/>
              </a:xfrm>
            </p:grpSpPr>
            <p:sp>
              <p:nvSpPr>
                <p:cNvPr id="632" name="Rectangle 631"/>
                <p:cNvSpPr/>
                <p:nvPr/>
              </p:nvSpPr>
              <p:spPr>
                <a:xfrm>
                  <a:off x="6504879" y="2765911"/>
                  <a:ext cx="1230395" cy="3209586"/>
                </a:xfrm>
                <a:prstGeom prst="rect">
                  <a:avLst/>
                </a:prstGeom>
                <a:ln/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lIns="130622" tIns="65311" rIns="130622" bIns="65311" rtlCol="0" anchor="ctr"/>
                <a:lstStyle/>
                <a:p>
                  <a:pPr algn="ctr"/>
                  <a:endParaRPr lang="en-US" dirty="0">
                    <a:latin typeface="Seravek"/>
                    <a:cs typeface="Seravek"/>
                  </a:endParaRPr>
                </a:p>
              </p:txBody>
            </p:sp>
            <p:grpSp>
              <p:nvGrpSpPr>
                <p:cNvPr id="633" name="Group 632"/>
                <p:cNvGrpSpPr/>
                <p:nvPr/>
              </p:nvGrpSpPr>
              <p:grpSpPr>
                <a:xfrm>
                  <a:off x="6835234" y="32385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666" name="Freeform 665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667" name="Straight Connector 666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8" name="Straight Connector 667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9" name="Straight Connector 668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0" name="Straight Connector 669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71" name="Rectangle 670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prstClr val="black"/>
                    </a:fgClr>
                    <a:bgClr>
                      <a:srgbClr val="AEAEAE"/>
                    </a:bgClr>
                  </a:patt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672" name="Straight Arrow Connector 671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tx1"/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673" name="Straight Arrow Connector 672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tx1"/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grpSp>
              <p:nvGrpSpPr>
                <p:cNvPr id="634" name="Group 633"/>
                <p:cNvGrpSpPr/>
                <p:nvPr/>
              </p:nvGrpSpPr>
              <p:grpSpPr>
                <a:xfrm>
                  <a:off x="6835234" y="38481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658" name="Freeform 657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659" name="Straight Connector 658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0" name="Straight Connector 659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1" name="Straight Connector 660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2" name="Straight Connector 661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63" name="Rectangle 662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prstClr val="black"/>
                    </a:fgClr>
                    <a:bgClr>
                      <a:srgbClr val="AEAEAE"/>
                    </a:bgClr>
                  </a:patt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664" name="Straight Arrow Connector 663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tx1"/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665" name="Straight Arrow Connector 664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tx1"/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grpSp>
              <p:nvGrpSpPr>
                <p:cNvPr id="635" name="Group 634"/>
                <p:cNvGrpSpPr/>
                <p:nvPr/>
              </p:nvGrpSpPr>
              <p:grpSpPr>
                <a:xfrm>
                  <a:off x="6819900" y="44577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650" name="Freeform 649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651" name="Straight Connector 650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2" name="Straight Connector 651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3" name="Straight Connector 652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4" name="Straight Connector 653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55" name="Rectangle 654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prstClr val="black"/>
                    </a:fgClr>
                    <a:bgClr>
                      <a:srgbClr val="AEAEAE"/>
                    </a:bgClr>
                  </a:patt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656" name="Straight Arrow Connector 655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tx1"/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657" name="Straight Arrow Connector 656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tx1"/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grpSp>
              <p:nvGrpSpPr>
                <p:cNvPr id="636" name="Group 635"/>
                <p:cNvGrpSpPr/>
                <p:nvPr/>
              </p:nvGrpSpPr>
              <p:grpSpPr>
                <a:xfrm>
                  <a:off x="6819900" y="50673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642" name="Freeform 641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643" name="Straight Connector 642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4" name="Straight Connector 643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5" name="Straight Connector 644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6" name="Straight Connector 645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47" name="Rectangle 646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prstClr val="black"/>
                    </a:fgClr>
                    <a:bgClr>
                      <a:srgbClr val="AEAEAE"/>
                    </a:bgClr>
                  </a:patt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648" name="Straight Arrow Connector 647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tx1"/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649" name="Straight Arrow Connector 648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tx1"/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cxnSp>
              <p:nvCxnSpPr>
                <p:cNvPr id="637" name="Straight Arrow Connector 636"/>
                <p:cNvCxnSpPr/>
                <p:nvPr/>
              </p:nvCxnSpPr>
              <p:spPr>
                <a:xfrm flipH="1">
                  <a:off x="7429500" y="354330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  <p:cxnSp>
              <p:nvCxnSpPr>
                <p:cNvPr id="638" name="Straight Arrow Connector 637"/>
                <p:cNvCxnSpPr/>
                <p:nvPr/>
              </p:nvCxnSpPr>
              <p:spPr>
                <a:xfrm flipH="1">
                  <a:off x="7429500" y="415290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  <p:cxnSp>
              <p:nvCxnSpPr>
                <p:cNvPr id="639" name="Straight Arrow Connector 638"/>
                <p:cNvCxnSpPr/>
                <p:nvPr/>
              </p:nvCxnSpPr>
              <p:spPr>
                <a:xfrm flipH="1">
                  <a:off x="7407275" y="476250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  <p:cxnSp>
              <p:nvCxnSpPr>
                <p:cNvPr id="640" name="Straight Arrow Connector 639"/>
                <p:cNvCxnSpPr/>
                <p:nvPr/>
              </p:nvCxnSpPr>
              <p:spPr>
                <a:xfrm flipH="1">
                  <a:off x="7410450" y="537845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</p:grpSp>
        </p:grpSp>
      </p:grp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SRPT</a:t>
            </a:r>
            <a:endParaRPr lang="en-US" dirty="0"/>
          </a:p>
        </p:txBody>
      </p:sp>
      <p:sp>
        <p:nvSpPr>
          <p:cNvPr id="128" name="TextBox 127"/>
          <p:cNvSpPr txBox="1"/>
          <p:nvPr/>
        </p:nvSpPr>
        <p:spPr>
          <a:xfrm>
            <a:off x="6400800" y="2057305"/>
            <a:ext cx="1409700" cy="685895"/>
          </a:xfrm>
          <a:prstGeom prst="rect">
            <a:avLst/>
          </a:prstGeom>
          <a:solidFill>
            <a:schemeClr val="bg1"/>
          </a:solidFill>
        </p:spPr>
        <p:txBody>
          <a:bodyPr wrap="square" lIns="130622" tIns="65311" rIns="130622" bIns="65311" rtlCol="0">
            <a:spAutoFit/>
          </a:bodyPr>
          <a:lstStyle/>
          <a:p>
            <a:pPr algn="ctr"/>
            <a:r>
              <a:rPr lang="en-US" dirty="0" smtClean="0">
                <a:latin typeface="Seravek"/>
                <a:cs typeface="Seravek"/>
              </a:rPr>
              <a:t>PIFO Scheduler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48022C-F4BC-4192-A392-BACAE19DF894}" type="slidenum">
              <a:rPr lang="en-US" smtClean="0"/>
              <a:pPr/>
              <a:t>11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90334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117"/>
    </mc:Choice>
    <mc:Fallback xmlns="">
      <p:transition xmlns:p14="http://schemas.microsoft.com/office/powerpoint/2010/main" spd="slow" advTm="1311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1.11111E-6 L 0.18438 0.18935 " pathEditMode="relative" rAng="0" ptsTypes="AA">
                                      <p:cBhvr>
                                        <p:cTn id="8" dur="5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219" y="9468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500" fill="hold"/>
                                        <p:tgtEl>
                                          <p:spTgt spid="601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6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SRPT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820135" y="5105308"/>
            <a:ext cx="5811559" cy="1104992"/>
            <a:chOff x="1820135" y="5105308"/>
            <a:chExt cx="5811559" cy="1104992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0135" y="5105308"/>
              <a:ext cx="1104992" cy="1104992"/>
            </a:xfrm>
            <a:prstGeom prst="rect">
              <a:avLst/>
            </a:prstGeom>
          </p:spPr>
        </p:pic>
        <p:cxnSp>
          <p:nvCxnSpPr>
            <p:cNvPr id="6" name="Straight Connector 5"/>
            <p:cNvCxnSpPr/>
            <p:nvPr/>
          </p:nvCxnSpPr>
          <p:spPr>
            <a:xfrm>
              <a:off x="3086100" y="5562600"/>
              <a:ext cx="4545594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9226" y="5113248"/>
            <a:ext cx="1605274" cy="1005971"/>
          </a:xfrm>
          <a:prstGeom prst="rect">
            <a:avLst/>
          </a:prstGeom>
        </p:spPr>
      </p:pic>
      <p:grpSp>
        <p:nvGrpSpPr>
          <p:cNvPr id="151" name="Group 150"/>
          <p:cNvGrpSpPr/>
          <p:nvPr/>
        </p:nvGrpSpPr>
        <p:grpSpPr>
          <a:xfrm>
            <a:off x="914400" y="3058802"/>
            <a:ext cx="3139531" cy="2014848"/>
            <a:chOff x="762000" y="2814289"/>
            <a:chExt cx="3520531" cy="2259361"/>
          </a:xfrm>
        </p:grpSpPr>
        <p:pic>
          <p:nvPicPr>
            <p:cNvPr id="131" name="Picture 13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62000" y="2814289"/>
              <a:ext cx="3520531" cy="2259361"/>
            </a:xfrm>
            <a:prstGeom prst="rect">
              <a:avLst/>
            </a:prstGeom>
          </p:spPr>
        </p:pic>
        <p:sp>
          <p:nvSpPr>
            <p:cNvPr id="150" name="TextBox 149"/>
            <p:cNvSpPr txBox="1"/>
            <p:nvPr/>
          </p:nvSpPr>
          <p:spPr>
            <a:xfrm>
              <a:off x="1142997" y="3028890"/>
              <a:ext cx="270510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latin typeface="Seravek"/>
                  <a:cs typeface="Seravek"/>
                </a:rPr>
                <a:t>Rank Computation </a:t>
              </a:r>
              <a:endParaRPr lang="en-US" sz="2000" dirty="0">
                <a:latin typeface="Seravek"/>
                <a:cs typeface="Seravek"/>
              </a:endParaRPr>
            </a:p>
          </p:txBody>
        </p:sp>
      </p:grpSp>
      <p:sp>
        <p:nvSpPr>
          <p:cNvPr id="152" name="Rectangle 151"/>
          <p:cNvSpPr/>
          <p:nvPr/>
        </p:nvSpPr>
        <p:spPr>
          <a:xfrm>
            <a:off x="1257300" y="3695700"/>
            <a:ext cx="2476500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defTabSz="457200">
              <a:buFontTx/>
              <a:buAutoNum type="arabicPeriod"/>
              <a:defRPr/>
            </a:pPr>
            <a:r>
              <a:rPr lang="en-US" sz="1700" kern="0" dirty="0" smtClean="0">
                <a:solidFill>
                  <a:prstClr val="black"/>
                </a:solidFill>
                <a:latin typeface="Seravek"/>
                <a:cs typeface="Seravek"/>
              </a:rPr>
              <a:t>f = flow(p)</a:t>
            </a:r>
          </a:p>
          <a:p>
            <a:pPr marL="342900" indent="-342900" defTabSz="457200">
              <a:buFont typeface="+mj-lt"/>
              <a:buAutoNum type="arabicPeriod" startAt="2"/>
              <a:defRPr/>
            </a:pPr>
            <a:r>
              <a:rPr lang="en-US" sz="1700" kern="0" dirty="0" err="1" smtClean="0">
                <a:solidFill>
                  <a:prstClr val="black"/>
                </a:solidFill>
                <a:latin typeface="Seravek"/>
                <a:cs typeface="Seravek"/>
              </a:rPr>
              <a:t>p.rank</a:t>
            </a:r>
            <a:r>
              <a:rPr lang="en-US" sz="1700" kern="0" dirty="0" smtClean="0">
                <a:solidFill>
                  <a:prstClr val="black"/>
                </a:solidFill>
                <a:latin typeface="Seravek"/>
                <a:cs typeface="Seravek"/>
              </a:rPr>
              <a:t> = </a:t>
            </a:r>
            <a:r>
              <a:rPr lang="en-US" sz="1700" kern="0" dirty="0" err="1" smtClean="0">
                <a:solidFill>
                  <a:prstClr val="black"/>
                </a:solidFill>
                <a:latin typeface="Seravek"/>
                <a:cs typeface="Seravek"/>
              </a:rPr>
              <a:t>f.rem_size</a:t>
            </a:r>
            <a:endParaRPr lang="en-US" sz="1700" kern="0" dirty="0">
              <a:solidFill>
                <a:prstClr val="black"/>
              </a:solidFill>
              <a:latin typeface="Seravek"/>
              <a:cs typeface="Seravek"/>
            </a:endParaRPr>
          </a:p>
        </p:txBody>
      </p:sp>
      <p:grpSp>
        <p:nvGrpSpPr>
          <p:cNvPr id="153" name="Group 152"/>
          <p:cNvGrpSpPr/>
          <p:nvPr/>
        </p:nvGrpSpPr>
        <p:grpSpPr>
          <a:xfrm>
            <a:off x="6934200" y="2933700"/>
            <a:ext cx="2743200" cy="2227150"/>
            <a:chOff x="6397161" y="2935733"/>
            <a:chExt cx="3204039" cy="2601297"/>
          </a:xfrm>
        </p:grpSpPr>
        <p:grpSp>
          <p:nvGrpSpPr>
            <p:cNvPr id="154" name="Group 153"/>
            <p:cNvGrpSpPr/>
            <p:nvPr/>
          </p:nvGrpSpPr>
          <p:grpSpPr>
            <a:xfrm>
              <a:off x="6397161" y="2935733"/>
              <a:ext cx="3204039" cy="2601297"/>
              <a:chOff x="6397161" y="2935733"/>
              <a:chExt cx="3204039" cy="2601297"/>
            </a:xfrm>
          </p:grpSpPr>
          <p:grpSp>
            <p:nvGrpSpPr>
              <p:cNvPr id="156" name="Group 155"/>
              <p:cNvGrpSpPr/>
              <p:nvPr/>
            </p:nvGrpSpPr>
            <p:grpSpPr>
              <a:xfrm>
                <a:off x="6397161" y="3462120"/>
                <a:ext cx="3204039" cy="2074910"/>
                <a:chOff x="6431622" y="3698774"/>
                <a:chExt cx="3204039" cy="2074910"/>
              </a:xfrm>
            </p:grpSpPr>
            <p:sp>
              <p:nvSpPr>
                <p:cNvPr id="158" name="Rectangle 157"/>
                <p:cNvSpPr/>
                <p:nvPr/>
              </p:nvSpPr>
              <p:spPr>
                <a:xfrm>
                  <a:off x="6431622" y="3698774"/>
                  <a:ext cx="3204039" cy="2074910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grpSp>
              <p:nvGrpSpPr>
                <p:cNvPr id="159" name="Group 158"/>
                <p:cNvGrpSpPr/>
                <p:nvPr/>
              </p:nvGrpSpPr>
              <p:grpSpPr>
                <a:xfrm>
                  <a:off x="6892503" y="4038600"/>
                  <a:ext cx="2175291" cy="1228293"/>
                  <a:chOff x="3906054" y="6114996"/>
                  <a:chExt cx="1050221" cy="563990"/>
                </a:xfrm>
              </p:grpSpPr>
              <p:grpSp>
                <p:nvGrpSpPr>
                  <p:cNvPr id="160" name="Group 159"/>
                  <p:cNvGrpSpPr/>
                  <p:nvPr/>
                </p:nvGrpSpPr>
                <p:grpSpPr>
                  <a:xfrm>
                    <a:off x="3906054" y="6114996"/>
                    <a:ext cx="1050221" cy="563990"/>
                    <a:chOff x="3906054" y="6114996"/>
                    <a:chExt cx="1050221" cy="563990"/>
                  </a:xfrm>
                </p:grpSpPr>
                <p:grpSp>
                  <p:nvGrpSpPr>
                    <p:cNvPr id="162" name="Group 161"/>
                    <p:cNvGrpSpPr/>
                    <p:nvPr/>
                  </p:nvGrpSpPr>
                  <p:grpSpPr>
                    <a:xfrm>
                      <a:off x="4000499" y="6358104"/>
                      <a:ext cx="955776" cy="320882"/>
                      <a:chOff x="1594855" y="898558"/>
                      <a:chExt cx="832256" cy="317821"/>
                    </a:xfrm>
                  </p:grpSpPr>
                  <p:cxnSp>
                    <p:nvCxnSpPr>
                      <p:cNvPr id="168" name="Straight Connector 167"/>
                      <p:cNvCxnSpPr/>
                      <p:nvPr/>
                    </p:nvCxnSpPr>
                    <p:spPr>
                      <a:xfrm>
                        <a:off x="1594855" y="898558"/>
                        <a:ext cx="832256" cy="0"/>
                      </a:xfrm>
                      <a:prstGeom prst="line">
                        <a:avLst/>
                      </a:prstGeom>
                      <a:noFill/>
                      <a:ln w="2540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</p:cxnSp>
                  <p:cxnSp>
                    <p:nvCxnSpPr>
                      <p:cNvPr id="169" name="Straight Connector 168"/>
                      <p:cNvCxnSpPr/>
                      <p:nvPr/>
                    </p:nvCxnSpPr>
                    <p:spPr>
                      <a:xfrm>
                        <a:off x="1594855" y="1216378"/>
                        <a:ext cx="832256" cy="0"/>
                      </a:xfrm>
                      <a:prstGeom prst="line">
                        <a:avLst/>
                      </a:prstGeom>
                      <a:noFill/>
                      <a:ln w="2540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</p:cxnSp>
                  <p:cxnSp>
                    <p:nvCxnSpPr>
                      <p:cNvPr id="170" name="Straight Connector 169"/>
                      <p:cNvCxnSpPr/>
                      <p:nvPr/>
                    </p:nvCxnSpPr>
                    <p:spPr>
                      <a:xfrm flipV="1">
                        <a:off x="2427111" y="903111"/>
                        <a:ext cx="0" cy="313268"/>
                      </a:xfrm>
                      <a:prstGeom prst="line">
                        <a:avLst/>
                      </a:prstGeom>
                      <a:noFill/>
                      <a:ln w="2540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</p:cxnSp>
                </p:grpSp>
                <p:sp>
                  <p:nvSpPr>
                    <p:cNvPr id="163" name="Rectangle 162"/>
                    <p:cNvSpPr/>
                    <p:nvPr/>
                  </p:nvSpPr>
                  <p:spPr>
                    <a:xfrm>
                      <a:off x="4774463" y="6375591"/>
                      <a:ext cx="163401" cy="288746"/>
                    </a:xfrm>
                    <a:prstGeom prst="rect">
                      <a:avLst/>
                    </a:prstGeom>
                    <a:solidFill>
                      <a:srgbClr val="F79646">
                        <a:lumMod val="60000"/>
                        <a:lumOff val="40000"/>
                      </a:srgbClr>
                    </a:solidFill>
                    <a:ln w="9525" cap="flat" cmpd="sng" algn="ctr">
                      <a:solidFill>
                        <a:sysClr val="windowText" lastClr="000000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algn="ctr" defTabSz="457200">
                        <a:defRPr/>
                      </a:pPr>
                      <a:r>
                        <a:rPr lang="en-US" kern="0" dirty="0" smtClean="0">
                          <a:latin typeface="Seravek"/>
                          <a:cs typeface="Seravek"/>
                        </a:rPr>
                        <a:t>2</a:t>
                      </a:r>
                      <a:endParaRPr lang="en-US" kern="0" dirty="0">
                        <a:latin typeface="Seravek"/>
                        <a:cs typeface="Seravek"/>
                      </a:endParaRPr>
                    </a:p>
                  </p:txBody>
                </p:sp>
                <p:sp>
                  <p:nvSpPr>
                    <p:cNvPr id="164" name="Rectangle 163"/>
                    <p:cNvSpPr/>
                    <p:nvPr/>
                  </p:nvSpPr>
                  <p:spPr>
                    <a:xfrm>
                      <a:off x="4238407" y="6378211"/>
                      <a:ext cx="163401" cy="288746"/>
                    </a:xfrm>
                    <a:prstGeom prst="rect">
                      <a:avLst/>
                    </a:prstGeom>
                    <a:solidFill>
                      <a:srgbClr val="9BBB59">
                        <a:lumMod val="60000"/>
                        <a:lumOff val="40000"/>
                      </a:srgbClr>
                    </a:solidFill>
                    <a:ln w="9525" cap="flat" cmpd="sng" algn="ctr">
                      <a:solidFill>
                        <a:sysClr val="windowText" lastClr="000000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algn="ctr" defTabSz="457200">
                        <a:defRPr/>
                      </a:pPr>
                      <a:r>
                        <a:rPr lang="en-US" kern="0" dirty="0" smtClean="0">
                          <a:latin typeface="Seravek"/>
                          <a:cs typeface="Seravek"/>
                        </a:rPr>
                        <a:t>9</a:t>
                      </a:r>
                      <a:endParaRPr lang="en-US" kern="0" dirty="0">
                        <a:latin typeface="Seravek"/>
                        <a:cs typeface="Seravek"/>
                      </a:endParaRPr>
                    </a:p>
                  </p:txBody>
                </p:sp>
                <p:sp>
                  <p:nvSpPr>
                    <p:cNvPr id="165" name="Rectangle 164"/>
                    <p:cNvSpPr/>
                    <p:nvPr/>
                  </p:nvSpPr>
                  <p:spPr>
                    <a:xfrm>
                      <a:off x="4424539" y="6376469"/>
                      <a:ext cx="163401" cy="288746"/>
                    </a:xfrm>
                    <a:prstGeom prst="rect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 defTabSz="457200">
                        <a:defRPr/>
                      </a:pPr>
                      <a:r>
                        <a:rPr lang="en-US" kern="0" dirty="0" smtClean="0">
                          <a:solidFill>
                            <a:schemeClr val="tx1"/>
                          </a:solidFill>
                          <a:latin typeface="Seravek"/>
                          <a:cs typeface="Seravek"/>
                        </a:rPr>
                        <a:t>8</a:t>
                      </a:r>
                      <a:endParaRPr lang="en-US" kern="0" dirty="0">
                        <a:solidFill>
                          <a:schemeClr val="tx1"/>
                        </a:solidFill>
                        <a:latin typeface="Seravek"/>
                        <a:cs typeface="Seravek"/>
                      </a:endParaRPr>
                    </a:p>
                  </p:txBody>
                </p:sp>
                <p:cxnSp>
                  <p:nvCxnSpPr>
                    <p:cNvPr id="166" name="Straight Arrow Connector 165"/>
                    <p:cNvCxnSpPr/>
                    <p:nvPr/>
                  </p:nvCxnSpPr>
                  <p:spPr>
                    <a:xfrm flipH="1">
                      <a:off x="3906054" y="6122857"/>
                      <a:ext cx="515025" cy="0"/>
                    </a:xfrm>
                    <a:prstGeom prst="straightConnector1">
                      <a:avLst/>
                    </a:prstGeom>
                    <a:noFill/>
                    <a:ln w="25400" cap="flat" cmpd="sng" algn="ctr">
                      <a:solidFill>
                        <a:schemeClr val="tx1"/>
                      </a:solidFill>
                      <a:prstDash val="solid"/>
                      <a:tailEnd type="none"/>
                    </a:ln>
                    <a:effectLst/>
                  </p:spPr>
                </p:cxnSp>
                <p:cxnSp>
                  <p:nvCxnSpPr>
                    <p:cNvPr id="167" name="Straight Arrow Connector 166"/>
                    <p:cNvCxnSpPr/>
                    <p:nvPr/>
                  </p:nvCxnSpPr>
                  <p:spPr>
                    <a:xfrm flipV="1">
                      <a:off x="4414905" y="6114996"/>
                      <a:ext cx="0" cy="253677"/>
                    </a:xfrm>
                    <a:prstGeom prst="straightConnector1">
                      <a:avLst/>
                    </a:prstGeom>
                    <a:noFill/>
                    <a:ln w="25400" cap="flat" cmpd="sng" algn="ctr">
                      <a:solidFill>
                        <a:schemeClr val="tx1"/>
                      </a:solidFill>
                      <a:prstDash val="solid"/>
                      <a:headEnd type="triangle" w="lg" len="lg"/>
                      <a:tailEnd type="none"/>
                    </a:ln>
                    <a:effectLst/>
                  </p:spPr>
                </p:cxnSp>
              </p:grpSp>
              <p:sp>
                <p:nvSpPr>
                  <p:cNvPr id="161" name="Rectangle 160"/>
                  <p:cNvSpPr/>
                  <p:nvPr/>
                </p:nvSpPr>
                <p:spPr>
                  <a:xfrm>
                    <a:off x="4600575" y="6378575"/>
                    <a:ext cx="163401" cy="288746"/>
                  </a:xfrm>
                  <a:prstGeom prst="rect">
                    <a:avLst/>
                  </a:prstGeom>
                  <a:solidFill>
                    <a:srgbClr val="FF6666"/>
                  </a:solidFill>
                  <a:ln w="9525" cap="flat" cmpd="sng" algn="ctr">
                    <a:solidFill>
                      <a:sysClr val="windowText" lastClr="000000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 defTabSz="457200">
                      <a:defRPr/>
                    </a:pPr>
                    <a:r>
                      <a:rPr lang="en-US" kern="0" dirty="0" smtClean="0">
                        <a:latin typeface="Seravek"/>
                        <a:cs typeface="Seravek"/>
                      </a:rPr>
                      <a:t>5</a:t>
                    </a:r>
                    <a:endParaRPr lang="en-US" kern="0" dirty="0">
                      <a:latin typeface="Seravek"/>
                      <a:cs typeface="Seravek"/>
                    </a:endParaRPr>
                  </a:p>
                </p:txBody>
              </p:sp>
            </p:grpSp>
          </p:grpSp>
          <p:sp>
            <p:nvSpPr>
              <p:cNvPr id="157" name="TextBox 156"/>
              <p:cNvSpPr txBox="1"/>
              <p:nvPr/>
            </p:nvSpPr>
            <p:spPr>
              <a:xfrm>
                <a:off x="6469978" y="2935733"/>
                <a:ext cx="3048000" cy="634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 smtClean="0">
                    <a:latin typeface="Seravek"/>
                    <a:cs typeface="Seravek"/>
                  </a:rPr>
                  <a:t>PIFO Scheduler</a:t>
                </a:r>
              </a:p>
            </p:txBody>
          </p:sp>
        </p:grpSp>
        <p:cxnSp>
          <p:nvCxnSpPr>
            <p:cNvPr id="155" name="Straight Arrow Connector 154"/>
            <p:cNvCxnSpPr/>
            <p:nvPr/>
          </p:nvCxnSpPr>
          <p:spPr>
            <a:xfrm>
              <a:off x="9029699" y="4686300"/>
              <a:ext cx="449611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tailEnd type="arrow" w="lg" len="lg"/>
            </a:ln>
            <a:effectLst/>
          </p:spPr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48022C-F4BC-4192-A392-BACAE19DF894}" type="slidenum">
              <a:rPr lang="en-US" smtClean="0"/>
              <a:pPr/>
              <a:t>12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84141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683"/>
    </mc:Choice>
    <mc:Fallback xmlns="">
      <p:transition xmlns:p14="http://schemas.microsoft.com/office/powerpoint/2010/main" spd="slow" advTm="4068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Beyond a single PIFO</a:t>
            </a:r>
            <a:endParaRPr lang="en-US" dirty="0">
              <a:latin typeface="+mj-lt"/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10625130" y="3929045"/>
            <a:ext cx="609504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tailEnd type="arrow" w="lg" len="lg"/>
          </a:ln>
          <a:effectLst/>
        </p:spPr>
      </p:cxnSp>
      <p:grpSp>
        <p:nvGrpSpPr>
          <p:cNvPr id="33" name="Group 32"/>
          <p:cNvGrpSpPr/>
          <p:nvPr/>
        </p:nvGrpSpPr>
        <p:grpSpPr>
          <a:xfrm>
            <a:off x="6667500" y="3543300"/>
            <a:ext cx="3929678" cy="771493"/>
            <a:chOff x="931333" y="903111"/>
            <a:chExt cx="1495778" cy="313268"/>
          </a:xfrm>
        </p:grpSpPr>
        <p:cxnSp>
          <p:nvCxnSpPr>
            <p:cNvPr id="34" name="Straight Connector 33"/>
            <p:cNvCxnSpPr/>
            <p:nvPr/>
          </p:nvCxnSpPr>
          <p:spPr>
            <a:xfrm>
              <a:off x="931333" y="903111"/>
              <a:ext cx="1495778" cy="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35" name="Straight Connector 34"/>
            <p:cNvCxnSpPr/>
            <p:nvPr/>
          </p:nvCxnSpPr>
          <p:spPr>
            <a:xfrm>
              <a:off x="931333" y="1216378"/>
              <a:ext cx="1495778" cy="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36" name="Straight Connector 35"/>
            <p:cNvCxnSpPr/>
            <p:nvPr/>
          </p:nvCxnSpPr>
          <p:spPr>
            <a:xfrm flipV="1">
              <a:off x="2427111" y="903111"/>
              <a:ext cx="0" cy="313268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</p:grpSp>
      <p:sp>
        <p:nvSpPr>
          <p:cNvPr id="37" name="Rectangle 36"/>
          <p:cNvSpPr/>
          <p:nvPr/>
        </p:nvSpPr>
        <p:spPr>
          <a:xfrm>
            <a:off x="10153695" y="3574744"/>
            <a:ext cx="398572" cy="704318"/>
          </a:xfrm>
          <a:prstGeom prst="rect">
            <a:avLst/>
          </a:prstGeom>
          <a:solidFill>
            <a:srgbClr val="A1B2DD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sz="2000" kern="0" dirty="0" smtClean="0">
                <a:latin typeface="+mj-lt"/>
                <a:cs typeface="Seravek"/>
              </a:rPr>
              <a:t>x</a:t>
            </a:r>
          </a:p>
          <a:p>
            <a:pPr algn="ctr" defTabSz="457200">
              <a:defRPr/>
            </a:pPr>
            <a:r>
              <a:rPr lang="en-US" sz="2000" kern="0" baseline="-25000" dirty="0" smtClean="0">
                <a:latin typeface="+mj-lt"/>
                <a:cs typeface="Seravek"/>
              </a:rPr>
              <a:t>1</a:t>
            </a:r>
            <a:endParaRPr lang="en-US" sz="2000" kern="0" baseline="-25000" dirty="0">
              <a:latin typeface="+mj-lt"/>
              <a:cs typeface="Seravek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9300149" y="3576886"/>
            <a:ext cx="398572" cy="704318"/>
          </a:xfrm>
          <a:prstGeom prst="rect">
            <a:avLst/>
          </a:prstGeom>
          <a:solidFill>
            <a:srgbClr val="A1B2DD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sz="2000" kern="0" dirty="0" smtClean="0">
                <a:latin typeface="+mj-lt"/>
                <a:cs typeface="Seravek"/>
              </a:rPr>
              <a:t>y</a:t>
            </a:r>
          </a:p>
          <a:p>
            <a:pPr algn="ctr" defTabSz="457200">
              <a:defRPr/>
            </a:pPr>
            <a:r>
              <a:rPr lang="en-US" sz="2000" kern="0" baseline="-25000" dirty="0" smtClean="0">
                <a:latin typeface="+mj-lt"/>
                <a:cs typeface="Seravek"/>
              </a:rPr>
              <a:t>1</a:t>
            </a:r>
            <a:endParaRPr lang="en-US" sz="2000" kern="0" baseline="-25000" dirty="0">
              <a:latin typeface="+mj-lt"/>
              <a:cs typeface="Seravek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8435714" y="3581135"/>
            <a:ext cx="398572" cy="704318"/>
          </a:xfrm>
          <a:prstGeom prst="rect">
            <a:avLst/>
          </a:prstGeom>
          <a:solidFill>
            <a:srgbClr val="A1B2DD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sz="2000" kern="0" dirty="0" smtClean="0">
                <a:latin typeface="+mj-lt"/>
                <a:cs typeface="Seravek"/>
              </a:rPr>
              <a:t>x</a:t>
            </a:r>
          </a:p>
          <a:p>
            <a:pPr algn="ctr" defTabSz="457200">
              <a:defRPr/>
            </a:pPr>
            <a:r>
              <a:rPr lang="en-US" sz="2000" kern="0" baseline="-25000" dirty="0" smtClean="0">
                <a:latin typeface="+mj-lt"/>
                <a:cs typeface="Seravek"/>
              </a:rPr>
              <a:t>2</a:t>
            </a:r>
            <a:endParaRPr lang="en-US" sz="2000" kern="0" baseline="-25000" dirty="0">
              <a:latin typeface="+mj-lt"/>
              <a:cs typeface="Seravek"/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8003367" y="3577413"/>
            <a:ext cx="2124959" cy="708040"/>
            <a:chOff x="2178933" y="5549120"/>
            <a:chExt cx="2124959" cy="708040"/>
          </a:xfrm>
        </p:grpSpPr>
        <p:sp>
          <p:nvSpPr>
            <p:cNvPr id="38" name="Rectangle 37"/>
            <p:cNvSpPr/>
            <p:nvPr/>
          </p:nvSpPr>
          <p:spPr>
            <a:xfrm>
              <a:off x="3905320" y="5549120"/>
              <a:ext cx="398572" cy="704318"/>
            </a:xfrm>
            <a:prstGeom prst="rect">
              <a:avLst/>
            </a:prstGeom>
            <a:solidFill>
              <a:srgbClr val="FF6666"/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r>
                <a:rPr lang="en-US" sz="2000" kern="0" dirty="0">
                  <a:latin typeface="+mj-lt"/>
                  <a:cs typeface="Seravek"/>
                </a:rPr>
                <a:t>b</a:t>
              </a:r>
              <a:r>
                <a:rPr lang="en-US" sz="2000" kern="0" baseline="-25000" dirty="0" smtClean="0">
                  <a:latin typeface="+mj-lt"/>
                  <a:cs typeface="Seravek"/>
                </a:rPr>
                <a:t>1</a:t>
              </a:r>
              <a:endParaRPr lang="en-US" sz="2000" kern="0" baseline="-25000" dirty="0">
                <a:latin typeface="+mj-lt"/>
                <a:cs typeface="Seravek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047978" y="5552842"/>
              <a:ext cx="398572" cy="704318"/>
            </a:xfrm>
            <a:prstGeom prst="rect">
              <a:avLst/>
            </a:prstGeom>
            <a:solidFill>
              <a:srgbClr val="FF6666"/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r>
                <a:rPr lang="en-US" sz="2000" kern="0" dirty="0" smtClean="0">
                  <a:latin typeface="+mj-lt"/>
                  <a:cs typeface="Seravek"/>
                </a:rPr>
                <a:t>b</a:t>
              </a:r>
              <a:r>
                <a:rPr lang="en-US" sz="2000" kern="0" baseline="-25000" dirty="0" smtClean="0">
                  <a:latin typeface="+mj-lt"/>
                  <a:cs typeface="Seravek"/>
                </a:rPr>
                <a:t>2</a:t>
              </a:r>
              <a:endParaRPr lang="en-US" sz="2000" kern="0" dirty="0">
                <a:latin typeface="+mj-lt"/>
                <a:cs typeface="Seravek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2178933" y="5550171"/>
              <a:ext cx="398572" cy="704318"/>
            </a:xfrm>
            <a:prstGeom prst="rect">
              <a:avLst/>
            </a:prstGeom>
            <a:solidFill>
              <a:srgbClr val="FF6666"/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r>
                <a:rPr lang="en-US" sz="2000" kern="0" dirty="0" smtClean="0">
                  <a:latin typeface="+mj-lt"/>
                  <a:cs typeface="Seravek"/>
                </a:rPr>
                <a:t>b</a:t>
              </a:r>
              <a:r>
                <a:rPr lang="en-US" sz="2000" kern="0" baseline="-25000" dirty="0" smtClean="0">
                  <a:latin typeface="+mj-lt"/>
                  <a:cs typeface="Seravek"/>
                </a:rPr>
                <a:t>3</a:t>
              </a:r>
              <a:endParaRPr lang="en-US" sz="2000" kern="0" baseline="-25000" dirty="0">
                <a:latin typeface="+mj-lt"/>
                <a:cs typeface="Seravek"/>
              </a:endParaRPr>
            </a:p>
          </p:txBody>
        </p:sp>
      </p:grpSp>
      <p:sp>
        <p:nvSpPr>
          <p:cNvPr id="43" name="Rectangle 42"/>
          <p:cNvSpPr/>
          <p:nvPr/>
        </p:nvSpPr>
        <p:spPr>
          <a:xfrm>
            <a:off x="7566749" y="3578464"/>
            <a:ext cx="398572" cy="704318"/>
          </a:xfrm>
          <a:prstGeom prst="rect">
            <a:avLst/>
          </a:prstGeom>
          <a:solidFill>
            <a:srgbClr val="A1B2DD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sz="2000" kern="0" dirty="0">
                <a:latin typeface="+mj-lt"/>
                <a:cs typeface="Seravek"/>
              </a:rPr>
              <a:t>y</a:t>
            </a:r>
            <a:endParaRPr lang="en-US" sz="2000" kern="0" dirty="0" smtClean="0">
              <a:latin typeface="+mj-lt"/>
              <a:cs typeface="Seravek"/>
            </a:endParaRPr>
          </a:p>
          <a:p>
            <a:pPr algn="ctr" defTabSz="457200">
              <a:defRPr/>
            </a:pPr>
            <a:r>
              <a:rPr lang="en-US" sz="2000" kern="0" baseline="-25000" dirty="0" smtClean="0">
                <a:latin typeface="+mj-lt"/>
                <a:cs typeface="Seravek"/>
              </a:rPr>
              <a:t>2</a:t>
            </a:r>
            <a:endParaRPr lang="en-US" sz="2000" kern="0" baseline="-25000" dirty="0">
              <a:latin typeface="+mj-lt"/>
              <a:cs typeface="Seravek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6553200" y="1981200"/>
            <a:ext cx="398572" cy="704318"/>
          </a:xfrm>
          <a:prstGeom prst="rect">
            <a:avLst/>
          </a:prstGeom>
          <a:solidFill>
            <a:srgbClr val="FF6666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sz="2000" kern="0" dirty="0" smtClean="0">
                <a:latin typeface="+mj-lt"/>
                <a:cs typeface="Seravek"/>
              </a:rPr>
              <a:t>a</a:t>
            </a:r>
            <a:r>
              <a:rPr lang="en-US" sz="2000" kern="0" baseline="-25000" dirty="0" smtClean="0">
                <a:latin typeface="+mj-lt"/>
                <a:cs typeface="Seravek"/>
              </a:rPr>
              <a:t>1</a:t>
            </a:r>
            <a:endParaRPr lang="en-US" sz="2000" kern="0" baseline="-25000" dirty="0">
              <a:latin typeface="+mj-lt"/>
              <a:cs typeface="Seravek"/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723900" y="1938635"/>
            <a:ext cx="4457700" cy="2938164"/>
            <a:chOff x="723900" y="1900535"/>
            <a:chExt cx="4457700" cy="2938164"/>
          </a:xfrm>
        </p:grpSpPr>
        <p:grpSp>
          <p:nvGrpSpPr>
            <p:cNvPr id="51" name="Group 50"/>
            <p:cNvGrpSpPr/>
            <p:nvPr/>
          </p:nvGrpSpPr>
          <p:grpSpPr>
            <a:xfrm>
              <a:off x="828956" y="2400301"/>
              <a:ext cx="4051684" cy="2438398"/>
              <a:chOff x="840540" y="2324100"/>
              <a:chExt cx="4051684" cy="2438398"/>
            </a:xfrm>
          </p:grpSpPr>
          <p:grpSp>
            <p:nvGrpSpPr>
              <p:cNvPr id="53" name="Group 52"/>
              <p:cNvGrpSpPr/>
              <p:nvPr/>
            </p:nvGrpSpPr>
            <p:grpSpPr>
              <a:xfrm>
                <a:off x="840540" y="2743197"/>
                <a:ext cx="4051684" cy="2019301"/>
                <a:chOff x="2396385" y="2948058"/>
                <a:chExt cx="2760542" cy="1375815"/>
              </a:xfrm>
            </p:grpSpPr>
            <p:cxnSp>
              <p:nvCxnSpPr>
                <p:cNvPr id="62" name="Straight Connector 61"/>
                <p:cNvCxnSpPr/>
                <p:nvPr/>
              </p:nvCxnSpPr>
              <p:spPr>
                <a:xfrm flipH="1">
                  <a:off x="3048001" y="2948059"/>
                  <a:ext cx="665352" cy="558511"/>
                </a:xfrm>
                <a:prstGeom prst="line">
                  <a:avLst/>
                </a:prstGeom>
                <a:ln w="38100">
                  <a:solidFill>
                    <a:srgbClr val="AEAEA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Connector 62"/>
                <p:cNvCxnSpPr/>
                <p:nvPr/>
              </p:nvCxnSpPr>
              <p:spPr>
                <a:xfrm>
                  <a:off x="3713353" y="2948058"/>
                  <a:ext cx="599824" cy="574188"/>
                </a:xfrm>
                <a:prstGeom prst="line">
                  <a:avLst/>
                </a:prstGeom>
                <a:ln w="38100">
                  <a:solidFill>
                    <a:srgbClr val="AEAEA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/>
                <p:cNvCxnSpPr/>
                <p:nvPr/>
              </p:nvCxnSpPr>
              <p:spPr>
                <a:xfrm flipH="1">
                  <a:off x="2781300" y="3506569"/>
                  <a:ext cx="266700" cy="342900"/>
                </a:xfrm>
                <a:prstGeom prst="line">
                  <a:avLst/>
                </a:prstGeom>
                <a:ln w="38100">
                  <a:solidFill>
                    <a:srgbClr val="AEAEA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/>
                <p:cNvCxnSpPr/>
                <p:nvPr/>
              </p:nvCxnSpPr>
              <p:spPr>
                <a:xfrm>
                  <a:off x="3048000" y="3506569"/>
                  <a:ext cx="266700" cy="342900"/>
                </a:xfrm>
                <a:prstGeom prst="line">
                  <a:avLst/>
                </a:prstGeom>
                <a:ln w="38100">
                  <a:solidFill>
                    <a:srgbClr val="AEAEA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/>
                <p:cNvCxnSpPr>
                  <a:endCxn id="72" idx="0"/>
                </p:cNvCxnSpPr>
                <p:nvPr/>
              </p:nvCxnSpPr>
              <p:spPr>
                <a:xfrm flipH="1">
                  <a:off x="4049061" y="3548206"/>
                  <a:ext cx="282368" cy="327223"/>
                </a:xfrm>
                <a:prstGeom prst="line">
                  <a:avLst/>
                </a:prstGeom>
                <a:ln w="38100">
                  <a:solidFill>
                    <a:srgbClr val="AEAEA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/>
                <p:cNvCxnSpPr/>
                <p:nvPr/>
              </p:nvCxnSpPr>
              <p:spPr>
                <a:xfrm>
                  <a:off x="4313178" y="3522247"/>
                  <a:ext cx="257997" cy="327223"/>
                </a:xfrm>
                <a:prstGeom prst="line">
                  <a:avLst/>
                </a:prstGeom>
                <a:ln w="38100">
                  <a:solidFill>
                    <a:srgbClr val="AEAEA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8" name="TextBox 67"/>
                <p:cNvSpPr txBox="1"/>
                <p:nvPr/>
              </p:nvSpPr>
              <p:spPr>
                <a:xfrm>
                  <a:off x="2396385" y="3207645"/>
                  <a:ext cx="794231" cy="25163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b="1" dirty="0" smtClean="0">
                      <a:solidFill>
                        <a:srgbClr val="FF6666"/>
                      </a:solidFill>
                      <a:latin typeface="+mj-lt"/>
                      <a:cs typeface="Seravek"/>
                    </a:rPr>
                    <a:t>Red (0.5)</a:t>
                  </a:r>
                  <a:endParaRPr lang="en-US" b="1" dirty="0">
                    <a:solidFill>
                      <a:srgbClr val="FF6666"/>
                    </a:solidFill>
                    <a:latin typeface="+mj-lt"/>
                    <a:cs typeface="Seravek"/>
                  </a:endParaRPr>
                </a:p>
              </p:txBody>
            </p:sp>
            <p:sp>
              <p:nvSpPr>
                <p:cNvPr id="69" name="TextBox 68"/>
                <p:cNvSpPr txBox="1"/>
                <p:nvPr/>
              </p:nvSpPr>
              <p:spPr>
                <a:xfrm>
                  <a:off x="4322285" y="3241556"/>
                  <a:ext cx="834642" cy="25163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b="1" dirty="0" smtClean="0">
                      <a:solidFill>
                        <a:srgbClr val="3366FF"/>
                      </a:solidFill>
                      <a:latin typeface="+mj-lt"/>
                      <a:cs typeface="Seravek"/>
                    </a:rPr>
                    <a:t>Blue (0.5)</a:t>
                  </a:r>
                  <a:endParaRPr lang="en-US" b="1" dirty="0">
                    <a:solidFill>
                      <a:srgbClr val="3366FF"/>
                    </a:solidFill>
                    <a:latin typeface="+mj-lt"/>
                    <a:cs typeface="Seravek"/>
                  </a:endParaRPr>
                </a:p>
              </p:txBody>
            </p:sp>
            <p:sp>
              <p:nvSpPr>
                <p:cNvPr id="70" name="TextBox 69"/>
                <p:cNvSpPr txBox="1"/>
                <p:nvPr/>
              </p:nvSpPr>
              <p:spPr>
                <a:xfrm>
                  <a:off x="2506517" y="3875429"/>
                  <a:ext cx="560831" cy="4403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b="1" dirty="0">
                      <a:solidFill>
                        <a:srgbClr val="FF6666"/>
                      </a:solidFill>
                      <a:latin typeface="+mj-lt"/>
                      <a:cs typeface="Seravek"/>
                    </a:rPr>
                    <a:t>a</a:t>
                  </a:r>
                </a:p>
                <a:p>
                  <a:pPr algn="ctr"/>
                  <a:r>
                    <a:rPr lang="en-US" b="1" dirty="0">
                      <a:solidFill>
                        <a:srgbClr val="FF6666"/>
                      </a:solidFill>
                      <a:latin typeface="+mj-lt"/>
                      <a:cs typeface="Seravek"/>
                    </a:rPr>
                    <a:t>(</a:t>
                  </a:r>
                  <a:r>
                    <a:rPr lang="en-US" b="1" dirty="0" smtClean="0">
                      <a:solidFill>
                        <a:srgbClr val="FF6666"/>
                      </a:solidFill>
                      <a:latin typeface="+mj-lt"/>
                      <a:cs typeface="Seravek"/>
                    </a:rPr>
                    <a:t>0.99)</a:t>
                  </a:r>
                  <a:endParaRPr lang="en-US" b="1" dirty="0">
                    <a:solidFill>
                      <a:srgbClr val="FF6666"/>
                    </a:solidFill>
                    <a:latin typeface="+mj-lt"/>
                    <a:cs typeface="Seravek"/>
                  </a:endParaRPr>
                </a:p>
              </p:txBody>
            </p:sp>
            <p:sp>
              <p:nvSpPr>
                <p:cNvPr id="71" name="TextBox 70"/>
                <p:cNvSpPr txBox="1"/>
                <p:nvPr/>
              </p:nvSpPr>
              <p:spPr>
                <a:xfrm>
                  <a:off x="3097609" y="3882574"/>
                  <a:ext cx="556137" cy="4403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b="1" dirty="0">
                      <a:solidFill>
                        <a:srgbClr val="FF6666"/>
                      </a:solidFill>
                      <a:latin typeface="+mj-lt"/>
                      <a:cs typeface="Seravek"/>
                    </a:rPr>
                    <a:t>b</a:t>
                  </a:r>
                </a:p>
                <a:p>
                  <a:pPr algn="ctr"/>
                  <a:r>
                    <a:rPr lang="en-US" b="1" dirty="0">
                      <a:solidFill>
                        <a:srgbClr val="FF6666"/>
                      </a:solidFill>
                      <a:latin typeface="+mj-lt"/>
                      <a:cs typeface="Seravek"/>
                    </a:rPr>
                    <a:t>(</a:t>
                  </a:r>
                  <a:r>
                    <a:rPr lang="en-US" b="1" dirty="0" smtClean="0">
                      <a:solidFill>
                        <a:srgbClr val="FF6666"/>
                      </a:solidFill>
                      <a:latin typeface="+mj-lt"/>
                      <a:cs typeface="Seravek"/>
                    </a:rPr>
                    <a:t>0.01)</a:t>
                  </a:r>
                  <a:endParaRPr lang="en-US" b="1" dirty="0">
                    <a:solidFill>
                      <a:srgbClr val="FF6666"/>
                    </a:solidFill>
                    <a:latin typeface="+mj-lt"/>
                    <a:cs typeface="Seravek"/>
                  </a:endParaRPr>
                </a:p>
              </p:txBody>
            </p:sp>
            <p:sp>
              <p:nvSpPr>
                <p:cNvPr id="72" name="TextBox 71"/>
                <p:cNvSpPr txBox="1"/>
                <p:nvPr/>
              </p:nvSpPr>
              <p:spPr>
                <a:xfrm>
                  <a:off x="3815433" y="3875429"/>
                  <a:ext cx="467255" cy="4403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b="1" dirty="0">
                      <a:solidFill>
                        <a:srgbClr val="3366FF"/>
                      </a:solidFill>
                      <a:latin typeface="+mj-lt"/>
                      <a:cs typeface="Seravek"/>
                    </a:rPr>
                    <a:t>x</a:t>
                  </a:r>
                </a:p>
                <a:p>
                  <a:pPr algn="ctr"/>
                  <a:r>
                    <a:rPr lang="en-US" b="1" dirty="0">
                      <a:solidFill>
                        <a:srgbClr val="3366FF"/>
                      </a:solidFill>
                      <a:latin typeface="+mj-lt"/>
                      <a:cs typeface="Seravek"/>
                    </a:rPr>
                    <a:t>(</a:t>
                  </a:r>
                  <a:r>
                    <a:rPr lang="en-US" b="1" dirty="0" smtClean="0">
                      <a:solidFill>
                        <a:srgbClr val="3366FF"/>
                      </a:solidFill>
                      <a:latin typeface="+mj-lt"/>
                      <a:cs typeface="Seravek"/>
                    </a:rPr>
                    <a:t>0.5)</a:t>
                  </a:r>
                  <a:endParaRPr lang="en-US" b="1" dirty="0">
                    <a:solidFill>
                      <a:srgbClr val="3366FF"/>
                    </a:solidFill>
                    <a:latin typeface="+mj-lt"/>
                    <a:cs typeface="Seravek"/>
                  </a:endParaRPr>
                </a:p>
              </p:txBody>
            </p:sp>
            <p:sp>
              <p:nvSpPr>
                <p:cNvPr id="73" name="TextBox 72"/>
                <p:cNvSpPr txBox="1"/>
                <p:nvPr/>
              </p:nvSpPr>
              <p:spPr>
                <a:xfrm>
                  <a:off x="4390462" y="3883507"/>
                  <a:ext cx="467255" cy="4403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b="1" dirty="0">
                      <a:solidFill>
                        <a:srgbClr val="3366FF"/>
                      </a:solidFill>
                      <a:latin typeface="+mj-lt"/>
                      <a:cs typeface="Seravek"/>
                    </a:rPr>
                    <a:t>y</a:t>
                  </a:r>
                </a:p>
                <a:p>
                  <a:pPr algn="ctr"/>
                  <a:r>
                    <a:rPr lang="en-US" b="1" dirty="0">
                      <a:solidFill>
                        <a:srgbClr val="3366FF"/>
                      </a:solidFill>
                      <a:latin typeface="+mj-lt"/>
                      <a:cs typeface="Seravek"/>
                    </a:rPr>
                    <a:t>(</a:t>
                  </a:r>
                  <a:r>
                    <a:rPr lang="en-US" b="1" dirty="0" smtClean="0">
                      <a:solidFill>
                        <a:srgbClr val="3366FF"/>
                      </a:solidFill>
                      <a:latin typeface="+mj-lt"/>
                      <a:cs typeface="Seravek"/>
                    </a:rPr>
                    <a:t>0.5)</a:t>
                  </a:r>
                  <a:endParaRPr lang="en-US" b="1" dirty="0">
                    <a:solidFill>
                      <a:srgbClr val="3366FF"/>
                    </a:solidFill>
                    <a:latin typeface="+mj-lt"/>
                    <a:cs typeface="Seravek"/>
                  </a:endParaRPr>
                </a:p>
              </p:txBody>
            </p:sp>
          </p:grpSp>
          <p:sp>
            <p:nvSpPr>
              <p:cNvPr id="54" name="TextBox 53"/>
              <p:cNvSpPr txBox="1"/>
              <p:nvPr/>
            </p:nvSpPr>
            <p:spPr>
              <a:xfrm>
                <a:off x="2476499" y="2324100"/>
                <a:ext cx="6479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latin typeface="+mj-lt"/>
                    <a:cs typeface="Seravek"/>
                  </a:rPr>
                  <a:t>root</a:t>
                </a:r>
                <a:endParaRPr lang="en-US" b="1" dirty="0">
                  <a:latin typeface="+mj-lt"/>
                  <a:cs typeface="Seravek"/>
                </a:endParaRPr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1333500" y="4000500"/>
                <a:ext cx="152400" cy="152400"/>
              </a:xfrm>
              <a:prstGeom prst="ellipse">
                <a:avLst/>
              </a:prstGeom>
              <a:solidFill>
                <a:srgbClr val="FF6666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2667000" y="2705100"/>
                <a:ext cx="190500" cy="190500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1714500" y="3505200"/>
                <a:ext cx="190500" cy="190500"/>
              </a:xfrm>
              <a:prstGeom prst="rect">
                <a:avLst/>
              </a:prstGeom>
              <a:solidFill>
                <a:srgbClr val="FF6666"/>
              </a:solidFill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3543300" y="3505200"/>
                <a:ext cx="190500" cy="190500"/>
              </a:xfrm>
              <a:prstGeom prst="rect">
                <a:avLst/>
              </a:prstGeom>
              <a:solidFill>
                <a:srgbClr val="A1B2DD"/>
              </a:solidFill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2133600" y="4000500"/>
                <a:ext cx="152400" cy="152400"/>
              </a:xfrm>
              <a:prstGeom prst="ellipse">
                <a:avLst/>
              </a:prstGeom>
              <a:solidFill>
                <a:srgbClr val="FF6666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3200400" y="4000500"/>
                <a:ext cx="152400" cy="152400"/>
              </a:xfrm>
              <a:prstGeom prst="ellipse">
                <a:avLst/>
              </a:prstGeom>
              <a:solidFill>
                <a:srgbClr val="A1B2DD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sp>
            <p:nvSpPr>
              <p:cNvPr id="61" name="Oval 60"/>
              <p:cNvSpPr/>
              <p:nvPr/>
            </p:nvSpPr>
            <p:spPr>
              <a:xfrm>
                <a:off x="3962400" y="4000500"/>
                <a:ext cx="152400" cy="152400"/>
              </a:xfrm>
              <a:prstGeom prst="ellipse">
                <a:avLst/>
              </a:prstGeom>
              <a:solidFill>
                <a:srgbClr val="A1B2DD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</p:grpSp>
        <p:sp>
          <p:nvSpPr>
            <p:cNvPr id="52" name="TextBox 51"/>
            <p:cNvSpPr txBox="1"/>
            <p:nvPr/>
          </p:nvSpPr>
          <p:spPr>
            <a:xfrm>
              <a:off x="723900" y="1900535"/>
              <a:ext cx="44577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+mj-lt"/>
                  <a:cs typeface="Seravek"/>
                </a:rPr>
                <a:t>Hierarchical Packet Fair Queuing</a:t>
              </a:r>
              <a:endParaRPr lang="en-US" sz="2400" dirty="0">
                <a:latin typeface="+mj-lt"/>
                <a:cs typeface="Seravek"/>
              </a:endParaRPr>
            </a:p>
          </p:txBody>
        </p:sp>
      </p:grpSp>
      <p:sp>
        <p:nvSpPr>
          <p:cNvPr id="74" name="Rounded Rectangle 73"/>
          <p:cNvSpPr/>
          <p:nvPr/>
        </p:nvSpPr>
        <p:spPr>
          <a:xfrm>
            <a:off x="457200" y="5372100"/>
            <a:ext cx="11201400" cy="1104900"/>
          </a:xfrm>
          <a:prstGeom prst="roundRect">
            <a:avLst/>
          </a:prstGeom>
          <a:solidFill>
            <a:schemeClr val="accent1"/>
          </a:solidFill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+mj-lt"/>
                <a:cs typeface="Seravek"/>
              </a:rPr>
              <a:t>H</a:t>
            </a:r>
            <a:r>
              <a:rPr lang="en-US" sz="3200" dirty="0" smtClean="0">
                <a:solidFill>
                  <a:schemeClr val="tx1"/>
                </a:solidFill>
                <a:latin typeface="+mj-lt"/>
                <a:cs typeface="Seravek"/>
              </a:rPr>
              <a:t>ierarchical scheduling algorithms need hierarchy of PIFOs</a:t>
            </a:r>
            <a:endParaRPr lang="en-US" sz="3200" dirty="0">
              <a:solidFill>
                <a:schemeClr val="tx1"/>
              </a:solidFill>
              <a:latin typeface="+mj-lt"/>
              <a:cs typeface="Seravek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05475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0214"/>
    </mc:Choice>
    <mc:Fallback xmlns="">
      <p:transition spd="slow" advTm="9021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1.85185E-6 L 4.16667E-7 -0.12014 " pathEditMode="relative" rAng="0" ptsTypes="AA">
                                      <p:cBhvr>
                                        <p:cTn id="3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019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35E-6 1.75382E-6 L 0.25996 1.75382E-6 " pathEditMode="relative" ptsTypes="AA">
                                      <p:cBhvr>
                                        <p:cTn id="32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0.12014 L -0.07057 -0.12014 " pathEditMode="relative" rAng="0" ptsTypes="AA">
                                      <p:cBhvr>
                                        <p:cTn id="35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2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057 -0.12014 L -0.07057 -0.00116 " pathEditMode="relative" rAng="0" ptsTypes="AA">
                                      <p:cBhvr>
                                        <p:cTn id="3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949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996 -2.06849E-6 L 0.25996 0.23276 " pathEditMode="relative" rAng="0" ptsTypes="AA">
                                      <p:cBhvr>
                                        <p:cTn id="4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16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40" grpId="0" animBg="1"/>
      <p:bldP spid="41" grpId="0" animBg="1"/>
      <p:bldP spid="43" grpId="0" animBg="1"/>
      <p:bldP spid="49" grpId="0" animBg="1"/>
      <p:bldP spid="49" grpId="1" animBg="1"/>
      <p:bldP spid="49" grpId="2" animBg="1"/>
      <p:bldP spid="7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Group 122"/>
          <p:cNvGrpSpPr/>
          <p:nvPr/>
        </p:nvGrpSpPr>
        <p:grpSpPr>
          <a:xfrm>
            <a:off x="7033957" y="4493642"/>
            <a:ext cx="987248" cy="640812"/>
            <a:chOff x="7033957" y="4493642"/>
            <a:chExt cx="987248" cy="640812"/>
          </a:xfrm>
        </p:grpSpPr>
        <p:sp>
          <p:nvSpPr>
            <p:cNvPr id="100" name="Rectangle 99"/>
            <p:cNvSpPr/>
            <p:nvPr/>
          </p:nvSpPr>
          <p:spPr>
            <a:xfrm>
              <a:off x="7706946" y="4493642"/>
              <a:ext cx="314259" cy="638393"/>
            </a:xfrm>
            <a:prstGeom prst="rect">
              <a:avLst/>
            </a:prstGeom>
            <a:solidFill>
              <a:srgbClr val="FF6666"/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r>
                <a:rPr lang="en-US" kern="0" dirty="0" smtClean="0">
                  <a:latin typeface="+mj-lt"/>
                  <a:cs typeface="Seravek"/>
                </a:rPr>
                <a:t>b</a:t>
              </a:r>
              <a:r>
                <a:rPr lang="en-US" kern="0" baseline="-25000" dirty="0" smtClean="0">
                  <a:latin typeface="+mj-lt"/>
                  <a:cs typeface="Seravek"/>
                </a:rPr>
                <a:t>1</a:t>
              </a:r>
              <a:endParaRPr lang="en-US" kern="0" baseline="-25000" dirty="0">
                <a:latin typeface="+mj-lt"/>
                <a:cs typeface="Seravek"/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7033957" y="4495583"/>
              <a:ext cx="314259" cy="638393"/>
            </a:xfrm>
            <a:prstGeom prst="rect">
              <a:avLst/>
            </a:prstGeom>
            <a:solidFill>
              <a:srgbClr val="FF6666"/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r>
                <a:rPr lang="en-US" kern="0" dirty="0" smtClean="0">
                  <a:latin typeface="+mj-lt"/>
                  <a:cs typeface="Seravek"/>
                </a:rPr>
                <a:t>b</a:t>
              </a:r>
              <a:r>
                <a:rPr lang="en-US" kern="0" baseline="-25000" dirty="0">
                  <a:latin typeface="+mj-lt"/>
                  <a:cs typeface="Seravek"/>
                </a:rPr>
                <a:t>3</a:t>
              </a:r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7372684" y="4496061"/>
              <a:ext cx="314259" cy="638393"/>
            </a:xfrm>
            <a:prstGeom prst="rect">
              <a:avLst/>
            </a:prstGeom>
            <a:solidFill>
              <a:srgbClr val="FF6666"/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r>
                <a:rPr lang="en-US" kern="0" dirty="0" smtClean="0">
                  <a:latin typeface="+mj-lt"/>
                  <a:cs typeface="Seravek"/>
                </a:rPr>
                <a:t>b</a:t>
              </a:r>
              <a:r>
                <a:rPr lang="en-US" kern="0" baseline="-25000" dirty="0">
                  <a:latin typeface="+mj-lt"/>
                  <a:cs typeface="Seravek"/>
                </a:rPr>
                <a:t>2</a:t>
              </a:r>
            </a:p>
          </p:txBody>
        </p:sp>
      </p:grpSp>
      <p:sp>
        <p:nvSpPr>
          <p:cNvPr id="124" name="Rectangle 123"/>
          <p:cNvSpPr/>
          <p:nvPr/>
        </p:nvSpPr>
        <p:spPr>
          <a:xfrm>
            <a:off x="7705791" y="4492625"/>
            <a:ext cx="314259" cy="638393"/>
          </a:xfrm>
          <a:prstGeom prst="rect">
            <a:avLst/>
          </a:prstGeom>
          <a:solidFill>
            <a:srgbClr val="FF6666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kern="0" dirty="0" smtClean="0">
                <a:latin typeface="+mj-lt"/>
                <a:cs typeface="Seravek"/>
              </a:rPr>
              <a:t>a</a:t>
            </a:r>
            <a:r>
              <a:rPr lang="en-US" kern="0" baseline="-25000" dirty="0" smtClean="0">
                <a:latin typeface="+mj-lt"/>
                <a:cs typeface="Seravek"/>
              </a:rPr>
              <a:t>1</a:t>
            </a:r>
            <a:endParaRPr lang="en-US" kern="0" baseline="-25000" dirty="0">
              <a:latin typeface="+mj-lt"/>
              <a:cs typeface="Seravek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Tree of PIFOs</a:t>
            </a:r>
            <a:endParaRPr lang="en-US" dirty="0">
              <a:latin typeface="+mj-lt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723900" y="1938635"/>
            <a:ext cx="4457700" cy="2938164"/>
            <a:chOff x="723900" y="1900535"/>
            <a:chExt cx="4457700" cy="2938164"/>
          </a:xfrm>
        </p:grpSpPr>
        <p:grpSp>
          <p:nvGrpSpPr>
            <p:cNvPr id="30" name="Group 29"/>
            <p:cNvGrpSpPr/>
            <p:nvPr/>
          </p:nvGrpSpPr>
          <p:grpSpPr>
            <a:xfrm>
              <a:off x="828956" y="2400301"/>
              <a:ext cx="4051684" cy="2438398"/>
              <a:chOff x="840540" y="2324100"/>
              <a:chExt cx="4051684" cy="2438398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840540" y="2743197"/>
                <a:ext cx="4051684" cy="2019301"/>
                <a:chOff x="2396385" y="2948058"/>
                <a:chExt cx="2760542" cy="1375815"/>
              </a:xfrm>
            </p:grpSpPr>
            <p:cxnSp>
              <p:nvCxnSpPr>
                <p:cNvPr id="5" name="Straight Connector 4"/>
                <p:cNvCxnSpPr/>
                <p:nvPr/>
              </p:nvCxnSpPr>
              <p:spPr>
                <a:xfrm flipH="1">
                  <a:off x="3048001" y="2948059"/>
                  <a:ext cx="665352" cy="558511"/>
                </a:xfrm>
                <a:prstGeom prst="line">
                  <a:avLst/>
                </a:prstGeom>
                <a:ln w="38100">
                  <a:solidFill>
                    <a:srgbClr val="AEAEA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" name="Straight Connector 5"/>
                <p:cNvCxnSpPr/>
                <p:nvPr/>
              </p:nvCxnSpPr>
              <p:spPr>
                <a:xfrm>
                  <a:off x="3713353" y="2948058"/>
                  <a:ext cx="599824" cy="574188"/>
                </a:xfrm>
                <a:prstGeom prst="line">
                  <a:avLst/>
                </a:prstGeom>
                <a:ln w="38100">
                  <a:solidFill>
                    <a:srgbClr val="AEAEA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Straight Connector 6"/>
                <p:cNvCxnSpPr/>
                <p:nvPr/>
              </p:nvCxnSpPr>
              <p:spPr>
                <a:xfrm flipH="1">
                  <a:off x="2781300" y="3506569"/>
                  <a:ext cx="266700" cy="342900"/>
                </a:xfrm>
                <a:prstGeom prst="line">
                  <a:avLst/>
                </a:prstGeom>
                <a:ln w="38100">
                  <a:solidFill>
                    <a:srgbClr val="AEAEA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Connector 7"/>
                <p:cNvCxnSpPr/>
                <p:nvPr/>
              </p:nvCxnSpPr>
              <p:spPr>
                <a:xfrm>
                  <a:off x="3048000" y="3506569"/>
                  <a:ext cx="266700" cy="342900"/>
                </a:xfrm>
                <a:prstGeom prst="line">
                  <a:avLst/>
                </a:prstGeom>
                <a:ln w="38100">
                  <a:solidFill>
                    <a:srgbClr val="AEAEA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Connector 8"/>
                <p:cNvCxnSpPr>
                  <a:endCxn id="15" idx="0"/>
                </p:cNvCxnSpPr>
                <p:nvPr/>
              </p:nvCxnSpPr>
              <p:spPr>
                <a:xfrm flipH="1">
                  <a:off x="4049061" y="3548206"/>
                  <a:ext cx="282368" cy="327223"/>
                </a:xfrm>
                <a:prstGeom prst="line">
                  <a:avLst/>
                </a:prstGeom>
                <a:ln w="38100">
                  <a:solidFill>
                    <a:srgbClr val="AEAEA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Connector 9"/>
                <p:cNvCxnSpPr/>
                <p:nvPr/>
              </p:nvCxnSpPr>
              <p:spPr>
                <a:xfrm>
                  <a:off x="4313178" y="3522247"/>
                  <a:ext cx="257997" cy="327223"/>
                </a:xfrm>
                <a:prstGeom prst="line">
                  <a:avLst/>
                </a:prstGeom>
                <a:ln w="38100">
                  <a:solidFill>
                    <a:srgbClr val="AEAEA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" name="TextBox 10"/>
                <p:cNvSpPr txBox="1"/>
                <p:nvPr/>
              </p:nvSpPr>
              <p:spPr>
                <a:xfrm>
                  <a:off x="2396385" y="3207645"/>
                  <a:ext cx="794231" cy="25163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b="1" dirty="0" smtClean="0">
                      <a:solidFill>
                        <a:srgbClr val="FF6666"/>
                      </a:solidFill>
                      <a:latin typeface="+mj-lt"/>
                      <a:cs typeface="Seravek"/>
                    </a:rPr>
                    <a:t>Red (0.5)</a:t>
                  </a:r>
                  <a:endParaRPr lang="en-US" b="1" dirty="0">
                    <a:solidFill>
                      <a:srgbClr val="FF6666"/>
                    </a:solidFill>
                    <a:latin typeface="+mj-lt"/>
                    <a:cs typeface="Seravek"/>
                  </a:endParaRPr>
                </a:p>
              </p:txBody>
            </p:sp>
            <p:sp>
              <p:nvSpPr>
                <p:cNvPr id="12" name="TextBox 11"/>
                <p:cNvSpPr txBox="1"/>
                <p:nvPr/>
              </p:nvSpPr>
              <p:spPr>
                <a:xfrm>
                  <a:off x="4322285" y="3241556"/>
                  <a:ext cx="834642" cy="25163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b="1" dirty="0" smtClean="0">
                      <a:solidFill>
                        <a:srgbClr val="3366FF"/>
                      </a:solidFill>
                      <a:latin typeface="+mj-lt"/>
                      <a:cs typeface="Seravek"/>
                    </a:rPr>
                    <a:t>Blue (0.5)</a:t>
                  </a:r>
                  <a:endParaRPr lang="en-US" b="1" dirty="0">
                    <a:solidFill>
                      <a:srgbClr val="3366FF"/>
                    </a:solidFill>
                    <a:latin typeface="+mj-lt"/>
                    <a:cs typeface="Seravek"/>
                  </a:endParaRPr>
                </a:p>
              </p:txBody>
            </p:sp>
            <p:sp>
              <p:nvSpPr>
                <p:cNvPr id="13" name="TextBox 12"/>
                <p:cNvSpPr txBox="1"/>
                <p:nvPr/>
              </p:nvSpPr>
              <p:spPr>
                <a:xfrm>
                  <a:off x="2506517" y="3875429"/>
                  <a:ext cx="560831" cy="4403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b="1" dirty="0">
                      <a:solidFill>
                        <a:srgbClr val="FF6666"/>
                      </a:solidFill>
                      <a:latin typeface="+mj-lt"/>
                      <a:cs typeface="Seravek"/>
                    </a:rPr>
                    <a:t>a</a:t>
                  </a:r>
                </a:p>
                <a:p>
                  <a:pPr algn="ctr"/>
                  <a:r>
                    <a:rPr lang="en-US" b="1" dirty="0">
                      <a:solidFill>
                        <a:srgbClr val="FF6666"/>
                      </a:solidFill>
                      <a:latin typeface="+mj-lt"/>
                      <a:cs typeface="Seravek"/>
                    </a:rPr>
                    <a:t>(</a:t>
                  </a:r>
                  <a:r>
                    <a:rPr lang="en-US" b="1" dirty="0" smtClean="0">
                      <a:solidFill>
                        <a:srgbClr val="FF6666"/>
                      </a:solidFill>
                      <a:latin typeface="+mj-lt"/>
                      <a:cs typeface="Seravek"/>
                    </a:rPr>
                    <a:t>0.99)</a:t>
                  </a:r>
                  <a:endParaRPr lang="en-US" b="1" dirty="0">
                    <a:solidFill>
                      <a:srgbClr val="FF6666"/>
                    </a:solidFill>
                    <a:latin typeface="+mj-lt"/>
                    <a:cs typeface="Seravek"/>
                  </a:endParaRPr>
                </a:p>
              </p:txBody>
            </p:sp>
            <p:sp>
              <p:nvSpPr>
                <p:cNvPr id="14" name="TextBox 13"/>
                <p:cNvSpPr txBox="1"/>
                <p:nvPr/>
              </p:nvSpPr>
              <p:spPr>
                <a:xfrm>
                  <a:off x="3097609" y="3882574"/>
                  <a:ext cx="556137" cy="4403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b="1" dirty="0">
                      <a:solidFill>
                        <a:srgbClr val="FF6666"/>
                      </a:solidFill>
                      <a:latin typeface="+mj-lt"/>
                      <a:cs typeface="Seravek"/>
                    </a:rPr>
                    <a:t>b</a:t>
                  </a:r>
                </a:p>
                <a:p>
                  <a:pPr algn="ctr"/>
                  <a:r>
                    <a:rPr lang="en-US" b="1" dirty="0">
                      <a:solidFill>
                        <a:srgbClr val="FF6666"/>
                      </a:solidFill>
                      <a:latin typeface="+mj-lt"/>
                      <a:cs typeface="Seravek"/>
                    </a:rPr>
                    <a:t>(</a:t>
                  </a:r>
                  <a:r>
                    <a:rPr lang="en-US" b="1" dirty="0" smtClean="0">
                      <a:solidFill>
                        <a:srgbClr val="FF6666"/>
                      </a:solidFill>
                      <a:latin typeface="+mj-lt"/>
                      <a:cs typeface="Seravek"/>
                    </a:rPr>
                    <a:t>0.01)</a:t>
                  </a:r>
                  <a:endParaRPr lang="en-US" b="1" dirty="0">
                    <a:solidFill>
                      <a:srgbClr val="FF6666"/>
                    </a:solidFill>
                    <a:latin typeface="+mj-lt"/>
                    <a:cs typeface="Seravek"/>
                  </a:endParaRPr>
                </a:p>
              </p:txBody>
            </p:sp>
            <p:sp>
              <p:nvSpPr>
                <p:cNvPr id="15" name="TextBox 14"/>
                <p:cNvSpPr txBox="1"/>
                <p:nvPr/>
              </p:nvSpPr>
              <p:spPr>
                <a:xfrm>
                  <a:off x="3815433" y="3875429"/>
                  <a:ext cx="467255" cy="4403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b="1" dirty="0">
                      <a:solidFill>
                        <a:srgbClr val="3366FF"/>
                      </a:solidFill>
                      <a:latin typeface="+mj-lt"/>
                      <a:cs typeface="Seravek"/>
                    </a:rPr>
                    <a:t>x</a:t>
                  </a:r>
                </a:p>
                <a:p>
                  <a:pPr algn="ctr"/>
                  <a:r>
                    <a:rPr lang="en-US" b="1" dirty="0">
                      <a:solidFill>
                        <a:srgbClr val="3366FF"/>
                      </a:solidFill>
                      <a:latin typeface="+mj-lt"/>
                      <a:cs typeface="Seravek"/>
                    </a:rPr>
                    <a:t>(</a:t>
                  </a:r>
                  <a:r>
                    <a:rPr lang="en-US" b="1" dirty="0" smtClean="0">
                      <a:solidFill>
                        <a:srgbClr val="3366FF"/>
                      </a:solidFill>
                      <a:latin typeface="+mj-lt"/>
                      <a:cs typeface="Seravek"/>
                    </a:rPr>
                    <a:t>0.5)</a:t>
                  </a:r>
                  <a:endParaRPr lang="en-US" b="1" dirty="0">
                    <a:solidFill>
                      <a:srgbClr val="3366FF"/>
                    </a:solidFill>
                    <a:latin typeface="+mj-lt"/>
                    <a:cs typeface="Seravek"/>
                  </a:endParaRPr>
                </a:p>
              </p:txBody>
            </p:sp>
            <p:sp>
              <p:nvSpPr>
                <p:cNvPr id="16" name="TextBox 15"/>
                <p:cNvSpPr txBox="1"/>
                <p:nvPr/>
              </p:nvSpPr>
              <p:spPr>
                <a:xfrm>
                  <a:off x="4390462" y="3883507"/>
                  <a:ext cx="467255" cy="4403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b="1" dirty="0">
                      <a:solidFill>
                        <a:srgbClr val="3366FF"/>
                      </a:solidFill>
                      <a:latin typeface="+mj-lt"/>
                      <a:cs typeface="Seravek"/>
                    </a:rPr>
                    <a:t>y</a:t>
                  </a:r>
                </a:p>
                <a:p>
                  <a:pPr algn="ctr"/>
                  <a:r>
                    <a:rPr lang="en-US" b="1" dirty="0">
                      <a:solidFill>
                        <a:srgbClr val="3366FF"/>
                      </a:solidFill>
                      <a:latin typeface="+mj-lt"/>
                      <a:cs typeface="Seravek"/>
                    </a:rPr>
                    <a:t>(</a:t>
                  </a:r>
                  <a:r>
                    <a:rPr lang="en-US" b="1" dirty="0" smtClean="0">
                      <a:solidFill>
                        <a:srgbClr val="3366FF"/>
                      </a:solidFill>
                      <a:latin typeface="+mj-lt"/>
                      <a:cs typeface="Seravek"/>
                    </a:rPr>
                    <a:t>0.5)</a:t>
                  </a:r>
                  <a:endParaRPr lang="en-US" b="1" dirty="0">
                    <a:solidFill>
                      <a:srgbClr val="3366FF"/>
                    </a:solidFill>
                    <a:latin typeface="+mj-lt"/>
                    <a:cs typeface="Seravek"/>
                  </a:endParaRPr>
                </a:p>
              </p:txBody>
            </p:sp>
          </p:grpSp>
          <p:sp>
            <p:nvSpPr>
              <p:cNvPr id="17" name="TextBox 16"/>
              <p:cNvSpPr txBox="1"/>
              <p:nvPr/>
            </p:nvSpPr>
            <p:spPr>
              <a:xfrm>
                <a:off x="2476499" y="2324100"/>
                <a:ext cx="6479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latin typeface="+mj-lt"/>
                    <a:cs typeface="Seravek"/>
                  </a:rPr>
                  <a:t>root</a:t>
                </a:r>
                <a:endParaRPr lang="en-US" b="1" dirty="0">
                  <a:latin typeface="+mj-lt"/>
                  <a:cs typeface="Seravek"/>
                </a:endParaRPr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1333500" y="4000500"/>
                <a:ext cx="152400" cy="152400"/>
              </a:xfrm>
              <a:prstGeom prst="ellipse">
                <a:avLst/>
              </a:prstGeom>
              <a:solidFill>
                <a:srgbClr val="FF6666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2667000" y="2705100"/>
                <a:ext cx="190500" cy="190500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1714500" y="3505200"/>
                <a:ext cx="190500" cy="190500"/>
              </a:xfrm>
              <a:prstGeom prst="rect">
                <a:avLst/>
              </a:prstGeom>
              <a:solidFill>
                <a:srgbClr val="FF6666"/>
              </a:solidFill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3543300" y="3505200"/>
                <a:ext cx="190500" cy="190500"/>
              </a:xfrm>
              <a:prstGeom prst="rect">
                <a:avLst/>
              </a:prstGeom>
              <a:solidFill>
                <a:srgbClr val="A1B2DD"/>
              </a:solidFill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2133600" y="4000500"/>
                <a:ext cx="152400" cy="152400"/>
              </a:xfrm>
              <a:prstGeom prst="ellipse">
                <a:avLst/>
              </a:prstGeom>
              <a:solidFill>
                <a:srgbClr val="FF6666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3200400" y="4000500"/>
                <a:ext cx="152400" cy="152400"/>
              </a:xfrm>
              <a:prstGeom prst="ellipse">
                <a:avLst/>
              </a:prstGeom>
              <a:solidFill>
                <a:srgbClr val="A1B2DD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3962400" y="4000500"/>
                <a:ext cx="152400" cy="152400"/>
              </a:xfrm>
              <a:prstGeom prst="ellipse">
                <a:avLst/>
              </a:prstGeom>
              <a:solidFill>
                <a:srgbClr val="A1B2DD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</p:grpSp>
        <p:sp>
          <p:nvSpPr>
            <p:cNvPr id="29" name="TextBox 28"/>
            <p:cNvSpPr txBox="1"/>
            <p:nvPr/>
          </p:nvSpPr>
          <p:spPr>
            <a:xfrm>
              <a:off x="723900" y="1900535"/>
              <a:ext cx="44577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+mj-lt"/>
                  <a:cs typeface="Seravek"/>
                </a:rPr>
                <a:t>Hierarchical Packet Fair Queuing</a:t>
              </a:r>
              <a:endParaRPr lang="en-US" sz="2400" dirty="0">
                <a:latin typeface="+mj-lt"/>
                <a:cs typeface="Seravek"/>
              </a:endParaRPr>
            </a:p>
          </p:txBody>
        </p:sp>
      </p:grpSp>
      <p:cxnSp>
        <p:nvCxnSpPr>
          <p:cNvPr id="105" name="Straight Connector 104"/>
          <p:cNvCxnSpPr/>
          <p:nvPr/>
        </p:nvCxnSpPr>
        <p:spPr>
          <a:xfrm>
            <a:off x="6452795" y="4465141"/>
            <a:ext cx="1603820" cy="0"/>
          </a:xfrm>
          <a:prstGeom prst="line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06" name="Straight Connector 105"/>
          <p:cNvCxnSpPr/>
          <p:nvPr/>
        </p:nvCxnSpPr>
        <p:spPr>
          <a:xfrm>
            <a:off x="6452795" y="5164419"/>
            <a:ext cx="1603820" cy="0"/>
          </a:xfrm>
          <a:prstGeom prst="line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07" name="Straight Connector 106"/>
          <p:cNvCxnSpPr/>
          <p:nvPr/>
        </p:nvCxnSpPr>
        <p:spPr>
          <a:xfrm flipV="1">
            <a:off x="8056615" y="4465141"/>
            <a:ext cx="0" cy="699280"/>
          </a:xfrm>
          <a:prstGeom prst="line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120" name="TextBox 119"/>
          <p:cNvSpPr txBox="1"/>
          <p:nvPr/>
        </p:nvSpPr>
        <p:spPr>
          <a:xfrm>
            <a:off x="5943600" y="5219700"/>
            <a:ext cx="26096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>
                <a:solidFill>
                  <a:srgbClr val="FF6666"/>
                </a:solidFill>
                <a:latin typeface="+mj-lt"/>
                <a:cs typeface="Seravek"/>
              </a:rPr>
              <a:t>PIFO-Red</a:t>
            </a:r>
          </a:p>
          <a:p>
            <a:pPr algn="ctr"/>
            <a:r>
              <a:rPr lang="en-US" sz="2200" b="1" dirty="0" smtClean="0">
                <a:solidFill>
                  <a:srgbClr val="FF6666"/>
                </a:solidFill>
                <a:latin typeface="+mj-lt"/>
                <a:cs typeface="Seravek"/>
              </a:rPr>
              <a:t>(WFQ on a &amp; b)</a:t>
            </a:r>
          </a:p>
        </p:txBody>
      </p:sp>
      <p:grpSp>
        <p:nvGrpSpPr>
          <p:cNvPr id="66" name="Group 65"/>
          <p:cNvGrpSpPr/>
          <p:nvPr/>
        </p:nvGrpSpPr>
        <p:grpSpPr>
          <a:xfrm>
            <a:off x="7486405" y="2636341"/>
            <a:ext cx="2856211" cy="699280"/>
            <a:chOff x="1048252" y="903111"/>
            <a:chExt cx="1378859" cy="313268"/>
          </a:xfrm>
        </p:grpSpPr>
        <p:cxnSp>
          <p:nvCxnSpPr>
            <p:cNvPr id="67" name="Straight Connector 66"/>
            <p:cNvCxnSpPr/>
            <p:nvPr/>
          </p:nvCxnSpPr>
          <p:spPr>
            <a:xfrm>
              <a:off x="1062754" y="903111"/>
              <a:ext cx="1364357" cy="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68" name="Straight Connector 67"/>
            <p:cNvCxnSpPr/>
            <p:nvPr/>
          </p:nvCxnSpPr>
          <p:spPr>
            <a:xfrm>
              <a:off x="1048252" y="1216378"/>
              <a:ext cx="1378859" cy="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69" name="Straight Connector 68"/>
            <p:cNvCxnSpPr/>
            <p:nvPr/>
          </p:nvCxnSpPr>
          <p:spPr>
            <a:xfrm flipV="1">
              <a:off x="2427111" y="903111"/>
              <a:ext cx="0" cy="313268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</p:grpSp>
      <p:sp>
        <p:nvSpPr>
          <p:cNvPr id="70" name="Rectangle 69"/>
          <p:cNvSpPr/>
          <p:nvPr/>
        </p:nvSpPr>
        <p:spPr>
          <a:xfrm>
            <a:off x="9992947" y="2664842"/>
            <a:ext cx="314259" cy="638393"/>
          </a:xfrm>
          <a:prstGeom prst="rect">
            <a:avLst/>
          </a:prstGeom>
          <a:solidFill>
            <a:srgbClr val="A1B2DD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kern="0" dirty="0" smtClean="0">
                <a:latin typeface="+mj-lt"/>
                <a:cs typeface="Seravek"/>
              </a:rPr>
              <a:t>B</a:t>
            </a:r>
            <a:endParaRPr lang="en-US" kern="0" dirty="0">
              <a:latin typeface="+mj-lt"/>
              <a:cs typeface="Seravek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9319958" y="2666783"/>
            <a:ext cx="314259" cy="638393"/>
          </a:xfrm>
          <a:prstGeom prst="rect">
            <a:avLst/>
          </a:prstGeom>
          <a:solidFill>
            <a:srgbClr val="A1B2DD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kern="0" dirty="0" smtClean="0">
                <a:latin typeface="+mj-lt"/>
                <a:cs typeface="Seravek"/>
              </a:rPr>
              <a:t>B</a:t>
            </a:r>
            <a:endParaRPr lang="en-US" kern="0" baseline="-25000" dirty="0">
              <a:latin typeface="+mj-lt"/>
              <a:cs typeface="Seravek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8638385" y="2670635"/>
            <a:ext cx="314259" cy="638393"/>
          </a:xfrm>
          <a:prstGeom prst="rect">
            <a:avLst/>
          </a:prstGeom>
          <a:solidFill>
            <a:srgbClr val="A1B2DD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kern="0" dirty="0">
                <a:latin typeface="+mj-lt"/>
                <a:cs typeface="Seravek"/>
              </a:rPr>
              <a:t>B</a:t>
            </a:r>
            <a:endParaRPr lang="en-US" kern="0" baseline="-25000" dirty="0">
              <a:latin typeface="+mj-lt"/>
              <a:cs typeface="Seravek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9658685" y="2667261"/>
            <a:ext cx="314259" cy="638392"/>
          </a:xfrm>
          <a:prstGeom prst="rect">
            <a:avLst/>
          </a:prstGeom>
          <a:solidFill>
            <a:srgbClr val="FF6666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kern="0" dirty="0" smtClean="0">
                <a:latin typeface="+mj-lt"/>
                <a:cs typeface="Seravek"/>
              </a:rPr>
              <a:t>R</a:t>
            </a:r>
            <a:endParaRPr lang="en-US" kern="0" baseline="-25000" dirty="0">
              <a:latin typeface="+mj-lt"/>
              <a:cs typeface="Seravek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8982704" y="2670635"/>
            <a:ext cx="314259" cy="638392"/>
          </a:xfrm>
          <a:prstGeom prst="rect">
            <a:avLst/>
          </a:prstGeom>
          <a:solidFill>
            <a:srgbClr val="FF6666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kern="0" dirty="0">
                <a:latin typeface="+mj-lt"/>
                <a:cs typeface="Seravek"/>
              </a:rPr>
              <a:t>R</a:t>
            </a:r>
          </a:p>
        </p:txBody>
      </p:sp>
      <p:sp>
        <p:nvSpPr>
          <p:cNvPr id="76" name="Rectangle 75"/>
          <p:cNvSpPr/>
          <p:nvPr/>
        </p:nvSpPr>
        <p:spPr>
          <a:xfrm>
            <a:off x="8297495" y="2668214"/>
            <a:ext cx="314259" cy="638392"/>
          </a:xfrm>
          <a:prstGeom prst="rect">
            <a:avLst/>
          </a:prstGeom>
          <a:solidFill>
            <a:srgbClr val="FF6666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kern="0" dirty="0">
                <a:latin typeface="+mj-lt"/>
                <a:cs typeface="Seravek"/>
              </a:rPr>
              <a:t>R</a:t>
            </a:r>
            <a:endParaRPr lang="en-US" kern="0" baseline="-25000" dirty="0">
              <a:latin typeface="+mj-lt"/>
              <a:cs typeface="Seravek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7953239" y="2668214"/>
            <a:ext cx="314259" cy="638393"/>
          </a:xfrm>
          <a:prstGeom prst="rect">
            <a:avLst/>
          </a:prstGeom>
          <a:solidFill>
            <a:srgbClr val="A1B2DD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kern="0" dirty="0">
                <a:latin typeface="+mj-lt"/>
                <a:cs typeface="Seravek"/>
              </a:rPr>
              <a:t>B</a:t>
            </a:r>
            <a:endParaRPr lang="en-US" kern="0" baseline="-25000" dirty="0">
              <a:latin typeface="+mj-lt"/>
              <a:cs typeface="Seravek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7410696" y="1745159"/>
            <a:ext cx="30668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>
                <a:latin typeface="+mj-lt"/>
                <a:cs typeface="Seravek"/>
              </a:rPr>
              <a:t>PIFO-root </a:t>
            </a:r>
          </a:p>
          <a:p>
            <a:pPr algn="ctr"/>
            <a:r>
              <a:rPr lang="en-US" sz="2200" dirty="0" smtClean="0">
                <a:latin typeface="+mj-lt"/>
                <a:cs typeface="Seravek"/>
              </a:rPr>
              <a:t>(WFQ on Red &amp; Blue)</a:t>
            </a:r>
          </a:p>
        </p:txBody>
      </p:sp>
      <p:grpSp>
        <p:nvGrpSpPr>
          <p:cNvPr id="83" name="Group 82"/>
          <p:cNvGrpSpPr/>
          <p:nvPr/>
        </p:nvGrpSpPr>
        <p:grpSpPr>
          <a:xfrm>
            <a:off x="9772404" y="4451661"/>
            <a:ext cx="1751312" cy="699280"/>
            <a:chOff x="1581651" y="903111"/>
            <a:chExt cx="845460" cy="313268"/>
          </a:xfrm>
        </p:grpSpPr>
        <p:cxnSp>
          <p:nvCxnSpPr>
            <p:cNvPr id="92" name="Straight Connector 91"/>
            <p:cNvCxnSpPr/>
            <p:nvPr/>
          </p:nvCxnSpPr>
          <p:spPr>
            <a:xfrm>
              <a:off x="1581651" y="903111"/>
              <a:ext cx="845460" cy="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93" name="Straight Connector 92"/>
            <p:cNvCxnSpPr/>
            <p:nvPr/>
          </p:nvCxnSpPr>
          <p:spPr>
            <a:xfrm>
              <a:off x="1581651" y="1216378"/>
              <a:ext cx="845460" cy="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94" name="Straight Connector 93"/>
            <p:cNvCxnSpPr/>
            <p:nvPr/>
          </p:nvCxnSpPr>
          <p:spPr>
            <a:xfrm flipV="1">
              <a:off x="2427111" y="903111"/>
              <a:ext cx="0" cy="313268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</p:grpSp>
      <p:sp>
        <p:nvSpPr>
          <p:cNvPr id="84" name="Rectangle 83"/>
          <p:cNvSpPr/>
          <p:nvPr/>
        </p:nvSpPr>
        <p:spPr>
          <a:xfrm>
            <a:off x="11174046" y="4480162"/>
            <a:ext cx="314259" cy="638393"/>
          </a:xfrm>
          <a:prstGeom prst="rect">
            <a:avLst/>
          </a:prstGeom>
          <a:solidFill>
            <a:srgbClr val="A1B2DD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kern="0" dirty="0" smtClean="0">
                <a:latin typeface="+mj-lt"/>
                <a:cs typeface="Seravek"/>
              </a:rPr>
              <a:t>x</a:t>
            </a:r>
            <a:r>
              <a:rPr lang="en-US" kern="0" baseline="-25000" dirty="0" smtClean="0">
                <a:latin typeface="+mj-lt"/>
                <a:cs typeface="Seravek"/>
              </a:rPr>
              <a:t>1</a:t>
            </a:r>
            <a:endParaRPr lang="en-US" kern="0" baseline="-25000" dirty="0">
              <a:latin typeface="+mj-lt"/>
              <a:cs typeface="Seravek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10501058" y="4482103"/>
            <a:ext cx="314259" cy="638393"/>
          </a:xfrm>
          <a:prstGeom prst="rect">
            <a:avLst/>
          </a:prstGeom>
          <a:solidFill>
            <a:srgbClr val="A1B2DD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kern="0" dirty="0" smtClean="0">
                <a:latin typeface="+mj-lt"/>
                <a:cs typeface="Seravek"/>
              </a:rPr>
              <a:t>x</a:t>
            </a:r>
            <a:r>
              <a:rPr lang="en-US" kern="0" baseline="-25000" dirty="0" smtClean="0">
                <a:latin typeface="+mj-lt"/>
                <a:cs typeface="Seravek"/>
              </a:rPr>
              <a:t>2</a:t>
            </a:r>
            <a:endParaRPr lang="en-US" kern="0" baseline="-25000" dirty="0">
              <a:latin typeface="+mj-lt"/>
              <a:cs typeface="Seravek"/>
            </a:endParaRPr>
          </a:p>
        </p:txBody>
      </p:sp>
      <p:grpSp>
        <p:nvGrpSpPr>
          <p:cNvPr id="87" name="Group 86"/>
          <p:cNvGrpSpPr/>
          <p:nvPr/>
        </p:nvGrpSpPr>
        <p:grpSpPr>
          <a:xfrm>
            <a:off x="10163803" y="4482581"/>
            <a:ext cx="990240" cy="641766"/>
            <a:chOff x="3047978" y="5549120"/>
            <a:chExt cx="1255914" cy="708040"/>
          </a:xfrm>
        </p:grpSpPr>
        <p:sp>
          <p:nvSpPr>
            <p:cNvPr id="89" name="Rectangle 88"/>
            <p:cNvSpPr/>
            <p:nvPr/>
          </p:nvSpPr>
          <p:spPr>
            <a:xfrm>
              <a:off x="3905320" y="5549120"/>
              <a:ext cx="398572" cy="704318"/>
            </a:xfrm>
            <a:prstGeom prst="rect">
              <a:avLst/>
            </a:prstGeom>
            <a:solidFill>
              <a:srgbClr val="A1B2DD"/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r>
                <a:rPr lang="en-US" kern="0" dirty="0" smtClean="0">
                  <a:latin typeface="+mj-lt"/>
                  <a:cs typeface="Seravek"/>
                </a:rPr>
                <a:t>y</a:t>
              </a:r>
              <a:r>
                <a:rPr lang="en-US" kern="0" baseline="-25000" dirty="0" smtClean="0">
                  <a:latin typeface="+mj-lt"/>
                  <a:cs typeface="Seravek"/>
                </a:rPr>
                <a:t>1</a:t>
              </a:r>
              <a:endParaRPr lang="en-US" kern="0" baseline="-25000" dirty="0">
                <a:latin typeface="+mj-lt"/>
                <a:cs typeface="Seravek"/>
              </a:endParaRP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3047978" y="5552842"/>
              <a:ext cx="398572" cy="704318"/>
            </a:xfrm>
            <a:prstGeom prst="rect">
              <a:avLst/>
            </a:prstGeom>
            <a:solidFill>
              <a:srgbClr val="A1B2DD"/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r>
                <a:rPr lang="en-US" kern="0" dirty="0" smtClean="0">
                  <a:latin typeface="+mj-lt"/>
                  <a:cs typeface="Seravek"/>
                </a:rPr>
                <a:t>y</a:t>
              </a:r>
              <a:r>
                <a:rPr lang="en-US" kern="0" baseline="-25000" dirty="0" smtClean="0">
                  <a:latin typeface="+mj-lt"/>
                  <a:cs typeface="Seravek"/>
                </a:rPr>
                <a:t>2</a:t>
              </a:r>
              <a:endParaRPr lang="en-US" kern="0" baseline="-25000" dirty="0">
                <a:latin typeface="+mj-lt"/>
                <a:cs typeface="Seravek"/>
              </a:endParaRPr>
            </a:p>
          </p:txBody>
        </p:sp>
      </p:grpSp>
      <p:cxnSp>
        <p:nvCxnSpPr>
          <p:cNvPr id="110" name="Straight Connector 109"/>
          <p:cNvCxnSpPr>
            <a:stCxn id="75" idx="2"/>
          </p:cNvCxnSpPr>
          <p:nvPr/>
        </p:nvCxnSpPr>
        <p:spPr>
          <a:xfrm>
            <a:off x="9139834" y="3309027"/>
            <a:ext cx="1661270" cy="1118014"/>
          </a:xfrm>
          <a:prstGeom prst="line">
            <a:avLst/>
          </a:prstGeom>
          <a:ln w="38100">
            <a:solidFill>
              <a:srgbClr val="AEAE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>
            <a:stCxn id="75" idx="2"/>
            <a:endCxn id="103" idx="0"/>
          </p:cNvCxnSpPr>
          <p:nvPr/>
        </p:nvCxnSpPr>
        <p:spPr>
          <a:xfrm flipH="1">
            <a:off x="7529814" y="3309027"/>
            <a:ext cx="1610020" cy="1187034"/>
          </a:xfrm>
          <a:prstGeom prst="line">
            <a:avLst/>
          </a:prstGeom>
          <a:ln w="38100">
            <a:solidFill>
              <a:srgbClr val="AEAE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9467604" y="5219700"/>
            <a:ext cx="26096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>
                <a:solidFill>
                  <a:srgbClr val="3366FF"/>
                </a:solidFill>
                <a:latin typeface="+mj-lt"/>
                <a:cs typeface="Seravek"/>
              </a:rPr>
              <a:t>PIFO-Blue</a:t>
            </a:r>
          </a:p>
          <a:p>
            <a:pPr algn="ctr"/>
            <a:r>
              <a:rPr lang="en-US" sz="2200" b="1" dirty="0" smtClean="0">
                <a:solidFill>
                  <a:srgbClr val="3366FF"/>
                </a:solidFill>
                <a:latin typeface="+mj-lt"/>
                <a:cs typeface="Seravek"/>
              </a:rPr>
              <a:t>(WFQ on x &amp; y)</a:t>
            </a:r>
          </a:p>
        </p:txBody>
      </p:sp>
      <p:sp>
        <p:nvSpPr>
          <p:cNvPr id="122" name="Rectangle 121"/>
          <p:cNvSpPr/>
          <p:nvPr/>
        </p:nvSpPr>
        <p:spPr>
          <a:xfrm>
            <a:off x="6096000" y="1981200"/>
            <a:ext cx="398572" cy="704318"/>
          </a:xfrm>
          <a:prstGeom prst="rect">
            <a:avLst/>
          </a:prstGeom>
          <a:solidFill>
            <a:srgbClr val="FF6666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sz="2000" kern="0" dirty="0" smtClean="0">
                <a:latin typeface="+mj-lt"/>
                <a:cs typeface="Seravek"/>
              </a:rPr>
              <a:t>a</a:t>
            </a:r>
            <a:r>
              <a:rPr lang="en-US" sz="2000" kern="0" baseline="-25000" dirty="0" smtClean="0">
                <a:latin typeface="+mj-lt"/>
                <a:cs typeface="Seravek"/>
              </a:rPr>
              <a:t>1</a:t>
            </a:r>
            <a:endParaRPr lang="en-US" sz="2000" kern="0" baseline="-25000" dirty="0">
              <a:latin typeface="+mj-lt"/>
              <a:cs typeface="Seravek"/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6096000" y="1981200"/>
            <a:ext cx="398572" cy="704318"/>
          </a:xfrm>
          <a:prstGeom prst="rect">
            <a:avLst/>
          </a:prstGeom>
          <a:solidFill>
            <a:srgbClr val="FF6666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sz="2000" kern="0" dirty="0" smtClean="0">
                <a:latin typeface="+mj-lt"/>
                <a:cs typeface="Seravek"/>
              </a:rPr>
              <a:t>a</a:t>
            </a:r>
            <a:r>
              <a:rPr lang="en-US" sz="2000" kern="0" baseline="-25000" dirty="0" smtClean="0">
                <a:latin typeface="+mj-lt"/>
                <a:cs typeface="Seravek"/>
              </a:rPr>
              <a:t>1</a:t>
            </a:r>
            <a:endParaRPr lang="en-US" sz="2000" kern="0" baseline="-25000" dirty="0">
              <a:latin typeface="+mj-lt"/>
              <a:cs typeface="Seravek"/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7610541" y="2667000"/>
            <a:ext cx="314259" cy="638392"/>
          </a:xfrm>
          <a:prstGeom prst="rect">
            <a:avLst/>
          </a:prstGeom>
          <a:solidFill>
            <a:srgbClr val="FF6666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kern="0" dirty="0">
                <a:latin typeface="+mj-lt"/>
                <a:cs typeface="Seravek"/>
              </a:rPr>
              <a:t>R</a:t>
            </a:r>
            <a:endParaRPr lang="en-US" kern="0" baseline="-25000" dirty="0">
              <a:latin typeface="+mj-lt"/>
              <a:cs typeface="Seravek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47309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2740"/>
    </mc:Choice>
    <mc:Fallback xmlns="">
      <p:transition spd="slow" advTm="6274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62568E-6 3.95187E-6 L 0.1275 0.3651 " pathEditMode="relative" rAng="0" ptsTypes="AA">
                                      <p:cBhvr>
                                        <p:cTn id="16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69" y="18255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1.85185E-6 L -0.02813 -1.85185E-6 " pathEditMode="relative" rAng="0" ptsTypes="AA">
                                      <p:cBhvr>
                                        <p:cTn id="18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06" y="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092E-6 -1.63775E-6 L 0.11671 0.09276 " pathEditMode="relative" rAng="0" ptsTypes="AA">
                                      <p:cBhvr>
                                        <p:cTn id="20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36" y="4626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45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4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45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4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4.81481E-6 L 0.10104 -0.17871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52" y="-89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82 -0.00533 L 0.00182 -0.44329 " pathEditMode="relative" ptsTypes="AA">
                                      <p:cBhvr>
                                        <p:cTn id="43" dur="2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3.33333E-6 L 0.12708 -0.1625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54" y="-8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8529 -0.43055 " pathEditMode="relative" ptsTypes="AA">
                                      <p:cBhvr>
                                        <p:cTn id="59" dur="2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0" animBg="1"/>
      <p:bldP spid="124" grpId="1" animBg="1"/>
      <p:bldP spid="124" grpId="2" animBg="1"/>
      <p:bldP spid="70" grpId="0" animBg="1"/>
      <p:bldP spid="70" grpId="1" animBg="1"/>
      <p:bldP spid="74" grpId="0" animBg="1"/>
      <p:bldP spid="74" grpId="1" animBg="1"/>
      <p:bldP spid="84" grpId="0" animBg="1"/>
      <p:bldP spid="84" grpId="1" animBg="1"/>
      <p:bldP spid="122" grpId="0" animBg="1"/>
      <p:bldP spid="122" grpId="1" animBg="1"/>
      <p:bldP spid="122" grpId="2" animBg="1"/>
      <p:bldP spid="131" grpId="0" animBg="1"/>
      <p:bldP spid="131" grpId="1" animBg="1"/>
      <p:bldP spid="131" grpId="2" animBg="1"/>
      <p:bldP spid="13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Expressiveness of PIFOs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Fine-grained priorities: shortest-flow first, earliest deadline first, service-curve EDF</a:t>
            </a:r>
          </a:p>
          <a:p>
            <a:r>
              <a:rPr lang="en-US" dirty="0" smtClean="0"/>
              <a:t>Hierarchical scheduling: HPFQ, Class-Based Queuing</a:t>
            </a:r>
          </a:p>
          <a:p>
            <a:r>
              <a:rPr lang="en-US" dirty="0" smtClean="0"/>
              <a:t>Non-work-conserving algorithms: Token buckets, Stop-And-Go, Rate Controlled Service Disciplines</a:t>
            </a:r>
          </a:p>
          <a:p>
            <a:r>
              <a:rPr lang="en-US" dirty="0" smtClean="0"/>
              <a:t>Least Slack Time First</a:t>
            </a:r>
          </a:p>
          <a:p>
            <a:r>
              <a:rPr lang="en-US" dirty="0" smtClean="0"/>
              <a:t>Service Curve Earliest Deadline First</a:t>
            </a:r>
          </a:p>
          <a:p>
            <a:r>
              <a:rPr lang="en-US" dirty="0" smtClean="0"/>
              <a:t>Minimum and maximum rate limits on a flow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48022C-F4BC-4192-A392-BACAE19DF894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994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718"/>
    </mc:Choice>
    <mc:Fallback xmlns="">
      <p:transition xmlns:p14="http://schemas.microsoft.com/office/powerpoint/2010/main" spd="slow" advTm="31718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Limitations of PIFOs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Output shaping: PIFOs rate limit input to a queue, not output</a:t>
            </a:r>
          </a:p>
          <a:p>
            <a:endParaRPr lang="en-US" dirty="0"/>
          </a:p>
          <a:p>
            <a:r>
              <a:rPr lang="en-US" dirty="0" smtClean="0"/>
              <a:t>Shaping and scheduling are coupled.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6541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PIFO in hardware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Performance targets for a shared-memory switch</a:t>
            </a:r>
          </a:p>
          <a:p>
            <a:pPr lvl="1"/>
            <a:r>
              <a:rPr lang="en-US" dirty="0" smtClean="0"/>
              <a:t>1 GHz pipeline</a:t>
            </a:r>
          </a:p>
          <a:p>
            <a:pPr lvl="1"/>
            <a:r>
              <a:rPr lang="en-US" dirty="0" smtClean="0"/>
              <a:t>1K flows/physical queues</a:t>
            </a:r>
          </a:p>
          <a:p>
            <a:pPr lvl="1"/>
            <a:r>
              <a:rPr lang="en-US" dirty="0" smtClean="0"/>
              <a:t>60K packets  (12 MB packet buffer, 200 byte cell)</a:t>
            </a:r>
          </a:p>
          <a:p>
            <a:pPr lvl="1"/>
            <a:r>
              <a:rPr lang="en-US" dirty="0" smtClean="0"/>
              <a:t>PIFO hardware shared across ports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Naive solution: flat, sorted array</a:t>
            </a:r>
            <a:r>
              <a:rPr lang="en-US" dirty="0"/>
              <a:t> </a:t>
            </a:r>
            <a:r>
              <a:rPr lang="en-US" dirty="0" smtClean="0"/>
              <a:t>is infeasible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Exploit observation </a:t>
            </a:r>
            <a:r>
              <a:rPr lang="en-US" dirty="0" smtClean="0"/>
              <a:t>that </a:t>
            </a:r>
            <a:r>
              <a:rPr lang="en-US" dirty="0" smtClean="0"/>
              <a:t>ranks increase within a flow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48022C-F4BC-4192-A392-BACAE19DF894}" type="slidenum">
              <a:rPr lang="en-US" smtClean="0"/>
              <a:pPr/>
              <a:t>17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14219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9759"/>
    </mc:Choice>
    <mc:Fallback xmlns="">
      <p:transition xmlns:p14="http://schemas.microsoft.com/office/powerpoint/2010/main" spd="slow" advTm="7975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PIFO block</a:t>
            </a:r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7443704" y="2895600"/>
            <a:ext cx="1889262" cy="166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7453975" y="3492935"/>
            <a:ext cx="188926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7448108" y="2897964"/>
            <a:ext cx="3295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Seravek"/>
                <a:cs typeface="Seravek"/>
              </a:rPr>
              <a:t>2</a:t>
            </a:r>
          </a:p>
        </p:txBody>
      </p:sp>
      <p:cxnSp>
        <p:nvCxnSpPr>
          <p:cNvPr id="79" name="Straight Connector 78"/>
          <p:cNvCxnSpPr/>
          <p:nvPr/>
        </p:nvCxnSpPr>
        <p:spPr>
          <a:xfrm>
            <a:off x="7453975" y="2895600"/>
            <a:ext cx="0" cy="167851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7048501" y="1857579"/>
            <a:ext cx="186689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 smtClean="0">
                <a:latin typeface="Seravek"/>
                <a:cs typeface="Seravek"/>
              </a:rPr>
              <a:t>Rank</a:t>
            </a:r>
            <a:r>
              <a:rPr lang="en-US" sz="2500" dirty="0">
                <a:latin typeface="Seravek"/>
                <a:cs typeface="Seravek"/>
              </a:rPr>
              <a:t> </a:t>
            </a:r>
            <a:r>
              <a:rPr lang="en-US" sz="2500" dirty="0" smtClean="0">
                <a:latin typeface="Seravek"/>
                <a:cs typeface="Seravek"/>
              </a:rPr>
              <a:t>Store</a:t>
            </a:r>
          </a:p>
          <a:p>
            <a:pPr algn="ctr"/>
            <a:r>
              <a:rPr lang="en-US" sz="2500" dirty="0" smtClean="0">
                <a:latin typeface="Seravek"/>
                <a:cs typeface="Seravek"/>
              </a:rPr>
              <a:t>(SRAM)</a:t>
            </a:r>
            <a:endParaRPr lang="en-US" sz="2500" dirty="0">
              <a:latin typeface="Seravek"/>
              <a:cs typeface="Seravek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2337119" y="1885146"/>
            <a:ext cx="295878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latin typeface="Seravek"/>
                <a:cs typeface="Seravek"/>
              </a:rPr>
              <a:t>Flow </a:t>
            </a:r>
            <a:r>
              <a:rPr lang="en-US" sz="2500" dirty="0" smtClean="0">
                <a:latin typeface="Seravek"/>
                <a:cs typeface="Seravek"/>
              </a:rPr>
              <a:t>Scheduler</a:t>
            </a:r>
          </a:p>
          <a:p>
            <a:pPr algn="ctr"/>
            <a:r>
              <a:rPr lang="en-US" sz="2500" dirty="0" smtClean="0">
                <a:latin typeface="Seravek"/>
                <a:cs typeface="Seravek"/>
              </a:rPr>
              <a:t>(flip-flops)</a:t>
            </a:r>
            <a:endParaRPr lang="en-US" sz="2500" dirty="0">
              <a:latin typeface="Seravek"/>
              <a:cs typeface="Seravek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7088502" y="2902530"/>
            <a:ext cx="2391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Seravek"/>
                <a:cs typeface="Seravek"/>
              </a:rPr>
              <a:t>A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7083814" y="3456528"/>
            <a:ext cx="24101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Seravek"/>
                <a:cs typeface="Seravek"/>
              </a:rPr>
              <a:t>B</a:t>
            </a:r>
          </a:p>
        </p:txBody>
      </p:sp>
      <p:cxnSp>
        <p:nvCxnSpPr>
          <p:cNvPr id="140" name="Straight Arrow Connector 139"/>
          <p:cNvCxnSpPr/>
          <p:nvPr/>
        </p:nvCxnSpPr>
        <p:spPr>
          <a:xfrm flipH="1" flipV="1">
            <a:off x="1143774" y="4032551"/>
            <a:ext cx="494526" cy="227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/>
          <p:cNvSpPr txBox="1"/>
          <p:nvPr/>
        </p:nvSpPr>
        <p:spPr>
          <a:xfrm>
            <a:off x="342900" y="2911614"/>
            <a:ext cx="12213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 smtClean="0">
              <a:latin typeface="Seravek"/>
              <a:cs typeface="Seravek"/>
            </a:endParaRPr>
          </a:p>
          <a:p>
            <a:r>
              <a:rPr lang="en-US" sz="2000" dirty="0" err="1" smtClean="0">
                <a:latin typeface="Seravek"/>
                <a:cs typeface="Seravek"/>
              </a:rPr>
              <a:t>Dequeue</a:t>
            </a:r>
            <a:endParaRPr lang="en-US" sz="2000" dirty="0">
              <a:latin typeface="Seravek"/>
              <a:cs typeface="Seravek"/>
            </a:endParaRPr>
          </a:p>
        </p:txBody>
      </p:sp>
      <p:cxnSp>
        <p:nvCxnSpPr>
          <p:cNvPr id="143" name="Straight Arrow Connector 142"/>
          <p:cNvCxnSpPr/>
          <p:nvPr/>
        </p:nvCxnSpPr>
        <p:spPr>
          <a:xfrm flipH="1" flipV="1">
            <a:off x="10036655" y="4027317"/>
            <a:ext cx="494526" cy="227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/>
          <p:cNvSpPr txBox="1"/>
          <p:nvPr/>
        </p:nvSpPr>
        <p:spPr>
          <a:xfrm>
            <a:off x="9633269" y="2873514"/>
            <a:ext cx="12213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 smtClean="0">
              <a:latin typeface="Seravek"/>
              <a:cs typeface="Seravek"/>
            </a:endParaRPr>
          </a:p>
          <a:p>
            <a:r>
              <a:rPr lang="en-US" sz="2000" dirty="0" err="1" smtClean="0">
                <a:latin typeface="Seravek"/>
                <a:cs typeface="Seravek"/>
              </a:rPr>
              <a:t>Enqueue</a:t>
            </a:r>
            <a:endParaRPr lang="en-US" sz="2000" dirty="0">
              <a:latin typeface="Seravek"/>
              <a:cs typeface="Seravek"/>
            </a:endParaRPr>
          </a:p>
        </p:txBody>
      </p:sp>
      <p:sp>
        <p:nvSpPr>
          <p:cNvPr id="145" name="Rounded Rectangle 144"/>
          <p:cNvSpPr/>
          <p:nvPr/>
        </p:nvSpPr>
        <p:spPr>
          <a:xfrm>
            <a:off x="1638301" y="1828800"/>
            <a:ext cx="7353300" cy="3581400"/>
          </a:xfrm>
          <a:prstGeom prst="roundRect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853489" y="3644403"/>
            <a:ext cx="953905" cy="851397"/>
            <a:chOff x="1866900" y="3377703"/>
            <a:chExt cx="953905" cy="851397"/>
          </a:xfrm>
        </p:grpSpPr>
        <p:sp>
          <p:nvSpPr>
            <p:cNvPr id="125" name="Rounded Rectangle 124"/>
            <p:cNvSpPr/>
            <p:nvPr/>
          </p:nvSpPr>
          <p:spPr>
            <a:xfrm>
              <a:off x="1866900" y="3377703"/>
              <a:ext cx="953905" cy="85139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ravek"/>
                <a:cs typeface="Seravek"/>
              </a:endParaRPr>
            </a:p>
          </p:txBody>
        </p:sp>
        <p:cxnSp>
          <p:nvCxnSpPr>
            <p:cNvPr id="109" name="Straight Connector 108"/>
            <p:cNvCxnSpPr>
              <a:stCxn id="125" idx="0"/>
              <a:endCxn id="125" idx="2"/>
            </p:cNvCxnSpPr>
            <p:nvPr/>
          </p:nvCxnSpPr>
          <p:spPr>
            <a:xfrm>
              <a:off x="2343853" y="3377703"/>
              <a:ext cx="0" cy="85139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>
              <a:off x="1902696" y="3525431"/>
              <a:ext cx="23915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>
                  <a:latin typeface="Seravek"/>
                  <a:cs typeface="Seravek"/>
                </a:rPr>
                <a:t>A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2369320" y="3525431"/>
              <a:ext cx="23915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 smtClean="0">
                  <a:latin typeface="Seravek"/>
                  <a:cs typeface="Seravek"/>
                </a:rPr>
                <a:t>0</a:t>
              </a:r>
              <a:endParaRPr lang="en-US" sz="3000" dirty="0">
                <a:latin typeface="Seravek"/>
                <a:cs typeface="Seravek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050454" y="3644403"/>
            <a:ext cx="953905" cy="851397"/>
            <a:chOff x="3037683" y="3377703"/>
            <a:chExt cx="953905" cy="851397"/>
          </a:xfrm>
        </p:grpSpPr>
        <p:sp>
          <p:nvSpPr>
            <p:cNvPr id="70" name="Rounded Rectangle 69"/>
            <p:cNvSpPr/>
            <p:nvPr/>
          </p:nvSpPr>
          <p:spPr>
            <a:xfrm>
              <a:off x="3037683" y="3377703"/>
              <a:ext cx="953905" cy="85139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ravek"/>
                <a:cs typeface="Seravek"/>
              </a:endParaRPr>
            </a:p>
          </p:txBody>
        </p:sp>
        <p:cxnSp>
          <p:nvCxnSpPr>
            <p:cNvPr id="71" name="Straight Connector 70"/>
            <p:cNvCxnSpPr>
              <a:stCxn id="70" idx="0"/>
              <a:endCxn id="70" idx="2"/>
            </p:cNvCxnSpPr>
            <p:nvPr/>
          </p:nvCxnSpPr>
          <p:spPr>
            <a:xfrm>
              <a:off x="3514636" y="3377703"/>
              <a:ext cx="0" cy="85139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/>
            <p:cNvSpPr txBox="1"/>
            <p:nvPr/>
          </p:nvSpPr>
          <p:spPr>
            <a:xfrm>
              <a:off x="3073479" y="3525431"/>
              <a:ext cx="23915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 smtClean="0">
                  <a:latin typeface="Seravek"/>
                  <a:cs typeface="Seravek"/>
                </a:rPr>
                <a:t>B</a:t>
              </a:r>
              <a:endParaRPr lang="en-US" sz="3000" dirty="0">
                <a:latin typeface="Seravek"/>
                <a:cs typeface="Seravek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3540103" y="3525431"/>
              <a:ext cx="23915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>
                  <a:latin typeface="Seravek"/>
                  <a:cs typeface="Seravek"/>
                </a:rPr>
                <a:t>1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315714" y="3655986"/>
            <a:ext cx="953905" cy="851397"/>
            <a:chOff x="4305469" y="3377703"/>
            <a:chExt cx="953905" cy="851397"/>
          </a:xfrm>
        </p:grpSpPr>
        <p:sp>
          <p:nvSpPr>
            <p:cNvPr id="81" name="Rounded Rectangle 80"/>
            <p:cNvSpPr/>
            <p:nvPr/>
          </p:nvSpPr>
          <p:spPr>
            <a:xfrm>
              <a:off x="4305469" y="3377703"/>
              <a:ext cx="953905" cy="85139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ravek"/>
                <a:cs typeface="Seravek"/>
              </a:endParaRPr>
            </a:p>
          </p:txBody>
        </p:sp>
        <p:cxnSp>
          <p:nvCxnSpPr>
            <p:cNvPr id="82" name="Straight Connector 81"/>
            <p:cNvCxnSpPr>
              <a:stCxn id="81" idx="0"/>
              <a:endCxn id="81" idx="2"/>
            </p:cNvCxnSpPr>
            <p:nvPr/>
          </p:nvCxnSpPr>
          <p:spPr>
            <a:xfrm>
              <a:off x="4782422" y="3377703"/>
              <a:ext cx="0" cy="85139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/>
            <p:cNvSpPr txBox="1"/>
            <p:nvPr/>
          </p:nvSpPr>
          <p:spPr>
            <a:xfrm>
              <a:off x="4341265" y="3525431"/>
              <a:ext cx="23915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>
                  <a:latin typeface="Seravek"/>
                  <a:cs typeface="Seravek"/>
                </a:rPr>
                <a:t>C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4807889" y="3525431"/>
              <a:ext cx="23915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>
                  <a:latin typeface="Seravek"/>
                  <a:cs typeface="Seravek"/>
                </a:rPr>
                <a:t>3</a:t>
              </a:r>
            </a:p>
          </p:txBody>
        </p:sp>
      </p:grpSp>
      <p:cxnSp>
        <p:nvCxnSpPr>
          <p:cNvPr id="85" name="Straight Connector 84"/>
          <p:cNvCxnSpPr/>
          <p:nvPr/>
        </p:nvCxnSpPr>
        <p:spPr>
          <a:xfrm>
            <a:off x="7436694" y="4010526"/>
            <a:ext cx="188926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7443704" y="4574114"/>
            <a:ext cx="192889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7076333" y="4020116"/>
            <a:ext cx="2391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Seravek"/>
                <a:cs typeface="Seravek"/>
              </a:rPr>
              <a:t>C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7446184" y="3492934"/>
            <a:ext cx="3314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Seravek"/>
                <a:cs typeface="Seravek"/>
              </a:rPr>
              <a:t>2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7442288" y="4020116"/>
            <a:ext cx="33535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latin typeface="Seravek"/>
                <a:cs typeface="Seravek"/>
              </a:rPr>
              <a:t>4</a:t>
            </a:r>
            <a:endParaRPr lang="en-US" sz="3000" dirty="0">
              <a:latin typeface="Seravek"/>
              <a:cs typeface="Seravek"/>
            </a:endParaRPr>
          </a:p>
        </p:txBody>
      </p:sp>
      <p:cxnSp>
        <p:nvCxnSpPr>
          <p:cNvPr id="92" name="Straight Connector 91"/>
          <p:cNvCxnSpPr/>
          <p:nvPr/>
        </p:nvCxnSpPr>
        <p:spPr>
          <a:xfrm>
            <a:off x="7857827" y="2917011"/>
            <a:ext cx="0" cy="167851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7867168" y="2897439"/>
            <a:ext cx="3295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Seravek"/>
                <a:cs typeface="Seravek"/>
              </a:rPr>
              <a:t>3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7865244" y="3492409"/>
            <a:ext cx="3314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latin typeface="Seravek"/>
                <a:cs typeface="Seravek"/>
              </a:rPr>
              <a:t>4</a:t>
            </a:r>
            <a:endParaRPr lang="en-US" sz="3000" dirty="0">
              <a:latin typeface="Seravek"/>
              <a:cs typeface="Seravek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7861348" y="4019591"/>
            <a:ext cx="33535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Seravek"/>
                <a:cs typeface="Seravek"/>
              </a:rPr>
              <a:t>5</a:t>
            </a:r>
          </a:p>
        </p:txBody>
      </p:sp>
      <p:cxnSp>
        <p:nvCxnSpPr>
          <p:cNvPr id="96" name="Straight Connector 95"/>
          <p:cNvCxnSpPr/>
          <p:nvPr/>
        </p:nvCxnSpPr>
        <p:spPr>
          <a:xfrm>
            <a:off x="8305800" y="2917011"/>
            <a:ext cx="0" cy="167851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ounded Rectangle 96"/>
          <p:cNvSpPr/>
          <p:nvPr/>
        </p:nvSpPr>
        <p:spPr>
          <a:xfrm>
            <a:off x="10761024" y="3644403"/>
            <a:ext cx="953905" cy="8513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cxnSp>
        <p:nvCxnSpPr>
          <p:cNvPr id="98" name="Straight Connector 97"/>
          <p:cNvCxnSpPr>
            <a:stCxn id="97" idx="0"/>
            <a:endCxn id="97" idx="2"/>
          </p:cNvCxnSpPr>
          <p:nvPr/>
        </p:nvCxnSpPr>
        <p:spPr>
          <a:xfrm>
            <a:off x="11237977" y="3644403"/>
            <a:ext cx="0" cy="85139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10796820" y="3792131"/>
            <a:ext cx="2391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Seravek"/>
                <a:cs typeface="Seravek"/>
              </a:rPr>
              <a:t>C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11263443" y="3792131"/>
            <a:ext cx="35705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Seravek"/>
                <a:cs typeface="Seravek"/>
              </a:rPr>
              <a:t>6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0759938" y="3655986"/>
            <a:ext cx="953905" cy="851397"/>
            <a:chOff x="10666595" y="637480"/>
            <a:chExt cx="953905" cy="851397"/>
          </a:xfrm>
        </p:grpSpPr>
        <p:sp>
          <p:nvSpPr>
            <p:cNvPr id="51" name="Rounded Rectangle 50"/>
            <p:cNvSpPr/>
            <p:nvPr/>
          </p:nvSpPr>
          <p:spPr>
            <a:xfrm>
              <a:off x="10666595" y="637480"/>
              <a:ext cx="953905" cy="85139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ravek"/>
                <a:cs typeface="Seravek"/>
              </a:endParaRPr>
            </a:p>
          </p:txBody>
        </p:sp>
        <p:cxnSp>
          <p:nvCxnSpPr>
            <p:cNvPr id="52" name="Straight Connector 51"/>
            <p:cNvCxnSpPr>
              <a:stCxn id="51" idx="0"/>
              <a:endCxn id="51" idx="2"/>
            </p:cNvCxnSpPr>
            <p:nvPr/>
          </p:nvCxnSpPr>
          <p:spPr>
            <a:xfrm>
              <a:off x="11143548" y="637480"/>
              <a:ext cx="0" cy="85139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10702391" y="785208"/>
              <a:ext cx="23915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>
                  <a:latin typeface="Seravek"/>
                  <a:cs typeface="Seravek"/>
                </a:rPr>
                <a:t>D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1169014" y="785208"/>
              <a:ext cx="357057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>
                  <a:latin typeface="Seravek"/>
                  <a:cs typeface="Seravek"/>
                </a:rPr>
                <a:t>4</a:t>
              </a: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4889837" y="2370414"/>
            <a:ext cx="953905" cy="851397"/>
            <a:chOff x="1866900" y="3377703"/>
            <a:chExt cx="953905" cy="851397"/>
          </a:xfrm>
        </p:grpSpPr>
        <p:sp>
          <p:nvSpPr>
            <p:cNvPr id="63" name="Rounded Rectangle 62"/>
            <p:cNvSpPr/>
            <p:nvPr/>
          </p:nvSpPr>
          <p:spPr>
            <a:xfrm>
              <a:off x="1866900" y="3377703"/>
              <a:ext cx="953905" cy="85139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ravek"/>
                <a:cs typeface="Seravek"/>
              </a:endParaRPr>
            </a:p>
          </p:txBody>
        </p:sp>
        <p:cxnSp>
          <p:nvCxnSpPr>
            <p:cNvPr id="64" name="Straight Connector 63"/>
            <p:cNvCxnSpPr>
              <a:stCxn id="63" idx="0"/>
              <a:endCxn id="63" idx="2"/>
            </p:cNvCxnSpPr>
            <p:nvPr/>
          </p:nvCxnSpPr>
          <p:spPr>
            <a:xfrm>
              <a:off x="2343853" y="3377703"/>
              <a:ext cx="0" cy="85139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>
            <a:xfrm>
              <a:off x="1902696" y="3525431"/>
              <a:ext cx="23915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>
                  <a:latin typeface="Seravek"/>
                  <a:cs typeface="Seravek"/>
                </a:rPr>
                <a:t>A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369320" y="3525431"/>
              <a:ext cx="23915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>
                  <a:latin typeface="Seravek"/>
                  <a:cs typeface="Seravek"/>
                </a:rPr>
                <a:t>2</a:t>
              </a:r>
            </a:p>
          </p:txBody>
        </p:sp>
      </p:grpSp>
      <p:cxnSp>
        <p:nvCxnSpPr>
          <p:cNvPr id="55" name="Straight Connector 54"/>
          <p:cNvCxnSpPr/>
          <p:nvPr/>
        </p:nvCxnSpPr>
        <p:spPr>
          <a:xfrm>
            <a:off x="7453975" y="5066774"/>
            <a:ext cx="1928896" cy="52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7453976" y="4572000"/>
            <a:ext cx="3990" cy="50064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H="1">
            <a:off x="7857826" y="4582438"/>
            <a:ext cx="2" cy="4843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>
            <a:off x="8305799" y="4584385"/>
            <a:ext cx="1" cy="48291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7076332" y="4521087"/>
            <a:ext cx="2391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latin typeface="Seravek"/>
                <a:cs typeface="Seravek"/>
              </a:rPr>
              <a:t>D</a:t>
            </a:r>
            <a:endParaRPr lang="en-US" sz="3000" dirty="0">
              <a:latin typeface="Seravek"/>
              <a:cs typeface="Seravek"/>
            </a:endParaRPr>
          </a:p>
        </p:txBody>
      </p:sp>
      <p:cxnSp>
        <p:nvCxnSpPr>
          <p:cNvPr id="10" name="Straight Arrow Connector 9"/>
          <p:cNvCxnSpPr>
            <a:stCxn id="106" idx="1"/>
            <a:endCxn id="63" idx="3"/>
          </p:cNvCxnSpPr>
          <p:nvPr/>
        </p:nvCxnSpPr>
        <p:spPr>
          <a:xfrm flipH="1" flipV="1">
            <a:off x="5843742" y="2796113"/>
            <a:ext cx="1244760" cy="38341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63" idx="1"/>
          </p:cNvCxnSpPr>
          <p:nvPr/>
        </p:nvCxnSpPr>
        <p:spPr>
          <a:xfrm flipH="1">
            <a:off x="4085119" y="2796113"/>
            <a:ext cx="804718" cy="1273017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Content Placeholder 2"/>
          <p:cNvSpPr>
            <a:spLocks noGrp="1"/>
          </p:cNvSpPr>
          <p:nvPr>
            <p:ph idx="1"/>
          </p:nvPr>
        </p:nvSpPr>
        <p:spPr>
          <a:xfrm>
            <a:off x="838200" y="5524500"/>
            <a:ext cx="10515600" cy="1295401"/>
          </a:xfrm>
        </p:spPr>
        <p:txBody>
          <a:bodyPr>
            <a:normAutofit/>
          </a:bodyPr>
          <a:lstStyle/>
          <a:p>
            <a:r>
              <a:rPr lang="en-US" dirty="0" smtClean="0"/>
              <a:t>1 </a:t>
            </a:r>
            <a:r>
              <a:rPr lang="en-US" dirty="0" err="1" smtClean="0"/>
              <a:t>enqueue</a:t>
            </a:r>
            <a:r>
              <a:rPr lang="en-US" dirty="0" smtClean="0"/>
              <a:t> + 1 </a:t>
            </a:r>
            <a:r>
              <a:rPr lang="en-US" dirty="0" err="1" smtClean="0"/>
              <a:t>dequeue</a:t>
            </a:r>
            <a:r>
              <a:rPr lang="en-US" dirty="0" smtClean="0"/>
              <a:t> per clock cycle</a:t>
            </a:r>
          </a:p>
          <a:p>
            <a:r>
              <a:rPr lang="en-US" dirty="0" smtClean="0"/>
              <a:t>Can be shared among multiple logical PIFOs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48022C-F4BC-4192-A392-BACAE19DF894}" type="slidenum">
              <a:rPr lang="en-US" smtClean="0"/>
              <a:pPr/>
              <a:t>18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7258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9263"/>
    </mc:Choice>
    <mc:Fallback xmlns="">
      <p:transition xmlns:p14="http://schemas.microsoft.com/office/powerpoint/2010/main" spd="slow" advTm="10926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1.85185E-6 L -0.23841 0.03449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927" y="1713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0 L -0.42473 -0.00185 " pathEditMode="relative" rAng="0" ptsTypes="AA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237" y="-93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532 3.7037E-7 L -0.14532 0.00023 " pathEditMode="relative" rAng="0" ptsTypes="AA">
                                      <p:cBhvr>
                                        <p:cTn id="44" dur="1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4 -1.11111E-6 L -0.03632 0.0007 " pathEditMode="relative" rAng="0" ptsTypes="AA">
                                      <p:cBhvr>
                                        <p:cTn id="50" dur="10" fill="hold"/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23" y="23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3.7037E-7 L -0.09752 -0.00023 " pathEditMode="relative" rAng="0" ptsTypes="AA">
                                      <p:cBhvr>
                                        <p:cTn id="6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83" y="-23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3 0 L -0.15079 0.18588 " pathEditMode="relative" rAng="0" ptsTypes="AA">
                                      <p:cBhvr>
                                        <p:cTn id="6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526" y="9838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 animBg="1"/>
      <p:bldP spid="97" grpId="1" animBg="1"/>
      <p:bldP spid="99" grpId="0"/>
      <p:bldP spid="99" grpId="1"/>
      <p:bldP spid="100" grpId="0"/>
      <p:bldP spid="100" grpId="1"/>
      <p:bldP spid="6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feasibility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1087100" cy="4841875"/>
          </a:xfrm>
        </p:spPr>
        <p:txBody>
          <a:bodyPr>
            <a:normAutofit/>
          </a:bodyPr>
          <a:lstStyle/>
          <a:p>
            <a:r>
              <a:rPr lang="en-US" dirty="0" smtClean="0"/>
              <a:t>The Rank store is just a bank of FIFOs (stable hardware IP)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Flow scheduler for 1K flows meets timing at 1GHz on 16-nm transistor library</a:t>
            </a:r>
          </a:p>
          <a:p>
            <a:pPr lvl="1"/>
            <a:r>
              <a:rPr lang="en-US" dirty="0" smtClean="0"/>
              <a:t> Continues to meet timing until 2048 flows, fails timing at 4096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E.g., </a:t>
            </a:r>
            <a:r>
              <a:rPr lang="en-US" dirty="0" smtClean="0"/>
              <a:t>&lt; 4</a:t>
            </a:r>
            <a:r>
              <a:rPr lang="en-US" dirty="0"/>
              <a:t>% area overhead </a:t>
            </a:r>
            <a:r>
              <a:rPr lang="en-US" dirty="0" smtClean="0"/>
              <a:t>for 5</a:t>
            </a:r>
            <a:r>
              <a:rPr lang="en-US" dirty="0"/>
              <a:t>-block PIFO </a:t>
            </a:r>
            <a:r>
              <a:rPr lang="en-US" dirty="0" smtClean="0"/>
              <a:t>mesh</a:t>
            </a:r>
          </a:p>
          <a:p>
            <a:pPr lvl="1"/>
            <a:r>
              <a:rPr lang="en-US" dirty="0" smtClean="0"/>
              <a:t>About 7 mm</a:t>
            </a:r>
            <a:r>
              <a:rPr lang="en-US" baseline="30000" dirty="0" smtClean="0"/>
              <a:t>2</a:t>
            </a:r>
            <a:endParaRPr lang="en-US" baseline="30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48022C-F4BC-4192-A392-BACAE19DF894}" type="slidenum">
              <a:rPr lang="en-US" smtClean="0"/>
              <a:pPr/>
              <a:t>19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07144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2229"/>
    </mc:Choice>
    <mc:Fallback xmlns="">
      <p:transition xmlns:p14="http://schemas.microsoft.com/office/powerpoint/2010/main" spd="slow" advTm="5222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Programmable scheduling at line rate</a:t>
            </a:r>
            <a:endParaRPr lang="en-US" dirty="0"/>
          </a:p>
        </p:txBody>
      </p:sp>
      <p:sp>
        <p:nvSpPr>
          <p:cNvPr id="260" name="Content Placeholder 2"/>
          <p:cNvSpPr>
            <a:spLocks noGrp="1"/>
          </p:cNvSpPr>
          <p:nvPr>
            <p:ph idx="1"/>
          </p:nvPr>
        </p:nvSpPr>
        <p:spPr>
          <a:xfrm>
            <a:off x="915850" y="1507379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Motivation: Can’t deploy new schedulers in production networks</a:t>
            </a:r>
          </a:p>
          <a:p>
            <a:r>
              <a:rPr lang="en-US" dirty="0" smtClean="0"/>
              <a:t>The status quo in line-rate switches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152400" y="2429119"/>
            <a:ext cx="12039600" cy="3367577"/>
            <a:chOff x="152400" y="2429119"/>
            <a:chExt cx="12039600" cy="3367577"/>
          </a:xfrm>
        </p:grpSpPr>
        <p:grpSp>
          <p:nvGrpSpPr>
            <p:cNvPr id="311" name="Group 42"/>
            <p:cNvGrpSpPr/>
            <p:nvPr/>
          </p:nvGrpSpPr>
          <p:grpSpPr>
            <a:xfrm>
              <a:off x="1665657" y="4043646"/>
              <a:ext cx="4875732" cy="1192610"/>
              <a:chOff x="1707458" y="1778000"/>
              <a:chExt cx="4254836" cy="1181787"/>
            </a:xfrm>
          </p:grpSpPr>
          <p:cxnSp>
            <p:nvCxnSpPr>
              <p:cNvPr id="536" name="Straight Arrow Connector 535"/>
              <p:cNvCxnSpPr/>
              <p:nvPr/>
            </p:nvCxnSpPr>
            <p:spPr>
              <a:xfrm>
                <a:off x="1707458" y="177800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7" name="Straight Arrow Connector 536"/>
              <p:cNvCxnSpPr/>
              <p:nvPr/>
            </p:nvCxnSpPr>
            <p:spPr>
              <a:xfrm>
                <a:off x="1707458" y="190581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8" name="Straight Arrow Connector 537"/>
              <p:cNvCxnSpPr/>
              <p:nvPr/>
            </p:nvCxnSpPr>
            <p:spPr>
              <a:xfrm>
                <a:off x="1707458" y="203363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9" name="Straight Arrow Connector 538"/>
              <p:cNvCxnSpPr/>
              <p:nvPr/>
            </p:nvCxnSpPr>
            <p:spPr>
              <a:xfrm>
                <a:off x="1707458" y="216145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0" name="Straight Arrow Connector 539"/>
              <p:cNvCxnSpPr/>
              <p:nvPr/>
            </p:nvCxnSpPr>
            <p:spPr>
              <a:xfrm>
                <a:off x="1707458" y="228927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1" name="Straight Arrow Connector 540"/>
              <p:cNvCxnSpPr/>
              <p:nvPr/>
            </p:nvCxnSpPr>
            <p:spPr>
              <a:xfrm>
                <a:off x="1707458" y="241709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2" name="Straight Arrow Connector 541"/>
              <p:cNvCxnSpPr/>
              <p:nvPr/>
            </p:nvCxnSpPr>
            <p:spPr>
              <a:xfrm>
                <a:off x="1707458" y="254490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3" name="Straight Arrow Connector 542"/>
              <p:cNvCxnSpPr/>
              <p:nvPr/>
            </p:nvCxnSpPr>
            <p:spPr>
              <a:xfrm>
                <a:off x="1707458" y="267272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4" name="Straight Arrow Connector 543"/>
              <p:cNvCxnSpPr/>
              <p:nvPr/>
            </p:nvCxnSpPr>
            <p:spPr>
              <a:xfrm>
                <a:off x="1707458" y="280054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5" name="Straight Arrow Connector 544"/>
              <p:cNvCxnSpPr/>
              <p:nvPr/>
            </p:nvCxnSpPr>
            <p:spPr>
              <a:xfrm>
                <a:off x="1707458" y="292836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2" name="Right Arrow 311"/>
            <p:cNvSpPr/>
            <p:nvPr/>
          </p:nvSpPr>
          <p:spPr>
            <a:xfrm>
              <a:off x="223589" y="4692458"/>
              <a:ext cx="396032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>
                <a:latin typeface="Seravek"/>
                <a:cs typeface="Seravek"/>
              </a:endParaRPr>
            </a:p>
          </p:txBody>
        </p:sp>
        <p:sp>
          <p:nvSpPr>
            <p:cNvPr id="320" name="TextBox 319"/>
            <p:cNvSpPr txBox="1"/>
            <p:nvPr/>
          </p:nvSpPr>
          <p:spPr>
            <a:xfrm>
              <a:off x="152400" y="4364681"/>
              <a:ext cx="471021" cy="410071"/>
            </a:xfrm>
            <a:prstGeom prst="rect">
              <a:avLst/>
            </a:prstGeom>
            <a:noFill/>
          </p:spPr>
          <p:txBody>
            <a:bodyPr wrap="none" lIns="130622" tIns="65311" rIns="130622" bIns="65311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In</a:t>
              </a:r>
              <a:endParaRPr lang="en-US" dirty="0">
                <a:latin typeface="Seravek"/>
                <a:cs typeface="Seravek"/>
              </a:endParaRPr>
            </a:p>
          </p:txBody>
        </p:sp>
        <p:sp>
          <p:nvSpPr>
            <p:cNvPr id="321" name="Right Arrow 320"/>
            <p:cNvSpPr/>
            <p:nvPr/>
          </p:nvSpPr>
          <p:spPr>
            <a:xfrm>
              <a:off x="11632726" y="4882958"/>
              <a:ext cx="463237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>
                <a:latin typeface="Seravek"/>
                <a:cs typeface="Seravek"/>
              </a:endParaRPr>
            </a:p>
          </p:txBody>
        </p:sp>
        <p:sp>
          <p:nvSpPr>
            <p:cNvPr id="323" name="TextBox 322"/>
            <p:cNvSpPr txBox="1"/>
            <p:nvPr/>
          </p:nvSpPr>
          <p:spPr>
            <a:xfrm>
              <a:off x="11514659" y="4536857"/>
              <a:ext cx="677341" cy="410071"/>
            </a:xfrm>
            <a:prstGeom prst="rect">
              <a:avLst/>
            </a:prstGeom>
            <a:noFill/>
          </p:spPr>
          <p:txBody>
            <a:bodyPr wrap="none" lIns="130622" tIns="65311" rIns="130622" bIns="65311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Out</a:t>
              </a:r>
              <a:endParaRPr lang="en-US" dirty="0">
                <a:latin typeface="Seravek"/>
                <a:cs typeface="Seravek"/>
              </a:endParaRPr>
            </a:p>
          </p:txBody>
        </p:sp>
        <p:sp>
          <p:nvSpPr>
            <p:cNvPr id="339" name="Rectangle 338"/>
            <p:cNvSpPr/>
            <p:nvPr/>
          </p:nvSpPr>
          <p:spPr>
            <a:xfrm>
              <a:off x="3324046" y="3245173"/>
              <a:ext cx="1113765" cy="246856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376" name="Rectangle 375"/>
            <p:cNvSpPr/>
            <p:nvPr/>
          </p:nvSpPr>
          <p:spPr>
            <a:xfrm>
              <a:off x="1895201" y="3238114"/>
              <a:ext cx="1113765" cy="247562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378" name="Rectangle 377"/>
            <p:cNvSpPr/>
            <p:nvPr/>
          </p:nvSpPr>
          <p:spPr>
            <a:xfrm>
              <a:off x="667247" y="3027814"/>
              <a:ext cx="992254" cy="2685922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dirty="0">
                <a:latin typeface="Seravek"/>
                <a:cs typeface="Seravek"/>
              </a:endParaRPr>
            </a:p>
          </p:txBody>
        </p:sp>
        <p:sp>
          <p:nvSpPr>
            <p:cNvPr id="454" name="TextBox 453"/>
            <p:cNvSpPr txBox="1"/>
            <p:nvPr/>
          </p:nvSpPr>
          <p:spPr>
            <a:xfrm>
              <a:off x="723900" y="2632472"/>
              <a:ext cx="916049" cy="410071"/>
            </a:xfrm>
            <a:prstGeom prst="rect">
              <a:avLst/>
            </a:prstGeom>
            <a:noFill/>
          </p:spPr>
          <p:txBody>
            <a:bodyPr wrap="none" lIns="130622" tIns="65311" rIns="130622" bIns="65311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Parser</a:t>
              </a:r>
              <a:endParaRPr lang="en-US" dirty="0">
                <a:latin typeface="Seravek"/>
                <a:cs typeface="Seravek"/>
              </a:endParaRPr>
            </a:p>
          </p:txBody>
        </p:sp>
        <p:cxnSp>
          <p:nvCxnSpPr>
            <p:cNvPr id="455" name="Straight Connector 454"/>
            <p:cNvCxnSpPr/>
            <p:nvPr/>
          </p:nvCxnSpPr>
          <p:spPr>
            <a:xfrm>
              <a:off x="6115365" y="3717460"/>
              <a:ext cx="403661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6" name="Straight Connector 455"/>
            <p:cNvCxnSpPr/>
            <p:nvPr/>
          </p:nvCxnSpPr>
          <p:spPr>
            <a:xfrm>
              <a:off x="6115365" y="5607497"/>
              <a:ext cx="403661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7" name="Straight Connector 456"/>
            <p:cNvCxnSpPr/>
            <p:nvPr/>
          </p:nvCxnSpPr>
          <p:spPr>
            <a:xfrm>
              <a:off x="6115365" y="4389667"/>
              <a:ext cx="403661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8" name="Straight Connector 457"/>
            <p:cNvCxnSpPr/>
            <p:nvPr/>
          </p:nvCxnSpPr>
          <p:spPr>
            <a:xfrm>
              <a:off x="6115365" y="4916505"/>
              <a:ext cx="403661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59" name="Rectangle 458"/>
            <p:cNvSpPr/>
            <p:nvPr/>
          </p:nvSpPr>
          <p:spPr>
            <a:xfrm>
              <a:off x="5110103" y="3232285"/>
              <a:ext cx="1113765" cy="2481451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grpSp>
          <p:nvGrpSpPr>
            <p:cNvPr id="460" name="Group 459"/>
            <p:cNvGrpSpPr/>
            <p:nvPr/>
          </p:nvGrpSpPr>
          <p:grpSpPr>
            <a:xfrm>
              <a:off x="4556884" y="3543938"/>
              <a:ext cx="515971" cy="2063560"/>
              <a:chOff x="8534400" y="1981200"/>
              <a:chExt cx="595991" cy="2163589"/>
            </a:xfrm>
          </p:grpSpPr>
          <p:cxnSp>
            <p:nvCxnSpPr>
              <p:cNvPr id="533" name="Straight Connector 532"/>
              <p:cNvCxnSpPr/>
              <p:nvPr/>
            </p:nvCxnSpPr>
            <p:spPr>
              <a:xfrm>
                <a:off x="8534400" y="1981200"/>
                <a:ext cx="584011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4" name="Straight Connector 533"/>
              <p:cNvCxnSpPr/>
              <p:nvPr/>
            </p:nvCxnSpPr>
            <p:spPr>
              <a:xfrm>
                <a:off x="8546380" y="4144789"/>
                <a:ext cx="584011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5" name="Straight Connector 534"/>
              <p:cNvCxnSpPr/>
              <p:nvPr/>
            </p:nvCxnSpPr>
            <p:spPr>
              <a:xfrm>
                <a:off x="8544754" y="3074118"/>
                <a:ext cx="584011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61" name="Straight Connector 460"/>
            <p:cNvCxnSpPr/>
            <p:nvPr/>
          </p:nvCxnSpPr>
          <p:spPr>
            <a:xfrm>
              <a:off x="11510324" y="3684758"/>
              <a:ext cx="0" cy="299321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62" name="Group 42"/>
            <p:cNvGrpSpPr/>
            <p:nvPr/>
          </p:nvGrpSpPr>
          <p:grpSpPr>
            <a:xfrm>
              <a:off x="7817631" y="4066852"/>
              <a:ext cx="3367506" cy="1192610"/>
              <a:chOff x="1707458" y="1778000"/>
              <a:chExt cx="4254836" cy="1181787"/>
            </a:xfrm>
          </p:grpSpPr>
          <p:cxnSp>
            <p:nvCxnSpPr>
              <p:cNvPr id="523" name="Straight Arrow Connector 522"/>
              <p:cNvCxnSpPr/>
              <p:nvPr/>
            </p:nvCxnSpPr>
            <p:spPr>
              <a:xfrm>
                <a:off x="1707458" y="177800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4" name="Straight Arrow Connector 523"/>
              <p:cNvCxnSpPr/>
              <p:nvPr/>
            </p:nvCxnSpPr>
            <p:spPr>
              <a:xfrm>
                <a:off x="1707458" y="190581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5" name="Straight Arrow Connector 524"/>
              <p:cNvCxnSpPr/>
              <p:nvPr/>
            </p:nvCxnSpPr>
            <p:spPr>
              <a:xfrm>
                <a:off x="1707458" y="203363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6" name="Straight Arrow Connector 525"/>
              <p:cNvCxnSpPr/>
              <p:nvPr/>
            </p:nvCxnSpPr>
            <p:spPr>
              <a:xfrm>
                <a:off x="1707458" y="216145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7" name="Straight Arrow Connector 526"/>
              <p:cNvCxnSpPr/>
              <p:nvPr/>
            </p:nvCxnSpPr>
            <p:spPr>
              <a:xfrm>
                <a:off x="1707458" y="228927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8" name="Straight Arrow Connector 527"/>
              <p:cNvCxnSpPr/>
              <p:nvPr/>
            </p:nvCxnSpPr>
            <p:spPr>
              <a:xfrm>
                <a:off x="1707458" y="241709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9" name="Straight Arrow Connector 528"/>
              <p:cNvCxnSpPr/>
              <p:nvPr/>
            </p:nvCxnSpPr>
            <p:spPr>
              <a:xfrm>
                <a:off x="1707458" y="254490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0" name="Straight Arrow Connector 529"/>
              <p:cNvCxnSpPr/>
              <p:nvPr/>
            </p:nvCxnSpPr>
            <p:spPr>
              <a:xfrm>
                <a:off x="1707458" y="267272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1" name="Straight Arrow Connector 530"/>
              <p:cNvCxnSpPr/>
              <p:nvPr/>
            </p:nvCxnSpPr>
            <p:spPr>
              <a:xfrm>
                <a:off x="1707458" y="280054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2" name="Straight Arrow Connector 531"/>
              <p:cNvCxnSpPr/>
              <p:nvPr/>
            </p:nvCxnSpPr>
            <p:spPr>
              <a:xfrm>
                <a:off x="1707458" y="292836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3" name="Rectangle 462"/>
            <p:cNvSpPr/>
            <p:nvPr/>
          </p:nvSpPr>
          <p:spPr>
            <a:xfrm>
              <a:off x="11218670" y="3032966"/>
              <a:ext cx="318019" cy="2680770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dirty="0">
                <a:latin typeface="Seravek"/>
                <a:cs typeface="Seravek"/>
              </a:endParaRPr>
            </a:p>
          </p:txBody>
        </p:sp>
        <p:sp>
          <p:nvSpPr>
            <p:cNvPr id="464" name="TextBox 463"/>
            <p:cNvSpPr txBox="1"/>
            <p:nvPr/>
          </p:nvSpPr>
          <p:spPr>
            <a:xfrm>
              <a:off x="10902674" y="2625128"/>
              <a:ext cx="1209953" cy="410071"/>
            </a:xfrm>
            <a:prstGeom prst="rect">
              <a:avLst/>
            </a:prstGeom>
            <a:noFill/>
          </p:spPr>
          <p:txBody>
            <a:bodyPr wrap="none" lIns="130622" tIns="65311" rIns="130622" bIns="65311" rtlCol="0">
              <a:spAutoFit/>
            </a:bodyPr>
            <a:lstStyle/>
            <a:p>
              <a:r>
                <a:rPr lang="en-US" dirty="0" err="1">
                  <a:latin typeface="Seravek"/>
                  <a:cs typeface="Seravek"/>
                </a:rPr>
                <a:t>D</a:t>
              </a:r>
              <a:r>
                <a:rPr lang="en-US" dirty="0" err="1" smtClean="0">
                  <a:latin typeface="Seravek"/>
                  <a:cs typeface="Seravek"/>
                </a:rPr>
                <a:t>eparser</a:t>
              </a:r>
              <a:endParaRPr lang="en-US" dirty="0">
                <a:latin typeface="Seravek"/>
                <a:cs typeface="Seravek"/>
              </a:endParaRPr>
            </a:p>
          </p:txBody>
        </p:sp>
        <p:sp>
          <p:nvSpPr>
            <p:cNvPr id="465" name="Rectangle 464"/>
            <p:cNvSpPr/>
            <p:nvPr/>
          </p:nvSpPr>
          <p:spPr>
            <a:xfrm>
              <a:off x="8047174" y="3245173"/>
              <a:ext cx="1113765" cy="246856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466" name="Rectangle 465"/>
            <p:cNvSpPr/>
            <p:nvPr/>
          </p:nvSpPr>
          <p:spPr>
            <a:xfrm>
              <a:off x="9833231" y="3232285"/>
              <a:ext cx="1113765" cy="2481451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grpSp>
          <p:nvGrpSpPr>
            <p:cNvPr id="467" name="Group 466"/>
            <p:cNvGrpSpPr/>
            <p:nvPr/>
          </p:nvGrpSpPr>
          <p:grpSpPr>
            <a:xfrm>
              <a:off x="9280012" y="3543938"/>
              <a:ext cx="515971" cy="2054576"/>
              <a:chOff x="8534400" y="1981200"/>
              <a:chExt cx="595991" cy="2163589"/>
            </a:xfrm>
          </p:grpSpPr>
          <p:cxnSp>
            <p:nvCxnSpPr>
              <p:cNvPr id="520" name="Straight Connector 519"/>
              <p:cNvCxnSpPr/>
              <p:nvPr/>
            </p:nvCxnSpPr>
            <p:spPr>
              <a:xfrm>
                <a:off x="8534400" y="1981200"/>
                <a:ext cx="584011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1" name="Straight Connector 520"/>
              <p:cNvCxnSpPr/>
              <p:nvPr/>
            </p:nvCxnSpPr>
            <p:spPr>
              <a:xfrm>
                <a:off x="8546380" y="4144789"/>
                <a:ext cx="584011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2" name="Straight Connector 521"/>
              <p:cNvCxnSpPr/>
              <p:nvPr/>
            </p:nvCxnSpPr>
            <p:spPr>
              <a:xfrm>
                <a:off x="8544754" y="3074118"/>
                <a:ext cx="584011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8" name="Group 467"/>
            <p:cNvGrpSpPr/>
            <p:nvPr/>
          </p:nvGrpSpPr>
          <p:grpSpPr>
            <a:xfrm>
              <a:off x="1818261" y="3014563"/>
              <a:ext cx="4484987" cy="191047"/>
              <a:chOff x="1866900" y="2628900"/>
              <a:chExt cx="4419600" cy="190500"/>
            </a:xfrm>
          </p:grpSpPr>
          <p:cxnSp>
            <p:nvCxnSpPr>
              <p:cNvPr id="517" name="Straight Connector 516"/>
              <p:cNvCxnSpPr/>
              <p:nvPr/>
            </p:nvCxnSpPr>
            <p:spPr>
              <a:xfrm>
                <a:off x="1866900" y="2628900"/>
                <a:ext cx="0" cy="1905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8" name="Straight Connector 517"/>
              <p:cNvCxnSpPr/>
              <p:nvPr/>
            </p:nvCxnSpPr>
            <p:spPr>
              <a:xfrm>
                <a:off x="6286500" y="2628900"/>
                <a:ext cx="0" cy="1905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9" name="Straight Connector 518"/>
              <p:cNvCxnSpPr/>
              <p:nvPr/>
            </p:nvCxnSpPr>
            <p:spPr>
              <a:xfrm flipH="1">
                <a:off x="1866900" y="2729063"/>
                <a:ext cx="44196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9" name="TextBox 468"/>
            <p:cNvSpPr txBox="1"/>
            <p:nvPr/>
          </p:nvSpPr>
          <p:spPr>
            <a:xfrm>
              <a:off x="3088346" y="2670680"/>
              <a:ext cx="1859687" cy="410070"/>
            </a:xfrm>
            <a:prstGeom prst="rect">
              <a:avLst/>
            </a:prstGeom>
            <a:noFill/>
          </p:spPr>
          <p:txBody>
            <a:bodyPr wrap="none" lIns="130622" tIns="65311" rIns="130622" bIns="65311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Ingress pipeline</a:t>
              </a:r>
              <a:endParaRPr lang="en-US" dirty="0">
                <a:latin typeface="Seravek"/>
                <a:cs typeface="Seravek"/>
              </a:endParaRPr>
            </a:p>
          </p:txBody>
        </p:sp>
        <p:grpSp>
          <p:nvGrpSpPr>
            <p:cNvPr id="470" name="Group 469"/>
            <p:cNvGrpSpPr/>
            <p:nvPr/>
          </p:nvGrpSpPr>
          <p:grpSpPr>
            <a:xfrm>
              <a:off x="8006741" y="3002859"/>
              <a:ext cx="3016451" cy="191047"/>
              <a:chOff x="1920389" y="2693432"/>
              <a:chExt cx="4419600" cy="190500"/>
            </a:xfrm>
          </p:grpSpPr>
          <p:cxnSp>
            <p:nvCxnSpPr>
              <p:cNvPr id="514" name="Straight Connector 513"/>
              <p:cNvCxnSpPr/>
              <p:nvPr/>
            </p:nvCxnSpPr>
            <p:spPr>
              <a:xfrm>
                <a:off x="1920389" y="2693432"/>
                <a:ext cx="0" cy="1905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5" name="Straight Connector 514"/>
              <p:cNvCxnSpPr/>
              <p:nvPr/>
            </p:nvCxnSpPr>
            <p:spPr>
              <a:xfrm>
                <a:off x="6339989" y="2693432"/>
                <a:ext cx="0" cy="1905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6" name="Straight Connector 515"/>
              <p:cNvCxnSpPr/>
              <p:nvPr/>
            </p:nvCxnSpPr>
            <p:spPr>
              <a:xfrm flipH="1">
                <a:off x="1920389" y="2793595"/>
                <a:ext cx="441959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71" name="TextBox 470"/>
            <p:cNvSpPr txBox="1"/>
            <p:nvPr/>
          </p:nvSpPr>
          <p:spPr>
            <a:xfrm>
              <a:off x="8641784" y="2658978"/>
              <a:ext cx="1786108" cy="410070"/>
            </a:xfrm>
            <a:prstGeom prst="rect">
              <a:avLst/>
            </a:prstGeom>
            <a:noFill/>
          </p:spPr>
          <p:txBody>
            <a:bodyPr wrap="none" lIns="130622" tIns="65311" rIns="130622" bIns="65311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Egress pipeline</a:t>
              </a:r>
              <a:endParaRPr lang="en-US" dirty="0">
                <a:latin typeface="Seravek"/>
                <a:cs typeface="Seravek"/>
              </a:endParaRPr>
            </a:p>
          </p:txBody>
        </p:sp>
        <p:sp>
          <p:nvSpPr>
            <p:cNvPr id="547" name="Slide Number Placeholder 1"/>
            <p:cNvSpPr txBox="1">
              <a:spLocks/>
            </p:cNvSpPr>
            <p:nvPr/>
          </p:nvSpPr>
          <p:spPr>
            <a:xfrm>
              <a:off x="8343900" y="5431571"/>
              <a:ext cx="27432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fld id="{5448022C-F4BC-4192-A392-BACAE19DF894}" type="slidenum">
                <a:rPr lang="en-US" smtClean="0"/>
                <a:pPr/>
                <a:t>2</a:t>
              </a:fld>
              <a:endParaRPr lang="en-US"/>
            </a:p>
          </p:txBody>
        </p:sp>
        <p:grpSp>
          <p:nvGrpSpPr>
            <p:cNvPr id="548" name="Group 547"/>
            <p:cNvGrpSpPr/>
            <p:nvPr/>
          </p:nvGrpSpPr>
          <p:grpSpPr>
            <a:xfrm>
              <a:off x="6544971" y="3153114"/>
              <a:ext cx="1230395" cy="2560622"/>
              <a:chOff x="6400800" y="2362200"/>
              <a:chExt cx="1181100" cy="3200400"/>
            </a:xfrm>
          </p:grpSpPr>
          <p:sp>
            <p:nvSpPr>
              <p:cNvPr id="549" name="Rectangle 548"/>
              <p:cNvSpPr/>
              <p:nvPr/>
            </p:nvSpPr>
            <p:spPr>
              <a:xfrm>
                <a:off x="6400800" y="2362200"/>
                <a:ext cx="1181100" cy="3200400"/>
              </a:xfrm>
              <a:prstGeom prst="rect">
                <a:avLst/>
              </a:prstGeom>
              <a:ln/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dirty="0">
                  <a:latin typeface="+mj-lt"/>
                  <a:cs typeface="Seravek"/>
                </a:endParaRPr>
              </a:p>
            </p:txBody>
          </p:sp>
          <p:grpSp>
            <p:nvGrpSpPr>
              <p:cNvPr id="550" name="Group 65"/>
              <p:cNvGrpSpPr/>
              <p:nvPr/>
            </p:nvGrpSpPr>
            <p:grpSpPr>
              <a:xfrm>
                <a:off x="6749312" y="3009900"/>
                <a:ext cx="527788" cy="298464"/>
                <a:chOff x="7660968" y="1751777"/>
                <a:chExt cx="1040580" cy="450645"/>
              </a:xfrm>
            </p:grpSpPr>
            <p:sp>
              <p:nvSpPr>
                <p:cNvPr id="563" name="Freeform 562"/>
                <p:cNvSpPr/>
                <p:nvPr/>
              </p:nvSpPr>
              <p:spPr>
                <a:xfrm>
                  <a:off x="7660968" y="1751777"/>
                  <a:ext cx="1040580" cy="450645"/>
                </a:xfrm>
                <a:custGeom>
                  <a:avLst/>
                  <a:gdLst>
                    <a:gd name="connsiteX0" fmla="*/ 0 w 1040580"/>
                    <a:gd name="connsiteY0" fmla="*/ 0 h 450645"/>
                    <a:gd name="connsiteX1" fmla="*/ 1040580 w 1040580"/>
                    <a:gd name="connsiteY1" fmla="*/ 8193 h 450645"/>
                    <a:gd name="connsiteX2" fmla="*/ 1032387 w 1040580"/>
                    <a:gd name="connsiteY2" fmla="*/ 450645 h 450645"/>
                    <a:gd name="connsiteX3" fmla="*/ 16387 w 1040580"/>
                    <a:gd name="connsiteY3" fmla="*/ 442451 h 4506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40580" h="450645">
                      <a:moveTo>
                        <a:pt x="0" y="0"/>
                      </a:moveTo>
                      <a:lnTo>
                        <a:pt x="1040580" y="8193"/>
                      </a:lnTo>
                      <a:lnTo>
                        <a:pt x="1032387" y="450645"/>
                      </a:lnTo>
                      <a:lnTo>
                        <a:pt x="16387" y="442451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+mj-lt"/>
                    <a:cs typeface="Seravek"/>
                  </a:endParaRPr>
                </a:p>
              </p:txBody>
            </p:sp>
            <p:cxnSp>
              <p:nvCxnSpPr>
                <p:cNvPr id="564" name="Straight Connector 563"/>
                <p:cNvCxnSpPr/>
                <p:nvPr/>
              </p:nvCxnSpPr>
              <p:spPr>
                <a:xfrm>
                  <a:off x="8501629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5" name="Straight Connector 564"/>
                <p:cNvCxnSpPr/>
                <p:nvPr/>
              </p:nvCxnSpPr>
              <p:spPr>
                <a:xfrm>
                  <a:off x="8268933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51" name="Group 70"/>
              <p:cNvGrpSpPr/>
              <p:nvPr/>
            </p:nvGrpSpPr>
            <p:grpSpPr>
              <a:xfrm>
                <a:off x="6749312" y="3511536"/>
                <a:ext cx="527788" cy="298464"/>
                <a:chOff x="7660968" y="1751777"/>
                <a:chExt cx="1040580" cy="450645"/>
              </a:xfrm>
            </p:grpSpPr>
            <p:sp>
              <p:nvSpPr>
                <p:cNvPr id="560" name="Freeform 559"/>
                <p:cNvSpPr/>
                <p:nvPr/>
              </p:nvSpPr>
              <p:spPr>
                <a:xfrm>
                  <a:off x="7660968" y="1751777"/>
                  <a:ext cx="1040580" cy="450645"/>
                </a:xfrm>
                <a:custGeom>
                  <a:avLst/>
                  <a:gdLst>
                    <a:gd name="connsiteX0" fmla="*/ 0 w 1040580"/>
                    <a:gd name="connsiteY0" fmla="*/ 0 h 450645"/>
                    <a:gd name="connsiteX1" fmla="*/ 1040580 w 1040580"/>
                    <a:gd name="connsiteY1" fmla="*/ 8193 h 450645"/>
                    <a:gd name="connsiteX2" fmla="*/ 1032387 w 1040580"/>
                    <a:gd name="connsiteY2" fmla="*/ 450645 h 450645"/>
                    <a:gd name="connsiteX3" fmla="*/ 16387 w 1040580"/>
                    <a:gd name="connsiteY3" fmla="*/ 442451 h 4506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40580" h="450645">
                      <a:moveTo>
                        <a:pt x="0" y="0"/>
                      </a:moveTo>
                      <a:lnTo>
                        <a:pt x="1040580" y="8193"/>
                      </a:lnTo>
                      <a:lnTo>
                        <a:pt x="1032387" y="450645"/>
                      </a:lnTo>
                      <a:lnTo>
                        <a:pt x="16387" y="442451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+mj-lt"/>
                    <a:cs typeface="Seravek"/>
                  </a:endParaRPr>
                </a:p>
              </p:txBody>
            </p:sp>
            <p:cxnSp>
              <p:nvCxnSpPr>
                <p:cNvPr id="561" name="Straight Connector 560"/>
                <p:cNvCxnSpPr/>
                <p:nvPr/>
              </p:nvCxnSpPr>
              <p:spPr>
                <a:xfrm>
                  <a:off x="8501629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2" name="Straight Connector 561"/>
                <p:cNvCxnSpPr/>
                <p:nvPr/>
              </p:nvCxnSpPr>
              <p:spPr>
                <a:xfrm>
                  <a:off x="8268933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52" name="Group 65"/>
              <p:cNvGrpSpPr/>
              <p:nvPr/>
            </p:nvGrpSpPr>
            <p:grpSpPr>
              <a:xfrm>
                <a:off x="6749312" y="4006836"/>
                <a:ext cx="527788" cy="298464"/>
                <a:chOff x="7660968" y="1751777"/>
                <a:chExt cx="1040580" cy="450645"/>
              </a:xfrm>
            </p:grpSpPr>
            <p:sp>
              <p:nvSpPr>
                <p:cNvPr id="557" name="Freeform 556"/>
                <p:cNvSpPr/>
                <p:nvPr/>
              </p:nvSpPr>
              <p:spPr>
                <a:xfrm>
                  <a:off x="7660968" y="1751777"/>
                  <a:ext cx="1040580" cy="450645"/>
                </a:xfrm>
                <a:custGeom>
                  <a:avLst/>
                  <a:gdLst>
                    <a:gd name="connsiteX0" fmla="*/ 0 w 1040580"/>
                    <a:gd name="connsiteY0" fmla="*/ 0 h 450645"/>
                    <a:gd name="connsiteX1" fmla="*/ 1040580 w 1040580"/>
                    <a:gd name="connsiteY1" fmla="*/ 8193 h 450645"/>
                    <a:gd name="connsiteX2" fmla="*/ 1032387 w 1040580"/>
                    <a:gd name="connsiteY2" fmla="*/ 450645 h 450645"/>
                    <a:gd name="connsiteX3" fmla="*/ 16387 w 1040580"/>
                    <a:gd name="connsiteY3" fmla="*/ 442451 h 4506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40580" h="450645">
                      <a:moveTo>
                        <a:pt x="0" y="0"/>
                      </a:moveTo>
                      <a:lnTo>
                        <a:pt x="1040580" y="8193"/>
                      </a:lnTo>
                      <a:lnTo>
                        <a:pt x="1032387" y="450645"/>
                      </a:lnTo>
                      <a:lnTo>
                        <a:pt x="16387" y="442451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+mj-lt"/>
                    <a:cs typeface="Seravek"/>
                  </a:endParaRPr>
                </a:p>
              </p:txBody>
            </p:sp>
            <p:cxnSp>
              <p:nvCxnSpPr>
                <p:cNvPr id="558" name="Straight Connector 557"/>
                <p:cNvCxnSpPr/>
                <p:nvPr/>
              </p:nvCxnSpPr>
              <p:spPr>
                <a:xfrm>
                  <a:off x="8501629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9" name="Straight Connector 558"/>
                <p:cNvCxnSpPr/>
                <p:nvPr/>
              </p:nvCxnSpPr>
              <p:spPr>
                <a:xfrm>
                  <a:off x="8268933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53" name="Group 70"/>
              <p:cNvGrpSpPr/>
              <p:nvPr/>
            </p:nvGrpSpPr>
            <p:grpSpPr>
              <a:xfrm>
                <a:off x="6749312" y="4502136"/>
                <a:ext cx="527788" cy="298464"/>
                <a:chOff x="7660968" y="1751777"/>
                <a:chExt cx="1040580" cy="450645"/>
              </a:xfrm>
            </p:grpSpPr>
            <p:sp>
              <p:nvSpPr>
                <p:cNvPr id="554" name="Freeform 553"/>
                <p:cNvSpPr/>
                <p:nvPr/>
              </p:nvSpPr>
              <p:spPr>
                <a:xfrm>
                  <a:off x="7660968" y="1751777"/>
                  <a:ext cx="1040580" cy="450645"/>
                </a:xfrm>
                <a:custGeom>
                  <a:avLst/>
                  <a:gdLst>
                    <a:gd name="connsiteX0" fmla="*/ 0 w 1040580"/>
                    <a:gd name="connsiteY0" fmla="*/ 0 h 450645"/>
                    <a:gd name="connsiteX1" fmla="*/ 1040580 w 1040580"/>
                    <a:gd name="connsiteY1" fmla="*/ 8193 h 450645"/>
                    <a:gd name="connsiteX2" fmla="*/ 1032387 w 1040580"/>
                    <a:gd name="connsiteY2" fmla="*/ 450645 h 450645"/>
                    <a:gd name="connsiteX3" fmla="*/ 16387 w 1040580"/>
                    <a:gd name="connsiteY3" fmla="*/ 442451 h 4506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40580" h="450645">
                      <a:moveTo>
                        <a:pt x="0" y="0"/>
                      </a:moveTo>
                      <a:lnTo>
                        <a:pt x="1040580" y="8193"/>
                      </a:lnTo>
                      <a:lnTo>
                        <a:pt x="1032387" y="450645"/>
                      </a:lnTo>
                      <a:lnTo>
                        <a:pt x="16387" y="442451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+mj-lt"/>
                    <a:cs typeface="Seravek"/>
                  </a:endParaRPr>
                </a:p>
              </p:txBody>
            </p:sp>
            <p:cxnSp>
              <p:nvCxnSpPr>
                <p:cNvPr id="555" name="Straight Connector 554"/>
                <p:cNvCxnSpPr/>
                <p:nvPr/>
              </p:nvCxnSpPr>
              <p:spPr>
                <a:xfrm>
                  <a:off x="8501629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6" name="Straight Connector 555"/>
                <p:cNvCxnSpPr/>
                <p:nvPr/>
              </p:nvCxnSpPr>
              <p:spPr>
                <a:xfrm>
                  <a:off x="8268933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66" name="TextBox 565"/>
            <p:cNvSpPr txBox="1"/>
            <p:nvPr/>
          </p:nvSpPr>
          <p:spPr>
            <a:xfrm>
              <a:off x="6430671" y="2429119"/>
              <a:ext cx="1409700" cy="68589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130622" tIns="65311" rIns="130622" bIns="65311" rtlCol="0">
              <a:spAutoFit/>
            </a:bodyPr>
            <a:lstStyle/>
            <a:p>
              <a:pPr algn="ctr"/>
              <a:r>
                <a:rPr lang="en-US" dirty="0" smtClean="0">
                  <a:latin typeface="+mj-lt"/>
                  <a:cs typeface="Seravek"/>
                </a:rPr>
                <a:t>Queues/</a:t>
              </a:r>
            </a:p>
            <a:p>
              <a:pPr algn="ctr"/>
              <a:r>
                <a:rPr lang="en-US" dirty="0" smtClean="0">
                  <a:latin typeface="+mj-lt"/>
                  <a:cs typeface="Seravek"/>
                </a:rPr>
                <a:t>Scheduler</a:t>
              </a:r>
              <a:endParaRPr lang="en-US" dirty="0">
                <a:latin typeface="+mj-lt"/>
                <a:cs typeface="Seravek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733594" y="3919255"/>
            <a:ext cx="859559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RMT</a:t>
            </a:r>
            <a:endParaRPr lang="en-US" dirty="0"/>
          </a:p>
        </p:txBody>
      </p:sp>
      <p:sp>
        <p:nvSpPr>
          <p:cNvPr id="567" name="TextBox 566"/>
          <p:cNvSpPr txBox="1"/>
          <p:nvPr/>
        </p:nvSpPr>
        <p:spPr>
          <a:xfrm>
            <a:off x="2454608" y="3906829"/>
            <a:ext cx="291272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    RMT, Domino</a:t>
            </a:r>
            <a:endParaRPr lang="en-US" sz="2400" dirty="0"/>
          </a:p>
        </p:txBody>
      </p:sp>
      <p:sp>
        <p:nvSpPr>
          <p:cNvPr id="568" name="TextBox 567"/>
          <p:cNvSpPr txBox="1"/>
          <p:nvPr/>
        </p:nvSpPr>
        <p:spPr>
          <a:xfrm>
            <a:off x="11115250" y="3919254"/>
            <a:ext cx="90593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RMT</a:t>
            </a:r>
            <a:endParaRPr lang="en-US" dirty="0"/>
          </a:p>
        </p:txBody>
      </p:sp>
      <p:sp>
        <p:nvSpPr>
          <p:cNvPr id="569" name="TextBox 568"/>
          <p:cNvSpPr txBox="1"/>
          <p:nvPr/>
        </p:nvSpPr>
        <p:spPr>
          <a:xfrm>
            <a:off x="8581743" y="3911686"/>
            <a:ext cx="2152431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RMT, Domino</a:t>
            </a:r>
            <a:endParaRPr lang="en-US" sz="2400" dirty="0"/>
          </a:p>
        </p:txBody>
      </p:sp>
      <p:sp>
        <p:nvSpPr>
          <p:cNvPr id="570" name="TextBox 569"/>
          <p:cNvSpPr txBox="1"/>
          <p:nvPr/>
        </p:nvSpPr>
        <p:spPr>
          <a:xfrm>
            <a:off x="6728560" y="3790734"/>
            <a:ext cx="967640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???</a:t>
            </a:r>
            <a:endParaRPr lang="en-US" sz="4000" dirty="0"/>
          </a:p>
        </p:txBody>
      </p:sp>
      <p:sp>
        <p:nvSpPr>
          <p:cNvPr id="571" name="Rounded Rectangle 570"/>
          <p:cNvSpPr/>
          <p:nvPr/>
        </p:nvSpPr>
        <p:spPr>
          <a:xfrm>
            <a:off x="2493378" y="5826332"/>
            <a:ext cx="7164580" cy="878586"/>
          </a:xfrm>
          <a:prstGeom prst="roundRect">
            <a:avLst/>
          </a:prstGeom>
          <a:solidFill>
            <a:srgbClr val="901028"/>
          </a:solidFill>
          <a:ln/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Seravek"/>
                <a:cs typeface="Seravek"/>
              </a:rPr>
              <a:t>The </a:t>
            </a:r>
            <a:r>
              <a:rPr lang="en-US" sz="3200" smtClean="0">
                <a:latin typeface="Seravek"/>
                <a:cs typeface="Seravek"/>
              </a:rPr>
              <a:t>scheduler is still fixed</a:t>
            </a:r>
            <a:endParaRPr lang="en-US" sz="3200" dirty="0" smtClean="0">
              <a:latin typeface="Seravek"/>
              <a:cs typeface="Seravek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96826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6457"/>
    </mc:Choice>
    <mc:Fallback xmlns="">
      <p:transition xmlns:p14="http://schemas.microsoft.com/office/powerpoint/2010/main" spd="slow" advTm="11645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67" grpId="0" animBg="1"/>
      <p:bldP spid="568" grpId="0" animBg="1"/>
      <p:bldP spid="569" grpId="0" animBg="1"/>
      <p:bldP spid="570" grpId="0" animBg="1"/>
      <p:bldP spid="571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28600" lvl="1">
              <a:spcBef>
                <a:spcPts val="1000"/>
              </a:spcBef>
            </a:pPr>
            <a:r>
              <a:rPr lang="en-US" sz="2800" dirty="0" smtClean="0"/>
              <a:t>PIFO: Used in theoretical work </a:t>
            </a:r>
            <a:r>
              <a:rPr lang="en-US" sz="2800" dirty="0"/>
              <a:t>by Chuang et. al. in the </a:t>
            </a:r>
            <a:r>
              <a:rPr lang="en-US" sz="2800" dirty="0" smtClean="0"/>
              <a:t>90s</a:t>
            </a:r>
          </a:p>
          <a:p>
            <a:pPr marL="228600" lvl="1">
              <a:spcBef>
                <a:spcPts val="1000"/>
              </a:spcBef>
            </a:pPr>
            <a:endParaRPr lang="en-US" b="1" dirty="0" smtClean="0"/>
          </a:p>
          <a:p>
            <a:r>
              <a:rPr lang="en-US" dirty="0" smtClean="0"/>
              <a:t>Universal Packet Scheduling (UPS)</a:t>
            </a:r>
          </a:p>
          <a:p>
            <a:pPr lvl="1"/>
            <a:r>
              <a:rPr lang="en-US" dirty="0" smtClean="0"/>
              <a:t>Single algorithm (LSTF) to replay all schedules, end point sets slack</a:t>
            </a:r>
          </a:p>
          <a:p>
            <a:pPr lvl="1"/>
            <a:r>
              <a:rPr lang="en-US" dirty="0" smtClean="0"/>
              <a:t>Assumes fixed switches =&gt; cannot express fair queueing, shaping</a:t>
            </a:r>
          </a:p>
          <a:p>
            <a:pPr lvl="1"/>
            <a:r>
              <a:rPr lang="en-US" dirty="0" smtClean="0"/>
              <a:t>Assumes single priority queue =&gt; cannot express hierarchies</a:t>
            </a:r>
          </a:p>
          <a:p>
            <a:endParaRPr lang="en-US" dirty="0" smtClean="0"/>
          </a:p>
          <a:p>
            <a:r>
              <a:rPr lang="en-US" dirty="0" smtClean="0"/>
              <a:t>Hardware designs for priority queues</a:t>
            </a:r>
          </a:p>
          <a:p>
            <a:pPr lvl="1"/>
            <a:r>
              <a:rPr lang="en-US" dirty="0" smtClean="0"/>
              <a:t>Based on a binary heap, scales to large number of entries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eeds a single heap for each port =&gt; hardware can’t be shared</a:t>
            </a:r>
          </a:p>
          <a:p>
            <a:pPr lvl="1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04378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Programmable scheduling at line rate is within reach</a:t>
            </a:r>
          </a:p>
          <a:p>
            <a:endParaRPr lang="en-US" smtClean="0"/>
          </a:p>
          <a:p>
            <a:r>
              <a:rPr lang="en-US" smtClean="0"/>
              <a:t>Two </a:t>
            </a:r>
            <a:r>
              <a:rPr lang="en-US" dirty="0" smtClean="0"/>
              <a:t>benefits: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xpress new schedulers for different performance objectives</a:t>
            </a:r>
          </a:p>
          <a:p>
            <a:pPr lvl="1"/>
            <a:r>
              <a:rPr lang="en-US" dirty="0" smtClean="0"/>
              <a:t>Express existing schedulers as programs, not hardware</a:t>
            </a:r>
          </a:p>
          <a:p>
            <a:pPr lvl="1"/>
            <a:endParaRPr lang="en-US" dirty="0"/>
          </a:p>
          <a:p>
            <a:r>
              <a:rPr lang="en-US" dirty="0" smtClean="0"/>
              <a:t>Code: http://</a:t>
            </a:r>
            <a:r>
              <a:rPr lang="en-US" dirty="0" err="1" smtClean="0"/>
              <a:t>web.mit.edu</a:t>
            </a:r>
            <a:r>
              <a:rPr lang="en-US" dirty="0" smtClean="0"/>
              <a:t>/</a:t>
            </a:r>
            <a:r>
              <a:rPr lang="en-US" dirty="0" err="1" smtClean="0"/>
              <a:t>pifo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591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Backup slides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998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Proposal: scheduling in P4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Gadugi" panose="020B0502040204020203" pitchFamily="34" charset="0"/>
              </a:rPr>
              <a:t>Currently not modeled at all, </a:t>
            </a:r>
            <a:r>
              <a:rPr lang="en-US" dirty="0" err="1" smtClean="0">
                <a:latin typeface="Gadugi" panose="020B0502040204020203" pitchFamily="34" charset="0"/>
              </a:rPr>
              <a:t>blackbox</a:t>
            </a:r>
            <a:r>
              <a:rPr lang="en-US" dirty="0" smtClean="0">
                <a:latin typeface="Gadugi" panose="020B0502040204020203" pitchFamily="34" charset="0"/>
              </a:rPr>
              <a:t> left to vendor</a:t>
            </a:r>
          </a:p>
          <a:p>
            <a:endParaRPr lang="en-US" dirty="0">
              <a:latin typeface="Gadugi" panose="020B0502040204020203" pitchFamily="34" charset="0"/>
            </a:endParaRPr>
          </a:p>
          <a:p>
            <a:r>
              <a:rPr lang="en-US" dirty="0" smtClean="0">
                <a:latin typeface="Gadugi" panose="020B0502040204020203" pitchFamily="34" charset="0"/>
              </a:rPr>
              <a:t>Only part of the switch that isn’t programmable</a:t>
            </a:r>
          </a:p>
          <a:p>
            <a:endParaRPr lang="en-US" dirty="0">
              <a:latin typeface="Gadugi" panose="020B0502040204020203" pitchFamily="34" charset="0"/>
            </a:endParaRPr>
          </a:p>
          <a:p>
            <a:r>
              <a:rPr lang="en-US" dirty="0" smtClean="0">
                <a:latin typeface="Gadugi" panose="020B0502040204020203" pitchFamily="34" charset="0"/>
              </a:rPr>
              <a:t>PIFOs present a candidate</a:t>
            </a:r>
          </a:p>
          <a:p>
            <a:endParaRPr lang="en-US" dirty="0">
              <a:latin typeface="Gadugi" panose="020B0502040204020203" pitchFamily="34" charset="0"/>
            </a:endParaRPr>
          </a:p>
          <a:p>
            <a:r>
              <a:rPr lang="en-US" dirty="0" smtClean="0">
                <a:latin typeface="Gadugi" panose="020B0502040204020203" pitchFamily="34" charset="0"/>
              </a:rPr>
              <a:t>Concurrent work on Universal Packet Scheduling also requires a priority queue that is identical to a PIFO</a:t>
            </a:r>
          </a:p>
        </p:txBody>
      </p:sp>
    </p:spTree>
    <p:extLst>
      <p:ext uri="{BB962C8B-B14F-4D97-AF65-F5344CB8AC3E}">
        <p14:creationId xmlns:p14="http://schemas.microsoft.com/office/powerpoint/2010/main" val="927767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implementation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48022C-F4BC-4192-A392-BACAE19DF894}" type="slidenum">
              <a:rPr lang="en-US" smtClean="0"/>
              <a:pPr/>
              <a:t>24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838200" y="1790700"/>
            <a:ext cx="10680700" cy="4905166"/>
            <a:chOff x="-76200" y="73985"/>
            <a:chExt cx="10279906" cy="5669382"/>
          </a:xfrm>
        </p:grpSpPr>
        <p:cxnSp>
          <p:nvCxnSpPr>
            <p:cNvPr id="6" name="Elbow Connector 5"/>
            <p:cNvCxnSpPr/>
            <p:nvPr/>
          </p:nvCxnSpPr>
          <p:spPr>
            <a:xfrm rot="5400000" flipH="1">
              <a:off x="52516" y="1962512"/>
              <a:ext cx="5209615" cy="1573515"/>
            </a:xfrm>
            <a:prstGeom prst="bentConnector4">
              <a:avLst>
                <a:gd name="adj1" fmla="val -4388"/>
                <a:gd name="adj2" fmla="val 123392"/>
              </a:avLst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>
              <a:off x="3312369" y="4225615"/>
              <a:ext cx="0" cy="592548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/>
            <p:cNvSpPr/>
            <p:nvPr/>
          </p:nvSpPr>
          <p:spPr>
            <a:xfrm>
              <a:off x="1931034" y="963567"/>
              <a:ext cx="914400" cy="9144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Gadugi" panose="020B0502040204020203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54834" y="1190692"/>
              <a:ext cx="757848" cy="4624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Gadugi" panose="020B0502040204020203" pitchFamily="34" charset="0"/>
                </a:rPr>
                <a:t>Rank</a:t>
              </a:r>
            </a:p>
          </p:txBody>
        </p:sp>
        <p:sp>
          <p:nvSpPr>
            <p:cNvPr id="10" name="Trapezoid 9"/>
            <p:cNvSpPr/>
            <p:nvPr/>
          </p:nvSpPr>
          <p:spPr>
            <a:xfrm rot="10800000">
              <a:off x="5902720" y="3818437"/>
              <a:ext cx="2684848" cy="533400"/>
            </a:xfrm>
            <a:prstGeom prst="trapezoid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Gadugi" panose="020B0502040204020203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044309" y="3888973"/>
              <a:ext cx="1906572" cy="4624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Gadugi" panose="020B0502040204020203" pitchFamily="34" charset="0"/>
                </a:rPr>
                <a:t>== comparators</a:t>
              </a:r>
            </a:p>
          </p:txBody>
        </p:sp>
        <p:sp>
          <p:nvSpPr>
            <p:cNvPr id="12" name="Trapezoid 11"/>
            <p:cNvSpPr/>
            <p:nvPr/>
          </p:nvSpPr>
          <p:spPr>
            <a:xfrm rot="10800000">
              <a:off x="1996282" y="3692200"/>
              <a:ext cx="2838934" cy="533400"/>
            </a:xfrm>
            <a:prstGeom prst="trapezoid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Gadugi" panose="020B0502040204020203" pitchFamily="34" charset="0"/>
              </a:endParaRPr>
            </a:p>
          </p:txBody>
        </p:sp>
        <p:sp>
          <p:nvSpPr>
            <p:cNvPr id="13" name="Trapezoid 12"/>
            <p:cNvSpPr/>
            <p:nvPr/>
          </p:nvSpPr>
          <p:spPr>
            <a:xfrm rot="10800000">
              <a:off x="2222951" y="3844600"/>
              <a:ext cx="2778584" cy="533400"/>
            </a:xfrm>
            <a:prstGeom prst="trapezoid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Gadugi" panose="020B0502040204020203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356726" y="3857099"/>
              <a:ext cx="1762412" cy="4624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Gadugi" panose="020B0502040204020203" pitchFamily="34" charset="0"/>
                </a:rPr>
                <a:t>&gt; comparators</a:t>
              </a:r>
            </a:p>
          </p:txBody>
        </p:sp>
        <p:sp>
          <p:nvSpPr>
            <p:cNvPr id="15" name="Trapezoid 14"/>
            <p:cNvSpPr/>
            <p:nvPr/>
          </p:nvSpPr>
          <p:spPr>
            <a:xfrm rot="10800000">
              <a:off x="5902732" y="4872627"/>
              <a:ext cx="2684849" cy="533400"/>
            </a:xfrm>
            <a:prstGeom prst="trapezoid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Gadugi" panose="020B0502040204020203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040258" y="4908505"/>
              <a:ext cx="1906452" cy="4624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Gadugi" panose="020B0502040204020203" pitchFamily="34" charset="0"/>
                </a:rPr>
                <a:t>Priority encoder</a:t>
              </a:r>
            </a:p>
          </p:txBody>
        </p:sp>
        <p:sp>
          <p:nvSpPr>
            <p:cNvPr id="17" name="Trapezoid 16"/>
            <p:cNvSpPr/>
            <p:nvPr/>
          </p:nvSpPr>
          <p:spPr>
            <a:xfrm rot="10800000">
              <a:off x="1996292" y="4818164"/>
              <a:ext cx="2838935" cy="533400"/>
            </a:xfrm>
            <a:prstGeom prst="trapezoid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Gadugi" panose="020B0502040204020203" pitchFamily="34" charset="0"/>
              </a:endParaRPr>
            </a:p>
          </p:txBody>
        </p:sp>
        <p:sp>
          <p:nvSpPr>
            <p:cNvPr id="18" name="Trapezoid 17"/>
            <p:cNvSpPr/>
            <p:nvPr/>
          </p:nvSpPr>
          <p:spPr>
            <a:xfrm rot="10800000">
              <a:off x="2222960" y="4981033"/>
              <a:ext cx="2778585" cy="533400"/>
            </a:xfrm>
            <a:prstGeom prst="trapezoid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Gadugi" panose="020B0502040204020203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468094" y="5016911"/>
              <a:ext cx="1906452" cy="4624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Gadugi" panose="020B0502040204020203" pitchFamily="34" charset="0"/>
                </a:rPr>
                <a:t>Priority encoder</a:t>
              </a: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1778402" y="871177"/>
              <a:ext cx="6771079" cy="1172862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adugi" panose="020B0502040204020203" pitchFamily="34" charset="0"/>
              </a:endParaRPr>
            </a:p>
          </p:txBody>
        </p:sp>
        <p:cxnSp>
          <p:nvCxnSpPr>
            <p:cNvPr id="21" name="Elbow Connector 20"/>
            <p:cNvCxnSpPr>
              <a:stCxn id="15" idx="0"/>
              <a:endCxn id="23" idx="3"/>
            </p:cNvCxnSpPr>
            <p:nvPr/>
          </p:nvCxnSpPr>
          <p:spPr>
            <a:xfrm rot="5400000" flipH="1" flipV="1">
              <a:off x="4999482" y="2550492"/>
              <a:ext cx="5101209" cy="609862"/>
            </a:xfrm>
            <a:prstGeom prst="bentConnector4">
              <a:avLst>
                <a:gd name="adj1" fmla="val -4481"/>
                <a:gd name="adj2" fmla="val 234731"/>
              </a:avLst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rapezoid 21"/>
            <p:cNvSpPr/>
            <p:nvPr/>
          </p:nvSpPr>
          <p:spPr>
            <a:xfrm rot="10800000">
              <a:off x="1896939" y="136831"/>
              <a:ext cx="5958079" cy="332887"/>
            </a:xfrm>
            <a:prstGeom prst="trapezoid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Gadugi" panose="020B0502040204020203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886337" y="73985"/>
              <a:ext cx="596868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Gadugi" panose="020B0502040204020203" pitchFamily="34" charset="0"/>
                </a:rPr>
                <a:t>Shift elements based on push, pop indices</a:t>
              </a:r>
            </a:p>
          </p:txBody>
        </p:sp>
        <p:cxnSp>
          <p:nvCxnSpPr>
            <p:cNvPr id="24" name="Straight Arrow Connector 23"/>
            <p:cNvCxnSpPr>
              <a:stCxn id="22" idx="0"/>
              <a:endCxn id="20" idx="0"/>
            </p:cNvCxnSpPr>
            <p:nvPr/>
          </p:nvCxnSpPr>
          <p:spPr>
            <a:xfrm>
              <a:off x="4875978" y="469718"/>
              <a:ext cx="0" cy="401459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39" idx="2"/>
              <a:endCxn id="39" idx="2"/>
            </p:cNvCxnSpPr>
            <p:nvPr/>
          </p:nvCxnSpPr>
          <p:spPr>
            <a:xfrm>
              <a:off x="3204731" y="1883009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7955339" y="1879885"/>
              <a:ext cx="0" cy="1977214"/>
            </a:xfrm>
            <a:prstGeom prst="line">
              <a:avLst/>
            </a:prstGeom>
            <a:ln w="635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10" idx="0"/>
              <a:endCxn id="15" idx="2"/>
            </p:cNvCxnSpPr>
            <p:nvPr/>
          </p:nvCxnSpPr>
          <p:spPr>
            <a:xfrm flipH="1">
              <a:off x="7245156" y="4351836"/>
              <a:ext cx="1" cy="520790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13" idx="0"/>
              <a:endCxn id="18" idx="2"/>
            </p:cNvCxnSpPr>
            <p:nvPr/>
          </p:nvCxnSpPr>
          <p:spPr>
            <a:xfrm flipH="1">
              <a:off x="3612240" y="4378010"/>
              <a:ext cx="2" cy="603033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Elbow Connector 28"/>
            <p:cNvCxnSpPr/>
            <p:nvPr/>
          </p:nvCxnSpPr>
          <p:spPr>
            <a:xfrm rot="5400000" flipH="1">
              <a:off x="166815" y="2114912"/>
              <a:ext cx="5209615" cy="1573515"/>
            </a:xfrm>
            <a:prstGeom prst="bentConnector4">
              <a:avLst>
                <a:gd name="adj1" fmla="val -4388"/>
                <a:gd name="adj2" fmla="val 123392"/>
              </a:avLst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9"/>
            <p:cNvSpPr/>
            <p:nvPr/>
          </p:nvSpPr>
          <p:spPr>
            <a:xfrm>
              <a:off x="9159081" y="2711959"/>
              <a:ext cx="1044625" cy="76020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Gadugi" panose="020B0502040204020203" pitchFamily="34" charset="0"/>
                </a:rPr>
                <a:t>Pop</a:t>
              </a:r>
            </a:p>
            <a:p>
              <a:pPr algn="ctr"/>
              <a:r>
                <a:rPr lang="en-US" sz="2000" dirty="0">
                  <a:solidFill>
                    <a:schemeClr val="tx1"/>
                  </a:solidFill>
                  <a:latin typeface="Gadugi" panose="020B0502040204020203" pitchFamily="34" charset="0"/>
                </a:rPr>
                <a:t>(DEQ)</a:t>
              </a:r>
            </a:p>
          </p:txBody>
        </p:sp>
        <p:cxnSp>
          <p:nvCxnSpPr>
            <p:cNvPr id="31" name="Straight Arrow Connector 196"/>
            <p:cNvCxnSpPr>
              <a:stCxn id="30" idx="2"/>
              <a:endCxn id="10" idx="1"/>
            </p:cNvCxnSpPr>
            <p:nvPr/>
          </p:nvCxnSpPr>
          <p:spPr>
            <a:xfrm rot="5400000">
              <a:off x="8794658" y="3198400"/>
              <a:ext cx="612973" cy="1160501"/>
            </a:xfrm>
            <a:prstGeom prst="bentConnector2">
              <a:avLst/>
            </a:prstGeom>
            <a:ln w="889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/>
            <p:cNvSpPr/>
            <p:nvPr/>
          </p:nvSpPr>
          <p:spPr>
            <a:xfrm>
              <a:off x="-63499" y="2748564"/>
              <a:ext cx="1330018" cy="76020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Gadugi" panose="020B0502040204020203" pitchFamily="34" charset="0"/>
                </a:rPr>
                <a:t>Push 1</a:t>
              </a:r>
            </a:p>
            <a:p>
              <a:pPr algn="ctr"/>
              <a:r>
                <a:rPr lang="en-US" sz="2000" dirty="0">
                  <a:solidFill>
                    <a:schemeClr val="tx1"/>
                  </a:solidFill>
                  <a:latin typeface="Gadugi" panose="020B0502040204020203" pitchFamily="34" charset="0"/>
                </a:rPr>
                <a:t>(ENQ)</a:t>
              </a:r>
            </a:p>
          </p:txBody>
        </p:sp>
        <p:cxnSp>
          <p:nvCxnSpPr>
            <p:cNvPr id="33" name="Straight Arrow Connector 200"/>
            <p:cNvCxnSpPr>
              <a:stCxn id="32" idx="2"/>
              <a:endCxn id="12" idx="3"/>
            </p:cNvCxnSpPr>
            <p:nvPr/>
          </p:nvCxnSpPr>
          <p:spPr>
            <a:xfrm rot="16200000" flipH="1">
              <a:off x="1107168" y="3003110"/>
              <a:ext cx="450131" cy="1461447"/>
            </a:xfrm>
            <a:prstGeom prst="bentConnector2">
              <a:avLst/>
            </a:prstGeom>
            <a:ln w="889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 33"/>
            <p:cNvSpPr/>
            <p:nvPr/>
          </p:nvSpPr>
          <p:spPr>
            <a:xfrm>
              <a:off x="-76200" y="4983162"/>
              <a:ext cx="1500981" cy="76020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Gadugi" panose="020B0502040204020203" pitchFamily="34" charset="0"/>
                </a:rPr>
                <a:t>Push 2</a:t>
              </a:r>
            </a:p>
            <a:p>
              <a:pPr algn="ctr"/>
              <a:r>
                <a:rPr lang="en-US" sz="2000" dirty="0">
                  <a:solidFill>
                    <a:schemeClr val="tx1"/>
                  </a:solidFill>
                  <a:latin typeface="Gadugi" panose="020B0502040204020203" pitchFamily="34" charset="0"/>
                </a:rPr>
                <a:t>(reinsert)</a:t>
              </a:r>
            </a:p>
          </p:txBody>
        </p:sp>
        <p:cxnSp>
          <p:nvCxnSpPr>
            <p:cNvPr id="35" name="Elbow Connector 34"/>
            <p:cNvCxnSpPr>
              <a:stCxn id="34" idx="0"/>
              <a:endCxn id="13" idx="3"/>
            </p:cNvCxnSpPr>
            <p:nvPr/>
          </p:nvCxnSpPr>
          <p:spPr>
            <a:xfrm rot="5400000" flipH="1" flipV="1">
              <a:off x="1046027" y="3739564"/>
              <a:ext cx="871862" cy="1615335"/>
            </a:xfrm>
            <a:prstGeom prst="bentConnector2">
              <a:avLst/>
            </a:prstGeom>
            <a:ln w="889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8724897" y="4113443"/>
              <a:ext cx="1069214" cy="8181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Gadugi" panose="020B0502040204020203" pitchFamily="34" charset="0"/>
                </a:rPr>
                <a:t>Logical</a:t>
              </a:r>
            </a:p>
            <a:p>
              <a:r>
                <a:rPr lang="en-US" sz="2000" dirty="0">
                  <a:latin typeface="Gadugi" panose="020B0502040204020203" pitchFamily="34" charset="0"/>
                </a:rPr>
                <a:t>PIFO ID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66371" y="3515385"/>
              <a:ext cx="757848" cy="4624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Gadugi" panose="020B0502040204020203" pitchFamily="34" charset="0"/>
                </a:rPr>
                <a:t>Rank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96587" y="4085138"/>
              <a:ext cx="757848" cy="4624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Gadugi" panose="020B0502040204020203" pitchFamily="34" charset="0"/>
                </a:rPr>
                <a:t>Rank</a:t>
              </a: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2631957" y="968609"/>
              <a:ext cx="1145548" cy="9144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Gadugi" panose="020B0502040204020203" pitchFamily="34" charset="0"/>
                </a:rPr>
                <a:t>Logical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  <a:latin typeface="Gadugi" panose="020B0502040204020203" pitchFamily="34" charset="0"/>
                </a:rPr>
                <a:t>PIFO ID</a:t>
              </a: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4004642" y="959838"/>
              <a:ext cx="914400" cy="9144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Gadugi" panose="020B0502040204020203" pitchFamily="34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928442" y="1186963"/>
              <a:ext cx="757848" cy="4624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Gadugi" panose="020B0502040204020203" pitchFamily="34" charset="0"/>
                </a:rPr>
                <a:t>Rank</a:t>
              </a:r>
            </a:p>
          </p:txBody>
        </p:sp>
        <p:cxnSp>
          <p:nvCxnSpPr>
            <p:cNvPr id="42" name="Straight Connector 41"/>
            <p:cNvCxnSpPr>
              <a:stCxn id="43" idx="2"/>
              <a:endCxn id="43" idx="2"/>
            </p:cNvCxnSpPr>
            <p:nvPr/>
          </p:nvCxnSpPr>
          <p:spPr>
            <a:xfrm>
              <a:off x="5278339" y="1879280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/>
            <p:cNvSpPr/>
            <p:nvPr/>
          </p:nvSpPr>
          <p:spPr>
            <a:xfrm>
              <a:off x="4705565" y="964880"/>
              <a:ext cx="1145548" cy="9144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Gadugi" panose="020B0502040204020203" pitchFamily="34" charset="0"/>
                </a:rPr>
                <a:t>Logical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  <a:latin typeface="Gadugi" panose="020B0502040204020203" pitchFamily="34" charset="0"/>
                </a:rPr>
                <a:t>PIFO ID</a:t>
              </a:r>
            </a:p>
          </p:txBody>
        </p:sp>
        <p:sp>
          <p:nvSpPr>
            <p:cNvPr id="44" name="Oval 43"/>
            <p:cNvSpPr/>
            <p:nvPr/>
          </p:nvSpPr>
          <p:spPr>
            <a:xfrm>
              <a:off x="5912894" y="1345717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adugi" panose="020B0502040204020203" pitchFamily="34" charset="0"/>
              </a:endParaRPr>
            </a:p>
          </p:txBody>
        </p:sp>
        <p:sp>
          <p:nvSpPr>
            <p:cNvPr id="45" name="Oval 44"/>
            <p:cNvSpPr/>
            <p:nvPr/>
          </p:nvSpPr>
          <p:spPr>
            <a:xfrm>
              <a:off x="6113011" y="1345717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adugi" panose="020B0502040204020203" pitchFamily="34" charset="0"/>
              </a:endParaRPr>
            </a:p>
          </p:txBody>
        </p:sp>
        <p:sp>
          <p:nvSpPr>
            <p:cNvPr id="46" name="Oval 45"/>
            <p:cNvSpPr/>
            <p:nvPr/>
          </p:nvSpPr>
          <p:spPr>
            <a:xfrm>
              <a:off x="6329180" y="1345717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adugi" panose="020B0502040204020203" pitchFamily="34" charset="0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605780" y="942224"/>
              <a:ext cx="914400" cy="9144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Gadugi" panose="020B0502040204020203" pitchFamily="34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529580" y="1169349"/>
              <a:ext cx="757848" cy="4624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Gadugi" panose="020B0502040204020203" pitchFamily="34" charset="0"/>
                </a:rPr>
                <a:t>Rank</a:t>
              </a:r>
            </a:p>
          </p:txBody>
        </p:sp>
        <p:cxnSp>
          <p:nvCxnSpPr>
            <p:cNvPr id="49" name="Straight Connector 48"/>
            <p:cNvCxnSpPr>
              <a:stCxn id="50" idx="2"/>
              <a:endCxn id="50" idx="2"/>
            </p:cNvCxnSpPr>
            <p:nvPr/>
          </p:nvCxnSpPr>
          <p:spPr>
            <a:xfrm>
              <a:off x="7879477" y="1861666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Rectangle 49"/>
            <p:cNvSpPr/>
            <p:nvPr/>
          </p:nvSpPr>
          <p:spPr>
            <a:xfrm>
              <a:off x="7306703" y="947266"/>
              <a:ext cx="1145548" cy="9144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Gadugi" panose="020B0502040204020203" pitchFamily="34" charset="0"/>
                </a:rPr>
                <a:t>Logical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  <a:latin typeface="Gadugi" panose="020B0502040204020203" pitchFamily="34" charset="0"/>
                </a:rPr>
                <a:t>PIFO ID</a:t>
              </a:r>
            </a:p>
          </p:txBody>
        </p:sp>
        <p:cxnSp>
          <p:nvCxnSpPr>
            <p:cNvPr id="51" name="Straight Connector 83"/>
            <p:cNvCxnSpPr>
              <a:stCxn id="43" idx="2"/>
              <a:endCxn id="10" idx="2"/>
            </p:cNvCxnSpPr>
            <p:nvPr/>
          </p:nvCxnSpPr>
          <p:spPr>
            <a:xfrm rot="16200000" flipH="1">
              <a:off x="5292163" y="1865455"/>
              <a:ext cx="1939157" cy="1966805"/>
            </a:xfrm>
            <a:prstGeom prst="bentConnector3">
              <a:avLst>
                <a:gd name="adj1" fmla="val 52398"/>
              </a:avLst>
            </a:prstGeom>
            <a:ln w="635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83"/>
            <p:cNvCxnSpPr/>
            <p:nvPr/>
          </p:nvCxnSpPr>
          <p:spPr>
            <a:xfrm rot="16200000" flipH="1">
              <a:off x="4073630" y="796260"/>
              <a:ext cx="1935428" cy="4108926"/>
            </a:xfrm>
            <a:prstGeom prst="bentConnector3">
              <a:avLst>
                <a:gd name="adj1" fmla="val 62812"/>
              </a:avLst>
            </a:prstGeom>
            <a:ln w="635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90"/>
            <p:cNvCxnSpPr/>
            <p:nvPr/>
          </p:nvCxnSpPr>
          <p:spPr>
            <a:xfrm rot="5400000">
              <a:off x="4147977" y="1152729"/>
              <a:ext cx="1835576" cy="3243367"/>
            </a:xfrm>
            <a:prstGeom prst="bentConnector3">
              <a:avLst>
                <a:gd name="adj1" fmla="val 33114"/>
              </a:avLst>
            </a:prstGeom>
            <a:ln w="635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90"/>
            <p:cNvCxnSpPr/>
            <p:nvPr/>
          </p:nvCxnSpPr>
          <p:spPr>
            <a:xfrm rot="5400000">
              <a:off x="4394251" y="1058854"/>
              <a:ext cx="2000475" cy="3596014"/>
            </a:xfrm>
            <a:prstGeom prst="bentConnector3">
              <a:avLst>
                <a:gd name="adj1" fmla="val 42252"/>
              </a:avLst>
            </a:prstGeom>
            <a:ln w="635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 flipH="1">
              <a:off x="4167981" y="1851135"/>
              <a:ext cx="0" cy="1841065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40" idx="2"/>
            </p:cNvCxnSpPr>
            <p:nvPr/>
          </p:nvCxnSpPr>
          <p:spPr>
            <a:xfrm>
              <a:off x="4461842" y="1874238"/>
              <a:ext cx="0" cy="1944199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>
              <a:off x="2106284" y="1828032"/>
              <a:ext cx="0" cy="1841065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>
              <a:off x="2377281" y="1861666"/>
              <a:ext cx="0" cy="2027291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/>
          <p:cNvGrpSpPr/>
          <p:nvPr/>
        </p:nvGrpSpPr>
        <p:grpSpPr>
          <a:xfrm>
            <a:off x="215900" y="1587500"/>
            <a:ext cx="11722100" cy="5384800"/>
            <a:chOff x="215900" y="1587500"/>
            <a:chExt cx="11722100" cy="5384800"/>
          </a:xfrm>
        </p:grpSpPr>
        <p:sp>
          <p:nvSpPr>
            <p:cNvPr id="63" name="Rectangle 62"/>
            <p:cNvSpPr/>
            <p:nvPr/>
          </p:nvSpPr>
          <p:spPr>
            <a:xfrm>
              <a:off x="215900" y="1587500"/>
              <a:ext cx="11722100" cy="5384800"/>
            </a:xfrm>
            <a:prstGeom prst="rect">
              <a:avLst/>
            </a:prstGeom>
            <a:solidFill>
              <a:srgbClr val="FFFFFF">
                <a:alpha val="85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62" name="Rounded Rectangle 61"/>
            <p:cNvSpPr/>
            <p:nvPr/>
          </p:nvSpPr>
          <p:spPr>
            <a:xfrm>
              <a:off x="508000" y="5232400"/>
              <a:ext cx="11303000" cy="1498600"/>
            </a:xfrm>
            <a:prstGeom prst="roundRect">
              <a:avLst/>
            </a:prstGeom>
            <a:solidFill>
              <a:srgbClr val="901028"/>
            </a:solidFill>
            <a:ln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57200" indent="-457200">
                <a:buFont typeface="Wingdings" charset="2"/>
                <a:buChar char="§"/>
              </a:pPr>
              <a:r>
                <a:rPr lang="en-US" sz="3200" dirty="0" smtClean="0">
                  <a:latin typeface="Seravek"/>
                  <a:cs typeface="Seravek"/>
                </a:rPr>
                <a:t>Meets timing (1 GHz) for up to 2048 flows at 16 nm</a:t>
              </a:r>
            </a:p>
            <a:p>
              <a:pPr marL="457200" indent="-457200">
                <a:buFont typeface="Wingdings" charset="2"/>
                <a:buChar char="§"/>
              </a:pPr>
              <a:r>
                <a:rPr lang="en-US" sz="3200" dirty="0" smtClean="0">
                  <a:latin typeface="Seravek"/>
                  <a:cs typeface="Seravek"/>
                </a:rPr>
                <a:t>Less than 4% area overhead (~7 mm</a:t>
              </a:r>
              <a:r>
                <a:rPr lang="en-US" sz="3200" baseline="30000" dirty="0" smtClean="0">
                  <a:latin typeface="Seravek"/>
                  <a:cs typeface="Seravek"/>
                </a:rPr>
                <a:t>2</a:t>
              </a:r>
              <a:r>
                <a:rPr lang="en-US" sz="3200" dirty="0" smtClean="0">
                  <a:latin typeface="Seravek"/>
                  <a:cs typeface="Seravek"/>
                </a:rPr>
                <a:t>) for 5-level scheduler</a:t>
              </a:r>
              <a:endParaRPr lang="en-US" sz="3200" dirty="0">
                <a:latin typeface="Seravek"/>
                <a:cs typeface="Seravek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765703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3397"/>
    </mc:Choice>
    <mc:Fallback xmlns="">
      <p:transition xmlns:p14="http://schemas.microsoft.com/office/powerpoint/2010/main" spd="slow" advTm="4339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PIFO block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4038600" y="2095500"/>
            <a:ext cx="4191000" cy="2286000"/>
          </a:xfrm>
          <a:prstGeom prst="round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4724400" y="4152900"/>
            <a:ext cx="0" cy="64770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848100" y="4772561"/>
            <a:ext cx="17907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000" dirty="0" smtClean="0">
              <a:latin typeface="Seravek"/>
              <a:cs typeface="Seravek"/>
            </a:endParaRPr>
          </a:p>
          <a:p>
            <a:pPr algn="ctr"/>
            <a:r>
              <a:rPr lang="en-US" sz="2000" dirty="0" err="1" smtClean="0">
                <a:latin typeface="Seravek"/>
                <a:cs typeface="Seravek"/>
              </a:rPr>
              <a:t>Enqueue</a:t>
            </a:r>
            <a:r>
              <a:rPr lang="en-US" sz="2000" dirty="0" smtClean="0">
                <a:latin typeface="Seravek"/>
                <a:cs typeface="Seravek"/>
              </a:rPr>
              <a:t>:</a:t>
            </a:r>
          </a:p>
          <a:p>
            <a:pPr algn="ctr"/>
            <a:r>
              <a:rPr lang="en-US" sz="2000" dirty="0" smtClean="0">
                <a:latin typeface="Seravek"/>
                <a:cs typeface="Seravek"/>
              </a:rPr>
              <a:t>(logical PIFO,</a:t>
            </a:r>
          </a:p>
          <a:p>
            <a:pPr algn="ctr"/>
            <a:r>
              <a:rPr lang="en-US" sz="2000" dirty="0" smtClean="0">
                <a:latin typeface="Seravek"/>
                <a:cs typeface="Seravek"/>
              </a:rPr>
              <a:t> rank,</a:t>
            </a:r>
            <a:r>
              <a:rPr lang="en-US" sz="2000" dirty="0">
                <a:latin typeface="Seravek"/>
                <a:cs typeface="Seravek"/>
              </a:rPr>
              <a:t> </a:t>
            </a:r>
            <a:r>
              <a:rPr lang="en-US" sz="2000" dirty="0" smtClean="0">
                <a:latin typeface="Seravek"/>
                <a:cs typeface="Seravek"/>
              </a:rPr>
              <a:t>flow)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7505700" y="4152900"/>
            <a:ext cx="0" cy="60960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629400" y="4800600"/>
            <a:ext cx="17907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000" dirty="0" smtClean="0">
              <a:latin typeface="Seravek"/>
              <a:cs typeface="Seravek"/>
            </a:endParaRPr>
          </a:p>
          <a:p>
            <a:pPr algn="ctr"/>
            <a:r>
              <a:rPr lang="en-US" sz="2000" dirty="0" err="1" smtClean="0">
                <a:latin typeface="Seravek"/>
                <a:cs typeface="Seravek"/>
              </a:rPr>
              <a:t>Dequeue</a:t>
            </a:r>
            <a:r>
              <a:rPr lang="en-US" sz="2000" dirty="0" smtClean="0">
                <a:latin typeface="Seravek"/>
                <a:cs typeface="Seravek"/>
              </a:rPr>
              <a:t>:</a:t>
            </a:r>
          </a:p>
          <a:p>
            <a:pPr algn="ctr"/>
            <a:r>
              <a:rPr lang="en-US" sz="2000" dirty="0" smtClean="0">
                <a:latin typeface="Seravek"/>
                <a:cs typeface="Seravek"/>
              </a:rPr>
              <a:t>(logical PIFO)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3962400" y="4800600"/>
            <a:ext cx="1600200" cy="1534064"/>
          </a:xfrm>
          <a:prstGeom prst="roundRect">
            <a:avLst/>
          </a:prstGeom>
          <a:solidFill>
            <a:schemeClr val="accent6">
              <a:alpha val="50000"/>
            </a:schemeClr>
          </a:solidFill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ravek"/>
              <a:cs typeface="Seravek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6705600" y="4762500"/>
            <a:ext cx="1600200" cy="1600200"/>
          </a:xfrm>
          <a:prstGeom prst="roundRect">
            <a:avLst/>
          </a:prstGeom>
          <a:solidFill>
            <a:schemeClr val="accent6">
              <a:alpha val="50000"/>
            </a:schemeClr>
          </a:solidFill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grpSp>
        <p:nvGrpSpPr>
          <p:cNvPr id="61" name="Group 60"/>
          <p:cNvGrpSpPr/>
          <p:nvPr/>
        </p:nvGrpSpPr>
        <p:grpSpPr>
          <a:xfrm>
            <a:off x="5410200" y="2400300"/>
            <a:ext cx="769918" cy="1676400"/>
            <a:chOff x="6819900" y="3848100"/>
            <a:chExt cx="769918" cy="1676400"/>
          </a:xfrm>
        </p:grpSpPr>
        <p:grpSp>
          <p:nvGrpSpPr>
            <p:cNvPr id="62" name="Group 61"/>
            <p:cNvGrpSpPr/>
            <p:nvPr/>
          </p:nvGrpSpPr>
          <p:grpSpPr>
            <a:xfrm>
              <a:off x="6835234" y="3848100"/>
              <a:ext cx="594266" cy="457200"/>
              <a:chOff x="5899150" y="6019800"/>
              <a:chExt cx="594266" cy="457200"/>
            </a:xfrm>
          </p:grpSpPr>
          <p:sp>
            <p:nvSpPr>
              <p:cNvPr id="84" name="Freeform 83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85" name="Straight Connector 84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" name="Rectangle 88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schemeClr val="accent1">
                    <a:lumMod val="75000"/>
                  </a:schemeClr>
                </a:fgClr>
                <a:bgClr>
                  <a:schemeClr val="bg1"/>
                </a:bgClr>
              </a:patt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0" name="Straight Arrow Connector 89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91" name="Straight Arrow Connector 90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grpSp>
          <p:nvGrpSpPr>
            <p:cNvPr id="63" name="Group 62"/>
            <p:cNvGrpSpPr/>
            <p:nvPr/>
          </p:nvGrpSpPr>
          <p:grpSpPr>
            <a:xfrm>
              <a:off x="6819900" y="4457700"/>
              <a:ext cx="594266" cy="457200"/>
              <a:chOff x="5899150" y="6019800"/>
              <a:chExt cx="594266" cy="457200"/>
            </a:xfrm>
          </p:grpSpPr>
          <p:sp>
            <p:nvSpPr>
              <p:cNvPr id="76" name="Freeform 75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77" name="Straight Connector 76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Rectangle 80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schemeClr val="accent1">
                    <a:lumMod val="75000"/>
                  </a:schemeClr>
                </a:fgClr>
                <a:bgClr>
                  <a:schemeClr val="bg1"/>
                </a:bgClr>
              </a:patt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2" name="Straight Arrow Connector 81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83" name="Straight Arrow Connector 82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grpSp>
          <p:nvGrpSpPr>
            <p:cNvPr id="64" name="Group 63"/>
            <p:cNvGrpSpPr/>
            <p:nvPr/>
          </p:nvGrpSpPr>
          <p:grpSpPr>
            <a:xfrm>
              <a:off x="6819900" y="5067300"/>
              <a:ext cx="594266" cy="457200"/>
              <a:chOff x="5899150" y="6019800"/>
              <a:chExt cx="594266" cy="457200"/>
            </a:xfrm>
          </p:grpSpPr>
          <p:sp>
            <p:nvSpPr>
              <p:cNvPr id="68" name="Freeform 67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69" name="Straight Connector 68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Rectangle 72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schemeClr val="accent1">
                    <a:lumMod val="75000"/>
                  </a:schemeClr>
                </a:fgClr>
                <a:bgClr>
                  <a:schemeClr val="bg1"/>
                </a:bgClr>
              </a:patt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4" name="Straight Arrow Connector 73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75" name="Straight Arrow Connector 74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cxnSp>
          <p:nvCxnSpPr>
            <p:cNvPr id="65" name="Straight Arrow Connector 64"/>
            <p:cNvCxnSpPr/>
            <p:nvPr/>
          </p:nvCxnSpPr>
          <p:spPr>
            <a:xfrm flipH="1">
              <a:off x="7429500" y="415290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accent1">
                  <a:lumMod val="75000"/>
                </a:schemeClr>
              </a:solidFill>
              <a:prstDash val="solid"/>
              <a:headEnd type="arrow" w="sm" len="sm"/>
              <a:tailEnd type="none"/>
            </a:ln>
            <a:effectLst/>
          </p:spPr>
        </p:cxnSp>
        <p:cxnSp>
          <p:nvCxnSpPr>
            <p:cNvPr id="66" name="Straight Arrow Connector 65"/>
            <p:cNvCxnSpPr/>
            <p:nvPr/>
          </p:nvCxnSpPr>
          <p:spPr>
            <a:xfrm flipH="1">
              <a:off x="7407275" y="476250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accent1">
                  <a:lumMod val="75000"/>
                </a:schemeClr>
              </a:solidFill>
              <a:prstDash val="solid"/>
              <a:headEnd type="arrow" w="sm" len="sm"/>
              <a:tailEnd type="none"/>
            </a:ln>
            <a:effectLst/>
          </p:spPr>
        </p:cxnSp>
        <p:cxnSp>
          <p:nvCxnSpPr>
            <p:cNvPr id="67" name="Straight Arrow Connector 66"/>
            <p:cNvCxnSpPr/>
            <p:nvPr/>
          </p:nvCxnSpPr>
          <p:spPr>
            <a:xfrm flipH="1">
              <a:off x="7410450" y="537845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accent1">
                  <a:lumMod val="75000"/>
                </a:schemeClr>
              </a:solidFill>
              <a:prstDash val="solid"/>
              <a:headEnd type="arrow" w="sm" len="sm"/>
              <a:tailEnd type="none"/>
            </a:ln>
            <a:effectLst/>
          </p:spPr>
        </p:cxnSp>
      </p:grpSp>
      <p:grpSp>
        <p:nvGrpSpPr>
          <p:cNvPr id="92" name="Group 91"/>
          <p:cNvGrpSpPr/>
          <p:nvPr/>
        </p:nvGrpSpPr>
        <p:grpSpPr>
          <a:xfrm>
            <a:off x="6286500" y="2400300"/>
            <a:ext cx="769918" cy="1676400"/>
            <a:chOff x="6819900" y="3848100"/>
            <a:chExt cx="769918" cy="1676400"/>
          </a:xfrm>
        </p:grpSpPr>
        <p:grpSp>
          <p:nvGrpSpPr>
            <p:cNvPr id="93" name="Group 92"/>
            <p:cNvGrpSpPr/>
            <p:nvPr/>
          </p:nvGrpSpPr>
          <p:grpSpPr>
            <a:xfrm>
              <a:off x="6835234" y="3848100"/>
              <a:ext cx="594266" cy="457200"/>
              <a:chOff x="5899150" y="6019800"/>
              <a:chExt cx="594266" cy="457200"/>
            </a:xfrm>
          </p:grpSpPr>
          <p:sp>
            <p:nvSpPr>
              <p:cNvPr id="115" name="Freeform 114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16" name="Straight Connector 115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0" name="Rectangle 119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schemeClr val="accent1">
                    <a:lumMod val="75000"/>
                  </a:schemeClr>
                </a:fgClr>
                <a:bgClr>
                  <a:schemeClr val="bg1"/>
                </a:bgClr>
              </a:patt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1" name="Straight Arrow Connector 120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122" name="Straight Arrow Connector 121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grpSp>
          <p:nvGrpSpPr>
            <p:cNvPr id="94" name="Group 93"/>
            <p:cNvGrpSpPr/>
            <p:nvPr/>
          </p:nvGrpSpPr>
          <p:grpSpPr>
            <a:xfrm>
              <a:off x="6819900" y="4457700"/>
              <a:ext cx="594266" cy="457200"/>
              <a:chOff x="5899150" y="6019800"/>
              <a:chExt cx="594266" cy="457200"/>
            </a:xfrm>
          </p:grpSpPr>
          <p:sp>
            <p:nvSpPr>
              <p:cNvPr id="107" name="Freeform 106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08" name="Straight Connector 107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2" name="Rectangle 111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schemeClr val="accent1">
                    <a:lumMod val="75000"/>
                  </a:schemeClr>
                </a:fgClr>
                <a:bgClr>
                  <a:schemeClr val="bg1"/>
                </a:bgClr>
              </a:patt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3" name="Straight Arrow Connector 112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114" name="Straight Arrow Connector 113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grpSp>
          <p:nvGrpSpPr>
            <p:cNvPr id="95" name="Group 94"/>
            <p:cNvGrpSpPr/>
            <p:nvPr/>
          </p:nvGrpSpPr>
          <p:grpSpPr>
            <a:xfrm>
              <a:off x="6819900" y="5067300"/>
              <a:ext cx="594266" cy="457200"/>
              <a:chOff x="5899150" y="6019800"/>
              <a:chExt cx="594266" cy="457200"/>
            </a:xfrm>
          </p:grpSpPr>
          <p:sp>
            <p:nvSpPr>
              <p:cNvPr id="99" name="Freeform 98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00" name="Straight Connector 99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" name="Rectangle 103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schemeClr val="accent1">
                    <a:lumMod val="75000"/>
                  </a:schemeClr>
                </a:fgClr>
                <a:bgClr>
                  <a:schemeClr val="bg1"/>
                </a:bgClr>
              </a:patt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5" name="Straight Arrow Connector 104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106" name="Straight Arrow Connector 105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cxnSp>
          <p:nvCxnSpPr>
            <p:cNvPr id="96" name="Straight Arrow Connector 95"/>
            <p:cNvCxnSpPr/>
            <p:nvPr/>
          </p:nvCxnSpPr>
          <p:spPr>
            <a:xfrm flipH="1">
              <a:off x="7429500" y="415290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accent1">
                  <a:lumMod val="75000"/>
                </a:schemeClr>
              </a:solidFill>
              <a:prstDash val="solid"/>
              <a:headEnd type="arrow" w="sm" len="sm"/>
              <a:tailEnd type="none"/>
            </a:ln>
            <a:effectLst/>
          </p:spPr>
        </p:cxnSp>
        <p:cxnSp>
          <p:nvCxnSpPr>
            <p:cNvPr id="97" name="Straight Arrow Connector 96"/>
            <p:cNvCxnSpPr/>
            <p:nvPr/>
          </p:nvCxnSpPr>
          <p:spPr>
            <a:xfrm flipH="1">
              <a:off x="7407275" y="476250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accent1">
                  <a:lumMod val="75000"/>
                </a:schemeClr>
              </a:solidFill>
              <a:prstDash val="solid"/>
              <a:headEnd type="arrow" w="sm" len="sm"/>
              <a:tailEnd type="none"/>
            </a:ln>
            <a:effectLst/>
          </p:spPr>
        </p:cxnSp>
        <p:cxnSp>
          <p:nvCxnSpPr>
            <p:cNvPr id="98" name="Straight Arrow Connector 97"/>
            <p:cNvCxnSpPr/>
            <p:nvPr/>
          </p:nvCxnSpPr>
          <p:spPr>
            <a:xfrm flipH="1">
              <a:off x="7410450" y="537845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accent1">
                  <a:lumMod val="75000"/>
                </a:schemeClr>
              </a:solidFill>
              <a:prstDash val="solid"/>
              <a:headEnd type="arrow" w="sm" len="sm"/>
              <a:tailEnd type="none"/>
            </a:ln>
            <a:effectLst/>
          </p:spPr>
        </p:cxnSp>
      </p:grpSp>
      <p:sp>
        <p:nvSpPr>
          <p:cNvPr id="195" name="Trapezoid 194"/>
          <p:cNvSpPr/>
          <p:nvPr/>
        </p:nvSpPr>
        <p:spPr>
          <a:xfrm rot="5400000">
            <a:off x="3965442" y="2936742"/>
            <a:ext cx="1719935" cy="636181"/>
          </a:xfrm>
          <a:prstGeom prst="trapezoid">
            <a:avLst/>
          </a:prstGeom>
          <a:solidFill>
            <a:srgbClr val="FF7E77"/>
          </a:solidFill>
          <a:ln>
            <a:solidFill>
              <a:srgbClr val="EC401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 defTabSz="566900"/>
            <a:r>
              <a:rPr lang="en-US" sz="2200" dirty="0" smtClean="0">
                <a:solidFill>
                  <a:schemeClr val="bg1"/>
                </a:solidFill>
                <a:latin typeface="Seravek"/>
                <a:cs typeface="Seravek"/>
              </a:rPr>
              <a:t>ALU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48022C-F4BC-4192-A392-BACAE19DF894}" type="slidenum">
              <a:rPr lang="en-US" smtClean="0"/>
              <a:pPr/>
              <a:t>25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61921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650"/>
    </mc:Choice>
    <mc:Fallback xmlns="">
      <p:transition xmlns:p14="http://schemas.microsoft.com/office/powerpoint/2010/main" spd="slow" advTm="2265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PIFO mesh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4457700" y="1614055"/>
            <a:ext cx="3048000" cy="2538845"/>
            <a:chOff x="4457700" y="1614055"/>
            <a:chExt cx="3048000" cy="2538845"/>
          </a:xfrm>
        </p:grpSpPr>
        <p:grpSp>
          <p:nvGrpSpPr>
            <p:cNvPr id="9" name="Group 8"/>
            <p:cNvGrpSpPr/>
            <p:nvPr/>
          </p:nvGrpSpPr>
          <p:grpSpPr>
            <a:xfrm>
              <a:off x="5295900" y="3276600"/>
              <a:ext cx="838200" cy="876300"/>
              <a:chOff x="5295900" y="3276600"/>
              <a:chExt cx="838200" cy="876300"/>
            </a:xfrm>
          </p:grpSpPr>
          <p:cxnSp>
            <p:nvCxnSpPr>
              <p:cNvPr id="41" name="Straight Arrow Connector 40"/>
              <p:cNvCxnSpPr/>
              <p:nvPr/>
            </p:nvCxnSpPr>
            <p:spPr>
              <a:xfrm flipV="1">
                <a:off x="5562600" y="3276600"/>
                <a:ext cx="0" cy="419100"/>
              </a:xfrm>
              <a:prstGeom prst="straightConnector1">
                <a:avLst/>
              </a:prstGeom>
              <a:ln w="508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" name="Group 6"/>
              <p:cNvGrpSpPr/>
              <p:nvPr/>
            </p:nvGrpSpPr>
            <p:grpSpPr>
              <a:xfrm>
                <a:off x="5295900" y="3390900"/>
                <a:ext cx="838200" cy="762000"/>
                <a:chOff x="5295900" y="3657600"/>
                <a:chExt cx="838200" cy="762000"/>
              </a:xfrm>
            </p:grpSpPr>
            <p:sp>
              <p:nvSpPr>
                <p:cNvPr id="42" name="TextBox 41"/>
                <p:cNvSpPr txBox="1"/>
                <p:nvPr/>
              </p:nvSpPr>
              <p:spPr>
                <a:xfrm>
                  <a:off x="5295900" y="3657600"/>
                  <a:ext cx="838200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en-US" sz="2000" dirty="0" smtClean="0">
                    <a:latin typeface="Gadugi" panose="020B0502040204020203" pitchFamily="34" charset="0"/>
                  </a:endParaRPr>
                </a:p>
                <a:p>
                  <a:r>
                    <a:rPr lang="en-US" sz="2000" dirty="0" err="1" smtClean="0">
                      <a:latin typeface="Gadugi" panose="020B0502040204020203" pitchFamily="34" charset="0"/>
                    </a:rPr>
                    <a:t>Enq</a:t>
                  </a:r>
                  <a:endParaRPr lang="en-US" sz="2000" dirty="0" smtClean="0">
                    <a:latin typeface="Gadugi" panose="020B0502040204020203" pitchFamily="34" charset="0"/>
                  </a:endParaRPr>
                </a:p>
              </p:txBody>
            </p:sp>
            <p:sp>
              <p:nvSpPr>
                <p:cNvPr id="46" name="Rounded Rectangle 45"/>
                <p:cNvSpPr/>
                <p:nvPr/>
              </p:nvSpPr>
              <p:spPr>
                <a:xfrm>
                  <a:off x="5295900" y="3962400"/>
                  <a:ext cx="571500" cy="457200"/>
                </a:xfrm>
                <a:prstGeom prst="roundRect">
                  <a:avLst/>
                </a:prstGeom>
                <a:solidFill>
                  <a:schemeClr val="accent6">
                    <a:alpha val="50000"/>
                  </a:schemeClr>
                </a:solidFill>
                <a:ln w="381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3" name="Group 12"/>
            <p:cNvGrpSpPr/>
            <p:nvPr/>
          </p:nvGrpSpPr>
          <p:grpSpPr>
            <a:xfrm>
              <a:off x="4457700" y="1614055"/>
              <a:ext cx="3048000" cy="1662545"/>
              <a:chOff x="-762000" y="2781300"/>
              <a:chExt cx="4191000" cy="2286000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-762000" y="2781300"/>
                <a:ext cx="4191000" cy="2286000"/>
              </a:xfrm>
              <a:prstGeom prst="roundRect">
                <a:avLst/>
              </a:prstGeom>
              <a:noFill/>
              <a:ln w="508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grpSp>
            <p:nvGrpSpPr>
              <p:cNvPr id="15" name="Group 14"/>
              <p:cNvGrpSpPr/>
              <p:nvPr/>
            </p:nvGrpSpPr>
            <p:grpSpPr>
              <a:xfrm>
                <a:off x="609600" y="3086100"/>
                <a:ext cx="769918" cy="1676400"/>
                <a:chOff x="6819900" y="3848100"/>
                <a:chExt cx="769918" cy="1676400"/>
              </a:xfrm>
            </p:grpSpPr>
            <p:grpSp>
              <p:nvGrpSpPr>
                <p:cNvPr id="57" name="Group 56"/>
                <p:cNvGrpSpPr/>
                <p:nvPr/>
              </p:nvGrpSpPr>
              <p:grpSpPr>
                <a:xfrm>
                  <a:off x="6835234" y="38481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79" name="Freeform 78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80" name="Straight Connector 79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" name="Straight Connector 80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" name="Straight Connector 81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3" name="Straight Connector 82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4" name="Rectangle 83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85" name="Straight Arrow Connector 84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86" name="Straight Arrow Connector 85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grpSp>
              <p:nvGrpSpPr>
                <p:cNvPr id="58" name="Group 57"/>
                <p:cNvGrpSpPr/>
                <p:nvPr/>
              </p:nvGrpSpPr>
              <p:grpSpPr>
                <a:xfrm>
                  <a:off x="6819900" y="44577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71" name="Freeform 70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72" name="Straight Connector 71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" name="Straight Connector 72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" name="Straight Connector 73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" name="Straight Connector 74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6" name="Rectangle 75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77" name="Straight Arrow Connector 76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78" name="Straight Arrow Connector 77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grpSp>
              <p:nvGrpSpPr>
                <p:cNvPr id="59" name="Group 58"/>
                <p:cNvGrpSpPr/>
                <p:nvPr/>
              </p:nvGrpSpPr>
              <p:grpSpPr>
                <a:xfrm>
                  <a:off x="6819900" y="50673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63" name="Freeform 62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64" name="Straight Connector 63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" name="Straight Connector 64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" name="Straight Connector 65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" name="Straight Connector 66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8" name="Rectangle 67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69" name="Straight Arrow Connector 68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70" name="Straight Arrow Connector 69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cxnSp>
              <p:nvCxnSpPr>
                <p:cNvPr id="60" name="Straight Arrow Connector 59"/>
                <p:cNvCxnSpPr/>
                <p:nvPr/>
              </p:nvCxnSpPr>
              <p:spPr>
                <a:xfrm flipH="1">
                  <a:off x="7429500" y="415290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  <p:cxnSp>
              <p:nvCxnSpPr>
                <p:cNvPr id="61" name="Straight Arrow Connector 60"/>
                <p:cNvCxnSpPr/>
                <p:nvPr/>
              </p:nvCxnSpPr>
              <p:spPr>
                <a:xfrm flipH="1">
                  <a:off x="7407275" y="476250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  <p:cxnSp>
              <p:nvCxnSpPr>
                <p:cNvPr id="62" name="Straight Arrow Connector 61"/>
                <p:cNvCxnSpPr/>
                <p:nvPr/>
              </p:nvCxnSpPr>
              <p:spPr>
                <a:xfrm flipH="1">
                  <a:off x="7410450" y="537845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</p:grpSp>
          <p:grpSp>
            <p:nvGrpSpPr>
              <p:cNvPr id="16" name="Group 15"/>
              <p:cNvGrpSpPr/>
              <p:nvPr/>
            </p:nvGrpSpPr>
            <p:grpSpPr>
              <a:xfrm>
                <a:off x="1485900" y="3086100"/>
                <a:ext cx="769918" cy="1676400"/>
                <a:chOff x="6819900" y="3848100"/>
                <a:chExt cx="769918" cy="1676400"/>
              </a:xfrm>
            </p:grpSpPr>
            <p:grpSp>
              <p:nvGrpSpPr>
                <p:cNvPr id="18" name="Group 17"/>
                <p:cNvGrpSpPr/>
                <p:nvPr/>
              </p:nvGrpSpPr>
              <p:grpSpPr>
                <a:xfrm>
                  <a:off x="6835234" y="38481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49" name="Freeform 48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50" name="Straight Connector 49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" name="Straight Connector 50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" name="Straight Connector 51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" name="Straight Connector 52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4" name="Rectangle 53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55" name="Straight Arrow Connector 54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56" name="Straight Arrow Connector 55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grpSp>
              <p:nvGrpSpPr>
                <p:cNvPr id="19" name="Group 18"/>
                <p:cNvGrpSpPr/>
                <p:nvPr/>
              </p:nvGrpSpPr>
              <p:grpSpPr>
                <a:xfrm>
                  <a:off x="6819900" y="44577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32" name="Freeform 31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33" name="Straight Connector 32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Straight Connector 33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" name="Straight Connector 34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Straight Connector 35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7" name="Rectangle 36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8" name="Straight Arrow Connector 37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39" name="Straight Arrow Connector 38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grpSp>
              <p:nvGrpSpPr>
                <p:cNvPr id="20" name="Group 19"/>
                <p:cNvGrpSpPr/>
                <p:nvPr/>
              </p:nvGrpSpPr>
              <p:grpSpPr>
                <a:xfrm>
                  <a:off x="6819900" y="50673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24" name="Freeform 23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25" name="Straight Connector 24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" name="Straight Connector 25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" name="Straight Connector 26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" name="Straight Connector 27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9" name="Rectangle 28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0" name="Straight Arrow Connector 29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31" name="Straight Arrow Connector 30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cxnSp>
              <p:nvCxnSpPr>
                <p:cNvPr id="21" name="Straight Arrow Connector 20"/>
                <p:cNvCxnSpPr/>
                <p:nvPr/>
              </p:nvCxnSpPr>
              <p:spPr>
                <a:xfrm flipH="1">
                  <a:off x="7429500" y="415290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  <p:cxnSp>
              <p:nvCxnSpPr>
                <p:cNvPr id="22" name="Straight Arrow Connector 21"/>
                <p:cNvCxnSpPr/>
                <p:nvPr/>
              </p:nvCxnSpPr>
              <p:spPr>
                <a:xfrm flipH="1">
                  <a:off x="7407275" y="476250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  <p:cxnSp>
              <p:nvCxnSpPr>
                <p:cNvPr id="23" name="Straight Arrow Connector 22"/>
                <p:cNvCxnSpPr/>
                <p:nvPr/>
              </p:nvCxnSpPr>
              <p:spPr>
                <a:xfrm flipH="1">
                  <a:off x="7410450" y="537845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</p:grpSp>
        </p:grpSp>
        <p:grpSp>
          <p:nvGrpSpPr>
            <p:cNvPr id="87" name="Group 86"/>
            <p:cNvGrpSpPr/>
            <p:nvPr/>
          </p:nvGrpSpPr>
          <p:grpSpPr>
            <a:xfrm>
              <a:off x="6134100" y="3276600"/>
              <a:ext cx="838200" cy="876300"/>
              <a:chOff x="5257800" y="3276600"/>
              <a:chExt cx="838200" cy="876300"/>
            </a:xfrm>
          </p:grpSpPr>
          <p:cxnSp>
            <p:nvCxnSpPr>
              <p:cNvPr id="88" name="Straight Arrow Connector 87"/>
              <p:cNvCxnSpPr/>
              <p:nvPr/>
            </p:nvCxnSpPr>
            <p:spPr>
              <a:xfrm flipV="1">
                <a:off x="5562600" y="3276600"/>
                <a:ext cx="0" cy="419100"/>
              </a:xfrm>
              <a:prstGeom prst="straightConnector1">
                <a:avLst/>
              </a:prstGeom>
              <a:ln w="508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9" name="Group 88"/>
              <p:cNvGrpSpPr/>
              <p:nvPr/>
            </p:nvGrpSpPr>
            <p:grpSpPr>
              <a:xfrm>
                <a:off x="5257800" y="3390900"/>
                <a:ext cx="838200" cy="762000"/>
                <a:chOff x="5257800" y="3657600"/>
                <a:chExt cx="838200" cy="762000"/>
              </a:xfrm>
            </p:grpSpPr>
            <p:sp>
              <p:nvSpPr>
                <p:cNvPr id="90" name="TextBox 89"/>
                <p:cNvSpPr txBox="1"/>
                <p:nvPr/>
              </p:nvSpPr>
              <p:spPr>
                <a:xfrm>
                  <a:off x="5257800" y="3657600"/>
                  <a:ext cx="838200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en-US" sz="2000" dirty="0" smtClean="0">
                    <a:latin typeface="Gadugi" panose="020B0502040204020203" pitchFamily="34" charset="0"/>
                  </a:endParaRPr>
                </a:p>
                <a:p>
                  <a:r>
                    <a:rPr lang="en-US" sz="2000" dirty="0" err="1" smtClean="0">
                      <a:latin typeface="Gadugi" panose="020B0502040204020203" pitchFamily="34" charset="0"/>
                    </a:rPr>
                    <a:t>Deq</a:t>
                  </a:r>
                  <a:endParaRPr lang="en-US" sz="2000" dirty="0" smtClean="0">
                    <a:latin typeface="Gadugi" panose="020B0502040204020203" pitchFamily="34" charset="0"/>
                  </a:endParaRPr>
                </a:p>
              </p:txBody>
            </p:sp>
            <p:sp>
              <p:nvSpPr>
                <p:cNvPr id="91" name="Rounded Rectangle 90"/>
                <p:cNvSpPr/>
                <p:nvPr/>
              </p:nvSpPr>
              <p:spPr>
                <a:xfrm>
                  <a:off x="5295900" y="3962400"/>
                  <a:ext cx="571500" cy="457200"/>
                </a:xfrm>
                <a:prstGeom prst="roundRect">
                  <a:avLst/>
                </a:prstGeom>
                <a:solidFill>
                  <a:schemeClr val="accent6">
                    <a:alpha val="50000"/>
                  </a:schemeClr>
                </a:solidFill>
                <a:ln w="381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92" name="Group 91"/>
          <p:cNvGrpSpPr/>
          <p:nvPr/>
        </p:nvGrpSpPr>
        <p:grpSpPr>
          <a:xfrm>
            <a:off x="8496300" y="4090555"/>
            <a:ext cx="3048000" cy="2538845"/>
            <a:chOff x="4457700" y="1614055"/>
            <a:chExt cx="3048000" cy="2538845"/>
          </a:xfrm>
        </p:grpSpPr>
        <p:grpSp>
          <p:nvGrpSpPr>
            <p:cNvPr id="93" name="Group 92"/>
            <p:cNvGrpSpPr/>
            <p:nvPr/>
          </p:nvGrpSpPr>
          <p:grpSpPr>
            <a:xfrm>
              <a:off x="5295900" y="3276600"/>
              <a:ext cx="838200" cy="876300"/>
              <a:chOff x="5295900" y="3276600"/>
              <a:chExt cx="838200" cy="876300"/>
            </a:xfrm>
          </p:grpSpPr>
          <p:cxnSp>
            <p:nvCxnSpPr>
              <p:cNvPr id="164" name="Straight Arrow Connector 163"/>
              <p:cNvCxnSpPr/>
              <p:nvPr/>
            </p:nvCxnSpPr>
            <p:spPr>
              <a:xfrm flipV="1">
                <a:off x="5562600" y="3276600"/>
                <a:ext cx="0" cy="419100"/>
              </a:xfrm>
              <a:prstGeom prst="straightConnector1">
                <a:avLst/>
              </a:prstGeom>
              <a:ln w="508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65" name="Group 164"/>
              <p:cNvGrpSpPr/>
              <p:nvPr/>
            </p:nvGrpSpPr>
            <p:grpSpPr>
              <a:xfrm>
                <a:off x="5295900" y="3390900"/>
                <a:ext cx="838200" cy="762000"/>
                <a:chOff x="5295900" y="3657600"/>
                <a:chExt cx="838200" cy="762000"/>
              </a:xfrm>
            </p:grpSpPr>
            <p:sp>
              <p:nvSpPr>
                <p:cNvPr id="166" name="TextBox 165"/>
                <p:cNvSpPr txBox="1"/>
                <p:nvPr/>
              </p:nvSpPr>
              <p:spPr>
                <a:xfrm>
                  <a:off x="5295900" y="3657600"/>
                  <a:ext cx="838200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en-US" sz="2000" dirty="0" smtClean="0">
                    <a:latin typeface="Gadugi" panose="020B0502040204020203" pitchFamily="34" charset="0"/>
                  </a:endParaRPr>
                </a:p>
                <a:p>
                  <a:r>
                    <a:rPr lang="en-US" sz="2000" dirty="0" err="1" smtClean="0">
                      <a:latin typeface="Gadugi" panose="020B0502040204020203" pitchFamily="34" charset="0"/>
                    </a:rPr>
                    <a:t>Enq</a:t>
                  </a:r>
                  <a:endParaRPr lang="en-US" sz="2000" dirty="0" smtClean="0">
                    <a:latin typeface="Gadugi" panose="020B0502040204020203" pitchFamily="34" charset="0"/>
                  </a:endParaRPr>
                </a:p>
              </p:txBody>
            </p:sp>
            <p:sp>
              <p:nvSpPr>
                <p:cNvPr id="167" name="Rounded Rectangle 166"/>
                <p:cNvSpPr/>
                <p:nvPr/>
              </p:nvSpPr>
              <p:spPr>
                <a:xfrm>
                  <a:off x="5295900" y="3962400"/>
                  <a:ext cx="571500" cy="457200"/>
                </a:xfrm>
                <a:prstGeom prst="roundRect">
                  <a:avLst/>
                </a:prstGeom>
                <a:solidFill>
                  <a:schemeClr val="accent6">
                    <a:alpha val="50000"/>
                  </a:schemeClr>
                </a:solidFill>
                <a:ln w="381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94" name="Group 93"/>
            <p:cNvGrpSpPr/>
            <p:nvPr/>
          </p:nvGrpSpPr>
          <p:grpSpPr>
            <a:xfrm>
              <a:off x="4457700" y="1614055"/>
              <a:ext cx="3048000" cy="1662545"/>
              <a:chOff x="-762000" y="2781300"/>
              <a:chExt cx="4191000" cy="2286000"/>
            </a:xfrm>
          </p:grpSpPr>
          <p:sp>
            <p:nvSpPr>
              <p:cNvPr id="100" name="Rounded Rectangle 99"/>
              <p:cNvSpPr/>
              <p:nvPr/>
            </p:nvSpPr>
            <p:spPr>
              <a:xfrm>
                <a:off x="-762000" y="2781300"/>
                <a:ext cx="4191000" cy="2286000"/>
              </a:xfrm>
              <a:prstGeom prst="roundRect">
                <a:avLst/>
              </a:prstGeom>
              <a:noFill/>
              <a:ln w="508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grpSp>
            <p:nvGrpSpPr>
              <p:cNvPr id="101" name="Group 100"/>
              <p:cNvGrpSpPr/>
              <p:nvPr/>
            </p:nvGrpSpPr>
            <p:grpSpPr>
              <a:xfrm>
                <a:off x="609600" y="3086100"/>
                <a:ext cx="769918" cy="1676400"/>
                <a:chOff x="6819900" y="3848100"/>
                <a:chExt cx="769918" cy="1676400"/>
              </a:xfrm>
            </p:grpSpPr>
            <p:grpSp>
              <p:nvGrpSpPr>
                <p:cNvPr id="134" name="Group 133"/>
                <p:cNvGrpSpPr/>
                <p:nvPr/>
              </p:nvGrpSpPr>
              <p:grpSpPr>
                <a:xfrm>
                  <a:off x="6835234" y="38481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156" name="Freeform 155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157" name="Straight Connector 156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8" name="Straight Connector 157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9" name="Straight Connector 158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0" name="Straight Connector 159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61" name="Rectangle 160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62" name="Straight Arrow Connector 161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163" name="Straight Arrow Connector 162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grpSp>
              <p:nvGrpSpPr>
                <p:cNvPr id="135" name="Group 134"/>
                <p:cNvGrpSpPr/>
                <p:nvPr/>
              </p:nvGrpSpPr>
              <p:grpSpPr>
                <a:xfrm>
                  <a:off x="6819900" y="44577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148" name="Freeform 147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149" name="Straight Connector 148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0" name="Straight Connector 149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1" name="Straight Connector 150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2" name="Straight Connector 151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3" name="Rectangle 152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54" name="Straight Arrow Connector 153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155" name="Straight Arrow Connector 154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grpSp>
              <p:nvGrpSpPr>
                <p:cNvPr id="136" name="Group 135"/>
                <p:cNvGrpSpPr/>
                <p:nvPr/>
              </p:nvGrpSpPr>
              <p:grpSpPr>
                <a:xfrm>
                  <a:off x="6819900" y="50673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140" name="Freeform 139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141" name="Straight Connector 140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2" name="Straight Connector 141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3" name="Straight Connector 142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4" name="Straight Connector 143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5" name="Rectangle 144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46" name="Straight Arrow Connector 145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147" name="Straight Arrow Connector 146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cxnSp>
              <p:nvCxnSpPr>
                <p:cNvPr id="137" name="Straight Arrow Connector 136"/>
                <p:cNvCxnSpPr/>
                <p:nvPr/>
              </p:nvCxnSpPr>
              <p:spPr>
                <a:xfrm flipH="1">
                  <a:off x="7429500" y="415290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  <p:cxnSp>
              <p:nvCxnSpPr>
                <p:cNvPr id="138" name="Straight Arrow Connector 137"/>
                <p:cNvCxnSpPr/>
                <p:nvPr/>
              </p:nvCxnSpPr>
              <p:spPr>
                <a:xfrm flipH="1">
                  <a:off x="7407275" y="476250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  <p:cxnSp>
              <p:nvCxnSpPr>
                <p:cNvPr id="139" name="Straight Arrow Connector 138"/>
                <p:cNvCxnSpPr/>
                <p:nvPr/>
              </p:nvCxnSpPr>
              <p:spPr>
                <a:xfrm flipH="1">
                  <a:off x="7410450" y="537845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</p:grpSp>
          <p:grpSp>
            <p:nvGrpSpPr>
              <p:cNvPr id="102" name="Group 101"/>
              <p:cNvGrpSpPr/>
              <p:nvPr/>
            </p:nvGrpSpPr>
            <p:grpSpPr>
              <a:xfrm>
                <a:off x="1485900" y="3086100"/>
                <a:ext cx="769918" cy="1676400"/>
                <a:chOff x="6819900" y="3848100"/>
                <a:chExt cx="769918" cy="1676400"/>
              </a:xfrm>
            </p:grpSpPr>
            <p:grpSp>
              <p:nvGrpSpPr>
                <p:cNvPr id="104" name="Group 103"/>
                <p:cNvGrpSpPr/>
                <p:nvPr/>
              </p:nvGrpSpPr>
              <p:grpSpPr>
                <a:xfrm>
                  <a:off x="6835234" y="38481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126" name="Freeform 125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127" name="Straight Connector 126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8" name="Straight Connector 127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9" name="Straight Connector 128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0" name="Straight Connector 129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1" name="Rectangle 130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32" name="Straight Arrow Connector 131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133" name="Straight Arrow Connector 132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grpSp>
              <p:nvGrpSpPr>
                <p:cNvPr id="105" name="Group 104"/>
                <p:cNvGrpSpPr/>
                <p:nvPr/>
              </p:nvGrpSpPr>
              <p:grpSpPr>
                <a:xfrm>
                  <a:off x="6819900" y="44577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118" name="Freeform 117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119" name="Straight Connector 118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0" name="Straight Connector 119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1" name="Straight Connector 120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2" name="Straight Connector 121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3" name="Rectangle 122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24" name="Straight Arrow Connector 123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125" name="Straight Arrow Connector 124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grpSp>
              <p:nvGrpSpPr>
                <p:cNvPr id="106" name="Group 105"/>
                <p:cNvGrpSpPr/>
                <p:nvPr/>
              </p:nvGrpSpPr>
              <p:grpSpPr>
                <a:xfrm>
                  <a:off x="6819900" y="50673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110" name="Freeform 109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111" name="Straight Connector 110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2" name="Straight Connector 111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3" name="Straight Connector 112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4" name="Straight Connector 113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15" name="Rectangle 114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16" name="Straight Arrow Connector 115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117" name="Straight Arrow Connector 116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cxnSp>
              <p:nvCxnSpPr>
                <p:cNvPr id="107" name="Straight Arrow Connector 106"/>
                <p:cNvCxnSpPr/>
                <p:nvPr/>
              </p:nvCxnSpPr>
              <p:spPr>
                <a:xfrm flipH="1">
                  <a:off x="7429500" y="415290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  <p:cxnSp>
              <p:nvCxnSpPr>
                <p:cNvPr id="108" name="Straight Arrow Connector 107"/>
                <p:cNvCxnSpPr/>
                <p:nvPr/>
              </p:nvCxnSpPr>
              <p:spPr>
                <a:xfrm flipH="1">
                  <a:off x="7407275" y="476250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  <p:cxnSp>
              <p:nvCxnSpPr>
                <p:cNvPr id="109" name="Straight Arrow Connector 108"/>
                <p:cNvCxnSpPr/>
                <p:nvPr/>
              </p:nvCxnSpPr>
              <p:spPr>
                <a:xfrm flipH="1">
                  <a:off x="7410450" y="537845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</p:grpSp>
          <p:sp>
            <p:nvSpPr>
              <p:cNvPr id="103" name="Trapezoid 102"/>
              <p:cNvSpPr/>
              <p:nvPr/>
            </p:nvSpPr>
            <p:spPr>
              <a:xfrm rot="5400000">
                <a:off x="-846677" y="3660642"/>
                <a:ext cx="1719935" cy="559980"/>
              </a:xfrm>
              <a:prstGeom prst="trapezoid">
                <a:avLst/>
              </a:prstGeom>
              <a:solidFill>
                <a:srgbClr val="FF7E77"/>
              </a:solidFill>
              <a:ln>
                <a:solidFill>
                  <a:srgbClr val="EC401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r>
                  <a:rPr lang="en-US" sz="2200" dirty="0" smtClean="0">
                    <a:solidFill>
                      <a:schemeClr val="bg1"/>
                    </a:solidFill>
                    <a:latin typeface="Seravek"/>
                    <a:cs typeface="Seravek"/>
                  </a:rPr>
                  <a:t>ALU</a:t>
                </a:r>
              </a:p>
            </p:txBody>
          </p:sp>
        </p:grpSp>
        <p:grpSp>
          <p:nvGrpSpPr>
            <p:cNvPr id="95" name="Group 94"/>
            <p:cNvGrpSpPr/>
            <p:nvPr/>
          </p:nvGrpSpPr>
          <p:grpSpPr>
            <a:xfrm>
              <a:off x="6134100" y="3276600"/>
              <a:ext cx="838200" cy="876300"/>
              <a:chOff x="5257800" y="3276600"/>
              <a:chExt cx="838200" cy="876300"/>
            </a:xfrm>
          </p:grpSpPr>
          <p:cxnSp>
            <p:nvCxnSpPr>
              <p:cNvPr id="96" name="Straight Arrow Connector 95"/>
              <p:cNvCxnSpPr/>
              <p:nvPr/>
            </p:nvCxnSpPr>
            <p:spPr>
              <a:xfrm flipV="1">
                <a:off x="5562600" y="3276600"/>
                <a:ext cx="0" cy="419100"/>
              </a:xfrm>
              <a:prstGeom prst="straightConnector1">
                <a:avLst/>
              </a:prstGeom>
              <a:ln w="508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7" name="Group 96"/>
              <p:cNvGrpSpPr/>
              <p:nvPr/>
            </p:nvGrpSpPr>
            <p:grpSpPr>
              <a:xfrm>
                <a:off x="5257800" y="3390900"/>
                <a:ext cx="838200" cy="762000"/>
                <a:chOff x="5257800" y="3657600"/>
                <a:chExt cx="838200" cy="762000"/>
              </a:xfrm>
            </p:grpSpPr>
            <p:sp>
              <p:nvSpPr>
                <p:cNvPr id="98" name="TextBox 97"/>
                <p:cNvSpPr txBox="1"/>
                <p:nvPr/>
              </p:nvSpPr>
              <p:spPr>
                <a:xfrm>
                  <a:off x="5257800" y="3657600"/>
                  <a:ext cx="838200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en-US" sz="2000" dirty="0" smtClean="0">
                    <a:latin typeface="Gadugi" panose="020B0502040204020203" pitchFamily="34" charset="0"/>
                  </a:endParaRPr>
                </a:p>
                <a:p>
                  <a:r>
                    <a:rPr lang="en-US" sz="2000" dirty="0" err="1" smtClean="0">
                      <a:latin typeface="Gadugi" panose="020B0502040204020203" pitchFamily="34" charset="0"/>
                    </a:rPr>
                    <a:t>Deq</a:t>
                  </a:r>
                  <a:endParaRPr lang="en-US" sz="2000" dirty="0" smtClean="0">
                    <a:latin typeface="Gadugi" panose="020B0502040204020203" pitchFamily="34" charset="0"/>
                  </a:endParaRPr>
                </a:p>
              </p:txBody>
            </p:sp>
            <p:sp>
              <p:nvSpPr>
                <p:cNvPr id="99" name="Rounded Rectangle 98"/>
                <p:cNvSpPr/>
                <p:nvPr/>
              </p:nvSpPr>
              <p:spPr>
                <a:xfrm>
                  <a:off x="5295900" y="3962400"/>
                  <a:ext cx="571500" cy="457200"/>
                </a:xfrm>
                <a:prstGeom prst="roundRect">
                  <a:avLst/>
                </a:prstGeom>
                <a:solidFill>
                  <a:schemeClr val="accent6">
                    <a:alpha val="50000"/>
                  </a:schemeClr>
                </a:solidFill>
                <a:ln w="381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168" name="Group 167"/>
          <p:cNvGrpSpPr/>
          <p:nvPr/>
        </p:nvGrpSpPr>
        <p:grpSpPr>
          <a:xfrm>
            <a:off x="533400" y="4114800"/>
            <a:ext cx="3048000" cy="2538845"/>
            <a:chOff x="4457700" y="1614055"/>
            <a:chExt cx="3048000" cy="2538845"/>
          </a:xfrm>
        </p:grpSpPr>
        <p:grpSp>
          <p:nvGrpSpPr>
            <p:cNvPr id="169" name="Group 168"/>
            <p:cNvGrpSpPr/>
            <p:nvPr/>
          </p:nvGrpSpPr>
          <p:grpSpPr>
            <a:xfrm>
              <a:off x="5295900" y="3276600"/>
              <a:ext cx="838200" cy="876300"/>
              <a:chOff x="5295900" y="3276600"/>
              <a:chExt cx="838200" cy="876300"/>
            </a:xfrm>
          </p:grpSpPr>
          <p:cxnSp>
            <p:nvCxnSpPr>
              <p:cNvPr id="240" name="Straight Arrow Connector 239"/>
              <p:cNvCxnSpPr/>
              <p:nvPr/>
            </p:nvCxnSpPr>
            <p:spPr>
              <a:xfrm flipV="1">
                <a:off x="5562600" y="3276600"/>
                <a:ext cx="0" cy="419100"/>
              </a:xfrm>
              <a:prstGeom prst="straightConnector1">
                <a:avLst/>
              </a:prstGeom>
              <a:ln w="508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41" name="Group 240"/>
              <p:cNvGrpSpPr/>
              <p:nvPr/>
            </p:nvGrpSpPr>
            <p:grpSpPr>
              <a:xfrm>
                <a:off x="5295900" y="3390900"/>
                <a:ext cx="838200" cy="762000"/>
                <a:chOff x="5295900" y="3657600"/>
                <a:chExt cx="838200" cy="762000"/>
              </a:xfrm>
            </p:grpSpPr>
            <p:sp>
              <p:nvSpPr>
                <p:cNvPr id="242" name="TextBox 241"/>
                <p:cNvSpPr txBox="1"/>
                <p:nvPr/>
              </p:nvSpPr>
              <p:spPr>
                <a:xfrm>
                  <a:off x="5295900" y="3657600"/>
                  <a:ext cx="838200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en-US" sz="2000" dirty="0" smtClean="0">
                    <a:latin typeface="Gadugi" panose="020B0502040204020203" pitchFamily="34" charset="0"/>
                  </a:endParaRPr>
                </a:p>
                <a:p>
                  <a:r>
                    <a:rPr lang="en-US" sz="2000" dirty="0" err="1" smtClean="0">
                      <a:latin typeface="Gadugi" panose="020B0502040204020203" pitchFamily="34" charset="0"/>
                    </a:rPr>
                    <a:t>Enq</a:t>
                  </a:r>
                  <a:endParaRPr lang="en-US" sz="2000" dirty="0" smtClean="0">
                    <a:latin typeface="Gadugi" panose="020B0502040204020203" pitchFamily="34" charset="0"/>
                  </a:endParaRPr>
                </a:p>
              </p:txBody>
            </p:sp>
            <p:sp>
              <p:nvSpPr>
                <p:cNvPr id="243" name="Rounded Rectangle 242"/>
                <p:cNvSpPr/>
                <p:nvPr/>
              </p:nvSpPr>
              <p:spPr>
                <a:xfrm>
                  <a:off x="5295900" y="3962400"/>
                  <a:ext cx="571500" cy="457200"/>
                </a:xfrm>
                <a:prstGeom prst="roundRect">
                  <a:avLst/>
                </a:prstGeom>
                <a:solidFill>
                  <a:schemeClr val="accent6">
                    <a:alpha val="50000"/>
                  </a:schemeClr>
                </a:solidFill>
                <a:ln w="381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70" name="Group 169"/>
            <p:cNvGrpSpPr/>
            <p:nvPr/>
          </p:nvGrpSpPr>
          <p:grpSpPr>
            <a:xfrm>
              <a:off x="4457700" y="1614055"/>
              <a:ext cx="3048000" cy="1662545"/>
              <a:chOff x="-762000" y="2781300"/>
              <a:chExt cx="4191000" cy="2286000"/>
            </a:xfrm>
          </p:grpSpPr>
          <p:sp>
            <p:nvSpPr>
              <p:cNvPr id="176" name="Rounded Rectangle 175"/>
              <p:cNvSpPr/>
              <p:nvPr/>
            </p:nvSpPr>
            <p:spPr>
              <a:xfrm>
                <a:off x="-762000" y="2781300"/>
                <a:ext cx="4191000" cy="2286000"/>
              </a:xfrm>
              <a:prstGeom prst="roundRect">
                <a:avLst/>
              </a:prstGeom>
              <a:noFill/>
              <a:ln w="508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grpSp>
            <p:nvGrpSpPr>
              <p:cNvPr id="177" name="Group 176"/>
              <p:cNvGrpSpPr/>
              <p:nvPr/>
            </p:nvGrpSpPr>
            <p:grpSpPr>
              <a:xfrm>
                <a:off x="609600" y="3086100"/>
                <a:ext cx="769918" cy="1676400"/>
                <a:chOff x="6819900" y="3848100"/>
                <a:chExt cx="769918" cy="1676400"/>
              </a:xfrm>
            </p:grpSpPr>
            <p:grpSp>
              <p:nvGrpSpPr>
                <p:cNvPr id="210" name="Group 209"/>
                <p:cNvGrpSpPr/>
                <p:nvPr/>
              </p:nvGrpSpPr>
              <p:grpSpPr>
                <a:xfrm>
                  <a:off x="6835234" y="38481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232" name="Freeform 231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233" name="Straight Connector 232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4" name="Straight Connector 233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5" name="Straight Connector 234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6" name="Straight Connector 235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37" name="Rectangle 236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38" name="Straight Arrow Connector 237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239" name="Straight Arrow Connector 238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grpSp>
              <p:nvGrpSpPr>
                <p:cNvPr id="211" name="Group 210"/>
                <p:cNvGrpSpPr/>
                <p:nvPr/>
              </p:nvGrpSpPr>
              <p:grpSpPr>
                <a:xfrm>
                  <a:off x="6819900" y="44577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224" name="Freeform 223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225" name="Straight Connector 224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6" name="Straight Connector 225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7" name="Straight Connector 226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8" name="Straight Connector 227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29" name="Rectangle 228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30" name="Straight Arrow Connector 229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231" name="Straight Arrow Connector 230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grpSp>
              <p:nvGrpSpPr>
                <p:cNvPr id="212" name="Group 211"/>
                <p:cNvGrpSpPr/>
                <p:nvPr/>
              </p:nvGrpSpPr>
              <p:grpSpPr>
                <a:xfrm>
                  <a:off x="6819900" y="50673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216" name="Freeform 215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217" name="Straight Connector 216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8" name="Straight Connector 217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9" name="Straight Connector 218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0" name="Straight Connector 219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21" name="Rectangle 220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22" name="Straight Arrow Connector 221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223" name="Straight Arrow Connector 222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cxnSp>
              <p:nvCxnSpPr>
                <p:cNvPr id="213" name="Straight Arrow Connector 212"/>
                <p:cNvCxnSpPr/>
                <p:nvPr/>
              </p:nvCxnSpPr>
              <p:spPr>
                <a:xfrm flipH="1">
                  <a:off x="7429500" y="415290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  <p:cxnSp>
              <p:nvCxnSpPr>
                <p:cNvPr id="214" name="Straight Arrow Connector 213"/>
                <p:cNvCxnSpPr/>
                <p:nvPr/>
              </p:nvCxnSpPr>
              <p:spPr>
                <a:xfrm flipH="1">
                  <a:off x="7407275" y="476250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  <p:cxnSp>
              <p:nvCxnSpPr>
                <p:cNvPr id="215" name="Straight Arrow Connector 214"/>
                <p:cNvCxnSpPr/>
                <p:nvPr/>
              </p:nvCxnSpPr>
              <p:spPr>
                <a:xfrm flipH="1">
                  <a:off x="7410450" y="537845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</p:grpSp>
          <p:grpSp>
            <p:nvGrpSpPr>
              <p:cNvPr id="178" name="Group 177"/>
              <p:cNvGrpSpPr/>
              <p:nvPr/>
            </p:nvGrpSpPr>
            <p:grpSpPr>
              <a:xfrm>
                <a:off x="1485900" y="3086100"/>
                <a:ext cx="769918" cy="1676400"/>
                <a:chOff x="6819900" y="3848100"/>
                <a:chExt cx="769918" cy="1676400"/>
              </a:xfrm>
            </p:grpSpPr>
            <p:grpSp>
              <p:nvGrpSpPr>
                <p:cNvPr id="180" name="Group 179"/>
                <p:cNvGrpSpPr/>
                <p:nvPr/>
              </p:nvGrpSpPr>
              <p:grpSpPr>
                <a:xfrm>
                  <a:off x="6835234" y="38481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202" name="Freeform 201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203" name="Straight Connector 202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4" name="Straight Connector 203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5" name="Straight Connector 204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6" name="Straight Connector 205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07" name="Rectangle 206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08" name="Straight Arrow Connector 207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209" name="Straight Arrow Connector 208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grpSp>
              <p:nvGrpSpPr>
                <p:cNvPr id="181" name="Group 180"/>
                <p:cNvGrpSpPr/>
                <p:nvPr/>
              </p:nvGrpSpPr>
              <p:grpSpPr>
                <a:xfrm>
                  <a:off x="6819900" y="44577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194" name="Freeform 193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195" name="Straight Connector 194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6" name="Straight Connector 195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7" name="Straight Connector 196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8" name="Straight Connector 197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99" name="Rectangle 198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00" name="Straight Arrow Connector 199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201" name="Straight Arrow Connector 200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grpSp>
              <p:nvGrpSpPr>
                <p:cNvPr id="182" name="Group 181"/>
                <p:cNvGrpSpPr/>
                <p:nvPr/>
              </p:nvGrpSpPr>
              <p:grpSpPr>
                <a:xfrm>
                  <a:off x="6819900" y="50673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186" name="Freeform 185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187" name="Straight Connector 186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8" name="Straight Connector 187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9" name="Straight Connector 188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0" name="Straight Connector 189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91" name="Rectangle 190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92" name="Straight Arrow Connector 191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193" name="Straight Arrow Connector 192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cxnSp>
              <p:nvCxnSpPr>
                <p:cNvPr id="183" name="Straight Arrow Connector 182"/>
                <p:cNvCxnSpPr/>
                <p:nvPr/>
              </p:nvCxnSpPr>
              <p:spPr>
                <a:xfrm flipH="1">
                  <a:off x="7429500" y="415290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  <p:cxnSp>
              <p:nvCxnSpPr>
                <p:cNvPr id="184" name="Straight Arrow Connector 183"/>
                <p:cNvCxnSpPr/>
                <p:nvPr/>
              </p:nvCxnSpPr>
              <p:spPr>
                <a:xfrm flipH="1">
                  <a:off x="7407275" y="476250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  <p:cxnSp>
              <p:nvCxnSpPr>
                <p:cNvPr id="185" name="Straight Arrow Connector 184"/>
                <p:cNvCxnSpPr/>
                <p:nvPr/>
              </p:nvCxnSpPr>
              <p:spPr>
                <a:xfrm flipH="1">
                  <a:off x="7410450" y="537845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</p:grpSp>
          <p:sp>
            <p:nvSpPr>
              <p:cNvPr id="179" name="Trapezoid 178"/>
              <p:cNvSpPr/>
              <p:nvPr/>
            </p:nvSpPr>
            <p:spPr>
              <a:xfrm rot="5400000">
                <a:off x="-846677" y="3660642"/>
                <a:ext cx="1719935" cy="559980"/>
              </a:xfrm>
              <a:prstGeom prst="trapezoid">
                <a:avLst/>
              </a:prstGeom>
              <a:solidFill>
                <a:srgbClr val="FF7E77"/>
              </a:solidFill>
              <a:ln>
                <a:solidFill>
                  <a:srgbClr val="EC401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r>
                  <a:rPr lang="en-US" sz="2200" dirty="0" smtClean="0">
                    <a:solidFill>
                      <a:schemeClr val="bg1"/>
                    </a:solidFill>
                    <a:latin typeface="Seravek"/>
                    <a:cs typeface="Seravek"/>
                  </a:rPr>
                  <a:t>ALU</a:t>
                </a:r>
              </a:p>
            </p:txBody>
          </p:sp>
        </p:grpSp>
        <p:grpSp>
          <p:nvGrpSpPr>
            <p:cNvPr id="171" name="Group 170"/>
            <p:cNvGrpSpPr/>
            <p:nvPr/>
          </p:nvGrpSpPr>
          <p:grpSpPr>
            <a:xfrm>
              <a:off x="6134100" y="3276600"/>
              <a:ext cx="838200" cy="876300"/>
              <a:chOff x="5257800" y="3276600"/>
              <a:chExt cx="838200" cy="876300"/>
            </a:xfrm>
          </p:grpSpPr>
          <p:cxnSp>
            <p:nvCxnSpPr>
              <p:cNvPr id="172" name="Straight Arrow Connector 171"/>
              <p:cNvCxnSpPr/>
              <p:nvPr/>
            </p:nvCxnSpPr>
            <p:spPr>
              <a:xfrm flipV="1">
                <a:off x="5562600" y="3276600"/>
                <a:ext cx="0" cy="419100"/>
              </a:xfrm>
              <a:prstGeom prst="straightConnector1">
                <a:avLst/>
              </a:prstGeom>
              <a:ln w="508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73" name="Group 172"/>
              <p:cNvGrpSpPr/>
              <p:nvPr/>
            </p:nvGrpSpPr>
            <p:grpSpPr>
              <a:xfrm>
                <a:off x="5257800" y="3390900"/>
                <a:ext cx="838200" cy="762000"/>
                <a:chOff x="5257800" y="3657600"/>
                <a:chExt cx="838200" cy="762000"/>
              </a:xfrm>
            </p:grpSpPr>
            <p:sp>
              <p:nvSpPr>
                <p:cNvPr id="174" name="TextBox 173"/>
                <p:cNvSpPr txBox="1"/>
                <p:nvPr/>
              </p:nvSpPr>
              <p:spPr>
                <a:xfrm>
                  <a:off x="5257800" y="3657600"/>
                  <a:ext cx="838200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en-US" sz="2000" dirty="0" smtClean="0">
                    <a:latin typeface="Gadugi" panose="020B0502040204020203" pitchFamily="34" charset="0"/>
                  </a:endParaRPr>
                </a:p>
                <a:p>
                  <a:r>
                    <a:rPr lang="en-US" sz="2000" dirty="0" err="1" smtClean="0">
                      <a:latin typeface="Gadugi" panose="020B0502040204020203" pitchFamily="34" charset="0"/>
                    </a:rPr>
                    <a:t>Deq</a:t>
                  </a:r>
                  <a:endParaRPr lang="en-US" sz="2000" dirty="0" smtClean="0">
                    <a:latin typeface="Gadugi" panose="020B0502040204020203" pitchFamily="34" charset="0"/>
                  </a:endParaRPr>
                </a:p>
              </p:txBody>
            </p:sp>
            <p:sp>
              <p:nvSpPr>
                <p:cNvPr id="175" name="Rounded Rectangle 174"/>
                <p:cNvSpPr/>
                <p:nvPr/>
              </p:nvSpPr>
              <p:spPr>
                <a:xfrm>
                  <a:off x="5295900" y="3962400"/>
                  <a:ext cx="571500" cy="457200"/>
                </a:xfrm>
                <a:prstGeom prst="roundRect">
                  <a:avLst/>
                </a:prstGeom>
                <a:solidFill>
                  <a:schemeClr val="accent6">
                    <a:alpha val="50000"/>
                  </a:schemeClr>
                </a:solidFill>
                <a:ln w="381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cxnSp>
        <p:nvCxnSpPr>
          <p:cNvPr id="244" name="Straight Arrow Connector 243"/>
          <p:cNvCxnSpPr>
            <a:stCxn id="176" idx="3"/>
            <a:endCxn id="100" idx="1"/>
          </p:cNvCxnSpPr>
          <p:nvPr/>
        </p:nvCxnSpPr>
        <p:spPr>
          <a:xfrm flipV="1">
            <a:off x="3581400" y="4921828"/>
            <a:ext cx="4914900" cy="24245"/>
          </a:xfrm>
          <a:prstGeom prst="straightConnector1">
            <a:avLst/>
          </a:prstGeom>
          <a:ln w="889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Arrow Connector 245"/>
          <p:cNvCxnSpPr>
            <a:stCxn id="14" idx="3"/>
          </p:cNvCxnSpPr>
          <p:nvPr/>
        </p:nvCxnSpPr>
        <p:spPr>
          <a:xfrm>
            <a:off x="7505700" y="2445328"/>
            <a:ext cx="1866900" cy="1631372"/>
          </a:xfrm>
          <a:prstGeom prst="straightConnector1">
            <a:avLst/>
          </a:prstGeom>
          <a:ln w="889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Arrow Connector 250"/>
          <p:cNvCxnSpPr>
            <a:stCxn id="14" idx="1"/>
          </p:cNvCxnSpPr>
          <p:nvPr/>
        </p:nvCxnSpPr>
        <p:spPr>
          <a:xfrm flipH="1">
            <a:off x="2732496" y="2445328"/>
            <a:ext cx="1725204" cy="1672358"/>
          </a:xfrm>
          <a:prstGeom prst="straightConnector1">
            <a:avLst/>
          </a:prstGeom>
          <a:ln w="889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4" name="Rectangle 263"/>
          <p:cNvSpPr/>
          <p:nvPr/>
        </p:nvSpPr>
        <p:spPr>
          <a:xfrm>
            <a:off x="6743700" y="1714500"/>
            <a:ext cx="609600" cy="144300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Next-hop lookup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65" name="Trapezoid 264"/>
          <p:cNvSpPr/>
          <p:nvPr/>
        </p:nvSpPr>
        <p:spPr>
          <a:xfrm rot="5400000">
            <a:off x="4428740" y="2250602"/>
            <a:ext cx="1250861" cy="407258"/>
          </a:xfrm>
          <a:prstGeom prst="trapezoid">
            <a:avLst/>
          </a:prstGeom>
          <a:solidFill>
            <a:srgbClr val="FF7E77"/>
          </a:solidFill>
          <a:ln>
            <a:solidFill>
              <a:srgbClr val="EC401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66900"/>
            <a:r>
              <a:rPr lang="en-US" sz="2200" dirty="0" smtClean="0">
                <a:solidFill>
                  <a:schemeClr val="bg1"/>
                </a:solidFill>
                <a:latin typeface="Seravek"/>
                <a:cs typeface="Seravek"/>
              </a:rPr>
              <a:t>ALU</a:t>
            </a:r>
          </a:p>
        </p:txBody>
      </p:sp>
      <p:sp>
        <p:nvSpPr>
          <p:cNvPr id="266" name="Rectangle 265"/>
          <p:cNvSpPr/>
          <p:nvPr/>
        </p:nvSpPr>
        <p:spPr>
          <a:xfrm>
            <a:off x="10782300" y="4191000"/>
            <a:ext cx="609600" cy="144300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Next-hop lookup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67" name="Rectangle 266"/>
          <p:cNvSpPr/>
          <p:nvPr/>
        </p:nvSpPr>
        <p:spPr>
          <a:xfrm>
            <a:off x="2819400" y="4229100"/>
            <a:ext cx="609600" cy="144300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Next-hop lookup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48022C-F4BC-4192-A392-BACAE19DF894}" type="slidenum">
              <a:rPr lang="en-US" smtClean="0"/>
              <a:pPr/>
              <a:t>26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1027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384"/>
    </mc:Choice>
    <mc:Fallback xmlns="">
      <p:transition xmlns:p14="http://schemas.microsoft.com/office/powerpoint/2010/main" spd="slow" advTm="3438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6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4" grpId="0" animBg="1"/>
      <p:bldP spid="266" grpId="0" animBg="1"/>
      <p:bldP spid="26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Proposal: scheduling in P4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Need to model a PIFO (or priority queue) in P4</a:t>
            </a:r>
          </a:p>
          <a:p>
            <a:endParaRPr lang="en-US" dirty="0">
              <a:latin typeface="Gadugi" panose="020B0502040204020203" pitchFamily="34" charset="0"/>
            </a:endParaRPr>
          </a:p>
          <a:p>
            <a:r>
              <a:rPr lang="en-US" dirty="0" smtClean="0">
                <a:latin typeface="Gadugi" panose="020B0502040204020203" pitchFamily="34" charset="0"/>
              </a:rPr>
              <a:t>Requires an extern instance to model a PIFO</a:t>
            </a:r>
          </a:p>
          <a:p>
            <a:pPr lvl="1"/>
            <a:r>
              <a:rPr lang="en-US" dirty="0" smtClean="0">
                <a:latin typeface="Gadugi" panose="020B0502040204020203" pitchFamily="34" charset="0"/>
              </a:rPr>
              <a:t>Can start by including it in a target-specific library</a:t>
            </a:r>
          </a:p>
          <a:p>
            <a:pPr lvl="1"/>
            <a:r>
              <a:rPr lang="en-US" dirty="0" smtClean="0">
                <a:latin typeface="Gadugi" panose="020B0502040204020203" pitchFamily="34" charset="0"/>
              </a:rPr>
              <a:t>Later migrate to standard library if there’s sufficient interest</a:t>
            </a:r>
          </a:p>
          <a:p>
            <a:pPr lvl="1"/>
            <a:r>
              <a:rPr lang="en-US" dirty="0" smtClean="0">
                <a:latin typeface="Gadugi" panose="020B0502040204020203" pitchFamily="34" charset="0"/>
              </a:rPr>
              <a:t>Section 16 of P4v1.1</a:t>
            </a:r>
          </a:p>
          <a:p>
            <a:pPr lvl="1"/>
            <a:endParaRPr lang="en-US" dirty="0">
              <a:latin typeface="Gadugi" panose="020B0502040204020203" pitchFamily="34" charset="0"/>
            </a:endParaRPr>
          </a:p>
          <a:p>
            <a:r>
              <a:rPr lang="en-US" dirty="0" smtClean="0">
                <a:latin typeface="Gadugi" panose="020B0502040204020203" pitchFamily="34" charset="0"/>
              </a:rPr>
              <a:t>Transactions themselves can be compiled down to P4 code using the Domino DSL for </a:t>
            </a:r>
            <a:r>
              <a:rPr lang="en-US" dirty="0" err="1" smtClean="0">
                <a:latin typeface="Gadugi" panose="020B0502040204020203" pitchFamily="34" charset="0"/>
              </a:rPr>
              <a:t>stateful</a:t>
            </a:r>
            <a:r>
              <a:rPr lang="en-US" dirty="0" smtClean="0">
                <a:latin typeface="Gadugi" panose="020B0502040204020203" pitchFamily="34" charset="0"/>
              </a:rPr>
              <a:t> algorithms.</a:t>
            </a:r>
          </a:p>
        </p:txBody>
      </p:sp>
    </p:spTree>
    <p:extLst>
      <p:ext uri="{BB962C8B-B14F-4D97-AF65-F5344CB8AC3E}">
        <p14:creationId xmlns:p14="http://schemas.microsoft.com/office/powerpoint/2010/main" val="1963144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Hardware feasibility of PIFOs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Number of flows handled by a PIFO affects timing.</a:t>
            </a:r>
          </a:p>
          <a:p>
            <a:endParaRPr lang="en-US" dirty="0">
              <a:latin typeface="Gadugi" panose="020B0502040204020203" pitchFamily="34" charset="0"/>
            </a:endParaRPr>
          </a:p>
          <a:p>
            <a:r>
              <a:rPr lang="en-US" dirty="0" smtClean="0">
                <a:latin typeface="Gadugi" panose="020B0502040204020203" pitchFamily="34" charset="0"/>
              </a:rPr>
              <a:t>Number of logical PIFOs within a PIFO, priority and metadata width, and number of PIFO blocks only increases area.</a:t>
            </a:r>
            <a:endParaRPr lang="en-US" dirty="0">
              <a:latin typeface="Gadug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030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323128"/>
            <a:ext cx="10210800" cy="1325563"/>
          </a:xfrm>
        </p:spPr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Composing PIFOs: min. rate guarantees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Gadugi" panose="020B0502040204020203" pitchFamily="34" charset="0"/>
              </a:rPr>
              <a:t>Minimum rate guarantees:</a:t>
            </a:r>
          </a:p>
          <a:p>
            <a:pPr marL="0" indent="0">
              <a:buNone/>
            </a:pPr>
            <a:endParaRPr lang="en-US" dirty="0">
              <a:latin typeface="Gadugi" panose="020B0502040204020203" pitchFamily="34" charset="0"/>
            </a:endParaRPr>
          </a:p>
          <a:p>
            <a:pPr marL="0" indent="0">
              <a:buNone/>
            </a:pPr>
            <a:r>
              <a:rPr lang="en-US" dirty="0" smtClean="0">
                <a:latin typeface="Gadugi" panose="020B0502040204020203" pitchFamily="34" charset="0"/>
              </a:rPr>
              <a:t>Provide each flow a guaranteed</a:t>
            </a:r>
          </a:p>
          <a:p>
            <a:pPr marL="0" indent="0">
              <a:buNone/>
            </a:pPr>
            <a:r>
              <a:rPr lang="en-US" dirty="0" smtClean="0">
                <a:latin typeface="Gadugi" panose="020B0502040204020203" pitchFamily="34" charset="0"/>
              </a:rPr>
              <a:t>rate provided the sum of these</a:t>
            </a:r>
          </a:p>
          <a:p>
            <a:pPr marL="0" indent="0">
              <a:buNone/>
            </a:pPr>
            <a:r>
              <a:rPr lang="en-US" dirty="0" smtClean="0">
                <a:latin typeface="Gadugi" panose="020B0502040204020203" pitchFamily="34" charset="0"/>
              </a:rPr>
              <a:t>guarantees  is below capacity.</a:t>
            </a:r>
            <a:endParaRPr lang="en-US" dirty="0">
              <a:latin typeface="Gadugi" panose="020B0502040204020203" pitchFamily="34" charset="0"/>
            </a:endParaRPr>
          </a:p>
        </p:txBody>
      </p:sp>
      <p:grpSp>
        <p:nvGrpSpPr>
          <p:cNvPr id="83" name="Group 82"/>
          <p:cNvGrpSpPr/>
          <p:nvPr/>
        </p:nvGrpSpPr>
        <p:grpSpPr>
          <a:xfrm>
            <a:off x="9296401" y="3843236"/>
            <a:ext cx="996505" cy="316285"/>
            <a:chOff x="1559390" y="903111"/>
            <a:chExt cx="867721" cy="313268"/>
          </a:xfrm>
        </p:grpSpPr>
        <p:cxnSp>
          <p:nvCxnSpPr>
            <p:cNvPr id="84" name="Straight Connector 83"/>
            <p:cNvCxnSpPr/>
            <p:nvPr/>
          </p:nvCxnSpPr>
          <p:spPr>
            <a:xfrm flipV="1">
              <a:off x="1559390" y="903111"/>
              <a:ext cx="867721" cy="12769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85" name="Straight Connector 84"/>
            <p:cNvCxnSpPr/>
            <p:nvPr/>
          </p:nvCxnSpPr>
          <p:spPr>
            <a:xfrm flipV="1">
              <a:off x="1559390" y="1216378"/>
              <a:ext cx="867721" cy="1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86" name="Straight Connector 85"/>
            <p:cNvCxnSpPr/>
            <p:nvPr/>
          </p:nvCxnSpPr>
          <p:spPr>
            <a:xfrm flipV="1">
              <a:off x="2427111" y="903111"/>
              <a:ext cx="0" cy="313268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</p:grpSp>
      <p:sp>
        <p:nvSpPr>
          <p:cNvPr id="88" name="Rectangle 87"/>
          <p:cNvSpPr/>
          <p:nvPr/>
        </p:nvSpPr>
        <p:spPr>
          <a:xfrm>
            <a:off x="10108294" y="3857221"/>
            <a:ext cx="163401" cy="288746"/>
          </a:xfrm>
          <a:prstGeom prst="rect">
            <a:avLst/>
          </a:prstGeom>
          <a:solidFill>
            <a:srgbClr val="9BBB59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9919617" y="3858747"/>
            <a:ext cx="163401" cy="28874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7982609" y="3856921"/>
            <a:ext cx="163401" cy="288746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grpSp>
        <p:nvGrpSpPr>
          <p:cNvPr id="119" name="Group 118"/>
          <p:cNvGrpSpPr/>
          <p:nvPr/>
        </p:nvGrpSpPr>
        <p:grpSpPr>
          <a:xfrm>
            <a:off x="7353301" y="3834074"/>
            <a:ext cx="996505" cy="316285"/>
            <a:chOff x="1559390" y="903111"/>
            <a:chExt cx="867721" cy="313268"/>
          </a:xfrm>
        </p:grpSpPr>
        <p:cxnSp>
          <p:nvCxnSpPr>
            <p:cNvPr id="120" name="Straight Connector 119"/>
            <p:cNvCxnSpPr/>
            <p:nvPr/>
          </p:nvCxnSpPr>
          <p:spPr>
            <a:xfrm flipV="1">
              <a:off x="1559390" y="903111"/>
              <a:ext cx="867721" cy="12769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121" name="Straight Connector 120"/>
            <p:cNvCxnSpPr/>
            <p:nvPr/>
          </p:nvCxnSpPr>
          <p:spPr>
            <a:xfrm flipV="1">
              <a:off x="1559390" y="1216378"/>
              <a:ext cx="867721" cy="1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122" name="Straight Connector 121"/>
            <p:cNvCxnSpPr/>
            <p:nvPr/>
          </p:nvCxnSpPr>
          <p:spPr>
            <a:xfrm flipV="1">
              <a:off x="2427111" y="903111"/>
              <a:ext cx="0" cy="313268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</p:grpSp>
      <p:sp>
        <p:nvSpPr>
          <p:cNvPr id="123" name="Rectangle 122"/>
          <p:cNvSpPr/>
          <p:nvPr/>
        </p:nvSpPr>
        <p:spPr>
          <a:xfrm>
            <a:off x="8167992" y="3846965"/>
            <a:ext cx="163401" cy="288746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7806040" y="3852720"/>
            <a:ext cx="163401" cy="288746"/>
          </a:xfrm>
          <a:prstGeom prst="rect">
            <a:avLst/>
          </a:prstGeom>
          <a:solidFill>
            <a:srgbClr val="F79646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grpSp>
        <p:nvGrpSpPr>
          <p:cNvPr id="130" name="Group 129"/>
          <p:cNvGrpSpPr/>
          <p:nvPr/>
        </p:nvGrpSpPr>
        <p:grpSpPr>
          <a:xfrm>
            <a:off x="8381463" y="2876605"/>
            <a:ext cx="996505" cy="316285"/>
            <a:chOff x="1559390" y="903111"/>
            <a:chExt cx="867721" cy="313268"/>
          </a:xfrm>
        </p:grpSpPr>
        <p:cxnSp>
          <p:nvCxnSpPr>
            <p:cNvPr id="131" name="Straight Connector 130"/>
            <p:cNvCxnSpPr/>
            <p:nvPr/>
          </p:nvCxnSpPr>
          <p:spPr>
            <a:xfrm flipV="1">
              <a:off x="1559390" y="903111"/>
              <a:ext cx="867721" cy="12769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132" name="Straight Connector 131"/>
            <p:cNvCxnSpPr/>
            <p:nvPr/>
          </p:nvCxnSpPr>
          <p:spPr>
            <a:xfrm flipV="1">
              <a:off x="1559390" y="1216378"/>
              <a:ext cx="867721" cy="1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133" name="Straight Connector 132"/>
            <p:cNvCxnSpPr/>
            <p:nvPr/>
          </p:nvCxnSpPr>
          <p:spPr>
            <a:xfrm flipV="1">
              <a:off x="2427111" y="903111"/>
              <a:ext cx="0" cy="313268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</p:grpSp>
      <p:sp>
        <p:nvSpPr>
          <p:cNvPr id="134" name="Rectangle 133"/>
          <p:cNvSpPr/>
          <p:nvPr/>
        </p:nvSpPr>
        <p:spPr>
          <a:xfrm>
            <a:off x="9196154" y="2889496"/>
            <a:ext cx="163401" cy="288746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9022353" y="2890590"/>
            <a:ext cx="163401" cy="288746"/>
          </a:xfrm>
          <a:prstGeom prst="rect">
            <a:avLst/>
          </a:prstGeom>
          <a:solidFill>
            <a:srgbClr val="9BBB59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8671092" y="2892116"/>
            <a:ext cx="163401" cy="28874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8846230" y="2890374"/>
            <a:ext cx="163401" cy="288746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8492061" y="2892116"/>
            <a:ext cx="163401" cy="288746"/>
          </a:xfrm>
          <a:prstGeom prst="rect">
            <a:avLst/>
          </a:prstGeom>
          <a:solidFill>
            <a:srgbClr val="F79646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140" name="Straight Connector 139"/>
          <p:cNvCxnSpPr/>
          <p:nvPr/>
        </p:nvCxnSpPr>
        <p:spPr>
          <a:xfrm flipH="1">
            <a:off x="8221724" y="3235813"/>
            <a:ext cx="665352" cy="55851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>
            <a:off x="8887076" y="3235812"/>
            <a:ext cx="599824" cy="5741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/>
          <p:cNvSpPr txBox="1"/>
          <p:nvPr/>
        </p:nvSpPr>
        <p:spPr>
          <a:xfrm>
            <a:off x="6096000" y="2744148"/>
            <a:ext cx="23294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adugi" panose="020B0502040204020203" pitchFamily="34" charset="0"/>
              </a:rPr>
              <a:t>PIFO-Root</a:t>
            </a:r>
            <a:endParaRPr lang="en-US" dirty="0">
              <a:latin typeface="Gadugi" panose="020B0502040204020203" pitchFamily="34" charset="0"/>
            </a:endParaRPr>
          </a:p>
          <a:p>
            <a:r>
              <a:rPr lang="en-US" dirty="0" smtClean="0">
                <a:latin typeface="Gadugi" panose="020B0502040204020203" pitchFamily="34" charset="0"/>
              </a:rPr>
              <a:t>Prioritize flows under</a:t>
            </a:r>
          </a:p>
          <a:p>
            <a:r>
              <a:rPr lang="en-US" dirty="0" smtClean="0">
                <a:latin typeface="Gadugi" panose="020B0502040204020203" pitchFamily="34" charset="0"/>
              </a:rPr>
              <a:t>min. rate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6781801" y="4219576"/>
            <a:ext cx="18357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dugi" panose="020B0502040204020203" pitchFamily="34" charset="0"/>
              </a:rPr>
              <a:t>PIFO-A</a:t>
            </a:r>
          </a:p>
          <a:p>
            <a:r>
              <a:rPr lang="en-US" dirty="0" smtClean="0">
                <a:latin typeface="Gadugi" panose="020B0502040204020203" pitchFamily="34" charset="0"/>
              </a:rPr>
              <a:t>(FIFO for flow A)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8724901" y="4230470"/>
            <a:ext cx="18197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dugi" panose="020B0502040204020203" pitchFamily="34" charset="0"/>
              </a:rPr>
              <a:t>PIFO-B</a:t>
            </a:r>
          </a:p>
          <a:p>
            <a:r>
              <a:rPr lang="en-US" dirty="0" smtClean="0">
                <a:latin typeface="Gadugi" panose="020B0502040204020203" pitchFamily="34" charset="0"/>
              </a:rPr>
              <a:t>(FIFO for flow B)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145" name="TextBox 144"/>
          <p:cNvSpPr txBox="1"/>
          <p:nvPr/>
        </p:nvSpPr>
        <p:spPr>
          <a:xfrm flipH="1">
            <a:off x="7729840" y="3803610"/>
            <a:ext cx="271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49" name="TextBox 148"/>
          <p:cNvSpPr txBox="1"/>
          <p:nvPr/>
        </p:nvSpPr>
        <p:spPr>
          <a:xfrm flipH="1">
            <a:off x="9867901" y="3810000"/>
            <a:ext cx="271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50" name="TextBox 149"/>
          <p:cNvSpPr txBox="1"/>
          <p:nvPr/>
        </p:nvSpPr>
        <p:spPr>
          <a:xfrm flipH="1">
            <a:off x="7920340" y="3803610"/>
            <a:ext cx="271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51" name="TextBox 150"/>
          <p:cNvSpPr txBox="1"/>
          <p:nvPr/>
        </p:nvSpPr>
        <p:spPr>
          <a:xfrm flipH="1">
            <a:off x="10039351" y="3803610"/>
            <a:ext cx="271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54" name="TextBox 153"/>
          <p:cNvSpPr txBox="1"/>
          <p:nvPr/>
        </p:nvSpPr>
        <p:spPr>
          <a:xfrm flipH="1">
            <a:off x="8106667" y="3803610"/>
            <a:ext cx="271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55" name="TextBox 154"/>
          <p:cNvSpPr txBox="1"/>
          <p:nvPr/>
        </p:nvSpPr>
        <p:spPr>
          <a:xfrm>
            <a:off x="8420100" y="284659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56" name="TextBox 155"/>
          <p:cNvSpPr txBox="1"/>
          <p:nvPr/>
        </p:nvSpPr>
        <p:spPr>
          <a:xfrm>
            <a:off x="8600818" y="284360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57" name="TextBox 156"/>
          <p:cNvSpPr txBox="1"/>
          <p:nvPr/>
        </p:nvSpPr>
        <p:spPr>
          <a:xfrm>
            <a:off x="8766351" y="284704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58" name="TextBox 157"/>
          <p:cNvSpPr txBox="1"/>
          <p:nvPr/>
        </p:nvSpPr>
        <p:spPr>
          <a:xfrm>
            <a:off x="8956909" y="284643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59" name="TextBox 158"/>
          <p:cNvSpPr txBox="1"/>
          <p:nvPr/>
        </p:nvSpPr>
        <p:spPr>
          <a:xfrm>
            <a:off x="9131084" y="284534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60" name="TextBox 159"/>
          <p:cNvSpPr txBox="1"/>
          <p:nvPr/>
        </p:nvSpPr>
        <p:spPr>
          <a:xfrm>
            <a:off x="6650536" y="1740856"/>
            <a:ext cx="319831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Gadugi" panose="020B0502040204020203" pitchFamily="34" charset="0"/>
              </a:rPr>
              <a:t>Composing PIFOs</a:t>
            </a:r>
          </a:p>
        </p:txBody>
      </p:sp>
    </p:spTree>
    <p:extLst>
      <p:ext uri="{BB962C8B-B14F-4D97-AF65-F5344CB8AC3E}">
        <p14:creationId xmlns:p14="http://schemas.microsoft.com/office/powerpoint/2010/main" val="2503805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animBg="1"/>
      <p:bldP spid="89" grpId="0" animBg="1"/>
      <p:bldP spid="90" grpId="0" animBg="1"/>
      <p:bldP spid="123" grpId="0" animBg="1"/>
      <p:bldP spid="127" grpId="0" animBg="1"/>
      <p:bldP spid="134" grpId="0" animBg="1"/>
      <p:bldP spid="135" grpId="0" animBg="1"/>
      <p:bldP spid="136" grpId="0" animBg="1"/>
      <p:bldP spid="137" grpId="0" animBg="1"/>
      <p:bldP spid="138" grpId="0" animBg="1"/>
      <p:bldP spid="142" grpId="0"/>
      <p:bldP spid="143" grpId="0"/>
      <p:bldP spid="144" grpId="0"/>
      <p:bldP spid="145" grpId="0"/>
      <p:bldP spid="149" grpId="0"/>
      <p:bldP spid="150" grpId="0"/>
      <p:bldP spid="151" grpId="0"/>
      <p:bldP spid="154" grpId="0"/>
      <p:bldP spid="155" grpId="0"/>
      <p:bldP spid="156" grpId="0"/>
      <p:bldP spid="157" grpId="0"/>
      <p:bldP spid="158" grpId="0"/>
      <p:bldP spid="159" grpId="0"/>
      <p:bldP spid="16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is programmable scheduling hard?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Many algorithms, yet no consensus on abstractions, cf.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arse graphs for parsing</a:t>
            </a:r>
          </a:p>
          <a:p>
            <a:pPr lvl="1"/>
            <a:r>
              <a:rPr lang="en-US" dirty="0" smtClean="0"/>
              <a:t>Match-action tables for forwarding</a:t>
            </a:r>
          </a:p>
          <a:p>
            <a:pPr lvl="1"/>
            <a:r>
              <a:rPr lang="en-US" dirty="0" smtClean="0"/>
              <a:t>Packet transactions for data-plane algorithms</a:t>
            </a:r>
          </a:p>
          <a:p>
            <a:pPr marL="0" indent="0">
              <a:buNone/>
            </a:pPr>
            <a:endParaRPr lang="en-US" sz="1200" dirty="0" smtClean="0"/>
          </a:p>
          <a:p>
            <a:r>
              <a:rPr lang="en-US" dirty="0" smtClean="0"/>
              <a:t>Tight timing requirements</a:t>
            </a:r>
          </a:p>
          <a:p>
            <a:pPr lvl="1"/>
            <a:r>
              <a:rPr lang="en-US" dirty="0" smtClean="0"/>
              <a:t>Scheduler manipulates state every clock cycle</a:t>
            </a:r>
          </a:p>
          <a:p>
            <a:pPr lvl="1"/>
            <a:r>
              <a:rPr lang="en-US" dirty="0" smtClean="0"/>
              <a:t>One decision per clock cycle is typical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066800" y="5524500"/>
            <a:ext cx="10039350" cy="1104900"/>
          </a:xfrm>
          <a:prstGeom prst="roundRect">
            <a:avLst/>
          </a:prstGeom>
          <a:solidFill>
            <a:srgbClr val="901028"/>
          </a:solidFill>
          <a:ln/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Seravek"/>
                <a:cs typeface="Seravek"/>
              </a:rPr>
              <a:t>Need expressive abstraction that can run at line rate</a:t>
            </a:r>
            <a:endParaRPr lang="en-US" sz="3200" dirty="0">
              <a:latin typeface="Seravek"/>
              <a:cs typeface="Seravek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31860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0651"/>
    </mc:Choice>
    <mc:Fallback xmlns="">
      <p:transition xmlns:p14="http://schemas.microsoft.com/office/powerpoint/2010/main" spd="slow" advTm="9065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Traffic Shaping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939118" y="3589257"/>
            <a:ext cx="3257691" cy="1121637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wrap="square" rtlCol="0" anchor="ctr"/>
          <a:lstStyle/>
          <a:p>
            <a:pPr defTabSz="457200">
              <a:defRPr/>
            </a:pPr>
            <a:r>
              <a:rPr lang="en-US" sz="1500" b="1" kern="0" dirty="0">
                <a:solidFill>
                  <a:prstClr val="black"/>
                </a:solidFill>
                <a:latin typeface="Gadugi" panose="020B0502040204020203" pitchFamily="34" charset="0"/>
              </a:rPr>
              <a:t>1. update tokens</a:t>
            </a:r>
          </a:p>
          <a:p>
            <a:pPr defTabSz="457200">
              <a:defRPr/>
            </a:pPr>
            <a:r>
              <a:rPr lang="en-US" sz="1500" b="1" kern="0" dirty="0">
                <a:solidFill>
                  <a:prstClr val="black"/>
                </a:solidFill>
                <a:latin typeface="Gadugi" panose="020B0502040204020203" pitchFamily="34" charset="0"/>
              </a:rPr>
              <a:t>2. </a:t>
            </a:r>
            <a:r>
              <a:rPr lang="en-US" sz="1500" b="1" kern="0" dirty="0" err="1">
                <a:solidFill>
                  <a:prstClr val="black"/>
                </a:solidFill>
                <a:latin typeface="Gadugi" panose="020B0502040204020203" pitchFamily="34" charset="0"/>
              </a:rPr>
              <a:t>p.send</a:t>
            </a:r>
            <a:r>
              <a:rPr lang="en-US" sz="1500" b="1" kern="0" dirty="0">
                <a:solidFill>
                  <a:prstClr val="black"/>
                </a:solidFill>
                <a:latin typeface="Gadugi" panose="020B0502040204020203" pitchFamily="34" charset="0"/>
              </a:rPr>
              <a:t> = now +</a:t>
            </a:r>
          </a:p>
          <a:p>
            <a:pPr defTabSz="457200">
              <a:defRPr/>
            </a:pPr>
            <a:r>
              <a:rPr lang="en-US" sz="1500" b="1" kern="0" dirty="0">
                <a:solidFill>
                  <a:prstClr val="black"/>
                </a:solidFill>
                <a:latin typeface="Gadugi" panose="020B0502040204020203" pitchFamily="34" charset="0"/>
              </a:rPr>
              <a:t>                     (</a:t>
            </a:r>
            <a:r>
              <a:rPr lang="en-US" sz="1500" b="1" kern="0" dirty="0" err="1">
                <a:solidFill>
                  <a:prstClr val="black"/>
                </a:solidFill>
                <a:latin typeface="Gadugi" panose="020B0502040204020203" pitchFamily="34" charset="0"/>
              </a:rPr>
              <a:t>p.len</a:t>
            </a:r>
            <a:r>
              <a:rPr lang="en-US" sz="1500" b="1" kern="0" dirty="0">
                <a:solidFill>
                  <a:prstClr val="black"/>
                </a:solidFill>
                <a:latin typeface="Gadugi" panose="020B0502040204020203" pitchFamily="34" charset="0"/>
              </a:rPr>
              <a:t> - tokens) / rate;</a:t>
            </a:r>
          </a:p>
          <a:p>
            <a:pPr defTabSz="457200">
              <a:defRPr/>
            </a:pPr>
            <a:r>
              <a:rPr lang="en-US" sz="1500" b="1" kern="0" dirty="0">
                <a:solidFill>
                  <a:prstClr val="black"/>
                </a:solidFill>
                <a:latin typeface="Gadugi" panose="020B0502040204020203" pitchFamily="34" charset="0"/>
              </a:rPr>
              <a:t>3. </a:t>
            </a:r>
            <a:r>
              <a:rPr lang="en-US" sz="1500" b="1" kern="0" dirty="0" err="1">
                <a:solidFill>
                  <a:prstClr val="black"/>
                </a:solidFill>
                <a:latin typeface="Gadugi" panose="020B0502040204020203" pitchFamily="34" charset="0"/>
              </a:rPr>
              <a:t>p.prio</a:t>
            </a:r>
            <a:r>
              <a:rPr lang="en-US" sz="1500" b="1" kern="0" dirty="0">
                <a:solidFill>
                  <a:prstClr val="black"/>
                </a:solidFill>
                <a:latin typeface="Gadugi" panose="020B0502040204020203" pitchFamily="34" charset="0"/>
              </a:rPr>
              <a:t> =</a:t>
            </a:r>
            <a:r>
              <a:rPr lang="en-US" sz="1500" b="1" kern="0" dirty="0" err="1">
                <a:solidFill>
                  <a:prstClr val="black"/>
                </a:solidFill>
                <a:latin typeface="Gadugi" panose="020B0502040204020203" pitchFamily="34" charset="0"/>
              </a:rPr>
              <a:t>p.send</a:t>
            </a:r>
            <a:endParaRPr lang="en-US" sz="1500" b="1" kern="0" dirty="0">
              <a:solidFill>
                <a:prstClr val="black"/>
              </a:solidFill>
              <a:latin typeface="Gadugi" panose="020B0502040204020203" pitchFamily="34" charset="0"/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7248304" y="4097534"/>
            <a:ext cx="291142" cy="0"/>
          </a:xfrm>
          <a:prstGeom prst="straightConnector1">
            <a:avLst/>
          </a:prstGeom>
          <a:noFill/>
          <a:ln w="25400" cap="flat" cmpd="sng" algn="ctr">
            <a:solidFill>
              <a:srgbClr val="1F497D">
                <a:lumMod val="60000"/>
                <a:lumOff val="40000"/>
              </a:srgbClr>
            </a:solidFill>
            <a:prstDash val="solid"/>
            <a:tailEnd type="none"/>
          </a:ln>
          <a:effectLst/>
        </p:spPr>
      </p:cxnSp>
      <p:cxnSp>
        <p:nvCxnSpPr>
          <p:cNvPr id="37" name="Straight Arrow Connector 36"/>
          <p:cNvCxnSpPr/>
          <p:nvPr/>
        </p:nvCxnSpPr>
        <p:spPr>
          <a:xfrm>
            <a:off x="9370360" y="4097534"/>
            <a:ext cx="249875" cy="0"/>
          </a:xfrm>
          <a:prstGeom prst="straightConnector1">
            <a:avLst/>
          </a:prstGeom>
          <a:noFill/>
          <a:ln w="25400" cap="flat" cmpd="sng" algn="ctr">
            <a:solidFill>
              <a:srgbClr val="1F497D">
                <a:lumMod val="60000"/>
                <a:lumOff val="40000"/>
              </a:srgbClr>
            </a:solidFill>
            <a:prstDash val="solid"/>
            <a:tailEnd type="arrow"/>
          </a:ln>
          <a:effectLst/>
        </p:spPr>
      </p:cxnSp>
      <p:grpSp>
        <p:nvGrpSpPr>
          <p:cNvPr id="38" name="Group 37"/>
          <p:cNvGrpSpPr/>
          <p:nvPr/>
        </p:nvGrpSpPr>
        <p:grpSpPr>
          <a:xfrm>
            <a:off x="7641125" y="3939392"/>
            <a:ext cx="1717776" cy="316285"/>
            <a:chOff x="931333" y="903111"/>
            <a:chExt cx="1495778" cy="313268"/>
          </a:xfrm>
        </p:grpSpPr>
        <p:cxnSp>
          <p:nvCxnSpPr>
            <p:cNvPr id="39" name="Straight Connector 38"/>
            <p:cNvCxnSpPr/>
            <p:nvPr/>
          </p:nvCxnSpPr>
          <p:spPr>
            <a:xfrm>
              <a:off x="931333" y="903111"/>
              <a:ext cx="1495778" cy="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40" name="Straight Connector 39"/>
            <p:cNvCxnSpPr/>
            <p:nvPr/>
          </p:nvCxnSpPr>
          <p:spPr>
            <a:xfrm>
              <a:off x="931333" y="1216378"/>
              <a:ext cx="1495778" cy="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41" name="Straight Connector 40"/>
            <p:cNvCxnSpPr/>
            <p:nvPr/>
          </p:nvCxnSpPr>
          <p:spPr>
            <a:xfrm flipV="1">
              <a:off x="2427111" y="903111"/>
              <a:ext cx="0" cy="313268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</p:grpSp>
      <p:sp>
        <p:nvSpPr>
          <p:cNvPr id="42" name="Rectangle 41"/>
          <p:cNvSpPr/>
          <p:nvPr/>
        </p:nvSpPr>
        <p:spPr>
          <a:xfrm>
            <a:off x="9177088" y="3952283"/>
            <a:ext cx="163401" cy="288746"/>
          </a:xfrm>
          <a:prstGeom prst="rect">
            <a:avLst/>
          </a:prstGeom>
          <a:solidFill>
            <a:srgbClr val="F79646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9003287" y="3953377"/>
            <a:ext cx="163401" cy="288746"/>
          </a:xfrm>
          <a:prstGeom prst="rect">
            <a:avLst/>
          </a:prstGeom>
          <a:solidFill>
            <a:srgbClr val="9BBB59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8541428" y="3954903"/>
            <a:ext cx="163401" cy="288746"/>
          </a:xfrm>
          <a:prstGeom prst="rect">
            <a:avLst/>
          </a:prstGeom>
          <a:solidFill>
            <a:srgbClr val="9BBB59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8827164" y="3953161"/>
            <a:ext cx="163401" cy="288746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8362397" y="3954903"/>
            <a:ext cx="163401" cy="288746"/>
          </a:xfrm>
          <a:prstGeom prst="rect">
            <a:avLst/>
          </a:prstGeom>
          <a:solidFill>
            <a:srgbClr val="F79646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8185150" y="3953808"/>
            <a:ext cx="163401" cy="288746"/>
          </a:xfrm>
          <a:prstGeom prst="rect">
            <a:avLst/>
          </a:prstGeom>
          <a:solidFill>
            <a:srgbClr val="FF6666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8006152" y="3953808"/>
            <a:ext cx="163401" cy="288746"/>
          </a:xfrm>
          <a:prstGeom prst="rect">
            <a:avLst/>
          </a:prstGeom>
          <a:solidFill>
            <a:srgbClr val="9BBB59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7535815" y="3694308"/>
            <a:ext cx="0" cy="410216"/>
          </a:xfrm>
          <a:prstGeom prst="straightConnector1">
            <a:avLst/>
          </a:prstGeom>
          <a:noFill/>
          <a:ln w="25400" cap="flat" cmpd="sng" algn="ctr">
            <a:solidFill>
              <a:srgbClr val="1F497D">
                <a:lumMod val="60000"/>
                <a:lumOff val="40000"/>
              </a:srgbClr>
            </a:solidFill>
            <a:prstDash val="solid"/>
            <a:tailEnd type="none"/>
          </a:ln>
          <a:effectLst/>
        </p:spPr>
      </p:cxnSp>
      <p:cxnSp>
        <p:nvCxnSpPr>
          <p:cNvPr id="50" name="Straight Arrow Connector 49"/>
          <p:cNvCxnSpPr/>
          <p:nvPr/>
        </p:nvCxnSpPr>
        <p:spPr>
          <a:xfrm flipH="1">
            <a:off x="7528554" y="3699549"/>
            <a:ext cx="1237195" cy="0"/>
          </a:xfrm>
          <a:prstGeom prst="straightConnector1">
            <a:avLst/>
          </a:prstGeom>
          <a:noFill/>
          <a:ln w="25400" cap="flat" cmpd="sng" algn="ctr">
            <a:solidFill>
              <a:srgbClr val="1F497D">
                <a:lumMod val="60000"/>
                <a:lumOff val="40000"/>
              </a:srgbClr>
            </a:solidFill>
            <a:prstDash val="solid"/>
            <a:tailEnd type="none"/>
          </a:ln>
          <a:effectLst/>
        </p:spPr>
      </p:cxnSp>
      <p:cxnSp>
        <p:nvCxnSpPr>
          <p:cNvPr id="51" name="Straight Arrow Connector 50"/>
          <p:cNvCxnSpPr/>
          <p:nvPr/>
        </p:nvCxnSpPr>
        <p:spPr>
          <a:xfrm flipV="1">
            <a:off x="8760872" y="3691688"/>
            <a:ext cx="0" cy="367179"/>
          </a:xfrm>
          <a:prstGeom prst="straightConnector1">
            <a:avLst/>
          </a:prstGeom>
          <a:noFill/>
          <a:ln w="25400" cap="flat" cmpd="sng" algn="ctr">
            <a:solidFill>
              <a:srgbClr val="1F497D">
                <a:lumMod val="60000"/>
                <a:lumOff val="40000"/>
              </a:srgbClr>
            </a:solidFill>
            <a:prstDash val="solid"/>
            <a:headEnd type="arrow"/>
            <a:tailEnd type="none"/>
          </a:ln>
          <a:effectLst/>
        </p:spPr>
      </p:cxnSp>
      <p:sp>
        <p:nvSpPr>
          <p:cNvPr id="52" name="TextBox 51"/>
          <p:cNvSpPr txBox="1"/>
          <p:nvPr/>
        </p:nvSpPr>
        <p:spPr>
          <a:xfrm>
            <a:off x="7423823" y="4311143"/>
            <a:ext cx="2240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defRPr/>
            </a:pPr>
            <a:r>
              <a:rPr lang="en-US" kern="0" dirty="0">
                <a:solidFill>
                  <a:prstClr val="black"/>
                </a:solidFill>
                <a:latin typeface="Gadugi" panose="020B0502040204020203" pitchFamily="34" charset="0"/>
              </a:rPr>
              <a:t>Push-In-First-Out (PIFO) Queue</a:t>
            </a:r>
          </a:p>
        </p:txBody>
      </p:sp>
      <p:sp>
        <p:nvSpPr>
          <p:cNvPr id="53" name="Rectangle 52"/>
          <p:cNvSpPr/>
          <p:nvPr/>
        </p:nvSpPr>
        <p:spPr>
          <a:xfrm>
            <a:off x="8458011" y="3553866"/>
            <a:ext cx="163401" cy="288746"/>
          </a:xfrm>
          <a:prstGeom prst="rect">
            <a:avLst/>
          </a:prstGeom>
          <a:solidFill>
            <a:srgbClr val="FF6666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7482814" y="3317964"/>
            <a:ext cx="2181922" cy="1635038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8142078" y="3009900"/>
            <a:ext cx="1188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dugi" panose="020B0502040204020203" pitchFamily="34" charset="0"/>
              </a:rPr>
              <a:t>Scheduler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3886201" y="3316637"/>
            <a:ext cx="3449476" cy="1636364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4816456" y="3009900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dugi" panose="020B0502040204020203" pitchFamily="34" charset="0"/>
              </a:rPr>
              <a:t>Ingress Pipeline</a:t>
            </a:r>
          </a:p>
        </p:txBody>
      </p:sp>
      <p:sp>
        <p:nvSpPr>
          <p:cNvPr id="58" name="Rounded Rectangle 57"/>
          <p:cNvSpPr/>
          <p:nvPr/>
        </p:nvSpPr>
        <p:spPr>
          <a:xfrm>
            <a:off x="3467100" y="3034880"/>
            <a:ext cx="6324601" cy="2078368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9" name="Picture 5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0135" y="5105308"/>
            <a:ext cx="1104992" cy="1104992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9226" y="5113248"/>
            <a:ext cx="1371516" cy="859483"/>
          </a:xfrm>
          <a:prstGeom prst="rect">
            <a:avLst/>
          </a:prstGeom>
        </p:spPr>
      </p:pic>
      <p:cxnSp>
        <p:nvCxnSpPr>
          <p:cNvPr id="62" name="Straight Connector 61"/>
          <p:cNvCxnSpPr/>
          <p:nvPr/>
        </p:nvCxnSpPr>
        <p:spPr>
          <a:xfrm>
            <a:off x="2925127" y="5410200"/>
            <a:ext cx="697494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2925128" y="5410200"/>
            <a:ext cx="4804099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3763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itle 1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LSTF</a:t>
            </a:r>
            <a:endParaRPr lang="en-US" dirty="0">
              <a:latin typeface="Gadugi" panose="020B0502040204020203" pitchFamily="34" charset="0"/>
            </a:endParaRPr>
          </a:p>
        </p:txBody>
      </p:sp>
      <p:cxnSp>
        <p:nvCxnSpPr>
          <p:cNvPr id="116" name="Straight Arrow Connector 115"/>
          <p:cNvCxnSpPr/>
          <p:nvPr/>
        </p:nvCxnSpPr>
        <p:spPr>
          <a:xfrm>
            <a:off x="7248304" y="4097534"/>
            <a:ext cx="291142" cy="0"/>
          </a:xfrm>
          <a:prstGeom prst="straightConnector1">
            <a:avLst/>
          </a:prstGeom>
          <a:noFill/>
          <a:ln w="25400" cap="flat" cmpd="sng" algn="ctr">
            <a:solidFill>
              <a:srgbClr val="1F497D">
                <a:lumMod val="60000"/>
                <a:lumOff val="40000"/>
              </a:srgbClr>
            </a:solidFill>
            <a:prstDash val="solid"/>
            <a:tailEnd type="none"/>
          </a:ln>
          <a:effectLst/>
        </p:spPr>
      </p:cxnSp>
      <p:sp>
        <p:nvSpPr>
          <p:cNvPr id="117" name="Rectangle 116"/>
          <p:cNvSpPr/>
          <p:nvPr/>
        </p:nvSpPr>
        <p:spPr>
          <a:xfrm>
            <a:off x="5468281" y="3543301"/>
            <a:ext cx="1758180" cy="1092505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kern="0" dirty="0">
                <a:solidFill>
                  <a:prstClr val="black"/>
                </a:solidFill>
                <a:latin typeface="Gadugi" panose="020B0502040204020203" pitchFamily="34" charset="0"/>
              </a:rPr>
              <a:t>Add transmission delay to slack</a:t>
            </a:r>
          </a:p>
        </p:txBody>
      </p:sp>
      <p:cxnSp>
        <p:nvCxnSpPr>
          <p:cNvPr id="118" name="Straight Arrow Connector 117"/>
          <p:cNvCxnSpPr/>
          <p:nvPr/>
        </p:nvCxnSpPr>
        <p:spPr>
          <a:xfrm>
            <a:off x="9370360" y="4097534"/>
            <a:ext cx="249875" cy="0"/>
          </a:xfrm>
          <a:prstGeom prst="straightConnector1">
            <a:avLst/>
          </a:prstGeom>
          <a:noFill/>
          <a:ln w="25400" cap="flat" cmpd="sng" algn="ctr">
            <a:solidFill>
              <a:srgbClr val="1F497D">
                <a:lumMod val="60000"/>
                <a:lumOff val="40000"/>
              </a:srgbClr>
            </a:solidFill>
            <a:prstDash val="solid"/>
            <a:tailEnd type="arrow"/>
          </a:ln>
          <a:effectLst/>
        </p:spPr>
      </p:cxnSp>
      <p:grpSp>
        <p:nvGrpSpPr>
          <p:cNvPr id="119" name="Group 118"/>
          <p:cNvGrpSpPr/>
          <p:nvPr/>
        </p:nvGrpSpPr>
        <p:grpSpPr>
          <a:xfrm>
            <a:off x="7641125" y="3939392"/>
            <a:ext cx="1717776" cy="316285"/>
            <a:chOff x="931333" y="903111"/>
            <a:chExt cx="1495778" cy="313268"/>
          </a:xfrm>
        </p:grpSpPr>
        <p:cxnSp>
          <p:nvCxnSpPr>
            <p:cNvPr id="120" name="Straight Connector 119"/>
            <p:cNvCxnSpPr/>
            <p:nvPr/>
          </p:nvCxnSpPr>
          <p:spPr>
            <a:xfrm>
              <a:off x="931333" y="903111"/>
              <a:ext cx="1495778" cy="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121" name="Straight Connector 120"/>
            <p:cNvCxnSpPr/>
            <p:nvPr/>
          </p:nvCxnSpPr>
          <p:spPr>
            <a:xfrm>
              <a:off x="931333" y="1216378"/>
              <a:ext cx="1495778" cy="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122" name="Straight Connector 121"/>
            <p:cNvCxnSpPr/>
            <p:nvPr/>
          </p:nvCxnSpPr>
          <p:spPr>
            <a:xfrm flipV="1">
              <a:off x="2427111" y="903111"/>
              <a:ext cx="0" cy="313268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</p:grpSp>
      <p:sp>
        <p:nvSpPr>
          <p:cNvPr id="123" name="Rectangle 122"/>
          <p:cNvSpPr/>
          <p:nvPr/>
        </p:nvSpPr>
        <p:spPr>
          <a:xfrm>
            <a:off x="9177088" y="3952283"/>
            <a:ext cx="163401" cy="288746"/>
          </a:xfrm>
          <a:prstGeom prst="rect">
            <a:avLst/>
          </a:prstGeom>
          <a:solidFill>
            <a:srgbClr val="F79646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9003287" y="3953377"/>
            <a:ext cx="163401" cy="288746"/>
          </a:xfrm>
          <a:prstGeom prst="rect">
            <a:avLst/>
          </a:prstGeom>
          <a:solidFill>
            <a:srgbClr val="9BBB59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8541428" y="3954903"/>
            <a:ext cx="163401" cy="288746"/>
          </a:xfrm>
          <a:prstGeom prst="rect">
            <a:avLst/>
          </a:prstGeom>
          <a:solidFill>
            <a:srgbClr val="9BBB59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8827164" y="3953161"/>
            <a:ext cx="163401" cy="288746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8362397" y="3954903"/>
            <a:ext cx="163401" cy="288746"/>
          </a:xfrm>
          <a:prstGeom prst="rect">
            <a:avLst/>
          </a:prstGeom>
          <a:solidFill>
            <a:srgbClr val="F79646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8185150" y="3953808"/>
            <a:ext cx="163401" cy="288746"/>
          </a:xfrm>
          <a:prstGeom prst="rect">
            <a:avLst/>
          </a:prstGeom>
          <a:solidFill>
            <a:srgbClr val="FF6666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8006152" y="3953808"/>
            <a:ext cx="163401" cy="288746"/>
          </a:xfrm>
          <a:prstGeom prst="rect">
            <a:avLst/>
          </a:prstGeom>
          <a:solidFill>
            <a:srgbClr val="9BBB59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130" name="Straight Arrow Connector 129"/>
          <p:cNvCxnSpPr/>
          <p:nvPr/>
        </p:nvCxnSpPr>
        <p:spPr>
          <a:xfrm flipV="1">
            <a:off x="7535815" y="3694308"/>
            <a:ext cx="0" cy="410216"/>
          </a:xfrm>
          <a:prstGeom prst="straightConnector1">
            <a:avLst/>
          </a:prstGeom>
          <a:noFill/>
          <a:ln w="25400" cap="flat" cmpd="sng" algn="ctr">
            <a:solidFill>
              <a:srgbClr val="1F497D">
                <a:lumMod val="60000"/>
                <a:lumOff val="40000"/>
              </a:srgbClr>
            </a:solidFill>
            <a:prstDash val="solid"/>
            <a:tailEnd type="none"/>
          </a:ln>
          <a:effectLst/>
        </p:spPr>
      </p:cxnSp>
      <p:cxnSp>
        <p:nvCxnSpPr>
          <p:cNvPr id="131" name="Straight Arrow Connector 130"/>
          <p:cNvCxnSpPr/>
          <p:nvPr/>
        </p:nvCxnSpPr>
        <p:spPr>
          <a:xfrm flipH="1">
            <a:off x="7528554" y="3699549"/>
            <a:ext cx="1237195" cy="0"/>
          </a:xfrm>
          <a:prstGeom prst="straightConnector1">
            <a:avLst/>
          </a:prstGeom>
          <a:noFill/>
          <a:ln w="25400" cap="flat" cmpd="sng" algn="ctr">
            <a:solidFill>
              <a:srgbClr val="1F497D">
                <a:lumMod val="60000"/>
                <a:lumOff val="40000"/>
              </a:srgbClr>
            </a:solidFill>
            <a:prstDash val="solid"/>
            <a:tailEnd type="none"/>
          </a:ln>
          <a:effectLst/>
        </p:spPr>
      </p:cxnSp>
      <p:cxnSp>
        <p:nvCxnSpPr>
          <p:cNvPr id="132" name="Straight Arrow Connector 131"/>
          <p:cNvCxnSpPr/>
          <p:nvPr/>
        </p:nvCxnSpPr>
        <p:spPr>
          <a:xfrm flipV="1">
            <a:off x="8760872" y="3691688"/>
            <a:ext cx="0" cy="367179"/>
          </a:xfrm>
          <a:prstGeom prst="straightConnector1">
            <a:avLst/>
          </a:prstGeom>
          <a:noFill/>
          <a:ln w="25400" cap="flat" cmpd="sng" algn="ctr">
            <a:solidFill>
              <a:srgbClr val="1F497D">
                <a:lumMod val="60000"/>
                <a:lumOff val="40000"/>
              </a:srgbClr>
            </a:solidFill>
            <a:prstDash val="solid"/>
            <a:headEnd type="arrow"/>
            <a:tailEnd type="none"/>
          </a:ln>
          <a:effectLst/>
        </p:spPr>
      </p:cxnSp>
      <p:sp>
        <p:nvSpPr>
          <p:cNvPr id="133" name="TextBox 132"/>
          <p:cNvSpPr txBox="1"/>
          <p:nvPr/>
        </p:nvSpPr>
        <p:spPr>
          <a:xfrm>
            <a:off x="7423823" y="4311143"/>
            <a:ext cx="2240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defRPr/>
            </a:pPr>
            <a:r>
              <a:rPr lang="en-US" kern="0" dirty="0">
                <a:solidFill>
                  <a:prstClr val="black"/>
                </a:solidFill>
                <a:latin typeface="Gadugi" panose="020B0502040204020203" pitchFamily="34" charset="0"/>
              </a:rPr>
              <a:t>Push-In-First-Out (PIFO) Queue</a:t>
            </a:r>
          </a:p>
        </p:txBody>
      </p:sp>
      <p:sp>
        <p:nvSpPr>
          <p:cNvPr id="134" name="Rectangle 133"/>
          <p:cNvSpPr/>
          <p:nvPr/>
        </p:nvSpPr>
        <p:spPr>
          <a:xfrm>
            <a:off x="8458011" y="3553866"/>
            <a:ext cx="163401" cy="288746"/>
          </a:xfrm>
          <a:prstGeom prst="rect">
            <a:avLst/>
          </a:prstGeom>
          <a:solidFill>
            <a:srgbClr val="FF6666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35" name="Rounded Rectangle 134"/>
          <p:cNvSpPr/>
          <p:nvPr/>
        </p:nvSpPr>
        <p:spPr>
          <a:xfrm>
            <a:off x="7482814" y="3317964"/>
            <a:ext cx="2181922" cy="1635038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TextBox 135"/>
          <p:cNvSpPr txBox="1"/>
          <p:nvPr/>
        </p:nvSpPr>
        <p:spPr>
          <a:xfrm>
            <a:off x="8142078" y="3009900"/>
            <a:ext cx="1188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dugi" panose="020B0502040204020203" pitchFamily="34" charset="0"/>
              </a:rPr>
              <a:t>Scheduler</a:t>
            </a:r>
          </a:p>
        </p:txBody>
      </p:sp>
      <p:sp>
        <p:nvSpPr>
          <p:cNvPr id="137" name="Rounded Rectangle 136"/>
          <p:cNvSpPr/>
          <p:nvPr/>
        </p:nvSpPr>
        <p:spPr>
          <a:xfrm>
            <a:off x="5334000" y="3316637"/>
            <a:ext cx="2001676" cy="1636364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TextBox 137"/>
          <p:cNvSpPr txBox="1"/>
          <p:nvPr/>
        </p:nvSpPr>
        <p:spPr>
          <a:xfrm>
            <a:off x="5627170" y="3009900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dugi" panose="020B0502040204020203" pitchFamily="34" charset="0"/>
              </a:rPr>
              <a:t>Ingress Pipeline</a:t>
            </a:r>
          </a:p>
        </p:txBody>
      </p:sp>
      <p:sp>
        <p:nvSpPr>
          <p:cNvPr id="139" name="Rounded Rectangle 138"/>
          <p:cNvSpPr/>
          <p:nvPr/>
        </p:nvSpPr>
        <p:spPr>
          <a:xfrm>
            <a:off x="5235309" y="3034880"/>
            <a:ext cx="4518292" cy="2078368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/>
          <p:cNvSpPr/>
          <p:nvPr/>
        </p:nvSpPr>
        <p:spPr>
          <a:xfrm>
            <a:off x="3347220" y="3581401"/>
            <a:ext cx="1758180" cy="1092505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kern="0" dirty="0">
                <a:solidFill>
                  <a:prstClr val="black"/>
                </a:solidFill>
                <a:latin typeface="Gadugi" panose="020B0502040204020203" pitchFamily="34" charset="0"/>
              </a:rPr>
              <a:t>Decrement wait time in queue from slack</a:t>
            </a:r>
          </a:p>
        </p:txBody>
      </p:sp>
      <p:sp>
        <p:nvSpPr>
          <p:cNvPr id="141" name="Rectangle 140"/>
          <p:cNvSpPr/>
          <p:nvPr/>
        </p:nvSpPr>
        <p:spPr>
          <a:xfrm>
            <a:off x="1589524" y="3581401"/>
            <a:ext cx="1687077" cy="1092505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kern="0" dirty="0">
                <a:solidFill>
                  <a:prstClr val="black"/>
                </a:solidFill>
                <a:latin typeface="Gadugi" panose="020B0502040204020203" pitchFamily="34" charset="0"/>
              </a:rPr>
              <a:t>Initialize slack</a:t>
            </a:r>
          </a:p>
          <a:p>
            <a:pPr algn="ctr" defTabSz="457200">
              <a:defRPr/>
            </a:pPr>
            <a:r>
              <a:rPr lang="en-US" kern="0" dirty="0">
                <a:solidFill>
                  <a:prstClr val="black"/>
                </a:solidFill>
                <a:latin typeface="Gadugi" panose="020B0502040204020203" pitchFamily="34" charset="0"/>
              </a:rPr>
              <a:t>values</a:t>
            </a:r>
          </a:p>
        </p:txBody>
      </p:sp>
      <p:pic>
        <p:nvPicPr>
          <p:cNvPr id="142" name="Picture 14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0135" y="5105308"/>
            <a:ext cx="1104992" cy="1104992"/>
          </a:xfrm>
          <a:prstGeom prst="rect">
            <a:avLst/>
          </a:prstGeom>
        </p:spPr>
      </p:pic>
      <p:pic>
        <p:nvPicPr>
          <p:cNvPr id="143" name="Picture 14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2621" y="5114972"/>
            <a:ext cx="1371516" cy="859483"/>
          </a:xfrm>
          <a:prstGeom prst="rect">
            <a:avLst/>
          </a:prstGeom>
        </p:spPr>
      </p:pic>
      <p:pic>
        <p:nvPicPr>
          <p:cNvPr id="144" name="Picture 14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9226" y="5113248"/>
            <a:ext cx="1371516" cy="859483"/>
          </a:xfrm>
          <a:prstGeom prst="rect">
            <a:avLst/>
          </a:prstGeom>
        </p:spPr>
      </p:pic>
      <p:cxnSp>
        <p:nvCxnSpPr>
          <p:cNvPr id="145" name="Straight Connector 144"/>
          <p:cNvCxnSpPr/>
          <p:nvPr/>
        </p:nvCxnSpPr>
        <p:spPr>
          <a:xfrm>
            <a:off x="2925127" y="5410200"/>
            <a:ext cx="697494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>
            <a:off x="4762500" y="5410200"/>
            <a:ext cx="2983494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3244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The </a:t>
            </a:r>
            <a:r>
              <a:rPr lang="en-US" smtClean="0">
                <a:latin typeface="Gadugi" panose="020B0502040204020203" pitchFamily="34" charset="0"/>
              </a:rPr>
              <a:t>PIFO abstraction in one slide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PIFO: A sorted array that let us insert an entry (packet or PIFO pointer) into a PIFO based on a programmable priority</a:t>
            </a:r>
          </a:p>
          <a:p>
            <a:r>
              <a:rPr lang="en-US" dirty="0" smtClean="0">
                <a:latin typeface="Gadugi" panose="020B0502040204020203" pitchFamily="34" charset="0"/>
              </a:rPr>
              <a:t>Entries are always </a:t>
            </a:r>
            <a:r>
              <a:rPr lang="en-US" dirty="0" err="1" smtClean="0">
                <a:latin typeface="Gadugi" panose="020B0502040204020203" pitchFamily="34" charset="0"/>
              </a:rPr>
              <a:t>dequeued</a:t>
            </a:r>
            <a:r>
              <a:rPr lang="en-US" dirty="0" smtClean="0">
                <a:latin typeface="Gadugi" panose="020B0502040204020203" pitchFamily="34" charset="0"/>
              </a:rPr>
              <a:t> from the head</a:t>
            </a:r>
          </a:p>
          <a:p>
            <a:r>
              <a:rPr lang="en-US" dirty="0" smtClean="0">
                <a:latin typeface="Gadugi" panose="020B0502040204020203" pitchFamily="34" charset="0"/>
              </a:rPr>
              <a:t>If an entry is a packet, </a:t>
            </a:r>
            <a:r>
              <a:rPr lang="en-US" dirty="0" err="1" smtClean="0">
                <a:latin typeface="Gadugi" panose="020B0502040204020203" pitchFamily="34" charset="0"/>
              </a:rPr>
              <a:t>dequeue</a:t>
            </a:r>
            <a:r>
              <a:rPr lang="en-US" dirty="0" smtClean="0">
                <a:latin typeface="Gadugi" panose="020B0502040204020203" pitchFamily="34" charset="0"/>
              </a:rPr>
              <a:t> and transmit it</a:t>
            </a:r>
          </a:p>
          <a:p>
            <a:r>
              <a:rPr lang="en-US" dirty="0" smtClean="0">
                <a:latin typeface="Gadugi" panose="020B0502040204020203" pitchFamily="34" charset="0"/>
              </a:rPr>
              <a:t>If an entry is a PIFO, </a:t>
            </a:r>
            <a:r>
              <a:rPr lang="en-US" dirty="0" err="1" smtClean="0">
                <a:latin typeface="Gadugi" panose="020B0502040204020203" pitchFamily="34" charset="0"/>
              </a:rPr>
              <a:t>dequeue</a:t>
            </a:r>
            <a:r>
              <a:rPr lang="en-US" dirty="0" smtClean="0">
                <a:latin typeface="Gadugi" panose="020B0502040204020203" pitchFamily="34" charset="0"/>
              </a:rPr>
              <a:t> it, and continue recursively</a:t>
            </a:r>
          </a:p>
        </p:txBody>
      </p:sp>
    </p:spTree>
    <p:extLst>
      <p:ext uri="{BB962C8B-B14F-4D97-AF65-F5344CB8AC3E}">
        <p14:creationId xmlns:p14="http://schemas.microsoft.com/office/powerpoint/2010/main" val="207663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/>
          <a:srcRect l="6268" t="11739" r="5193" b="10479"/>
          <a:stretch/>
        </p:blipFill>
        <p:spPr>
          <a:xfrm>
            <a:off x="7658100" y="1828800"/>
            <a:ext cx="4381500" cy="28868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What does the </a:t>
            </a:r>
            <a:r>
              <a:rPr lang="en-US" dirty="0" smtClean="0">
                <a:latin typeface="+mj-lt"/>
              </a:rPr>
              <a:t>scheduler </a:t>
            </a:r>
            <a:r>
              <a:rPr lang="en-US" dirty="0">
                <a:latin typeface="+mj-lt"/>
              </a:rPr>
              <a:t>do?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825624"/>
            <a:ext cx="11887200" cy="47275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+mj-lt"/>
              </a:rPr>
              <a:t>It decides</a:t>
            </a:r>
          </a:p>
          <a:p>
            <a:r>
              <a:rPr lang="en-US" dirty="0" smtClean="0">
                <a:latin typeface="+mj-lt"/>
              </a:rPr>
              <a:t>In what </a:t>
            </a:r>
            <a:r>
              <a:rPr lang="en-US" b="1" dirty="0" smtClean="0">
                <a:solidFill>
                  <a:srgbClr val="901028"/>
                </a:solidFill>
                <a:latin typeface="+mj-lt"/>
              </a:rPr>
              <a:t>order</a:t>
            </a:r>
            <a:r>
              <a:rPr lang="en-US" dirty="0" smtClean="0">
                <a:latin typeface="+mj-lt"/>
              </a:rPr>
              <a:t> are packets sent</a:t>
            </a:r>
          </a:p>
          <a:p>
            <a:pPr lvl="1"/>
            <a:r>
              <a:rPr lang="en-US" dirty="0" smtClean="0">
                <a:latin typeface="+mj-lt"/>
              </a:rPr>
              <a:t>e.g., FCFS, priorities, weighted fair queueing</a:t>
            </a:r>
          </a:p>
          <a:p>
            <a:r>
              <a:rPr lang="en-US" dirty="0" smtClean="0">
                <a:latin typeface="+mj-lt"/>
              </a:rPr>
              <a:t>At what </a:t>
            </a:r>
            <a:r>
              <a:rPr lang="en-US" b="1" dirty="0" smtClean="0">
                <a:solidFill>
                  <a:srgbClr val="901028"/>
                </a:solidFill>
                <a:latin typeface="+mj-lt"/>
              </a:rPr>
              <a:t>time</a:t>
            </a:r>
            <a:r>
              <a:rPr lang="en-US" b="1" dirty="0" smtClean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are packets sent</a:t>
            </a:r>
          </a:p>
          <a:p>
            <a:pPr lvl="1"/>
            <a:r>
              <a:rPr lang="en-US" dirty="0">
                <a:latin typeface="+mj-lt"/>
              </a:rPr>
              <a:t>e</a:t>
            </a:r>
            <a:r>
              <a:rPr lang="en-US" dirty="0" smtClean="0">
                <a:latin typeface="+mj-lt"/>
              </a:rPr>
              <a:t>.g., Token bucket shaping</a:t>
            </a:r>
          </a:p>
          <a:p>
            <a:pPr marL="0" indent="0">
              <a:buNone/>
            </a:pPr>
            <a:endParaRPr lang="en-US" sz="1200" dirty="0" smtClean="0">
              <a:latin typeface="+mj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87900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4884"/>
    </mc:Choice>
    <mc:Fallback xmlns="">
      <p:transition spd="slow" advTm="8488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706100" cy="1325563"/>
          </a:xfrm>
        </p:spPr>
        <p:txBody>
          <a:bodyPr/>
          <a:lstStyle/>
          <a:p>
            <a:r>
              <a:rPr lang="en-US" dirty="0" smtClean="0"/>
              <a:t>A strawman programmable scheduler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143500"/>
            <a:ext cx="10515600" cy="1104900"/>
          </a:xfrm>
        </p:spPr>
        <p:txBody>
          <a:bodyPr>
            <a:normAutofit/>
          </a:bodyPr>
          <a:lstStyle/>
          <a:p>
            <a:r>
              <a:rPr lang="en-US" dirty="0" smtClean="0"/>
              <a:t>Very little time on the </a:t>
            </a:r>
            <a:r>
              <a:rPr lang="en-US" dirty="0" err="1" smtClean="0"/>
              <a:t>dequeue</a:t>
            </a:r>
            <a:r>
              <a:rPr lang="en-US" dirty="0" smtClean="0"/>
              <a:t> side (new decision every cycle)</a:t>
            </a:r>
          </a:p>
          <a:p>
            <a:r>
              <a:rPr lang="en-US" dirty="0" smtClean="0"/>
              <a:t>Limits flexibility in logic that determines order or time</a:t>
            </a:r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89" name="Group 88"/>
          <p:cNvGrpSpPr/>
          <p:nvPr/>
        </p:nvGrpSpPr>
        <p:grpSpPr>
          <a:xfrm>
            <a:off x="5508745" y="1943100"/>
            <a:ext cx="914892" cy="510822"/>
            <a:chOff x="931333" y="903111"/>
            <a:chExt cx="1495778" cy="313268"/>
          </a:xfrm>
        </p:grpSpPr>
        <p:cxnSp>
          <p:nvCxnSpPr>
            <p:cNvPr id="127" name="Straight Connector 126"/>
            <p:cNvCxnSpPr/>
            <p:nvPr/>
          </p:nvCxnSpPr>
          <p:spPr>
            <a:xfrm>
              <a:off x="931333" y="903111"/>
              <a:ext cx="1495778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>
              <a:off x="931333" y="1216378"/>
              <a:ext cx="1495778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/>
          </p:nvCxnSpPr>
          <p:spPr>
            <a:xfrm flipV="1">
              <a:off x="2427111" y="903111"/>
              <a:ext cx="0" cy="31326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Group 89"/>
          <p:cNvGrpSpPr/>
          <p:nvPr/>
        </p:nvGrpSpPr>
        <p:grpSpPr>
          <a:xfrm>
            <a:off x="5508745" y="2609145"/>
            <a:ext cx="914892" cy="510822"/>
            <a:chOff x="931333" y="903111"/>
            <a:chExt cx="1495778" cy="313268"/>
          </a:xfrm>
        </p:grpSpPr>
        <p:cxnSp>
          <p:nvCxnSpPr>
            <p:cNvPr id="124" name="Straight Connector 123"/>
            <p:cNvCxnSpPr/>
            <p:nvPr/>
          </p:nvCxnSpPr>
          <p:spPr>
            <a:xfrm>
              <a:off x="931333" y="903111"/>
              <a:ext cx="1495778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>
              <a:off x="931333" y="1216378"/>
              <a:ext cx="1495778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/>
          </p:nvCxnSpPr>
          <p:spPr>
            <a:xfrm flipV="1">
              <a:off x="2427111" y="903111"/>
              <a:ext cx="0" cy="31326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Group 90"/>
          <p:cNvGrpSpPr/>
          <p:nvPr/>
        </p:nvGrpSpPr>
        <p:grpSpPr>
          <a:xfrm>
            <a:off x="5508745" y="3273791"/>
            <a:ext cx="914892" cy="510822"/>
            <a:chOff x="931333" y="903111"/>
            <a:chExt cx="1495778" cy="313268"/>
          </a:xfrm>
        </p:grpSpPr>
        <p:cxnSp>
          <p:nvCxnSpPr>
            <p:cNvPr id="121" name="Straight Connector 120"/>
            <p:cNvCxnSpPr/>
            <p:nvPr/>
          </p:nvCxnSpPr>
          <p:spPr>
            <a:xfrm>
              <a:off x="931333" y="903111"/>
              <a:ext cx="1495778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>
              <a:off x="931333" y="1216378"/>
              <a:ext cx="1495778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 flipV="1">
              <a:off x="2427111" y="903111"/>
              <a:ext cx="0" cy="31326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Group 91"/>
          <p:cNvGrpSpPr/>
          <p:nvPr/>
        </p:nvGrpSpPr>
        <p:grpSpPr>
          <a:xfrm>
            <a:off x="5508745" y="3940536"/>
            <a:ext cx="914892" cy="510822"/>
            <a:chOff x="931333" y="903111"/>
            <a:chExt cx="1495778" cy="313268"/>
          </a:xfrm>
        </p:grpSpPr>
        <p:cxnSp>
          <p:nvCxnSpPr>
            <p:cNvPr id="118" name="Straight Connector 117"/>
            <p:cNvCxnSpPr/>
            <p:nvPr/>
          </p:nvCxnSpPr>
          <p:spPr>
            <a:xfrm>
              <a:off x="931333" y="903111"/>
              <a:ext cx="1495778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>
              <a:off x="931333" y="1216378"/>
              <a:ext cx="1495778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flipV="1">
              <a:off x="2427111" y="903111"/>
              <a:ext cx="0" cy="31326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3" name="Rectangle 92"/>
          <p:cNvSpPr/>
          <p:nvPr/>
        </p:nvSpPr>
        <p:spPr>
          <a:xfrm>
            <a:off x="6210206" y="2632419"/>
            <a:ext cx="190493" cy="46634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6007006" y="2631728"/>
            <a:ext cx="190493" cy="46634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5801701" y="2631728"/>
            <a:ext cx="190493" cy="46634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6210206" y="3298562"/>
            <a:ext cx="190493" cy="46634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>
            <a:off x="6007006" y="3296794"/>
            <a:ext cx="190493" cy="46634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6210210" y="3962411"/>
            <a:ext cx="190493" cy="46634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9" name="Group 98"/>
          <p:cNvGrpSpPr/>
          <p:nvPr/>
        </p:nvGrpSpPr>
        <p:grpSpPr>
          <a:xfrm>
            <a:off x="4571552" y="2160863"/>
            <a:ext cx="960967" cy="2090624"/>
            <a:chOff x="3509439" y="1734003"/>
            <a:chExt cx="1278461" cy="2090624"/>
          </a:xfrm>
        </p:grpSpPr>
        <p:cxnSp>
          <p:nvCxnSpPr>
            <p:cNvPr id="113" name="Straight Arrow Connector 112"/>
            <p:cNvCxnSpPr/>
            <p:nvPr/>
          </p:nvCxnSpPr>
          <p:spPr>
            <a:xfrm>
              <a:off x="3509439" y="2634552"/>
              <a:ext cx="451553" cy="0"/>
            </a:xfrm>
            <a:prstGeom prst="straightConnector1">
              <a:avLst/>
            </a:prstGeom>
            <a:ln w="63500"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/>
            <p:cNvCxnSpPr/>
            <p:nvPr/>
          </p:nvCxnSpPr>
          <p:spPr>
            <a:xfrm flipV="1">
              <a:off x="3960993" y="1734003"/>
              <a:ext cx="826907" cy="900551"/>
            </a:xfrm>
            <a:prstGeom prst="straightConnector1">
              <a:avLst/>
            </a:prstGeom>
            <a:ln w="63500"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/>
            <p:cNvCxnSpPr/>
            <p:nvPr/>
          </p:nvCxnSpPr>
          <p:spPr>
            <a:xfrm flipV="1">
              <a:off x="3960992" y="2435459"/>
              <a:ext cx="826908" cy="199096"/>
            </a:xfrm>
            <a:prstGeom prst="straightConnector1">
              <a:avLst/>
            </a:prstGeom>
            <a:ln w="63500"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/>
            <p:cNvCxnSpPr/>
            <p:nvPr/>
          </p:nvCxnSpPr>
          <p:spPr>
            <a:xfrm>
              <a:off x="3960992" y="2634553"/>
              <a:ext cx="826908" cy="475881"/>
            </a:xfrm>
            <a:prstGeom prst="straightConnector1">
              <a:avLst/>
            </a:prstGeom>
            <a:ln w="63500"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/>
            <p:cNvCxnSpPr/>
            <p:nvPr/>
          </p:nvCxnSpPr>
          <p:spPr>
            <a:xfrm>
              <a:off x="3960992" y="2634552"/>
              <a:ext cx="826908" cy="1190075"/>
            </a:xfrm>
            <a:prstGeom prst="straightConnector1">
              <a:avLst/>
            </a:prstGeom>
            <a:ln w="63500"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0" name="Rectangle 99"/>
          <p:cNvSpPr/>
          <p:nvPr/>
        </p:nvSpPr>
        <p:spPr>
          <a:xfrm>
            <a:off x="3025464" y="2779769"/>
            <a:ext cx="1550341" cy="613339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Classification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2" name="Straight Arrow Connector 101"/>
          <p:cNvCxnSpPr/>
          <p:nvPr/>
        </p:nvCxnSpPr>
        <p:spPr>
          <a:xfrm>
            <a:off x="2495550" y="3061412"/>
            <a:ext cx="529914" cy="0"/>
          </a:xfrm>
          <a:prstGeom prst="straightConnector1">
            <a:avLst/>
          </a:prstGeom>
          <a:ln w="63500">
            <a:solidFill>
              <a:schemeClr val="tx2">
                <a:lumMod val="60000"/>
                <a:lumOff val="4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Rectangle 102"/>
          <p:cNvSpPr/>
          <p:nvPr/>
        </p:nvSpPr>
        <p:spPr>
          <a:xfrm>
            <a:off x="5109853" y="2297174"/>
            <a:ext cx="190493" cy="463545"/>
          </a:xfrm>
          <a:prstGeom prst="rect">
            <a:avLst/>
          </a:prstGeom>
          <a:solidFill>
            <a:srgbClr val="FF666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6210210" y="1968152"/>
            <a:ext cx="190493" cy="463545"/>
          </a:xfrm>
          <a:prstGeom prst="rect">
            <a:avLst/>
          </a:prstGeom>
          <a:solidFill>
            <a:srgbClr val="FF666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9" name="Group 158"/>
          <p:cNvGrpSpPr/>
          <p:nvPr/>
        </p:nvGrpSpPr>
        <p:grpSpPr>
          <a:xfrm>
            <a:off x="6419723" y="2160862"/>
            <a:ext cx="3276727" cy="2046175"/>
            <a:chOff x="6419723" y="2160862"/>
            <a:chExt cx="3276727" cy="2046175"/>
          </a:xfrm>
        </p:grpSpPr>
        <p:grpSp>
          <p:nvGrpSpPr>
            <p:cNvPr id="158" name="Group 157"/>
            <p:cNvGrpSpPr/>
            <p:nvPr/>
          </p:nvGrpSpPr>
          <p:grpSpPr>
            <a:xfrm>
              <a:off x="6419723" y="2160862"/>
              <a:ext cx="3276727" cy="2046175"/>
              <a:chOff x="6419723" y="2160862"/>
              <a:chExt cx="3276727" cy="2046175"/>
            </a:xfrm>
          </p:grpSpPr>
          <p:sp>
            <p:nvSpPr>
              <p:cNvPr id="105" name="Oval 104"/>
              <p:cNvSpPr/>
              <p:nvPr/>
            </p:nvSpPr>
            <p:spPr>
              <a:xfrm>
                <a:off x="6934300" y="2539566"/>
                <a:ext cx="2015311" cy="156287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b="1" dirty="0"/>
              </a:p>
            </p:txBody>
          </p:sp>
          <p:cxnSp>
            <p:nvCxnSpPr>
              <p:cNvPr id="106" name="Straight Arrow Connector 105"/>
              <p:cNvCxnSpPr/>
              <p:nvPr/>
            </p:nvCxnSpPr>
            <p:spPr>
              <a:xfrm>
                <a:off x="6419723" y="2160862"/>
                <a:ext cx="546242" cy="814817"/>
              </a:xfrm>
              <a:prstGeom prst="straightConnector1">
                <a:avLst/>
              </a:prstGeom>
              <a:ln w="63500">
                <a:solidFill>
                  <a:schemeClr val="tx2">
                    <a:lumMod val="60000"/>
                    <a:lumOff val="40000"/>
                  </a:schemeClr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Arrow Connector 106"/>
              <p:cNvCxnSpPr/>
              <p:nvPr/>
            </p:nvCxnSpPr>
            <p:spPr>
              <a:xfrm>
                <a:off x="6423643" y="2862319"/>
                <a:ext cx="491629" cy="232782"/>
              </a:xfrm>
              <a:prstGeom prst="straightConnector1">
                <a:avLst/>
              </a:prstGeom>
              <a:ln w="63500">
                <a:solidFill>
                  <a:schemeClr val="tx2">
                    <a:lumMod val="60000"/>
                    <a:lumOff val="40000"/>
                  </a:schemeClr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Arrow Connector 107"/>
              <p:cNvCxnSpPr/>
              <p:nvPr/>
            </p:nvCxnSpPr>
            <p:spPr>
              <a:xfrm flipV="1">
                <a:off x="6423638" y="3147278"/>
                <a:ext cx="491639" cy="410874"/>
              </a:xfrm>
              <a:prstGeom prst="straightConnector1">
                <a:avLst/>
              </a:prstGeom>
              <a:ln w="63500">
                <a:solidFill>
                  <a:schemeClr val="tx2">
                    <a:lumMod val="60000"/>
                    <a:lumOff val="40000"/>
                  </a:schemeClr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Arrow Connector 108"/>
              <p:cNvCxnSpPr/>
              <p:nvPr/>
            </p:nvCxnSpPr>
            <p:spPr>
              <a:xfrm flipV="1">
                <a:off x="6423643" y="3214522"/>
                <a:ext cx="542322" cy="992515"/>
              </a:xfrm>
              <a:prstGeom prst="straightConnector1">
                <a:avLst/>
              </a:prstGeom>
              <a:ln w="63500">
                <a:solidFill>
                  <a:schemeClr val="tx2">
                    <a:lumMod val="60000"/>
                    <a:lumOff val="40000"/>
                  </a:schemeClr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Arrow Connector 109"/>
              <p:cNvCxnSpPr/>
              <p:nvPr/>
            </p:nvCxnSpPr>
            <p:spPr>
              <a:xfrm>
                <a:off x="8972550" y="3214522"/>
                <a:ext cx="723900" cy="0"/>
              </a:xfrm>
              <a:prstGeom prst="straightConnector1">
                <a:avLst/>
              </a:prstGeom>
              <a:ln w="63500">
                <a:solidFill>
                  <a:schemeClr val="tx2">
                    <a:lumMod val="60000"/>
                    <a:lumOff val="40000"/>
                  </a:schemeClr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4" name="TextBox 153"/>
            <p:cNvSpPr txBox="1"/>
            <p:nvPr/>
          </p:nvSpPr>
          <p:spPr>
            <a:xfrm>
              <a:off x="6877176" y="2730838"/>
              <a:ext cx="216341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rgbClr val="000000"/>
                  </a:solidFill>
                </a:rPr>
                <a:t>Programmable logic to decide order or time</a:t>
              </a:r>
              <a:endParaRPr lang="en-US" sz="2000" dirty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62647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100" grpId="0" animBg="1"/>
      <p:bldP spid="103" grpId="0" animBg="1"/>
      <p:bldP spid="10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The Push-In First-Out Queue</a:t>
            </a:r>
            <a:endParaRPr lang="en-US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972800" cy="2708275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11200" b="1" dirty="0" smtClean="0">
                <a:solidFill>
                  <a:srgbClr val="3366FF"/>
                </a:solidFill>
              </a:rPr>
              <a:t>Key observation</a:t>
            </a:r>
          </a:p>
          <a:p>
            <a:r>
              <a:rPr lang="en-US" sz="11200" dirty="0" smtClean="0"/>
              <a:t>In </a:t>
            </a:r>
            <a:r>
              <a:rPr lang="en-US" sz="11200" dirty="0"/>
              <a:t>many </a:t>
            </a:r>
            <a:r>
              <a:rPr lang="en-US" sz="11200" dirty="0" smtClean="0"/>
              <a:t>cases, </a:t>
            </a:r>
            <a:r>
              <a:rPr lang="en-US" sz="11200" dirty="0"/>
              <a:t>relative order of buffered packets does not change</a:t>
            </a:r>
          </a:p>
          <a:p>
            <a:r>
              <a:rPr lang="en-US" sz="11200" dirty="0"/>
              <a:t>i.e., a packet’s place in the scheduling order </a:t>
            </a:r>
            <a:r>
              <a:rPr lang="en-US" sz="11200" dirty="0" smtClean="0"/>
              <a:t>is </a:t>
            </a:r>
            <a:r>
              <a:rPr lang="en-US" sz="11200" dirty="0"/>
              <a:t>known at </a:t>
            </a:r>
            <a:r>
              <a:rPr lang="en-US" sz="11200" dirty="0" err="1"/>
              <a:t>enqueue</a:t>
            </a:r>
            <a:endParaRPr lang="en-US" sz="11200" dirty="0"/>
          </a:p>
          <a:p>
            <a:endParaRPr lang="en-US" sz="11200" dirty="0" smtClean="0">
              <a:latin typeface="+mj-lt"/>
            </a:endParaRPr>
          </a:p>
          <a:p>
            <a:pPr marL="0" indent="0">
              <a:buNone/>
            </a:pPr>
            <a:r>
              <a:rPr lang="en-US" sz="11200" b="1" dirty="0" smtClean="0">
                <a:solidFill>
                  <a:srgbClr val="3366FF"/>
                </a:solidFill>
              </a:rPr>
              <a:t>The </a:t>
            </a:r>
            <a:r>
              <a:rPr lang="en-US" sz="11200" b="1" dirty="0">
                <a:solidFill>
                  <a:srgbClr val="3366FF"/>
                </a:solidFill>
              </a:rPr>
              <a:t>Push-In First-Out </a:t>
            </a:r>
            <a:r>
              <a:rPr lang="en-US" sz="11200" b="1" dirty="0" smtClean="0">
                <a:solidFill>
                  <a:srgbClr val="3366FF"/>
                </a:solidFill>
              </a:rPr>
              <a:t>Queue (PIFO)</a:t>
            </a:r>
            <a:r>
              <a:rPr lang="en-US" sz="11200" dirty="0" smtClean="0">
                <a:latin typeface="+mj-lt"/>
              </a:rPr>
              <a:t>: Packets are pushed into an </a:t>
            </a:r>
            <a:r>
              <a:rPr lang="en-US" sz="11200" dirty="0">
                <a:latin typeface="+mj-lt"/>
              </a:rPr>
              <a:t>arbitrary </a:t>
            </a:r>
            <a:r>
              <a:rPr lang="en-US" sz="11200" dirty="0" smtClean="0">
                <a:latin typeface="+mj-lt"/>
              </a:rPr>
              <a:t>location based on a </a:t>
            </a:r>
            <a:r>
              <a:rPr lang="en-US" sz="11200" b="1" dirty="0" smtClean="0">
                <a:solidFill>
                  <a:srgbClr val="901028"/>
                </a:solidFill>
                <a:latin typeface="+mj-lt"/>
              </a:rPr>
              <a:t>rank</a:t>
            </a:r>
            <a:r>
              <a:rPr lang="en-US" sz="11200" dirty="0" smtClean="0">
                <a:latin typeface="+mj-lt"/>
              </a:rPr>
              <a:t>, and </a:t>
            </a:r>
            <a:r>
              <a:rPr lang="en-US" sz="11200" dirty="0" err="1" smtClean="0">
                <a:latin typeface="+mj-lt"/>
              </a:rPr>
              <a:t>dequeued</a:t>
            </a:r>
            <a:r>
              <a:rPr lang="en-US" sz="11200" dirty="0" smtClean="0">
                <a:latin typeface="+mj-lt"/>
              </a:rPr>
              <a:t> from the head</a:t>
            </a:r>
          </a:p>
          <a:p>
            <a:endParaRPr lang="en-US" sz="11200" dirty="0" smtClean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endParaRPr lang="en-US" dirty="0" smtClean="0">
              <a:latin typeface="+mj-lt"/>
            </a:endParaRPr>
          </a:p>
          <a:p>
            <a:endParaRPr lang="en-US" dirty="0">
              <a:latin typeface="+mj-lt"/>
            </a:endParaRPr>
          </a:p>
          <a:p>
            <a:endParaRPr lang="en-US" dirty="0" smtClean="0">
              <a:latin typeface="+mj-lt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7923633" y="5445729"/>
            <a:ext cx="651132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tailEnd type="arrow" w="lg" len="lg"/>
          </a:ln>
          <a:effectLst/>
        </p:spPr>
      </p:cxnSp>
      <p:grpSp>
        <p:nvGrpSpPr>
          <p:cNvPr id="5" name="Group 4"/>
          <p:cNvGrpSpPr/>
          <p:nvPr/>
        </p:nvGrpSpPr>
        <p:grpSpPr>
          <a:xfrm>
            <a:off x="3695700" y="5033638"/>
            <a:ext cx="4198072" cy="824185"/>
            <a:chOff x="931333" y="903111"/>
            <a:chExt cx="1495778" cy="313268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931333" y="903111"/>
              <a:ext cx="1495778" cy="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7" name="Straight Connector 6"/>
            <p:cNvCxnSpPr/>
            <p:nvPr/>
          </p:nvCxnSpPr>
          <p:spPr>
            <a:xfrm>
              <a:off x="931333" y="1216378"/>
              <a:ext cx="1495778" cy="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8" name="Straight Connector 7"/>
            <p:cNvCxnSpPr/>
            <p:nvPr/>
          </p:nvCxnSpPr>
          <p:spPr>
            <a:xfrm flipV="1">
              <a:off x="2427111" y="903111"/>
              <a:ext cx="0" cy="313268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</p:grpSp>
      <p:sp>
        <p:nvSpPr>
          <p:cNvPr id="9" name="Rectangle 8"/>
          <p:cNvSpPr/>
          <p:nvPr/>
        </p:nvSpPr>
        <p:spPr>
          <a:xfrm>
            <a:off x="7419999" y="5067230"/>
            <a:ext cx="425795" cy="752423"/>
          </a:xfrm>
          <a:prstGeom prst="rect">
            <a:avLst/>
          </a:prstGeom>
          <a:solidFill>
            <a:srgbClr val="F79646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sz="2000" kern="0" dirty="0">
                <a:latin typeface="+mj-lt"/>
                <a:cs typeface="Seravek"/>
              </a:rPr>
              <a:t>2</a:t>
            </a:r>
          </a:p>
        </p:txBody>
      </p:sp>
      <p:sp>
        <p:nvSpPr>
          <p:cNvPr id="10" name="Rectangle 9"/>
          <p:cNvSpPr/>
          <p:nvPr/>
        </p:nvSpPr>
        <p:spPr>
          <a:xfrm>
            <a:off x="6967103" y="5070081"/>
            <a:ext cx="425795" cy="752423"/>
          </a:xfrm>
          <a:prstGeom prst="rect">
            <a:avLst/>
          </a:prstGeom>
          <a:solidFill>
            <a:srgbClr val="9BBB59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sz="2000" kern="0" dirty="0" smtClean="0">
                <a:latin typeface="+mj-lt"/>
                <a:cs typeface="Seravek"/>
              </a:rPr>
              <a:t>5</a:t>
            </a:r>
            <a:endParaRPr lang="en-US" sz="2000" kern="0" dirty="0">
              <a:latin typeface="+mj-lt"/>
              <a:cs typeface="Seravek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051205" y="5074057"/>
            <a:ext cx="425795" cy="752423"/>
          </a:xfrm>
          <a:prstGeom prst="rect">
            <a:avLst/>
          </a:prstGeom>
          <a:solidFill>
            <a:srgbClr val="9BBB59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sz="2000" kern="0" dirty="0" smtClean="0">
                <a:latin typeface="+mj-lt"/>
                <a:cs typeface="Seravek"/>
              </a:rPr>
              <a:t>9</a:t>
            </a:r>
            <a:endParaRPr lang="en-US" sz="2000" kern="0" dirty="0">
              <a:latin typeface="+mj-lt"/>
              <a:cs typeface="Seravek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508157" y="5069518"/>
            <a:ext cx="425795" cy="752423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sz="2000" kern="0" dirty="0">
                <a:latin typeface="+mj-lt"/>
                <a:cs typeface="Seravek"/>
              </a:rPr>
              <a:t>7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584681" y="5074057"/>
            <a:ext cx="425795" cy="752423"/>
          </a:xfrm>
          <a:prstGeom prst="rect">
            <a:avLst/>
          </a:prstGeom>
          <a:solidFill>
            <a:srgbClr val="F79646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sz="2000" kern="0" dirty="0" smtClean="0">
                <a:latin typeface="+mj-lt"/>
                <a:cs typeface="Seravek"/>
              </a:rPr>
              <a:t>9</a:t>
            </a:r>
            <a:endParaRPr lang="en-US" sz="2000" kern="0" dirty="0">
              <a:latin typeface="+mj-lt"/>
              <a:cs typeface="Seravek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122806" y="5071204"/>
            <a:ext cx="477894" cy="752423"/>
          </a:xfrm>
          <a:prstGeom prst="rect">
            <a:avLst/>
          </a:prstGeom>
          <a:solidFill>
            <a:srgbClr val="FF6666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sz="2000" kern="0" dirty="0" smtClean="0">
                <a:latin typeface="+mj-lt"/>
                <a:cs typeface="Seravek"/>
              </a:rPr>
              <a:t>10</a:t>
            </a:r>
            <a:endParaRPr lang="en-US" sz="2000" kern="0" dirty="0">
              <a:latin typeface="+mj-lt"/>
              <a:cs typeface="Seravek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656367" y="5071204"/>
            <a:ext cx="487133" cy="752423"/>
          </a:xfrm>
          <a:prstGeom prst="rect">
            <a:avLst/>
          </a:prstGeom>
          <a:solidFill>
            <a:srgbClr val="9BBB59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sz="2000" kern="0" dirty="0" smtClean="0">
                <a:latin typeface="+mj-lt"/>
                <a:cs typeface="Seravek"/>
              </a:rPr>
              <a:t>13</a:t>
            </a:r>
            <a:endParaRPr lang="en-US" sz="2000" kern="0" dirty="0">
              <a:latin typeface="+mj-lt"/>
              <a:cs typeface="Seravek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469805" y="4191000"/>
            <a:ext cx="425795" cy="752423"/>
          </a:xfrm>
          <a:prstGeom prst="rect">
            <a:avLst/>
          </a:prstGeom>
          <a:solidFill>
            <a:srgbClr val="FF6666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sz="2000" kern="0" dirty="0" smtClean="0">
                <a:solidFill>
                  <a:srgbClr val="000000"/>
                </a:solidFill>
                <a:latin typeface="+mj-lt"/>
                <a:cs typeface="Seravek"/>
              </a:rPr>
              <a:t>8</a:t>
            </a:r>
            <a:endParaRPr lang="en-US" kern="0" dirty="0">
              <a:solidFill>
                <a:srgbClr val="000000"/>
              </a:solidFill>
              <a:latin typeface="+mj-lt"/>
              <a:cs typeface="Seravek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69245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9267"/>
    </mc:Choice>
    <mc:Fallback xmlns="">
      <p:transition spd="slow" advTm="5926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375 0 " pathEditMode="relative" ptsTypes="AA">
                                      <p:cBhvr>
                                        <p:cTn id="4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375 0 " pathEditMode="relative" ptsTypes="AA">
                                      <p:cBhvr>
                                        <p:cTn id="4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375 0 " pathEditMode="relative" ptsTypes="AA">
                                      <p:cBhvr>
                                        <p:cTn id="4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375 0 " pathEditMode="relative" ptsTypes="AA">
                                      <p:cBhvr>
                                        <p:cTn id="5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82 0.00093 L 0.29376 0.00093 " pathEditMode="relative" rAng="0" ptsTypes="AA">
                                      <p:cBhvr>
                                        <p:cTn id="5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77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363 0.00092 L 0.29363 0.12879 " pathEditMode="relative" ptsTypes="AA">
                                      <p:cBhvr>
                                        <p:cTn id="5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1" grpId="1" animBg="1"/>
      <p:bldP spid="12" grpId="0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9" grpId="0" animBg="1"/>
      <p:bldP spid="19" grpId="1" animBg="1"/>
      <p:bldP spid="19" grpId="2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A </a:t>
            </a:r>
            <a:r>
              <a:rPr lang="en-US" smtClean="0">
                <a:latin typeface="+mj-lt"/>
              </a:rPr>
              <a:t>programmable scheduler</a:t>
            </a:r>
            <a:endParaRPr lang="en-US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+mj-lt"/>
              </a:rPr>
              <a:t>To program the scheduler, program the rank computation </a:t>
            </a:r>
            <a:endParaRPr lang="en-US" dirty="0">
              <a:latin typeface="+mj-lt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2049780" y="2667000"/>
            <a:ext cx="3512820" cy="3433465"/>
            <a:chOff x="2049780" y="2548235"/>
            <a:chExt cx="3512820" cy="3433465"/>
          </a:xfrm>
        </p:grpSpPr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49780" y="3054350"/>
              <a:ext cx="3512820" cy="2927350"/>
            </a:xfrm>
            <a:prstGeom prst="rect">
              <a:avLst/>
            </a:prstGeom>
          </p:spPr>
        </p:pic>
        <p:sp>
          <p:nvSpPr>
            <p:cNvPr id="43" name="TextBox 42"/>
            <p:cNvSpPr txBox="1"/>
            <p:nvPr/>
          </p:nvSpPr>
          <p:spPr>
            <a:xfrm>
              <a:off x="2286000" y="2548235"/>
              <a:ext cx="3048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latin typeface="+mj-lt"/>
                  <a:cs typeface="Seravek"/>
                </a:rPr>
                <a:t>Rank Computation</a:t>
              </a:r>
            </a:p>
          </p:txBody>
        </p:sp>
      </p:grpSp>
      <p:sp>
        <p:nvSpPr>
          <p:cNvPr id="50" name="Right Arrow 49"/>
          <p:cNvSpPr/>
          <p:nvPr/>
        </p:nvSpPr>
        <p:spPr>
          <a:xfrm>
            <a:off x="5600700" y="4347865"/>
            <a:ext cx="723900" cy="342900"/>
          </a:xfrm>
          <a:prstGeom prst="rightArrow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grpSp>
        <p:nvGrpSpPr>
          <p:cNvPr id="57" name="Group 56"/>
          <p:cNvGrpSpPr/>
          <p:nvPr/>
        </p:nvGrpSpPr>
        <p:grpSpPr>
          <a:xfrm>
            <a:off x="2247900" y="6019800"/>
            <a:ext cx="7277100" cy="466130"/>
            <a:chOff x="2209800" y="5901035"/>
            <a:chExt cx="7277100" cy="466130"/>
          </a:xfrm>
        </p:grpSpPr>
        <p:sp>
          <p:nvSpPr>
            <p:cNvPr id="51" name="TextBox 50"/>
            <p:cNvSpPr txBox="1"/>
            <p:nvPr/>
          </p:nvSpPr>
          <p:spPr>
            <a:xfrm>
              <a:off x="2209800" y="5905500"/>
              <a:ext cx="3048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latin typeface="+mj-lt"/>
                  <a:cs typeface="Seravek"/>
                </a:rPr>
                <a:t>(programmable)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6438900" y="5901035"/>
              <a:ext cx="3048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latin typeface="+mj-lt"/>
                  <a:cs typeface="Seravek"/>
                </a:rPr>
                <a:t>(fixed logic)</a:t>
              </a: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6397161" y="2667000"/>
            <a:ext cx="3204039" cy="3311111"/>
            <a:chOff x="6397161" y="2548235"/>
            <a:chExt cx="3204039" cy="3311111"/>
          </a:xfrm>
        </p:grpSpPr>
        <p:grpSp>
          <p:nvGrpSpPr>
            <p:cNvPr id="45" name="Group 44"/>
            <p:cNvGrpSpPr/>
            <p:nvPr/>
          </p:nvGrpSpPr>
          <p:grpSpPr>
            <a:xfrm>
              <a:off x="6397161" y="2548235"/>
              <a:ext cx="3204039" cy="3311111"/>
              <a:chOff x="6397161" y="2548235"/>
              <a:chExt cx="3204039" cy="3311111"/>
            </a:xfrm>
          </p:grpSpPr>
          <p:grpSp>
            <p:nvGrpSpPr>
              <p:cNvPr id="42" name="Group 41"/>
              <p:cNvGrpSpPr/>
              <p:nvPr/>
            </p:nvGrpSpPr>
            <p:grpSpPr>
              <a:xfrm>
                <a:off x="6397161" y="3124200"/>
                <a:ext cx="3204039" cy="2735146"/>
                <a:chOff x="6431622" y="3360854"/>
                <a:chExt cx="3204039" cy="2735146"/>
              </a:xfrm>
            </p:grpSpPr>
            <p:sp>
              <p:nvSpPr>
                <p:cNvPr id="30" name="Rectangle 29"/>
                <p:cNvSpPr/>
                <p:nvPr/>
              </p:nvSpPr>
              <p:spPr>
                <a:xfrm>
                  <a:off x="6431622" y="3360854"/>
                  <a:ext cx="3204039" cy="2735146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+mj-lt"/>
                  </a:endParaRPr>
                </a:p>
              </p:txBody>
            </p:sp>
            <p:grpSp>
              <p:nvGrpSpPr>
                <p:cNvPr id="17" name="Group 16"/>
                <p:cNvGrpSpPr/>
                <p:nvPr/>
              </p:nvGrpSpPr>
              <p:grpSpPr>
                <a:xfrm>
                  <a:off x="6892503" y="4038600"/>
                  <a:ext cx="2175291" cy="1228293"/>
                  <a:chOff x="3906054" y="6114996"/>
                  <a:chExt cx="1050221" cy="563990"/>
                </a:xfrm>
              </p:grpSpPr>
              <p:grpSp>
                <p:nvGrpSpPr>
                  <p:cNvPr id="18" name="Group 17"/>
                  <p:cNvGrpSpPr/>
                  <p:nvPr/>
                </p:nvGrpSpPr>
                <p:grpSpPr>
                  <a:xfrm>
                    <a:off x="3906054" y="6114996"/>
                    <a:ext cx="1050221" cy="563990"/>
                    <a:chOff x="3906054" y="6114996"/>
                    <a:chExt cx="1050221" cy="563990"/>
                  </a:xfrm>
                </p:grpSpPr>
                <p:grpSp>
                  <p:nvGrpSpPr>
                    <p:cNvPr id="20" name="Group 19"/>
                    <p:cNvGrpSpPr/>
                    <p:nvPr/>
                  </p:nvGrpSpPr>
                  <p:grpSpPr>
                    <a:xfrm>
                      <a:off x="4000499" y="6358104"/>
                      <a:ext cx="955776" cy="320882"/>
                      <a:chOff x="1594855" y="898558"/>
                      <a:chExt cx="832256" cy="317821"/>
                    </a:xfrm>
                  </p:grpSpPr>
                  <p:cxnSp>
                    <p:nvCxnSpPr>
                      <p:cNvPr id="27" name="Straight Connector 26"/>
                      <p:cNvCxnSpPr/>
                      <p:nvPr/>
                    </p:nvCxnSpPr>
                    <p:spPr>
                      <a:xfrm>
                        <a:off x="1594855" y="898558"/>
                        <a:ext cx="832256" cy="0"/>
                      </a:xfrm>
                      <a:prstGeom prst="line">
                        <a:avLst/>
                      </a:prstGeom>
                      <a:noFill/>
                      <a:ln w="2540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</p:cxnSp>
                  <p:cxnSp>
                    <p:nvCxnSpPr>
                      <p:cNvPr id="28" name="Straight Connector 27"/>
                      <p:cNvCxnSpPr/>
                      <p:nvPr/>
                    </p:nvCxnSpPr>
                    <p:spPr>
                      <a:xfrm>
                        <a:off x="1594855" y="1216378"/>
                        <a:ext cx="832256" cy="0"/>
                      </a:xfrm>
                      <a:prstGeom prst="line">
                        <a:avLst/>
                      </a:prstGeom>
                      <a:noFill/>
                      <a:ln w="2540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</p:cxnSp>
                  <p:cxnSp>
                    <p:nvCxnSpPr>
                      <p:cNvPr id="29" name="Straight Connector 28"/>
                      <p:cNvCxnSpPr/>
                      <p:nvPr/>
                    </p:nvCxnSpPr>
                    <p:spPr>
                      <a:xfrm flipV="1">
                        <a:off x="2427111" y="903111"/>
                        <a:ext cx="0" cy="313268"/>
                      </a:xfrm>
                      <a:prstGeom prst="line">
                        <a:avLst/>
                      </a:prstGeom>
                      <a:noFill/>
                      <a:ln w="2540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</p:cxnSp>
                </p:grpSp>
                <p:sp>
                  <p:nvSpPr>
                    <p:cNvPr id="21" name="Rectangle 20"/>
                    <p:cNvSpPr/>
                    <p:nvPr/>
                  </p:nvSpPr>
                  <p:spPr>
                    <a:xfrm>
                      <a:off x="4774463" y="6375591"/>
                      <a:ext cx="163401" cy="288746"/>
                    </a:xfrm>
                    <a:prstGeom prst="rect">
                      <a:avLst/>
                    </a:prstGeom>
                    <a:solidFill>
                      <a:srgbClr val="F79646">
                        <a:lumMod val="60000"/>
                        <a:lumOff val="40000"/>
                      </a:srgbClr>
                    </a:solidFill>
                    <a:ln w="9525" cap="flat" cmpd="sng" algn="ctr">
                      <a:solidFill>
                        <a:sysClr val="windowText" lastClr="000000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algn="ctr" defTabSz="457200">
                        <a:defRPr/>
                      </a:pPr>
                      <a:r>
                        <a:rPr lang="en-US" sz="2000" kern="0" dirty="0" smtClean="0">
                          <a:latin typeface="+mj-lt"/>
                          <a:cs typeface="Seravek"/>
                        </a:rPr>
                        <a:t>2</a:t>
                      </a:r>
                      <a:endParaRPr lang="en-US" sz="2000" kern="0" dirty="0">
                        <a:latin typeface="+mj-lt"/>
                        <a:cs typeface="Seravek"/>
                      </a:endParaRPr>
                    </a:p>
                  </p:txBody>
                </p:sp>
                <p:sp>
                  <p:nvSpPr>
                    <p:cNvPr id="22" name="Rectangle 21"/>
                    <p:cNvSpPr/>
                    <p:nvPr/>
                  </p:nvSpPr>
                  <p:spPr>
                    <a:xfrm>
                      <a:off x="4246332" y="6378211"/>
                      <a:ext cx="163401" cy="288746"/>
                    </a:xfrm>
                    <a:prstGeom prst="rect">
                      <a:avLst/>
                    </a:prstGeom>
                    <a:solidFill>
                      <a:srgbClr val="9BBB59">
                        <a:lumMod val="60000"/>
                        <a:lumOff val="40000"/>
                      </a:srgbClr>
                    </a:solidFill>
                    <a:ln w="9525" cap="flat" cmpd="sng" algn="ctr">
                      <a:solidFill>
                        <a:sysClr val="windowText" lastClr="000000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algn="ctr" defTabSz="457200">
                        <a:defRPr/>
                      </a:pPr>
                      <a:r>
                        <a:rPr lang="en-US" sz="2000" kern="0" dirty="0" smtClean="0">
                          <a:latin typeface="+mj-lt"/>
                          <a:cs typeface="Seravek"/>
                        </a:rPr>
                        <a:t>9</a:t>
                      </a:r>
                      <a:endParaRPr lang="en-US" sz="2000" kern="0" dirty="0">
                        <a:latin typeface="+mj-lt"/>
                        <a:cs typeface="Seravek"/>
                      </a:endParaRPr>
                    </a:p>
                  </p:txBody>
                </p:sp>
                <p:sp>
                  <p:nvSpPr>
                    <p:cNvPr id="23" name="Rectangle 22"/>
                    <p:cNvSpPr/>
                    <p:nvPr/>
                  </p:nvSpPr>
                  <p:spPr>
                    <a:xfrm>
                      <a:off x="4424539" y="6376469"/>
                      <a:ext cx="163401" cy="288746"/>
                    </a:xfrm>
                    <a:prstGeom prst="rect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 defTabSz="457200">
                        <a:defRPr/>
                      </a:pPr>
                      <a:r>
                        <a:rPr lang="en-US" sz="2000" kern="0" dirty="0" smtClean="0">
                          <a:solidFill>
                            <a:schemeClr val="tx1"/>
                          </a:solidFill>
                          <a:latin typeface="+mj-lt"/>
                          <a:cs typeface="Seravek"/>
                        </a:rPr>
                        <a:t>8</a:t>
                      </a:r>
                      <a:endParaRPr lang="en-US" sz="2000" kern="0" dirty="0">
                        <a:solidFill>
                          <a:schemeClr val="tx1"/>
                        </a:solidFill>
                        <a:latin typeface="+mj-lt"/>
                        <a:cs typeface="Seravek"/>
                      </a:endParaRPr>
                    </a:p>
                  </p:txBody>
                </p:sp>
                <p:cxnSp>
                  <p:nvCxnSpPr>
                    <p:cNvPr id="24" name="Straight Arrow Connector 23"/>
                    <p:cNvCxnSpPr/>
                    <p:nvPr/>
                  </p:nvCxnSpPr>
                  <p:spPr>
                    <a:xfrm flipH="1">
                      <a:off x="3906054" y="6122857"/>
                      <a:ext cx="515025" cy="0"/>
                    </a:xfrm>
                    <a:prstGeom prst="straightConnector1">
                      <a:avLst/>
                    </a:prstGeom>
                    <a:noFill/>
                    <a:ln w="25400" cap="flat" cmpd="sng" algn="ctr">
                      <a:solidFill>
                        <a:schemeClr val="tx1"/>
                      </a:solidFill>
                      <a:prstDash val="solid"/>
                      <a:tailEnd type="none"/>
                    </a:ln>
                    <a:effectLst/>
                  </p:spPr>
                </p:cxnSp>
                <p:cxnSp>
                  <p:nvCxnSpPr>
                    <p:cNvPr id="25" name="Straight Arrow Connector 24"/>
                    <p:cNvCxnSpPr/>
                    <p:nvPr/>
                  </p:nvCxnSpPr>
                  <p:spPr>
                    <a:xfrm flipV="1">
                      <a:off x="4414905" y="6114996"/>
                      <a:ext cx="0" cy="253677"/>
                    </a:xfrm>
                    <a:prstGeom prst="straightConnector1">
                      <a:avLst/>
                    </a:prstGeom>
                    <a:noFill/>
                    <a:ln w="25400" cap="flat" cmpd="sng" algn="ctr">
                      <a:solidFill>
                        <a:schemeClr val="tx1"/>
                      </a:solidFill>
                      <a:prstDash val="solid"/>
                      <a:headEnd type="triangle" w="lg" len="lg"/>
                      <a:tailEnd type="none"/>
                    </a:ln>
                    <a:effectLst/>
                  </p:spPr>
                </p:cxnSp>
              </p:grpSp>
              <p:sp>
                <p:nvSpPr>
                  <p:cNvPr id="19" name="Rectangle 18"/>
                  <p:cNvSpPr/>
                  <p:nvPr/>
                </p:nvSpPr>
                <p:spPr>
                  <a:xfrm>
                    <a:off x="4600575" y="6378575"/>
                    <a:ext cx="163401" cy="288746"/>
                  </a:xfrm>
                  <a:prstGeom prst="rect">
                    <a:avLst/>
                  </a:prstGeom>
                  <a:solidFill>
                    <a:srgbClr val="FF6666"/>
                  </a:solidFill>
                  <a:ln w="9525" cap="flat" cmpd="sng" algn="ctr">
                    <a:solidFill>
                      <a:sysClr val="windowText" lastClr="000000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 defTabSz="457200">
                      <a:defRPr/>
                    </a:pPr>
                    <a:r>
                      <a:rPr lang="en-US" sz="2000" kern="0" dirty="0" smtClean="0">
                        <a:latin typeface="+mj-lt"/>
                        <a:cs typeface="Seravek"/>
                      </a:rPr>
                      <a:t>5</a:t>
                    </a:r>
                    <a:endParaRPr lang="en-US" sz="2000" kern="0" dirty="0">
                      <a:latin typeface="+mj-lt"/>
                      <a:cs typeface="Seravek"/>
                    </a:endParaRPr>
                  </a:p>
                </p:txBody>
              </p:sp>
            </p:grpSp>
          </p:grpSp>
          <p:sp>
            <p:nvSpPr>
              <p:cNvPr id="44" name="TextBox 43"/>
              <p:cNvSpPr txBox="1"/>
              <p:nvPr/>
            </p:nvSpPr>
            <p:spPr>
              <a:xfrm>
                <a:off x="6438900" y="2548235"/>
                <a:ext cx="3048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 smtClean="0">
                    <a:latin typeface="+mj-lt"/>
                    <a:cs typeface="Seravek"/>
                  </a:rPr>
                  <a:t>PIFO Scheduler</a:t>
                </a:r>
              </a:p>
            </p:txBody>
          </p:sp>
        </p:grpSp>
        <p:cxnSp>
          <p:nvCxnSpPr>
            <p:cNvPr id="53" name="Straight Arrow Connector 52"/>
            <p:cNvCxnSpPr/>
            <p:nvPr/>
          </p:nvCxnSpPr>
          <p:spPr>
            <a:xfrm>
              <a:off x="9029700" y="4686300"/>
              <a:ext cx="304800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tailEnd type="arrow" w="lg" len="lg"/>
            </a:ln>
            <a:effectLst/>
          </p:spPr>
        </p:cxnSp>
      </p:grpSp>
      <p:sp>
        <p:nvSpPr>
          <p:cNvPr id="56" name="TextBox 55"/>
          <p:cNvSpPr txBox="1"/>
          <p:nvPr/>
        </p:nvSpPr>
        <p:spPr>
          <a:xfrm>
            <a:off x="2628899" y="3776365"/>
            <a:ext cx="257349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j-lt"/>
                <a:cs typeface="Seravek"/>
              </a:rPr>
              <a:t>f = flow(</a:t>
            </a:r>
            <a:r>
              <a:rPr lang="en-US" sz="2000" dirty="0" err="1" smtClean="0">
                <a:latin typeface="+mj-lt"/>
                <a:cs typeface="Seravek"/>
              </a:rPr>
              <a:t>pkt</a:t>
            </a:r>
            <a:r>
              <a:rPr lang="en-US" sz="2000" dirty="0" smtClean="0">
                <a:latin typeface="+mj-lt"/>
                <a:cs typeface="Seravek"/>
              </a:rPr>
              <a:t>) </a:t>
            </a:r>
          </a:p>
          <a:p>
            <a:r>
              <a:rPr lang="is-IS" sz="2000" dirty="0" smtClean="0">
                <a:latin typeface="+mj-lt"/>
                <a:cs typeface="Seravek"/>
              </a:rPr>
              <a:t>…</a:t>
            </a:r>
          </a:p>
          <a:p>
            <a:r>
              <a:rPr lang="is-IS" sz="2000" dirty="0" smtClean="0">
                <a:latin typeface="+mj-lt"/>
                <a:cs typeface="Seravek"/>
              </a:rPr>
              <a:t>...</a:t>
            </a:r>
          </a:p>
          <a:p>
            <a:r>
              <a:rPr lang="en-US" sz="2000" b="1" dirty="0" err="1">
                <a:cs typeface="Seravek"/>
              </a:rPr>
              <a:t>p.rank</a:t>
            </a:r>
            <a:r>
              <a:rPr lang="en-US" sz="2000" b="1" dirty="0">
                <a:cs typeface="Seravek"/>
              </a:rPr>
              <a:t>= T[f] + </a:t>
            </a:r>
            <a:r>
              <a:rPr lang="en-US" sz="2000" b="1" dirty="0" err="1" smtClean="0">
                <a:cs typeface="Seravek"/>
              </a:rPr>
              <a:t>p.len</a:t>
            </a:r>
            <a:endParaRPr lang="is-IS" sz="2000" b="1" dirty="0" smtClean="0">
              <a:latin typeface="+mj-lt"/>
              <a:cs typeface="Seravek"/>
            </a:endParaRPr>
          </a:p>
          <a:p>
            <a:endParaRPr lang="is-IS" sz="2000" b="1" dirty="0" smtClean="0">
              <a:latin typeface="+mj-lt"/>
              <a:cs typeface="Seravek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49272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5415"/>
    </mc:Choice>
    <mc:Fallback xmlns="">
      <p:transition spd="slow" advTm="7541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7" name="Group 42"/>
          <p:cNvGrpSpPr/>
          <p:nvPr/>
        </p:nvGrpSpPr>
        <p:grpSpPr>
          <a:xfrm>
            <a:off x="1589457" y="2974353"/>
            <a:ext cx="4875732" cy="1192610"/>
            <a:chOff x="1707458" y="1778000"/>
            <a:chExt cx="4254836" cy="1181787"/>
          </a:xfrm>
        </p:grpSpPr>
        <p:cxnSp>
          <p:nvCxnSpPr>
            <p:cNvPr id="268" name="Straight Arrow Connector 267"/>
            <p:cNvCxnSpPr/>
            <p:nvPr/>
          </p:nvCxnSpPr>
          <p:spPr>
            <a:xfrm>
              <a:off x="1707458" y="1778000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Arrow Connector 268"/>
            <p:cNvCxnSpPr/>
            <p:nvPr/>
          </p:nvCxnSpPr>
          <p:spPr>
            <a:xfrm>
              <a:off x="1707458" y="1905818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Arrow Connector 269"/>
            <p:cNvCxnSpPr/>
            <p:nvPr/>
          </p:nvCxnSpPr>
          <p:spPr>
            <a:xfrm>
              <a:off x="1707458" y="2033636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Arrow Connector 270"/>
            <p:cNvCxnSpPr/>
            <p:nvPr/>
          </p:nvCxnSpPr>
          <p:spPr>
            <a:xfrm>
              <a:off x="1707458" y="2161454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Arrow Connector 271"/>
            <p:cNvCxnSpPr/>
            <p:nvPr/>
          </p:nvCxnSpPr>
          <p:spPr>
            <a:xfrm>
              <a:off x="1707458" y="2289272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Arrow Connector 272"/>
            <p:cNvCxnSpPr/>
            <p:nvPr/>
          </p:nvCxnSpPr>
          <p:spPr>
            <a:xfrm>
              <a:off x="1707458" y="2417090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Arrow Connector 273"/>
            <p:cNvCxnSpPr/>
            <p:nvPr/>
          </p:nvCxnSpPr>
          <p:spPr>
            <a:xfrm>
              <a:off x="1707458" y="2544908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Arrow Connector 274"/>
            <p:cNvCxnSpPr/>
            <p:nvPr/>
          </p:nvCxnSpPr>
          <p:spPr>
            <a:xfrm>
              <a:off x="1707458" y="2672726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Arrow Connector 275"/>
            <p:cNvCxnSpPr/>
            <p:nvPr/>
          </p:nvCxnSpPr>
          <p:spPr>
            <a:xfrm>
              <a:off x="1707458" y="2800544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Arrow Connector 276"/>
            <p:cNvCxnSpPr/>
            <p:nvPr/>
          </p:nvCxnSpPr>
          <p:spPr>
            <a:xfrm>
              <a:off x="1707458" y="2928362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9" name="Right Arrow 278"/>
          <p:cNvSpPr/>
          <p:nvPr/>
        </p:nvSpPr>
        <p:spPr>
          <a:xfrm>
            <a:off x="147389" y="3379652"/>
            <a:ext cx="396032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+mj-lt"/>
              <a:cs typeface="Seravek"/>
            </a:endParaRPr>
          </a:p>
        </p:txBody>
      </p:sp>
      <p:sp>
        <p:nvSpPr>
          <p:cNvPr id="289" name="TextBox 288"/>
          <p:cNvSpPr txBox="1"/>
          <p:nvPr/>
        </p:nvSpPr>
        <p:spPr>
          <a:xfrm>
            <a:off x="76200" y="3051875"/>
            <a:ext cx="47102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+mj-lt"/>
                <a:cs typeface="Seravek"/>
              </a:rPr>
              <a:t>In</a:t>
            </a:r>
            <a:endParaRPr lang="en-US" dirty="0">
              <a:latin typeface="+mj-lt"/>
              <a:cs typeface="Seravek"/>
            </a:endParaRPr>
          </a:p>
        </p:txBody>
      </p:sp>
      <p:sp>
        <p:nvSpPr>
          <p:cNvPr id="292" name="Right Arrow 291"/>
          <p:cNvSpPr/>
          <p:nvPr/>
        </p:nvSpPr>
        <p:spPr>
          <a:xfrm>
            <a:off x="11556526" y="3463045"/>
            <a:ext cx="463237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+mj-lt"/>
              <a:cs typeface="Seravek"/>
            </a:endParaRPr>
          </a:p>
        </p:txBody>
      </p:sp>
      <p:sp>
        <p:nvSpPr>
          <p:cNvPr id="293" name="TextBox 292"/>
          <p:cNvSpPr txBox="1"/>
          <p:nvPr/>
        </p:nvSpPr>
        <p:spPr>
          <a:xfrm>
            <a:off x="11438459" y="3116944"/>
            <a:ext cx="646913" cy="408897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+mj-lt"/>
                <a:cs typeface="Seravek"/>
              </a:rPr>
              <a:t>Out</a:t>
            </a:r>
            <a:endParaRPr lang="en-US" dirty="0">
              <a:latin typeface="+mj-lt"/>
              <a:cs typeface="Seravek"/>
            </a:endParaRPr>
          </a:p>
        </p:txBody>
      </p:sp>
      <p:sp>
        <p:nvSpPr>
          <p:cNvPr id="295" name="Rectangle 294"/>
          <p:cNvSpPr/>
          <p:nvPr/>
        </p:nvSpPr>
        <p:spPr>
          <a:xfrm>
            <a:off x="3247846" y="2175880"/>
            <a:ext cx="1113765" cy="28248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+mj-lt"/>
              <a:cs typeface="Seravek"/>
            </a:endParaRPr>
          </a:p>
        </p:txBody>
      </p:sp>
      <p:sp>
        <p:nvSpPr>
          <p:cNvPr id="296" name="Rectangle 295"/>
          <p:cNvSpPr/>
          <p:nvPr/>
        </p:nvSpPr>
        <p:spPr>
          <a:xfrm>
            <a:off x="1819001" y="2168821"/>
            <a:ext cx="1113765" cy="28248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+mj-lt"/>
              <a:cs typeface="Seravek"/>
            </a:endParaRPr>
          </a:p>
        </p:txBody>
      </p:sp>
      <p:sp>
        <p:nvSpPr>
          <p:cNvPr id="313" name="Rectangle 312"/>
          <p:cNvSpPr/>
          <p:nvPr/>
        </p:nvSpPr>
        <p:spPr>
          <a:xfrm>
            <a:off x="591047" y="1958521"/>
            <a:ext cx="992254" cy="3216970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dirty="0">
              <a:latin typeface="+mj-lt"/>
              <a:cs typeface="Seravek"/>
            </a:endParaRPr>
          </a:p>
        </p:txBody>
      </p:sp>
      <p:sp>
        <p:nvSpPr>
          <p:cNvPr id="314" name="TextBox 313"/>
          <p:cNvSpPr txBox="1"/>
          <p:nvPr/>
        </p:nvSpPr>
        <p:spPr>
          <a:xfrm>
            <a:off x="647700" y="1563179"/>
            <a:ext cx="916049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+mj-lt"/>
                <a:cs typeface="Seravek"/>
              </a:rPr>
              <a:t>Parser</a:t>
            </a:r>
            <a:endParaRPr lang="en-US" dirty="0">
              <a:latin typeface="+mj-lt"/>
              <a:cs typeface="Seravek"/>
            </a:endParaRPr>
          </a:p>
        </p:txBody>
      </p:sp>
      <p:cxnSp>
        <p:nvCxnSpPr>
          <p:cNvPr id="315" name="Straight Connector 314"/>
          <p:cNvCxnSpPr/>
          <p:nvPr/>
        </p:nvCxnSpPr>
        <p:spPr>
          <a:xfrm>
            <a:off x="6039165" y="2648167"/>
            <a:ext cx="403661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Connector 315"/>
          <p:cNvCxnSpPr/>
          <p:nvPr/>
        </p:nvCxnSpPr>
        <p:spPr>
          <a:xfrm>
            <a:off x="6039165" y="4538204"/>
            <a:ext cx="403661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7" name="Straight Connector 316"/>
          <p:cNvCxnSpPr/>
          <p:nvPr/>
        </p:nvCxnSpPr>
        <p:spPr>
          <a:xfrm>
            <a:off x="6039165" y="3320374"/>
            <a:ext cx="403661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8" name="Straight Connector 317"/>
          <p:cNvCxnSpPr/>
          <p:nvPr/>
        </p:nvCxnSpPr>
        <p:spPr>
          <a:xfrm>
            <a:off x="6039165" y="3847212"/>
            <a:ext cx="403661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9" name="Rectangle 318"/>
          <p:cNvSpPr/>
          <p:nvPr/>
        </p:nvSpPr>
        <p:spPr>
          <a:xfrm>
            <a:off x="5033903" y="2162992"/>
            <a:ext cx="1113765" cy="28248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+mj-lt"/>
              <a:cs typeface="Seravek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4480684" y="2474644"/>
            <a:ext cx="515971" cy="2169799"/>
            <a:chOff x="8534400" y="1981200"/>
            <a:chExt cx="595991" cy="2163589"/>
          </a:xfrm>
        </p:grpSpPr>
        <p:cxnSp>
          <p:nvCxnSpPr>
            <p:cNvPr id="349" name="Straight Connector 348"/>
            <p:cNvCxnSpPr/>
            <p:nvPr/>
          </p:nvCxnSpPr>
          <p:spPr>
            <a:xfrm>
              <a:off x="8534400" y="1981200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/>
            <p:cNvCxnSpPr/>
            <p:nvPr/>
          </p:nvCxnSpPr>
          <p:spPr>
            <a:xfrm>
              <a:off x="8546380" y="4144789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/>
            <p:cNvCxnSpPr/>
            <p:nvPr/>
          </p:nvCxnSpPr>
          <p:spPr>
            <a:xfrm>
              <a:off x="8544754" y="3074118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3" name="Straight Connector 282"/>
          <p:cNvCxnSpPr/>
          <p:nvPr/>
        </p:nvCxnSpPr>
        <p:spPr>
          <a:xfrm>
            <a:off x="11434124" y="2615465"/>
            <a:ext cx="0" cy="299321"/>
          </a:xfrm>
          <a:prstGeom prst="line">
            <a:avLst/>
          </a:prstGeom>
          <a:ln w="190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62" name="Group 42"/>
          <p:cNvGrpSpPr/>
          <p:nvPr/>
        </p:nvGrpSpPr>
        <p:grpSpPr>
          <a:xfrm>
            <a:off x="7741431" y="2997559"/>
            <a:ext cx="3367506" cy="1192610"/>
            <a:chOff x="1707458" y="1778000"/>
            <a:chExt cx="4254836" cy="1181787"/>
          </a:xfrm>
        </p:grpSpPr>
        <p:cxnSp>
          <p:nvCxnSpPr>
            <p:cNvPr id="363" name="Straight Arrow Connector 362"/>
            <p:cNvCxnSpPr/>
            <p:nvPr/>
          </p:nvCxnSpPr>
          <p:spPr>
            <a:xfrm>
              <a:off x="1707458" y="1778000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Arrow Connector 363"/>
            <p:cNvCxnSpPr/>
            <p:nvPr/>
          </p:nvCxnSpPr>
          <p:spPr>
            <a:xfrm>
              <a:off x="1707458" y="1905818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Arrow Connector 364"/>
            <p:cNvCxnSpPr/>
            <p:nvPr/>
          </p:nvCxnSpPr>
          <p:spPr>
            <a:xfrm>
              <a:off x="1707458" y="2033636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Straight Arrow Connector 365"/>
            <p:cNvCxnSpPr/>
            <p:nvPr/>
          </p:nvCxnSpPr>
          <p:spPr>
            <a:xfrm>
              <a:off x="1707458" y="2161454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Arrow Connector 366"/>
            <p:cNvCxnSpPr/>
            <p:nvPr/>
          </p:nvCxnSpPr>
          <p:spPr>
            <a:xfrm>
              <a:off x="1707458" y="2289272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Straight Arrow Connector 367"/>
            <p:cNvCxnSpPr/>
            <p:nvPr/>
          </p:nvCxnSpPr>
          <p:spPr>
            <a:xfrm>
              <a:off x="1707458" y="2417090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Arrow Connector 368"/>
            <p:cNvCxnSpPr/>
            <p:nvPr/>
          </p:nvCxnSpPr>
          <p:spPr>
            <a:xfrm>
              <a:off x="1707458" y="2544908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Arrow Connector 369"/>
            <p:cNvCxnSpPr/>
            <p:nvPr/>
          </p:nvCxnSpPr>
          <p:spPr>
            <a:xfrm>
              <a:off x="1707458" y="2672726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Arrow Connector 370"/>
            <p:cNvCxnSpPr/>
            <p:nvPr/>
          </p:nvCxnSpPr>
          <p:spPr>
            <a:xfrm>
              <a:off x="1707458" y="2800544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Arrow Connector 371"/>
            <p:cNvCxnSpPr/>
            <p:nvPr/>
          </p:nvCxnSpPr>
          <p:spPr>
            <a:xfrm>
              <a:off x="1707458" y="2928362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3" name="Rectangle 372"/>
          <p:cNvSpPr/>
          <p:nvPr/>
        </p:nvSpPr>
        <p:spPr>
          <a:xfrm>
            <a:off x="11142470" y="1963673"/>
            <a:ext cx="326008" cy="3209586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dirty="0">
              <a:latin typeface="+mj-lt"/>
              <a:cs typeface="Seravek"/>
            </a:endParaRPr>
          </a:p>
        </p:txBody>
      </p:sp>
      <p:sp>
        <p:nvSpPr>
          <p:cNvPr id="374" name="TextBox 373"/>
          <p:cNvSpPr txBox="1"/>
          <p:nvPr/>
        </p:nvSpPr>
        <p:spPr>
          <a:xfrm>
            <a:off x="10826474" y="1555835"/>
            <a:ext cx="1209953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err="1">
                <a:latin typeface="+mj-lt"/>
                <a:cs typeface="Seravek"/>
              </a:rPr>
              <a:t>D</a:t>
            </a:r>
            <a:r>
              <a:rPr lang="en-US" dirty="0" err="1" smtClean="0">
                <a:latin typeface="+mj-lt"/>
                <a:cs typeface="Seravek"/>
              </a:rPr>
              <a:t>eparser</a:t>
            </a:r>
            <a:endParaRPr lang="en-US" dirty="0">
              <a:latin typeface="+mj-lt"/>
              <a:cs typeface="Seravek"/>
            </a:endParaRPr>
          </a:p>
        </p:txBody>
      </p:sp>
      <p:sp>
        <p:nvSpPr>
          <p:cNvPr id="375" name="Rectangle 374"/>
          <p:cNvSpPr/>
          <p:nvPr/>
        </p:nvSpPr>
        <p:spPr>
          <a:xfrm>
            <a:off x="7970974" y="2175880"/>
            <a:ext cx="1113765" cy="28248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+mj-lt"/>
              <a:cs typeface="Seravek"/>
            </a:endParaRPr>
          </a:p>
        </p:txBody>
      </p:sp>
      <p:sp>
        <p:nvSpPr>
          <p:cNvPr id="377" name="Rectangle 376"/>
          <p:cNvSpPr/>
          <p:nvPr/>
        </p:nvSpPr>
        <p:spPr>
          <a:xfrm>
            <a:off x="9757031" y="2162992"/>
            <a:ext cx="1113765" cy="28248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+mj-lt"/>
              <a:cs typeface="Seravek"/>
            </a:endParaRPr>
          </a:p>
        </p:txBody>
      </p:sp>
      <p:grpSp>
        <p:nvGrpSpPr>
          <p:cNvPr id="379" name="Group 378"/>
          <p:cNvGrpSpPr/>
          <p:nvPr/>
        </p:nvGrpSpPr>
        <p:grpSpPr>
          <a:xfrm>
            <a:off x="9203812" y="2474644"/>
            <a:ext cx="515971" cy="2169799"/>
            <a:chOff x="8534400" y="1981200"/>
            <a:chExt cx="595991" cy="2163589"/>
          </a:xfrm>
        </p:grpSpPr>
        <p:cxnSp>
          <p:nvCxnSpPr>
            <p:cNvPr id="380" name="Straight Connector 379"/>
            <p:cNvCxnSpPr/>
            <p:nvPr/>
          </p:nvCxnSpPr>
          <p:spPr>
            <a:xfrm>
              <a:off x="8534400" y="1981200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/>
            <p:cNvCxnSpPr/>
            <p:nvPr/>
          </p:nvCxnSpPr>
          <p:spPr>
            <a:xfrm>
              <a:off x="8546380" y="4144789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Connector 381"/>
            <p:cNvCxnSpPr/>
            <p:nvPr/>
          </p:nvCxnSpPr>
          <p:spPr>
            <a:xfrm>
              <a:off x="8544754" y="3074118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Group 70"/>
          <p:cNvGrpSpPr/>
          <p:nvPr/>
        </p:nvGrpSpPr>
        <p:grpSpPr>
          <a:xfrm>
            <a:off x="1742061" y="1945270"/>
            <a:ext cx="4484987" cy="191047"/>
            <a:chOff x="1866900" y="2628900"/>
            <a:chExt cx="4419600" cy="190500"/>
          </a:xfrm>
        </p:grpSpPr>
        <p:cxnSp>
          <p:nvCxnSpPr>
            <p:cNvPr id="67" name="Straight Connector 66"/>
            <p:cNvCxnSpPr/>
            <p:nvPr/>
          </p:nvCxnSpPr>
          <p:spPr>
            <a:xfrm>
              <a:off x="1866900" y="2628900"/>
              <a:ext cx="0" cy="190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Connector 382"/>
            <p:cNvCxnSpPr/>
            <p:nvPr/>
          </p:nvCxnSpPr>
          <p:spPr>
            <a:xfrm>
              <a:off x="6286500" y="2628900"/>
              <a:ext cx="0" cy="190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83"/>
            <p:cNvCxnSpPr/>
            <p:nvPr/>
          </p:nvCxnSpPr>
          <p:spPr>
            <a:xfrm flipH="1">
              <a:off x="1866900" y="2729063"/>
              <a:ext cx="441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6" name="TextBox 385"/>
          <p:cNvSpPr txBox="1"/>
          <p:nvPr/>
        </p:nvSpPr>
        <p:spPr>
          <a:xfrm>
            <a:off x="3012146" y="1601387"/>
            <a:ext cx="1859687" cy="410070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+mj-lt"/>
                <a:cs typeface="Seravek"/>
              </a:rPr>
              <a:t>Ingress pipeline</a:t>
            </a:r>
            <a:endParaRPr lang="en-US" dirty="0">
              <a:latin typeface="+mj-lt"/>
              <a:cs typeface="Seravek"/>
            </a:endParaRPr>
          </a:p>
        </p:txBody>
      </p:sp>
      <p:grpSp>
        <p:nvGrpSpPr>
          <p:cNvPr id="387" name="Group 386"/>
          <p:cNvGrpSpPr/>
          <p:nvPr/>
        </p:nvGrpSpPr>
        <p:grpSpPr>
          <a:xfrm>
            <a:off x="7930541" y="1933566"/>
            <a:ext cx="3016451" cy="191047"/>
            <a:chOff x="1920389" y="2693432"/>
            <a:chExt cx="4419600" cy="190500"/>
          </a:xfrm>
        </p:grpSpPr>
        <p:cxnSp>
          <p:nvCxnSpPr>
            <p:cNvPr id="388" name="Straight Connector 387"/>
            <p:cNvCxnSpPr/>
            <p:nvPr/>
          </p:nvCxnSpPr>
          <p:spPr>
            <a:xfrm>
              <a:off x="1920389" y="2693432"/>
              <a:ext cx="0" cy="190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Connector 388"/>
            <p:cNvCxnSpPr/>
            <p:nvPr/>
          </p:nvCxnSpPr>
          <p:spPr>
            <a:xfrm>
              <a:off x="6339989" y="2693432"/>
              <a:ext cx="0" cy="190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Straight Connector 389"/>
            <p:cNvCxnSpPr/>
            <p:nvPr/>
          </p:nvCxnSpPr>
          <p:spPr>
            <a:xfrm flipH="1">
              <a:off x="1920389" y="2793595"/>
              <a:ext cx="441959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1" name="TextBox 390"/>
          <p:cNvSpPr txBox="1"/>
          <p:nvPr/>
        </p:nvSpPr>
        <p:spPr>
          <a:xfrm>
            <a:off x="8565584" y="1589685"/>
            <a:ext cx="1786108" cy="410070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+mj-lt"/>
                <a:cs typeface="Seravek"/>
              </a:rPr>
              <a:t>Egress pipeline</a:t>
            </a:r>
            <a:endParaRPr lang="en-US" dirty="0">
              <a:latin typeface="+mj-lt"/>
              <a:cs typeface="Seravek"/>
            </a:endParaRPr>
          </a:p>
        </p:txBody>
      </p:sp>
      <p:grpSp>
        <p:nvGrpSpPr>
          <p:cNvPr id="68" name="Group 67"/>
          <p:cNvGrpSpPr/>
          <p:nvPr/>
        </p:nvGrpSpPr>
        <p:grpSpPr>
          <a:xfrm>
            <a:off x="1892295" y="2286095"/>
            <a:ext cx="4165609" cy="2673350"/>
            <a:chOff x="6079535" y="3009901"/>
            <a:chExt cx="771409" cy="2673350"/>
          </a:xfrm>
        </p:grpSpPr>
        <p:pic>
          <p:nvPicPr>
            <p:cNvPr id="481" name="Picture 48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79535" y="3009901"/>
              <a:ext cx="771409" cy="2673350"/>
            </a:xfrm>
            <a:prstGeom prst="rect">
              <a:avLst/>
            </a:prstGeom>
          </p:spPr>
        </p:pic>
        <p:sp>
          <p:nvSpPr>
            <p:cNvPr id="66" name="TextBox 65"/>
            <p:cNvSpPr txBox="1"/>
            <p:nvPr/>
          </p:nvSpPr>
          <p:spPr>
            <a:xfrm>
              <a:off x="6215944" y="3808394"/>
              <a:ext cx="50094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>
                  <a:latin typeface="+mj-lt"/>
                  <a:cs typeface="Seravek"/>
                </a:rPr>
                <a:t>Rank Computation </a:t>
              </a:r>
              <a:endParaRPr lang="en-US" sz="2800" dirty="0">
                <a:latin typeface="+mj-lt"/>
                <a:cs typeface="Seravek"/>
              </a:endParaRPr>
            </a:p>
          </p:txBody>
        </p:sp>
      </p:grpSp>
      <p:grpSp>
        <p:nvGrpSpPr>
          <p:cNvPr id="487" name="Group 486"/>
          <p:cNvGrpSpPr/>
          <p:nvPr/>
        </p:nvGrpSpPr>
        <p:grpSpPr>
          <a:xfrm>
            <a:off x="6477000" y="1257395"/>
            <a:ext cx="1333500" cy="3918097"/>
            <a:chOff x="6477000" y="2057400"/>
            <a:chExt cx="1333500" cy="3918097"/>
          </a:xfrm>
        </p:grpSpPr>
        <p:sp>
          <p:nvSpPr>
            <p:cNvPr id="488" name="TextBox 487"/>
            <p:cNvSpPr txBox="1"/>
            <p:nvPr/>
          </p:nvSpPr>
          <p:spPr>
            <a:xfrm>
              <a:off x="6477000" y="2057400"/>
              <a:ext cx="1333500" cy="685895"/>
            </a:xfrm>
            <a:prstGeom prst="rect">
              <a:avLst/>
            </a:prstGeom>
            <a:noFill/>
          </p:spPr>
          <p:txBody>
            <a:bodyPr wrap="square" lIns="130622" tIns="65311" rIns="130622" bIns="65311" rtlCol="0">
              <a:spAutoFit/>
            </a:bodyPr>
            <a:lstStyle/>
            <a:p>
              <a:pPr algn="ctr"/>
              <a:r>
                <a:rPr lang="en-US" dirty="0" smtClean="0">
                  <a:latin typeface="+mj-lt"/>
                  <a:cs typeface="Seravek"/>
                </a:rPr>
                <a:t>Queues/</a:t>
              </a:r>
            </a:p>
            <a:p>
              <a:pPr algn="ctr"/>
              <a:r>
                <a:rPr lang="en-US" dirty="0" smtClean="0">
                  <a:latin typeface="+mj-lt"/>
                  <a:cs typeface="Seravek"/>
                </a:rPr>
                <a:t>Scheduler</a:t>
              </a:r>
              <a:endParaRPr lang="en-US" dirty="0">
                <a:latin typeface="+mj-lt"/>
                <a:cs typeface="Seravek"/>
              </a:endParaRPr>
            </a:p>
          </p:txBody>
        </p:sp>
        <p:sp>
          <p:nvSpPr>
            <p:cNvPr id="489" name="Rectangle 488"/>
            <p:cNvSpPr/>
            <p:nvPr/>
          </p:nvSpPr>
          <p:spPr>
            <a:xfrm>
              <a:off x="6504879" y="2765911"/>
              <a:ext cx="1230395" cy="3209586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dirty="0">
                <a:latin typeface="+mj-lt"/>
                <a:cs typeface="Seravek"/>
              </a:endParaRPr>
            </a:p>
          </p:txBody>
        </p:sp>
        <p:grpSp>
          <p:nvGrpSpPr>
            <p:cNvPr id="490" name="Group 489"/>
            <p:cNvGrpSpPr/>
            <p:nvPr/>
          </p:nvGrpSpPr>
          <p:grpSpPr>
            <a:xfrm>
              <a:off x="6835234" y="3238500"/>
              <a:ext cx="594266" cy="457200"/>
              <a:chOff x="5899150" y="6019800"/>
              <a:chExt cx="594266" cy="457200"/>
            </a:xfrm>
          </p:grpSpPr>
          <p:sp>
            <p:nvSpPr>
              <p:cNvPr id="523" name="Freeform 522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cxnSp>
            <p:nvCxnSpPr>
              <p:cNvPr id="524" name="Straight Connector 523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5" name="Straight Connector 524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6" name="Straight Connector 525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7" name="Straight Connector 526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8" name="Rectangle 527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prstClr val="black"/>
                </a:fgClr>
                <a:bgClr>
                  <a:srgbClr val="AEAEAE"/>
                </a:bgClr>
              </a:patt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cxnSp>
            <p:nvCxnSpPr>
              <p:cNvPr id="529" name="Straight Arrow Connector 528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530" name="Straight Arrow Connector 529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grpSp>
          <p:nvGrpSpPr>
            <p:cNvPr id="491" name="Group 490"/>
            <p:cNvGrpSpPr/>
            <p:nvPr/>
          </p:nvGrpSpPr>
          <p:grpSpPr>
            <a:xfrm>
              <a:off x="6835234" y="3848100"/>
              <a:ext cx="594266" cy="457200"/>
              <a:chOff x="5899150" y="6019800"/>
              <a:chExt cx="594266" cy="457200"/>
            </a:xfrm>
          </p:grpSpPr>
          <p:sp>
            <p:nvSpPr>
              <p:cNvPr id="515" name="Freeform 514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cxnSp>
            <p:nvCxnSpPr>
              <p:cNvPr id="516" name="Straight Connector 515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7" name="Straight Connector 516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8" name="Straight Connector 517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9" name="Straight Connector 518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0" name="Rectangle 519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prstClr val="black"/>
                </a:fgClr>
                <a:bgClr>
                  <a:srgbClr val="AEAEAE"/>
                </a:bgClr>
              </a:patt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cxnSp>
            <p:nvCxnSpPr>
              <p:cNvPr id="521" name="Straight Arrow Connector 520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522" name="Straight Arrow Connector 521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grpSp>
          <p:nvGrpSpPr>
            <p:cNvPr id="492" name="Group 491"/>
            <p:cNvGrpSpPr/>
            <p:nvPr/>
          </p:nvGrpSpPr>
          <p:grpSpPr>
            <a:xfrm>
              <a:off x="6819900" y="4457700"/>
              <a:ext cx="594266" cy="457200"/>
              <a:chOff x="5899150" y="6019800"/>
              <a:chExt cx="594266" cy="457200"/>
            </a:xfrm>
          </p:grpSpPr>
          <p:sp>
            <p:nvSpPr>
              <p:cNvPr id="507" name="Freeform 506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cxnSp>
            <p:nvCxnSpPr>
              <p:cNvPr id="508" name="Straight Connector 507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9" name="Straight Connector 508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0" name="Straight Connector 509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1" name="Straight Connector 510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2" name="Rectangle 511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prstClr val="black"/>
                </a:fgClr>
                <a:bgClr>
                  <a:srgbClr val="AEAEAE"/>
                </a:bgClr>
              </a:patt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cxnSp>
            <p:nvCxnSpPr>
              <p:cNvPr id="513" name="Straight Arrow Connector 512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514" name="Straight Arrow Connector 513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grpSp>
          <p:nvGrpSpPr>
            <p:cNvPr id="493" name="Group 492"/>
            <p:cNvGrpSpPr/>
            <p:nvPr/>
          </p:nvGrpSpPr>
          <p:grpSpPr>
            <a:xfrm>
              <a:off x="6819900" y="5067300"/>
              <a:ext cx="594266" cy="457200"/>
              <a:chOff x="5899150" y="6019800"/>
              <a:chExt cx="594266" cy="457200"/>
            </a:xfrm>
          </p:grpSpPr>
          <p:sp>
            <p:nvSpPr>
              <p:cNvPr id="499" name="Freeform 498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cxnSp>
            <p:nvCxnSpPr>
              <p:cNvPr id="500" name="Straight Connector 499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1" name="Straight Connector 500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2" name="Straight Connector 501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3" name="Straight Connector 502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4" name="Rectangle 503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prstClr val="black"/>
                </a:fgClr>
                <a:bgClr>
                  <a:srgbClr val="AEAEAE"/>
                </a:bgClr>
              </a:patt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cxnSp>
            <p:nvCxnSpPr>
              <p:cNvPr id="505" name="Straight Arrow Connector 504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506" name="Straight Arrow Connector 505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cxnSp>
          <p:nvCxnSpPr>
            <p:cNvPr id="494" name="Straight Arrow Connector 493"/>
            <p:cNvCxnSpPr/>
            <p:nvPr/>
          </p:nvCxnSpPr>
          <p:spPr>
            <a:xfrm flipH="1">
              <a:off x="7429500" y="354330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headEnd type="arrow" w="sm" len="sm"/>
              <a:tailEnd type="none"/>
            </a:ln>
            <a:effectLst/>
          </p:spPr>
        </p:cxnSp>
        <p:cxnSp>
          <p:nvCxnSpPr>
            <p:cNvPr id="495" name="Straight Arrow Connector 494"/>
            <p:cNvCxnSpPr/>
            <p:nvPr/>
          </p:nvCxnSpPr>
          <p:spPr>
            <a:xfrm flipH="1">
              <a:off x="7429500" y="415290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headEnd type="arrow" w="sm" len="sm"/>
              <a:tailEnd type="none"/>
            </a:ln>
            <a:effectLst/>
          </p:spPr>
        </p:cxnSp>
        <p:cxnSp>
          <p:nvCxnSpPr>
            <p:cNvPr id="496" name="Straight Arrow Connector 495"/>
            <p:cNvCxnSpPr/>
            <p:nvPr/>
          </p:nvCxnSpPr>
          <p:spPr>
            <a:xfrm flipH="1">
              <a:off x="7407275" y="476250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headEnd type="arrow" w="sm" len="sm"/>
              <a:tailEnd type="none"/>
            </a:ln>
            <a:effectLst/>
          </p:spPr>
        </p:cxnSp>
        <p:cxnSp>
          <p:nvCxnSpPr>
            <p:cNvPr id="497" name="Straight Arrow Connector 496"/>
            <p:cNvCxnSpPr/>
            <p:nvPr/>
          </p:nvCxnSpPr>
          <p:spPr>
            <a:xfrm flipH="1">
              <a:off x="7410450" y="537845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headEnd type="arrow" w="sm" len="sm"/>
              <a:tailEnd type="none"/>
            </a:ln>
            <a:effectLst/>
          </p:spPr>
        </p:cxnSp>
      </p:grpSp>
      <p:sp>
        <p:nvSpPr>
          <p:cNvPr id="113" name="Content Placeholder 2"/>
          <p:cNvSpPr>
            <a:spLocks noGrp="1"/>
          </p:cNvSpPr>
          <p:nvPr>
            <p:ph idx="1"/>
          </p:nvPr>
        </p:nvSpPr>
        <p:spPr>
          <a:xfrm>
            <a:off x="264398" y="5410200"/>
            <a:ext cx="11925300" cy="765175"/>
          </a:xfrm>
        </p:spPr>
        <p:txBody>
          <a:bodyPr>
            <a:noAutofit/>
          </a:bodyPr>
          <a:lstStyle/>
          <a:p>
            <a:r>
              <a:rPr lang="en-US" sz="2800" dirty="0" smtClean="0">
                <a:latin typeface="+mj-lt"/>
              </a:rPr>
              <a:t>Rank computation carried out by programmable switch pipeline</a:t>
            </a:r>
          </a:p>
          <a:p>
            <a:pPr lvl="1"/>
            <a:r>
              <a:rPr lang="en-US" dirty="0" smtClean="0">
                <a:latin typeface="+mj-lt"/>
              </a:rPr>
              <a:t>Expressed either as a high-level packet transaction (Domino, SIGCOMM ‘16)</a:t>
            </a:r>
          </a:p>
          <a:p>
            <a:pPr lvl="1"/>
            <a:r>
              <a:rPr lang="en-US" dirty="0">
                <a:latin typeface="+mj-lt"/>
              </a:rPr>
              <a:t>o</a:t>
            </a:r>
            <a:r>
              <a:rPr lang="en-US" dirty="0" smtClean="0">
                <a:latin typeface="+mj-lt"/>
              </a:rPr>
              <a:t>r directly in a low-level language like P4</a:t>
            </a:r>
          </a:p>
          <a:p>
            <a:endParaRPr lang="en-US" sz="2800" dirty="0" smtClean="0">
              <a:latin typeface="+mj-lt"/>
            </a:endParaRPr>
          </a:p>
        </p:txBody>
      </p:sp>
      <p:grpSp>
        <p:nvGrpSpPr>
          <p:cNvPr id="116" name="Group 115"/>
          <p:cNvGrpSpPr/>
          <p:nvPr/>
        </p:nvGrpSpPr>
        <p:grpSpPr>
          <a:xfrm>
            <a:off x="6515100" y="1981295"/>
            <a:ext cx="1230395" cy="3209586"/>
            <a:chOff x="6400800" y="2362200"/>
            <a:chExt cx="1181100" cy="3200400"/>
          </a:xfrm>
        </p:grpSpPr>
        <p:sp>
          <p:nvSpPr>
            <p:cNvPr id="117" name="Rectangle 116"/>
            <p:cNvSpPr/>
            <p:nvPr/>
          </p:nvSpPr>
          <p:spPr>
            <a:xfrm>
              <a:off x="6400800" y="2362200"/>
              <a:ext cx="1181100" cy="3200400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dirty="0">
                <a:latin typeface="+mj-lt"/>
                <a:cs typeface="Seravek"/>
              </a:endParaRPr>
            </a:p>
          </p:txBody>
        </p:sp>
        <p:grpSp>
          <p:nvGrpSpPr>
            <p:cNvPr id="118" name="Group 65"/>
            <p:cNvGrpSpPr/>
            <p:nvPr/>
          </p:nvGrpSpPr>
          <p:grpSpPr>
            <a:xfrm>
              <a:off x="6749312" y="3009900"/>
              <a:ext cx="527788" cy="298464"/>
              <a:chOff x="7660968" y="1751777"/>
              <a:chExt cx="1040580" cy="450645"/>
            </a:xfrm>
          </p:grpSpPr>
          <p:sp>
            <p:nvSpPr>
              <p:cNvPr id="131" name="Freeform 130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cxnSp>
            <p:nvCxnSpPr>
              <p:cNvPr id="132" name="Straight Connector 131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9" name="Group 70"/>
            <p:cNvGrpSpPr/>
            <p:nvPr/>
          </p:nvGrpSpPr>
          <p:grpSpPr>
            <a:xfrm>
              <a:off x="6749312" y="3511536"/>
              <a:ext cx="527788" cy="298464"/>
              <a:chOff x="7660968" y="1751777"/>
              <a:chExt cx="1040580" cy="450645"/>
            </a:xfrm>
          </p:grpSpPr>
          <p:sp>
            <p:nvSpPr>
              <p:cNvPr id="128" name="Freeform 127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cxnSp>
            <p:nvCxnSpPr>
              <p:cNvPr id="129" name="Straight Connector 128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0" name="Group 65"/>
            <p:cNvGrpSpPr/>
            <p:nvPr/>
          </p:nvGrpSpPr>
          <p:grpSpPr>
            <a:xfrm>
              <a:off x="6749312" y="4006836"/>
              <a:ext cx="527788" cy="298464"/>
              <a:chOff x="7660968" y="1751777"/>
              <a:chExt cx="1040580" cy="450645"/>
            </a:xfrm>
          </p:grpSpPr>
          <p:sp>
            <p:nvSpPr>
              <p:cNvPr id="125" name="Freeform 124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cxnSp>
            <p:nvCxnSpPr>
              <p:cNvPr id="126" name="Straight Connector 125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1" name="Group 70"/>
            <p:cNvGrpSpPr/>
            <p:nvPr/>
          </p:nvGrpSpPr>
          <p:grpSpPr>
            <a:xfrm>
              <a:off x="6749312" y="4502136"/>
              <a:ext cx="527788" cy="298464"/>
              <a:chOff x="7660968" y="1751777"/>
              <a:chExt cx="1040580" cy="450645"/>
            </a:xfrm>
          </p:grpSpPr>
          <p:sp>
            <p:nvSpPr>
              <p:cNvPr id="122" name="Freeform 121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cxnSp>
            <p:nvCxnSpPr>
              <p:cNvPr id="123" name="Straight Connector 122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34" name="TextBox 133"/>
          <p:cNvSpPr txBox="1"/>
          <p:nvPr/>
        </p:nvSpPr>
        <p:spPr>
          <a:xfrm>
            <a:off x="6400800" y="1257300"/>
            <a:ext cx="1409700" cy="685895"/>
          </a:xfrm>
          <a:prstGeom prst="rect">
            <a:avLst/>
          </a:prstGeom>
          <a:solidFill>
            <a:schemeClr val="bg1"/>
          </a:solidFill>
        </p:spPr>
        <p:txBody>
          <a:bodyPr wrap="square" lIns="130622" tIns="65311" rIns="130622" bIns="65311" rtlCol="0">
            <a:spAutoFit/>
          </a:bodyPr>
          <a:lstStyle/>
          <a:p>
            <a:pPr algn="ctr"/>
            <a:r>
              <a:rPr lang="en-US" dirty="0" smtClean="0">
                <a:latin typeface="+mj-lt"/>
                <a:cs typeface="Seravek"/>
              </a:rPr>
              <a:t>PIFO Scheduler</a:t>
            </a:r>
            <a:endParaRPr lang="en-US" dirty="0">
              <a:latin typeface="+mj-lt"/>
              <a:cs typeface="Seravek"/>
            </a:endParaRPr>
          </a:p>
        </p:txBody>
      </p:sp>
      <p:sp>
        <p:nvSpPr>
          <p:cNvPr id="135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Gadugi" panose="020B0502040204020203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+mj-lt"/>
              </a:rPr>
              <a:t>A programmable scheduler</a:t>
            </a:r>
            <a:endParaRPr lang="en-US" dirty="0">
              <a:latin typeface="+mj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12823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7217"/>
    </mc:Choice>
    <mc:Fallback xmlns="">
      <p:transition spd="slow" advTm="5721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" grpId="0" uiExpand="1" build="p"/>
      <p:bldP spid="13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roup 42"/>
          <p:cNvGrpSpPr/>
          <p:nvPr/>
        </p:nvGrpSpPr>
        <p:grpSpPr>
          <a:xfrm>
            <a:off x="1589457" y="2974353"/>
            <a:ext cx="4875732" cy="1192610"/>
            <a:chOff x="1707458" y="1778000"/>
            <a:chExt cx="4254836" cy="1181787"/>
          </a:xfrm>
        </p:grpSpPr>
        <p:cxnSp>
          <p:nvCxnSpPr>
            <p:cNvPr id="108" name="Straight Arrow Connector 107"/>
            <p:cNvCxnSpPr/>
            <p:nvPr/>
          </p:nvCxnSpPr>
          <p:spPr>
            <a:xfrm>
              <a:off x="1707458" y="1778000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/>
            <p:nvPr/>
          </p:nvCxnSpPr>
          <p:spPr>
            <a:xfrm>
              <a:off x="1707458" y="1905818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/>
            <p:cNvCxnSpPr/>
            <p:nvPr/>
          </p:nvCxnSpPr>
          <p:spPr>
            <a:xfrm>
              <a:off x="1707458" y="2033636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/>
            <p:cNvCxnSpPr/>
            <p:nvPr/>
          </p:nvCxnSpPr>
          <p:spPr>
            <a:xfrm>
              <a:off x="1707458" y="2161454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/>
            <p:cNvCxnSpPr/>
            <p:nvPr/>
          </p:nvCxnSpPr>
          <p:spPr>
            <a:xfrm>
              <a:off x="1707458" y="2289272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/>
            <p:cNvCxnSpPr/>
            <p:nvPr/>
          </p:nvCxnSpPr>
          <p:spPr>
            <a:xfrm>
              <a:off x="1707458" y="2417090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/>
            <p:cNvCxnSpPr/>
            <p:nvPr/>
          </p:nvCxnSpPr>
          <p:spPr>
            <a:xfrm>
              <a:off x="1707458" y="2544908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/>
            <p:nvPr/>
          </p:nvCxnSpPr>
          <p:spPr>
            <a:xfrm>
              <a:off x="1707458" y="2672726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/>
            <p:cNvCxnSpPr/>
            <p:nvPr/>
          </p:nvCxnSpPr>
          <p:spPr>
            <a:xfrm>
              <a:off x="1707458" y="2800544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/>
            <p:cNvCxnSpPr/>
            <p:nvPr/>
          </p:nvCxnSpPr>
          <p:spPr>
            <a:xfrm>
              <a:off x="1707458" y="2928362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1" name="Right Arrow 120"/>
          <p:cNvSpPr/>
          <p:nvPr/>
        </p:nvSpPr>
        <p:spPr>
          <a:xfrm>
            <a:off x="147389" y="3379652"/>
            <a:ext cx="396032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+mj-lt"/>
              <a:cs typeface="Seravek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76200" y="3051875"/>
            <a:ext cx="47102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+mj-lt"/>
                <a:cs typeface="Seravek"/>
              </a:rPr>
              <a:t>In</a:t>
            </a:r>
            <a:endParaRPr lang="en-US" dirty="0">
              <a:latin typeface="+mj-lt"/>
              <a:cs typeface="Seravek"/>
            </a:endParaRPr>
          </a:p>
        </p:txBody>
      </p:sp>
      <p:sp>
        <p:nvSpPr>
          <p:cNvPr id="123" name="Right Arrow 122"/>
          <p:cNvSpPr/>
          <p:nvPr/>
        </p:nvSpPr>
        <p:spPr>
          <a:xfrm>
            <a:off x="11556526" y="3463045"/>
            <a:ext cx="463237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+mj-lt"/>
              <a:cs typeface="Seravek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11438459" y="3116944"/>
            <a:ext cx="646913" cy="408897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+mj-lt"/>
                <a:cs typeface="Seravek"/>
              </a:rPr>
              <a:t>Out</a:t>
            </a:r>
            <a:endParaRPr lang="en-US" dirty="0">
              <a:latin typeface="+mj-lt"/>
              <a:cs typeface="Seravek"/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3247846" y="2175880"/>
            <a:ext cx="1113765" cy="28248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+mj-lt"/>
              <a:cs typeface="Seravek"/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1819001" y="2168821"/>
            <a:ext cx="1113765" cy="28248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+mj-lt"/>
              <a:cs typeface="Seravek"/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591047" y="1958521"/>
            <a:ext cx="992254" cy="3216970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dirty="0">
              <a:latin typeface="+mj-lt"/>
              <a:cs typeface="Seravek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647700" y="1563179"/>
            <a:ext cx="916049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+mj-lt"/>
                <a:cs typeface="Seravek"/>
              </a:rPr>
              <a:t>Parser</a:t>
            </a:r>
            <a:endParaRPr lang="en-US" dirty="0">
              <a:latin typeface="+mj-lt"/>
              <a:cs typeface="Seravek"/>
            </a:endParaRPr>
          </a:p>
        </p:txBody>
      </p:sp>
      <p:cxnSp>
        <p:nvCxnSpPr>
          <p:cNvPr id="129" name="Straight Connector 128"/>
          <p:cNvCxnSpPr/>
          <p:nvPr/>
        </p:nvCxnSpPr>
        <p:spPr>
          <a:xfrm>
            <a:off x="6039165" y="2648167"/>
            <a:ext cx="403661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>
            <a:off x="6039165" y="4538204"/>
            <a:ext cx="403661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>
            <a:off x="6039165" y="3320374"/>
            <a:ext cx="403661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>
            <a:off x="6039165" y="3847212"/>
            <a:ext cx="403661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5033903" y="2162992"/>
            <a:ext cx="1113765" cy="28248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+mj-lt"/>
              <a:cs typeface="Seravek"/>
            </a:endParaRPr>
          </a:p>
        </p:txBody>
      </p:sp>
      <p:grpSp>
        <p:nvGrpSpPr>
          <p:cNvPr id="134" name="Group 133"/>
          <p:cNvGrpSpPr/>
          <p:nvPr/>
        </p:nvGrpSpPr>
        <p:grpSpPr>
          <a:xfrm>
            <a:off x="4480684" y="2474644"/>
            <a:ext cx="515971" cy="2169799"/>
            <a:chOff x="8534400" y="1981200"/>
            <a:chExt cx="595991" cy="2163589"/>
          </a:xfrm>
        </p:grpSpPr>
        <p:cxnSp>
          <p:nvCxnSpPr>
            <p:cNvPr id="135" name="Straight Connector 134"/>
            <p:cNvCxnSpPr/>
            <p:nvPr/>
          </p:nvCxnSpPr>
          <p:spPr>
            <a:xfrm>
              <a:off x="8534400" y="1981200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/>
          </p:nvCxnSpPr>
          <p:spPr>
            <a:xfrm>
              <a:off x="8546380" y="4144789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/>
          </p:nvCxnSpPr>
          <p:spPr>
            <a:xfrm>
              <a:off x="8544754" y="3074118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8" name="Straight Connector 137"/>
          <p:cNvCxnSpPr/>
          <p:nvPr/>
        </p:nvCxnSpPr>
        <p:spPr>
          <a:xfrm>
            <a:off x="11434124" y="2615465"/>
            <a:ext cx="0" cy="299321"/>
          </a:xfrm>
          <a:prstGeom prst="line">
            <a:avLst/>
          </a:prstGeom>
          <a:ln w="190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9" name="Group 42"/>
          <p:cNvGrpSpPr/>
          <p:nvPr/>
        </p:nvGrpSpPr>
        <p:grpSpPr>
          <a:xfrm>
            <a:off x="7741431" y="2997559"/>
            <a:ext cx="3367506" cy="1192610"/>
            <a:chOff x="1707458" y="1778000"/>
            <a:chExt cx="4254836" cy="1181787"/>
          </a:xfrm>
        </p:grpSpPr>
        <p:cxnSp>
          <p:nvCxnSpPr>
            <p:cNvPr id="140" name="Straight Arrow Connector 139"/>
            <p:cNvCxnSpPr/>
            <p:nvPr/>
          </p:nvCxnSpPr>
          <p:spPr>
            <a:xfrm>
              <a:off x="1707458" y="1778000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/>
            <p:cNvCxnSpPr/>
            <p:nvPr/>
          </p:nvCxnSpPr>
          <p:spPr>
            <a:xfrm>
              <a:off x="1707458" y="1905818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Arrow Connector 141"/>
            <p:cNvCxnSpPr/>
            <p:nvPr/>
          </p:nvCxnSpPr>
          <p:spPr>
            <a:xfrm>
              <a:off x="1707458" y="2033636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Arrow Connector 142"/>
            <p:cNvCxnSpPr/>
            <p:nvPr/>
          </p:nvCxnSpPr>
          <p:spPr>
            <a:xfrm>
              <a:off x="1707458" y="2161454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Arrow Connector 143"/>
            <p:cNvCxnSpPr/>
            <p:nvPr/>
          </p:nvCxnSpPr>
          <p:spPr>
            <a:xfrm>
              <a:off x="1707458" y="2289272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Arrow Connector 144"/>
            <p:cNvCxnSpPr/>
            <p:nvPr/>
          </p:nvCxnSpPr>
          <p:spPr>
            <a:xfrm>
              <a:off x="1707458" y="2417090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Arrow Connector 145"/>
            <p:cNvCxnSpPr/>
            <p:nvPr/>
          </p:nvCxnSpPr>
          <p:spPr>
            <a:xfrm>
              <a:off x="1707458" y="2544908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Arrow Connector 146"/>
            <p:cNvCxnSpPr/>
            <p:nvPr/>
          </p:nvCxnSpPr>
          <p:spPr>
            <a:xfrm>
              <a:off x="1707458" y="2672726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Arrow Connector 147"/>
            <p:cNvCxnSpPr/>
            <p:nvPr/>
          </p:nvCxnSpPr>
          <p:spPr>
            <a:xfrm>
              <a:off x="1707458" y="2800544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Arrow Connector 148"/>
            <p:cNvCxnSpPr/>
            <p:nvPr/>
          </p:nvCxnSpPr>
          <p:spPr>
            <a:xfrm>
              <a:off x="1707458" y="2928362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0" name="Rectangle 149"/>
          <p:cNvSpPr/>
          <p:nvPr/>
        </p:nvSpPr>
        <p:spPr>
          <a:xfrm>
            <a:off x="11142470" y="1963673"/>
            <a:ext cx="326008" cy="3209586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dirty="0">
              <a:latin typeface="+mj-lt"/>
              <a:cs typeface="Seravek"/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10826474" y="1555835"/>
            <a:ext cx="1209953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err="1">
                <a:latin typeface="+mj-lt"/>
                <a:cs typeface="Seravek"/>
              </a:rPr>
              <a:t>D</a:t>
            </a:r>
            <a:r>
              <a:rPr lang="en-US" dirty="0" err="1" smtClean="0">
                <a:latin typeface="+mj-lt"/>
                <a:cs typeface="Seravek"/>
              </a:rPr>
              <a:t>eparser</a:t>
            </a:r>
            <a:endParaRPr lang="en-US" dirty="0">
              <a:latin typeface="+mj-lt"/>
              <a:cs typeface="Seravek"/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7970974" y="2175880"/>
            <a:ext cx="1113765" cy="28248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+mj-lt"/>
              <a:cs typeface="Seravek"/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9757031" y="2162992"/>
            <a:ext cx="1113765" cy="28248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+mj-lt"/>
              <a:cs typeface="Seravek"/>
            </a:endParaRPr>
          </a:p>
        </p:txBody>
      </p:sp>
      <p:grpSp>
        <p:nvGrpSpPr>
          <p:cNvPr id="154" name="Group 153"/>
          <p:cNvGrpSpPr/>
          <p:nvPr/>
        </p:nvGrpSpPr>
        <p:grpSpPr>
          <a:xfrm>
            <a:off x="9203812" y="2474644"/>
            <a:ext cx="515971" cy="2169799"/>
            <a:chOff x="8534400" y="1981200"/>
            <a:chExt cx="595991" cy="2163589"/>
          </a:xfrm>
        </p:grpSpPr>
        <p:cxnSp>
          <p:nvCxnSpPr>
            <p:cNvPr id="155" name="Straight Connector 154"/>
            <p:cNvCxnSpPr/>
            <p:nvPr/>
          </p:nvCxnSpPr>
          <p:spPr>
            <a:xfrm>
              <a:off x="8534400" y="1981200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/>
          </p:nvCxnSpPr>
          <p:spPr>
            <a:xfrm>
              <a:off x="8546380" y="4144789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/>
          </p:nvCxnSpPr>
          <p:spPr>
            <a:xfrm>
              <a:off x="8544754" y="3074118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8" name="Group 157"/>
          <p:cNvGrpSpPr/>
          <p:nvPr/>
        </p:nvGrpSpPr>
        <p:grpSpPr>
          <a:xfrm>
            <a:off x="1742061" y="1945270"/>
            <a:ext cx="4484987" cy="191047"/>
            <a:chOff x="1866900" y="2628900"/>
            <a:chExt cx="4419600" cy="190500"/>
          </a:xfrm>
        </p:grpSpPr>
        <p:cxnSp>
          <p:nvCxnSpPr>
            <p:cNvPr id="159" name="Straight Connector 158"/>
            <p:cNvCxnSpPr/>
            <p:nvPr/>
          </p:nvCxnSpPr>
          <p:spPr>
            <a:xfrm>
              <a:off x="1866900" y="2628900"/>
              <a:ext cx="0" cy="190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/>
          </p:nvCxnSpPr>
          <p:spPr>
            <a:xfrm>
              <a:off x="6286500" y="2628900"/>
              <a:ext cx="0" cy="190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/>
          </p:nvCxnSpPr>
          <p:spPr>
            <a:xfrm flipH="1">
              <a:off x="1866900" y="2729063"/>
              <a:ext cx="441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2" name="TextBox 161"/>
          <p:cNvSpPr txBox="1"/>
          <p:nvPr/>
        </p:nvSpPr>
        <p:spPr>
          <a:xfrm>
            <a:off x="3012146" y="1601387"/>
            <a:ext cx="1859687" cy="410070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+mj-lt"/>
                <a:cs typeface="Seravek"/>
              </a:rPr>
              <a:t>Ingress pipeline</a:t>
            </a:r>
            <a:endParaRPr lang="en-US" dirty="0">
              <a:latin typeface="+mj-lt"/>
              <a:cs typeface="Seravek"/>
            </a:endParaRPr>
          </a:p>
        </p:txBody>
      </p:sp>
      <p:grpSp>
        <p:nvGrpSpPr>
          <p:cNvPr id="163" name="Group 162"/>
          <p:cNvGrpSpPr/>
          <p:nvPr/>
        </p:nvGrpSpPr>
        <p:grpSpPr>
          <a:xfrm>
            <a:off x="7930541" y="1933566"/>
            <a:ext cx="3016451" cy="191047"/>
            <a:chOff x="1920389" y="2693432"/>
            <a:chExt cx="4419600" cy="190500"/>
          </a:xfrm>
        </p:grpSpPr>
        <p:cxnSp>
          <p:nvCxnSpPr>
            <p:cNvPr id="164" name="Straight Connector 163"/>
            <p:cNvCxnSpPr/>
            <p:nvPr/>
          </p:nvCxnSpPr>
          <p:spPr>
            <a:xfrm>
              <a:off x="1920389" y="2693432"/>
              <a:ext cx="0" cy="190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>
              <a:off x="6339989" y="2693432"/>
              <a:ext cx="0" cy="190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flipH="1">
              <a:off x="1920389" y="2793595"/>
              <a:ext cx="441959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7" name="TextBox 166"/>
          <p:cNvSpPr txBox="1"/>
          <p:nvPr/>
        </p:nvSpPr>
        <p:spPr>
          <a:xfrm>
            <a:off x="8565584" y="1589685"/>
            <a:ext cx="1786108" cy="410070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+mj-lt"/>
                <a:cs typeface="Seravek"/>
              </a:rPr>
              <a:t>Egress pipeline</a:t>
            </a:r>
            <a:endParaRPr lang="en-US" dirty="0">
              <a:latin typeface="+mj-lt"/>
              <a:cs typeface="Seravek"/>
            </a:endParaRPr>
          </a:p>
        </p:txBody>
      </p:sp>
      <p:pic>
        <p:nvPicPr>
          <p:cNvPr id="169" name="Picture 16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2295" y="2286095"/>
            <a:ext cx="4165609" cy="2673350"/>
          </a:xfrm>
          <a:prstGeom prst="rect">
            <a:avLst/>
          </a:prstGeom>
        </p:spPr>
      </p:pic>
      <p:grpSp>
        <p:nvGrpSpPr>
          <p:cNvPr id="171" name="Group 170"/>
          <p:cNvGrpSpPr/>
          <p:nvPr/>
        </p:nvGrpSpPr>
        <p:grpSpPr>
          <a:xfrm>
            <a:off x="6477000" y="1257395"/>
            <a:ext cx="1333500" cy="3918097"/>
            <a:chOff x="6477000" y="2057400"/>
            <a:chExt cx="1333500" cy="3918097"/>
          </a:xfrm>
        </p:grpSpPr>
        <p:sp>
          <p:nvSpPr>
            <p:cNvPr id="172" name="TextBox 171"/>
            <p:cNvSpPr txBox="1"/>
            <p:nvPr/>
          </p:nvSpPr>
          <p:spPr>
            <a:xfrm>
              <a:off x="6477000" y="2057400"/>
              <a:ext cx="1333500" cy="685895"/>
            </a:xfrm>
            <a:prstGeom prst="rect">
              <a:avLst/>
            </a:prstGeom>
            <a:noFill/>
          </p:spPr>
          <p:txBody>
            <a:bodyPr wrap="square" lIns="130622" tIns="65311" rIns="130622" bIns="65311" rtlCol="0">
              <a:spAutoFit/>
            </a:bodyPr>
            <a:lstStyle/>
            <a:p>
              <a:pPr algn="ctr"/>
              <a:r>
                <a:rPr lang="en-US" dirty="0" smtClean="0">
                  <a:latin typeface="+mj-lt"/>
                  <a:cs typeface="Seravek"/>
                </a:rPr>
                <a:t>Queues/</a:t>
              </a:r>
            </a:p>
            <a:p>
              <a:pPr algn="ctr"/>
              <a:r>
                <a:rPr lang="en-US" dirty="0" smtClean="0">
                  <a:latin typeface="+mj-lt"/>
                  <a:cs typeface="Seravek"/>
                </a:rPr>
                <a:t>Scheduler</a:t>
              </a:r>
              <a:endParaRPr lang="en-US" dirty="0">
                <a:latin typeface="+mj-lt"/>
                <a:cs typeface="Seravek"/>
              </a:endParaRPr>
            </a:p>
          </p:txBody>
        </p:sp>
        <p:sp>
          <p:nvSpPr>
            <p:cNvPr id="173" name="Rectangle 172"/>
            <p:cNvSpPr/>
            <p:nvPr/>
          </p:nvSpPr>
          <p:spPr>
            <a:xfrm>
              <a:off x="6504879" y="2765911"/>
              <a:ext cx="1230395" cy="3209586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dirty="0">
                <a:latin typeface="+mj-lt"/>
                <a:cs typeface="Seravek"/>
              </a:endParaRPr>
            </a:p>
          </p:txBody>
        </p:sp>
        <p:grpSp>
          <p:nvGrpSpPr>
            <p:cNvPr id="174" name="Group 173"/>
            <p:cNvGrpSpPr/>
            <p:nvPr/>
          </p:nvGrpSpPr>
          <p:grpSpPr>
            <a:xfrm>
              <a:off x="6835234" y="3238500"/>
              <a:ext cx="594266" cy="457200"/>
              <a:chOff x="5899150" y="6019800"/>
              <a:chExt cx="594266" cy="457200"/>
            </a:xfrm>
          </p:grpSpPr>
          <p:sp>
            <p:nvSpPr>
              <p:cNvPr id="206" name="Freeform 205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cxnSp>
            <p:nvCxnSpPr>
              <p:cNvPr id="207" name="Straight Connector 206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1" name="Rectangle 210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prstClr val="black"/>
                </a:fgClr>
                <a:bgClr>
                  <a:srgbClr val="AEAEAE"/>
                </a:bgClr>
              </a:patt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cxnSp>
            <p:nvCxnSpPr>
              <p:cNvPr id="212" name="Straight Arrow Connector 211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213" name="Straight Arrow Connector 212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grpSp>
          <p:nvGrpSpPr>
            <p:cNvPr id="175" name="Group 174"/>
            <p:cNvGrpSpPr/>
            <p:nvPr/>
          </p:nvGrpSpPr>
          <p:grpSpPr>
            <a:xfrm>
              <a:off x="6835234" y="3848100"/>
              <a:ext cx="594266" cy="457200"/>
              <a:chOff x="5899150" y="6019800"/>
              <a:chExt cx="594266" cy="457200"/>
            </a:xfrm>
          </p:grpSpPr>
          <p:sp>
            <p:nvSpPr>
              <p:cNvPr id="198" name="Freeform 197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cxnSp>
            <p:nvCxnSpPr>
              <p:cNvPr id="199" name="Straight Connector 198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3" name="Rectangle 202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prstClr val="black"/>
                </a:fgClr>
                <a:bgClr>
                  <a:srgbClr val="AEAEAE"/>
                </a:bgClr>
              </a:patt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cxnSp>
            <p:nvCxnSpPr>
              <p:cNvPr id="204" name="Straight Arrow Connector 203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205" name="Straight Arrow Connector 204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grpSp>
          <p:nvGrpSpPr>
            <p:cNvPr id="176" name="Group 175"/>
            <p:cNvGrpSpPr/>
            <p:nvPr/>
          </p:nvGrpSpPr>
          <p:grpSpPr>
            <a:xfrm>
              <a:off x="6819900" y="4457700"/>
              <a:ext cx="594266" cy="457200"/>
              <a:chOff x="5899150" y="6019800"/>
              <a:chExt cx="594266" cy="457200"/>
            </a:xfrm>
          </p:grpSpPr>
          <p:sp>
            <p:nvSpPr>
              <p:cNvPr id="190" name="Freeform 189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cxnSp>
            <p:nvCxnSpPr>
              <p:cNvPr id="191" name="Straight Connector 190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5" name="Rectangle 194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prstClr val="black"/>
                </a:fgClr>
                <a:bgClr>
                  <a:srgbClr val="AEAEAE"/>
                </a:bgClr>
              </a:patt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cxnSp>
            <p:nvCxnSpPr>
              <p:cNvPr id="196" name="Straight Arrow Connector 195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197" name="Straight Arrow Connector 196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grpSp>
          <p:nvGrpSpPr>
            <p:cNvPr id="177" name="Group 176"/>
            <p:cNvGrpSpPr/>
            <p:nvPr/>
          </p:nvGrpSpPr>
          <p:grpSpPr>
            <a:xfrm>
              <a:off x="6819900" y="5067300"/>
              <a:ext cx="594266" cy="457200"/>
              <a:chOff x="5899150" y="6019800"/>
              <a:chExt cx="594266" cy="457200"/>
            </a:xfrm>
          </p:grpSpPr>
          <p:sp>
            <p:nvSpPr>
              <p:cNvPr id="182" name="Freeform 181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cxnSp>
            <p:nvCxnSpPr>
              <p:cNvPr id="183" name="Straight Connector 182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7" name="Rectangle 186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prstClr val="black"/>
                </a:fgClr>
                <a:bgClr>
                  <a:srgbClr val="AEAEAE"/>
                </a:bgClr>
              </a:patt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cxnSp>
            <p:nvCxnSpPr>
              <p:cNvPr id="188" name="Straight Arrow Connector 187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189" name="Straight Arrow Connector 188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cxnSp>
          <p:nvCxnSpPr>
            <p:cNvPr id="178" name="Straight Arrow Connector 177"/>
            <p:cNvCxnSpPr/>
            <p:nvPr/>
          </p:nvCxnSpPr>
          <p:spPr>
            <a:xfrm flipH="1">
              <a:off x="7429500" y="354330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headEnd type="arrow" w="sm" len="sm"/>
              <a:tailEnd type="none"/>
            </a:ln>
            <a:effectLst/>
          </p:spPr>
        </p:cxnSp>
        <p:cxnSp>
          <p:nvCxnSpPr>
            <p:cNvPr id="179" name="Straight Arrow Connector 178"/>
            <p:cNvCxnSpPr/>
            <p:nvPr/>
          </p:nvCxnSpPr>
          <p:spPr>
            <a:xfrm flipH="1">
              <a:off x="7429500" y="415290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headEnd type="arrow" w="sm" len="sm"/>
              <a:tailEnd type="none"/>
            </a:ln>
            <a:effectLst/>
          </p:spPr>
        </p:cxnSp>
        <p:cxnSp>
          <p:nvCxnSpPr>
            <p:cNvPr id="180" name="Straight Arrow Connector 179"/>
            <p:cNvCxnSpPr/>
            <p:nvPr/>
          </p:nvCxnSpPr>
          <p:spPr>
            <a:xfrm flipH="1">
              <a:off x="7407275" y="476250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headEnd type="arrow" w="sm" len="sm"/>
              <a:tailEnd type="none"/>
            </a:ln>
            <a:effectLst/>
          </p:spPr>
        </p:cxnSp>
        <p:cxnSp>
          <p:nvCxnSpPr>
            <p:cNvPr id="181" name="Straight Arrow Connector 180"/>
            <p:cNvCxnSpPr/>
            <p:nvPr/>
          </p:nvCxnSpPr>
          <p:spPr>
            <a:xfrm flipH="1">
              <a:off x="7410450" y="537845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headEnd type="arrow" w="sm" len="sm"/>
              <a:tailEnd type="none"/>
            </a:ln>
            <a:effectLst/>
          </p:spPr>
        </p:cxnSp>
      </p:grpSp>
      <p:sp>
        <p:nvSpPr>
          <p:cNvPr id="232" name="TextBox 231"/>
          <p:cNvSpPr txBox="1"/>
          <p:nvPr/>
        </p:nvSpPr>
        <p:spPr>
          <a:xfrm>
            <a:off x="6400800" y="1257300"/>
            <a:ext cx="1409700" cy="685895"/>
          </a:xfrm>
          <a:prstGeom prst="rect">
            <a:avLst/>
          </a:prstGeom>
          <a:solidFill>
            <a:schemeClr val="bg1"/>
          </a:solidFill>
        </p:spPr>
        <p:txBody>
          <a:bodyPr wrap="square" lIns="130622" tIns="65311" rIns="130622" bIns="65311" rtlCol="0">
            <a:spAutoFit/>
          </a:bodyPr>
          <a:lstStyle/>
          <a:p>
            <a:pPr algn="ctr"/>
            <a:r>
              <a:rPr lang="en-US" dirty="0" smtClean="0">
                <a:latin typeface="+mj-lt"/>
                <a:cs typeface="Seravek"/>
              </a:rPr>
              <a:t>PIFO Scheduler</a:t>
            </a:r>
            <a:endParaRPr lang="en-US" dirty="0">
              <a:latin typeface="+mj-lt"/>
              <a:cs typeface="Seravek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2630783" y="2568837"/>
            <a:ext cx="27051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+mj-lt"/>
                <a:cs typeface="Seravek"/>
              </a:rPr>
              <a:t>Rank Computation </a:t>
            </a:r>
            <a:endParaRPr lang="en-US" sz="2000" dirty="0">
              <a:latin typeface="+mj-lt"/>
              <a:cs typeface="Seravek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221856" y="2968947"/>
            <a:ext cx="3543300" cy="14003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defTabSz="457200">
              <a:buFontTx/>
              <a:buAutoNum type="arabicPeriod"/>
              <a:defRPr/>
            </a:pPr>
            <a:r>
              <a:rPr lang="en-US" sz="1700" kern="0" dirty="0">
                <a:solidFill>
                  <a:prstClr val="black"/>
                </a:solidFill>
                <a:latin typeface="+mj-lt"/>
                <a:cs typeface="Seravek"/>
              </a:rPr>
              <a:t>f = flow(p)</a:t>
            </a:r>
          </a:p>
          <a:p>
            <a:pPr marL="342900" indent="-342900" defTabSz="457200">
              <a:buFontTx/>
              <a:buAutoNum type="arabicPeriod"/>
              <a:defRPr/>
            </a:pPr>
            <a:r>
              <a:rPr lang="en-US" sz="1700" kern="0" dirty="0" err="1">
                <a:solidFill>
                  <a:prstClr val="black"/>
                </a:solidFill>
                <a:latin typeface="+mj-lt"/>
                <a:cs typeface="Seravek"/>
              </a:rPr>
              <a:t>p.start</a:t>
            </a:r>
            <a:r>
              <a:rPr lang="en-US" sz="1700" kern="0" dirty="0">
                <a:solidFill>
                  <a:prstClr val="black"/>
                </a:solidFill>
                <a:latin typeface="+mj-lt"/>
                <a:cs typeface="Seravek"/>
              </a:rPr>
              <a:t> = max(T[f].finish,                	                       </a:t>
            </a:r>
            <a:r>
              <a:rPr lang="en-US" sz="1700" kern="0" dirty="0" err="1">
                <a:solidFill>
                  <a:prstClr val="black"/>
                </a:solidFill>
                <a:latin typeface="+mj-lt"/>
                <a:cs typeface="Seravek"/>
              </a:rPr>
              <a:t>virtual_time</a:t>
            </a:r>
            <a:r>
              <a:rPr lang="en-US" sz="1700" kern="0" dirty="0">
                <a:solidFill>
                  <a:prstClr val="black"/>
                </a:solidFill>
                <a:latin typeface="+mj-lt"/>
                <a:cs typeface="Seravek"/>
              </a:rPr>
              <a:t>)</a:t>
            </a:r>
          </a:p>
          <a:p>
            <a:pPr marL="342900" indent="-342900" defTabSz="457200">
              <a:buFontTx/>
              <a:buAutoNum type="arabicPeriod"/>
              <a:defRPr/>
            </a:pPr>
            <a:r>
              <a:rPr lang="en-US" sz="1700" kern="0" dirty="0">
                <a:solidFill>
                  <a:prstClr val="black"/>
                </a:solidFill>
                <a:latin typeface="+mj-lt"/>
                <a:cs typeface="Seravek"/>
              </a:rPr>
              <a:t>T[f].finish = </a:t>
            </a:r>
            <a:r>
              <a:rPr lang="en-US" sz="1700" kern="0" dirty="0" err="1">
                <a:solidFill>
                  <a:prstClr val="black"/>
                </a:solidFill>
                <a:latin typeface="+mj-lt"/>
                <a:cs typeface="Seravek"/>
              </a:rPr>
              <a:t>p.start</a:t>
            </a:r>
            <a:r>
              <a:rPr lang="en-US" sz="1700" kern="0" dirty="0">
                <a:solidFill>
                  <a:prstClr val="black"/>
                </a:solidFill>
                <a:latin typeface="+mj-lt"/>
                <a:cs typeface="Seravek"/>
              </a:rPr>
              <a:t> + </a:t>
            </a:r>
            <a:r>
              <a:rPr lang="en-US" sz="1700" kern="0" dirty="0" err="1" smtClean="0">
                <a:solidFill>
                  <a:prstClr val="black"/>
                </a:solidFill>
                <a:latin typeface="+mj-lt"/>
                <a:cs typeface="Seravek"/>
              </a:rPr>
              <a:t>p.len</a:t>
            </a:r>
            <a:endParaRPr lang="en-US" sz="1700" kern="0" dirty="0">
              <a:solidFill>
                <a:prstClr val="black"/>
              </a:solidFill>
              <a:latin typeface="+mj-lt"/>
              <a:cs typeface="Seravek"/>
            </a:endParaRPr>
          </a:p>
          <a:p>
            <a:pPr marL="342900" indent="-342900" defTabSz="457200">
              <a:buFontTx/>
              <a:buAutoNum type="arabicPeriod"/>
              <a:defRPr/>
            </a:pPr>
            <a:r>
              <a:rPr lang="en-US" sz="1700" kern="0" dirty="0" err="1" smtClean="0">
                <a:solidFill>
                  <a:prstClr val="black"/>
                </a:solidFill>
                <a:latin typeface="+mj-lt"/>
                <a:cs typeface="Seravek"/>
              </a:rPr>
              <a:t>p.rank</a:t>
            </a:r>
            <a:r>
              <a:rPr lang="en-US" sz="1700" kern="0" dirty="0" smtClean="0">
                <a:solidFill>
                  <a:prstClr val="black"/>
                </a:solidFill>
                <a:latin typeface="+mj-lt"/>
                <a:cs typeface="Seravek"/>
              </a:rPr>
              <a:t> = </a:t>
            </a:r>
            <a:r>
              <a:rPr lang="en-US" sz="1700" kern="0" dirty="0" err="1">
                <a:solidFill>
                  <a:prstClr val="black"/>
                </a:solidFill>
                <a:latin typeface="+mj-lt"/>
                <a:cs typeface="Seravek"/>
              </a:rPr>
              <a:t>p.start</a:t>
            </a:r>
            <a:endParaRPr lang="en-US" sz="1700" kern="0" dirty="0">
              <a:solidFill>
                <a:prstClr val="black"/>
              </a:solidFill>
              <a:latin typeface="+mj-lt"/>
              <a:cs typeface="Seravek"/>
            </a:endParaRPr>
          </a:p>
        </p:txBody>
      </p:sp>
      <p:sp>
        <p:nvSpPr>
          <p:cNvPr id="290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Gadugi" panose="020B0502040204020203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+mj-lt"/>
              </a:rPr>
              <a:t>Weighted fair </a:t>
            </a:r>
            <a:r>
              <a:rPr lang="en-US" dirty="0">
                <a:latin typeface="+mj-lt"/>
              </a:rPr>
              <a:t>q</a:t>
            </a:r>
            <a:r>
              <a:rPr lang="en-US" dirty="0" smtClean="0">
                <a:latin typeface="+mj-lt"/>
              </a:rPr>
              <a:t>ueuing</a:t>
            </a:r>
            <a:endParaRPr lang="en-US" dirty="0">
              <a:latin typeface="+mj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02500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208"/>
    </mc:Choice>
    <mc:Fallback xmlns="">
      <p:transition spd="slow" advTm="3620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1|6.5|11.6|53.7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6.6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7|28.8|14.4|12.6|10.6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37.3|9.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8|37|10.9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4.8|3.7|2.9|2.3|5.9|6.7|3.4|1.8|24.1|4.6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2|2.7|9.2|15.7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3.8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2.5|15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7|39.3|36.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7|1.5|21.8|11.4|8.5|9.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4.1|4.2|13.7|9.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7|4.2|6.2|5.5|24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8|10.5|15.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4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Gadugi"/>
        <a:ea typeface=""/>
        <a:cs typeface=""/>
      </a:majorFont>
      <a:minorFont>
        <a:latin typeface="Gadug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8180</TotalTime>
  <Words>2216</Words>
  <Application>Microsoft Macintosh PowerPoint</Application>
  <PresentationFormat>Widescreen</PresentationFormat>
  <Paragraphs>513</Paragraphs>
  <Slides>32</Slides>
  <Notes>25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Calibri</vt:lpstr>
      <vt:lpstr>Gadugi</vt:lpstr>
      <vt:lpstr>Seravek</vt:lpstr>
      <vt:lpstr>Wingdings</vt:lpstr>
      <vt:lpstr>Arial</vt:lpstr>
      <vt:lpstr>Office Theme</vt:lpstr>
      <vt:lpstr>Programmable Packet Scheduling at Line Rate</vt:lpstr>
      <vt:lpstr>Programmable scheduling at line rate</vt:lpstr>
      <vt:lpstr>Why is programmable scheduling hard?</vt:lpstr>
      <vt:lpstr>What does the scheduler do?</vt:lpstr>
      <vt:lpstr>A strawman programmable scheduler</vt:lpstr>
      <vt:lpstr>The Push-In First-Out Queue</vt:lpstr>
      <vt:lpstr>A programmable scheduler</vt:lpstr>
      <vt:lpstr>PowerPoint Presentation</vt:lpstr>
      <vt:lpstr>PowerPoint Presentation</vt:lpstr>
      <vt:lpstr>PowerPoint Presentation</vt:lpstr>
      <vt:lpstr>SRPT</vt:lpstr>
      <vt:lpstr>SRPT</vt:lpstr>
      <vt:lpstr>Beyond a single PIFO</vt:lpstr>
      <vt:lpstr>Tree of PIFOs</vt:lpstr>
      <vt:lpstr>Expressiveness of PIFOs</vt:lpstr>
      <vt:lpstr>Limitations of PIFOs</vt:lpstr>
      <vt:lpstr>PIFO in hardware</vt:lpstr>
      <vt:lpstr>A PIFO block</vt:lpstr>
      <vt:lpstr>Hardware feasibility</vt:lpstr>
      <vt:lpstr>Related work</vt:lpstr>
      <vt:lpstr>Conclusion</vt:lpstr>
      <vt:lpstr>Backup slides</vt:lpstr>
      <vt:lpstr>Proposal: scheduling in P4</vt:lpstr>
      <vt:lpstr>Hardware implementation</vt:lpstr>
      <vt:lpstr>A PIFO block</vt:lpstr>
      <vt:lpstr>A PIFO mesh</vt:lpstr>
      <vt:lpstr>Proposal: scheduling in P4</vt:lpstr>
      <vt:lpstr>Hardware feasibility of PIFOs</vt:lpstr>
      <vt:lpstr>Composing PIFOs: min. rate guarantees</vt:lpstr>
      <vt:lpstr>Traffic Shaping</vt:lpstr>
      <vt:lpstr>LSTF</vt:lpstr>
      <vt:lpstr>The PIFO abstraction in one slide</vt:lpstr>
    </vt:vector>
  </TitlesOfParts>
  <Company>MIT</Company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Packet Transactions: Programming the Data Plane at Line Rate</dc:title>
  <dc:creator>anirudh</dc:creator>
  <cp:lastModifiedBy>Microsoft Office User</cp:lastModifiedBy>
  <cp:revision>3070</cp:revision>
  <dcterms:created xsi:type="dcterms:W3CDTF">2015-11-20T07:11:46Z</dcterms:created>
  <dcterms:modified xsi:type="dcterms:W3CDTF">2016-08-14T15:37:05Z</dcterms:modified>
</cp:coreProperties>
</file>