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tags/tag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67" r:id="rId25"/>
    <p:sldId id="517" r:id="rId26"/>
    <p:sldId id="516" r:id="rId27"/>
    <p:sldId id="537" r:id="rId28"/>
    <p:sldId id="538" r:id="rId29"/>
    <p:sldId id="546" r:id="rId30"/>
    <p:sldId id="547" r:id="rId31"/>
    <p:sldId id="548" r:id="rId32"/>
    <p:sldId id="549" r:id="rId33"/>
    <p:sldId id="550" r:id="rId34"/>
    <p:sldId id="551" r:id="rId35"/>
    <p:sldId id="552" r:id="rId36"/>
    <p:sldId id="553" r:id="rId37"/>
    <p:sldId id="554" r:id="rId38"/>
    <p:sldId id="555" r:id="rId39"/>
    <p:sldId id="556" r:id="rId40"/>
    <p:sldId id="568" r:id="rId41"/>
    <p:sldId id="560" r:id="rId42"/>
    <p:sldId id="561" r:id="rId43"/>
    <p:sldId id="565" r:id="rId44"/>
    <p:sldId id="566" r:id="rId45"/>
    <p:sldId id="358" r:id="rId46"/>
    <p:sldId id="544" r:id="rId47"/>
    <p:sldId id="350" r:id="rId48"/>
    <p:sldId id="569" r:id="rId49"/>
    <p:sldId id="570" r:id="rId50"/>
    <p:sldId id="571" r:id="rId51"/>
    <p:sldId id="540" r:id="rId52"/>
    <p:sldId id="541" r:id="rId53"/>
    <p:sldId id="508" r:id="rId54"/>
    <p:sldId id="526" r:id="rId55"/>
    <p:sldId id="514" r:id="rId56"/>
    <p:sldId id="507" r:id="rId57"/>
    <p:sldId id="509" r:id="rId58"/>
    <p:sldId id="510" r:id="rId59"/>
    <p:sldId id="464" r:id="rId60"/>
    <p:sldId id="465" r:id="rId61"/>
    <p:sldId id="375" r:id="rId62"/>
    <p:sldId id="299" r:id="rId63"/>
    <p:sldId id="357" r:id="rId64"/>
    <p:sldId id="305" r:id="rId65"/>
    <p:sldId id="306" r:id="rId66"/>
    <p:sldId id="301" r:id="rId67"/>
    <p:sldId id="271" r:id="rId68"/>
    <p:sldId id="326" r:id="rId69"/>
    <p:sldId id="327" r:id="rId70"/>
    <p:sldId id="272" r:id="rId71"/>
    <p:sldId id="374" r:id="rId72"/>
    <p:sldId id="468" r:id="rId73"/>
    <p:sldId id="332" r:id="rId74"/>
    <p:sldId id="370" r:id="rId75"/>
    <p:sldId id="371" r:id="rId76"/>
    <p:sldId id="335" r:id="rId77"/>
    <p:sldId id="372" r:id="rId78"/>
    <p:sldId id="373" r:id="rId79"/>
    <p:sldId id="307" r:id="rId80"/>
    <p:sldId id="467" r:id="rId81"/>
    <p:sldId id="458" r:id="rId82"/>
    <p:sldId id="459" r:id="rId83"/>
    <p:sldId id="460" r:id="rId84"/>
    <p:sldId id="461" r:id="rId85"/>
    <p:sldId id="462" r:id="rId86"/>
    <p:sldId id="466" r:id="rId87"/>
    <p:sldId id="463"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21" autoAdjust="0"/>
    <p:restoredTop sz="57734" autoAdjust="0"/>
  </p:normalViewPr>
  <p:slideViewPr>
    <p:cSldViewPr showGuides="1">
      <p:cViewPr>
        <p:scale>
          <a:sx n="95" d="100"/>
          <a:sy n="95" d="100"/>
        </p:scale>
        <p:origin x="240" y="8"/>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presProps" Target="presProps.xml"/><Relationship Id="rId91" Type="http://schemas.openxmlformats.org/officeDocument/2006/relationships/viewProps" Target="viewProps.xml"/><Relationship Id="rId92" Type="http://schemas.openxmlformats.org/officeDocument/2006/relationships/theme" Target="theme/theme1.xml"/><Relationship Id="rId93"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1355501536"/>
        <c:axId val="1353850832"/>
      </c:lineChart>
      <c:catAx>
        <c:axId val="135550153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353850832"/>
        <c:crosses val="autoZero"/>
        <c:auto val="1"/>
        <c:lblAlgn val="ctr"/>
        <c:lblOffset val="100"/>
        <c:noMultiLvlLbl val="0"/>
      </c:catAx>
      <c:valAx>
        <c:axId val="135385083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35550153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1366061296"/>
        <c:axId val="1366048848"/>
      </c:scatterChart>
      <c:valAx>
        <c:axId val="1366061296"/>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66048848"/>
        <c:crosses val="autoZero"/>
        <c:crossBetween val="midCat"/>
      </c:valAx>
      <c:valAx>
        <c:axId val="1366048848"/>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660612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a:t>
            </a:r>
            <a:r>
              <a:rPr lang="en-US" sz="1200" baseline="0" dirty="0" smtClean="0"/>
              <a:t>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the scheduler</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TODO: Rehearse this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Let’s see how we turn this fixed-function pipeline into a programmable one.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core primitive for this is an atom</a:t>
            </a:r>
            <a:r>
              <a:rPr lang="en-US" sz="1200" baseline="0" dirty="0" smtClean="0"/>
              <a:t>, which encapsulates local memory and action unit, where the action unit is constrained so that it can handle a new packet every cycle.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do constrain the atom? By designing it as a digital circuit in hardware whose latency is 1 cycle so that it can handle new inputs every cycle.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Where does the programmability come from? There are a few configurable parameters in the atom’s circuit that can be configured by a programmer/compiler for a specific program.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a toy example (Show how the toy example constrains processing, while still providing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In practice, you would have parallel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a:t>
            </a:r>
            <a:r>
              <a:rPr lang="en-US" dirty="0" smtClean="0"/>
              <a:t>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t>
            </a:r>
            <a:r>
              <a:rPr lang="en-US" baseline="0" dirty="0" smtClean="0"/>
              <a:t>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31</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Precomputing _before_ packet is </a:t>
            </a:r>
            <a:r>
              <a:rPr lang="en-US" sz="1200" dirty="0" err="1" smtClean="0"/>
              <a:t>enqueued</a:t>
            </a:r>
            <a:r>
              <a:rPr lang="en-US" sz="1200" dirty="0" smtClean="0"/>
              <a:t>, not as it is </a:t>
            </a:r>
            <a:r>
              <a:rPr lang="en-US" sz="1200" dirty="0" err="1" smtClean="0"/>
              <a:t>enqueued</a:t>
            </a:r>
            <a:r>
              <a:rPr lang="en-US" sz="1200" dirty="0" smtClean="0"/>
              <a:t>. So it’s not on the </a:t>
            </a:r>
            <a:r>
              <a:rPr lang="en-US" sz="1200" dirty="0" err="1" smtClean="0"/>
              <a:t>enqueue</a:t>
            </a:r>
            <a:r>
              <a:rPr lang="en-US" sz="1200" baseline="0" smtClean="0"/>
              <a:t> critical path either.</a:t>
            </a:r>
            <a:endParaRPr lang="en-US" sz="1200" smtClean="0"/>
          </a:p>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mtClean="0"/>
              <a:t>Balancing specialization and software programmability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t>
            </a:r>
            <a:r>
              <a:rPr lang="en-US" baseline="0" dirty="0" smtClean="0"/>
              <a:t>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62</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72</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78</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a:t>
            </a:r>
            <a:r>
              <a:rPr lang="en-US" baseline="0" dirty="0" smtClean="0"/>
              <a:t>, I am going to speak about two of my projects that were published at SIGCOMM last year. The first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2021684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2/18/17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2/18/17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chart" Target="../charts/char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fixed-function router pipeline</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1 packet/cycle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action unit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200"/>
                                  </p:stCondLst>
                                  <p:childTnLst>
                                    <p:set>
                                      <p:cBhvr>
                                        <p:cTn id="23" dur="1" fill="hold">
                                          <p:stCondLst>
                                            <p:cond delay="0"/>
                                          </p:stCondLst>
                                        </p:cTn>
                                        <p:tgtEl>
                                          <p:spTgt spid="255"/>
                                        </p:tgtEl>
                                        <p:attrNameLst>
                                          <p:attrName>style.visibility</p:attrName>
                                        </p:attrNameLst>
                                      </p:cBhvr>
                                      <p:to>
                                        <p:strVal val="visible"/>
                                      </p:to>
                                    </p:set>
                                  </p:childTnLst>
                                </p:cTn>
                              </p:par>
                            </p:childTnLst>
                          </p:cTn>
                        </p:par>
                        <p:par>
                          <p:cTn id="24" fill="hold">
                            <p:stCondLst>
                              <p:cond delay="200"/>
                            </p:stCondLst>
                            <p:childTnLst>
                              <p:par>
                                <p:cTn id="25" presetID="1" presetClass="entr" presetSubtype="0" fill="hold" nodeType="afterEffect">
                                  <p:stCondLst>
                                    <p:cond delay="200"/>
                                  </p:stCondLst>
                                  <p:childTnLst>
                                    <p:set>
                                      <p:cBhvr>
                                        <p:cTn id="26" dur="1" fill="hold">
                                          <p:stCondLst>
                                            <p:cond delay="0"/>
                                          </p:stCondLst>
                                        </p:cTn>
                                        <p:tgtEl>
                                          <p:spTgt spid="83"/>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200"/>
                                  </p:stCondLst>
                                  <p:childTnLst>
                                    <p:set>
                                      <p:cBhvr>
                                        <p:cTn id="29" dur="1" fill="hold">
                                          <p:stCondLst>
                                            <p:cond delay="0"/>
                                          </p:stCondLst>
                                        </p:cTn>
                                        <p:tgtEl>
                                          <p:spTgt spid="258"/>
                                        </p:tgtEl>
                                        <p:attrNameLst>
                                          <p:attrName>style.visibility</p:attrName>
                                        </p:attrNameLst>
                                      </p:cBhvr>
                                      <p:to>
                                        <p:strVal val="visible"/>
                                      </p:to>
                                    </p:set>
                                  </p:childTnLst>
                                </p:cTn>
                              </p:par>
                            </p:childTnLst>
                          </p:cTn>
                        </p:par>
                        <p:par>
                          <p:cTn id="30" fill="hold">
                            <p:stCondLst>
                              <p:cond delay="600"/>
                            </p:stCondLst>
                            <p:childTnLst>
                              <p:par>
                                <p:cTn id="31" presetID="1" presetClass="entr" presetSubtype="0" fill="hold" nodeType="afterEffect">
                                  <p:stCondLst>
                                    <p:cond delay="200"/>
                                  </p:stCondLst>
                                  <p:childTnLst>
                                    <p:set>
                                      <p:cBhvr>
                                        <p:cTn id="32" dur="1" fill="hold">
                                          <p:stCondLst>
                                            <p:cond delay="0"/>
                                          </p:stCondLst>
                                        </p:cTn>
                                        <p:tgtEl>
                                          <p:spTgt spid="31"/>
                                        </p:tgtEl>
                                        <p:attrNameLst>
                                          <p:attrName>style.visibility</p:attrName>
                                        </p:attrNameLst>
                                      </p:cBhvr>
                                      <p:to>
                                        <p:strVal val="visible"/>
                                      </p:to>
                                    </p:set>
                                  </p:childTnLst>
                                </p:cTn>
                              </p:par>
                            </p:childTnLst>
                          </p:cTn>
                        </p:par>
                        <p:par>
                          <p:cTn id="33" fill="hold">
                            <p:stCondLst>
                              <p:cond delay="800"/>
                            </p:stCondLst>
                            <p:childTnLst>
                              <p:par>
                                <p:cTn id="34" presetID="1" presetClass="entr" presetSubtype="0" fill="hold" nodeType="afterEffect">
                                  <p:stCondLst>
                                    <p:cond delay="200"/>
                                  </p:stCondLst>
                                  <p:childTnLst>
                                    <p:set>
                                      <p:cBhvr>
                                        <p:cTn id="35" dur="1" fill="hold">
                                          <p:stCondLst>
                                            <p:cond delay="0"/>
                                          </p:stCondLst>
                                        </p:cTn>
                                        <p:tgtEl>
                                          <p:spTgt spid="8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1"/>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200"/>
                                  </p:stCondLst>
                                  <p:childTnLst>
                                    <p:set>
                                      <p:cBhvr>
                                        <p:cTn id="54" dur="1" fill="hold">
                                          <p:stCondLst>
                                            <p:cond delay="0"/>
                                          </p:stCondLst>
                                        </p:cTn>
                                        <p:tgtEl>
                                          <p:spTgt spid="38"/>
                                        </p:tgtEl>
                                        <p:attrNameLst>
                                          <p:attrName>style.visibility</p:attrName>
                                        </p:attrNameLst>
                                      </p:cBhvr>
                                      <p:to>
                                        <p:strVal val="visible"/>
                                      </p:to>
                                    </p:set>
                                  </p:childTnLst>
                                </p:cTn>
                              </p:par>
                            </p:childTnLst>
                          </p:cTn>
                        </p:par>
                        <p:par>
                          <p:cTn id="55" fill="hold">
                            <p:stCondLst>
                              <p:cond delay="200"/>
                            </p:stCondLst>
                            <p:childTnLst>
                              <p:par>
                                <p:cTn id="56" presetID="1" presetClass="entr" presetSubtype="0" fill="hold" grpId="0" nodeType="afterEffect">
                                  <p:stCondLst>
                                    <p:cond delay="200"/>
                                  </p:stCondLst>
                                  <p:childTnLst>
                                    <p:set>
                                      <p:cBhvr>
                                        <p:cTn id="57" dur="1" fill="hold">
                                          <p:stCondLst>
                                            <p:cond delay="0"/>
                                          </p:stCondLst>
                                        </p:cTn>
                                        <p:tgtEl>
                                          <p:spTgt spid="262"/>
                                        </p:tgtEl>
                                        <p:attrNameLst>
                                          <p:attrName>style.visibility</p:attrName>
                                        </p:attrNameLst>
                                      </p:cBhvr>
                                      <p:to>
                                        <p:strVal val="visible"/>
                                      </p:to>
                                    </p:set>
                                  </p:childTnLst>
                                </p:cTn>
                              </p:par>
                            </p:childTnLst>
                          </p:cTn>
                        </p:par>
                        <p:par>
                          <p:cTn id="58" fill="hold">
                            <p:stCondLst>
                              <p:cond delay="400"/>
                            </p:stCondLst>
                            <p:childTnLst>
                              <p:par>
                                <p:cTn id="59" presetID="1" presetClass="entr" presetSubtype="0" fill="hold" nodeType="after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 given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a:t>
            </a:r>
            <a:r>
              <a:rPr lang="en-US" sz="4000" dirty="0" smtClean="0"/>
              <a:t>packet/cycle</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before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for programming high-speed routers</a:t>
            </a:r>
          </a:p>
          <a:p>
            <a:pPr lvl="1"/>
            <a:r>
              <a:rPr lang="en-US" dirty="0"/>
              <a:t>N</a:t>
            </a:r>
            <a:r>
              <a:rPr lang="en-US" dirty="0" smtClean="0"/>
              <a:t>etwork measurement</a:t>
            </a:r>
          </a:p>
          <a:p>
            <a:pPr lvl="1"/>
            <a:r>
              <a:rPr lang="en-US" dirty="0" smtClean="0"/>
              <a:t>Host networking</a:t>
            </a:r>
          </a:p>
          <a:p>
            <a:pPr lvl="1"/>
            <a:endParaRPr lang="en-US" dirty="0"/>
          </a:p>
          <a:p>
            <a:r>
              <a:rPr lang="en-US" dirty="0" smtClean="0"/>
              <a:t>Hardware and software for </a:t>
            </a:r>
            <a:r>
              <a:rPr lang="en-US" smtClean="0"/>
              <a:t>specialized distributed systems</a:t>
            </a:r>
            <a:endParaRPr lang="en-US" dirty="0" smtClean="0"/>
          </a:p>
          <a:p>
            <a:pPr lvl="1"/>
            <a:r>
              <a:rPr lang="en-US" dirty="0" smtClean="0"/>
              <a:t>The end of Moore’s law makes specialization a necessity, not a luxury</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 compilers, etc</a:t>
            </a:r>
            <a:r>
              <a:rPr lang="en-US" dirty="0" smtClean="0"/>
              <a:t>.</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a:t>
            </a:r>
            <a:r>
              <a:rPr lang="en-US" sz="2400" dirty="0" smtClean="0"/>
              <a:t>primitives </a:t>
            </a:r>
            <a:r>
              <a:rPr lang="en-US" sz="2400" dirty="0"/>
              <a:t>for high-speed </a:t>
            </a:r>
            <a:r>
              <a:rPr lang="en-US" sz="2400" dirty="0" smtClean="0"/>
              <a:t>programming </a:t>
            </a:r>
            <a:r>
              <a:rPr lang="en-US" sz="2400" dirty="0"/>
              <a:t>of streaming algorithms</a:t>
            </a:r>
          </a:p>
          <a:p>
            <a:pPr lvl="2"/>
            <a:r>
              <a:rPr lang="en-US" sz="2400" dirty="0"/>
              <a:t>A </a:t>
            </a:r>
            <a:r>
              <a:rPr lang="en-US" sz="2400" dirty="0" smtClean="0"/>
              <a:t>compiler to compile algorithms to these primitives</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2.xml><?xml version="1.0" encoding="utf-8"?>
<p:tagLst xmlns:a="http://schemas.openxmlformats.org/drawingml/2006/main" xmlns:r="http://schemas.openxmlformats.org/officeDocument/2006/relationships" xmlns:p="http://schemas.openxmlformats.org/presentationml/2006/main">
  <p:tag name="TIMING" val="|0.5|37.3|9.2"/>
</p:tagLst>
</file>

<file path=ppt/tags/tag13.xml><?xml version="1.0" encoding="utf-8"?>
<p:tagLst xmlns:a="http://schemas.openxmlformats.org/drawingml/2006/main" xmlns:r="http://schemas.openxmlformats.org/officeDocument/2006/relationships" xmlns:p="http://schemas.openxmlformats.org/presentationml/2006/main">
  <p:tag name="TIMING" val="|12.8|37|10.9"/>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13664</TotalTime>
  <Words>13258</Words>
  <Application>Microsoft Macintosh PowerPoint</Application>
  <PresentationFormat>Widescreen</PresentationFormat>
  <Paragraphs>1843</Paragraphs>
  <Slides>87</Slides>
  <Notes>78</Notes>
  <HiddenSlides>24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Calibri</vt:lpstr>
      <vt:lpstr>Gadugi</vt:lpstr>
      <vt:lpstr>Seravek</vt:lpstr>
      <vt:lpstr>Symbol</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Programming streaming algorithms</vt:lpstr>
      <vt:lpstr>A fixed-function router pipeline</vt:lpstr>
      <vt:lpstr>A programmable atom pipeline</vt:lpstr>
      <vt:lpstr>Compiling algorithms</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Does an algorithm map to a given atom?</vt:lpstr>
      <vt:lpstr>Results: A catalog of reusable atoms</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5656</cp:revision>
  <dcterms:created xsi:type="dcterms:W3CDTF">2015-11-20T07:11:46Z</dcterms:created>
  <dcterms:modified xsi:type="dcterms:W3CDTF">2017-02-19T00:49:00Z</dcterms:modified>
</cp:coreProperties>
</file>