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05" r:id="rId2"/>
    <p:sldId id="410" r:id="rId3"/>
    <p:sldId id="409" r:id="rId4"/>
    <p:sldId id="383" r:id="rId5"/>
    <p:sldId id="418" r:id="rId6"/>
    <p:sldId id="384" r:id="rId7"/>
    <p:sldId id="385" r:id="rId8"/>
    <p:sldId id="386" r:id="rId9"/>
    <p:sldId id="387" r:id="rId10"/>
    <p:sldId id="388" r:id="rId11"/>
    <p:sldId id="411" r:id="rId12"/>
    <p:sldId id="412" r:id="rId13"/>
    <p:sldId id="391" r:id="rId14"/>
    <p:sldId id="392" r:id="rId15"/>
    <p:sldId id="398" r:id="rId16"/>
    <p:sldId id="399" r:id="rId17"/>
    <p:sldId id="400" r:id="rId18"/>
    <p:sldId id="403" r:id="rId19"/>
    <p:sldId id="417" r:id="rId20"/>
    <p:sldId id="416" r:id="rId21"/>
    <p:sldId id="350" r:id="rId22"/>
    <p:sldId id="421" r:id="rId23"/>
    <p:sldId id="422" r:id="rId24"/>
    <p:sldId id="396" r:id="rId25"/>
    <p:sldId id="413" r:id="rId26"/>
    <p:sldId id="414" r:id="rId27"/>
    <p:sldId id="415" r:id="rId28"/>
    <p:sldId id="397" r:id="rId29"/>
    <p:sldId id="357" r:id="rId30"/>
    <p:sldId id="363" r:id="rId31"/>
    <p:sldId id="364" r:id="rId32"/>
    <p:sldId id="36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438" autoAdjust="0"/>
    <p:restoredTop sz="73171" autoAdjust="0"/>
  </p:normalViewPr>
  <p:slideViewPr>
    <p:cSldViewPr snapToGrid="0" showGuides="1">
      <p:cViewPr>
        <p:scale>
          <a:sx n="95" d="100"/>
          <a:sy n="95" d="100"/>
        </p:scale>
        <p:origin x="144" y="14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napToGrid="0"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 at MIT and I’ll be speaking about recent work we have done on enabling programmable scheduling on high-speed switches. This is joint work with collaborators at MIT, Barefoot, CISCO, and Stanford.</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318847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382926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14864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56164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99581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5154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40979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61704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discuss how our</a:t>
            </a:r>
            <a:r>
              <a:rPr lang="en-US" baseline="0" dirty="0" smtClean="0"/>
              <a:t> work on </a:t>
            </a:r>
            <a:r>
              <a:rPr lang="en-US" dirty="0" smtClean="0"/>
              <a:t>programmable scheduling relates to the</a:t>
            </a:r>
            <a:r>
              <a:rPr lang="en-US" baseline="0" dirty="0" smtClean="0"/>
              <a:t> most relevant</a:t>
            </a:r>
            <a:r>
              <a:rPr lang="en-US" dirty="0" smtClean="0"/>
              <a:t> prior work.</a:t>
            </a:r>
          </a:p>
          <a:p>
            <a:endParaRPr lang="en-US" dirty="0" smtClean="0"/>
          </a:p>
          <a:p>
            <a:r>
              <a:rPr lang="en-US" dirty="0" smtClean="0"/>
              <a:t>PIFOs</a:t>
            </a:r>
            <a:r>
              <a:rPr lang="en-US" baseline="0" dirty="0" smtClean="0"/>
              <a:t> were first used to prove properties of combined input-output queued routers in the 90s. Here, we show that they are a promising candidate for </a:t>
            </a:r>
            <a:r>
              <a:rPr lang="en-US" baseline="0" dirty="0" err="1" smtClean="0"/>
              <a:t>prog</a:t>
            </a:r>
            <a:r>
              <a:rPr lang="en-US" baseline="0" dirty="0" smtClean="0"/>
              <a:t> scheduling at line rate.</a:t>
            </a:r>
          </a:p>
          <a:p>
            <a:endParaRPr lang="en-US" baseline="0" dirty="0" smtClean="0"/>
          </a:p>
          <a:p>
            <a:endParaRPr lang="en-US" baseline="0" dirty="0" smtClean="0"/>
          </a:p>
          <a:p>
            <a:r>
              <a:rPr lang="en-US" baseline="0" dirty="0" smtClean="0"/>
              <a:t>The UPS work shares some of our goals by looking for a single algorithm that can replay all other schedulers. They prove that the least-slack time first algorithm achieves this goal by allowing end points to set the slack values.</a:t>
            </a:r>
          </a:p>
          <a:p>
            <a:endParaRPr lang="en-US" baseline="0" dirty="0" smtClean="0"/>
          </a:p>
          <a:p>
            <a:r>
              <a:rPr lang="en-US" baseline="0" dirty="0" smtClean="0"/>
              <a:t>LSTF can be programmed using PIFOs, but is still limited.</a:t>
            </a:r>
          </a:p>
          <a:p>
            <a:r>
              <a:rPr lang="en-US" baseline="0" dirty="0" smtClean="0"/>
              <a:t>In particular, it assumes fixed switches and precludes algorithms that require switch-based rank computations such as fair queueing and shaping.</a:t>
            </a:r>
          </a:p>
          <a:p>
            <a:r>
              <a:rPr lang="en-US" baseline="0" dirty="0" smtClean="0"/>
              <a:t>Also, by using a single priority queue, it cannot implement a hierarchical scheduler.</a:t>
            </a:r>
            <a:endParaRPr lang="en-US" dirty="0" smtClean="0"/>
          </a:p>
          <a:p>
            <a:endParaRPr lang="en-US" dirty="0" smtClean="0"/>
          </a:p>
          <a:p>
            <a:pPr lvl="1"/>
            <a:endParaRPr lang="en-US" b="1"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2307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The motivation for this work is simple. As a network operator or researcher, there is no way to deploy a new switch scheduler in a production network today. This is because switch schedulers are built out of dedicated hardware in the fastest switches today (what I colloquially call line-rate switches). Creating a new scheduler---or even modifying one---requires us to wait for the next generation of hardware. The goal here is to change that: can we allow operators to program packet scheduling in the field without hardware redesign?</a:t>
            </a:r>
          </a:p>
          <a:p>
            <a:pPr lvl="1" algn="l"/>
            <a:endParaRPr lang="en-US" baseline="0" dirty="0" smtClean="0"/>
          </a:p>
          <a:p>
            <a:pPr lvl="1" algn="l"/>
            <a:r>
              <a:rPr lang="en-US" baseline="0" dirty="0" smtClean="0"/>
              <a:t>That should raise an immediate question. What about all the recent work on programmable switches? Doesn’t that solve this problem? To show why it doesn’t, let’s look inside a switch pipeline. It has a parser to turn bytes into packets. Then, a pipeline of match-action tables processes these packets. Packets then sit around in a scheduler until they are scheduled, and there is a similar egress pipeline and </a:t>
            </a:r>
            <a:r>
              <a:rPr lang="en-US" baseline="0" dirty="0" err="1" smtClean="0"/>
              <a:t>deparser</a:t>
            </a:r>
            <a:r>
              <a:rPr lang="en-US" baseline="0" dirty="0" smtClean="0"/>
              <a:t>.</a:t>
            </a:r>
          </a:p>
          <a:p>
            <a:pPr lvl="1" algn="l"/>
            <a:endParaRPr lang="en-US" baseline="0" dirty="0" smtClean="0"/>
          </a:p>
          <a:p>
            <a:pPr lvl="1" algn="l"/>
            <a:r>
              <a:rPr lang="en-US" baseline="0" dirty="0" smtClean="0"/>
              <a:t>Now, people have worked on making different aspects of the switch programmable. For instance, the </a:t>
            </a:r>
            <a:r>
              <a:rPr lang="en-US" baseline="0" dirty="0" err="1" smtClean="0"/>
              <a:t>Reconfig</a:t>
            </a:r>
            <a:r>
              <a:rPr lang="en-US" baseline="0" dirty="0" smtClean="0"/>
              <a:t>. Mat-Act Table work from Stanford has a programmable parser, where a user can specify protocol formats, which the parser then recognizes. When it comes to the pipelines, RMT makes stateless tasks like packet forwarding programmable, while Domino, which I just discussed, makes </a:t>
            </a:r>
            <a:r>
              <a:rPr lang="en-US" baseline="0" dirty="0" err="1" smtClean="0"/>
              <a:t>stateful</a:t>
            </a:r>
            <a:r>
              <a:rPr lang="en-US" baseline="0" dirty="0" smtClean="0"/>
              <a:t> tasks like congestion control programmable.</a:t>
            </a:r>
          </a:p>
          <a:p>
            <a:pPr lvl="1" algn="l"/>
            <a:endParaRPr lang="en-US" baseline="0" dirty="0" smtClean="0"/>
          </a:p>
          <a:p>
            <a:pPr lvl="1" algn="l"/>
            <a:r>
              <a:rPr lang="en-US" baseline="0" dirty="0" smtClean="0"/>
              <a:t>But, this central piece, the scheduler is still fixed. Switches still support a small scheduling menu: typically, something like deficit round robin, priorities, and rate limits. You can tweak parameters in these algorithms, but not program or modify the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731198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I hope to have persuaded you that </a:t>
            </a:r>
            <a:r>
              <a:rPr lang="en-US" dirty="0" err="1" smtClean="0"/>
              <a:t>prog</a:t>
            </a:r>
            <a:r>
              <a:rPr lang="en-US" baseline="0" dirty="0" smtClean="0"/>
              <a:t> </a:t>
            </a:r>
            <a:r>
              <a:rPr lang="en-US" baseline="0" dirty="0" err="1" smtClean="0"/>
              <a:t>s</a:t>
            </a:r>
            <a:r>
              <a:rPr lang="en-US" dirty="0" err="1" smtClean="0"/>
              <a:t>ched</a:t>
            </a:r>
            <a:r>
              <a:rPr lang="en-US" dirty="0" smtClean="0"/>
              <a:t> is within reach. This has two concrete benefits. As an</a:t>
            </a:r>
            <a:r>
              <a:rPr lang="en-US" baseline="0" dirty="0" smtClean="0"/>
              <a:t> operator, you can now customize your switch scheduler to specific objectives without being constrained by your vendor. As a switch vendor, you can express a scheduler as software, not hardware, which allows you to fix bugs faster.</a:t>
            </a:r>
          </a:p>
          <a:p>
            <a:endParaRPr lang="en-US" baseline="0" dirty="0" smtClean="0"/>
          </a:p>
          <a:p>
            <a:r>
              <a:rPr lang="en-US" baseline="0" dirty="0" smtClean="0"/>
              <a:t>Thank you and I am happy to take questions.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999094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 Depending on whether we are speaking about hardware limitations as well, move this after the hardware part.</a:t>
            </a:r>
          </a:p>
          <a:p>
            <a:endParaRPr lang="en-US" dirty="0" smtClean="0"/>
          </a:p>
          <a:p>
            <a:r>
              <a:rPr lang="en-US" dirty="0" smtClean="0"/>
              <a:t>These limitations are a little hard to state succinctly. Maybe</a:t>
            </a:r>
            <a:r>
              <a:rPr lang="en-US" baseline="0" dirty="0" smtClean="0"/>
              <a:t> move them to the backup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72674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PIFO mesh, and then show how the hierarchical scheduler maps to the PIFO mesh.</a:t>
            </a:r>
          </a:p>
          <a:p>
            <a:r>
              <a:rPr lang="en-US" dirty="0" smtClean="0"/>
              <a:t>Just lets people make the connect from a single PIFO block to multiple PIFO</a:t>
            </a:r>
            <a:r>
              <a:rPr lang="en-US" baseline="0" dirty="0" smtClean="0"/>
              <a:t> blocks (useful for hierarchies)</a:t>
            </a:r>
          </a:p>
          <a:p>
            <a:r>
              <a:rPr lang="en-US" baseline="0" dirty="0" smtClean="0"/>
              <a:t>Always </a:t>
            </a:r>
            <a:r>
              <a:rPr lang="en-US" baseline="0" dirty="0" err="1" smtClean="0"/>
              <a:t>enq+deq</a:t>
            </a:r>
            <a:r>
              <a:rPr lang="en-US" baseline="0" dirty="0" smtClean="0"/>
              <a:t> only one per clock cycle.</a:t>
            </a:r>
          </a:p>
          <a:p>
            <a:endParaRPr lang="en-US" baseline="0" dirty="0" smtClean="0"/>
          </a:p>
          <a:p>
            <a:r>
              <a:rPr lang="en-US" baseline="0" dirty="0" smtClean="0"/>
              <a:t>Mohammad: Each block in the 5-level scheduler runs independently. You can run each block independently.</a:t>
            </a:r>
          </a:p>
          <a:p>
            <a:r>
              <a:rPr lang="en-US" baseline="0" dirty="0" smtClean="0"/>
              <a:t>Emphasize that the blocks are decoupled. Each can run independently. You can instantiate multiple of these.</a:t>
            </a:r>
          </a:p>
          <a:p>
            <a:r>
              <a:rPr lang="en-US" baseline="0" dirty="0" smtClean="0"/>
              <a:t>Because of how the hardware and hierarchical scheduler is designed and you do everything on </a:t>
            </a:r>
            <a:r>
              <a:rPr lang="en-US" baseline="0" dirty="0" err="1" smtClean="0"/>
              <a:t>enqueue</a:t>
            </a:r>
            <a:r>
              <a:rPr lang="en-US" baseline="0" dirty="0" smtClean="0"/>
              <a:t>, each can run independently.</a:t>
            </a:r>
          </a:p>
          <a:p>
            <a:endParaRPr lang="en-US" baseline="0" dirty="0" smtClean="0"/>
          </a:p>
          <a:p>
            <a:r>
              <a:rPr lang="en-US" baseline="0" smtClean="0"/>
              <a:t>Maybe bring in the tiling slide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648669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0060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11008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21350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74447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37820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84710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480" userDrawn="1">
          <p15:clr>
            <a:srgbClr val="FBAE40"/>
          </p15:clr>
        </p15:guide>
        <p15:guide id="2" orient="horz" pos="9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1" Type="http://schemas.openxmlformats.org/officeDocument/2006/relationships/tags" Target="../tags/tag7.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750" y="421164"/>
            <a:ext cx="11620500" cy="2387600"/>
          </a:xfrm>
        </p:spPr>
        <p:txBody>
          <a:bodyPr>
            <a:normAutofit/>
          </a:bodyPr>
          <a:lstStyle/>
          <a:p>
            <a:r>
              <a:rPr lang="en-US" dirty="0" smtClean="0">
                <a:solidFill>
                  <a:srgbClr val="C00000"/>
                </a:solidFill>
              </a:rPr>
              <a:t>Programmable Packet Scheduling at Line Rate</a:t>
            </a:r>
            <a:endParaRPr lang="en-US" dirty="0">
              <a:solidFill>
                <a:srgbClr val="C00000"/>
              </a:solidFill>
            </a:endParaRPr>
          </a:p>
        </p:txBody>
      </p:sp>
      <p:sp>
        <p:nvSpPr>
          <p:cNvPr id="7" name="Subtitle 6"/>
          <p:cNvSpPr>
            <a:spLocks noGrp="1"/>
          </p:cNvSpPr>
          <p:nvPr>
            <p:ph type="subTitle" idx="1"/>
          </p:nvPr>
        </p:nvSpPr>
        <p:spPr>
          <a:xfrm>
            <a:off x="1024218" y="3319438"/>
            <a:ext cx="10143565" cy="1655762"/>
          </a:xfrm>
        </p:spPr>
        <p:txBody>
          <a:bodyPr>
            <a:noAutofit/>
          </a:bodyPr>
          <a:lstStyle/>
          <a:p>
            <a:r>
              <a:rPr lang="en-US" sz="2800" b="1" dirty="0" smtClean="0"/>
              <a:t>Anirudh </a:t>
            </a:r>
            <a:r>
              <a:rPr lang="en-US" sz="2800" b="1" dirty="0" err="1" smtClean="0"/>
              <a:t>Sivaraman</a:t>
            </a:r>
            <a:r>
              <a:rPr lang="en-US" sz="2800" dirty="0" smtClean="0"/>
              <a:t>, </a:t>
            </a:r>
            <a:r>
              <a:rPr lang="en-US" sz="2800" dirty="0" err="1" smtClean="0"/>
              <a:t>Suvinay</a:t>
            </a:r>
            <a:r>
              <a:rPr lang="en-US" sz="2800" dirty="0" smtClean="0"/>
              <a:t> Subramanian, Mohammad </a:t>
            </a:r>
            <a:r>
              <a:rPr lang="en-US" sz="2800" dirty="0" err="1" smtClean="0"/>
              <a:t>Alizadeh</a:t>
            </a:r>
            <a:r>
              <a:rPr lang="en-US" sz="2800" dirty="0" smtClean="0"/>
              <a:t>, Sharad </a:t>
            </a:r>
            <a:r>
              <a:rPr lang="en-US" sz="2800" dirty="0" err="1" smtClean="0"/>
              <a:t>Chole</a:t>
            </a:r>
            <a:r>
              <a:rPr lang="en-US" sz="2800" dirty="0" smtClean="0"/>
              <a:t>, Shang-</a:t>
            </a:r>
            <a:r>
              <a:rPr lang="en-US" sz="2800" dirty="0" err="1" smtClean="0"/>
              <a:t>Tse</a:t>
            </a:r>
            <a:r>
              <a:rPr lang="en-US" sz="2800" dirty="0" smtClean="0"/>
              <a:t> Chuang, Anurag Agrawal, Hari </a:t>
            </a:r>
            <a:r>
              <a:rPr lang="en-US" sz="2800" dirty="0" err="1" smtClean="0"/>
              <a:t>Balakrishnan</a:t>
            </a:r>
            <a:r>
              <a:rPr lang="en-US" sz="2800" dirty="0" smtClean="0"/>
              <a:t>, Tom </a:t>
            </a:r>
            <a:r>
              <a:rPr lang="en-US" sz="2800" dirty="0" err="1" smtClean="0"/>
              <a:t>Edsall</a:t>
            </a:r>
            <a:r>
              <a:rPr lang="en-US" sz="2800" dirty="0" smtClean="0"/>
              <a:t>, </a:t>
            </a:r>
            <a:r>
              <a:rPr lang="en-US" sz="2800" dirty="0" err="1" smtClean="0"/>
              <a:t>Sachin</a:t>
            </a:r>
            <a:r>
              <a:rPr lang="en-US" sz="2800" dirty="0" smtClean="0"/>
              <a:t> </a:t>
            </a:r>
            <a:r>
              <a:rPr lang="en-US" sz="2800" dirty="0" err="1" smtClean="0"/>
              <a:t>Katti</a:t>
            </a:r>
            <a:r>
              <a:rPr lang="en-US" sz="2800" dirty="0" smtClean="0"/>
              <a:t>, Nick McKeown</a:t>
            </a:r>
            <a:endParaRPr lang="en-US" sz="2800" dirty="0"/>
          </a:p>
        </p:txBody>
      </p:sp>
      <p:sp>
        <p:nvSpPr>
          <p:cNvPr id="8" name="Rectangle 7"/>
          <p:cNvSpPr/>
          <p:nvPr/>
        </p:nvSpPr>
        <p:spPr>
          <a:xfrm>
            <a:off x="282476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496" y="5778804"/>
            <a:ext cx="1973997" cy="44079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4827" y="5664244"/>
            <a:ext cx="1994162" cy="66991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4767" y="5603804"/>
            <a:ext cx="1497713" cy="790793"/>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4816" y="5535837"/>
            <a:ext cx="2112931" cy="926724"/>
          </a:xfrm>
          <a:prstGeom prst="rect">
            <a:avLst/>
          </a:prstGeom>
        </p:spPr>
      </p:pic>
    </p:spTree>
    <p:extLst>
      <p:ext uri="{BB962C8B-B14F-4D97-AF65-F5344CB8AC3E}">
        <p14:creationId xmlns:p14="http://schemas.microsoft.com/office/powerpoint/2010/main" val="1618138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6903340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spTree>
    <p:custDataLst>
      <p:tags r:id="rId1"/>
    </p:custDataLst>
    <p:extLst>
      <p:ext uri="{BB962C8B-B14F-4D97-AF65-F5344CB8AC3E}">
        <p14:creationId xmlns:p14="http://schemas.microsoft.com/office/powerpoint/2010/main" val="1984141264"/>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wipe(up)">
                                      <p:cBhvr>
                                        <p:cTn id="1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a:t>
            </a:r>
            <a:r>
              <a:rPr lang="en-US" sz="2400" dirty="0" smtClean="0">
                <a:latin typeface="+mj-lt"/>
                <a:cs typeface="Seravek"/>
              </a:rPr>
              <a:t>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a:t>
            </a:r>
            <a:r>
              <a:rPr lang="en-US" sz="2400" smtClean="0">
                <a:latin typeface="+mj-lt"/>
                <a:cs typeface="Seravek"/>
              </a:rPr>
              <a:t>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spTree>
    <p:extLst>
      <p:ext uri="{BB962C8B-B14F-4D97-AF65-F5344CB8AC3E}">
        <p14:creationId xmlns:p14="http://schemas.microsoft.com/office/powerpoint/2010/main" val="165599466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spTree>
    <p:custDataLst>
      <p:tags r:id="rId1"/>
    </p:custDataLst>
    <p:extLst>
      <p:ext uri="{BB962C8B-B14F-4D97-AF65-F5344CB8AC3E}">
        <p14:creationId xmlns:p14="http://schemas.microsoft.com/office/powerpoint/2010/main" val="91421911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spTree>
    <p:custDataLst>
      <p:tags r:id="rId1"/>
    </p:custDataLst>
    <p:extLst>
      <p:ext uri="{BB962C8B-B14F-4D97-AF65-F5344CB8AC3E}">
        <p14:creationId xmlns:p14="http://schemas.microsoft.com/office/powerpoint/2010/main" val="28725846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a:t>
            </a:r>
            <a:r>
              <a:rPr lang="en-US" smtClean="0"/>
              <a:t>well-understood design)</a:t>
            </a:r>
            <a:endParaRPr lang="en-US" dirty="0" smtClean="0"/>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for a typical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Tree>
    <p:custDataLst>
      <p:tags r:id="rId1"/>
    </p:custDataLst>
    <p:extLst>
      <p:ext uri="{BB962C8B-B14F-4D97-AF65-F5344CB8AC3E}">
        <p14:creationId xmlns:p14="http://schemas.microsoft.com/office/powerpoint/2010/main" val="210714403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smtClean="0"/>
              <a:t>PIFO: Used in theoretical work </a:t>
            </a:r>
            <a:r>
              <a:rPr lang="en-US" sz="2800" dirty="0"/>
              <a:t>by Chuang et. al. in the </a:t>
            </a:r>
            <a:r>
              <a:rPr lang="en-US" sz="2800" dirty="0" smtClean="0"/>
              <a:t>90s</a:t>
            </a:r>
          </a:p>
          <a:p>
            <a:pPr marL="228600" lvl="1">
              <a:spcBef>
                <a:spcPts val="1000"/>
              </a:spcBef>
            </a:pPr>
            <a:endParaRPr lang="en-US" b="1" dirty="0" smtClean="0"/>
          </a:p>
          <a:p>
            <a:r>
              <a:rPr lang="en-US" dirty="0" smtClean="0"/>
              <a:t>Universal Packet Scheduling (UPS</a:t>
            </a:r>
            <a:r>
              <a:rPr lang="en-US" smtClean="0"/>
              <a:t>): Uses LSTF </a:t>
            </a:r>
            <a:r>
              <a:rPr lang="en-US" dirty="0" smtClean="0"/>
              <a:t>to replay all schedules, end point sets slack</a:t>
            </a:r>
          </a:p>
          <a:p>
            <a:pPr lvl="1"/>
            <a:r>
              <a:rPr lang="en-US" dirty="0" smtClean="0"/>
              <a:t>Assumes fixed switches =&gt; cannot express fair queueing, shaping</a:t>
            </a:r>
          </a:p>
          <a:p>
            <a:pPr lvl="1"/>
            <a:r>
              <a:rPr lang="en-US" dirty="0" smtClean="0"/>
              <a:t>Assumes single priority queue =&gt; cannot express hierarchies</a:t>
            </a:r>
          </a:p>
        </p:txBody>
      </p:sp>
    </p:spTree>
    <p:extLst>
      <p:ext uri="{BB962C8B-B14F-4D97-AF65-F5344CB8AC3E}">
        <p14:creationId xmlns:p14="http://schemas.microsoft.com/office/powerpoint/2010/main" val="12043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scheduling at line rate</a:t>
            </a:r>
            <a:endParaRPr lang="en-US" dirty="0"/>
          </a:p>
        </p:txBody>
      </p:sp>
      <p:sp>
        <p:nvSpPr>
          <p:cNvPr id="260" name="Content Placeholder 2"/>
          <p:cNvSpPr>
            <a:spLocks noGrp="1"/>
          </p:cNvSpPr>
          <p:nvPr>
            <p:ph idx="1"/>
          </p:nvPr>
        </p:nvSpPr>
        <p:spPr>
          <a:xfrm>
            <a:off x="915850" y="1507379"/>
            <a:ext cx="10515600" cy="4351338"/>
          </a:xfrm>
        </p:spPr>
        <p:txBody>
          <a:bodyPr>
            <a:normAutofit/>
          </a:bodyPr>
          <a:lstStyle/>
          <a:p>
            <a:r>
              <a:rPr lang="en-US" dirty="0" smtClean="0"/>
              <a:t>Motivation: Can’t deploy new schedulers in production networks</a:t>
            </a:r>
          </a:p>
          <a:p>
            <a:r>
              <a:rPr lang="en-US" dirty="0" smtClean="0"/>
              <a:t>The status quo in line-rate switches</a:t>
            </a:r>
          </a:p>
        </p:txBody>
      </p:sp>
      <p:grpSp>
        <p:nvGrpSpPr>
          <p:cNvPr id="9" name="Group 8"/>
          <p:cNvGrpSpPr/>
          <p:nvPr/>
        </p:nvGrpSpPr>
        <p:grpSpPr>
          <a:xfrm>
            <a:off x="152400" y="2429119"/>
            <a:ext cx="12039600" cy="3367577"/>
            <a:chOff x="152400" y="2429119"/>
            <a:chExt cx="12039600" cy="3367577"/>
          </a:xfrm>
        </p:grpSpPr>
        <p:grpSp>
          <p:nvGrpSpPr>
            <p:cNvPr id="311" name="Group 42"/>
            <p:cNvGrpSpPr/>
            <p:nvPr/>
          </p:nvGrpSpPr>
          <p:grpSpPr>
            <a:xfrm>
              <a:off x="1665657" y="4043646"/>
              <a:ext cx="4875732" cy="1192610"/>
              <a:chOff x="1707458" y="1778000"/>
              <a:chExt cx="4254836" cy="1181787"/>
            </a:xfrm>
          </p:grpSpPr>
          <p:cxnSp>
            <p:nvCxnSpPr>
              <p:cNvPr id="536" name="Straight Arrow Connector 53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7" name="Straight Arrow Connector 53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8" name="Straight Arrow Connector 53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9" name="Straight Arrow Connector 53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2" name="Right Arrow 311"/>
            <p:cNvSpPr/>
            <p:nvPr/>
          </p:nvSpPr>
          <p:spPr>
            <a:xfrm>
              <a:off x="223589" y="46924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0" name="TextBox 319"/>
            <p:cNvSpPr txBox="1"/>
            <p:nvPr/>
          </p:nvSpPr>
          <p:spPr>
            <a:xfrm>
              <a:off x="152400" y="4364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21" name="Right Arrow 320"/>
            <p:cNvSpPr/>
            <p:nvPr/>
          </p:nvSpPr>
          <p:spPr>
            <a:xfrm>
              <a:off x="11632726" y="488295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3" name="TextBox 322"/>
            <p:cNvSpPr txBox="1"/>
            <p:nvPr/>
          </p:nvSpPr>
          <p:spPr>
            <a:xfrm>
              <a:off x="11514659" y="453685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39" name="Rectangle 338"/>
            <p:cNvSpPr/>
            <p:nvPr/>
          </p:nvSpPr>
          <p:spPr>
            <a:xfrm>
              <a:off x="3324046"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6" name="Rectangle 375"/>
            <p:cNvSpPr/>
            <p:nvPr/>
          </p:nvSpPr>
          <p:spPr>
            <a:xfrm>
              <a:off x="1895201" y="3238114"/>
              <a:ext cx="1113765" cy="247562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8" name="Rectangle 377"/>
            <p:cNvSpPr/>
            <p:nvPr/>
          </p:nvSpPr>
          <p:spPr>
            <a:xfrm>
              <a:off x="667247" y="3027814"/>
              <a:ext cx="992254" cy="2685922"/>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54" name="TextBox 453"/>
            <p:cNvSpPr txBox="1"/>
            <p:nvPr/>
          </p:nvSpPr>
          <p:spPr>
            <a:xfrm>
              <a:off x="723900" y="2632472"/>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455" name="Straight Connector 454"/>
            <p:cNvCxnSpPr/>
            <p:nvPr/>
          </p:nvCxnSpPr>
          <p:spPr>
            <a:xfrm>
              <a:off x="6115365" y="371746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6115365" y="560749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115365" y="43896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15365" y="4916505"/>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9" name="Rectangle 458"/>
            <p:cNvSpPr/>
            <p:nvPr/>
          </p:nvSpPr>
          <p:spPr>
            <a:xfrm>
              <a:off x="5110103"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0" name="Group 459"/>
            <p:cNvGrpSpPr/>
            <p:nvPr/>
          </p:nvGrpSpPr>
          <p:grpSpPr>
            <a:xfrm>
              <a:off x="4556884" y="3543938"/>
              <a:ext cx="515971" cy="2063560"/>
              <a:chOff x="8534400" y="1981200"/>
              <a:chExt cx="595991" cy="2163589"/>
            </a:xfrm>
          </p:grpSpPr>
          <p:cxnSp>
            <p:nvCxnSpPr>
              <p:cNvPr id="533" name="Straight Connector 53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461" name="Straight Connector 460"/>
            <p:cNvCxnSpPr/>
            <p:nvPr/>
          </p:nvCxnSpPr>
          <p:spPr>
            <a:xfrm>
              <a:off x="11510324" y="3684758"/>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462" name="Group 42"/>
            <p:cNvGrpSpPr/>
            <p:nvPr/>
          </p:nvGrpSpPr>
          <p:grpSpPr>
            <a:xfrm>
              <a:off x="7817631" y="4066852"/>
              <a:ext cx="3367506" cy="1192610"/>
              <a:chOff x="1707458" y="1778000"/>
              <a:chExt cx="4254836" cy="1181787"/>
            </a:xfrm>
          </p:grpSpPr>
          <p:cxnSp>
            <p:nvCxnSpPr>
              <p:cNvPr id="523" name="Straight Arrow Connector 52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4" name="Straight Arrow Connector 52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5" name="Straight Arrow Connector 52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6" name="Straight Arrow Connector 52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7" name="Straight Arrow Connector 52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8" name="Straight Arrow Connector 52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9" name="Straight Arrow Connector 52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0" name="Straight Arrow Connector 52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1" name="Straight Arrow Connector 53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2" name="Straight Arrow Connector 53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3" name="Rectangle 462"/>
            <p:cNvSpPr/>
            <p:nvPr/>
          </p:nvSpPr>
          <p:spPr>
            <a:xfrm>
              <a:off x="11218670" y="3032966"/>
              <a:ext cx="318019" cy="26807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4" name="TextBox 463"/>
            <p:cNvSpPr txBox="1"/>
            <p:nvPr/>
          </p:nvSpPr>
          <p:spPr>
            <a:xfrm>
              <a:off x="10902674" y="2625128"/>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5" name="Rectangle 464"/>
            <p:cNvSpPr/>
            <p:nvPr/>
          </p:nvSpPr>
          <p:spPr>
            <a:xfrm>
              <a:off x="8047174"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6" name="Rectangle 465"/>
            <p:cNvSpPr/>
            <p:nvPr/>
          </p:nvSpPr>
          <p:spPr>
            <a:xfrm>
              <a:off x="9833231"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9280012" y="3543938"/>
              <a:ext cx="515971" cy="2054576"/>
              <a:chOff x="8534400" y="1981200"/>
              <a:chExt cx="595991" cy="2163589"/>
            </a:xfrm>
          </p:grpSpPr>
          <p:cxnSp>
            <p:nvCxnSpPr>
              <p:cNvPr id="520" name="Straight Connector 51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68" name="Group 467"/>
            <p:cNvGrpSpPr/>
            <p:nvPr/>
          </p:nvGrpSpPr>
          <p:grpSpPr>
            <a:xfrm>
              <a:off x="1818261" y="3014563"/>
              <a:ext cx="4484987" cy="191047"/>
              <a:chOff x="1866900" y="2628900"/>
              <a:chExt cx="4419600" cy="190500"/>
            </a:xfrm>
          </p:grpSpPr>
          <p:cxnSp>
            <p:nvCxnSpPr>
              <p:cNvPr id="517" name="Straight Connector 51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9" name="TextBox 468"/>
            <p:cNvSpPr txBox="1"/>
            <p:nvPr/>
          </p:nvSpPr>
          <p:spPr>
            <a:xfrm>
              <a:off x="3088346" y="267068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470" name="Group 469"/>
            <p:cNvGrpSpPr/>
            <p:nvPr/>
          </p:nvGrpSpPr>
          <p:grpSpPr>
            <a:xfrm>
              <a:off x="8006741" y="3002859"/>
              <a:ext cx="3016451" cy="191047"/>
              <a:chOff x="1920389" y="2693432"/>
              <a:chExt cx="4419600" cy="190500"/>
            </a:xfrm>
          </p:grpSpPr>
          <p:cxnSp>
            <p:nvCxnSpPr>
              <p:cNvPr id="514" name="Straight Connector 51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71" name="TextBox 470"/>
            <p:cNvSpPr txBox="1"/>
            <p:nvPr/>
          </p:nvSpPr>
          <p:spPr>
            <a:xfrm>
              <a:off x="8641784" y="2658978"/>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sp>
          <p:nvSpPr>
            <p:cNvPr id="547" name="Slide Number Placeholder 1"/>
            <p:cNvSpPr txBox="1">
              <a:spLocks/>
            </p:cNvSpPr>
            <p:nvPr/>
          </p:nvSpPr>
          <p:spPr>
            <a:xfrm>
              <a:off x="8343900" y="54315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2</a:t>
              </a:fld>
              <a:endParaRPr lang="en-US"/>
            </a:p>
          </p:txBody>
        </p:sp>
        <p:grpSp>
          <p:nvGrpSpPr>
            <p:cNvPr id="548" name="Group 547"/>
            <p:cNvGrpSpPr/>
            <p:nvPr/>
          </p:nvGrpSpPr>
          <p:grpSpPr>
            <a:xfrm>
              <a:off x="6544971" y="3153114"/>
              <a:ext cx="1230395" cy="2560622"/>
              <a:chOff x="6400800" y="2362200"/>
              <a:chExt cx="1181100" cy="3200400"/>
            </a:xfrm>
          </p:grpSpPr>
          <p:sp>
            <p:nvSpPr>
              <p:cNvPr id="549" name="Rectangle 548"/>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550" name="Group 65"/>
              <p:cNvGrpSpPr/>
              <p:nvPr/>
            </p:nvGrpSpPr>
            <p:grpSpPr>
              <a:xfrm>
                <a:off x="6749312" y="3009900"/>
                <a:ext cx="527788" cy="298464"/>
                <a:chOff x="7660968" y="1751777"/>
                <a:chExt cx="1040580" cy="450645"/>
              </a:xfrm>
            </p:grpSpPr>
            <p:sp>
              <p:nvSpPr>
                <p:cNvPr id="563" name="Freeform 5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4" name="Straight Connector 5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1" name="Group 70"/>
              <p:cNvGrpSpPr/>
              <p:nvPr/>
            </p:nvGrpSpPr>
            <p:grpSpPr>
              <a:xfrm>
                <a:off x="6749312" y="3511536"/>
                <a:ext cx="527788" cy="298464"/>
                <a:chOff x="7660968" y="1751777"/>
                <a:chExt cx="1040580" cy="450645"/>
              </a:xfrm>
            </p:grpSpPr>
            <p:sp>
              <p:nvSpPr>
                <p:cNvPr id="560" name="Freeform 5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1" name="Straight Connector 5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2" name="Group 65"/>
              <p:cNvGrpSpPr/>
              <p:nvPr/>
            </p:nvGrpSpPr>
            <p:grpSpPr>
              <a:xfrm>
                <a:off x="6749312" y="4006836"/>
                <a:ext cx="527788" cy="298464"/>
                <a:chOff x="7660968" y="1751777"/>
                <a:chExt cx="1040580" cy="450645"/>
              </a:xfrm>
            </p:grpSpPr>
            <p:sp>
              <p:nvSpPr>
                <p:cNvPr id="557" name="Freeform 5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8" name="Straight Connector 5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9" name="Straight Connector 5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3" name="Group 70"/>
              <p:cNvGrpSpPr/>
              <p:nvPr/>
            </p:nvGrpSpPr>
            <p:grpSpPr>
              <a:xfrm>
                <a:off x="6749312" y="4502136"/>
                <a:ext cx="527788" cy="298464"/>
                <a:chOff x="7660968" y="1751777"/>
                <a:chExt cx="1040580" cy="450645"/>
              </a:xfrm>
            </p:grpSpPr>
            <p:sp>
              <p:nvSpPr>
                <p:cNvPr id="554" name="Freeform 55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5" name="Straight Connector 55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66" name="TextBox 565"/>
            <p:cNvSpPr txBox="1"/>
            <p:nvPr/>
          </p:nvSpPr>
          <p:spPr>
            <a:xfrm>
              <a:off x="6430671" y="2429119"/>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grpSp>
      <p:sp>
        <p:nvSpPr>
          <p:cNvPr id="7" name="TextBox 6"/>
          <p:cNvSpPr txBox="1"/>
          <p:nvPr/>
        </p:nvSpPr>
        <p:spPr>
          <a:xfrm>
            <a:off x="733594" y="3919255"/>
            <a:ext cx="859559"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7" name="TextBox 566"/>
          <p:cNvSpPr txBox="1"/>
          <p:nvPr/>
        </p:nvSpPr>
        <p:spPr>
          <a:xfrm>
            <a:off x="2454608" y="3906829"/>
            <a:ext cx="2912720" cy="461665"/>
          </a:xfrm>
          <a:prstGeom prst="rect">
            <a:avLst/>
          </a:prstGeom>
          <a:solidFill>
            <a:schemeClr val="bg1"/>
          </a:solidFill>
        </p:spPr>
        <p:txBody>
          <a:bodyPr wrap="square" rtlCol="0">
            <a:spAutoFit/>
          </a:bodyPr>
          <a:lstStyle/>
          <a:p>
            <a:r>
              <a:rPr lang="en-US" sz="2400" dirty="0" smtClean="0"/>
              <a:t>    RMT, Domino</a:t>
            </a:r>
            <a:endParaRPr lang="en-US" sz="2400" dirty="0"/>
          </a:p>
        </p:txBody>
      </p:sp>
      <p:sp>
        <p:nvSpPr>
          <p:cNvPr id="568" name="TextBox 567"/>
          <p:cNvSpPr txBox="1"/>
          <p:nvPr/>
        </p:nvSpPr>
        <p:spPr>
          <a:xfrm>
            <a:off x="11115250" y="3919254"/>
            <a:ext cx="905935"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9" name="TextBox 568"/>
          <p:cNvSpPr txBox="1"/>
          <p:nvPr/>
        </p:nvSpPr>
        <p:spPr>
          <a:xfrm>
            <a:off x="8581743" y="3911686"/>
            <a:ext cx="2152431" cy="461665"/>
          </a:xfrm>
          <a:prstGeom prst="rect">
            <a:avLst/>
          </a:prstGeom>
          <a:solidFill>
            <a:schemeClr val="bg1"/>
          </a:solidFill>
        </p:spPr>
        <p:txBody>
          <a:bodyPr wrap="square" rtlCol="0">
            <a:spAutoFit/>
          </a:bodyPr>
          <a:lstStyle/>
          <a:p>
            <a:r>
              <a:rPr lang="en-US" sz="2400" dirty="0" smtClean="0"/>
              <a:t>RMT, Domino</a:t>
            </a:r>
            <a:endParaRPr lang="en-US" sz="2400" dirty="0"/>
          </a:p>
        </p:txBody>
      </p:sp>
      <p:sp>
        <p:nvSpPr>
          <p:cNvPr id="570" name="TextBox 569"/>
          <p:cNvSpPr txBox="1"/>
          <p:nvPr/>
        </p:nvSpPr>
        <p:spPr>
          <a:xfrm>
            <a:off x="6728560" y="3790734"/>
            <a:ext cx="967640" cy="707886"/>
          </a:xfrm>
          <a:prstGeom prst="rect">
            <a:avLst/>
          </a:prstGeom>
          <a:solidFill>
            <a:schemeClr val="bg1"/>
          </a:solidFill>
        </p:spPr>
        <p:txBody>
          <a:bodyPr wrap="square" rtlCol="0">
            <a:spAutoFit/>
          </a:bodyPr>
          <a:lstStyle/>
          <a:p>
            <a:r>
              <a:rPr lang="en-US" sz="4000" dirty="0" smtClean="0"/>
              <a:t>???</a:t>
            </a:r>
            <a:endParaRPr lang="en-US" sz="4000" dirty="0"/>
          </a:p>
        </p:txBody>
      </p:sp>
      <p:sp>
        <p:nvSpPr>
          <p:cNvPr id="571" name="Rounded Rectangle 570"/>
          <p:cNvSpPr/>
          <p:nvPr/>
        </p:nvSpPr>
        <p:spPr>
          <a:xfrm>
            <a:off x="2493378" y="5826332"/>
            <a:ext cx="7164580" cy="87858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The scheduler is still fixed</a:t>
            </a:r>
          </a:p>
        </p:txBody>
      </p:sp>
    </p:spTree>
    <p:custDataLst>
      <p:tags r:id="rId1"/>
    </p:custDataLst>
    <p:extLst>
      <p:ext uri="{BB962C8B-B14F-4D97-AF65-F5344CB8AC3E}">
        <p14:creationId xmlns:p14="http://schemas.microsoft.com/office/powerpoint/2010/main" val="1196826503"/>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7" grpId="0" animBg="1"/>
      <p:bldP spid="568" grpId="0" animBg="1"/>
      <p:bldP spid="569" grpId="0" animBg="1"/>
      <p:bldP spid="570" grpId="0" animBg="1"/>
      <p:bldP spid="5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Programmable scheduling at line rate is within reach</a:t>
            </a:r>
          </a:p>
          <a:p>
            <a:endParaRPr lang="en-US" dirty="0" smtClean="0"/>
          </a:p>
          <a:p>
            <a:r>
              <a:rPr lang="en-US" dirty="0" smtClean="0"/>
              <a:t>Two benefits:</a:t>
            </a:r>
          </a:p>
          <a:p>
            <a:pPr lvl="1"/>
            <a:r>
              <a:rPr lang="en-US" dirty="0"/>
              <a:t>E</a:t>
            </a:r>
            <a:r>
              <a:rPr lang="en-US" dirty="0" smtClean="0"/>
              <a:t>xpress new schedulers for different performance objectives</a:t>
            </a:r>
          </a:p>
          <a:p>
            <a:pPr lvl="1"/>
            <a:r>
              <a:rPr lang="en-US" dirty="0" smtClean="0"/>
              <a:t>Express existing schedulers as software, not hardware</a:t>
            </a:r>
          </a:p>
          <a:p>
            <a:pPr lvl="1"/>
            <a:endParaRPr lang="en-US" dirty="0"/>
          </a:p>
          <a:p>
            <a:r>
              <a:rPr lang="en-US" dirty="0" smtClean="0"/>
              <a:t>Code: http://</a:t>
            </a:r>
            <a:r>
              <a:rPr lang="en-US" dirty="0" err="1" smtClean="0"/>
              <a:t>web.mit.edu</a:t>
            </a:r>
            <a:r>
              <a:rPr lang="en-US" dirty="0" smtClean="0"/>
              <a:t>/</a:t>
            </a:r>
            <a:r>
              <a:rPr lang="en-US" dirty="0" err="1" smtClean="0"/>
              <a:t>pifo</a:t>
            </a:r>
            <a:endParaRPr lang="en-US" dirty="0"/>
          </a:p>
        </p:txBody>
      </p:sp>
    </p:spTree>
    <p:extLst>
      <p:ext uri="{BB962C8B-B14F-4D97-AF65-F5344CB8AC3E}">
        <p14:creationId xmlns:p14="http://schemas.microsoft.com/office/powerpoint/2010/main" val="137959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PIFOs</a:t>
            </a:r>
            <a:endParaRPr lang="en-US"/>
          </a:p>
        </p:txBody>
      </p:sp>
      <p:sp>
        <p:nvSpPr>
          <p:cNvPr id="3" name="Content Placeholder 2"/>
          <p:cNvSpPr>
            <a:spLocks noGrp="1"/>
          </p:cNvSpPr>
          <p:nvPr>
            <p:ph idx="1"/>
          </p:nvPr>
        </p:nvSpPr>
        <p:spPr/>
        <p:txBody>
          <a:bodyPr/>
          <a:lstStyle/>
          <a:p>
            <a:r>
              <a:rPr lang="en-US" dirty="0" smtClean="0"/>
              <a:t>Output shaping: PIFOs rate limit input to a queue, not output</a:t>
            </a:r>
          </a:p>
          <a:p>
            <a:endParaRPr lang="en-US" dirty="0"/>
          </a:p>
          <a:p>
            <a:r>
              <a:rPr lang="en-US" dirty="0" smtClean="0"/>
              <a:t>Shaping and scheduling are coupled.</a:t>
            </a:r>
            <a:endParaRPr lang="en-US" dirty="0"/>
          </a:p>
        </p:txBody>
      </p:sp>
    </p:spTree>
    <p:extLst>
      <p:ext uri="{BB962C8B-B14F-4D97-AF65-F5344CB8AC3E}">
        <p14:creationId xmlns:p14="http://schemas.microsoft.com/office/powerpoint/2010/main" val="849707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mesh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0487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25</a:t>
            </a:fld>
            <a:endParaRPr lang="en-US"/>
          </a:p>
        </p:txBody>
      </p:sp>
      <p:grpSp>
        <p:nvGrpSpPr>
          <p:cNvPr id="5" name="Group 4"/>
          <p:cNvGrpSpPr/>
          <p:nvPr/>
        </p:nvGrpSpPr>
        <p:grpSpPr>
          <a:xfrm>
            <a:off x="838200" y="1790700"/>
            <a:ext cx="10680700" cy="4905166"/>
            <a:chOff x="-76200" y="73985"/>
            <a:chExt cx="10279906" cy="5669382"/>
          </a:xfrm>
        </p:grpSpPr>
        <p:cxnSp>
          <p:nvCxnSpPr>
            <p:cNvPr id="6" name="Elbow Connector 5"/>
            <p:cNvCxnSpPr/>
            <p:nvPr/>
          </p:nvCxnSpPr>
          <p:spPr>
            <a:xfrm rot="5400000" flipH="1">
              <a:off x="52516" y="19625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12369" y="4225615"/>
              <a:ext cx="0" cy="59254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31034" y="963567"/>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9" name="TextBox 8"/>
            <p:cNvSpPr txBox="1"/>
            <p:nvPr/>
          </p:nvSpPr>
          <p:spPr>
            <a:xfrm>
              <a:off x="1854834" y="1190692"/>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10" name="Trapezoid 9"/>
            <p:cNvSpPr/>
            <p:nvPr/>
          </p:nvSpPr>
          <p:spPr>
            <a:xfrm rot="10800000">
              <a:off x="5902720" y="3818437"/>
              <a:ext cx="2684848"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6044309" y="3888973"/>
              <a:ext cx="1906572" cy="462446"/>
            </a:xfrm>
            <a:prstGeom prst="rect">
              <a:avLst/>
            </a:prstGeom>
            <a:noFill/>
          </p:spPr>
          <p:txBody>
            <a:bodyPr wrap="none" rtlCol="0">
              <a:spAutoFit/>
            </a:bodyPr>
            <a:lstStyle/>
            <a:p>
              <a:r>
                <a:rPr lang="en-US" sz="2000" dirty="0">
                  <a:latin typeface="Gadugi" panose="020B0502040204020203" pitchFamily="34" charset="0"/>
                </a:rPr>
                <a:t>== comparators</a:t>
              </a:r>
            </a:p>
          </p:txBody>
        </p:sp>
        <p:sp>
          <p:nvSpPr>
            <p:cNvPr id="12" name="Trapezoid 11"/>
            <p:cNvSpPr/>
            <p:nvPr/>
          </p:nvSpPr>
          <p:spPr>
            <a:xfrm rot="10800000">
              <a:off x="1996282" y="3692200"/>
              <a:ext cx="283893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 name="Trapezoid 12"/>
            <p:cNvSpPr/>
            <p:nvPr/>
          </p:nvSpPr>
          <p:spPr>
            <a:xfrm rot="10800000">
              <a:off x="2222951" y="3844600"/>
              <a:ext cx="277858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2356726" y="3857099"/>
              <a:ext cx="1762412" cy="462446"/>
            </a:xfrm>
            <a:prstGeom prst="rect">
              <a:avLst/>
            </a:prstGeom>
            <a:noFill/>
          </p:spPr>
          <p:txBody>
            <a:bodyPr wrap="none" rtlCol="0">
              <a:spAutoFit/>
            </a:bodyPr>
            <a:lstStyle/>
            <a:p>
              <a:r>
                <a:rPr lang="en-US" sz="2000" dirty="0">
                  <a:latin typeface="Gadugi" panose="020B0502040204020203" pitchFamily="34" charset="0"/>
                </a:rPr>
                <a:t>&gt; comparators</a:t>
              </a:r>
            </a:p>
          </p:txBody>
        </p:sp>
        <p:sp>
          <p:nvSpPr>
            <p:cNvPr id="15" name="Trapezoid 14"/>
            <p:cNvSpPr/>
            <p:nvPr/>
          </p:nvSpPr>
          <p:spPr>
            <a:xfrm rot="10800000">
              <a:off x="5902732" y="4872627"/>
              <a:ext cx="2684849"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6040258" y="4908505"/>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17" name="Trapezoid 16"/>
            <p:cNvSpPr/>
            <p:nvPr/>
          </p:nvSpPr>
          <p:spPr>
            <a:xfrm rot="10800000">
              <a:off x="1996292" y="4818164"/>
              <a:ext cx="283893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Trapezoid 17"/>
            <p:cNvSpPr/>
            <p:nvPr/>
          </p:nvSpPr>
          <p:spPr>
            <a:xfrm rot="10800000">
              <a:off x="2222960" y="4981033"/>
              <a:ext cx="277858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9" name="TextBox 18"/>
            <p:cNvSpPr txBox="1"/>
            <p:nvPr/>
          </p:nvSpPr>
          <p:spPr>
            <a:xfrm>
              <a:off x="2468094" y="5016911"/>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20" name="Rounded Rectangle 19"/>
            <p:cNvSpPr/>
            <p:nvPr/>
          </p:nvSpPr>
          <p:spPr>
            <a:xfrm>
              <a:off x="1778402" y="871177"/>
              <a:ext cx="6771079" cy="11728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cxnSp>
          <p:nvCxnSpPr>
            <p:cNvPr id="21" name="Elbow Connector 20"/>
            <p:cNvCxnSpPr>
              <a:stCxn id="15" idx="0"/>
              <a:endCxn id="23" idx="3"/>
            </p:cNvCxnSpPr>
            <p:nvPr/>
          </p:nvCxnSpPr>
          <p:spPr>
            <a:xfrm rot="5400000" flipH="1" flipV="1">
              <a:off x="4999482" y="2550492"/>
              <a:ext cx="5101209" cy="609862"/>
            </a:xfrm>
            <a:prstGeom prst="bentConnector4">
              <a:avLst>
                <a:gd name="adj1" fmla="val -4481"/>
                <a:gd name="adj2" fmla="val 23473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rapezoid 21"/>
            <p:cNvSpPr/>
            <p:nvPr/>
          </p:nvSpPr>
          <p:spPr>
            <a:xfrm rot="10800000">
              <a:off x="1896939" y="136831"/>
              <a:ext cx="5958079" cy="332887"/>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3" name="TextBox 22"/>
            <p:cNvSpPr txBox="1"/>
            <p:nvPr/>
          </p:nvSpPr>
          <p:spPr>
            <a:xfrm>
              <a:off x="1886337" y="73985"/>
              <a:ext cx="5968681" cy="461665"/>
            </a:xfrm>
            <a:prstGeom prst="rect">
              <a:avLst/>
            </a:prstGeom>
            <a:noFill/>
          </p:spPr>
          <p:txBody>
            <a:bodyPr wrap="square" rtlCol="0">
              <a:spAutoFit/>
            </a:bodyPr>
            <a:lstStyle/>
            <a:p>
              <a:r>
                <a:rPr lang="en-US" sz="2000" dirty="0">
                  <a:latin typeface="Gadugi" panose="020B0502040204020203" pitchFamily="34" charset="0"/>
                </a:rPr>
                <a:t>Shift elements based on push, pop indices</a:t>
              </a:r>
            </a:p>
          </p:txBody>
        </p:sp>
        <p:cxnSp>
          <p:nvCxnSpPr>
            <p:cNvPr id="24" name="Straight Arrow Connector 23"/>
            <p:cNvCxnSpPr>
              <a:stCxn id="22" idx="0"/>
              <a:endCxn id="20" idx="0"/>
            </p:cNvCxnSpPr>
            <p:nvPr/>
          </p:nvCxnSpPr>
          <p:spPr>
            <a:xfrm>
              <a:off x="4875978" y="469718"/>
              <a:ext cx="0" cy="40145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9" idx="2"/>
              <a:endCxn id="39" idx="2"/>
            </p:cNvCxnSpPr>
            <p:nvPr/>
          </p:nvCxnSpPr>
          <p:spPr>
            <a:xfrm>
              <a:off x="3204731" y="18830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55339" y="1879885"/>
              <a:ext cx="0" cy="1977214"/>
            </a:xfrm>
            <a:prstGeom prst="line">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0"/>
              <a:endCxn id="15" idx="2"/>
            </p:cNvCxnSpPr>
            <p:nvPr/>
          </p:nvCxnSpPr>
          <p:spPr>
            <a:xfrm flipH="1">
              <a:off x="7245156" y="4351836"/>
              <a:ext cx="1" cy="5207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18" idx="2"/>
            </p:cNvCxnSpPr>
            <p:nvPr/>
          </p:nvCxnSpPr>
          <p:spPr>
            <a:xfrm flipH="1">
              <a:off x="3612240" y="4378010"/>
              <a:ext cx="2" cy="60303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a:off x="166815" y="21149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159081" y="2711959"/>
              <a:ext cx="1044625"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Pop</a:t>
              </a:r>
            </a:p>
            <a:p>
              <a:pPr algn="ctr"/>
              <a:r>
                <a:rPr lang="en-US" sz="2000" dirty="0">
                  <a:solidFill>
                    <a:schemeClr val="tx1"/>
                  </a:solidFill>
                  <a:latin typeface="Gadugi" panose="020B0502040204020203" pitchFamily="34" charset="0"/>
                </a:rPr>
                <a:t>(DEQ)</a:t>
              </a:r>
            </a:p>
          </p:txBody>
        </p:sp>
        <p:cxnSp>
          <p:nvCxnSpPr>
            <p:cNvPr id="31" name="Straight Arrow Connector 196"/>
            <p:cNvCxnSpPr>
              <a:stCxn id="30" idx="2"/>
              <a:endCxn id="10" idx="1"/>
            </p:cNvCxnSpPr>
            <p:nvPr/>
          </p:nvCxnSpPr>
          <p:spPr>
            <a:xfrm rot="5400000">
              <a:off x="8794658" y="3198400"/>
              <a:ext cx="612973" cy="1160501"/>
            </a:xfrm>
            <a:prstGeom prst="bentConnector2">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3499" y="2748564"/>
              <a:ext cx="1330018"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1</a:t>
              </a:r>
            </a:p>
            <a:p>
              <a:pPr algn="ctr"/>
              <a:r>
                <a:rPr lang="en-US" sz="2000" dirty="0">
                  <a:solidFill>
                    <a:schemeClr val="tx1"/>
                  </a:solidFill>
                  <a:latin typeface="Gadugi" panose="020B0502040204020203" pitchFamily="34" charset="0"/>
                </a:rPr>
                <a:t>(ENQ)</a:t>
              </a:r>
            </a:p>
          </p:txBody>
        </p:sp>
        <p:cxnSp>
          <p:nvCxnSpPr>
            <p:cNvPr id="33" name="Straight Arrow Connector 200"/>
            <p:cNvCxnSpPr>
              <a:stCxn id="32" idx="2"/>
              <a:endCxn id="12" idx="3"/>
            </p:cNvCxnSpPr>
            <p:nvPr/>
          </p:nvCxnSpPr>
          <p:spPr>
            <a:xfrm rot="16200000" flipH="1">
              <a:off x="1107168" y="3003110"/>
              <a:ext cx="450131" cy="1461447"/>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6200" y="4983162"/>
              <a:ext cx="1500981"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2</a:t>
              </a:r>
            </a:p>
            <a:p>
              <a:pPr algn="ctr"/>
              <a:r>
                <a:rPr lang="en-US" sz="2000" dirty="0">
                  <a:solidFill>
                    <a:schemeClr val="tx1"/>
                  </a:solidFill>
                  <a:latin typeface="Gadugi" panose="020B0502040204020203" pitchFamily="34" charset="0"/>
                </a:rPr>
                <a:t>(reinsert)</a:t>
              </a:r>
            </a:p>
          </p:txBody>
        </p:sp>
        <p:cxnSp>
          <p:nvCxnSpPr>
            <p:cNvPr id="35" name="Elbow Connector 34"/>
            <p:cNvCxnSpPr>
              <a:stCxn id="34" idx="0"/>
              <a:endCxn id="13" idx="3"/>
            </p:cNvCxnSpPr>
            <p:nvPr/>
          </p:nvCxnSpPr>
          <p:spPr>
            <a:xfrm rot="5400000" flipH="1" flipV="1">
              <a:off x="1046027" y="3739564"/>
              <a:ext cx="871862" cy="1615335"/>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24897" y="4113443"/>
              <a:ext cx="1069214" cy="818173"/>
            </a:xfrm>
            <a:prstGeom prst="rect">
              <a:avLst/>
            </a:prstGeom>
            <a:noFill/>
          </p:spPr>
          <p:txBody>
            <a:bodyPr wrap="none" rtlCol="0">
              <a:spAutoFit/>
            </a:bodyPr>
            <a:lstStyle/>
            <a:p>
              <a:r>
                <a:rPr lang="en-US" sz="2000" dirty="0">
                  <a:latin typeface="Gadugi" panose="020B0502040204020203" pitchFamily="34" charset="0"/>
                </a:rPr>
                <a:t>Logical</a:t>
              </a:r>
            </a:p>
            <a:p>
              <a:r>
                <a:rPr lang="en-US" sz="2000" dirty="0">
                  <a:latin typeface="Gadugi" panose="020B0502040204020203" pitchFamily="34" charset="0"/>
                </a:rPr>
                <a:t>PIFO ID</a:t>
              </a:r>
            </a:p>
          </p:txBody>
        </p:sp>
        <p:sp>
          <p:nvSpPr>
            <p:cNvPr id="37" name="TextBox 36"/>
            <p:cNvSpPr txBox="1"/>
            <p:nvPr/>
          </p:nvSpPr>
          <p:spPr>
            <a:xfrm>
              <a:off x="666371" y="3515385"/>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8" name="TextBox 37"/>
            <p:cNvSpPr txBox="1"/>
            <p:nvPr/>
          </p:nvSpPr>
          <p:spPr>
            <a:xfrm>
              <a:off x="696587" y="4085138"/>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9" name="Rectangle 38"/>
            <p:cNvSpPr/>
            <p:nvPr/>
          </p:nvSpPr>
          <p:spPr>
            <a:xfrm>
              <a:off x="2631957" y="968609"/>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0" name="Rectangle 39"/>
            <p:cNvSpPr/>
            <p:nvPr/>
          </p:nvSpPr>
          <p:spPr>
            <a:xfrm>
              <a:off x="4004642" y="95983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TextBox 40"/>
            <p:cNvSpPr txBox="1"/>
            <p:nvPr/>
          </p:nvSpPr>
          <p:spPr>
            <a:xfrm>
              <a:off x="3928442" y="1186963"/>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2" name="Straight Connector 41"/>
            <p:cNvCxnSpPr>
              <a:stCxn id="43" idx="2"/>
              <a:endCxn id="43" idx="2"/>
            </p:cNvCxnSpPr>
            <p:nvPr/>
          </p:nvCxnSpPr>
          <p:spPr>
            <a:xfrm>
              <a:off x="5278339" y="187928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705565" y="964880"/>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4" name="Oval 43"/>
            <p:cNvSpPr/>
            <p:nvPr/>
          </p:nvSpPr>
          <p:spPr>
            <a:xfrm>
              <a:off x="5912894"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5" name="Oval 44"/>
            <p:cNvSpPr/>
            <p:nvPr/>
          </p:nvSpPr>
          <p:spPr>
            <a:xfrm>
              <a:off x="6113011"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6" name="Oval 45"/>
            <p:cNvSpPr/>
            <p:nvPr/>
          </p:nvSpPr>
          <p:spPr>
            <a:xfrm>
              <a:off x="6329180"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7" name="Rectangle 46"/>
            <p:cNvSpPr/>
            <p:nvPr/>
          </p:nvSpPr>
          <p:spPr>
            <a:xfrm>
              <a:off x="6605780" y="94222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8" name="TextBox 47"/>
            <p:cNvSpPr txBox="1"/>
            <p:nvPr/>
          </p:nvSpPr>
          <p:spPr>
            <a:xfrm>
              <a:off x="6529580" y="1169349"/>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9" name="Straight Connector 48"/>
            <p:cNvCxnSpPr>
              <a:stCxn id="50" idx="2"/>
              <a:endCxn id="50" idx="2"/>
            </p:cNvCxnSpPr>
            <p:nvPr/>
          </p:nvCxnSpPr>
          <p:spPr>
            <a:xfrm>
              <a:off x="7879477" y="18616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306703" y="947266"/>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cxnSp>
          <p:nvCxnSpPr>
            <p:cNvPr id="51" name="Straight Connector 83"/>
            <p:cNvCxnSpPr>
              <a:stCxn id="43" idx="2"/>
              <a:endCxn id="10" idx="2"/>
            </p:cNvCxnSpPr>
            <p:nvPr/>
          </p:nvCxnSpPr>
          <p:spPr>
            <a:xfrm rot="16200000" flipH="1">
              <a:off x="5292163" y="1865455"/>
              <a:ext cx="1939157" cy="1966805"/>
            </a:xfrm>
            <a:prstGeom prst="bentConnector3">
              <a:avLst>
                <a:gd name="adj1" fmla="val 52398"/>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83"/>
            <p:cNvCxnSpPr/>
            <p:nvPr/>
          </p:nvCxnSpPr>
          <p:spPr>
            <a:xfrm rot="16200000" flipH="1">
              <a:off x="4073630" y="796260"/>
              <a:ext cx="1935428" cy="4108926"/>
            </a:xfrm>
            <a:prstGeom prst="bentConnector3">
              <a:avLst>
                <a:gd name="adj1" fmla="val 62812"/>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90"/>
            <p:cNvCxnSpPr/>
            <p:nvPr/>
          </p:nvCxnSpPr>
          <p:spPr>
            <a:xfrm rot="5400000">
              <a:off x="4147977" y="1152729"/>
              <a:ext cx="1835576" cy="3243367"/>
            </a:xfrm>
            <a:prstGeom prst="bentConnector3">
              <a:avLst>
                <a:gd name="adj1" fmla="val 33114"/>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90"/>
            <p:cNvCxnSpPr/>
            <p:nvPr/>
          </p:nvCxnSpPr>
          <p:spPr>
            <a:xfrm rot="5400000">
              <a:off x="4394251" y="1058854"/>
              <a:ext cx="2000475" cy="3596014"/>
            </a:xfrm>
            <a:prstGeom prst="bentConnector3">
              <a:avLst>
                <a:gd name="adj1" fmla="val 42252"/>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167981" y="1851135"/>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0" idx="2"/>
            </p:cNvCxnSpPr>
            <p:nvPr/>
          </p:nvCxnSpPr>
          <p:spPr>
            <a:xfrm>
              <a:off x="4461842" y="1874238"/>
              <a:ext cx="0" cy="19441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106284" y="1828032"/>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377281" y="1861666"/>
              <a:ext cx="0" cy="20272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15900" y="1587500"/>
            <a:ext cx="11722100" cy="5384800"/>
            <a:chOff x="215900" y="1587500"/>
            <a:chExt cx="11722100" cy="5384800"/>
          </a:xfrm>
        </p:grpSpPr>
        <p:sp>
          <p:nvSpPr>
            <p:cNvPr id="63" name="Rectangle 62"/>
            <p:cNvSpPr/>
            <p:nvPr/>
          </p:nvSpPr>
          <p:spPr>
            <a:xfrm>
              <a:off x="215900" y="1587500"/>
              <a:ext cx="11722100" cy="5384800"/>
            </a:xfrm>
            <a:prstGeom prst="rect">
              <a:avLst/>
            </a:prstGeom>
            <a:solidFill>
              <a:srgbClr val="FFFFFF">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2" name="Rounded Rectangle 61"/>
            <p:cNvSpPr/>
            <p:nvPr/>
          </p:nvSpPr>
          <p:spPr>
            <a:xfrm>
              <a:off x="508000" y="5232400"/>
              <a:ext cx="11303000" cy="1498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marL="457200" indent="-457200">
                <a:buFont typeface="Wingdings" charset="2"/>
                <a:buChar char="§"/>
              </a:pPr>
              <a:r>
                <a:rPr lang="en-US" sz="3200" dirty="0" smtClean="0">
                  <a:latin typeface="Seravek"/>
                  <a:cs typeface="Seravek"/>
                </a:rPr>
                <a:t>Meets timing (1 GHz) for up to 2048 flows at 16 nm</a:t>
              </a:r>
            </a:p>
            <a:p>
              <a:pPr marL="457200" indent="-457200">
                <a:buFont typeface="Wingdings" charset="2"/>
                <a:buChar char="§"/>
              </a:pPr>
              <a:r>
                <a:rPr lang="en-US" sz="3200" dirty="0" smtClean="0">
                  <a:latin typeface="Seravek"/>
                  <a:cs typeface="Seravek"/>
                </a:rPr>
                <a:t>Less than 4% area overhead (~7 mm</a:t>
              </a:r>
              <a:r>
                <a:rPr lang="en-US" sz="3200" baseline="30000" dirty="0" smtClean="0">
                  <a:latin typeface="Seravek"/>
                  <a:cs typeface="Seravek"/>
                </a:rPr>
                <a:t>2</a:t>
              </a:r>
              <a:r>
                <a:rPr lang="en-US" sz="3200" dirty="0" smtClean="0">
                  <a:latin typeface="Seravek"/>
                  <a:cs typeface="Seravek"/>
                </a:rPr>
                <a:t>) for 5-level scheduler</a:t>
              </a:r>
              <a:endParaRPr lang="en-US" sz="3200" dirty="0">
                <a:latin typeface="Seravek"/>
                <a:cs typeface="Seravek"/>
              </a:endParaRPr>
            </a:p>
          </p:txBody>
        </p:sp>
      </p:grpSp>
    </p:spTree>
    <p:custDataLst>
      <p:tags r:id="rId1"/>
    </p:custDataLst>
    <p:extLst>
      <p:ext uri="{BB962C8B-B14F-4D97-AF65-F5344CB8AC3E}">
        <p14:creationId xmlns:p14="http://schemas.microsoft.com/office/powerpoint/2010/main" val="765703810"/>
      </p:ext>
    </p:extLst>
  </p:cSld>
  <p:clrMapOvr>
    <a:masterClrMapping/>
  </p:clrMapOvr>
  <mc:AlternateContent xmlns:mc="http://schemas.openxmlformats.org/markup-compatibility/2006" xmlns:p14="http://schemas.microsoft.com/office/powerpoint/2010/main">
    <mc:Choice Requires="p14">
      <p:transition spd="slow" p14:dur="2000" advTm="43397"/>
    </mc:Choice>
    <mc:Fallback xmlns="">
      <p:transition xmlns:p14="http://schemas.microsoft.com/office/powerpoint/2010/main" spd="slow" advTm="433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sp>
        <p:nvSpPr>
          <p:cNvPr id="4" name="Rounded Rectangle 3"/>
          <p:cNvSpPr/>
          <p:nvPr/>
        </p:nvSpPr>
        <p:spPr>
          <a:xfrm>
            <a:off x="4038600" y="20955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 name="Straight Arrow Connector 4"/>
          <p:cNvCxnSpPr/>
          <p:nvPr/>
        </p:nvCxnSpPr>
        <p:spPr>
          <a:xfrm flipV="1">
            <a:off x="4724400" y="4152900"/>
            <a:ext cx="0" cy="6477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48100" y="4772561"/>
            <a:ext cx="1790700" cy="1323439"/>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Enqueue</a:t>
            </a:r>
            <a:r>
              <a:rPr lang="en-US" sz="2000" dirty="0" smtClean="0">
                <a:latin typeface="Seravek"/>
                <a:cs typeface="Seravek"/>
              </a:rPr>
              <a:t>:</a:t>
            </a:r>
          </a:p>
          <a:p>
            <a:pPr algn="ctr"/>
            <a:r>
              <a:rPr lang="en-US" sz="2000" dirty="0" smtClean="0">
                <a:latin typeface="Seravek"/>
                <a:cs typeface="Seravek"/>
              </a:rPr>
              <a:t>(logical PIFO,</a:t>
            </a:r>
          </a:p>
          <a:p>
            <a:pPr algn="ctr"/>
            <a:r>
              <a:rPr lang="en-US" sz="2000" dirty="0" smtClean="0">
                <a:latin typeface="Seravek"/>
                <a:cs typeface="Seravek"/>
              </a:rPr>
              <a:t> rank,</a:t>
            </a:r>
            <a:r>
              <a:rPr lang="en-US" sz="2000" dirty="0">
                <a:latin typeface="Seravek"/>
                <a:cs typeface="Seravek"/>
              </a:rPr>
              <a:t> </a:t>
            </a:r>
            <a:r>
              <a:rPr lang="en-US" sz="2000" dirty="0" smtClean="0">
                <a:latin typeface="Seravek"/>
                <a:cs typeface="Seravek"/>
              </a:rPr>
              <a:t>flow)</a:t>
            </a:r>
          </a:p>
        </p:txBody>
      </p:sp>
      <p:cxnSp>
        <p:nvCxnSpPr>
          <p:cNvPr id="20" name="Straight Arrow Connector 19"/>
          <p:cNvCxnSpPr/>
          <p:nvPr/>
        </p:nvCxnSpPr>
        <p:spPr>
          <a:xfrm flipV="1">
            <a:off x="7505700" y="4152900"/>
            <a:ext cx="0" cy="6096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29400" y="4800600"/>
            <a:ext cx="1790700" cy="1015663"/>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Dequeue</a:t>
            </a:r>
            <a:r>
              <a:rPr lang="en-US" sz="2000" dirty="0" smtClean="0">
                <a:latin typeface="Seravek"/>
                <a:cs typeface="Seravek"/>
              </a:rPr>
              <a:t>:</a:t>
            </a:r>
          </a:p>
          <a:p>
            <a:pPr algn="ctr"/>
            <a:r>
              <a:rPr lang="en-US" sz="2000" dirty="0" smtClean="0">
                <a:latin typeface="Seravek"/>
                <a:cs typeface="Seravek"/>
              </a:rPr>
              <a:t>(logical PIFO)</a:t>
            </a:r>
          </a:p>
        </p:txBody>
      </p:sp>
      <p:sp>
        <p:nvSpPr>
          <p:cNvPr id="23" name="Rounded Rectangle 22"/>
          <p:cNvSpPr/>
          <p:nvPr/>
        </p:nvSpPr>
        <p:spPr>
          <a:xfrm>
            <a:off x="3962400" y="4800600"/>
            <a:ext cx="1600200" cy="1534064"/>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ravek"/>
              <a:cs typeface="Seravek"/>
            </a:endParaRPr>
          </a:p>
        </p:txBody>
      </p:sp>
      <p:sp>
        <p:nvSpPr>
          <p:cNvPr id="24" name="Rounded Rectangle 23"/>
          <p:cNvSpPr/>
          <p:nvPr/>
        </p:nvSpPr>
        <p:spPr>
          <a:xfrm>
            <a:off x="6705600" y="4762500"/>
            <a:ext cx="1600200" cy="1600200"/>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61" name="Group 60"/>
          <p:cNvGrpSpPr/>
          <p:nvPr/>
        </p:nvGrpSpPr>
        <p:grpSpPr>
          <a:xfrm>
            <a:off x="5410200" y="2400300"/>
            <a:ext cx="769918" cy="1676400"/>
            <a:chOff x="6819900" y="3848100"/>
            <a:chExt cx="769918" cy="1676400"/>
          </a:xfrm>
        </p:grpSpPr>
        <p:grpSp>
          <p:nvGrpSpPr>
            <p:cNvPr id="62" name="Group 61"/>
            <p:cNvGrpSpPr/>
            <p:nvPr/>
          </p:nvGrpSpPr>
          <p:grpSpPr>
            <a:xfrm>
              <a:off x="6835234" y="3848100"/>
              <a:ext cx="594266" cy="457200"/>
              <a:chOff x="5899150" y="6019800"/>
              <a:chExt cx="594266" cy="457200"/>
            </a:xfrm>
          </p:grpSpPr>
          <p:sp>
            <p:nvSpPr>
              <p:cNvPr id="84" name="Freeform 8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5" name="Straight Connector 8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91" name="Straight Arrow Connector 9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3" name="Group 62"/>
            <p:cNvGrpSpPr/>
            <p:nvPr/>
          </p:nvGrpSpPr>
          <p:grpSpPr>
            <a:xfrm>
              <a:off x="6819900" y="4457700"/>
              <a:ext cx="594266" cy="457200"/>
              <a:chOff x="5899150" y="6019800"/>
              <a:chExt cx="594266" cy="457200"/>
            </a:xfrm>
          </p:grpSpPr>
          <p:sp>
            <p:nvSpPr>
              <p:cNvPr id="76" name="Freeform 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7" name="Straight Connector 7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3" name="Straight Arrow Connector 8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4" name="Group 63"/>
            <p:cNvGrpSpPr/>
            <p:nvPr/>
          </p:nvGrpSpPr>
          <p:grpSpPr>
            <a:xfrm>
              <a:off x="6819900" y="5067300"/>
              <a:ext cx="594266" cy="457200"/>
              <a:chOff x="5899150" y="6019800"/>
              <a:chExt cx="594266" cy="457200"/>
            </a:xfrm>
          </p:grpSpPr>
          <p:sp>
            <p:nvSpPr>
              <p:cNvPr id="68" name="Freeform 6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9" name="Straight Connector 6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5" name="Straight Arrow Connector 7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5" name="Straight Arrow Connector 64"/>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6" name="Straight Arrow Connector 65"/>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7" name="Straight Arrow Connector 66"/>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92" name="Group 91"/>
          <p:cNvGrpSpPr/>
          <p:nvPr/>
        </p:nvGrpSpPr>
        <p:grpSpPr>
          <a:xfrm>
            <a:off x="6286500" y="2400300"/>
            <a:ext cx="769918" cy="1676400"/>
            <a:chOff x="6819900" y="3848100"/>
            <a:chExt cx="769918" cy="1676400"/>
          </a:xfrm>
        </p:grpSpPr>
        <p:grpSp>
          <p:nvGrpSpPr>
            <p:cNvPr id="93" name="Group 92"/>
            <p:cNvGrpSpPr/>
            <p:nvPr/>
          </p:nvGrpSpPr>
          <p:grpSpPr>
            <a:xfrm>
              <a:off x="6835234" y="3848100"/>
              <a:ext cx="594266" cy="457200"/>
              <a:chOff x="5899150" y="6019800"/>
              <a:chExt cx="594266" cy="457200"/>
            </a:xfrm>
          </p:grpSpPr>
          <p:sp>
            <p:nvSpPr>
              <p:cNvPr id="115" name="Freeform 1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6" name="Straight Connector 115"/>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Straight Arrow Connector 120"/>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2" name="Straight Arrow Connector 121"/>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4" name="Group 93"/>
            <p:cNvGrpSpPr/>
            <p:nvPr/>
          </p:nvGrpSpPr>
          <p:grpSpPr>
            <a:xfrm>
              <a:off x="6819900" y="4457700"/>
              <a:ext cx="594266" cy="457200"/>
              <a:chOff x="5899150" y="6019800"/>
              <a:chExt cx="594266" cy="457200"/>
            </a:xfrm>
          </p:grpSpPr>
          <p:sp>
            <p:nvSpPr>
              <p:cNvPr id="107" name="Freeform 1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8" name="Straight Connector 107"/>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Arrow Connector 112"/>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4" name="Straight Arrow Connector 113"/>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5" name="Group 94"/>
            <p:cNvGrpSpPr/>
            <p:nvPr/>
          </p:nvGrpSpPr>
          <p:grpSpPr>
            <a:xfrm>
              <a:off x="6819900" y="5067300"/>
              <a:ext cx="594266" cy="457200"/>
              <a:chOff x="5899150" y="6019800"/>
              <a:chExt cx="594266" cy="457200"/>
            </a:xfrm>
          </p:grpSpPr>
          <p:sp>
            <p:nvSpPr>
              <p:cNvPr id="99" name="Freeform 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0" name="Straight Connector 9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06" name="Straight Arrow Connector 10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96" name="Straight Arrow Connector 95"/>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7" name="Straight Arrow Connector 96"/>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8" name="Straight Arrow Connector 97"/>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95" name="Trapezoid 194"/>
          <p:cNvSpPr/>
          <p:nvPr/>
        </p:nvSpPr>
        <p:spPr>
          <a:xfrm rot="5400000">
            <a:off x="3965442" y="2936742"/>
            <a:ext cx="1719935" cy="636181"/>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r>
              <a:rPr lang="en-US" sz="2200" dirty="0" smtClean="0">
                <a:solidFill>
                  <a:schemeClr val="bg1"/>
                </a:solidFill>
                <a:latin typeface="Seravek"/>
                <a:cs typeface="Seravek"/>
              </a:rPr>
              <a:t>ALU</a:t>
            </a: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26</a:t>
            </a:fld>
            <a:endParaRPr lang="en-US"/>
          </a:p>
        </p:txBody>
      </p:sp>
    </p:spTree>
    <p:custDataLst>
      <p:tags r:id="rId1"/>
    </p:custDataLst>
    <p:extLst>
      <p:ext uri="{BB962C8B-B14F-4D97-AF65-F5344CB8AC3E}">
        <p14:creationId xmlns:p14="http://schemas.microsoft.com/office/powerpoint/2010/main" val="1461921846"/>
      </p:ext>
    </p:extLst>
  </p:cSld>
  <p:clrMapOvr>
    <a:masterClrMapping/>
  </p:clrMapOvr>
  <mc:AlternateContent xmlns:mc="http://schemas.openxmlformats.org/markup-compatibility/2006" xmlns:p14="http://schemas.microsoft.com/office/powerpoint/2010/main">
    <mc:Choice Requires="p14">
      <p:transition spd="slow" p14:dur="2000" advTm="22650"/>
    </mc:Choice>
    <mc:Fallback xmlns="">
      <p:transition xmlns:p14="http://schemas.microsoft.com/office/powerpoint/2010/main" spd="slow" advTm="226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mesh</a:t>
            </a:r>
            <a:endParaRPr lang="en-US" dirty="0"/>
          </a:p>
        </p:txBody>
      </p:sp>
      <p:grpSp>
        <p:nvGrpSpPr>
          <p:cNvPr id="10" name="Group 9"/>
          <p:cNvGrpSpPr/>
          <p:nvPr/>
        </p:nvGrpSpPr>
        <p:grpSpPr>
          <a:xfrm>
            <a:off x="4457700" y="1614055"/>
            <a:ext cx="3048000" cy="2538845"/>
            <a:chOff x="4457700" y="1614055"/>
            <a:chExt cx="3048000" cy="2538845"/>
          </a:xfrm>
        </p:grpSpPr>
        <p:grpSp>
          <p:nvGrpSpPr>
            <p:cNvPr id="9" name="Group 8"/>
            <p:cNvGrpSpPr/>
            <p:nvPr/>
          </p:nvGrpSpPr>
          <p:grpSpPr>
            <a:xfrm>
              <a:off x="5295900" y="3276600"/>
              <a:ext cx="838200" cy="876300"/>
              <a:chOff x="5295900" y="3276600"/>
              <a:chExt cx="838200" cy="876300"/>
            </a:xfrm>
          </p:grpSpPr>
          <p:cxnSp>
            <p:nvCxnSpPr>
              <p:cNvPr id="41" name="Straight Arrow Connector 40"/>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295900" y="3390900"/>
                <a:ext cx="838200" cy="762000"/>
                <a:chOff x="5295900" y="3657600"/>
                <a:chExt cx="838200" cy="762000"/>
              </a:xfrm>
            </p:grpSpPr>
            <p:sp>
              <p:nvSpPr>
                <p:cNvPr id="42" name="TextBox 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46" name="Rounded Rectangle 45"/>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4457700" y="1614055"/>
              <a:ext cx="3048000" cy="1662545"/>
              <a:chOff x="-762000" y="2781300"/>
              <a:chExt cx="4191000" cy="2286000"/>
            </a:xfrm>
          </p:grpSpPr>
          <p:sp>
            <p:nvSpPr>
              <p:cNvPr id="14" name="Rounded Rectangle 13"/>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5" name="Group 14"/>
              <p:cNvGrpSpPr/>
              <p:nvPr/>
            </p:nvGrpSpPr>
            <p:grpSpPr>
              <a:xfrm>
                <a:off x="609600" y="3086100"/>
                <a:ext cx="769918" cy="1676400"/>
                <a:chOff x="6819900" y="3848100"/>
                <a:chExt cx="769918" cy="1676400"/>
              </a:xfrm>
            </p:grpSpPr>
            <p:grpSp>
              <p:nvGrpSpPr>
                <p:cNvPr id="57" name="Group 56"/>
                <p:cNvGrpSpPr/>
                <p:nvPr/>
              </p:nvGrpSpPr>
              <p:grpSpPr>
                <a:xfrm>
                  <a:off x="6835234" y="3848100"/>
                  <a:ext cx="594266" cy="457200"/>
                  <a:chOff x="5899150" y="6019800"/>
                  <a:chExt cx="594266" cy="457200"/>
                </a:xfrm>
              </p:grpSpPr>
              <p:sp>
                <p:nvSpPr>
                  <p:cNvPr id="79" name="Freeform 7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0" name="Straight Connector 7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4" name="Rectangle 8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6" name="Straight Arrow Connector 8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8" name="Group 57"/>
                <p:cNvGrpSpPr/>
                <p:nvPr/>
              </p:nvGrpSpPr>
              <p:grpSpPr>
                <a:xfrm>
                  <a:off x="6819900" y="4457700"/>
                  <a:ext cx="594266" cy="457200"/>
                  <a:chOff x="5899150" y="6019800"/>
                  <a:chExt cx="594266" cy="457200"/>
                </a:xfrm>
              </p:grpSpPr>
              <p:sp>
                <p:nvSpPr>
                  <p:cNvPr id="71" name="Freeform 70"/>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2" name="Straight Connector 71"/>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8" name="Straight Arrow Connector 77"/>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9" name="Group 58"/>
                <p:cNvGrpSpPr/>
                <p:nvPr/>
              </p:nvGrpSpPr>
              <p:grpSpPr>
                <a:xfrm>
                  <a:off x="6819900" y="5067300"/>
                  <a:ext cx="594266" cy="457200"/>
                  <a:chOff x="5899150" y="6019800"/>
                  <a:chExt cx="594266" cy="457200"/>
                </a:xfrm>
              </p:grpSpPr>
              <p:sp>
                <p:nvSpPr>
                  <p:cNvPr id="63" name="Freeform 6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0" name="Straight Arrow Connector 69"/>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0" name="Straight Arrow Connector 59"/>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1" name="Straight Arrow Connector 60"/>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2" name="Straight Arrow Connector 61"/>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6" name="Group 15"/>
              <p:cNvGrpSpPr/>
              <p:nvPr/>
            </p:nvGrpSpPr>
            <p:grpSpPr>
              <a:xfrm>
                <a:off x="1485900" y="3086100"/>
                <a:ext cx="769918" cy="1676400"/>
                <a:chOff x="6819900" y="3848100"/>
                <a:chExt cx="769918" cy="1676400"/>
              </a:xfrm>
            </p:grpSpPr>
            <p:grpSp>
              <p:nvGrpSpPr>
                <p:cNvPr id="18" name="Group 17"/>
                <p:cNvGrpSpPr/>
                <p:nvPr/>
              </p:nvGrpSpPr>
              <p:grpSpPr>
                <a:xfrm>
                  <a:off x="6835234" y="3848100"/>
                  <a:ext cx="594266" cy="457200"/>
                  <a:chOff x="5899150" y="6019800"/>
                  <a:chExt cx="594266" cy="457200"/>
                </a:xfrm>
              </p:grpSpPr>
              <p:sp>
                <p:nvSpPr>
                  <p:cNvPr id="49" name="Freeform 4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 name="Straight Connector 4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56" name="Straight Arrow Connector 5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9" name="Group 18"/>
                <p:cNvGrpSpPr/>
                <p:nvPr/>
              </p:nvGrpSpPr>
              <p:grpSpPr>
                <a:xfrm>
                  <a:off x="6819900" y="4457700"/>
                  <a:ext cx="594266" cy="457200"/>
                  <a:chOff x="5899150" y="6019800"/>
                  <a:chExt cx="594266" cy="457200"/>
                </a:xfrm>
              </p:grpSpPr>
              <p:sp>
                <p:nvSpPr>
                  <p:cNvPr id="32" name="Freeform 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3" name="Straight Connector 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9" name="Straight Arrow Connector 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0" name="Group 19"/>
                <p:cNvGrpSpPr/>
                <p:nvPr/>
              </p:nvGrpSpPr>
              <p:grpSpPr>
                <a:xfrm>
                  <a:off x="6819900" y="5067300"/>
                  <a:ext cx="594266" cy="457200"/>
                  <a:chOff x="5899150" y="6019800"/>
                  <a:chExt cx="594266" cy="457200"/>
                </a:xfrm>
              </p:grpSpPr>
              <p:sp>
                <p:nvSpPr>
                  <p:cNvPr id="24" name="Freeform 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5" name="Straight Connector 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1" name="Straight Arrow Connector 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 name="Straight Arrow Connector 20"/>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2" name="Straight Arrow Connector 21"/>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3" name="Straight Arrow Connector 22"/>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grpSp>
          <p:nvGrpSpPr>
            <p:cNvPr id="87" name="Group 86"/>
            <p:cNvGrpSpPr/>
            <p:nvPr/>
          </p:nvGrpSpPr>
          <p:grpSpPr>
            <a:xfrm>
              <a:off x="6134100" y="3276600"/>
              <a:ext cx="838200" cy="876300"/>
              <a:chOff x="5257800" y="3276600"/>
              <a:chExt cx="838200" cy="876300"/>
            </a:xfrm>
          </p:grpSpPr>
          <p:cxnSp>
            <p:nvCxnSpPr>
              <p:cNvPr id="88" name="Straight Arrow Connector 87"/>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5257800" y="3390900"/>
                <a:ext cx="838200" cy="762000"/>
                <a:chOff x="5257800" y="3657600"/>
                <a:chExt cx="838200" cy="762000"/>
              </a:xfrm>
            </p:grpSpPr>
            <p:sp>
              <p:nvSpPr>
                <p:cNvPr id="90" name="TextBox 89"/>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1" name="Rounded Rectangle 90"/>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2" name="Group 91"/>
          <p:cNvGrpSpPr/>
          <p:nvPr/>
        </p:nvGrpSpPr>
        <p:grpSpPr>
          <a:xfrm>
            <a:off x="8496300" y="4090555"/>
            <a:ext cx="3048000" cy="2538845"/>
            <a:chOff x="4457700" y="1614055"/>
            <a:chExt cx="3048000" cy="2538845"/>
          </a:xfrm>
        </p:grpSpPr>
        <p:grpSp>
          <p:nvGrpSpPr>
            <p:cNvPr id="93" name="Group 92"/>
            <p:cNvGrpSpPr/>
            <p:nvPr/>
          </p:nvGrpSpPr>
          <p:grpSpPr>
            <a:xfrm>
              <a:off x="5295900" y="3276600"/>
              <a:ext cx="838200" cy="876300"/>
              <a:chOff x="5295900" y="3276600"/>
              <a:chExt cx="838200" cy="876300"/>
            </a:xfrm>
          </p:grpSpPr>
          <p:cxnSp>
            <p:nvCxnSpPr>
              <p:cNvPr id="164" name="Straight Arrow Connector 163"/>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5295900" y="3390900"/>
                <a:ext cx="838200" cy="762000"/>
                <a:chOff x="5295900" y="3657600"/>
                <a:chExt cx="838200" cy="762000"/>
              </a:xfrm>
            </p:grpSpPr>
            <p:sp>
              <p:nvSpPr>
                <p:cNvPr id="166" name="TextBox 165"/>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167" name="Rounded Rectangle 166"/>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4" name="Group 93"/>
            <p:cNvGrpSpPr/>
            <p:nvPr/>
          </p:nvGrpSpPr>
          <p:grpSpPr>
            <a:xfrm>
              <a:off x="4457700" y="1614055"/>
              <a:ext cx="3048000" cy="1662545"/>
              <a:chOff x="-762000" y="2781300"/>
              <a:chExt cx="4191000" cy="2286000"/>
            </a:xfrm>
          </p:grpSpPr>
          <p:sp>
            <p:nvSpPr>
              <p:cNvPr id="100" name="Rounded Rectangle 99"/>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01" name="Group 100"/>
              <p:cNvGrpSpPr/>
              <p:nvPr/>
            </p:nvGrpSpPr>
            <p:grpSpPr>
              <a:xfrm>
                <a:off x="609600" y="3086100"/>
                <a:ext cx="769918" cy="1676400"/>
                <a:chOff x="6819900" y="3848100"/>
                <a:chExt cx="769918" cy="1676400"/>
              </a:xfrm>
            </p:grpSpPr>
            <p:grpSp>
              <p:nvGrpSpPr>
                <p:cNvPr id="134" name="Group 133"/>
                <p:cNvGrpSpPr/>
                <p:nvPr/>
              </p:nvGrpSpPr>
              <p:grpSpPr>
                <a:xfrm>
                  <a:off x="6835234" y="3848100"/>
                  <a:ext cx="594266" cy="457200"/>
                  <a:chOff x="5899150" y="6019800"/>
                  <a:chExt cx="594266" cy="457200"/>
                </a:xfrm>
              </p:grpSpPr>
              <p:sp>
                <p:nvSpPr>
                  <p:cNvPr id="156" name="Freeform 15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57" name="Straight Connector 15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61" name="Rectangle 16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2" name="Straight Arrow Connector 16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63" name="Straight Arrow Connector 16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5" name="Group 134"/>
                <p:cNvGrpSpPr/>
                <p:nvPr/>
              </p:nvGrpSpPr>
              <p:grpSpPr>
                <a:xfrm>
                  <a:off x="6819900" y="44577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6" name="Group 135"/>
                <p:cNvGrpSpPr/>
                <p:nvPr/>
              </p:nvGrpSpPr>
              <p:grpSpPr>
                <a:xfrm>
                  <a:off x="6819900" y="50673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37" name="Straight Arrow Connector 13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8" name="Straight Arrow Connector 13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9" name="Straight Arrow Connector 13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02" name="Group 101"/>
              <p:cNvGrpSpPr/>
              <p:nvPr/>
            </p:nvGrpSpPr>
            <p:grpSpPr>
              <a:xfrm>
                <a:off x="1485900" y="3086100"/>
                <a:ext cx="769918" cy="1676400"/>
                <a:chOff x="6819900" y="3848100"/>
                <a:chExt cx="769918" cy="1676400"/>
              </a:xfrm>
            </p:grpSpPr>
            <p:grpSp>
              <p:nvGrpSpPr>
                <p:cNvPr id="104" name="Group 103"/>
                <p:cNvGrpSpPr/>
                <p:nvPr/>
              </p:nvGrpSpPr>
              <p:grpSpPr>
                <a:xfrm>
                  <a:off x="6835234" y="3848100"/>
                  <a:ext cx="594266" cy="457200"/>
                  <a:chOff x="5899150" y="6019800"/>
                  <a:chExt cx="594266" cy="457200"/>
                </a:xfrm>
              </p:grpSpPr>
              <p:sp>
                <p:nvSpPr>
                  <p:cNvPr id="126" name="Freeform 12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7" name="Straight Connector 12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33" name="Straight Arrow Connector 13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5" name="Group 104"/>
                <p:cNvGrpSpPr/>
                <p:nvPr/>
              </p:nvGrpSpPr>
              <p:grpSpPr>
                <a:xfrm>
                  <a:off x="6819900" y="4457700"/>
                  <a:ext cx="594266" cy="457200"/>
                  <a:chOff x="5899150" y="6019800"/>
                  <a:chExt cx="594266" cy="457200"/>
                </a:xfrm>
              </p:grpSpPr>
              <p:sp>
                <p:nvSpPr>
                  <p:cNvPr id="118" name="Freeform 11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9" name="Straight Connector 11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3" name="Rectangle 12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5" name="Straight Arrow Connector 12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6" name="Group 105"/>
                <p:cNvGrpSpPr/>
                <p:nvPr/>
              </p:nvGrpSpPr>
              <p:grpSpPr>
                <a:xfrm>
                  <a:off x="6819900" y="5067300"/>
                  <a:ext cx="594266" cy="457200"/>
                  <a:chOff x="5899150" y="6019800"/>
                  <a:chExt cx="594266" cy="457200"/>
                </a:xfrm>
              </p:grpSpPr>
              <p:sp>
                <p:nvSpPr>
                  <p:cNvPr id="110" name="Freeform 10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1" name="Straight Connector 11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5" name="Rectangle 11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7" name="Straight Arrow Connector 11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07" name="Straight Arrow Connector 10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8" name="Straight Arrow Connector 10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9" name="Straight Arrow Connector 10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03" name="Trapezoid 102"/>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95" name="Group 94"/>
            <p:cNvGrpSpPr/>
            <p:nvPr/>
          </p:nvGrpSpPr>
          <p:grpSpPr>
            <a:xfrm>
              <a:off x="6134100" y="3276600"/>
              <a:ext cx="838200" cy="876300"/>
              <a:chOff x="5257800" y="3276600"/>
              <a:chExt cx="838200" cy="876300"/>
            </a:xfrm>
          </p:grpSpPr>
          <p:cxnSp>
            <p:nvCxnSpPr>
              <p:cNvPr id="96" name="Straight Arrow Connector 95"/>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257800" y="3390900"/>
                <a:ext cx="838200" cy="762000"/>
                <a:chOff x="5257800" y="3657600"/>
                <a:chExt cx="838200" cy="762000"/>
              </a:xfrm>
            </p:grpSpPr>
            <p:sp>
              <p:nvSpPr>
                <p:cNvPr id="98" name="TextBox 97"/>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9" name="Rounded Rectangle 98"/>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68" name="Group 167"/>
          <p:cNvGrpSpPr/>
          <p:nvPr/>
        </p:nvGrpSpPr>
        <p:grpSpPr>
          <a:xfrm>
            <a:off x="533400" y="4114800"/>
            <a:ext cx="3048000" cy="2538845"/>
            <a:chOff x="4457700" y="1614055"/>
            <a:chExt cx="3048000" cy="2538845"/>
          </a:xfrm>
        </p:grpSpPr>
        <p:grpSp>
          <p:nvGrpSpPr>
            <p:cNvPr id="169" name="Group 168"/>
            <p:cNvGrpSpPr/>
            <p:nvPr/>
          </p:nvGrpSpPr>
          <p:grpSpPr>
            <a:xfrm>
              <a:off x="5295900" y="3276600"/>
              <a:ext cx="838200" cy="876300"/>
              <a:chOff x="5295900" y="3276600"/>
              <a:chExt cx="838200" cy="876300"/>
            </a:xfrm>
          </p:grpSpPr>
          <p:cxnSp>
            <p:nvCxnSpPr>
              <p:cNvPr id="240" name="Straight Arrow Connector 239"/>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5295900" y="3390900"/>
                <a:ext cx="838200" cy="762000"/>
                <a:chOff x="5295900" y="3657600"/>
                <a:chExt cx="838200" cy="762000"/>
              </a:xfrm>
            </p:grpSpPr>
            <p:sp>
              <p:nvSpPr>
                <p:cNvPr id="242" name="TextBox 2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243" name="Rounded Rectangle 242"/>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0" name="Group 169"/>
            <p:cNvGrpSpPr/>
            <p:nvPr/>
          </p:nvGrpSpPr>
          <p:grpSpPr>
            <a:xfrm>
              <a:off x="4457700" y="1614055"/>
              <a:ext cx="3048000" cy="1662545"/>
              <a:chOff x="-762000" y="2781300"/>
              <a:chExt cx="4191000" cy="2286000"/>
            </a:xfrm>
          </p:grpSpPr>
          <p:sp>
            <p:nvSpPr>
              <p:cNvPr id="176" name="Rounded Rectangle 175"/>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77" name="Group 176"/>
              <p:cNvGrpSpPr/>
              <p:nvPr/>
            </p:nvGrpSpPr>
            <p:grpSpPr>
              <a:xfrm>
                <a:off x="609600" y="3086100"/>
                <a:ext cx="769918" cy="1676400"/>
                <a:chOff x="6819900" y="3848100"/>
                <a:chExt cx="769918" cy="1676400"/>
              </a:xfrm>
            </p:grpSpPr>
            <p:grpSp>
              <p:nvGrpSpPr>
                <p:cNvPr id="210" name="Group 209"/>
                <p:cNvGrpSpPr/>
                <p:nvPr/>
              </p:nvGrpSpPr>
              <p:grpSpPr>
                <a:xfrm>
                  <a:off x="6835234" y="3848100"/>
                  <a:ext cx="594266" cy="457200"/>
                  <a:chOff x="5899150" y="6019800"/>
                  <a:chExt cx="594266" cy="457200"/>
                </a:xfrm>
              </p:grpSpPr>
              <p:sp>
                <p:nvSpPr>
                  <p:cNvPr id="232" name="Freeform 2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33" name="Straight Connector 2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37" name="Rectangle 2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8" name="Straight Arrow Connector 2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9" name="Straight Arrow Connector 2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1" name="Group 210"/>
                <p:cNvGrpSpPr/>
                <p:nvPr/>
              </p:nvGrpSpPr>
              <p:grpSpPr>
                <a:xfrm>
                  <a:off x="6819900" y="4457700"/>
                  <a:ext cx="594266" cy="457200"/>
                  <a:chOff x="5899150" y="6019800"/>
                  <a:chExt cx="594266" cy="457200"/>
                </a:xfrm>
              </p:grpSpPr>
              <p:sp>
                <p:nvSpPr>
                  <p:cNvPr id="224" name="Freeform 2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25" name="Straight Connector 2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9" name="Rectangle 2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0" name="Straight Arrow Connector 2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1" name="Straight Arrow Connector 2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2" name="Group 211"/>
                <p:cNvGrpSpPr/>
                <p:nvPr/>
              </p:nvGrpSpPr>
              <p:grpSpPr>
                <a:xfrm>
                  <a:off x="6819900" y="5067300"/>
                  <a:ext cx="594266" cy="457200"/>
                  <a:chOff x="5899150" y="6019800"/>
                  <a:chExt cx="594266" cy="457200"/>
                </a:xfrm>
              </p:grpSpPr>
              <p:sp>
                <p:nvSpPr>
                  <p:cNvPr id="216" name="Freeform 21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17" name="Straight Connector 21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1" name="Rectangle 22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2" name="Straight Arrow Connector 22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23" name="Straight Arrow Connector 22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3" name="Straight Arrow Connector 21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4" name="Straight Arrow Connector 21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5" name="Straight Arrow Connector 21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78" name="Group 177"/>
              <p:cNvGrpSpPr/>
              <p:nvPr/>
            </p:nvGrpSpPr>
            <p:grpSpPr>
              <a:xfrm>
                <a:off x="1485900" y="3086100"/>
                <a:ext cx="769918" cy="1676400"/>
                <a:chOff x="6819900" y="3848100"/>
                <a:chExt cx="769918" cy="1676400"/>
              </a:xfrm>
            </p:grpSpPr>
            <p:grpSp>
              <p:nvGrpSpPr>
                <p:cNvPr id="180" name="Group 179"/>
                <p:cNvGrpSpPr/>
                <p:nvPr/>
              </p:nvGrpSpPr>
              <p:grpSpPr>
                <a:xfrm>
                  <a:off x="6835234" y="3848100"/>
                  <a:ext cx="594266" cy="457200"/>
                  <a:chOff x="5899150" y="6019800"/>
                  <a:chExt cx="594266" cy="457200"/>
                </a:xfrm>
              </p:grpSpPr>
              <p:sp>
                <p:nvSpPr>
                  <p:cNvPr id="202" name="Freeform 20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03" name="Straight Connector 20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07" name="Rectangle 20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8" name="Straight Arrow Connector 20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9" name="Straight Arrow Connector 20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1" name="Group 180"/>
                <p:cNvGrpSpPr/>
                <p:nvPr/>
              </p:nvGrpSpPr>
              <p:grpSpPr>
                <a:xfrm>
                  <a:off x="6819900" y="4457700"/>
                  <a:ext cx="594266" cy="457200"/>
                  <a:chOff x="5899150" y="6019800"/>
                  <a:chExt cx="594266" cy="457200"/>
                </a:xfrm>
              </p:grpSpPr>
              <p:sp>
                <p:nvSpPr>
                  <p:cNvPr id="194" name="Freeform 19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5" name="Straight Connector 19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0" name="Straight Arrow Connector 19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1" name="Straight Arrow Connector 20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2" name="Group 181"/>
                <p:cNvGrpSpPr/>
                <p:nvPr/>
              </p:nvGrpSpPr>
              <p:grpSpPr>
                <a:xfrm>
                  <a:off x="6819900" y="5067300"/>
                  <a:ext cx="594266" cy="457200"/>
                  <a:chOff x="5899150" y="6019800"/>
                  <a:chExt cx="594266" cy="457200"/>
                </a:xfrm>
              </p:grpSpPr>
              <p:sp>
                <p:nvSpPr>
                  <p:cNvPr id="186" name="Freeform 18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7" name="Straight Connector 18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1" name="Rectangle 19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2" name="Straight Arrow Connector 19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93" name="Straight Arrow Connector 19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83" name="Straight Arrow Connector 18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4" name="Straight Arrow Connector 18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5" name="Straight Arrow Connector 18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79" name="Trapezoid 178"/>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171" name="Group 170"/>
            <p:cNvGrpSpPr/>
            <p:nvPr/>
          </p:nvGrpSpPr>
          <p:grpSpPr>
            <a:xfrm>
              <a:off x="6134100" y="3276600"/>
              <a:ext cx="838200" cy="876300"/>
              <a:chOff x="5257800" y="3276600"/>
              <a:chExt cx="838200" cy="876300"/>
            </a:xfrm>
          </p:grpSpPr>
          <p:cxnSp>
            <p:nvCxnSpPr>
              <p:cNvPr id="172" name="Straight Arrow Connector 171"/>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5257800" y="3390900"/>
                <a:ext cx="838200" cy="762000"/>
                <a:chOff x="5257800" y="3657600"/>
                <a:chExt cx="838200" cy="762000"/>
              </a:xfrm>
            </p:grpSpPr>
            <p:sp>
              <p:nvSpPr>
                <p:cNvPr id="174" name="TextBox 173"/>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175" name="Rounded Rectangle 174"/>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244" name="Straight Arrow Connector 243"/>
          <p:cNvCxnSpPr>
            <a:stCxn id="176" idx="3"/>
            <a:endCxn id="100" idx="1"/>
          </p:cNvCxnSpPr>
          <p:nvPr/>
        </p:nvCxnSpPr>
        <p:spPr>
          <a:xfrm flipV="1">
            <a:off x="3581400" y="4921828"/>
            <a:ext cx="4914900" cy="24245"/>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4" idx="3"/>
          </p:cNvCxnSpPr>
          <p:nvPr/>
        </p:nvCxnSpPr>
        <p:spPr>
          <a:xfrm>
            <a:off x="7505700" y="2445328"/>
            <a:ext cx="1866900" cy="1631372"/>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4" idx="1"/>
          </p:cNvCxnSpPr>
          <p:nvPr/>
        </p:nvCxnSpPr>
        <p:spPr>
          <a:xfrm flipH="1">
            <a:off x="2732496" y="2445328"/>
            <a:ext cx="1725204" cy="1672358"/>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6743700" y="17145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5" name="Trapezoid 264"/>
          <p:cNvSpPr/>
          <p:nvPr/>
        </p:nvSpPr>
        <p:spPr>
          <a:xfrm rot="5400000">
            <a:off x="4428740" y="2250602"/>
            <a:ext cx="1250861" cy="407258"/>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sp>
        <p:nvSpPr>
          <p:cNvPr id="266" name="Rectangle 265"/>
          <p:cNvSpPr/>
          <p:nvPr/>
        </p:nvSpPr>
        <p:spPr>
          <a:xfrm>
            <a:off x="10782300" y="41910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7" name="Rectangle 266"/>
          <p:cNvSpPr/>
          <p:nvPr/>
        </p:nvSpPr>
        <p:spPr>
          <a:xfrm>
            <a:off x="2819400" y="42291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27</a:t>
            </a:fld>
            <a:endParaRPr lang="en-US"/>
          </a:p>
        </p:txBody>
      </p:sp>
    </p:spTree>
    <p:custDataLst>
      <p:tags r:id="rId1"/>
    </p:custDataLst>
    <p:extLst>
      <p:ext uri="{BB962C8B-B14F-4D97-AF65-F5344CB8AC3E}">
        <p14:creationId xmlns:p14="http://schemas.microsoft.com/office/powerpoint/2010/main" val="131027652"/>
      </p:ext>
    </p:extLst>
  </p:cSld>
  <p:clrMapOvr>
    <a:masterClrMapping/>
  </p:clrMapOvr>
  <mc:AlternateContent xmlns:mc="http://schemas.openxmlformats.org/markup-compatibility/2006" xmlns:p14="http://schemas.microsoft.com/office/powerpoint/2010/main">
    <mc:Choice Requires="p14">
      <p:transition spd="slow" p14:dur="2000" advTm="34384"/>
    </mc:Choice>
    <mc:Fallback xmlns="">
      <p:transition xmlns:p14="http://schemas.microsoft.com/office/powerpoint/2010/main" spd="slow" advTm="343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9"/>
                                          </p:stCondLst>
                                        </p:cTn>
                                        <p:tgtEl>
                                          <p:spTgt spid="251"/>
                                        </p:tgtEl>
                                        <p:attrNameLst>
                                          <p:attrName>style.visibility</p:attrName>
                                        </p:attrNameLst>
                                      </p:cBhvr>
                                      <p:to>
                                        <p:strVal val="visible"/>
                                      </p:to>
                                    </p:set>
                                  </p:childTnLst>
                                </p:cTn>
                              </p:par>
                            </p:childTnLst>
                          </p:cTn>
                        </p:par>
                        <p:par>
                          <p:cTn id="16" fill="hold">
                            <p:stCondLst>
                              <p:cond delay="260"/>
                            </p:stCondLst>
                            <p:childTnLst>
                              <p:par>
                                <p:cTn id="17" presetID="1" presetClass="entr" presetSubtype="0" fill="hold" nodeType="afterEffect">
                                  <p:stCondLst>
                                    <p:cond delay="250"/>
                                  </p:stCondLst>
                                  <p:childTnLst>
                                    <p:set>
                                      <p:cBhvr>
                                        <p:cTn id="18" dur="1" fill="hold">
                                          <p:stCondLst>
                                            <p:cond delay="0"/>
                                          </p:stCondLst>
                                        </p:cTn>
                                        <p:tgtEl>
                                          <p:spTgt spid="2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6" grpId="0" animBg="1"/>
      <p:bldP spid="2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3186038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06264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632011" y="5524500"/>
            <a:ext cx="10838329"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packet transaction (Domino, SIGCOMM’ 16)</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1|6.5|11.6|53.7"/>
</p:tagLst>
</file>

<file path=ppt/tags/tag10.xml><?xml version="1.0" encoding="utf-8"?>
<p:tagLst xmlns:a="http://schemas.openxmlformats.org/drawingml/2006/main" xmlns:r="http://schemas.openxmlformats.org/officeDocument/2006/relationships" xmlns:p="http://schemas.openxmlformats.org/presentationml/2006/main">
  <p:tag name="TIMING" val="|26.6"/>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5.xml><?xml version="1.0" encoding="utf-8"?>
<p:tagLst xmlns:a="http://schemas.openxmlformats.org/drawingml/2006/main" xmlns:r="http://schemas.openxmlformats.org/officeDocument/2006/relationships" xmlns:p="http://schemas.openxmlformats.org/presentationml/2006/main">
  <p:tag name="TIMING" val="|6.2|2.7|9.2|15.7"/>
</p:tagLst>
</file>

<file path=ppt/tags/tag16.xml><?xml version="1.0" encoding="utf-8"?>
<p:tagLst xmlns:a="http://schemas.openxmlformats.org/drawingml/2006/main" xmlns:r="http://schemas.openxmlformats.org/officeDocument/2006/relationships" xmlns:p="http://schemas.openxmlformats.org/presentationml/2006/main">
  <p:tag name="TIMING" val="|23.8"/>
</p:tagLst>
</file>

<file path=ppt/tags/tag17.xml><?xml version="1.0" encoding="utf-8"?>
<p:tagLst xmlns:a="http://schemas.openxmlformats.org/drawingml/2006/main" xmlns:r="http://schemas.openxmlformats.org/officeDocument/2006/relationships" xmlns:p="http://schemas.openxmlformats.org/presentationml/2006/main">
  <p:tag name="TIMING" val="|13"/>
</p:tagLst>
</file>

<file path=ppt/tags/tag18.xml><?xml version="1.0" encoding="utf-8"?>
<p:tagLst xmlns:a="http://schemas.openxmlformats.org/drawingml/2006/main" xmlns:r="http://schemas.openxmlformats.org/officeDocument/2006/relationships" xmlns:p="http://schemas.openxmlformats.org/presentationml/2006/main">
  <p:tag name="TIMING" val="|0.4|2.5|15.4"/>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9.7|1.5|21.8|11.4|8.5|9.8"/>
</p:tagLst>
</file>

<file path=ppt/tags/tag4.xml><?xml version="1.0" encoding="utf-8"?>
<p:tagLst xmlns:a="http://schemas.openxmlformats.org/drawingml/2006/main" xmlns:r="http://schemas.openxmlformats.org/officeDocument/2006/relationships" xmlns:p="http://schemas.openxmlformats.org/presentationml/2006/main">
  <p:tag name="TIMING" val="|24.1|4.2|13.7|9.2"/>
</p:tagLst>
</file>

<file path=ppt/tags/tag5.xml><?xml version="1.0" encoding="utf-8"?>
<p:tagLst xmlns:a="http://schemas.openxmlformats.org/drawingml/2006/main" xmlns:r="http://schemas.openxmlformats.org/officeDocument/2006/relationships" xmlns:p="http://schemas.openxmlformats.org/presentationml/2006/main">
  <p:tag name="TIMING" val="|3.7|4.2|6.2|5.5|24.1"/>
</p:tagLst>
</file>

<file path=ppt/tags/tag6.xml><?xml version="1.0" encoding="utf-8"?>
<p:tagLst xmlns:a="http://schemas.openxmlformats.org/drawingml/2006/main" xmlns:r="http://schemas.openxmlformats.org/officeDocument/2006/relationships" xmlns:p="http://schemas.openxmlformats.org/presentationml/2006/main">
  <p:tag name="TIMING" val="|12.8|10.5|15.3"/>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8553</TotalTime>
  <Words>4465</Words>
  <Application>Microsoft Macintosh PowerPoint</Application>
  <PresentationFormat>Widescreen</PresentationFormat>
  <Paragraphs>587</Paragraphs>
  <Slides>33</Slides>
  <Notes>28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Gadugi</vt:lpstr>
      <vt:lpstr>Seravek</vt:lpstr>
      <vt:lpstr>Wingdings</vt:lpstr>
      <vt:lpstr>Arial</vt:lpstr>
      <vt:lpstr>Office Theme</vt:lpstr>
      <vt:lpstr>Programmable Packet Scheduling at Line Rate</vt:lpstr>
      <vt:lpstr>Programmable scheduling at line rate</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Related work</vt:lpstr>
      <vt:lpstr>Conclusion</vt:lpstr>
      <vt:lpstr>Backup slides</vt:lpstr>
      <vt:lpstr>Limitations of PIFOs</vt:lpstr>
      <vt:lpstr>PIFO mesh</vt:lpstr>
      <vt:lpstr>Proposal: scheduling in P4</vt:lpstr>
      <vt:lpstr>Hardware implementation</vt:lpstr>
      <vt:lpstr>A PIFO block</vt:lpstr>
      <vt:lpstr>A PIFO mesh</vt:lpstr>
      <vt:lpstr>Proposal: scheduling in P4</vt:lpstr>
      <vt:lpstr>Hardware feasibility of PIFOs</vt:lpstr>
      <vt:lpstr>Composing PIFOs: min. rate guarantees</vt:lpstr>
      <vt:lpstr>Traffic Shaping</vt:lpstr>
      <vt:lpstr>LSTF</vt:lpstr>
      <vt:lpstr>The PIFO abstraction in one slide</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3291</cp:revision>
  <dcterms:created xsi:type="dcterms:W3CDTF">2015-11-20T07:11:46Z</dcterms:created>
  <dcterms:modified xsi:type="dcterms:W3CDTF">2016-08-23T13:26:45Z</dcterms:modified>
</cp:coreProperties>
</file>