
<file path=[Content_Types].xml><?xml version="1.0" encoding="utf-8"?>
<Types xmlns="http://schemas.openxmlformats.org/package/2006/content-types">
  <Default Extension="xml" ContentType="application/xml"/>
  <Default Extension="jpeg" ContentType="image/jpeg"/>
  <Default Extension="xlsx" ContentType="application/vnd.openxmlformats-officedocument.spreadsheetml.sheet"/>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2.xml" ContentType="application/vnd.openxmlformats-officedocument.presentationml.tags+xml"/>
  <Override PartName="/ppt/notesSlides/notesSlide8.xml" ContentType="application/vnd.openxmlformats-officedocument.presentationml.notesSlide+xml"/>
  <Override PartName="/ppt/tags/tag3.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4.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tags/tag5.xml" ContentType="application/vnd.openxmlformats-officedocument.presentationml.tags+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0"/>
  </p:notesMasterIdLst>
  <p:sldIdLst>
    <p:sldId id="256" r:id="rId2"/>
    <p:sldId id="419" r:id="rId3"/>
    <p:sldId id="461" r:id="rId4"/>
    <p:sldId id="433" r:id="rId5"/>
    <p:sldId id="435" r:id="rId6"/>
    <p:sldId id="429" r:id="rId7"/>
    <p:sldId id="423" r:id="rId8"/>
    <p:sldId id="424" r:id="rId9"/>
    <p:sldId id="425" r:id="rId10"/>
    <p:sldId id="426" r:id="rId11"/>
    <p:sldId id="427" r:id="rId12"/>
    <p:sldId id="436" r:id="rId13"/>
    <p:sldId id="437" r:id="rId14"/>
    <p:sldId id="451" r:id="rId15"/>
    <p:sldId id="450" r:id="rId16"/>
    <p:sldId id="430" r:id="rId17"/>
    <p:sldId id="337" r:id="rId18"/>
    <p:sldId id="428" r:id="rId19"/>
    <p:sldId id="341" r:id="rId20"/>
    <p:sldId id="446" r:id="rId21"/>
    <p:sldId id="445" r:id="rId22"/>
    <p:sldId id="444" r:id="rId23"/>
    <p:sldId id="463" r:id="rId24"/>
    <p:sldId id="358" r:id="rId25"/>
    <p:sldId id="350" r:id="rId26"/>
    <p:sldId id="453" r:id="rId27"/>
    <p:sldId id="454" r:id="rId28"/>
    <p:sldId id="455" r:id="rId29"/>
    <p:sldId id="456" r:id="rId30"/>
    <p:sldId id="457" r:id="rId31"/>
    <p:sldId id="458" r:id="rId32"/>
    <p:sldId id="459" r:id="rId33"/>
    <p:sldId id="460" r:id="rId34"/>
    <p:sldId id="449" r:id="rId35"/>
    <p:sldId id="438" r:id="rId36"/>
    <p:sldId id="431" r:id="rId37"/>
    <p:sldId id="308" r:id="rId38"/>
    <p:sldId id="262" r:id="rId39"/>
    <p:sldId id="300" r:id="rId40"/>
    <p:sldId id="375" r:id="rId41"/>
    <p:sldId id="272" r:id="rId42"/>
    <p:sldId id="305" r:id="rId43"/>
    <p:sldId id="306" r:id="rId44"/>
    <p:sldId id="271" r:id="rId45"/>
    <p:sldId id="299" r:id="rId46"/>
    <p:sldId id="326" r:id="rId47"/>
    <p:sldId id="327" r:id="rId48"/>
    <p:sldId id="374" r:id="rId4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8"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4843" autoAdjust="0"/>
    <p:restoredTop sz="67073" autoAdjust="0"/>
  </p:normalViewPr>
  <p:slideViewPr>
    <p:cSldViewPr showGuides="1">
      <p:cViewPr>
        <p:scale>
          <a:sx n="68" d="100"/>
          <a:sy n="68" d="100"/>
        </p:scale>
        <p:origin x="1080" y="224"/>
      </p:cViewPr>
      <p:guideLst>
        <p:guide orient="horz" pos="168"/>
        <p:guide pos="3840"/>
      </p:guideLst>
    </p:cSldViewPr>
  </p:slideViewPr>
  <p:outlineViewPr>
    <p:cViewPr>
      <p:scale>
        <a:sx n="33" d="100"/>
        <a:sy n="33" d="100"/>
      </p:scale>
      <p:origin x="0" y="-5634"/>
    </p:cViewPr>
  </p:outlineViewPr>
  <p:notesTextViewPr>
    <p:cViewPr>
      <p:scale>
        <a:sx n="1" d="1"/>
        <a:sy n="1" d="1"/>
      </p:scale>
      <p:origin x="0" y="0"/>
    </p:cViewPr>
  </p:notesTextViewPr>
  <p:notesViewPr>
    <p:cSldViewPr showGuides="1">
      <p:cViewPr varScale="1">
        <p:scale>
          <a:sx n="54" d="100"/>
          <a:sy n="54" d="100"/>
        </p:scale>
        <p:origin x="3504" y="78"/>
      </p:cViewPr>
      <p:guideLst>
        <p:guide orient="horz" pos="2880"/>
        <p:guide pos="2160"/>
      </p:guideLst>
    </p:cSldViewPr>
  </p:notesViewPr>
  <p:gridSpacing cx="38100" cy="381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notesMaster" Target="notesMasters/notesMaster1.xml"/><Relationship Id="rId51" Type="http://schemas.openxmlformats.org/officeDocument/2006/relationships/presProps" Target="presProps.xml"/><Relationship Id="rId52" Type="http://schemas.openxmlformats.org/officeDocument/2006/relationships/viewProps" Target="viewProps.xml"/><Relationship Id="rId53" Type="http://schemas.openxmlformats.org/officeDocument/2006/relationships/theme" Target="theme/theme1.xml"/><Relationship Id="rId54"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charts/_rels/chart1.xml.rels><?xml version="1.0" encoding="UTF-8" standalone="yes"?>
<Relationships xmlns="http://schemas.openxmlformats.org/package/2006/relationships"><Relationship Id="rId1" Type="http://schemas.openxmlformats.org/officeDocument/2006/relationships/themeOverride" Target="../theme/themeOverride1.xml"/><Relationship Id="rId2"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118758520909268"/>
          <c:y val="0.0433265049185925"/>
          <c:w val="0.831771514426421"/>
          <c:h val="0.761818065424749"/>
        </c:manualLayout>
      </c:layout>
      <c:lineChart>
        <c:grouping val="standard"/>
        <c:varyColors val="0"/>
        <c:ser>
          <c:idx val="0"/>
          <c:order val="0"/>
          <c:tx>
            <c:strRef>
              <c:f>Sheet1!$B$1</c:f>
              <c:strCache>
                <c:ptCount val="1"/>
                <c:pt idx="0">
                  <c:v>Software router</c:v>
                </c:pt>
              </c:strCache>
            </c:strRef>
          </c:tx>
          <c:spPr>
            <a:ln w="63500" cap="rnd">
              <a:solidFill>
                <a:srgbClr val="0000FF"/>
              </a:solidFill>
              <a:round/>
            </a:ln>
            <a:effectLst/>
          </c:spPr>
          <c:marker>
            <c:symbol val="circle"/>
            <c:size val="10"/>
            <c:spPr>
              <a:solidFill>
                <a:srgbClr val="3366FF"/>
              </a:solidFill>
              <a:ln w="9525">
                <a:solidFill>
                  <a:schemeClr val="tx1"/>
                </a:solidFill>
              </a:ln>
              <a:effectLst/>
            </c:spPr>
          </c:marker>
          <c:dLbls>
            <c:dLbl>
              <c:idx val="0"/>
              <c:layout>
                <c:manualLayout>
                  <c:x val="-0.0599888851189292"/>
                  <c:y val="0.0625627719838251"/>
                </c:manualLayout>
              </c:layout>
              <c:tx>
                <c:rich>
                  <a:bodyPr/>
                  <a:lstStyle/>
                  <a:p>
                    <a:r>
                      <a:rPr lang="en-US" sz="1800" smtClean="0">
                        <a:solidFill>
                          <a:schemeClr val="bg2">
                            <a:lumMod val="50000"/>
                          </a:schemeClr>
                        </a:solidFill>
                      </a:rPr>
                      <a:t>SNAP</a:t>
                    </a:r>
                  </a:p>
                  <a:p>
                    <a:r>
                      <a:rPr lang="en-US" sz="1800" smtClean="0">
                        <a:solidFill>
                          <a:schemeClr val="bg2">
                            <a:lumMod val="50000"/>
                          </a:schemeClr>
                        </a:solidFill>
                      </a:rPr>
                      <a:t>(Active Packets)</a:t>
                    </a:r>
                    <a:endParaRPr lang="en-US" dirty="0"/>
                  </a:p>
                </c:rich>
              </c:tx>
              <c:dLblPos val="r"/>
              <c:showLegendKey val="0"/>
              <c:showVal val="1"/>
              <c:showCatName val="0"/>
              <c:showSerName val="0"/>
              <c:showPercent val="0"/>
              <c:showBubbleSize val="0"/>
              <c:extLst>
                <c:ext xmlns:c15="http://schemas.microsoft.com/office/drawing/2012/chart" uri="{CE6537A1-D6FC-4f65-9D91-7224C49458BB}"/>
              </c:extLst>
            </c:dLbl>
            <c:dLbl>
              <c:idx val="1"/>
              <c:layout>
                <c:manualLayout>
                  <c:x val="-0.0131649331352155"/>
                  <c:y val="0.0682736594310022"/>
                </c:manualLayout>
              </c:layout>
              <c:tx>
                <c:rich>
                  <a:bodyPr/>
                  <a:lstStyle/>
                  <a:p>
                    <a:r>
                      <a:rPr lang="en-US" sz="1800" smtClean="0">
                        <a:solidFill>
                          <a:schemeClr val="bg2">
                            <a:lumMod val="50000"/>
                          </a:schemeClr>
                        </a:solidFill>
                      </a:rPr>
                      <a:t>Click</a:t>
                    </a:r>
                  </a:p>
                  <a:p>
                    <a:r>
                      <a:rPr lang="en-US" sz="1800" smtClean="0">
                        <a:solidFill>
                          <a:schemeClr val="bg2">
                            <a:lumMod val="50000"/>
                          </a:schemeClr>
                        </a:solidFill>
                      </a:rPr>
                      <a:t>(CPU)</a:t>
                    </a:r>
                    <a:endParaRPr lang="en-US" dirty="0"/>
                  </a:p>
                </c:rich>
              </c:tx>
              <c:dLblPos val="r"/>
              <c:showLegendKey val="0"/>
              <c:showVal val="1"/>
              <c:showCatName val="0"/>
              <c:showSerName val="0"/>
              <c:showPercent val="0"/>
              <c:showBubbleSize val="0"/>
              <c:extLst>
                <c:ext xmlns:c15="http://schemas.microsoft.com/office/drawing/2012/chart" uri="{CE6537A1-D6FC-4f65-9D91-7224C49458BB}"/>
              </c:extLst>
            </c:dLbl>
            <c:dLbl>
              <c:idx val="2"/>
              <c:layout>
                <c:manualLayout>
                  <c:x val="-0.0233544711071592"/>
                  <c:y val="0.0739845468781794"/>
                </c:manualLayout>
              </c:layout>
              <c:tx>
                <c:rich>
                  <a:bodyPr/>
                  <a:lstStyle/>
                  <a:p>
                    <a:r>
                      <a:rPr lang="is-IS" sz="1800" smtClean="0">
                        <a:solidFill>
                          <a:schemeClr val="bg2">
                            <a:lumMod val="50000"/>
                          </a:schemeClr>
                        </a:solidFill>
                      </a:rPr>
                      <a:t>IXP 2400</a:t>
                    </a:r>
                  </a:p>
                  <a:p>
                    <a:r>
                      <a:rPr lang="is-IS" sz="1800" smtClean="0">
                        <a:solidFill>
                          <a:schemeClr val="bg2">
                            <a:lumMod val="50000"/>
                          </a:schemeClr>
                        </a:solidFill>
                      </a:rPr>
                      <a:t>(NPU)</a:t>
                    </a:r>
                    <a:endParaRPr lang="is-IS"/>
                  </a:p>
                </c:rich>
              </c:tx>
              <c:dLblPos val="r"/>
              <c:showLegendKey val="0"/>
              <c:showVal val="1"/>
              <c:showCatName val="0"/>
              <c:showSerName val="0"/>
              <c:showPercent val="0"/>
              <c:showBubbleSize val="0"/>
              <c:extLst>
                <c:ext xmlns:c15="http://schemas.microsoft.com/office/drawing/2012/chart" uri="{CE6537A1-D6FC-4f65-9D91-7224C49458BB}"/>
              </c:extLst>
            </c:dLbl>
            <c:dLbl>
              <c:idx val="5"/>
              <c:layout>
                <c:manualLayout>
                  <c:x val="-0.0879082071951784"/>
                  <c:y val="0.0779449732162605"/>
                </c:manualLayout>
              </c:layout>
              <c:tx>
                <c:rich>
                  <a:bodyPr/>
                  <a:lstStyle/>
                  <a:p>
                    <a:r>
                      <a:rPr lang="en-US" sz="1800" smtClean="0">
                        <a:solidFill>
                          <a:schemeClr val="bg2">
                            <a:lumMod val="50000"/>
                          </a:schemeClr>
                        </a:solidFill>
                      </a:rPr>
                      <a:t>RouteBricks</a:t>
                    </a:r>
                  </a:p>
                  <a:p>
                    <a:r>
                      <a:rPr lang="en-US" sz="1800" smtClean="0">
                        <a:solidFill>
                          <a:schemeClr val="bg2">
                            <a:lumMod val="50000"/>
                          </a:schemeClr>
                        </a:solidFill>
                      </a:rPr>
                      <a:t>(multi-core)</a:t>
                    </a:r>
                    <a:endParaRPr lang="en-US" dirty="0"/>
                  </a:p>
                </c:rich>
              </c:tx>
              <c:dLblPos val="r"/>
              <c:showLegendKey val="0"/>
              <c:showVal val="1"/>
              <c:showCatName val="0"/>
              <c:showSerName val="0"/>
              <c:showPercent val="0"/>
              <c:showBubbleSize val="0"/>
              <c:extLst>
                <c:ext xmlns:c15="http://schemas.microsoft.com/office/drawing/2012/chart" uri="{CE6537A1-D6FC-4f65-9D91-7224C49458BB}"/>
              </c:extLst>
            </c:dLbl>
            <c:dLbl>
              <c:idx val="6"/>
              <c:layout>
                <c:manualLayout>
                  <c:x val="-0.0781579045883925"/>
                  <c:y val="0.0636788948696414"/>
                </c:manualLayout>
              </c:layout>
              <c:tx>
                <c:rich>
                  <a:bodyPr/>
                  <a:lstStyle/>
                  <a:p>
                    <a:r>
                      <a:rPr lang="en-US" sz="1800">
                        <a:solidFill>
                          <a:schemeClr val="bg2">
                            <a:lumMod val="50000"/>
                          </a:schemeClr>
                        </a:solidFill>
                      </a:rPr>
                      <a:t>PacketShader </a:t>
                    </a:r>
                  </a:p>
                  <a:p>
                    <a:r>
                      <a:rPr lang="en-US" sz="1800">
                        <a:solidFill>
                          <a:schemeClr val="bg2">
                            <a:lumMod val="50000"/>
                          </a:schemeClr>
                        </a:solidFill>
                      </a:rPr>
                      <a:t>(GPU)</a:t>
                    </a:r>
                    <a:endParaRPr lang="en-US"/>
                  </a:p>
                </c:rich>
              </c:tx>
              <c:dLblPos val="r"/>
              <c:showLegendKey val="0"/>
              <c:showVal val="1"/>
              <c:showCatName val="0"/>
              <c:showSerName val="0"/>
              <c:showPercent val="0"/>
              <c:showBubbleSize val="0"/>
              <c:extLst>
                <c:ext xmlns:c15="http://schemas.microsoft.com/office/drawing/2012/chart" uri="{CE6537A1-D6FC-4f65-9D91-7224C49458BB}">
                  <c15:layout>
                    <c:manualLayout>
                      <c:w val="0.136903303093452"/>
                      <c:h val="0.144369010154199"/>
                    </c:manualLayout>
                  </c15:layout>
                </c:ext>
              </c:extLst>
            </c:dLbl>
            <c:dLbl>
              <c:idx val="7"/>
              <c:layout>
                <c:manualLayout>
                  <c:x val="0.0"/>
                  <c:y val="0.0703508098073107"/>
                </c:manualLayout>
              </c:layout>
              <c:tx>
                <c:rich>
                  <a:bodyPr/>
                  <a:lstStyle/>
                  <a:p>
                    <a:r>
                      <a:rPr lang="en-US" sz="1800" dirty="0" err="1" smtClean="0">
                        <a:solidFill>
                          <a:schemeClr val="bg2">
                            <a:lumMod val="50000"/>
                          </a:schemeClr>
                        </a:solidFill>
                      </a:rPr>
                      <a:t>NetFPGA</a:t>
                    </a:r>
                    <a:r>
                      <a:rPr lang="en-US" sz="1800" dirty="0" smtClean="0">
                        <a:solidFill>
                          <a:schemeClr val="bg2">
                            <a:lumMod val="50000"/>
                          </a:schemeClr>
                        </a:solidFill>
                      </a:rPr>
                      <a:t>-SUME</a:t>
                    </a:r>
                  </a:p>
                  <a:p>
                    <a:r>
                      <a:rPr lang="en-US" sz="1800" dirty="0" smtClean="0">
                        <a:solidFill>
                          <a:schemeClr val="bg2">
                            <a:lumMod val="50000"/>
                          </a:schemeClr>
                        </a:solidFill>
                      </a:rPr>
                      <a:t>(FPGA)</a:t>
                    </a:r>
                  </a:p>
                </c:rich>
              </c:tx>
              <c:dLblPos val="r"/>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vert="horz"/>
              <a:lstStyle/>
              <a:p>
                <a:pPr>
                  <a:defRPr sz="1800">
                    <a:solidFill>
                      <a:schemeClr val="bg2">
                        <a:lumMod val="50000"/>
                      </a:schemeClr>
                    </a:solidFill>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Sheet1!$A$2:$A$9</c:f>
              <c:numCache>
                <c:formatCode>General</c:formatCode>
                <c:ptCount val="8"/>
                <c:pt idx="0">
                  <c:v>1999.0</c:v>
                </c:pt>
                <c:pt idx="1">
                  <c:v>2000.0</c:v>
                </c:pt>
                <c:pt idx="2">
                  <c:v>2002.0</c:v>
                </c:pt>
                <c:pt idx="3">
                  <c:v>2004.0</c:v>
                </c:pt>
                <c:pt idx="4">
                  <c:v>2007.0</c:v>
                </c:pt>
                <c:pt idx="5">
                  <c:v>2009.0</c:v>
                </c:pt>
                <c:pt idx="6">
                  <c:v>2010.0</c:v>
                </c:pt>
                <c:pt idx="7">
                  <c:v>2014.0</c:v>
                </c:pt>
              </c:numCache>
            </c:numRef>
          </c:cat>
          <c:val>
            <c:numRef>
              <c:f>Sheet1!$B$2:$B$9</c:f>
              <c:numCache>
                <c:formatCode>General</c:formatCode>
                <c:ptCount val="8"/>
                <c:pt idx="0">
                  <c:v>0.1</c:v>
                </c:pt>
                <c:pt idx="1">
                  <c:v>0.17</c:v>
                </c:pt>
                <c:pt idx="2">
                  <c:v>4.0</c:v>
                </c:pt>
                <c:pt idx="5">
                  <c:v>35.0</c:v>
                </c:pt>
                <c:pt idx="6">
                  <c:v>40.0</c:v>
                </c:pt>
                <c:pt idx="7">
                  <c:v>100.0</c:v>
                </c:pt>
              </c:numCache>
            </c:numRef>
          </c:val>
          <c:smooth val="0"/>
        </c:ser>
        <c:ser>
          <c:idx val="2"/>
          <c:order val="1"/>
          <c:tx>
            <c:strRef>
              <c:f>Sheet1!$C$1</c:f>
              <c:strCache>
                <c:ptCount val="1"/>
                <c:pt idx="0">
                  <c:v>Hardware router</c:v>
                </c:pt>
              </c:strCache>
            </c:strRef>
          </c:tx>
          <c:spPr>
            <a:ln w="63500" cap="rnd">
              <a:solidFill>
                <a:srgbClr val="99162D"/>
              </a:solidFill>
              <a:round/>
            </a:ln>
            <a:effectLst/>
          </c:spPr>
          <c:marker>
            <c:symbol val="square"/>
            <c:size val="10"/>
            <c:spPr>
              <a:solidFill>
                <a:srgbClr val="FF6666"/>
              </a:solidFill>
              <a:ln w="9525">
                <a:solidFill>
                  <a:schemeClr val="tx1"/>
                </a:solidFill>
              </a:ln>
              <a:effectLst/>
            </c:spPr>
          </c:marker>
          <c:dLbls>
            <c:dLbl>
              <c:idx val="0"/>
              <c:tx>
                <c:rich>
                  <a:bodyPr/>
                  <a:lstStyle/>
                  <a:p>
                    <a:r>
                      <a:rPr lang="en-US" sz="1800" dirty="0" smtClean="0">
                        <a:solidFill>
                          <a:srgbClr val="767171"/>
                        </a:solidFill>
                      </a:rPr>
                      <a:t>Catalyst</a:t>
                    </a:r>
                    <a:endParaRPr lang="en-US" dirty="0"/>
                  </a:p>
                </c:rich>
              </c:tx>
              <c:dLblPos val="t"/>
              <c:showLegendKey val="0"/>
              <c:showVal val="1"/>
              <c:showCatName val="0"/>
              <c:showSerName val="0"/>
              <c:showPercent val="0"/>
              <c:showBubbleSize val="0"/>
              <c:extLst>
                <c:ext xmlns:c15="http://schemas.microsoft.com/office/drawing/2012/chart" uri="{CE6537A1-D6FC-4f65-9D91-7224C49458BB}"/>
              </c:extLst>
            </c:dLbl>
            <c:dLbl>
              <c:idx val="3"/>
              <c:layout>
                <c:manualLayout>
                  <c:x val="-0.123236116866971"/>
                  <c:y val="-0.0615204226056711"/>
                </c:manualLayout>
              </c:layout>
              <c:tx>
                <c:rich>
                  <a:bodyPr/>
                  <a:lstStyle/>
                  <a:p>
                    <a:r>
                      <a:rPr lang="en-US" sz="1800" dirty="0" smtClean="0">
                        <a:solidFill>
                          <a:srgbClr val="767171"/>
                        </a:solidFill>
                      </a:rPr>
                      <a:t>Broadcom</a:t>
                    </a:r>
                  </a:p>
                  <a:p>
                    <a:r>
                      <a:rPr lang="en-US" sz="1800" dirty="0" smtClean="0">
                        <a:solidFill>
                          <a:srgbClr val="767171"/>
                        </a:solidFill>
                      </a:rPr>
                      <a:t>5670</a:t>
                    </a:r>
                    <a:endParaRPr lang="en-US" dirty="0"/>
                  </a:p>
                </c:rich>
              </c:tx>
              <c:dLblPos val="r"/>
              <c:showLegendKey val="0"/>
              <c:showVal val="1"/>
              <c:showCatName val="0"/>
              <c:showSerName val="0"/>
              <c:showPercent val="0"/>
              <c:showBubbleSize val="0"/>
              <c:extLst>
                <c:ext xmlns:c15="http://schemas.microsoft.com/office/drawing/2012/chart" uri="{CE6537A1-D6FC-4f65-9D91-7224C49458BB}"/>
              </c:extLst>
            </c:dLbl>
            <c:dLbl>
              <c:idx val="4"/>
              <c:tx>
                <c:rich>
                  <a:bodyPr/>
                  <a:lstStyle/>
                  <a:p>
                    <a:r>
                      <a:rPr lang="en-US" sz="1800" smtClean="0">
                        <a:solidFill>
                          <a:srgbClr val="767171"/>
                        </a:solidFill>
                      </a:rPr>
                      <a:t>Scorpion</a:t>
                    </a:r>
                    <a:endParaRPr lang="en-US" dirty="0"/>
                  </a:p>
                </c:rich>
              </c:tx>
              <c:dLblPos val="t"/>
              <c:showLegendKey val="0"/>
              <c:showVal val="1"/>
              <c:showCatName val="0"/>
              <c:showSerName val="0"/>
              <c:showPercent val="0"/>
              <c:showBubbleSize val="0"/>
              <c:extLst>
                <c:ext xmlns:c15="http://schemas.microsoft.com/office/drawing/2012/chart" uri="{CE6537A1-D6FC-4f65-9D91-7224C49458BB}"/>
              </c:extLst>
            </c:dLbl>
            <c:dLbl>
              <c:idx val="6"/>
              <c:tx>
                <c:rich>
                  <a:bodyPr/>
                  <a:lstStyle/>
                  <a:p>
                    <a:r>
                      <a:rPr lang="en-US" sz="1800" smtClean="0">
                        <a:solidFill>
                          <a:srgbClr val="767171"/>
                        </a:solidFill>
                      </a:rPr>
                      <a:t>Trident</a:t>
                    </a:r>
                    <a:endParaRPr lang="en-US" dirty="0"/>
                  </a:p>
                </c:rich>
              </c:tx>
              <c:dLblPos val="t"/>
              <c:showLegendKey val="0"/>
              <c:showVal val="1"/>
              <c:showCatName val="0"/>
              <c:showSerName val="0"/>
              <c:showPercent val="0"/>
              <c:showBubbleSize val="0"/>
              <c:extLst>
                <c:ext xmlns:c15="http://schemas.microsoft.com/office/drawing/2012/chart" uri="{CE6537A1-D6FC-4f65-9D91-7224C49458BB}"/>
              </c:extLst>
            </c:dLbl>
            <c:dLbl>
              <c:idx val="7"/>
              <c:tx>
                <c:rich>
                  <a:bodyPr/>
                  <a:lstStyle/>
                  <a:p>
                    <a:r>
                      <a:rPr lang="en-US" sz="1800" dirty="0" smtClean="0">
                        <a:solidFill>
                          <a:srgbClr val="767171"/>
                        </a:solidFill>
                      </a:rPr>
                      <a:t>Tomahawk</a:t>
                    </a:r>
                    <a:endParaRPr lang="en-US" dirty="0" smtClean="0"/>
                  </a:p>
                </c:rich>
              </c:tx>
              <c:dLblPos val="t"/>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vert="horz"/>
              <a:lstStyle/>
              <a:p>
                <a:pPr>
                  <a:defRPr sz="1800">
                    <a:solidFill>
                      <a:srgbClr val="767171"/>
                    </a:solidFill>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Sheet1!$A$2:$A$9</c:f>
              <c:numCache>
                <c:formatCode>General</c:formatCode>
                <c:ptCount val="8"/>
                <c:pt idx="0">
                  <c:v>1999.0</c:v>
                </c:pt>
                <c:pt idx="1">
                  <c:v>2000.0</c:v>
                </c:pt>
                <c:pt idx="2">
                  <c:v>2002.0</c:v>
                </c:pt>
                <c:pt idx="3">
                  <c:v>2004.0</c:v>
                </c:pt>
                <c:pt idx="4">
                  <c:v>2007.0</c:v>
                </c:pt>
                <c:pt idx="5">
                  <c:v>2009.0</c:v>
                </c:pt>
                <c:pt idx="6">
                  <c:v>2010.0</c:v>
                </c:pt>
                <c:pt idx="7">
                  <c:v>2014.0</c:v>
                </c:pt>
              </c:numCache>
            </c:numRef>
          </c:cat>
          <c:val>
            <c:numRef>
              <c:f>Sheet1!$C$2:$C$9</c:f>
              <c:numCache>
                <c:formatCode>General</c:formatCode>
                <c:ptCount val="8"/>
                <c:pt idx="0">
                  <c:v>32.0</c:v>
                </c:pt>
                <c:pt idx="3">
                  <c:v>80.0</c:v>
                </c:pt>
                <c:pt idx="4">
                  <c:v>240.0</c:v>
                </c:pt>
                <c:pt idx="6">
                  <c:v>640.0</c:v>
                </c:pt>
                <c:pt idx="7">
                  <c:v>3200.0</c:v>
                </c:pt>
              </c:numCache>
            </c:numRef>
          </c:val>
          <c:smooth val="0"/>
        </c:ser>
        <c:dLbls>
          <c:dLblPos val="t"/>
          <c:showLegendKey val="0"/>
          <c:showVal val="1"/>
          <c:showCatName val="0"/>
          <c:showSerName val="0"/>
          <c:showPercent val="0"/>
          <c:showBubbleSize val="0"/>
        </c:dLbls>
        <c:marker val="1"/>
        <c:smooth val="0"/>
        <c:axId val="2101221216"/>
        <c:axId val="2101189168"/>
      </c:lineChart>
      <c:catAx>
        <c:axId val="2101221216"/>
        <c:scaling>
          <c:orientation val="minMax"/>
        </c:scaling>
        <c:delete val="0"/>
        <c:axPos val="b"/>
        <c:title>
          <c:tx>
            <c:rich>
              <a:bodyPr rot="0" vert="horz"/>
              <a:lstStyle/>
              <a:p>
                <a:pPr>
                  <a:defRPr sz="2000">
                    <a:latin typeface="Seravek"/>
                    <a:cs typeface="Seravek"/>
                  </a:defRPr>
                </a:pPr>
                <a:r>
                  <a:rPr lang="en-US" sz="2000">
                    <a:latin typeface="Seravek"/>
                    <a:cs typeface="Seravek"/>
                  </a:rPr>
                  <a:t>Year</a:t>
                </a:r>
              </a:p>
            </c:rich>
          </c:tx>
          <c:overlay val="0"/>
          <c:spPr>
            <a:noFill/>
            <a:ln>
              <a:noFill/>
            </a:ln>
            <a:effectLst/>
          </c:spPr>
        </c:title>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vert="horz"/>
          <a:lstStyle/>
          <a:p>
            <a:pPr>
              <a:defRPr/>
            </a:pPr>
            <a:endParaRPr lang="en-US"/>
          </a:p>
        </c:txPr>
        <c:crossAx val="2101189168"/>
        <c:crosses val="autoZero"/>
        <c:auto val="1"/>
        <c:lblAlgn val="ctr"/>
        <c:lblOffset val="100"/>
        <c:noMultiLvlLbl val="0"/>
      </c:catAx>
      <c:valAx>
        <c:axId val="2101189168"/>
        <c:scaling>
          <c:logBase val="10.0"/>
          <c:orientation val="minMax"/>
          <c:min val="0.01"/>
        </c:scaling>
        <c:delete val="0"/>
        <c:axPos val="l"/>
        <c:title>
          <c:tx>
            <c:rich>
              <a:bodyPr rot="-5400000" vert="horz"/>
              <a:lstStyle/>
              <a:p>
                <a:pPr>
                  <a:defRPr sz="2000">
                    <a:latin typeface="Seravek"/>
                    <a:cs typeface="Seravek"/>
                  </a:defRPr>
                </a:pPr>
                <a:r>
                  <a:rPr lang="en-US" sz="2000">
                    <a:latin typeface="Seravek"/>
                    <a:cs typeface="Seravek"/>
                  </a:rPr>
                  <a:t>Gbit/s</a:t>
                </a:r>
              </a:p>
            </c:rich>
          </c:tx>
          <c:overlay val="0"/>
          <c:spPr>
            <a:noFill/>
            <a:ln>
              <a:noFill/>
            </a:ln>
            <a:effectLst/>
          </c:spPr>
        </c:title>
        <c:numFmt formatCode="General" sourceLinked="1"/>
        <c:majorTickMark val="none"/>
        <c:minorTickMark val="none"/>
        <c:tickLblPos val="nextTo"/>
        <c:spPr>
          <a:noFill/>
          <a:ln>
            <a:noFill/>
          </a:ln>
          <a:effectLst/>
        </c:spPr>
        <c:txPr>
          <a:bodyPr rot="-60000000" vert="horz"/>
          <a:lstStyle/>
          <a:p>
            <a:pPr>
              <a:defRPr/>
            </a:pPr>
            <a:endParaRPr lang="en-US"/>
          </a:p>
        </c:txPr>
        <c:crossAx val="2101221216"/>
        <c:crosses val="autoZero"/>
        <c:crossBetween val="between"/>
      </c:valAx>
      <c:spPr>
        <a:noFill/>
        <a:ln>
          <a:solidFill>
            <a:schemeClr val="bg2">
              <a:lumMod val="90000"/>
            </a:schemeClr>
          </a:solidFill>
        </a:ln>
        <a:effectLst/>
      </c:spPr>
    </c:plotArea>
    <c:legend>
      <c:legendPos val="t"/>
      <c:layout>
        <c:manualLayout>
          <c:xMode val="edge"/>
          <c:yMode val="edge"/>
          <c:x val="0.711487306865601"/>
          <c:y val="0.59349593495935"/>
          <c:w val="0.288512693134399"/>
          <c:h val="0.185857712907838"/>
        </c:manualLayout>
      </c:layout>
      <c:overlay val="1"/>
      <c:spPr>
        <a:noFill/>
        <a:ln>
          <a:noFill/>
        </a:ln>
        <a:effectLst/>
      </c:spPr>
      <c:txPr>
        <a:bodyPr rot="0" vert="horz"/>
        <a:lstStyle/>
        <a:p>
          <a:pPr>
            <a:defRPr sz="2000"/>
          </a:pPr>
          <a:endParaRPr lang="en-US"/>
        </a:p>
      </c:txPr>
    </c:legend>
    <c:plotVisOnly val="1"/>
    <c:dispBlanksAs val="span"/>
    <c:showDLblsOverMax val="0"/>
  </c:chart>
  <c:spPr>
    <a:noFill/>
    <a:ln>
      <a:noFill/>
    </a:ln>
    <a:effectLst/>
  </c:spPr>
  <c:txPr>
    <a:bodyPr/>
    <a:lstStyle/>
    <a:p>
      <a:pPr>
        <a:defRPr sz="1800"/>
      </a:pPr>
      <a:endParaRPr lang="en-US"/>
    </a:p>
  </c:txPr>
  <c:externalData r:id="rId2">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C7B9F6-97F7-436C-AE99-7DC514F72812}" type="datetimeFigureOut">
              <a:rPr lang="en-US" smtClean="0"/>
              <a:t>8/23/16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B09458-7AEF-4AD3-A567-0F11380064BE}" type="slidenum">
              <a:rPr lang="en-US" smtClean="0"/>
              <a:t>‹#›</a:t>
            </a:fld>
            <a:endParaRPr lang="en-US"/>
          </a:p>
        </p:txBody>
      </p:sp>
    </p:spTree>
    <p:extLst>
      <p:ext uri="{BB962C8B-B14F-4D97-AF65-F5344CB8AC3E}">
        <p14:creationId xmlns:p14="http://schemas.microsoft.com/office/powerpoint/2010/main" val="8480612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Thanks Nate. </a:t>
            </a:r>
            <a:r>
              <a:rPr lang="en-US" baseline="0" dirty="0" smtClean="0"/>
              <a:t>I am going to be speaking about a new programming model for line-rate switches.</a:t>
            </a:r>
          </a:p>
        </p:txBody>
      </p:sp>
      <p:sp>
        <p:nvSpPr>
          <p:cNvPr id="4" name="Slide Number Placeholder 3"/>
          <p:cNvSpPr>
            <a:spLocks noGrp="1"/>
          </p:cNvSpPr>
          <p:nvPr>
            <p:ph type="sldNum" sz="quarter" idx="10"/>
          </p:nvPr>
        </p:nvSpPr>
        <p:spPr/>
        <p:txBody>
          <a:bodyPr/>
          <a:lstStyle/>
          <a:p>
            <a:fld id="{6C7315F8-E931-49D1-A989-C1759F952B9E}" type="slidenum">
              <a:rPr lang="en-US" smtClean="0"/>
              <a:t>1</a:t>
            </a:fld>
            <a:endParaRPr lang="en-US"/>
          </a:p>
        </p:txBody>
      </p:sp>
    </p:spTree>
    <p:extLst>
      <p:ext uri="{BB962C8B-B14F-4D97-AF65-F5344CB8AC3E}">
        <p14:creationId xmlns:p14="http://schemas.microsoft.com/office/powerpoint/2010/main" val="19962031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10</a:t>
            </a:fld>
            <a:endParaRPr lang="en-US"/>
          </a:p>
        </p:txBody>
      </p:sp>
    </p:spTree>
    <p:extLst>
      <p:ext uri="{BB962C8B-B14F-4D97-AF65-F5344CB8AC3E}">
        <p14:creationId xmlns:p14="http://schemas.microsoft.com/office/powerpoint/2010/main" val="9450835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This combination of an action unit + its internal local state we call an atom. It captures atomic units of computation provided natively by the switch hardware. By atomic, we mean that any updates to state local to the atom must be visible before the next packet is processed by that atom, i.e., within a ns.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r>
              <a:rPr lang="en-US" baseline="0" dirty="0" smtClean="0"/>
              <a:t>There is one important restriction with state here. State is purely local to an atom. It is not shared between atoms within a stage or across stages. It can however be carried from one stage to the next by reading it into a packet field. This is because sharing state requires a multi-ported memory, which is hard.</a:t>
            </a:r>
          </a:p>
          <a:p>
            <a:endParaRPr lang="en-US" dirty="0" smtClean="0"/>
          </a:p>
          <a:p>
            <a:r>
              <a:rPr lang="en-US" dirty="0" smtClean="0"/>
              <a:t>What</a:t>
            </a:r>
            <a:r>
              <a:rPr lang="en-US" baseline="0" dirty="0" smtClean="0"/>
              <a:t> does one of these atoms look like? Here’s an atom we just made up that contains the state x and an action unit that either adds or multiplies a constant with x. Both constant and choice are parameters supplied by the programmer.</a:t>
            </a:r>
          </a:p>
          <a:p>
            <a:endParaRPr lang="en-US" baseline="0" dirty="0" smtClean="0"/>
          </a:p>
          <a:p>
            <a:r>
              <a:rPr lang="en-US" baseline="0" dirty="0" smtClean="0"/>
              <a:t>You can now create a switch pipeline with a grid of such atoms. If you specify an atom, along with how many atoms you want in a stage (pipeline width) and how many stages you want (pipeline depth), you have specified its instruction set.</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11</a:t>
            </a:fld>
            <a:endParaRPr lang="en-US"/>
          </a:p>
        </p:txBody>
      </p:sp>
    </p:spTree>
    <p:extLst>
      <p:ext uri="{BB962C8B-B14F-4D97-AF65-F5344CB8AC3E}">
        <p14:creationId xmlns:p14="http://schemas.microsoft.com/office/powerpoint/2010/main" val="9890225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let me dive a bit deeper into these atoms to show how the design process is different for atoms that do and do not modify persistent switch state. Let’s do this with some examples.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First, let’s look at the stateless op, f4 = f1 + f2 – f3., click</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let’s see what atoms for this operation look like. We can create two atoms in two different pipeline stages. Click,</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first adds f1 and f2 and writes it to </a:t>
            </a:r>
            <a:r>
              <a:rPr lang="en-US" baseline="0" dirty="0" err="1" smtClean="0"/>
              <a:t>tmp</a:t>
            </a:r>
            <a:r>
              <a:rPr lang="en-US" baseline="0" dirty="0" smtClean="0"/>
              <a:t>. Click,</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second subtracts f3 from </a:t>
            </a:r>
            <a:r>
              <a:rPr lang="en-US" baseline="0" dirty="0" err="1" smtClean="0"/>
              <a:t>tmp</a:t>
            </a: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In general, you can do this for more involved stateless operations by breaking it down into a sequence of pair-wise operations on packet fields.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as a switch designer, you can design stateless atoms that perform arithmetic on pairs of packet fields and many stateless operations can be composed out of these simpler pair-wise instructions, by the compiler.</a:t>
            </a:r>
          </a:p>
        </p:txBody>
      </p:sp>
      <p:sp>
        <p:nvSpPr>
          <p:cNvPr id="4" name="Slide Number Placeholder 3"/>
          <p:cNvSpPr>
            <a:spLocks noGrp="1"/>
          </p:cNvSpPr>
          <p:nvPr>
            <p:ph type="sldNum" sz="quarter" idx="10"/>
          </p:nvPr>
        </p:nvSpPr>
        <p:spPr/>
        <p:txBody>
          <a:bodyPr/>
          <a:lstStyle/>
          <a:p>
            <a:fld id="{16B09458-7AEF-4AD3-A567-0F11380064BE}" type="slidenum">
              <a:rPr lang="en-US" smtClean="0"/>
              <a:t>12</a:t>
            </a:fld>
            <a:endParaRPr lang="en-US"/>
          </a:p>
        </p:txBody>
      </p:sp>
    </p:spTree>
    <p:extLst>
      <p:ext uri="{BB962C8B-B14F-4D97-AF65-F5344CB8AC3E}">
        <p14:creationId xmlns:p14="http://schemas.microsoft.com/office/powerpoint/2010/main" val="10795662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Let’s see if we can apply the same trick to a </a:t>
            </a:r>
            <a:r>
              <a:rPr lang="en-US" baseline="0" dirty="0" err="1" smtClean="0"/>
              <a:t>stateful</a:t>
            </a:r>
            <a:r>
              <a:rPr lang="en-US" baseline="0" dirty="0" smtClean="0"/>
              <a:t> operation. Let’s pick a counter. Now, one implementation is a 3-stage pipeline. The first stage reads the counter into packet field </a:t>
            </a:r>
            <a:r>
              <a:rPr lang="en-US" baseline="0" dirty="0" err="1" smtClean="0"/>
              <a:t>tmp</a:t>
            </a:r>
            <a:r>
              <a:rPr lang="en-US" baseline="0" dirty="0" smtClean="0"/>
              <a:t>, the second one increments </a:t>
            </a:r>
            <a:r>
              <a:rPr lang="en-US" baseline="0" dirty="0" err="1" smtClean="0"/>
              <a:t>tmp</a:t>
            </a:r>
            <a:r>
              <a:rPr lang="en-US" baseline="0" dirty="0" smtClean="0"/>
              <a:t>, and the last one writes back the incremented value.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But this doesn’t work, and I’ll show you why. Let’s say two packets red and green enter the pipeline in adjacent clock cycles 0 and 1. In cycle 1, Red picks up </a:t>
            </a:r>
            <a:r>
              <a:rPr lang="en-US" baseline="0" dirty="0" err="1" smtClean="0"/>
              <a:t>tmp</a:t>
            </a:r>
            <a:r>
              <a:rPr lang="en-US" baseline="0" dirty="0" smtClean="0"/>
              <a:t>=0, while Green just enters the pipeline.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in clock cycle 2, pink’s </a:t>
            </a:r>
            <a:r>
              <a:rPr lang="en-US" baseline="0" dirty="0" err="1" smtClean="0"/>
              <a:t>tmp</a:t>
            </a:r>
            <a:r>
              <a:rPr lang="en-US" baseline="0" dirty="0" smtClean="0"/>
              <a:t> becomes 1, while green’s </a:t>
            </a:r>
            <a:r>
              <a:rPr lang="en-US" baseline="0" dirty="0" err="1" smtClean="0"/>
              <a:t>tmp</a:t>
            </a:r>
            <a:r>
              <a:rPr lang="en-US" baseline="0" dirty="0" smtClean="0"/>
              <a:t> picks up the old value 0. Eventually green makes its way through the pipeline and updates x to 1, which is incorrect.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problem is that the counter isn’t atomic anymore. To guarantee atomicity, you need the hardware to support an increment, where conceptually the </a:t>
            </a:r>
            <a:r>
              <a:rPr lang="en-US" baseline="0" dirty="0" err="1" smtClean="0"/>
              <a:t>rmw</a:t>
            </a:r>
            <a:r>
              <a:rPr lang="en-US" baseline="0" dirty="0" smtClean="0"/>
              <a:t> all complete within a clock cycle.</a:t>
            </a:r>
          </a:p>
        </p:txBody>
      </p:sp>
      <p:sp>
        <p:nvSpPr>
          <p:cNvPr id="4" name="Slide Number Placeholder 3"/>
          <p:cNvSpPr>
            <a:spLocks noGrp="1"/>
          </p:cNvSpPr>
          <p:nvPr>
            <p:ph type="sldNum" sz="quarter" idx="10"/>
          </p:nvPr>
        </p:nvSpPr>
        <p:spPr/>
        <p:txBody>
          <a:bodyPr/>
          <a:lstStyle/>
          <a:p>
            <a:fld id="{16B09458-7AEF-4AD3-A567-0F11380064BE}" type="slidenum">
              <a:rPr lang="en-US" smtClean="0"/>
              <a:t>13</a:t>
            </a:fld>
            <a:endParaRPr lang="en-US"/>
          </a:p>
        </p:txBody>
      </p:sp>
    </p:spTree>
    <p:extLst>
      <p:ext uri="{BB962C8B-B14F-4D97-AF65-F5344CB8AC3E}">
        <p14:creationId xmlns:p14="http://schemas.microsoft.com/office/powerpoint/2010/main" val="14003831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In general, this is true of arbitrary read-modify-write operations, where the entire </a:t>
            </a:r>
            <a:r>
              <a:rPr lang="en-US" baseline="0" dirty="0" err="1" smtClean="0"/>
              <a:t>rmw</a:t>
            </a:r>
            <a:r>
              <a:rPr lang="en-US" baseline="0" dirty="0" smtClean="0"/>
              <a:t> must complete in a clock cycle to guarantee atomicity. Unlike a stateless operation, you can’t pipeline the operation easily.</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this is true in general, and as your </a:t>
            </a:r>
            <a:r>
              <a:rPr lang="en-US" baseline="0" dirty="0" err="1" smtClean="0"/>
              <a:t>stateful</a:t>
            </a:r>
            <a:r>
              <a:rPr lang="en-US" baseline="0" dirty="0" smtClean="0"/>
              <a:t> operation grows more complicated, you will need to pack more and digital logic within a 1 clock cycle budget because there is no easy recipe to break it up into simpler operations.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14</a:t>
            </a:fld>
            <a:endParaRPr lang="en-US"/>
          </a:p>
        </p:txBody>
      </p:sp>
    </p:spTree>
    <p:extLst>
      <p:ext uri="{BB962C8B-B14F-4D97-AF65-F5344CB8AC3E}">
        <p14:creationId xmlns:p14="http://schemas.microsoft.com/office/powerpoint/2010/main" val="20224271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Here’s a particularly extreme instance of this problem,</a:t>
            </a:r>
            <a:r>
              <a:rPr lang="en-US" baseline="0" dirty="0" smtClean="0"/>
              <a:t> where this atom needs us to update a state variable in one of four ways based on four predicates that themselves depend on state.</a:t>
            </a:r>
          </a:p>
          <a:p>
            <a:endParaRPr lang="en-US" baseline="0" dirty="0" smtClean="0"/>
          </a:p>
          <a:p>
            <a:r>
              <a:rPr lang="en-US" baseline="0" dirty="0" smtClean="0"/>
              <a:t>As a result, these </a:t>
            </a:r>
            <a:r>
              <a:rPr lang="en-US" baseline="0" dirty="0" err="1" smtClean="0"/>
              <a:t>stateful</a:t>
            </a:r>
            <a:r>
              <a:rPr lang="en-US" baseline="0" dirty="0" smtClean="0"/>
              <a:t> atoms look very different from instructions for processors.</a:t>
            </a:r>
          </a:p>
        </p:txBody>
      </p:sp>
      <p:sp>
        <p:nvSpPr>
          <p:cNvPr id="4" name="Slide Number Placeholder 3"/>
          <p:cNvSpPr>
            <a:spLocks noGrp="1"/>
          </p:cNvSpPr>
          <p:nvPr>
            <p:ph type="sldNum" sz="quarter" idx="10"/>
          </p:nvPr>
        </p:nvSpPr>
        <p:spPr/>
        <p:txBody>
          <a:bodyPr/>
          <a:lstStyle/>
          <a:p>
            <a:fld id="{16B09458-7AEF-4AD3-A567-0F11380064BE}" type="slidenum">
              <a:rPr lang="en-US" smtClean="0"/>
              <a:t>15</a:t>
            </a:fld>
            <a:endParaRPr lang="en-US"/>
          </a:p>
        </p:txBody>
      </p:sp>
    </p:spTree>
    <p:extLst>
      <p:ext uri="{BB962C8B-B14F-4D97-AF65-F5344CB8AC3E}">
        <p14:creationId xmlns:p14="http://schemas.microsoft.com/office/powerpoint/2010/main" val="18805799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Ok, so we have spoken about a high-level abstraction, called packet transactions, and a low-level abstraction, called atoms. A compiler bridges these two abstractions. I’ll only briefly describe the compiler here; details are in the paper.</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The </a:t>
            </a:r>
            <a:r>
              <a:rPr lang="en-US" baseline="0" dirty="0" err="1" smtClean="0">
                <a:sym typeface="Wingdings" panose="05000000000000000000" pitchFamily="2" charset="2"/>
              </a:rPr>
              <a:t>prog</a:t>
            </a:r>
            <a:r>
              <a:rPr lang="en-US" baseline="0" dirty="0" smtClean="0">
                <a:sym typeface="Wingdings" panose="05000000000000000000" pitchFamily="2" charset="2"/>
              </a:rPr>
              <a:t> first writes code as a packet transaction in an imperative language called Domino. The major restriction is the lack of loops because there is no way to run a loop with an unbounded iteration count at line rate.</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The programmer then feeds this packet transaction into a compiler. The compiler does two things.</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First, it first extracts a pipeline of </a:t>
            </a:r>
            <a:r>
              <a:rPr lang="en-US" baseline="0" dirty="0" err="1" smtClean="0">
                <a:sym typeface="Wingdings" panose="05000000000000000000" pitchFamily="2" charset="2"/>
              </a:rPr>
              <a:t>codelets</a:t>
            </a:r>
            <a:r>
              <a:rPr lang="en-US" baseline="0" dirty="0" smtClean="0">
                <a:sym typeface="Wingdings" panose="05000000000000000000" pitchFamily="2" charset="2"/>
              </a:rPr>
              <a:t>, which are small code fragments that if executed atomically </a:t>
            </a:r>
            <a:r>
              <a:rPr lang="en-US" baseline="0" dirty="0" err="1" smtClean="0">
                <a:sym typeface="Wingdings" panose="05000000000000000000" pitchFamily="2" charset="2"/>
              </a:rPr>
              <a:t>gurantee</a:t>
            </a:r>
            <a:r>
              <a:rPr lang="en-US" baseline="0" dirty="0" smtClean="0">
                <a:sym typeface="Wingdings" panose="05000000000000000000" pitchFamily="2" charset="2"/>
              </a:rPr>
              <a:t> a packet transaction’s semantics. We do this using some straightforward dependency analysis.</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Second, the compiler maps this </a:t>
            </a:r>
            <a:r>
              <a:rPr lang="en-US" baseline="0" dirty="0" err="1" smtClean="0">
                <a:sym typeface="Wingdings" panose="05000000000000000000" pitchFamily="2" charset="2"/>
              </a:rPr>
              <a:t>codelet</a:t>
            </a:r>
            <a:r>
              <a:rPr lang="en-US" baseline="0" dirty="0" smtClean="0">
                <a:sym typeface="Wingdings" panose="05000000000000000000" pitchFamily="2" charset="2"/>
              </a:rPr>
              <a:t> pipeline to an atom pipeline.</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Now, we may be unable to map </a:t>
            </a:r>
            <a:r>
              <a:rPr lang="en-US" baseline="0" dirty="0" err="1" smtClean="0">
                <a:sym typeface="Wingdings" panose="05000000000000000000" pitchFamily="2" charset="2"/>
              </a:rPr>
              <a:t>codelets</a:t>
            </a:r>
            <a:r>
              <a:rPr lang="en-US" baseline="0" dirty="0" smtClean="0">
                <a:sym typeface="Wingdings" panose="05000000000000000000" pitchFamily="2" charset="2"/>
              </a:rPr>
              <a:t> to atoms because the </a:t>
            </a:r>
            <a:r>
              <a:rPr lang="en-US" baseline="0" dirty="0" err="1" smtClean="0">
                <a:sym typeface="Wingdings" panose="05000000000000000000" pitchFamily="2" charset="2"/>
              </a:rPr>
              <a:t>codelet</a:t>
            </a:r>
            <a:r>
              <a:rPr lang="en-US" baseline="0" dirty="0" smtClean="0">
                <a:sym typeface="Wingdings" panose="05000000000000000000" pitchFamily="2" charset="2"/>
              </a:rPr>
              <a:t> spec is beyond what the atom can support. In such cases, we reject the code. This is unlike software routers. Software routers run all code but at variable performance tied to code complexity. A </a:t>
            </a:r>
            <a:r>
              <a:rPr lang="en-US" baseline="0" dirty="0" err="1" smtClean="0">
                <a:sym typeface="Wingdings" panose="05000000000000000000" pitchFamily="2" charset="2"/>
              </a:rPr>
              <a:t>prog</a:t>
            </a:r>
            <a:r>
              <a:rPr lang="en-US" baseline="0" dirty="0" smtClean="0">
                <a:sym typeface="Wingdings" panose="05000000000000000000" pitchFamily="2" charset="2"/>
              </a:rPr>
              <a:t> switch runs some code, but runs it at the full line rate.</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endParaRPr lang="en-US" dirty="0" smtClean="0"/>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16</a:t>
            </a:fld>
            <a:endParaRPr lang="en-US"/>
          </a:p>
        </p:txBody>
      </p:sp>
    </p:spTree>
    <p:extLst>
      <p:ext uri="{BB962C8B-B14F-4D97-AF65-F5344CB8AC3E}">
        <p14:creationId xmlns:p14="http://schemas.microsoft.com/office/powerpoint/2010/main" val="8347393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baseline="0" dirty="0" smtClean="0"/>
              <a:t>Let’s see how we can now use our compiler to interactively design atoms for </a:t>
            </a:r>
            <a:r>
              <a:rPr lang="en-US" baseline="0" dirty="0" err="1" smtClean="0"/>
              <a:t>prog</a:t>
            </a:r>
            <a:r>
              <a:rPr lang="en-US" baseline="0" dirty="0" smtClean="0"/>
              <a:t> switches and also to compile to an atom pipeline once it has been developed.</a:t>
            </a:r>
          </a:p>
          <a:p>
            <a:pPr lvl="1"/>
            <a:endParaRPr lang="en-US" baseline="0" dirty="0" smtClean="0"/>
          </a:p>
          <a:p>
            <a:pPr marL="457200" lvl="1" indent="0">
              <a:buNone/>
            </a:pPr>
            <a:r>
              <a:rPr lang="en-US" baseline="0" dirty="0" smtClean="0"/>
              <a:t>The compiler takes three inputs, the algorithm, a specification of the atom’s capabilities, and a pipeline geometry (the depth and width of the pipeline).</a:t>
            </a:r>
          </a:p>
          <a:p>
            <a:pPr marL="457200" lvl="1" indent="0">
              <a:buNone/>
            </a:pPr>
            <a:endParaRPr lang="en-US" baseline="0" dirty="0" smtClean="0"/>
          </a:p>
          <a:p>
            <a:pPr marL="457200" lvl="1" indent="0">
              <a:buNone/>
            </a:pPr>
            <a:r>
              <a:rPr lang="en-US" baseline="0" dirty="0" smtClean="0"/>
              <a:t>Now, invariably, the algorithm won’t compile because its </a:t>
            </a:r>
            <a:r>
              <a:rPr lang="en-US" baseline="0" dirty="0" err="1" smtClean="0"/>
              <a:t>codelet</a:t>
            </a:r>
            <a:r>
              <a:rPr lang="en-US" baseline="0" dirty="0" smtClean="0"/>
              <a:t> doesn’t map to the atom we have or we don’t have enough atoms in the pipeline. Either way, we modify either the pipeline geometry or the atom type and try again.</a:t>
            </a:r>
          </a:p>
          <a:p>
            <a:pPr marL="457200" lvl="1" indent="0">
              <a:buNone/>
            </a:pPr>
            <a:endParaRPr lang="en-US" baseline="0" dirty="0" smtClean="0"/>
          </a:p>
          <a:p>
            <a:pPr marL="457200" lvl="1" indent="0">
              <a:buNone/>
            </a:pPr>
            <a:r>
              <a:rPr lang="en-US" baseline="0" dirty="0" smtClean="0"/>
              <a:t>If the algorithm does compile, we move on to the next one, and see if the atom works for the next algorithm. We iterate till we are satisfied that the single atom covers all the algorithms we want.</a:t>
            </a:r>
          </a:p>
          <a:p>
            <a:pPr marL="457200" lvl="1" indent="0">
              <a:buNone/>
            </a:pPr>
            <a:endParaRPr lang="en-US" baseline="0" dirty="0" smtClean="0"/>
          </a:p>
          <a:p>
            <a:pPr marL="457200" lvl="1" indent="0">
              <a:buNone/>
            </a:pPr>
            <a:r>
              <a:rPr lang="en-US" baseline="0" dirty="0" smtClean="0"/>
              <a:t>Again, we focus on </a:t>
            </a:r>
            <a:r>
              <a:rPr lang="en-US" baseline="0" dirty="0" err="1" smtClean="0"/>
              <a:t>stateful</a:t>
            </a:r>
            <a:r>
              <a:rPr lang="en-US" baseline="0" dirty="0" smtClean="0"/>
              <a:t> atoms. As I showed earlier, stateless atoms are easier to design and we use RMT’s stateless instruction set.</a:t>
            </a:r>
          </a:p>
        </p:txBody>
      </p:sp>
      <p:sp>
        <p:nvSpPr>
          <p:cNvPr id="4" name="Slide Number Placeholder 3"/>
          <p:cNvSpPr>
            <a:spLocks noGrp="1"/>
          </p:cNvSpPr>
          <p:nvPr>
            <p:ph type="sldNum" sz="quarter" idx="10"/>
          </p:nvPr>
        </p:nvSpPr>
        <p:spPr/>
        <p:txBody>
          <a:bodyPr/>
          <a:lstStyle/>
          <a:p>
            <a:fld id="{16B09458-7AEF-4AD3-A567-0F11380064BE}" type="slidenum">
              <a:rPr lang="en-US" smtClean="0"/>
              <a:t>17</a:t>
            </a:fld>
            <a:endParaRPr lang="en-US"/>
          </a:p>
        </p:txBody>
      </p:sp>
    </p:spTree>
    <p:extLst>
      <p:ext uri="{BB962C8B-B14F-4D97-AF65-F5344CB8AC3E}">
        <p14:creationId xmlns:p14="http://schemas.microsoft.com/office/powerpoint/2010/main" val="35859245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see a</a:t>
            </a:r>
            <a:r>
              <a:rPr lang="en-US" baseline="0" dirty="0" smtClean="0"/>
              <a:t> demo of this iterative process</a:t>
            </a:r>
            <a:r>
              <a:rPr lang="en-US" baseline="0" dirty="0" smtClean="0"/>
              <a:t>. (remember to transition smoothly to the demo </a:t>
            </a:r>
            <a:r>
              <a:rPr lang="en-US" baseline="0" smtClean="0"/>
              <a:t>and back)</a:t>
            </a:r>
            <a:endParaRPr lang="en-US" baseline="0" dirty="0" smtClean="0"/>
          </a:p>
          <a:p>
            <a:endParaRPr lang="en-US" baseline="0" dirty="0" smtClean="0"/>
          </a:p>
          <a:p>
            <a:r>
              <a:rPr lang="en-US" baseline="0" dirty="0" smtClean="0"/>
              <a:t>So to start off let’s take a simple algorithm that uses a bloom filter to track a set of </a:t>
            </a:r>
            <a:r>
              <a:rPr lang="en-US" baseline="0" dirty="0" err="1" smtClean="0"/>
              <a:t>src,dst</a:t>
            </a:r>
            <a:r>
              <a:rPr lang="en-US" baseline="0" dirty="0" smtClean="0"/>
              <a:t> pairs. Further, it learns new pairs in the data plane.</a:t>
            </a:r>
          </a:p>
          <a:p>
            <a:r>
              <a:rPr lang="en-US" baseline="0" dirty="0" smtClean="0"/>
              <a:t>So the code for this is here.</a:t>
            </a:r>
          </a:p>
          <a:p>
            <a:endParaRPr lang="en-US" baseline="0" dirty="0" smtClean="0"/>
          </a:p>
          <a:p>
            <a:r>
              <a:rPr lang="en-US" baseline="0" dirty="0" smtClean="0"/>
              <a:t>At the top we declare all the pieces of state, in this case, three arrays for the bloom filter.</a:t>
            </a:r>
          </a:p>
          <a:p>
            <a:r>
              <a:rPr lang="en-US" baseline="0" dirty="0" smtClean="0"/>
              <a:t>Below that we have the packet transaction that takes a packet as argument.</a:t>
            </a:r>
          </a:p>
          <a:p>
            <a:endParaRPr lang="en-US" baseline="0" dirty="0" smtClean="0"/>
          </a:p>
          <a:p>
            <a:r>
              <a:rPr lang="en-US" baseline="0" dirty="0" smtClean="0"/>
              <a:t>The logic for this learning filter is straightforward. We compute three indices into the three arrays that store the bloom filter.</a:t>
            </a:r>
          </a:p>
          <a:p>
            <a:r>
              <a:rPr lang="en-US" baseline="0" dirty="0" smtClean="0"/>
              <a:t>We then check if all three locations are set to determine if this pair is already a member.</a:t>
            </a:r>
          </a:p>
          <a:p>
            <a:r>
              <a:rPr lang="en-US" baseline="0" dirty="0" smtClean="0"/>
              <a:t>We learn this new pair regardless of whether it was a member or not.</a:t>
            </a:r>
          </a:p>
          <a:p>
            <a:endParaRPr lang="en-US" baseline="0" dirty="0" smtClean="0"/>
          </a:p>
          <a:p>
            <a:r>
              <a:rPr lang="en-US" baseline="0" dirty="0" smtClean="0"/>
              <a:t>Ok, so that’s the Domino program. We need an atom as well. So, let’s start with the simplest atom, just the ability to read a state variable and the ability to write either a constant or a packet field into the state, based on a 2-to-1 mux (show figure). So you can’t read, modify and write back with this atom. </a:t>
            </a:r>
          </a:p>
          <a:p>
            <a:endParaRPr lang="en-US" baseline="0" dirty="0" smtClean="0"/>
          </a:p>
          <a:p>
            <a:r>
              <a:rPr lang="en-US" baseline="0" dirty="0" smtClean="0"/>
              <a:t>Now, let’s run the compiler on learn filter with a pipeline made up of the </a:t>
            </a:r>
            <a:r>
              <a:rPr lang="en-US" baseline="0" dirty="0" err="1" smtClean="0"/>
              <a:t>rw</a:t>
            </a:r>
            <a:r>
              <a:rPr lang="en-US" baseline="0" dirty="0" smtClean="0"/>
              <a:t> atom of depth and width 10.</a:t>
            </a:r>
          </a:p>
          <a:p>
            <a:r>
              <a:rPr lang="en-US" baseline="0" dirty="0" smtClean="0"/>
              <a:t>The .</a:t>
            </a:r>
            <a:r>
              <a:rPr lang="en-US" baseline="0" dirty="0" err="1" smtClean="0"/>
              <a:t>sk</a:t>
            </a:r>
            <a:r>
              <a:rPr lang="en-US" baseline="0" dirty="0" smtClean="0"/>
              <a:t> file is a format that we use to describe an atom’s capabilities.</a:t>
            </a:r>
          </a:p>
          <a:p>
            <a:endParaRPr lang="en-US" baseline="0" dirty="0" smtClean="0"/>
          </a:p>
          <a:p>
            <a:r>
              <a:rPr lang="en-US" baseline="0" dirty="0" smtClean="0"/>
              <a:t>Ok, so this maps, which is good.</a:t>
            </a:r>
          </a:p>
          <a:p>
            <a:endParaRPr lang="en-US" baseline="0" dirty="0" smtClean="0"/>
          </a:p>
          <a:p>
            <a:r>
              <a:rPr lang="en-US" baseline="0" dirty="0" smtClean="0"/>
              <a:t>Now, let’s try a slightly more complicated algorithm, a heavy hitter detector using a count-min sketch. Again, the code is straightforward.</a:t>
            </a:r>
          </a:p>
          <a:p>
            <a:endParaRPr lang="en-US" baseline="0" dirty="0" smtClean="0"/>
          </a:p>
          <a:p>
            <a:pPr marL="228600" indent="-228600">
              <a:buAutoNum type="arabicPeriod"/>
            </a:pPr>
            <a:r>
              <a:rPr lang="en-US" baseline="0" dirty="0" smtClean="0"/>
              <a:t>You hash into three locations.</a:t>
            </a:r>
          </a:p>
          <a:p>
            <a:pPr marL="228600" indent="-228600">
              <a:buAutoNum type="arabicPeriod"/>
            </a:pPr>
            <a:r>
              <a:rPr lang="en-US" baseline="0" dirty="0" smtClean="0"/>
              <a:t>You Check if all three exceed a threshold.</a:t>
            </a:r>
          </a:p>
          <a:p>
            <a:pPr marL="228600" indent="-228600">
              <a:buAutoNum type="arabicPeriod"/>
            </a:pPr>
            <a:r>
              <a:rPr lang="en-US" baseline="0" dirty="0" smtClean="0"/>
              <a:t>You increment all those three locations.</a:t>
            </a:r>
          </a:p>
          <a:p>
            <a:pPr marL="228600" indent="-228600">
              <a:buAutoNum type="arabicPeriod"/>
            </a:pPr>
            <a:endParaRPr lang="en-US" baseline="0" dirty="0" smtClean="0"/>
          </a:p>
          <a:p>
            <a:pPr marL="0" indent="0">
              <a:buNone/>
            </a:pPr>
            <a:r>
              <a:rPr lang="en-US" baseline="0" dirty="0" smtClean="0"/>
              <a:t>So, this algorithm needs the ability to increment a piece of state, by reading, adding 1, and writing back. So we wouldn’t expect the read/write atom to work. Let’s see if the compiler tells us that. And it does.</a:t>
            </a:r>
          </a:p>
          <a:p>
            <a:pPr marL="0" indent="0">
              <a:buNone/>
            </a:pPr>
            <a:endParaRPr lang="en-US" baseline="0" dirty="0" smtClean="0"/>
          </a:p>
          <a:p>
            <a:pPr marL="0" indent="0">
              <a:buNone/>
            </a:pPr>
            <a:r>
              <a:rPr lang="en-US" baseline="0" dirty="0" smtClean="0"/>
              <a:t>So for this, let’s try the next more complicated atom, which is the ability to read a piece of state, add a constant or packet field to it, and then write it back. This is what its circuit looks like.</a:t>
            </a:r>
          </a:p>
          <a:p>
            <a:pPr marL="0" indent="0">
              <a:buNone/>
            </a:pPr>
            <a:endParaRPr lang="en-US" baseline="0" dirty="0" smtClean="0"/>
          </a:p>
          <a:p>
            <a:pPr marL="0" indent="0">
              <a:buNone/>
            </a:pPr>
            <a:r>
              <a:rPr lang="en-US" baseline="0" dirty="0" smtClean="0"/>
              <a:t>Now, as expected, if we run </a:t>
            </a:r>
            <a:r>
              <a:rPr lang="en-US" baseline="0" dirty="0" err="1" smtClean="0"/>
              <a:t>heavy_hitters</a:t>
            </a:r>
            <a:r>
              <a:rPr lang="en-US" baseline="0" dirty="0" smtClean="0"/>
              <a:t> using this atom it compiles.</a:t>
            </a:r>
          </a:p>
          <a:p>
            <a:pPr marL="0" indent="0">
              <a:buNone/>
            </a:pPr>
            <a:endParaRPr lang="en-US" baseline="0" dirty="0" smtClean="0"/>
          </a:p>
          <a:p>
            <a:pPr marL="0" indent="0">
              <a:buNone/>
            </a:pPr>
            <a:r>
              <a:rPr lang="en-US" baseline="0" dirty="0" smtClean="0"/>
              <a:t>That should give you a sense for how you can use this tool interactively to design atoms.</a:t>
            </a:r>
          </a:p>
        </p:txBody>
      </p:sp>
      <p:sp>
        <p:nvSpPr>
          <p:cNvPr id="4" name="Slide Number Placeholder 3"/>
          <p:cNvSpPr>
            <a:spLocks noGrp="1"/>
          </p:cNvSpPr>
          <p:nvPr>
            <p:ph type="sldNum" sz="quarter" idx="10"/>
          </p:nvPr>
        </p:nvSpPr>
        <p:spPr/>
        <p:txBody>
          <a:bodyPr/>
          <a:lstStyle/>
          <a:p>
            <a:fld id="{16B09458-7AEF-4AD3-A567-0F11380064BE}" type="slidenum">
              <a:rPr lang="en-US" smtClean="0"/>
              <a:t>18</a:t>
            </a:fld>
            <a:endParaRPr lang="en-US"/>
          </a:p>
        </p:txBody>
      </p:sp>
    </p:spTree>
    <p:extLst>
      <p:ext uri="{BB962C8B-B14F-4D97-AF65-F5344CB8AC3E}">
        <p14:creationId xmlns:p14="http://schemas.microsoft.com/office/powerpoint/2010/main" val="11548965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So, we kept going this way to design more atoms. The first two atoms on this list are what I just showed you. We also set these up in a containment hierarchy so that each atom expresses everything that the atoms above it can.</a:t>
            </a:r>
          </a:p>
        </p:txBody>
      </p:sp>
      <p:sp>
        <p:nvSpPr>
          <p:cNvPr id="4" name="Slide Number Placeholder 3"/>
          <p:cNvSpPr>
            <a:spLocks noGrp="1"/>
          </p:cNvSpPr>
          <p:nvPr>
            <p:ph type="sldNum" sz="quarter" idx="10"/>
          </p:nvPr>
        </p:nvSpPr>
        <p:spPr/>
        <p:txBody>
          <a:bodyPr/>
          <a:lstStyle/>
          <a:p>
            <a:fld id="{16B09458-7AEF-4AD3-A567-0F11380064BE}" type="slidenum">
              <a:rPr lang="en-US" smtClean="0"/>
              <a:t>19</a:t>
            </a:fld>
            <a:endParaRPr lang="en-US"/>
          </a:p>
        </p:txBody>
      </p:sp>
    </p:spTree>
    <p:extLst>
      <p:ext uri="{BB962C8B-B14F-4D97-AF65-F5344CB8AC3E}">
        <p14:creationId xmlns:p14="http://schemas.microsoft.com/office/powerpoint/2010/main" val="19879287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What exactly do I mean by programming a line-rate switch? By </a:t>
            </a:r>
            <a:r>
              <a:rPr lang="en-US" baseline="0" dirty="0" err="1" smtClean="0"/>
              <a:t>prog</a:t>
            </a:r>
            <a:r>
              <a:rPr lang="en-US" baseline="0" dirty="0" smtClean="0"/>
              <a:t>, I mean the ability to express new data-plane algorithms. These are algorithms that process and transform packets and/or switch state as packets transit a switch. Here are a few examples of such algorithms.</a:t>
            </a:r>
          </a:p>
          <a:p>
            <a:endParaRPr lang="en-US" baseline="0" dirty="0" smtClean="0"/>
          </a:p>
          <a:p>
            <a:r>
              <a:rPr lang="en-US" baseline="0" dirty="0" smtClean="0"/>
              <a:t>But, we also want the switches to run at line rate, which I define to be the highest capacity supported by dedicated hardware switches. Today that’s 10 to 100 G on 10 to 100 ports.</a:t>
            </a:r>
          </a:p>
        </p:txBody>
      </p:sp>
      <p:sp>
        <p:nvSpPr>
          <p:cNvPr id="4" name="Slide Number Placeholder 3"/>
          <p:cNvSpPr>
            <a:spLocks noGrp="1"/>
          </p:cNvSpPr>
          <p:nvPr>
            <p:ph type="sldNum" sz="quarter" idx="10"/>
          </p:nvPr>
        </p:nvSpPr>
        <p:spPr/>
        <p:txBody>
          <a:bodyPr/>
          <a:lstStyle/>
          <a:p>
            <a:fld id="{6C7315F8-E931-49D1-A989-C1759F952B9E}" type="slidenum">
              <a:rPr lang="en-US" smtClean="0"/>
              <a:t>2</a:t>
            </a:fld>
            <a:endParaRPr lang="en-US"/>
          </a:p>
        </p:txBody>
      </p:sp>
    </p:spTree>
    <p:extLst>
      <p:ext uri="{BB962C8B-B14F-4D97-AF65-F5344CB8AC3E}">
        <p14:creationId xmlns:p14="http://schemas.microsoft.com/office/powerpoint/2010/main" val="110799525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so now that I have</a:t>
            </a:r>
            <a:r>
              <a:rPr lang="en-US" baseline="0" dirty="0" smtClean="0"/>
              <a:t> shown you how to design these atoms, let’s look at what you can do with them. For this, we need some algorithms, and we picked a set spanning congestion control, measurement, load balancing, and AQM, and wrote them in Domino.</a:t>
            </a:r>
          </a:p>
          <a:p>
            <a:endParaRPr lang="en-US" baseline="0" dirty="0" smtClean="0"/>
          </a:p>
          <a:p>
            <a:r>
              <a:rPr lang="en-US" baseline="0" dirty="0" smtClean="0"/>
              <a:t>Their lines of code are listed here and they aren’t very different from the number of LOC you would have to write when programming a software router with these algorithms. So that’s some measure of the abstraction being easy to use.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20</a:t>
            </a:fld>
            <a:endParaRPr lang="en-US"/>
          </a:p>
        </p:txBody>
      </p:sp>
    </p:spTree>
    <p:extLst>
      <p:ext uri="{BB962C8B-B14F-4D97-AF65-F5344CB8AC3E}">
        <p14:creationId xmlns:p14="http://schemas.microsoft.com/office/powerpoint/2010/main" val="65910680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a:t>
            </a:r>
            <a:r>
              <a:rPr lang="en-US" baseline="0" dirty="0" smtClean="0"/>
              <a:t> our atoms actually support these algorithms? We ran each algorithm on a pipeline of each of the atoms we designed. The final column lists the most expressive </a:t>
            </a:r>
            <a:r>
              <a:rPr lang="en-US" baseline="0" dirty="0" err="1" smtClean="0"/>
              <a:t>stateful</a:t>
            </a:r>
            <a:r>
              <a:rPr lang="en-US" baseline="0" dirty="0" smtClean="0"/>
              <a:t> atom that is required, i.e., what’s the maximum </a:t>
            </a:r>
            <a:r>
              <a:rPr lang="en-US" baseline="0" dirty="0" err="1" smtClean="0"/>
              <a:t>stateful</a:t>
            </a:r>
            <a:r>
              <a:rPr lang="en-US" baseline="0" dirty="0" smtClean="0"/>
              <a:t> capability you demand of the hardware to run your algorithm at line rate.</a:t>
            </a:r>
          </a:p>
          <a:p>
            <a:endParaRPr lang="en-US" baseline="0" dirty="0" smtClean="0"/>
          </a:p>
          <a:p>
            <a:r>
              <a:rPr lang="en-US" baseline="0" dirty="0" smtClean="0"/>
              <a:t>The interesting thing here is </a:t>
            </a:r>
            <a:r>
              <a:rPr lang="en-US" baseline="0" dirty="0" err="1" smtClean="0"/>
              <a:t>CoDel</a:t>
            </a:r>
            <a:r>
              <a:rPr lang="en-US" baseline="0" dirty="0" smtClean="0"/>
              <a:t>, which doesn’t map to any of our atoms. The reason is </a:t>
            </a:r>
            <a:r>
              <a:rPr lang="en-US" baseline="0" dirty="0" err="1" smtClean="0"/>
              <a:t>CoDel</a:t>
            </a:r>
            <a:r>
              <a:rPr lang="en-US" baseline="0" dirty="0" smtClean="0"/>
              <a:t> has this square root computation that none of our atoms support. And in general, this is true, there will always be algorithms that do not map to the vendor supplied atoms and hence cannot run at line rate. </a:t>
            </a:r>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21</a:t>
            </a:fld>
            <a:endParaRPr lang="en-US"/>
          </a:p>
        </p:txBody>
      </p:sp>
    </p:spTree>
    <p:extLst>
      <p:ext uri="{BB962C8B-B14F-4D97-AF65-F5344CB8AC3E}">
        <p14:creationId xmlns:p14="http://schemas.microsoft.com/office/powerpoint/2010/main" val="171817987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how many instances of these atoms do we need? In the next two</a:t>
            </a:r>
            <a:r>
              <a:rPr lang="en-US" baseline="0" dirty="0" smtClean="0"/>
              <a:t> columns I list the minimal pipeline depth and width required for each algorithm.</a:t>
            </a:r>
            <a:r>
              <a:rPr lang="en-US" baseline="0" dirty="0"/>
              <a:t> </a:t>
            </a:r>
            <a:r>
              <a:rPr lang="en-US" baseline="0" dirty="0" smtClean="0"/>
              <a:t>If you multiply these numbers, even in the worst case, about hundred atoms suffice.</a:t>
            </a:r>
          </a:p>
        </p:txBody>
      </p:sp>
      <p:sp>
        <p:nvSpPr>
          <p:cNvPr id="4" name="Slide Number Placeholder 3"/>
          <p:cNvSpPr>
            <a:spLocks noGrp="1"/>
          </p:cNvSpPr>
          <p:nvPr>
            <p:ph type="sldNum" sz="quarter" idx="10"/>
          </p:nvPr>
        </p:nvSpPr>
        <p:spPr/>
        <p:txBody>
          <a:bodyPr/>
          <a:lstStyle/>
          <a:p>
            <a:fld id="{16B09458-7AEF-4AD3-A567-0F11380064BE}" type="slidenum">
              <a:rPr lang="en-US" smtClean="0"/>
              <a:t>22</a:t>
            </a:fld>
            <a:endParaRPr lang="en-US"/>
          </a:p>
        </p:txBody>
      </p:sp>
    </p:spTree>
    <p:extLst>
      <p:ext uri="{BB962C8B-B14F-4D97-AF65-F5344CB8AC3E}">
        <p14:creationId xmlns:p14="http://schemas.microsoft.com/office/powerpoint/2010/main" val="143123951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is</a:t>
            </a:r>
            <a:r>
              <a:rPr lang="en-US" baseline="0" dirty="0" smtClean="0"/>
              <a:t> it feasible to design these 100 atoms in hardware?</a:t>
            </a:r>
          </a:p>
          <a:p>
            <a:endParaRPr lang="en-US" baseline="0" dirty="0" smtClean="0"/>
          </a:p>
          <a:p>
            <a:r>
              <a:rPr lang="en-US" baseline="0" dirty="0" smtClean="0"/>
              <a:t>To answer this, we wrote these atoms as digital circuits in Verilog and synthesized them to a recent transistor library.</a:t>
            </a:r>
          </a:p>
          <a:p>
            <a:endParaRPr lang="en-US" baseline="0" dirty="0" smtClean="0"/>
          </a:p>
          <a:p>
            <a:r>
              <a:rPr lang="en-US" baseline="0" dirty="0" smtClean="0"/>
              <a:t>First, they all comfortably meet timing at 1 GHz. Second, their area in silicon is small. More specifically, for the 100 atom instances we need, we incur less than 1% additional area. Now this obviously depends on the number of atom instances, but the takeaway is that this number is pretty small.</a:t>
            </a:r>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23</a:t>
            </a:fld>
            <a:endParaRPr lang="en-US"/>
          </a:p>
        </p:txBody>
      </p:sp>
    </p:spTree>
    <p:extLst>
      <p:ext uri="{BB962C8B-B14F-4D97-AF65-F5344CB8AC3E}">
        <p14:creationId xmlns:p14="http://schemas.microsoft.com/office/powerpoint/2010/main" val="40230057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so to conclude.</a:t>
            </a:r>
            <a:r>
              <a:rPr lang="en-US" baseline="0" dirty="0"/>
              <a:t> </a:t>
            </a:r>
            <a:r>
              <a:rPr lang="en-US" baseline="0" dirty="0" smtClean="0"/>
              <a:t>I hope to have conveyed three messages.</a:t>
            </a:r>
          </a:p>
          <a:p>
            <a:pPr marL="228600" indent="-228600">
              <a:buAutoNum type="arabicPeriod"/>
            </a:pPr>
            <a:r>
              <a:rPr lang="en-US" baseline="0" dirty="0" smtClean="0"/>
              <a:t>First, packet transactions. This is a much easier </a:t>
            </a:r>
            <a:r>
              <a:rPr lang="en-US" baseline="0" dirty="0" err="1" smtClean="0"/>
              <a:t>prog</a:t>
            </a:r>
            <a:r>
              <a:rPr lang="en-US" baseline="0" dirty="0" smtClean="0"/>
              <a:t> model for data-plane algorithms relative to a language like P4.</a:t>
            </a:r>
          </a:p>
          <a:p>
            <a:pPr marL="228600" indent="-228600">
              <a:buAutoNum type="arabicPeriod"/>
            </a:pPr>
            <a:r>
              <a:rPr lang="en-US" baseline="0" dirty="0" smtClean="0"/>
              <a:t>Second, atoms, which represent router instruction sets. Atoms allow switch designers to uniformly specify </a:t>
            </a:r>
            <a:r>
              <a:rPr lang="en-US" baseline="0" smtClean="0"/>
              <a:t>a switch’s </a:t>
            </a:r>
            <a:r>
              <a:rPr lang="en-US" baseline="0" dirty="0" smtClean="0"/>
              <a:t>capabilities, especially when it comes to state manipulation.</a:t>
            </a:r>
          </a:p>
          <a:p>
            <a:pPr marL="228600" indent="-228600">
              <a:buAutoNum type="arabicPeriod"/>
            </a:pPr>
            <a:r>
              <a:rPr lang="en-US" baseline="0" dirty="0" smtClean="0"/>
              <a:t>Third, a blue print for iteratively designing instruction sets using a compiler that translates packet transactions to atoms.</a:t>
            </a:r>
          </a:p>
          <a:p>
            <a:pPr marL="228600" indent="-228600">
              <a:buAutoNum type="arabicPeriod"/>
            </a:pPr>
            <a:endParaRPr lang="en-US" baseline="0" dirty="0" smtClean="0"/>
          </a:p>
          <a:p>
            <a:pPr marL="0" indent="0">
              <a:buNone/>
            </a:pPr>
            <a:r>
              <a:rPr lang="en-US" baseline="0" dirty="0" smtClean="0"/>
              <a:t>Thank you.</a:t>
            </a:r>
          </a:p>
        </p:txBody>
      </p:sp>
      <p:sp>
        <p:nvSpPr>
          <p:cNvPr id="4" name="Slide Number Placeholder 3"/>
          <p:cNvSpPr>
            <a:spLocks noGrp="1"/>
          </p:cNvSpPr>
          <p:nvPr>
            <p:ph type="sldNum" sz="quarter" idx="10"/>
          </p:nvPr>
        </p:nvSpPr>
        <p:spPr/>
        <p:txBody>
          <a:bodyPr/>
          <a:lstStyle/>
          <a:p>
            <a:fld id="{16B09458-7AEF-4AD3-A567-0F11380064BE}" type="slidenum">
              <a:rPr lang="en-US" smtClean="0"/>
              <a:t>24</a:t>
            </a:fld>
            <a:endParaRPr lang="en-US"/>
          </a:p>
        </p:txBody>
      </p:sp>
    </p:spTree>
    <p:extLst>
      <p:ext uri="{BB962C8B-B14F-4D97-AF65-F5344CB8AC3E}">
        <p14:creationId xmlns:p14="http://schemas.microsoft.com/office/powerpoint/2010/main" val="257386422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that we have flattened the code, let’s look at how we generate a pipeline from it.</a:t>
            </a:r>
          </a:p>
          <a:p>
            <a:r>
              <a:rPr lang="en-US" baseline="0" dirty="0" smtClean="0"/>
              <a:t>To start, we make a node corresponding to each statement in the program after flattening.</a:t>
            </a:r>
          </a:p>
        </p:txBody>
      </p:sp>
      <p:sp>
        <p:nvSpPr>
          <p:cNvPr id="4" name="Slide Number Placeholder 3"/>
          <p:cNvSpPr>
            <a:spLocks noGrp="1"/>
          </p:cNvSpPr>
          <p:nvPr>
            <p:ph type="sldNum" sz="quarter" idx="10"/>
          </p:nvPr>
        </p:nvSpPr>
        <p:spPr/>
        <p:txBody>
          <a:bodyPr/>
          <a:lstStyle/>
          <a:p>
            <a:fld id="{6C7315F8-E931-49D1-A989-C1759F952B9E}" type="slidenum">
              <a:rPr lang="en-US" smtClean="0"/>
              <a:t>26</a:t>
            </a:fld>
            <a:endParaRPr lang="en-US"/>
          </a:p>
        </p:txBody>
      </p:sp>
    </p:spTree>
    <p:extLst>
      <p:ext uri="{BB962C8B-B14F-4D97-AF65-F5344CB8AC3E}">
        <p14:creationId xmlns:p14="http://schemas.microsoft.com/office/powerpoint/2010/main" val="63992601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Read/After/Write</a:t>
            </a:r>
            <a:r>
              <a:rPr lang="en-US" baseline="0" dirty="0" smtClean="0"/>
              <a:t> dependencies</a:t>
            </a:r>
          </a:p>
          <a:p>
            <a:endParaRPr lang="en-US"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27</a:t>
            </a:fld>
            <a:endParaRPr lang="en-US"/>
          </a:p>
        </p:txBody>
      </p:sp>
    </p:spTree>
    <p:extLst>
      <p:ext uri="{BB962C8B-B14F-4D97-AF65-F5344CB8AC3E}">
        <p14:creationId xmlns:p14="http://schemas.microsoft.com/office/powerpoint/2010/main" val="211094203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28</a:t>
            </a:fld>
            <a:endParaRPr lang="en-US"/>
          </a:p>
        </p:txBody>
      </p:sp>
    </p:spTree>
    <p:extLst>
      <p:ext uri="{BB962C8B-B14F-4D97-AF65-F5344CB8AC3E}">
        <p14:creationId xmlns:p14="http://schemas.microsoft.com/office/powerpoint/2010/main" val="123898550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NG: Spend some time explaining the intuition behind strongly connected components.</a:t>
            </a:r>
          </a:p>
        </p:txBody>
      </p:sp>
      <p:sp>
        <p:nvSpPr>
          <p:cNvPr id="4" name="Slide Number Placeholder 3"/>
          <p:cNvSpPr>
            <a:spLocks noGrp="1"/>
          </p:cNvSpPr>
          <p:nvPr>
            <p:ph type="sldNum" sz="quarter" idx="10"/>
          </p:nvPr>
        </p:nvSpPr>
        <p:spPr/>
        <p:txBody>
          <a:bodyPr/>
          <a:lstStyle/>
          <a:p>
            <a:fld id="{6C7315F8-E931-49D1-A989-C1759F952B9E}" type="slidenum">
              <a:rPr lang="en-US" smtClean="0"/>
              <a:t>29</a:t>
            </a:fld>
            <a:endParaRPr lang="en-US"/>
          </a:p>
        </p:txBody>
      </p:sp>
    </p:spTree>
    <p:extLst>
      <p:ext uri="{BB962C8B-B14F-4D97-AF65-F5344CB8AC3E}">
        <p14:creationId xmlns:p14="http://schemas.microsoft.com/office/powerpoint/2010/main" val="45409593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30</a:t>
            </a:fld>
            <a:endParaRPr lang="en-US"/>
          </a:p>
        </p:txBody>
      </p:sp>
    </p:spTree>
    <p:extLst>
      <p:ext uri="{BB962C8B-B14F-4D97-AF65-F5344CB8AC3E}">
        <p14:creationId xmlns:p14="http://schemas.microsoft.com/office/powerpoint/2010/main" val="563516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lgn="l"/>
            <a:r>
              <a:rPr lang="en-US" baseline="0" dirty="0" smtClean="0"/>
              <a:t>But, why care about line-rate programmability?</a:t>
            </a:r>
          </a:p>
          <a:p>
            <a:pPr marL="685800" lvl="1" indent="-228600" algn="l">
              <a:buAutoNum type="arabicPeriod"/>
            </a:pPr>
            <a:r>
              <a:rPr lang="en-US" baseline="0" dirty="0" smtClean="0"/>
              <a:t>Second, perhaps for the first time, it is practical to build programmable chips with the same performance as the fastest fixed function chips. This is just Moore’s law for networking. Transistors are now small enough that the additional area for a </a:t>
            </a:r>
            <a:r>
              <a:rPr lang="en-US" baseline="0" dirty="0" err="1" smtClean="0"/>
              <a:t>prog</a:t>
            </a:r>
            <a:r>
              <a:rPr lang="en-US" baseline="0" dirty="0" smtClean="0"/>
              <a:t> chip is marginal. Examples of such chips include Intel’s </a:t>
            </a:r>
            <a:r>
              <a:rPr lang="en-US" baseline="0" dirty="0" err="1" smtClean="0"/>
              <a:t>FlexPipe</a:t>
            </a:r>
            <a:r>
              <a:rPr lang="en-US" baseline="0" dirty="0" smtClean="0"/>
              <a:t>, Cavium’s </a:t>
            </a:r>
            <a:r>
              <a:rPr lang="en-US" baseline="0" dirty="0" err="1" smtClean="0"/>
              <a:t>Xpliant</a:t>
            </a:r>
            <a:r>
              <a:rPr lang="en-US" baseline="0" dirty="0" smtClean="0"/>
              <a:t> and </a:t>
            </a:r>
            <a:r>
              <a:rPr lang="en-US" baseline="0" dirty="0" err="1" smtClean="0"/>
              <a:t>Barefoot’s</a:t>
            </a:r>
            <a:r>
              <a:rPr lang="en-US" baseline="0" dirty="0" smtClean="0"/>
              <a:t> Tofino.</a:t>
            </a:r>
          </a:p>
          <a:p>
            <a:pPr marL="685800" lvl="1" indent="-228600" algn="l">
              <a:buAutoNum type="arabicPeriod"/>
            </a:pPr>
            <a:endParaRPr lang="en-US" baseline="0" dirty="0" smtClean="0"/>
          </a:p>
          <a:p>
            <a:pPr marL="457200" lvl="1" indent="0" algn="l">
              <a:buNone/>
            </a:pPr>
            <a:r>
              <a:rPr lang="en-US" baseline="0" dirty="0" smtClean="0"/>
              <a:t>Now, these chips provide a restricted form of </a:t>
            </a:r>
            <a:r>
              <a:rPr lang="en-US" baseline="0" dirty="0" err="1" smtClean="0"/>
              <a:t>prog</a:t>
            </a:r>
            <a:r>
              <a:rPr lang="en-US" baseline="0" dirty="0" smtClean="0"/>
              <a:t>. What do I mean by this?</a:t>
            </a:r>
          </a:p>
          <a:p>
            <a:pPr marL="457200" lvl="1" indent="0" algn="l">
              <a:buNone/>
            </a:pPr>
            <a:endParaRPr lang="en-US" baseline="0" dirty="0" smtClean="0"/>
          </a:p>
          <a:p>
            <a:pPr marL="457200" lvl="1" indent="0" algn="l">
              <a:buNone/>
            </a:pPr>
            <a:r>
              <a:rPr lang="en-US" baseline="0" dirty="0" smtClean="0"/>
              <a:t>These chips have a parser that turns packets into bytes, and as a </a:t>
            </a:r>
            <a:r>
              <a:rPr lang="en-US" baseline="0" dirty="0" err="1" smtClean="0"/>
              <a:t>prog</a:t>
            </a:r>
            <a:r>
              <a:rPr lang="en-US" baseline="0" dirty="0" smtClean="0"/>
              <a:t> you can specify your own protocol format. These parsed packets are then looked up in a sequence of match-action tables in a pipeline. Unlike </a:t>
            </a:r>
            <a:r>
              <a:rPr lang="en-US" baseline="0" dirty="0" err="1" smtClean="0"/>
              <a:t>OpenFlow</a:t>
            </a:r>
            <a:r>
              <a:rPr lang="en-US" baseline="0" dirty="0" smtClean="0"/>
              <a:t>, you can match on any user-defined field in the packet and carry out an arbitrary set of actions by composing smaller action primitives such as arithmetic on packet fields.</a:t>
            </a:r>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a:t>
            </a:fld>
            <a:endParaRPr lang="en-US"/>
          </a:p>
        </p:txBody>
      </p:sp>
    </p:spTree>
    <p:extLst>
      <p:ext uri="{BB962C8B-B14F-4D97-AF65-F5344CB8AC3E}">
        <p14:creationId xmlns:p14="http://schemas.microsoft.com/office/powerpoint/2010/main" val="174946611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31</a:t>
            </a:fld>
            <a:endParaRPr lang="en-US"/>
          </a:p>
        </p:txBody>
      </p:sp>
    </p:spTree>
    <p:extLst>
      <p:ext uri="{BB962C8B-B14F-4D97-AF65-F5344CB8AC3E}">
        <p14:creationId xmlns:p14="http://schemas.microsoft.com/office/powerpoint/2010/main" val="204505336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32</a:t>
            </a:fld>
            <a:endParaRPr lang="en-US"/>
          </a:p>
        </p:txBody>
      </p:sp>
    </p:spTree>
    <p:extLst>
      <p:ext uri="{BB962C8B-B14F-4D97-AF65-F5344CB8AC3E}">
        <p14:creationId xmlns:p14="http://schemas.microsoft.com/office/powerpoint/2010/main" val="142045862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a:p>
            <a:r>
              <a:rPr lang="en-US" baseline="0" dirty="0" smtClean="0"/>
              <a:t>===</a:t>
            </a:r>
          </a:p>
          <a:p>
            <a:r>
              <a:rPr lang="en-US" baseline="0" dirty="0" smtClean="0"/>
              <a:t>What we need to do is figure out how to go from these atomic components to the circuit – if you get a no answer, you just reject the program</a:t>
            </a:r>
          </a:p>
          <a:p>
            <a:endParaRPr lang="en-US" baseline="0" dirty="0" smtClean="0"/>
          </a:p>
          <a:p>
            <a:r>
              <a:rPr lang="en-US" baseline="0" dirty="0" smtClean="0">
                <a:sym typeface="Wingdings"/>
              </a:rPr>
              <a:t>Stress that we use program synthesis here.</a:t>
            </a:r>
          </a:p>
        </p:txBody>
      </p:sp>
      <p:sp>
        <p:nvSpPr>
          <p:cNvPr id="4" name="Slide Number Placeholder 3"/>
          <p:cNvSpPr>
            <a:spLocks noGrp="1"/>
          </p:cNvSpPr>
          <p:nvPr>
            <p:ph type="sldNum" sz="quarter" idx="10"/>
          </p:nvPr>
        </p:nvSpPr>
        <p:spPr/>
        <p:txBody>
          <a:bodyPr/>
          <a:lstStyle/>
          <a:p>
            <a:fld id="{16B09458-7AEF-4AD3-A567-0F11380064BE}" type="slidenum">
              <a:rPr lang="en-US" smtClean="0"/>
              <a:t>33</a:t>
            </a:fld>
            <a:endParaRPr lang="en-US"/>
          </a:p>
        </p:txBody>
      </p:sp>
    </p:spTree>
    <p:extLst>
      <p:ext uri="{BB962C8B-B14F-4D97-AF65-F5344CB8AC3E}">
        <p14:creationId xmlns:p14="http://schemas.microsoft.com/office/powerpoint/2010/main" val="5088308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34</a:t>
            </a:fld>
            <a:endParaRPr lang="en-US"/>
          </a:p>
        </p:txBody>
      </p:sp>
    </p:spTree>
    <p:extLst>
      <p:ext uri="{BB962C8B-B14F-4D97-AF65-F5344CB8AC3E}">
        <p14:creationId xmlns:p14="http://schemas.microsoft.com/office/powerpoint/2010/main" val="120801426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“Let’s dig</a:t>
            </a:r>
            <a:r>
              <a:rPr lang="en-US" baseline="0" dirty="0" smtClean="0"/>
              <a:t> into these atoms a little bit” as the transit phrase instead of saying “there’s one important conceptual distinction I would like to make”.</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TODO: Add figure</a:t>
            </a:r>
            <a:r>
              <a:rPr lang="en-US" baseline="0" dirty="0" smtClean="0"/>
              <a:t> or make this description a little more precise, a little less rambling.</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Stress that this is what complicates the problem.</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Atom: smallest unit of atomic state update</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Mohammad: Bring up an atom diagram.</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Mohammad:</a:t>
            </a:r>
            <a:r>
              <a:rPr lang="en-US" baseline="0" dirty="0" smtClean="0"/>
              <a:t> This wasn’t clear. Hari was a little confused as well. Every stateless operation cannot be pipelined.</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Maybe add a pipeline diagram.</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Katrina: tell her that </a:t>
            </a:r>
            <a:r>
              <a:rPr lang="en-US" baseline="0" dirty="0" err="1" smtClean="0"/>
              <a:t>stateful</a:t>
            </a:r>
            <a:r>
              <a:rPr lang="en-US" baseline="0" dirty="0" smtClean="0"/>
              <a:t> is more challenging. Call out what’s hard about this.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Peter: Draw analogy with GPU. Need to design for worst case, which is atomically mutate everything within one clock.</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Katrina: Describe clearly why stateless vs. </a:t>
            </a:r>
            <a:r>
              <a:rPr lang="en-US" baseline="0" dirty="0" err="1" smtClean="0"/>
              <a:t>stateful</a:t>
            </a:r>
            <a:r>
              <a:rPr lang="en-US" baseline="0" dirty="0" smtClean="0"/>
              <a:t> is hard.</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Don’t make it sound more ad hoc than it was.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Stress that these operations were fundamental and not ad hoc.</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NG: better algorithms than bloom filters and heavy hitters.</a:t>
            </a:r>
          </a:p>
        </p:txBody>
      </p:sp>
      <p:sp>
        <p:nvSpPr>
          <p:cNvPr id="4" name="Slide Number Placeholder 3"/>
          <p:cNvSpPr>
            <a:spLocks noGrp="1"/>
          </p:cNvSpPr>
          <p:nvPr>
            <p:ph type="sldNum" sz="quarter" idx="10"/>
          </p:nvPr>
        </p:nvSpPr>
        <p:spPr/>
        <p:txBody>
          <a:bodyPr/>
          <a:lstStyle/>
          <a:p>
            <a:fld id="{16B09458-7AEF-4AD3-A567-0F11380064BE}" type="slidenum">
              <a:rPr lang="en-US" smtClean="0"/>
              <a:t>35</a:t>
            </a:fld>
            <a:endParaRPr lang="en-US"/>
          </a:p>
        </p:txBody>
      </p:sp>
    </p:spTree>
    <p:extLst>
      <p:ext uri="{BB962C8B-B14F-4D97-AF65-F5344CB8AC3E}">
        <p14:creationId xmlns:p14="http://schemas.microsoft.com/office/powerpoint/2010/main" val="59491890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Mention that it is on log scale</a:t>
            </a:r>
          </a:p>
          <a:p>
            <a:r>
              <a:rPr lang="en-US" baseline="0" dirty="0" smtClean="0"/>
              <a:t>Define line rate</a:t>
            </a:r>
          </a:p>
          <a:p>
            <a:r>
              <a:rPr lang="en-US" baseline="0" dirty="0" smtClean="0"/>
              <a:t>Unpredictable performance examples: hardware </a:t>
            </a:r>
            <a:r>
              <a:rPr lang="en-US" baseline="0" dirty="0" err="1" smtClean="0"/>
              <a:t>config</a:t>
            </a:r>
            <a:r>
              <a:rPr lang="en-US" baseline="0" dirty="0" smtClean="0"/>
              <a:t> (number of cores, RAM size, etc.)</a:t>
            </a:r>
          </a:p>
          <a:p>
            <a:r>
              <a:rPr lang="en-US" baseline="0" dirty="0" smtClean="0"/>
              <a:t>Make sure to mention NPU, GPU, CPU, multi-core etc. here so that it’s clear that it’s a statement independent of </a:t>
            </a:r>
            <a:r>
              <a:rPr lang="en-US" baseline="0" smtClean="0"/>
              <a:t>platform.</a:t>
            </a: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36</a:t>
            </a:fld>
            <a:endParaRPr lang="en-US"/>
          </a:p>
        </p:txBody>
      </p:sp>
    </p:spTree>
    <p:extLst>
      <p:ext uri="{BB962C8B-B14F-4D97-AF65-F5344CB8AC3E}">
        <p14:creationId xmlns:p14="http://schemas.microsoft.com/office/powerpoint/2010/main" val="56134453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37</a:t>
            </a:fld>
            <a:endParaRPr lang="en-US"/>
          </a:p>
        </p:txBody>
      </p:sp>
    </p:spTree>
    <p:extLst>
      <p:ext uri="{BB962C8B-B14F-4D97-AF65-F5344CB8AC3E}">
        <p14:creationId xmlns:p14="http://schemas.microsoft.com/office/powerpoint/2010/main" val="350120286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first thing we do to simplify</a:t>
            </a:r>
            <a:r>
              <a:rPr lang="en-US" baseline="0" dirty="0" smtClean="0"/>
              <a:t> the Domino compiler is to restrict the language.</a:t>
            </a:r>
          </a:p>
          <a:p>
            <a:endParaRPr lang="en-US" baseline="0" dirty="0" smtClean="0"/>
          </a:p>
          <a:p>
            <a:r>
              <a:rPr lang="en-US" baseline="0" dirty="0" smtClean="0"/>
              <a:t>First, there are no loops because a loop with an unbounded iteration count cannot be run at line rate.</a:t>
            </a:r>
          </a:p>
          <a:p>
            <a:r>
              <a:rPr lang="en-US" baseline="0" dirty="0" smtClean="0"/>
              <a:t>This is  because it isn’t clear how long it takes to process each packet and hence how long the packet</a:t>
            </a:r>
          </a:p>
          <a:p>
            <a:r>
              <a:rPr lang="en-US" baseline="0" dirty="0" smtClean="0"/>
              <a:t>Processing pipeline will be.</a:t>
            </a:r>
          </a:p>
          <a:p>
            <a:endParaRPr lang="en-US" baseline="0" dirty="0" smtClean="0"/>
          </a:p>
          <a:p>
            <a:r>
              <a:rPr lang="en-US" baseline="0" dirty="0" smtClean="0"/>
              <a:t>Because we forbid all loops, we also forbid unstructured control flow such as break and continue that</a:t>
            </a:r>
          </a:p>
          <a:p>
            <a:r>
              <a:rPr lang="en-US" baseline="0" dirty="0" smtClean="0"/>
              <a:t>let you break out of a loop.</a:t>
            </a:r>
          </a:p>
          <a:p>
            <a:endParaRPr lang="en-US" baseline="0" dirty="0" smtClean="0"/>
          </a:p>
          <a:p>
            <a:r>
              <a:rPr lang="en-US" baseline="0" dirty="0" smtClean="0"/>
              <a:t>We also forbid pointers and heaps because all memory on these chips is statically allocated.</a:t>
            </a:r>
          </a:p>
          <a:p>
            <a:endParaRPr lang="en-US" baseline="0" dirty="0" smtClean="0"/>
          </a:p>
          <a:p>
            <a:r>
              <a:rPr lang="en-US" baseline="0" dirty="0" smtClean="0"/>
              <a:t>Through this talk, I ‘ll show you how these constraints simplify the Domino compiler.</a:t>
            </a:r>
          </a:p>
          <a:p>
            <a:endParaRPr lang="en-US" baseline="0" dirty="0" smtClean="0"/>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38</a:t>
            </a:fld>
            <a:endParaRPr lang="en-US"/>
          </a:p>
        </p:txBody>
      </p:sp>
    </p:spTree>
    <p:extLst>
      <p:ext uri="{BB962C8B-B14F-4D97-AF65-F5344CB8AC3E}">
        <p14:creationId xmlns:p14="http://schemas.microsoft.com/office/powerpoint/2010/main" val="337541318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Amy: Replace the atoms instead of sitting on top of them.</a:t>
            </a:r>
          </a:p>
        </p:txBody>
      </p:sp>
      <p:sp>
        <p:nvSpPr>
          <p:cNvPr id="4" name="Slide Number Placeholder 3"/>
          <p:cNvSpPr>
            <a:spLocks noGrp="1"/>
          </p:cNvSpPr>
          <p:nvPr>
            <p:ph type="sldNum" sz="quarter" idx="10"/>
          </p:nvPr>
        </p:nvSpPr>
        <p:spPr/>
        <p:txBody>
          <a:bodyPr/>
          <a:lstStyle/>
          <a:p>
            <a:fld id="{16B09458-7AEF-4AD3-A567-0F11380064BE}" type="slidenum">
              <a:rPr lang="en-US" smtClean="0"/>
              <a:t>39</a:t>
            </a:fld>
            <a:endParaRPr lang="en-US"/>
          </a:p>
        </p:txBody>
      </p:sp>
    </p:spTree>
    <p:extLst>
      <p:ext uri="{BB962C8B-B14F-4D97-AF65-F5344CB8AC3E}">
        <p14:creationId xmlns:p14="http://schemas.microsoft.com/office/powerpoint/2010/main" val="225650508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 am wary of writing SAT formulas</a:t>
            </a:r>
            <a:r>
              <a:rPr lang="en-US" baseline="0" dirty="0" smtClean="0"/>
              <a:t> and asserting logic conditions. It turns out there is a tool called SKETCH,  which takes programs and turns them automatically into Boolean functions and a QBF formula to check equality between the functions. (basically automate the steps above).</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SKETCH is a tool that does this automatically for us, where </a:t>
            </a:r>
            <a:r>
              <a:rPr lang="en-US" dirty="0" err="1" smtClean="0"/>
              <a:t>codelets</a:t>
            </a:r>
            <a:r>
              <a:rPr lang="en-US" dirty="0" smtClean="0"/>
              <a:t> are SKETCH specs and templates are partial programs.</a:t>
            </a:r>
          </a:p>
          <a:p>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41</a:t>
            </a:fld>
            <a:endParaRPr lang="en-US"/>
          </a:p>
        </p:txBody>
      </p:sp>
    </p:spTree>
    <p:extLst>
      <p:ext uri="{BB962C8B-B14F-4D97-AF65-F5344CB8AC3E}">
        <p14:creationId xmlns:p14="http://schemas.microsoft.com/office/powerpoint/2010/main" val="37078552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Yet, these</a:t>
            </a:r>
            <a:r>
              <a:rPr lang="en-US" baseline="0" dirty="0" smtClean="0"/>
              <a:t> chips fall short. There is no way to program the algorithms that I mentioned earlier on these chips today. The reason is simple.</a:t>
            </a:r>
          </a:p>
          <a:p>
            <a:endParaRPr lang="en-US" baseline="0" dirty="0" smtClean="0"/>
          </a:p>
          <a:p>
            <a:r>
              <a:rPr lang="en-US" baseline="0" dirty="0" smtClean="0"/>
              <a:t>These chips focus largely on stateless tasks such as packet forwarding that don’t modify state in the data plane. By contrast, most data-plane algorithms do modify state in the data plane, for example to maintain moving average estimates.</a:t>
            </a:r>
          </a:p>
          <a:p>
            <a:endParaRPr lang="en-US" baseline="0" dirty="0" smtClean="0"/>
          </a:p>
          <a:p>
            <a:r>
              <a:rPr lang="en-US" baseline="0" dirty="0" smtClean="0"/>
              <a:t>The second problem is that languages for these switches are still fairly low-level. They require a programmer to manually specify the sequence of match-action tables a packet needs to pass through, and aren’t well-suited to data-plane algorithms. </a:t>
            </a:r>
          </a:p>
          <a:p>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So, we have two challenges that we address here.</a:t>
            </a:r>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smtClean="0"/>
              <a:t>Can we express data-plane algorithms in a high-level language. Ideally, it should be no harder to </a:t>
            </a:r>
            <a:r>
              <a:rPr lang="en-US" baseline="0" dirty="0" err="1" smtClean="0"/>
              <a:t>prog</a:t>
            </a:r>
            <a:r>
              <a:rPr lang="en-US" baseline="0" dirty="0" smtClean="0"/>
              <a:t> these chips than it is to </a:t>
            </a:r>
            <a:r>
              <a:rPr lang="en-US" baseline="0" dirty="0" err="1" smtClean="0"/>
              <a:t>prog</a:t>
            </a:r>
            <a:r>
              <a:rPr lang="en-US" baseline="0" dirty="0" smtClean="0"/>
              <a:t> a software router</a:t>
            </a:r>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smtClean="0"/>
              <a:t>Can we also design a </a:t>
            </a:r>
            <a:r>
              <a:rPr lang="en-US" baseline="0" dirty="0" err="1" smtClean="0"/>
              <a:t>stateful</a:t>
            </a:r>
            <a:r>
              <a:rPr lang="en-US" baseline="0" dirty="0" smtClean="0"/>
              <a:t> instruction set supporting these algorithms? This </a:t>
            </a:r>
            <a:r>
              <a:rPr lang="en-US" baseline="0" dirty="0" err="1" smtClean="0"/>
              <a:t>stateful</a:t>
            </a:r>
            <a:r>
              <a:rPr lang="en-US" baseline="0" dirty="0" smtClean="0"/>
              <a:t> instruction set should both be expressive and run at line rate.</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a:t>
            </a:fld>
            <a:endParaRPr lang="en-US"/>
          </a:p>
        </p:txBody>
      </p:sp>
    </p:spTree>
    <p:extLst>
      <p:ext uri="{BB962C8B-B14F-4D97-AF65-F5344CB8AC3E}">
        <p14:creationId xmlns:p14="http://schemas.microsoft.com/office/powerpoint/2010/main" val="15376953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 convert</a:t>
            </a:r>
            <a:r>
              <a:rPr lang="en-US" baseline="0" dirty="0" smtClean="0"/>
              <a:t> to static single assignment form, which simplifies dependency analysis.</a:t>
            </a:r>
          </a:p>
          <a:p>
            <a:r>
              <a:rPr lang="en-US" baseline="0" dirty="0" smtClean="0"/>
              <a:t>Static single assignment gets its name from the fact that all variables are assigned</a:t>
            </a:r>
            <a:endParaRPr lang="en-US" baseline="0" dirty="0"/>
          </a:p>
          <a:p>
            <a:r>
              <a:rPr lang="en-US" baseline="0" dirty="0" smtClean="0"/>
              <a:t>Exactly once and no more.</a:t>
            </a:r>
          </a:p>
          <a:p>
            <a:endParaRPr lang="en-US" baseline="0" dirty="0" smtClean="0"/>
          </a:p>
          <a:p>
            <a:r>
              <a:rPr lang="en-US" baseline="0" dirty="0" smtClean="0"/>
              <a:t>It’s useful because it gets rid of write-after-read and write-after-write dependencies. In our case,</a:t>
            </a:r>
          </a:p>
          <a:p>
            <a:r>
              <a:rPr lang="en-US" baseline="0" dirty="0" smtClean="0"/>
              <a:t>converting to SSA is trivial because we operate on straight-line code with no branches. Typical</a:t>
            </a:r>
          </a:p>
          <a:p>
            <a:r>
              <a:rPr lang="en-US" baseline="0" dirty="0" smtClean="0"/>
              <a:t>SSA implementations are far more involved because they have to deal with branching.</a:t>
            </a:r>
          </a:p>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42</a:t>
            </a:fld>
            <a:endParaRPr lang="en-US"/>
          </a:p>
        </p:txBody>
      </p:sp>
    </p:spTree>
    <p:extLst>
      <p:ext uri="{BB962C8B-B14F-4D97-AF65-F5344CB8AC3E}">
        <p14:creationId xmlns:p14="http://schemas.microsoft.com/office/powerpoint/2010/main" val="173246820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last step in canonicalization is to flatten arbitrarily complicated expressions</a:t>
            </a:r>
          </a:p>
          <a:p>
            <a:r>
              <a:rPr lang="en-US" dirty="0" smtClean="0"/>
              <a:t>to</a:t>
            </a:r>
            <a:r>
              <a:rPr lang="en-US" baseline="0" dirty="0" smtClean="0"/>
              <a:t> bring them into a form closer to the underlying hardware.</a:t>
            </a:r>
          </a:p>
          <a:p>
            <a:endParaRPr lang="en-US" baseline="0" dirty="0" smtClean="0"/>
          </a:p>
          <a:p>
            <a:r>
              <a:rPr lang="en-US" baseline="0" dirty="0" smtClean="0"/>
              <a:t>(Quickly skim over this.)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43</a:t>
            </a:fld>
            <a:endParaRPr lang="en-US"/>
          </a:p>
        </p:txBody>
      </p:sp>
    </p:spTree>
    <p:extLst>
      <p:ext uri="{BB962C8B-B14F-4D97-AF65-F5344CB8AC3E}">
        <p14:creationId xmlns:p14="http://schemas.microsoft.com/office/powerpoint/2010/main" val="102223004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Say that this project led to sequential execution semantics.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44</a:t>
            </a:fld>
            <a:endParaRPr lang="en-US"/>
          </a:p>
        </p:txBody>
      </p:sp>
    </p:spTree>
    <p:extLst>
      <p:ext uri="{BB962C8B-B14F-4D97-AF65-F5344CB8AC3E}">
        <p14:creationId xmlns:p14="http://schemas.microsoft.com/office/powerpoint/2010/main" val="32562065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45</a:t>
            </a:fld>
            <a:endParaRPr lang="en-US"/>
          </a:p>
        </p:txBody>
      </p:sp>
    </p:spTree>
    <p:extLst>
      <p:ext uri="{BB962C8B-B14F-4D97-AF65-F5344CB8AC3E}">
        <p14:creationId xmlns:p14="http://schemas.microsoft.com/office/powerpoint/2010/main" val="357892787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 ‘ll go through these steps quickly. The first step</a:t>
            </a:r>
            <a:r>
              <a:rPr lang="en-US" baseline="0" dirty="0" smtClean="0"/>
              <a:t> in canonicalization is to remove branching statements.</a:t>
            </a:r>
          </a:p>
          <a:p>
            <a:r>
              <a:rPr lang="en-US" baseline="0" dirty="0" smtClean="0"/>
              <a:t>Branches complicate control flow and make it harder to infer dependencies.</a:t>
            </a:r>
          </a:p>
          <a:p>
            <a:endParaRPr lang="en-US" baseline="0" dirty="0" smtClean="0"/>
          </a:p>
          <a:p>
            <a:r>
              <a:rPr lang="en-US" baseline="0" dirty="0" smtClean="0"/>
              <a:t>We eliminate branches using a procedure called if conversion that transforms them into C’s conditional operator.</a:t>
            </a:r>
          </a:p>
          <a:p>
            <a:r>
              <a:rPr lang="en-US" baseline="0" dirty="0" smtClean="0"/>
              <a:t>because the only kind of branch we have is an if statement, if conversion is very straightforward in our case, because</a:t>
            </a:r>
          </a:p>
          <a:p>
            <a:r>
              <a:rPr lang="en-US" baseline="0" dirty="0" smtClean="0"/>
              <a:t>we don’t have any kind of unstructured control flow such as a </a:t>
            </a:r>
            <a:r>
              <a:rPr lang="en-US" baseline="0" dirty="0" err="1" smtClean="0"/>
              <a:t>goto</a:t>
            </a:r>
            <a:r>
              <a:rPr lang="en-US" baseline="0" dirty="0" smtClean="0"/>
              <a:t>, break, or continue, that significantly complicate</a:t>
            </a:r>
          </a:p>
          <a:p>
            <a:r>
              <a:rPr lang="en-US" baseline="0" dirty="0" smtClean="0"/>
              <a:t>if conversion.</a:t>
            </a:r>
          </a:p>
          <a:p>
            <a:endParaRPr lang="en-US" baseline="0" dirty="0" smtClean="0"/>
          </a:p>
          <a:p>
            <a:r>
              <a:rPr lang="en-US" baseline="0" dirty="0" smtClean="0"/>
              <a:t>This makes the code flow straight from one statement to the next without exception and makes it very easy to infer</a:t>
            </a:r>
          </a:p>
          <a:p>
            <a:r>
              <a:rPr lang="en-US" baseline="0" dirty="0" smtClean="0"/>
              <a:t>dependencies as well: everything on the right of a “equals” is read and the one statement on the left is written.</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46</a:t>
            </a:fld>
            <a:endParaRPr lang="en-US"/>
          </a:p>
        </p:txBody>
      </p:sp>
    </p:spTree>
    <p:extLst>
      <p:ext uri="{BB962C8B-B14F-4D97-AF65-F5344CB8AC3E}">
        <p14:creationId xmlns:p14="http://schemas.microsoft.com/office/powerpoint/2010/main" val="86484371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 identify state variables, because they complicate the pipelining procedure.</a:t>
            </a:r>
          </a:p>
          <a:p>
            <a:r>
              <a:rPr lang="en-US" dirty="0" smtClean="0"/>
              <a:t>In the absence of state variables, once you have straight-line code, you only</a:t>
            </a:r>
            <a:r>
              <a:rPr lang="en-US" baseline="0" dirty="0" smtClean="0"/>
              <a:t> need to</a:t>
            </a:r>
          </a:p>
          <a:p>
            <a:r>
              <a:rPr lang="en-US" baseline="0" dirty="0" smtClean="0"/>
              <a:t>consider how you would pipeline the code for a single packet’s processing and you are</a:t>
            </a:r>
          </a:p>
          <a:p>
            <a:r>
              <a:rPr lang="en-US" baseline="0" dirty="0" smtClean="0"/>
              <a:t>done because all other packets follow the same pipeline and there is no interaction </a:t>
            </a:r>
          </a:p>
          <a:p>
            <a:r>
              <a:rPr lang="en-US" baseline="0" dirty="0" smtClean="0"/>
              <a:t>between packets. With state variables, you need to consider interactions between packets.</a:t>
            </a:r>
          </a:p>
          <a:p>
            <a:endParaRPr lang="en-US" baseline="0" dirty="0" smtClean="0"/>
          </a:p>
          <a:p>
            <a:r>
              <a:rPr lang="en-US" baseline="0" dirty="0" smtClean="0"/>
              <a:t>To simplify our analysis of state variables and dependencies between packets, we explicitly</a:t>
            </a:r>
          </a:p>
          <a:p>
            <a:r>
              <a:rPr lang="en-US" baseline="0" dirty="0" smtClean="0"/>
              <a:t>limit the ways in which state variables can be accessed. We allow only reads and writes to</a:t>
            </a:r>
          </a:p>
          <a:p>
            <a:r>
              <a:rPr lang="en-US" baseline="0" dirty="0" smtClean="0"/>
              <a:t>state and all other arithmetic happens on packet variables. This also lets us reuse an old</a:t>
            </a:r>
          </a:p>
          <a:p>
            <a:r>
              <a:rPr lang="en-US" baseline="0" dirty="0" smtClean="0"/>
              <a:t>value of a state variable down the pipeline if required.</a:t>
            </a:r>
          </a:p>
        </p:txBody>
      </p:sp>
      <p:sp>
        <p:nvSpPr>
          <p:cNvPr id="4" name="Slide Number Placeholder 3"/>
          <p:cNvSpPr>
            <a:spLocks noGrp="1"/>
          </p:cNvSpPr>
          <p:nvPr>
            <p:ph type="sldNum" sz="quarter" idx="10"/>
          </p:nvPr>
        </p:nvSpPr>
        <p:spPr/>
        <p:txBody>
          <a:bodyPr/>
          <a:lstStyle/>
          <a:p>
            <a:fld id="{6C7315F8-E931-49D1-A989-C1759F952B9E}" type="slidenum">
              <a:rPr lang="en-US" smtClean="0"/>
              <a:t>47</a:t>
            </a:fld>
            <a:endParaRPr lang="en-US"/>
          </a:p>
        </p:txBody>
      </p:sp>
    </p:spTree>
    <p:extLst>
      <p:ext uri="{BB962C8B-B14F-4D97-AF65-F5344CB8AC3E}">
        <p14:creationId xmlns:p14="http://schemas.microsoft.com/office/powerpoint/2010/main" val="21354381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have three concrete contributions:</a:t>
            </a:r>
          </a:p>
          <a:p>
            <a:endParaRPr lang="en-US" dirty="0" smtClean="0"/>
          </a:p>
          <a:p>
            <a:r>
              <a:rPr lang="en-US" dirty="0" smtClean="0"/>
              <a:t>First, a high-level abstraction called</a:t>
            </a:r>
            <a:r>
              <a:rPr lang="en-US" baseline="0" dirty="0" smtClean="0"/>
              <a:t> packet transactions to program these data-plane algorithms. We show how several important algorithms fit this abstraction.</a:t>
            </a:r>
          </a:p>
          <a:p>
            <a:r>
              <a:rPr lang="en-US" baseline="0" dirty="0" smtClean="0"/>
              <a:t>Second, a representation for switch instruction sets called atoms. We use this to design seven </a:t>
            </a:r>
            <a:r>
              <a:rPr lang="en-US" baseline="0" dirty="0" err="1" smtClean="0"/>
              <a:t>stateful</a:t>
            </a:r>
            <a:r>
              <a:rPr lang="en-US" baseline="0" dirty="0" smtClean="0"/>
              <a:t> instructions that switch designers can implement.</a:t>
            </a:r>
          </a:p>
          <a:p>
            <a:r>
              <a:rPr lang="en-US" baseline="0" dirty="0" smtClean="0"/>
              <a:t>Third, a compiler to bridge these two concepts. We show how this compiler allows us to iteratively design switch instruction sets.</a:t>
            </a:r>
            <a:endParaRPr lang="en-US" dirty="0" smtClean="0"/>
          </a:p>
          <a:p>
            <a:endParaRPr lang="is-IS" baseline="0" dirty="0" smtClean="0"/>
          </a:p>
          <a:p>
            <a:endParaRPr lang="is-I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a:t>
            </a:fld>
            <a:endParaRPr lang="en-US"/>
          </a:p>
        </p:txBody>
      </p:sp>
    </p:spTree>
    <p:extLst>
      <p:ext uri="{BB962C8B-B14F-4D97-AF65-F5344CB8AC3E}">
        <p14:creationId xmlns:p14="http://schemas.microsoft.com/office/powerpoint/2010/main" val="9113170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0" algn="l">
              <a:buFont typeface="Arial" charset="0"/>
              <a:buNone/>
            </a:pPr>
            <a:r>
              <a:rPr lang="en-US" baseline="0" dirty="0" smtClean="0">
                <a:sym typeface="Wingdings" panose="05000000000000000000" pitchFamily="2" charset="2"/>
              </a:rPr>
              <a:t>Let’s look at each in turn. So, what is a packet transaction?</a:t>
            </a:r>
          </a:p>
          <a:p>
            <a:pPr marL="457200" lvl="1" indent="0" algn="l">
              <a:buFont typeface="Arial" charset="0"/>
              <a:buNone/>
            </a:pPr>
            <a:endParaRPr lang="en-US" baseline="0" dirty="0" smtClean="0">
              <a:sym typeface="Wingdings" panose="05000000000000000000" pitchFamily="2" charset="2"/>
            </a:endParaRPr>
          </a:p>
          <a:p>
            <a:pPr marL="457200" lvl="1" indent="0" algn="l">
              <a:buFont typeface="Arial" charset="0"/>
              <a:buNone/>
            </a:pPr>
            <a:r>
              <a:rPr lang="en-US" baseline="0" dirty="0" smtClean="0">
                <a:sym typeface="Wingdings" panose="05000000000000000000" pitchFamily="2" charset="2"/>
              </a:rPr>
              <a:t>It’s a block of imperative code that captures an algorithm’s logic. More formally, when a packet comes in, a packet transaction is executed for the packet. It updates some packet fields and some state on the switch that persists across packets. Only after this transaction completes, do we move on to processing the next packet. So, there’s this illusion of processing a single packet at a time serially as though you have a really fast single-core processor.</a:t>
            </a:r>
          </a:p>
          <a:p>
            <a:pPr marL="457200" lvl="1" indent="0" algn="l">
              <a:buFont typeface="Arial" charset="0"/>
              <a:buNone/>
            </a:pPr>
            <a:endParaRPr lang="en-US" baseline="0" dirty="0" smtClean="0">
              <a:sym typeface="Wingdings" panose="05000000000000000000" pitchFamily="2" charset="2"/>
            </a:endParaRPr>
          </a:p>
          <a:p>
            <a:pPr marL="457200" lvl="1" indent="0" algn="l">
              <a:buFont typeface="Arial" charset="0"/>
              <a:buNone/>
            </a:pPr>
            <a:r>
              <a:rPr lang="en-US" baseline="0" dirty="0" smtClean="0">
                <a:sym typeface="Wingdings" panose="05000000000000000000" pitchFamily="2" charset="2"/>
              </a:rPr>
              <a:t>Let’s illustrate this with a simple example that samples the source address of every 10</a:t>
            </a:r>
            <a:r>
              <a:rPr lang="en-US" baseline="30000" dirty="0" smtClean="0">
                <a:sym typeface="Wingdings" panose="05000000000000000000" pitchFamily="2" charset="2"/>
              </a:rPr>
              <a:t>th</a:t>
            </a:r>
            <a:r>
              <a:rPr lang="en-US" baseline="0" dirty="0" smtClean="0">
                <a:sym typeface="Wingdings" panose="05000000000000000000" pitchFamily="2" charset="2"/>
              </a:rPr>
              <a:t> packet by writing into a sample field. Here, </a:t>
            </a:r>
            <a:r>
              <a:rPr lang="en-US" baseline="0" dirty="0" err="1" smtClean="0">
                <a:sym typeface="Wingdings" panose="05000000000000000000" pitchFamily="2" charset="2"/>
              </a:rPr>
              <a:t>pkt.sample</a:t>
            </a:r>
            <a:r>
              <a:rPr lang="en-US" baseline="0" dirty="0" smtClean="0">
                <a:sym typeface="Wingdings" panose="05000000000000000000" pitchFamily="2" charset="2"/>
              </a:rPr>
              <a:t> denotes a packet field, while count is some persistent state stored on the switch.</a:t>
            </a:r>
          </a:p>
          <a:p>
            <a:pPr marL="457200" lvl="1" indent="0" algn="l">
              <a:buFont typeface="Arial" charset="0"/>
              <a:buNone/>
            </a:pPr>
            <a:endParaRPr lang="en-US" baseline="0" dirty="0" smtClean="0">
              <a:sym typeface="Wingdings" panose="05000000000000000000" pitchFamily="2" charset="2"/>
            </a:endParaRPr>
          </a:p>
          <a:p>
            <a:pPr marL="457200" lvl="1" indent="0" algn="l">
              <a:buFont typeface="Arial" charset="0"/>
              <a:buNone/>
            </a:pPr>
            <a:r>
              <a:rPr lang="en-US" baseline="0" dirty="0" smtClean="0">
                <a:sym typeface="Wingdings" panose="05000000000000000000" pitchFamily="2" charset="2"/>
              </a:rPr>
              <a:t>[SPEED UP]</a:t>
            </a:r>
          </a:p>
          <a:p>
            <a:pPr marL="457200" lvl="1" indent="0" algn="l">
              <a:buFont typeface="Arial" charset="0"/>
              <a:buNone/>
            </a:pPr>
            <a:r>
              <a:rPr lang="en-US" baseline="0" dirty="0" smtClean="0">
                <a:sym typeface="Wingdings" panose="05000000000000000000" pitchFamily="2" charset="2"/>
              </a:rPr>
              <a:t>Now, let’s say p1 shows up. Count is 0. p1 is not sampled, count goes to 1. Similarly, with p2, it isn’t sampled and count goes to 2. Finally, when p10 arrives, it is sampled because count is 9, and count resets to 0.</a:t>
            </a:r>
          </a:p>
          <a:p>
            <a:pPr marL="457200" lvl="1" indent="0" algn="l">
              <a:buFont typeface="Arial" charset="0"/>
              <a:buNone/>
            </a:pPr>
            <a:endParaRPr lang="en-US" baseline="0" dirty="0" smtClean="0">
              <a:sym typeface="Wingdings" panose="05000000000000000000" pitchFamily="2" charset="2"/>
            </a:endParaRPr>
          </a:p>
          <a:p>
            <a:pPr marL="457200" lvl="1" indent="0" algn="l">
              <a:buFont typeface="Arial" charset="0"/>
              <a:buNone/>
            </a:pPr>
            <a:r>
              <a:rPr lang="en-US" baseline="0" dirty="0" smtClean="0">
                <a:sym typeface="Wingdings" panose="05000000000000000000" pitchFamily="2" charset="2"/>
              </a:rPr>
              <a:t>This model allows the programmer to easily specify the input/output behavior of the algorithm without worrying about details of the switch pipeline.</a:t>
            </a:r>
          </a:p>
          <a:p>
            <a:pPr marL="457200" lvl="1" indent="0">
              <a:buFont typeface="Wingdings" panose="05000000000000000000" pitchFamily="2" charset="2"/>
              <a:buNone/>
            </a:pPr>
            <a:endParaRPr lang="en-US" baseline="0" dirty="0" smtClean="0">
              <a:sym typeface="Wingdings" panose="05000000000000000000" pitchFamily="2" charset="2"/>
            </a:endParaRPr>
          </a:p>
        </p:txBody>
      </p:sp>
      <p:sp>
        <p:nvSpPr>
          <p:cNvPr id="4" name="Slide Number Placeholder 3"/>
          <p:cNvSpPr>
            <a:spLocks noGrp="1"/>
          </p:cNvSpPr>
          <p:nvPr>
            <p:ph type="sldNum" sz="quarter" idx="10"/>
          </p:nvPr>
        </p:nvSpPr>
        <p:spPr/>
        <p:txBody>
          <a:bodyPr/>
          <a:lstStyle/>
          <a:p>
            <a:fld id="{6C7315F8-E931-49D1-A989-C1759F952B9E}" type="slidenum">
              <a:rPr lang="en-US" smtClean="0"/>
              <a:t>6</a:t>
            </a:fld>
            <a:endParaRPr lang="en-US"/>
          </a:p>
        </p:txBody>
      </p:sp>
    </p:spTree>
    <p:extLst>
      <p:ext uri="{BB962C8B-B14F-4D97-AF65-F5344CB8AC3E}">
        <p14:creationId xmlns:p14="http://schemas.microsoft.com/office/powerpoint/2010/main" val="8499229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Of course, the serial view provided by packet transactions is an</a:t>
            </a:r>
            <a:r>
              <a:rPr lang="en-US" baseline="0" dirty="0" smtClean="0"/>
              <a:t> illusion provided to the programmer. Under the hood, the switch is heavily pipelined and processes multiple packets concurrently. Let’s look at a switch in a little more detail.</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First, every stage of the pipeline has some match-action tables that process packets before handing it off. The match simply filters out packets and the actual packet processing happens in the action. So let’s focus on that alone.</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7</a:t>
            </a:fld>
            <a:endParaRPr lang="en-US"/>
          </a:p>
        </p:txBody>
      </p:sp>
    </p:spTree>
    <p:extLst>
      <p:ext uri="{BB962C8B-B14F-4D97-AF65-F5344CB8AC3E}">
        <p14:creationId xmlns:p14="http://schemas.microsoft.com/office/powerpoint/2010/main" val="4189249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action is carried out by an action unit, which is a digital circuit processing packet fields. Internally, an action unit can update some local state, such as a counter. All action units in a stage process a single packet in parallel, by having different action units touch disjoint portions of the packet.</a:t>
            </a:r>
          </a:p>
        </p:txBody>
      </p:sp>
      <p:sp>
        <p:nvSpPr>
          <p:cNvPr id="4" name="Slide Number Placeholder 3"/>
          <p:cNvSpPr>
            <a:spLocks noGrp="1"/>
          </p:cNvSpPr>
          <p:nvPr>
            <p:ph type="sldNum" sz="quarter" idx="10"/>
          </p:nvPr>
        </p:nvSpPr>
        <p:spPr/>
        <p:txBody>
          <a:bodyPr/>
          <a:lstStyle/>
          <a:p>
            <a:fld id="{16B09458-7AEF-4AD3-A567-0F11380064BE}" type="slidenum">
              <a:rPr lang="en-US" smtClean="0"/>
              <a:t>8</a:t>
            </a:fld>
            <a:endParaRPr lang="en-US"/>
          </a:p>
        </p:txBody>
      </p:sp>
    </p:spTree>
    <p:extLst>
      <p:ext uri="{BB962C8B-B14F-4D97-AF65-F5344CB8AC3E}">
        <p14:creationId xmlns:p14="http://schemas.microsoft.com/office/powerpoint/2010/main" val="17386157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In steady state, each action unit processes the packet and hands it off to the next stage, so each stage is processing one packet at any instant. Typically, for switch pipelines today this translates to processing a packet every ns at each pipeline stage.</a:t>
            </a:r>
          </a:p>
        </p:txBody>
      </p:sp>
      <p:sp>
        <p:nvSpPr>
          <p:cNvPr id="4" name="Slide Number Placeholder 3"/>
          <p:cNvSpPr>
            <a:spLocks noGrp="1"/>
          </p:cNvSpPr>
          <p:nvPr>
            <p:ph type="sldNum" sz="quarter" idx="10"/>
          </p:nvPr>
        </p:nvSpPr>
        <p:spPr/>
        <p:txBody>
          <a:bodyPr/>
          <a:lstStyle/>
          <a:p>
            <a:fld id="{16B09458-7AEF-4AD3-A567-0F11380064BE}" type="slidenum">
              <a:rPr lang="en-US" smtClean="0"/>
              <a:t>9</a:t>
            </a:fld>
            <a:endParaRPr lang="en-US"/>
          </a:p>
        </p:txBody>
      </p:sp>
    </p:spTree>
    <p:extLst>
      <p:ext uri="{BB962C8B-B14F-4D97-AF65-F5344CB8AC3E}">
        <p14:creationId xmlns:p14="http://schemas.microsoft.com/office/powerpoint/2010/main" val="6237939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8/23/16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860318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8/23/16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88029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8/23/16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490482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Gadugi" panose="020B0502040204020203"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latin typeface="Gadugi" panose="020B0502040204020203" pitchFamily="34" charset="0"/>
              </a:defRPr>
            </a:lvl1pPr>
            <a:lvl2pPr>
              <a:defRPr>
                <a:latin typeface="Gadugi" panose="020B0502040204020203" pitchFamily="34" charset="0"/>
              </a:defRPr>
            </a:lvl2pPr>
            <a:lvl3pPr>
              <a:defRPr>
                <a:latin typeface="Gadugi" panose="020B0502040204020203" pitchFamily="34" charset="0"/>
              </a:defRPr>
            </a:lvl3pPr>
            <a:lvl4pPr>
              <a:defRPr>
                <a:latin typeface="Gadugi" panose="020B0502040204020203" pitchFamily="34" charset="0"/>
              </a:defRPr>
            </a:lvl4pPr>
            <a:lvl5pPr>
              <a:defRPr>
                <a:latin typeface="Gadugi"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21F27DEF-D704-4509-8BF6-90F2BA4AB2EF}" type="datetimeFigureOut">
              <a:rPr lang="en-US" smtClean="0"/>
              <a:t>8/23/16</a:t>
            </a:fld>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35110781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atin typeface="Gadugi" panose="020B0502040204020203" pitchFamily="34"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Gadug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p>
            <a:fld id="{21F27DEF-D704-4509-8BF6-90F2BA4AB2EF}" type="datetimeFigureOut">
              <a:rPr lang="en-US" smtClean="0"/>
              <a:t>8/23/16</a:t>
            </a:fld>
            <a:endParaRPr lang="en-US" dirty="0"/>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4735079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1F27DEF-D704-4509-8BF6-90F2BA4AB2EF}" type="datetimeFigureOut">
              <a:rPr lang="en-US" smtClean="0"/>
              <a:t>8/23/16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68894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1F27DEF-D704-4509-8BF6-90F2BA4AB2EF}" type="datetimeFigureOut">
              <a:rPr lang="en-US" smtClean="0"/>
              <a:t>8/23/16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42291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1F27DEF-D704-4509-8BF6-90F2BA4AB2EF}" type="datetimeFigureOut">
              <a:rPr lang="en-US" smtClean="0"/>
              <a:t>8/23/16</a:t>
            </a:fld>
            <a:endParaRPr lang="en-US"/>
          </a:p>
        </p:txBody>
      </p:sp>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4187150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F27DEF-D704-4509-8BF6-90F2BA4AB2EF}" type="datetimeFigureOut">
              <a:rPr lang="en-US" smtClean="0"/>
              <a:t>8/23/16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13911065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8/23/16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3115946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8/23/16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309890175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F27DEF-D704-4509-8BF6-90F2BA4AB2EF}" type="datetimeFigureOut">
              <a:rPr lang="en-US" smtClean="0"/>
              <a:t>8/23/16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48022C-F4BC-4192-A392-BACAE19DF894}" type="slidenum">
              <a:rPr lang="en-US" smtClean="0"/>
              <a:t>‹#›</a:t>
            </a:fld>
            <a:endParaRPr lang="en-US"/>
          </a:p>
        </p:txBody>
      </p:sp>
    </p:spTree>
    <p:extLst>
      <p:ext uri="{BB962C8B-B14F-4D97-AF65-F5344CB8AC3E}">
        <p14:creationId xmlns:p14="http://schemas.microsoft.com/office/powerpoint/2010/main" val="25235095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jpe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image" Target="../media/image5.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slideLayout" Target="../slideLayouts/slideLayout2.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7.e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tags" Target="../tags/tag1.xml"/><Relationship Id="rId2" Type="http://schemas.openxmlformats.org/officeDocument/2006/relationships/slideLayout" Target="../slideLayouts/slideLayout2.xml"/><Relationship Id="rId3"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hyperlink" Target="http://web.mit.edu/domino"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4.xml.rels><?xml version="1.0" encoding="UTF-8" standalone="yes"?>
<Relationships xmlns="http://schemas.openxmlformats.org/package/2006/relationships"><Relationship Id="rId1" Type="http://schemas.openxmlformats.org/officeDocument/2006/relationships/tags" Target="../tags/tag5.xml"/><Relationship Id="rId2" Type="http://schemas.openxmlformats.org/officeDocument/2006/relationships/slideLayout" Target="../slideLayouts/slideLayout2.xml"/><Relationship Id="rId3" Type="http://schemas.openxmlformats.org/officeDocument/2006/relationships/notesSlide" Target="../notesSlides/notesSlide3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chart" Target="../charts/char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tags" Target="../tags/tag2.xml"/><Relationship Id="rId2" Type="http://schemas.openxmlformats.org/officeDocument/2006/relationships/slideLayout" Target="../slideLayouts/slideLayout2.xml"/><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slideLayout" Target="../slideLayouts/slideLayout2.xml"/><Relationship Id="rId3"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342900" y="411819"/>
            <a:ext cx="11506200" cy="2387600"/>
          </a:xfrm>
        </p:spPr>
        <p:txBody>
          <a:bodyPr>
            <a:normAutofit fontScale="90000"/>
          </a:bodyPr>
          <a:lstStyle/>
          <a:p>
            <a:r>
              <a:rPr lang="en-US" dirty="0" smtClean="0">
                <a:latin typeface="Gadugi" panose="020B0502040204020203" pitchFamily="34" charset="0"/>
              </a:rPr>
              <a:t>Packet Transactions: High-Level Programming for Line-Rate Switches</a:t>
            </a:r>
            <a:endParaRPr lang="en-US" dirty="0">
              <a:latin typeface="Gadugi" panose="020B0502040204020203" pitchFamily="34" charset="0"/>
            </a:endParaRPr>
          </a:p>
        </p:txBody>
      </p:sp>
      <p:sp>
        <p:nvSpPr>
          <p:cNvPr id="7" name="Subtitle 6"/>
          <p:cNvSpPr>
            <a:spLocks noGrp="1"/>
          </p:cNvSpPr>
          <p:nvPr>
            <p:ph type="subTitle" idx="1"/>
          </p:nvPr>
        </p:nvSpPr>
        <p:spPr>
          <a:xfrm>
            <a:off x="-400050" y="3086100"/>
            <a:ext cx="12992100" cy="1714500"/>
          </a:xfrm>
        </p:spPr>
        <p:txBody>
          <a:bodyPr>
            <a:noAutofit/>
          </a:bodyPr>
          <a:lstStyle/>
          <a:p>
            <a:r>
              <a:rPr lang="en-US" sz="2800" b="1" dirty="0" err="1">
                <a:solidFill>
                  <a:srgbClr val="0070C0"/>
                </a:solidFill>
                <a:latin typeface="Gadugi" panose="020B0502040204020203" pitchFamily="34" charset="0"/>
              </a:rPr>
              <a:t>Anirudh</a:t>
            </a:r>
            <a:r>
              <a:rPr lang="en-US" sz="2800" b="1" dirty="0">
                <a:solidFill>
                  <a:srgbClr val="0070C0"/>
                </a:solidFill>
                <a:latin typeface="Gadugi" panose="020B0502040204020203" pitchFamily="34" charset="0"/>
              </a:rPr>
              <a:t> </a:t>
            </a:r>
            <a:r>
              <a:rPr lang="en-US" sz="2800" b="1" dirty="0" err="1" smtClean="0">
                <a:solidFill>
                  <a:srgbClr val="0070C0"/>
                </a:solidFill>
                <a:latin typeface="Gadugi" panose="020B0502040204020203" pitchFamily="34" charset="0"/>
              </a:rPr>
              <a:t>Sivaraman</a:t>
            </a:r>
            <a:r>
              <a:rPr lang="en-US" sz="2800" b="1" dirty="0" smtClean="0">
                <a:latin typeface="Gadugi" panose="020B0502040204020203" pitchFamily="34" charset="0"/>
              </a:rPr>
              <a:t>, Alvin Cheung, Mihai </a:t>
            </a:r>
            <a:r>
              <a:rPr lang="en-US" sz="2800" b="1" dirty="0" err="1" smtClean="0">
                <a:latin typeface="Gadugi" panose="020B0502040204020203" pitchFamily="34" charset="0"/>
              </a:rPr>
              <a:t>Budiu</a:t>
            </a:r>
            <a:r>
              <a:rPr lang="en-US" sz="2800" b="1" dirty="0" smtClean="0">
                <a:latin typeface="Gadugi" panose="020B0502040204020203" pitchFamily="34" charset="0"/>
              </a:rPr>
              <a:t>,</a:t>
            </a:r>
          </a:p>
          <a:p>
            <a:r>
              <a:rPr lang="en-US" sz="2800" b="1" dirty="0" err="1" smtClean="0">
                <a:latin typeface="Gadugi" panose="020B0502040204020203" pitchFamily="34" charset="0"/>
              </a:rPr>
              <a:t>Changhoon</a:t>
            </a:r>
            <a:r>
              <a:rPr lang="en-US" sz="2800" b="1" dirty="0" smtClean="0">
                <a:latin typeface="Gadugi" panose="020B0502040204020203" pitchFamily="34" charset="0"/>
              </a:rPr>
              <a:t> Kim, Mohammad </a:t>
            </a:r>
            <a:r>
              <a:rPr lang="en-US" sz="2800" b="1" dirty="0" err="1" smtClean="0">
                <a:latin typeface="Gadugi" panose="020B0502040204020203" pitchFamily="34" charset="0"/>
              </a:rPr>
              <a:t>Alizadeh</a:t>
            </a:r>
            <a:r>
              <a:rPr lang="en-US" sz="2800" b="1" dirty="0" smtClean="0">
                <a:latin typeface="Gadugi" panose="020B0502040204020203" pitchFamily="34" charset="0"/>
              </a:rPr>
              <a:t>, Hari </a:t>
            </a:r>
            <a:r>
              <a:rPr lang="en-US" sz="2800" b="1" dirty="0" err="1" smtClean="0">
                <a:latin typeface="Gadugi" panose="020B0502040204020203" pitchFamily="34" charset="0"/>
              </a:rPr>
              <a:t>Balakrishnan</a:t>
            </a:r>
            <a:r>
              <a:rPr lang="en-US" sz="2800" b="1" dirty="0" smtClean="0">
                <a:latin typeface="Gadugi" panose="020B0502040204020203" pitchFamily="34" charset="0"/>
              </a:rPr>
              <a:t>,</a:t>
            </a:r>
          </a:p>
          <a:p>
            <a:r>
              <a:rPr lang="en-US" sz="2800" b="1" dirty="0" smtClean="0">
                <a:latin typeface="Gadugi" panose="020B0502040204020203" pitchFamily="34" charset="0"/>
              </a:rPr>
              <a:t>George Varghese, Nick McKeown, Steve Licking</a:t>
            </a:r>
            <a:endParaRPr lang="en-US" sz="2800" dirty="0">
              <a:latin typeface="Gadugi" panose="020B0502040204020203" pitchFamily="34" charset="0"/>
            </a:endParaRPr>
          </a:p>
        </p:txBody>
      </p: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4300" y="5566862"/>
            <a:ext cx="2133600" cy="518895"/>
          </a:xfrm>
          <a:prstGeom prst="rect">
            <a:avLst/>
          </a:prstGeom>
        </p:spPr>
      </p:pic>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827825" y="5463299"/>
            <a:ext cx="2161178" cy="726021"/>
          </a:xfrm>
          <a:prstGeom prst="rect">
            <a:avLst/>
          </a:prstGeom>
        </p:spPr>
      </p:pic>
      <p:pic>
        <p:nvPicPr>
          <p:cNvPr id="12" name="Picture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982200" y="5358415"/>
            <a:ext cx="2133600" cy="935789"/>
          </a:xfrm>
          <a:prstGeom prst="rect">
            <a:avLst/>
          </a:prstGeom>
        </p:spPr>
      </p:pic>
      <p:pic>
        <p:nvPicPr>
          <p:cNvPr id="13" name="Picture 1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456901" y="5540693"/>
            <a:ext cx="2057400" cy="571232"/>
          </a:xfrm>
          <a:prstGeom prst="rect">
            <a:avLst/>
          </a:prstGeom>
        </p:spPr>
      </p:pic>
      <p:pic>
        <p:nvPicPr>
          <p:cNvPr id="14" name="Picture 1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715798" y="5181600"/>
            <a:ext cx="1644129" cy="1289418"/>
          </a:xfrm>
          <a:prstGeom prst="rect">
            <a:avLst/>
          </a:prstGeom>
        </p:spPr>
      </p:pic>
    </p:spTree>
    <p:extLst>
      <p:ext uri="{BB962C8B-B14F-4D97-AF65-F5344CB8AC3E}">
        <p14:creationId xmlns:p14="http://schemas.microsoft.com/office/powerpoint/2010/main" val="18205299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 machine model for line-rate switches</a:t>
            </a:r>
            <a:endParaRPr lang="en-US" dirty="0"/>
          </a:p>
        </p:txBody>
      </p:sp>
      <p:sp>
        <p:nvSpPr>
          <p:cNvPr id="4" name="Slide Number Placeholder 3"/>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10</a:t>
            </a:fld>
            <a:endParaRPr lang="en-US"/>
          </a:p>
        </p:txBody>
      </p:sp>
      <p:grpSp>
        <p:nvGrpSpPr>
          <p:cNvPr id="7" name="Group 6"/>
          <p:cNvGrpSpPr/>
          <p:nvPr/>
        </p:nvGrpSpPr>
        <p:grpSpPr>
          <a:xfrm>
            <a:off x="1600200" y="2549525"/>
            <a:ext cx="8724900" cy="3789720"/>
            <a:chOff x="1600200" y="2549525"/>
            <a:chExt cx="8724900" cy="3789720"/>
          </a:xfrm>
        </p:grpSpPr>
        <p:grpSp>
          <p:nvGrpSpPr>
            <p:cNvPr id="6" name="Group 42"/>
            <p:cNvGrpSpPr/>
            <p:nvPr/>
          </p:nvGrpSpPr>
          <p:grpSpPr>
            <a:xfrm>
              <a:off x="1600200" y="3553365"/>
              <a:ext cx="8724900" cy="1425855"/>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562748" y="315783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562748" y="541751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562748" y="3961509"/>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562748" y="4591383"/>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896100" y="3162300"/>
              <a:ext cx="801124" cy="2594157"/>
              <a:chOff x="8534400" y="1981200"/>
              <a:chExt cx="595991" cy="2163589"/>
            </a:xfrm>
          </p:grpSpPr>
          <p:cxnSp>
            <p:nvCxnSpPr>
              <p:cNvPr id="112" name="Straight Connector 111"/>
              <p:cNvCxnSpPr/>
              <p:nvPr/>
            </p:nvCxnSpPr>
            <p:spPr>
              <a:xfrm>
                <a:off x="8534400" y="1981200"/>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8544754" y="3074118"/>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8" name="Rectangle 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82" name="Rectangle 81"/>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81" name="TextBox 80"/>
            <p:cNvSpPr txBox="1"/>
            <p:nvPr/>
          </p:nvSpPr>
          <p:spPr>
            <a:xfrm>
              <a:off x="2586088" y="5939135"/>
              <a:ext cx="942296" cy="400110"/>
            </a:xfrm>
            <a:prstGeom prst="rect">
              <a:avLst/>
            </a:prstGeom>
            <a:noFill/>
          </p:spPr>
          <p:txBody>
            <a:bodyPr wrap="none" rtlCol="0">
              <a:spAutoFit/>
            </a:bodyPr>
            <a:lstStyle/>
            <a:p>
              <a:r>
                <a:rPr lang="en-US" sz="2000" dirty="0" smtClean="0">
                  <a:latin typeface="Seravek"/>
                  <a:cs typeface="Seravek"/>
                </a:rPr>
                <a:t>Stage 1</a:t>
              </a:r>
              <a:endParaRPr lang="en-US" sz="2000" dirty="0">
                <a:latin typeface="Seravek"/>
                <a:cs typeface="Seravek"/>
              </a:endParaRPr>
            </a:p>
          </p:txBody>
        </p:sp>
        <p:sp>
          <p:nvSpPr>
            <p:cNvPr id="128" name="Rectangle 127"/>
            <p:cNvSpPr/>
            <p:nvPr/>
          </p:nvSpPr>
          <p:spPr>
            <a:xfrm>
              <a:off x="46863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29" name="Rectangle 128"/>
            <p:cNvSpPr/>
            <p:nvPr/>
          </p:nvSpPr>
          <p:spPr>
            <a:xfrm>
              <a:off x="4696940"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2" name="TextBox 131"/>
            <p:cNvSpPr txBox="1"/>
            <p:nvPr/>
          </p:nvSpPr>
          <p:spPr>
            <a:xfrm>
              <a:off x="5203910" y="5939135"/>
              <a:ext cx="974098" cy="400110"/>
            </a:xfrm>
            <a:prstGeom prst="rect">
              <a:avLst/>
            </a:prstGeom>
            <a:noFill/>
          </p:spPr>
          <p:txBody>
            <a:bodyPr wrap="none" rtlCol="0">
              <a:spAutoFit/>
            </a:bodyPr>
            <a:lstStyle/>
            <a:p>
              <a:r>
                <a:rPr lang="en-US" sz="2000" dirty="0" smtClean="0">
                  <a:latin typeface="Seravek"/>
                  <a:cs typeface="Seravek"/>
                </a:rPr>
                <a:t>Stage 2</a:t>
              </a:r>
              <a:endParaRPr lang="en-US" sz="2000" dirty="0">
                <a:latin typeface="Seravek"/>
                <a:cs typeface="Seravek"/>
              </a:endParaRPr>
            </a:p>
          </p:txBody>
        </p:sp>
        <p:sp>
          <p:nvSpPr>
            <p:cNvPr id="158" name="Rectangle 157"/>
            <p:cNvSpPr/>
            <p:nvPr/>
          </p:nvSpPr>
          <p:spPr>
            <a:xfrm>
              <a:off x="78105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59" name="Rectangle 158"/>
            <p:cNvSpPr/>
            <p:nvPr/>
          </p:nvSpPr>
          <p:spPr>
            <a:xfrm>
              <a:off x="7821140"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62" name="TextBox 161"/>
            <p:cNvSpPr txBox="1"/>
            <p:nvPr/>
          </p:nvSpPr>
          <p:spPr>
            <a:xfrm>
              <a:off x="8251910" y="5939135"/>
              <a:ext cx="1082590" cy="400110"/>
            </a:xfrm>
            <a:prstGeom prst="rect">
              <a:avLst/>
            </a:prstGeom>
            <a:noFill/>
          </p:spPr>
          <p:txBody>
            <a:bodyPr wrap="none" rtlCol="0">
              <a:spAutoFit/>
            </a:bodyPr>
            <a:lstStyle/>
            <a:p>
              <a:r>
                <a:rPr lang="en-US" sz="2000" dirty="0" smtClean="0">
                  <a:latin typeface="Seravek"/>
                  <a:cs typeface="Seravek"/>
                </a:rPr>
                <a:t>Stage 16</a:t>
              </a:r>
              <a:endParaRPr lang="en-US" sz="2000" dirty="0">
                <a:latin typeface="Seravek"/>
                <a:cs typeface="Seravek"/>
              </a:endParaRPr>
            </a:p>
          </p:txBody>
        </p:sp>
        <p:grpSp>
          <p:nvGrpSpPr>
            <p:cNvPr id="334" name="Group 333"/>
            <p:cNvGrpSpPr/>
            <p:nvPr/>
          </p:nvGrpSpPr>
          <p:grpSpPr>
            <a:xfrm>
              <a:off x="4629150" y="2708275"/>
              <a:ext cx="1336675" cy="2971800"/>
              <a:chOff x="1936750" y="2698750"/>
              <a:chExt cx="1336675" cy="2971800"/>
            </a:xfrm>
          </p:grpSpPr>
          <p:grpSp>
            <p:nvGrpSpPr>
              <p:cNvPr id="335" name="Group 334"/>
              <p:cNvGrpSpPr/>
              <p:nvPr/>
            </p:nvGrpSpPr>
            <p:grpSpPr>
              <a:xfrm>
                <a:off x="2470150" y="3384550"/>
                <a:ext cx="803275" cy="2171700"/>
                <a:chOff x="2476500" y="3390900"/>
                <a:chExt cx="803275" cy="2171700"/>
              </a:xfrm>
            </p:grpSpPr>
            <p:cxnSp>
              <p:nvCxnSpPr>
                <p:cNvPr id="343" name="Straight Arrow Connector 342"/>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4" name="Straight Arrow Connector 343"/>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5" name="Straight Arrow Connector 344"/>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6" name="Straight Arrow Connector 345"/>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7" name="Straight Arrow Connector 346"/>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8" name="Straight Arrow Connector 347"/>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36" name="Group 335"/>
              <p:cNvGrpSpPr/>
              <p:nvPr/>
            </p:nvGrpSpPr>
            <p:grpSpPr>
              <a:xfrm>
                <a:off x="1936750" y="2698750"/>
                <a:ext cx="1028699" cy="2971800"/>
                <a:chOff x="1943100" y="2705100"/>
                <a:chExt cx="1028699" cy="2971800"/>
              </a:xfrm>
            </p:grpSpPr>
            <p:sp>
              <p:nvSpPr>
                <p:cNvPr id="337" name="TextBox 336"/>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38" name="Group 337"/>
                <p:cNvGrpSpPr/>
                <p:nvPr/>
              </p:nvGrpSpPr>
              <p:grpSpPr>
                <a:xfrm>
                  <a:off x="2168925" y="3238500"/>
                  <a:ext cx="577050" cy="2438400"/>
                  <a:chOff x="2168925" y="3238500"/>
                  <a:chExt cx="577050" cy="2438400"/>
                </a:xfrm>
              </p:grpSpPr>
              <p:sp>
                <p:nvSpPr>
                  <p:cNvPr id="339" name="Rectangle 338"/>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0" name="Rectangle 339"/>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1" name="Rectangle 340"/>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42" name="Straight Connector 341"/>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49" name="Group 348"/>
            <p:cNvGrpSpPr/>
            <p:nvPr/>
          </p:nvGrpSpPr>
          <p:grpSpPr>
            <a:xfrm>
              <a:off x="5695950" y="2549525"/>
              <a:ext cx="990600" cy="3244850"/>
              <a:chOff x="8662554" y="2546350"/>
              <a:chExt cx="1305791" cy="3244850"/>
            </a:xfrm>
          </p:grpSpPr>
          <p:grpSp>
            <p:nvGrpSpPr>
              <p:cNvPr id="350" name="Group 349"/>
              <p:cNvGrpSpPr/>
              <p:nvPr/>
            </p:nvGrpSpPr>
            <p:grpSpPr>
              <a:xfrm>
                <a:off x="8662554" y="2546350"/>
                <a:ext cx="1305791" cy="3244850"/>
                <a:chOff x="2871353" y="2541817"/>
                <a:chExt cx="1305791" cy="3244850"/>
              </a:xfrm>
            </p:grpSpPr>
            <p:sp>
              <p:nvSpPr>
                <p:cNvPr id="354" name="Trapezoid 353"/>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5" name="Trapezoid 354"/>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6" name="Trapezoid 35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57" name="Straight Connector 356"/>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58" name="TextBox 357"/>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51" name="Straight Arrow Connector 350"/>
              <p:cNvCxnSpPr>
                <a:stCxn id="356"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2" name="Straight Arrow Connector 351"/>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3" name="Straight Arrow Connector 352"/>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59" name="Group 358"/>
            <p:cNvGrpSpPr/>
            <p:nvPr/>
          </p:nvGrpSpPr>
          <p:grpSpPr>
            <a:xfrm>
              <a:off x="7750175" y="2717800"/>
              <a:ext cx="1336675" cy="2971800"/>
              <a:chOff x="1936750" y="2698750"/>
              <a:chExt cx="1336675" cy="2971800"/>
            </a:xfrm>
          </p:grpSpPr>
          <p:grpSp>
            <p:nvGrpSpPr>
              <p:cNvPr id="360" name="Group 359"/>
              <p:cNvGrpSpPr/>
              <p:nvPr/>
            </p:nvGrpSpPr>
            <p:grpSpPr>
              <a:xfrm>
                <a:off x="2470150" y="3384550"/>
                <a:ext cx="803275" cy="2171700"/>
                <a:chOff x="2476500" y="3390900"/>
                <a:chExt cx="803275" cy="2171700"/>
              </a:xfrm>
            </p:grpSpPr>
            <p:cxnSp>
              <p:nvCxnSpPr>
                <p:cNvPr id="368" name="Straight Arrow Connector 367"/>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3" name="Straight Arrow Connector 372"/>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61" name="Group 360"/>
              <p:cNvGrpSpPr/>
              <p:nvPr/>
            </p:nvGrpSpPr>
            <p:grpSpPr>
              <a:xfrm>
                <a:off x="1936750" y="2698750"/>
                <a:ext cx="1028699" cy="2971800"/>
                <a:chOff x="1943100" y="2705100"/>
                <a:chExt cx="1028699" cy="2971800"/>
              </a:xfrm>
            </p:grpSpPr>
            <p:sp>
              <p:nvSpPr>
                <p:cNvPr id="362" name="TextBox 361"/>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63" name="Group 362"/>
                <p:cNvGrpSpPr/>
                <p:nvPr/>
              </p:nvGrpSpPr>
              <p:grpSpPr>
                <a:xfrm>
                  <a:off x="2168925" y="3238500"/>
                  <a:ext cx="577050" cy="2438400"/>
                  <a:chOff x="2168925" y="3238500"/>
                  <a:chExt cx="577050" cy="2438400"/>
                </a:xfrm>
              </p:grpSpPr>
              <p:sp>
                <p:nvSpPr>
                  <p:cNvPr id="364" name="Rectangle 363"/>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5" name="Rectangle 364"/>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6" name="Rectangle 365"/>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67" name="Straight Connector 366"/>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74" name="Group 373"/>
            <p:cNvGrpSpPr/>
            <p:nvPr/>
          </p:nvGrpSpPr>
          <p:grpSpPr>
            <a:xfrm>
              <a:off x="8816975" y="2559050"/>
              <a:ext cx="990600" cy="3244850"/>
              <a:chOff x="8662554" y="2546350"/>
              <a:chExt cx="1305791" cy="3244850"/>
            </a:xfrm>
          </p:grpSpPr>
          <p:grpSp>
            <p:nvGrpSpPr>
              <p:cNvPr id="375" name="Group 374"/>
              <p:cNvGrpSpPr/>
              <p:nvPr/>
            </p:nvGrpSpPr>
            <p:grpSpPr>
              <a:xfrm>
                <a:off x="8662554" y="2546350"/>
                <a:ext cx="1305791" cy="3244850"/>
                <a:chOff x="2871353" y="2541817"/>
                <a:chExt cx="1305791" cy="3244850"/>
              </a:xfrm>
            </p:grpSpPr>
            <p:sp>
              <p:nvSpPr>
                <p:cNvPr id="379" name="Trapezoid 378"/>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0" name="Trapezoid 379"/>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1" name="Trapezoid 380"/>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82" name="Straight Connector 381"/>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83" name="TextBox 382"/>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76" name="Straight Arrow Connector 375"/>
              <p:cNvCxnSpPr>
                <a:stCxn id="381"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7" name="Straight Arrow Connector 376"/>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8" name="Straight Arrow Connector 377"/>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64" name="Group 63"/>
            <p:cNvGrpSpPr/>
            <p:nvPr/>
          </p:nvGrpSpPr>
          <p:grpSpPr>
            <a:xfrm>
              <a:off x="1952625" y="2711450"/>
              <a:ext cx="1336675" cy="2971800"/>
              <a:chOff x="1936750" y="2698750"/>
              <a:chExt cx="1336675" cy="2971800"/>
            </a:xfrm>
          </p:grpSpPr>
          <p:grpSp>
            <p:nvGrpSpPr>
              <p:cNvPr id="285" name="Group 284"/>
              <p:cNvGrpSpPr/>
              <p:nvPr/>
            </p:nvGrpSpPr>
            <p:grpSpPr>
              <a:xfrm>
                <a:off x="2470150" y="3384550"/>
                <a:ext cx="803275" cy="2171700"/>
                <a:chOff x="2476500" y="3390900"/>
                <a:chExt cx="803275" cy="2171700"/>
              </a:xfrm>
            </p:grpSpPr>
            <p:cxnSp>
              <p:nvCxnSpPr>
                <p:cNvPr id="286" name="Straight Arrow Connector 285"/>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7" name="Straight Arrow Connector 286"/>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8" name="Straight Arrow Connector 287"/>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9" name="Straight Arrow Connector 288"/>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0" name="Straight Arrow Connector 289"/>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1" name="Straight Arrow Connector 290"/>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02" name="Group 301"/>
              <p:cNvGrpSpPr/>
              <p:nvPr/>
            </p:nvGrpSpPr>
            <p:grpSpPr>
              <a:xfrm>
                <a:off x="1936750" y="2698750"/>
                <a:ext cx="1028699" cy="2971800"/>
                <a:chOff x="1943100" y="2705100"/>
                <a:chExt cx="1028699" cy="2971800"/>
              </a:xfrm>
            </p:grpSpPr>
            <p:sp>
              <p:nvSpPr>
                <p:cNvPr id="303" name="TextBox 302"/>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04" name="Group 303"/>
                <p:cNvGrpSpPr/>
                <p:nvPr/>
              </p:nvGrpSpPr>
              <p:grpSpPr>
                <a:xfrm>
                  <a:off x="2168925" y="3238500"/>
                  <a:ext cx="577050" cy="2438400"/>
                  <a:chOff x="2168925" y="3238500"/>
                  <a:chExt cx="577050" cy="2438400"/>
                </a:xfrm>
              </p:grpSpPr>
              <p:sp>
                <p:nvSpPr>
                  <p:cNvPr id="305" name="Rectangle 304"/>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6" name="Rectangle 305"/>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7" name="Rectangle 306"/>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08" name="Straight Connector 307"/>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236" name="Group 235"/>
            <p:cNvGrpSpPr/>
            <p:nvPr/>
          </p:nvGrpSpPr>
          <p:grpSpPr>
            <a:xfrm>
              <a:off x="3009900" y="2562225"/>
              <a:ext cx="990600" cy="3228975"/>
              <a:chOff x="8662554" y="2562225"/>
              <a:chExt cx="1305791" cy="3228975"/>
            </a:xfrm>
          </p:grpSpPr>
          <p:grpSp>
            <p:nvGrpSpPr>
              <p:cNvPr id="237" name="Group 236"/>
              <p:cNvGrpSpPr/>
              <p:nvPr/>
            </p:nvGrpSpPr>
            <p:grpSpPr>
              <a:xfrm>
                <a:off x="8662554" y="2562225"/>
                <a:ext cx="1305791" cy="3228975"/>
                <a:chOff x="2871353" y="2557692"/>
                <a:chExt cx="1305791" cy="3228975"/>
              </a:xfrm>
            </p:grpSpPr>
            <p:sp>
              <p:nvSpPr>
                <p:cNvPr id="241" name="Trapezoid 240"/>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2" name="Trapezoid 241"/>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3" name="Trapezoid 242"/>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44" name="Straight Connector 243"/>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245" name="TextBox 244"/>
                <p:cNvSpPr txBox="1"/>
                <p:nvPr/>
              </p:nvSpPr>
              <p:spPr>
                <a:xfrm>
                  <a:off x="2871353" y="2557692"/>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238" name="Straight Arrow Connector 237"/>
              <p:cNvCxnSpPr>
                <a:stCxn id="243"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9" name="Straight Arrow Connector 238"/>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0" name="Straight Arrow Connector 239"/>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Tree>
    <p:extLst>
      <p:ext uri="{BB962C8B-B14F-4D97-AF65-F5344CB8AC3E}">
        <p14:creationId xmlns:p14="http://schemas.microsoft.com/office/powerpoint/2010/main" val="89752996"/>
      </p:ext>
    </p:extLst>
  </p:cSld>
  <p:clrMapOvr>
    <a:masterClrMapping/>
  </p:clrMapOvr>
  <mc:AlternateContent xmlns:mc="http://schemas.openxmlformats.org/markup-compatibility/2006" xmlns:p14="http://schemas.microsoft.com/office/powerpoint/2010/main">
    <mc:Choice Requires="p14">
      <p:transition spd="slow" p14:dur="2000" advTm="11091"/>
    </mc:Choice>
    <mc:Fallback xmlns="">
      <p:transition xmlns:p14="http://schemas.microsoft.com/office/powerpoint/2010/main" spd="slow" advTm="11091"/>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nodeType="withEffect">
                                  <p:stCondLst>
                                    <p:cond delay="0"/>
                                  </p:stCondLst>
                                  <p:childTnLst>
                                    <p:animMotion origin="layout" path="M 5.83333E-6 -5.18519E-6 L 5.83333E-6 -0.12177 " pathEditMode="relative" ptsTypes="AA">
                                      <p:cBhvr>
                                        <p:cTn id="6" dur="750" fill="hold"/>
                                        <p:tgtEl>
                                          <p:spTgt spid="7"/>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 machine model for line-rate switches</a:t>
            </a:r>
            <a:endParaRPr lang="en-US" dirty="0"/>
          </a:p>
        </p:txBody>
      </p:sp>
      <p:sp>
        <p:nvSpPr>
          <p:cNvPr id="4" name="Slide Number Placeholder 3"/>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11</a:t>
            </a:fld>
            <a:endParaRPr lang="en-US"/>
          </a:p>
        </p:txBody>
      </p:sp>
      <p:sp>
        <p:nvSpPr>
          <p:cNvPr id="125" name="Content Placeholder 2"/>
          <p:cNvSpPr>
            <a:spLocks noGrp="1"/>
          </p:cNvSpPr>
          <p:nvPr>
            <p:ph idx="1"/>
          </p:nvPr>
        </p:nvSpPr>
        <p:spPr>
          <a:xfrm>
            <a:off x="571500" y="5562600"/>
            <a:ext cx="11113477" cy="1812130"/>
          </a:xfrm>
        </p:spPr>
        <p:txBody>
          <a:bodyPr>
            <a:noAutofit/>
          </a:bodyPr>
          <a:lstStyle/>
          <a:p>
            <a:r>
              <a:rPr lang="en-US" dirty="0" smtClean="0"/>
              <a:t>Atom: </a:t>
            </a:r>
            <a:r>
              <a:rPr lang="en-US" dirty="0"/>
              <a:t>s</a:t>
            </a:r>
            <a:r>
              <a:rPr lang="en-US" dirty="0" smtClean="0"/>
              <a:t>mallest </a:t>
            </a:r>
            <a:r>
              <a:rPr lang="en-US" dirty="0"/>
              <a:t>unit of atomic </a:t>
            </a:r>
            <a:r>
              <a:rPr lang="en-US" dirty="0" smtClean="0"/>
              <a:t>packet/state update</a:t>
            </a:r>
          </a:p>
        </p:txBody>
      </p:sp>
      <p:grpSp>
        <p:nvGrpSpPr>
          <p:cNvPr id="6" name="Group 42"/>
          <p:cNvGrpSpPr/>
          <p:nvPr/>
        </p:nvGrpSpPr>
        <p:grpSpPr>
          <a:xfrm>
            <a:off x="1600200" y="2718340"/>
            <a:ext cx="8724900" cy="1425855"/>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562748" y="2322811"/>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562748" y="4582491"/>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562748" y="3126484"/>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562748" y="3756358"/>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896100" y="2327275"/>
            <a:ext cx="801124" cy="2594157"/>
            <a:chOff x="8534400" y="1981200"/>
            <a:chExt cx="595991" cy="2163589"/>
          </a:xfrm>
        </p:grpSpPr>
        <p:cxnSp>
          <p:nvCxnSpPr>
            <p:cNvPr id="112" name="Straight Connector 111"/>
            <p:cNvCxnSpPr/>
            <p:nvPr/>
          </p:nvCxnSpPr>
          <p:spPr>
            <a:xfrm>
              <a:off x="8534400" y="1981200"/>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8544754" y="3074118"/>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8" name="Rectangle 7"/>
          <p:cNvSpPr/>
          <p:nvPr/>
        </p:nvSpPr>
        <p:spPr>
          <a:xfrm>
            <a:off x="2010957" y="1749717"/>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82" name="Rectangle 81"/>
          <p:cNvSpPr/>
          <p:nvPr/>
        </p:nvSpPr>
        <p:spPr>
          <a:xfrm>
            <a:off x="2021597" y="1753272"/>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81" name="TextBox 80"/>
          <p:cNvSpPr txBox="1"/>
          <p:nvPr/>
        </p:nvSpPr>
        <p:spPr>
          <a:xfrm>
            <a:off x="2586088" y="5104110"/>
            <a:ext cx="942296" cy="400110"/>
          </a:xfrm>
          <a:prstGeom prst="rect">
            <a:avLst/>
          </a:prstGeom>
          <a:noFill/>
        </p:spPr>
        <p:txBody>
          <a:bodyPr wrap="none" rtlCol="0">
            <a:spAutoFit/>
          </a:bodyPr>
          <a:lstStyle/>
          <a:p>
            <a:r>
              <a:rPr lang="en-US" sz="2000" dirty="0" smtClean="0">
                <a:latin typeface="Seravek"/>
                <a:cs typeface="Seravek"/>
              </a:rPr>
              <a:t>Stage 1</a:t>
            </a:r>
            <a:endParaRPr lang="en-US" sz="2000" dirty="0">
              <a:latin typeface="Seravek"/>
              <a:cs typeface="Seravek"/>
            </a:endParaRPr>
          </a:p>
        </p:txBody>
      </p:sp>
      <p:sp>
        <p:nvSpPr>
          <p:cNvPr id="128" name="Rectangle 127"/>
          <p:cNvSpPr/>
          <p:nvPr/>
        </p:nvSpPr>
        <p:spPr>
          <a:xfrm>
            <a:off x="4686300" y="1749717"/>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29" name="Rectangle 128"/>
          <p:cNvSpPr/>
          <p:nvPr/>
        </p:nvSpPr>
        <p:spPr>
          <a:xfrm>
            <a:off x="4696940" y="1753272"/>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2" name="TextBox 131"/>
          <p:cNvSpPr txBox="1"/>
          <p:nvPr/>
        </p:nvSpPr>
        <p:spPr>
          <a:xfrm>
            <a:off x="5203910" y="5104110"/>
            <a:ext cx="974098" cy="400110"/>
          </a:xfrm>
          <a:prstGeom prst="rect">
            <a:avLst/>
          </a:prstGeom>
          <a:noFill/>
        </p:spPr>
        <p:txBody>
          <a:bodyPr wrap="none" rtlCol="0">
            <a:spAutoFit/>
          </a:bodyPr>
          <a:lstStyle/>
          <a:p>
            <a:r>
              <a:rPr lang="en-US" sz="2000" dirty="0" smtClean="0">
                <a:latin typeface="Seravek"/>
                <a:cs typeface="Seravek"/>
              </a:rPr>
              <a:t>Stage 2</a:t>
            </a:r>
            <a:endParaRPr lang="en-US" sz="2000" dirty="0">
              <a:latin typeface="Seravek"/>
              <a:cs typeface="Seravek"/>
            </a:endParaRPr>
          </a:p>
        </p:txBody>
      </p:sp>
      <p:sp>
        <p:nvSpPr>
          <p:cNvPr id="158" name="Rectangle 157"/>
          <p:cNvSpPr/>
          <p:nvPr/>
        </p:nvSpPr>
        <p:spPr>
          <a:xfrm>
            <a:off x="7810500" y="1749717"/>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59" name="Rectangle 158"/>
          <p:cNvSpPr/>
          <p:nvPr/>
        </p:nvSpPr>
        <p:spPr>
          <a:xfrm>
            <a:off x="7821140" y="1753272"/>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62" name="TextBox 161"/>
          <p:cNvSpPr txBox="1"/>
          <p:nvPr/>
        </p:nvSpPr>
        <p:spPr>
          <a:xfrm>
            <a:off x="8251910" y="5104110"/>
            <a:ext cx="1082590" cy="400110"/>
          </a:xfrm>
          <a:prstGeom prst="rect">
            <a:avLst/>
          </a:prstGeom>
          <a:noFill/>
        </p:spPr>
        <p:txBody>
          <a:bodyPr wrap="none" rtlCol="0">
            <a:spAutoFit/>
          </a:bodyPr>
          <a:lstStyle/>
          <a:p>
            <a:r>
              <a:rPr lang="en-US" sz="2000" dirty="0" smtClean="0">
                <a:latin typeface="Seravek"/>
                <a:cs typeface="Seravek"/>
              </a:rPr>
              <a:t>Stage 16</a:t>
            </a:r>
            <a:endParaRPr lang="en-US" sz="2000" dirty="0">
              <a:latin typeface="Seravek"/>
              <a:cs typeface="Seravek"/>
            </a:endParaRPr>
          </a:p>
        </p:txBody>
      </p:sp>
      <p:grpSp>
        <p:nvGrpSpPr>
          <p:cNvPr id="18" name="Group 17"/>
          <p:cNvGrpSpPr/>
          <p:nvPr/>
        </p:nvGrpSpPr>
        <p:grpSpPr>
          <a:xfrm>
            <a:off x="2057400" y="2305050"/>
            <a:ext cx="7730783" cy="2705100"/>
            <a:chOff x="2057400" y="2305050"/>
            <a:chExt cx="7730783" cy="2705100"/>
          </a:xfrm>
        </p:grpSpPr>
        <p:sp>
          <p:nvSpPr>
            <p:cNvPr id="5" name="Rounded Rectangle 4"/>
            <p:cNvSpPr/>
            <p:nvPr/>
          </p:nvSpPr>
          <p:spPr>
            <a:xfrm>
              <a:off x="2057400" y="230505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11" name="Rounded Rectangle 110"/>
            <p:cNvSpPr/>
            <p:nvPr/>
          </p:nvSpPr>
          <p:spPr>
            <a:xfrm>
              <a:off x="2057400" y="434340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30" name="Rounded Rectangle 129"/>
            <p:cNvSpPr/>
            <p:nvPr/>
          </p:nvSpPr>
          <p:spPr>
            <a:xfrm>
              <a:off x="4724400" y="434340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grpSp>
          <p:nvGrpSpPr>
            <p:cNvPr id="17" name="Group 16"/>
            <p:cNvGrpSpPr/>
            <p:nvPr/>
          </p:nvGrpSpPr>
          <p:grpSpPr>
            <a:xfrm>
              <a:off x="4724400" y="2305050"/>
              <a:ext cx="5063783" cy="1409700"/>
              <a:chOff x="4724400" y="2305050"/>
              <a:chExt cx="5063783" cy="1409700"/>
            </a:xfrm>
          </p:grpSpPr>
          <p:sp>
            <p:nvSpPr>
              <p:cNvPr id="126" name="Rounded Rectangle 125"/>
              <p:cNvSpPr/>
              <p:nvPr/>
            </p:nvSpPr>
            <p:spPr>
              <a:xfrm>
                <a:off x="4724400" y="230505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27" name="Rounded Rectangle 126"/>
              <p:cNvSpPr/>
              <p:nvPr/>
            </p:nvSpPr>
            <p:spPr>
              <a:xfrm>
                <a:off x="4724400" y="304800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31" name="Rounded Rectangle 130"/>
              <p:cNvSpPr/>
              <p:nvPr/>
            </p:nvSpPr>
            <p:spPr>
              <a:xfrm>
                <a:off x="7883183" y="232410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33" name="Rounded Rectangle 132"/>
              <p:cNvSpPr/>
              <p:nvPr/>
            </p:nvSpPr>
            <p:spPr>
              <a:xfrm>
                <a:off x="7883183" y="306705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grpSp>
        <p:sp>
          <p:nvSpPr>
            <p:cNvPr id="134" name="Rounded Rectangle 133"/>
            <p:cNvSpPr/>
            <p:nvPr/>
          </p:nvSpPr>
          <p:spPr>
            <a:xfrm>
              <a:off x="7883183" y="436245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35" name="Rounded Rectangle 134"/>
            <p:cNvSpPr/>
            <p:nvPr/>
          </p:nvSpPr>
          <p:spPr>
            <a:xfrm>
              <a:off x="2057400" y="304800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grpSp>
      <p:grpSp>
        <p:nvGrpSpPr>
          <p:cNvPr id="64" name="Group 63"/>
          <p:cNvGrpSpPr/>
          <p:nvPr/>
        </p:nvGrpSpPr>
        <p:grpSpPr>
          <a:xfrm>
            <a:off x="1952625" y="1876425"/>
            <a:ext cx="1336675" cy="2971800"/>
            <a:chOff x="1936750" y="2698750"/>
            <a:chExt cx="1336675" cy="2971800"/>
          </a:xfrm>
        </p:grpSpPr>
        <p:grpSp>
          <p:nvGrpSpPr>
            <p:cNvPr id="285" name="Group 284"/>
            <p:cNvGrpSpPr/>
            <p:nvPr/>
          </p:nvGrpSpPr>
          <p:grpSpPr>
            <a:xfrm>
              <a:off x="2470150" y="3384550"/>
              <a:ext cx="803275" cy="2171700"/>
              <a:chOff x="2476500" y="3390900"/>
              <a:chExt cx="803275" cy="2171700"/>
            </a:xfrm>
          </p:grpSpPr>
          <p:cxnSp>
            <p:nvCxnSpPr>
              <p:cNvPr id="286" name="Straight Arrow Connector 285"/>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7" name="Straight Arrow Connector 286"/>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8" name="Straight Arrow Connector 287"/>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9" name="Straight Arrow Connector 288"/>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0" name="Straight Arrow Connector 289"/>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1" name="Straight Arrow Connector 290"/>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02" name="Group 301"/>
            <p:cNvGrpSpPr/>
            <p:nvPr/>
          </p:nvGrpSpPr>
          <p:grpSpPr>
            <a:xfrm>
              <a:off x="1936750" y="2698750"/>
              <a:ext cx="1028699" cy="2971800"/>
              <a:chOff x="1943100" y="2705100"/>
              <a:chExt cx="1028699" cy="2971800"/>
            </a:xfrm>
          </p:grpSpPr>
          <p:sp>
            <p:nvSpPr>
              <p:cNvPr id="303" name="TextBox 302"/>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04" name="Group 303"/>
              <p:cNvGrpSpPr/>
              <p:nvPr/>
            </p:nvGrpSpPr>
            <p:grpSpPr>
              <a:xfrm>
                <a:off x="2168925" y="3238500"/>
                <a:ext cx="577050" cy="2438400"/>
                <a:chOff x="2168925" y="3238500"/>
                <a:chExt cx="577050" cy="2438400"/>
              </a:xfrm>
            </p:grpSpPr>
            <p:sp>
              <p:nvSpPr>
                <p:cNvPr id="305" name="Rectangle 304"/>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6" name="Rectangle 305"/>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7" name="Rectangle 306"/>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08" name="Straight Connector 307"/>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236" name="Group 235"/>
          <p:cNvGrpSpPr/>
          <p:nvPr/>
        </p:nvGrpSpPr>
        <p:grpSpPr>
          <a:xfrm>
            <a:off x="3009900" y="1727200"/>
            <a:ext cx="990600" cy="3228975"/>
            <a:chOff x="8662554" y="2562225"/>
            <a:chExt cx="1305791" cy="3228975"/>
          </a:xfrm>
        </p:grpSpPr>
        <p:grpSp>
          <p:nvGrpSpPr>
            <p:cNvPr id="237" name="Group 236"/>
            <p:cNvGrpSpPr/>
            <p:nvPr/>
          </p:nvGrpSpPr>
          <p:grpSpPr>
            <a:xfrm>
              <a:off x="8662554" y="2562225"/>
              <a:ext cx="1305791" cy="3228975"/>
              <a:chOff x="2871353" y="2557692"/>
              <a:chExt cx="1305791" cy="3228975"/>
            </a:xfrm>
          </p:grpSpPr>
          <p:sp>
            <p:nvSpPr>
              <p:cNvPr id="241" name="Trapezoid 240"/>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2" name="Trapezoid 241"/>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3" name="Trapezoid 242"/>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44" name="Straight Connector 243"/>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245" name="TextBox 244"/>
              <p:cNvSpPr txBox="1"/>
              <p:nvPr/>
            </p:nvSpPr>
            <p:spPr>
              <a:xfrm>
                <a:off x="2871353" y="2557692"/>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238" name="Straight Arrow Connector 237"/>
            <p:cNvCxnSpPr>
              <a:stCxn id="243"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9" name="Straight Arrow Connector 238"/>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0" name="Straight Arrow Connector 239"/>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34" name="Group 333"/>
          <p:cNvGrpSpPr/>
          <p:nvPr/>
        </p:nvGrpSpPr>
        <p:grpSpPr>
          <a:xfrm>
            <a:off x="4629150" y="1873250"/>
            <a:ext cx="1336675" cy="2971800"/>
            <a:chOff x="1936750" y="2698750"/>
            <a:chExt cx="1336675" cy="2971800"/>
          </a:xfrm>
        </p:grpSpPr>
        <p:grpSp>
          <p:nvGrpSpPr>
            <p:cNvPr id="335" name="Group 334"/>
            <p:cNvGrpSpPr/>
            <p:nvPr/>
          </p:nvGrpSpPr>
          <p:grpSpPr>
            <a:xfrm>
              <a:off x="2470150" y="3384550"/>
              <a:ext cx="803275" cy="2171700"/>
              <a:chOff x="2476500" y="3390900"/>
              <a:chExt cx="803275" cy="2171700"/>
            </a:xfrm>
          </p:grpSpPr>
          <p:cxnSp>
            <p:nvCxnSpPr>
              <p:cNvPr id="343" name="Straight Arrow Connector 342"/>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4" name="Straight Arrow Connector 343"/>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5" name="Straight Arrow Connector 344"/>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6" name="Straight Arrow Connector 345"/>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7" name="Straight Arrow Connector 346"/>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8" name="Straight Arrow Connector 347"/>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36" name="Group 335"/>
            <p:cNvGrpSpPr/>
            <p:nvPr/>
          </p:nvGrpSpPr>
          <p:grpSpPr>
            <a:xfrm>
              <a:off x="1936750" y="2698750"/>
              <a:ext cx="1028699" cy="2971800"/>
              <a:chOff x="1943100" y="2705100"/>
              <a:chExt cx="1028699" cy="2971800"/>
            </a:xfrm>
          </p:grpSpPr>
          <p:grpSp>
            <p:nvGrpSpPr>
              <p:cNvPr id="338" name="Group 337"/>
              <p:cNvGrpSpPr/>
              <p:nvPr/>
            </p:nvGrpSpPr>
            <p:grpSpPr>
              <a:xfrm>
                <a:off x="2168925" y="3238500"/>
                <a:ext cx="577050" cy="2438400"/>
                <a:chOff x="2168925" y="3238500"/>
                <a:chExt cx="577050" cy="2438400"/>
              </a:xfrm>
            </p:grpSpPr>
            <p:sp>
              <p:nvSpPr>
                <p:cNvPr id="339" name="Rectangle 338"/>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0" name="Rectangle 339"/>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1" name="Rectangle 340"/>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42" name="Straight Connector 341"/>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sp>
            <p:nvSpPr>
              <p:cNvPr id="337" name="TextBox 336"/>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grpSp>
      <p:grpSp>
        <p:nvGrpSpPr>
          <p:cNvPr id="349" name="Group 348"/>
          <p:cNvGrpSpPr/>
          <p:nvPr/>
        </p:nvGrpSpPr>
        <p:grpSpPr>
          <a:xfrm>
            <a:off x="5695950" y="1714500"/>
            <a:ext cx="990600" cy="3244850"/>
            <a:chOff x="8662554" y="2546350"/>
            <a:chExt cx="1305791" cy="3244850"/>
          </a:xfrm>
        </p:grpSpPr>
        <p:grpSp>
          <p:nvGrpSpPr>
            <p:cNvPr id="350" name="Group 349"/>
            <p:cNvGrpSpPr/>
            <p:nvPr/>
          </p:nvGrpSpPr>
          <p:grpSpPr>
            <a:xfrm>
              <a:off x="8662554" y="2546350"/>
              <a:ext cx="1305791" cy="3244850"/>
              <a:chOff x="2871353" y="2541817"/>
              <a:chExt cx="1305791" cy="3244850"/>
            </a:xfrm>
          </p:grpSpPr>
          <p:sp>
            <p:nvSpPr>
              <p:cNvPr id="354" name="Trapezoid 353"/>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5" name="Trapezoid 354"/>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6" name="Trapezoid 35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57" name="Straight Connector 356"/>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58" name="TextBox 357"/>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51" name="Straight Arrow Connector 350"/>
            <p:cNvCxnSpPr>
              <a:stCxn id="356"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2" name="Straight Arrow Connector 351"/>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3" name="Straight Arrow Connector 352"/>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59" name="Group 358"/>
          <p:cNvGrpSpPr/>
          <p:nvPr/>
        </p:nvGrpSpPr>
        <p:grpSpPr>
          <a:xfrm>
            <a:off x="7750175" y="1882775"/>
            <a:ext cx="1336675" cy="2971800"/>
            <a:chOff x="1936750" y="2698750"/>
            <a:chExt cx="1336675" cy="2971800"/>
          </a:xfrm>
        </p:grpSpPr>
        <p:grpSp>
          <p:nvGrpSpPr>
            <p:cNvPr id="360" name="Group 359"/>
            <p:cNvGrpSpPr/>
            <p:nvPr/>
          </p:nvGrpSpPr>
          <p:grpSpPr>
            <a:xfrm>
              <a:off x="2470150" y="3384550"/>
              <a:ext cx="803275" cy="2171700"/>
              <a:chOff x="2476500" y="3390900"/>
              <a:chExt cx="803275" cy="2171700"/>
            </a:xfrm>
          </p:grpSpPr>
          <p:cxnSp>
            <p:nvCxnSpPr>
              <p:cNvPr id="368" name="Straight Arrow Connector 367"/>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3" name="Straight Arrow Connector 372"/>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61" name="Group 360"/>
            <p:cNvGrpSpPr/>
            <p:nvPr/>
          </p:nvGrpSpPr>
          <p:grpSpPr>
            <a:xfrm>
              <a:off x="1936750" y="2698750"/>
              <a:ext cx="1028699" cy="2971800"/>
              <a:chOff x="1943100" y="2705100"/>
              <a:chExt cx="1028699" cy="2971800"/>
            </a:xfrm>
          </p:grpSpPr>
          <p:sp>
            <p:nvSpPr>
              <p:cNvPr id="362" name="TextBox 361"/>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63" name="Group 362"/>
              <p:cNvGrpSpPr/>
              <p:nvPr/>
            </p:nvGrpSpPr>
            <p:grpSpPr>
              <a:xfrm>
                <a:off x="2168925" y="3238500"/>
                <a:ext cx="577050" cy="2438400"/>
                <a:chOff x="2168925" y="3238500"/>
                <a:chExt cx="577050" cy="2438400"/>
              </a:xfrm>
            </p:grpSpPr>
            <p:sp>
              <p:nvSpPr>
                <p:cNvPr id="364" name="Rectangle 363"/>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5" name="Rectangle 364"/>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6" name="Rectangle 365"/>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67" name="Straight Connector 366"/>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74" name="Group 373"/>
          <p:cNvGrpSpPr/>
          <p:nvPr/>
        </p:nvGrpSpPr>
        <p:grpSpPr>
          <a:xfrm>
            <a:off x="8816975" y="1724025"/>
            <a:ext cx="990600" cy="3244850"/>
            <a:chOff x="8662554" y="2546350"/>
            <a:chExt cx="1305791" cy="3244850"/>
          </a:xfrm>
        </p:grpSpPr>
        <p:grpSp>
          <p:nvGrpSpPr>
            <p:cNvPr id="375" name="Group 374"/>
            <p:cNvGrpSpPr/>
            <p:nvPr/>
          </p:nvGrpSpPr>
          <p:grpSpPr>
            <a:xfrm>
              <a:off x="8662554" y="2546350"/>
              <a:ext cx="1305791" cy="3244850"/>
              <a:chOff x="2871353" y="2541817"/>
              <a:chExt cx="1305791" cy="3244850"/>
            </a:xfrm>
          </p:grpSpPr>
          <p:sp>
            <p:nvSpPr>
              <p:cNvPr id="379" name="Trapezoid 378"/>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0" name="Trapezoid 379"/>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1" name="Trapezoid 380"/>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82" name="Straight Connector 381"/>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83" name="TextBox 382"/>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76" name="Straight Arrow Connector 375"/>
            <p:cNvCxnSpPr>
              <a:stCxn id="381"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7" name="Straight Arrow Connector 376"/>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8" name="Straight Arrow Connector 377"/>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270" name="Group 269"/>
          <p:cNvGrpSpPr/>
          <p:nvPr/>
        </p:nvGrpSpPr>
        <p:grpSpPr>
          <a:xfrm>
            <a:off x="3873500" y="1650278"/>
            <a:ext cx="3691649" cy="2616200"/>
            <a:chOff x="3826538" y="1796798"/>
            <a:chExt cx="3691649" cy="2616200"/>
          </a:xfrm>
        </p:grpSpPr>
        <p:grpSp>
          <p:nvGrpSpPr>
            <p:cNvPr id="260" name="Group 259"/>
            <p:cNvGrpSpPr/>
            <p:nvPr/>
          </p:nvGrpSpPr>
          <p:grpSpPr>
            <a:xfrm>
              <a:off x="4622587" y="1796798"/>
              <a:ext cx="2895600" cy="2616200"/>
              <a:chOff x="2438400" y="2743200"/>
              <a:chExt cx="2895600" cy="2616200"/>
            </a:xfrm>
          </p:grpSpPr>
          <p:sp>
            <p:nvSpPr>
              <p:cNvPr id="3" name="Rounded Rectangle 2"/>
              <p:cNvSpPr/>
              <p:nvPr/>
            </p:nvSpPr>
            <p:spPr>
              <a:xfrm>
                <a:off x="2438400" y="2743200"/>
                <a:ext cx="2895600" cy="26162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59" name="Group 258"/>
              <p:cNvGrpSpPr/>
              <p:nvPr/>
            </p:nvGrpSpPr>
            <p:grpSpPr>
              <a:xfrm>
                <a:off x="2565400" y="2967124"/>
                <a:ext cx="2654300" cy="2277533"/>
                <a:chOff x="2565400" y="2933700"/>
                <a:chExt cx="2654300" cy="2277533"/>
              </a:xfrm>
            </p:grpSpPr>
            <p:sp>
              <p:nvSpPr>
                <p:cNvPr id="7" name="Rectangle 6"/>
                <p:cNvSpPr/>
                <p:nvPr/>
              </p:nvSpPr>
              <p:spPr>
                <a:xfrm>
                  <a:off x="3314700" y="2933700"/>
                  <a:ext cx="419100" cy="3810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X</a:t>
                  </a:r>
                  <a:endParaRPr lang="en-US" dirty="0">
                    <a:solidFill>
                      <a:schemeClr val="tx1"/>
                    </a:solidFill>
                  </a:endParaRPr>
                </a:p>
              </p:txBody>
            </p:sp>
            <p:sp>
              <p:nvSpPr>
                <p:cNvPr id="137" name="Rectangle 136"/>
                <p:cNvSpPr/>
                <p:nvPr/>
              </p:nvSpPr>
              <p:spPr>
                <a:xfrm>
                  <a:off x="3924300" y="2933700"/>
                  <a:ext cx="1295400"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constant</a:t>
                  </a:r>
                  <a:endParaRPr lang="en-US" dirty="0">
                    <a:solidFill>
                      <a:schemeClr val="tx1"/>
                    </a:solidFill>
                  </a:endParaRPr>
                </a:p>
              </p:txBody>
            </p:sp>
            <p:sp>
              <p:nvSpPr>
                <p:cNvPr id="138" name="Trapezoid 137"/>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3" name="TextBox 12"/>
                <p:cNvSpPr txBox="1"/>
                <p:nvPr/>
              </p:nvSpPr>
              <p:spPr>
                <a:xfrm>
                  <a:off x="3467100" y="3581402"/>
                  <a:ext cx="685800" cy="369332"/>
                </a:xfrm>
                <a:prstGeom prst="rect">
                  <a:avLst/>
                </a:prstGeom>
                <a:noFill/>
              </p:spPr>
              <p:txBody>
                <a:bodyPr wrap="square" rtlCol="0">
                  <a:spAutoFit/>
                </a:bodyPr>
                <a:lstStyle/>
                <a:p>
                  <a:r>
                    <a:rPr lang="en-US" dirty="0" smtClean="0"/>
                    <a:t>Add</a:t>
                  </a:r>
                  <a:endParaRPr lang="en-US" dirty="0"/>
                </a:p>
              </p:txBody>
            </p:sp>
            <p:sp>
              <p:nvSpPr>
                <p:cNvPr id="140" name="Trapezoid 139"/>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41" name="TextBox 140"/>
                <p:cNvSpPr txBox="1"/>
                <p:nvPr/>
              </p:nvSpPr>
              <p:spPr>
                <a:xfrm>
                  <a:off x="4351869" y="3618468"/>
                  <a:ext cx="685800" cy="369332"/>
                </a:xfrm>
                <a:prstGeom prst="rect">
                  <a:avLst/>
                </a:prstGeom>
                <a:noFill/>
              </p:spPr>
              <p:txBody>
                <a:bodyPr wrap="square" rtlCol="0">
                  <a:spAutoFit/>
                </a:bodyPr>
                <a:lstStyle/>
                <a:p>
                  <a:r>
                    <a:rPr lang="en-US" dirty="0" smtClean="0"/>
                    <a:t> </a:t>
                  </a:r>
                  <a:r>
                    <a:rPr lang="en-US" dirty="0" err="1" smtClean="0"/>
                    <a:t>Mul</a:t>
                  </a:r>
                  <a:endParaRPr lang="en-US" dirty="0"/>
                </a:p>
              </p:txBody>
            </p:sp>
            <p:sp>
              <p:nvSpPr>
                <p:cNvPr id="143" name="Trapezoid 142"/>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44" name="TextBox 143"/>
                <p:cNvSpPr txBox="1"/>
                <p:nvPr/>
              </p:nvSpPr>
              <p:spPr>
                <a:xfrm>
                  <a:off x="3560051" y="4254499"/>
                  <a:ext cx="1356819" cy="369332"/>
                </a:xfrm>
                <a:prstGeom prst="rect">
                  <a:avLst/>
                </a:prstGeom>
                <a:noFill/>
              </p:spPr>
              <p:txBody>
                <a:bodyPr wrap="square" rtlCol="0">
                  <a:spAutoFit/>
                </a:bodyPr>
                <a:lstStyle/>
                <a:p>
                  <a:r>
                    <a:rPr lang="en-US" dirty="0" smtClean="0"/>
                    <a:t>2-to-1 Mux</a:t>
                  </a:r>
                  <a:endParaRPr lang="en-US" dirty="0"/>
                </a:p>
              </p:txBody>
            </p:sp>
            <p:sp>
              <p:nvSpPr>
                <p:cNvPr id="145" name="Rectangle 144"/>
                <p:cNvSpPr/>
                <p:nvPr/>
              </p:nvSpPr>
              <p:spPr>
                <a:xfrm>
                  <a:off x="4034364" y="4830233"/>
                  <a:ext cx="419100" cy="3810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X</a:t>
                  </a:r>
                  <a:endParaRPr lang="en-US" dirty="0">
                    <a:solidFill>
                      <a:schemeClr val="tx1"/>
                    </a:solidFill>
                  </a:endParaRPr>
                </a:p>
              </p:txBody>
            </p:sp>
            <p:sp>
              <p:nvSpPr>
                <p:cNvPr id="146" name="Rectangle 145"/>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choice</a:t>
                  </a:r>
                  <a:endParaRPr lang="en-US" dirty="0">
                    <a:solidFill>
                      <a:schemeClr val="tx1"/>
                    </a:solidFill>
                  </a:endParaRPr>
                </a:p>
              </p:txBody>
            </p:sp>
            <p:cxnSp>
              <p:nvCxnSpPr>
                <p:cNvPr id="16" name="Straight Arrow Connector 15"/>
                <p:cNvCxnSpPr>
                  <a:stCxn id="7" idx="2"/>
                </p:cNvCxnSpPr>
                <p:nvPr/>
              </p:nvCxnSpPr>
              <p:spPr>
                <a:xfrm>
                  <a:off x="3524250" y="3314700"/>
                  <a:ext cx="171450" cy="2794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48" name="Straight Arrow Connector 147"/>
                <p:cNvCxnSpPr/>
                <p:nvPr/>
              </p:nvCxnSpPr>
              <p:spPr>
                <a:xfrm flipH="1">
                  <a:off x="3928533" y="3276600"/>
                  <a:ext cx="262471" cy="3132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49" name="Straight Arrow Connector 148"/>
                <p:cNvCxnSpPr/>
                <p:nvPr/>
              </p:nvCxnSpPr>
              <p:spPr>
                <a:xfrm>
                  <a:off x="3738033" y="3318933"/>
                  <a:ext cx="719667" cy="2878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53" name="Straight Arrow Connector 152"/>
                <p:cNvCxnSpPr>
                  <a:stCxn id="137" idx="2"/>
                  <a:endCxn id="141" idx="0"/>
                </p:cNvCxnSpPr>
                <p:nvPr/>
              </p:nvCxnSpPr>
              <p:spPr>
                <a:xfrm>
                  <a:off x="4572000" y="3276600"/>
                  <a:ext cx="122769" cy="341868"/>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63" name="Straight Arrow Connector 162"/>
                <p:cNvCxnSpPr>
                  <a:stCxn id="138" idx="0"/>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65" name="Straight Arrow Connector 164"/>
                <p:cNvCxnSpPr>
                  <a:stCxn id="141" idx="2"/>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68" name="Straight Arrow Connector 167"/>
                <p:cNvCxnSpPr>
                  <a:stCxn id="144" idx="2"/>
                  <a:endCxn id="145" idx="0"/>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72" name="Straight Arrow Connector 171"/>
                <p:cNvCxnSpPr>
                  <a:stCxn id="146" idx="3"/>
                  <a:endCxn id="143" idx="3"/>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cxnSp>
          <p:nvCxnSpPr>
            <p:cNvPr id="264" name="Straight Connector 263"/>
            <p:cNvCxnSpPr/>
            <p:nvPr/>
          </p:nvCxnSpPr>
          <p:spPr>
            <a:xfrm flipV="1">
              <a:off x="3826538" y="1839653"/>
              <a:ext cx="1042120" cy="618644"/>
            </a:xfrm>
            <a:prstGeom prst="line">
              <a:avLst/>
            </a:prstGeom>
            <a:ln w="381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0" name="Straight Connector 189"/>
            <p:cNvCxnSpPr/>
            <p:nvPr/>
          </p:nvCxnSpPr>
          <p:spPr>
            <a:xfrm>
              <a:off x="3875387" y="3093221"/>
              <a:ext cx="846723" cy="1155890"/>
            </a:xfrm>
            <a:prstGeom prst="line">
              <a:avLst/>
            </a:prstGeom>
            <a:ln w="38100">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42" name="Rounded Rectangle 141"/>
          <p:cNvSpPr/>
          <p:nvPr/>
        </p:nvSpPr>
        <p:spPr>
          <a:xfrm>
            <a:off x="673100" y="5549900"/>
            <a:ext cx="108458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A switch’s atoms constitute its </a:t>
            </a:r>
            <a:r>
              <a:rPr lang="en-US" sz="4000" dirty="0"/>
              <a:t>instruction set</a:t>
            </a:r>
          </a:p>
        </p:txBody>
      </p:sp>
    </p:spTree>
    <p:custDataLst>
      <p:tags r:id="rId1"/>
    </p:custDataLst>
    <p:extLst>
      <p:ext uri="{BB962C8B-B14F-4D97-AF65-F5344CB8AC3E}">
        <p14:creationId xmlns:p14="http://schemas.microsoft.com/office/powerpoint/2010/main" val="1230642234"/>
      </p:ext>
    </p:extLst>
  </p:cSld>
  <p:clrMapOvr>
    <a:masterClrMapping/>
  </p:clrMapOvr>
  <mc:AlternateContent xmlns:mc="http://schemas.openxmlformats.org/markup-compatibility/2006" xmlns:p14="http://schemas.microsoft.com/office/powerpoint/2010/main">
    <mc:Choice Requires="p14">
      <p:transition spd="slow" p14:dur="2000" advTm="110814"/>
    </mc:Choice>
    <mc:Fallback xmlns="">
      <p:transition xmlns:p14="http://schemas.microsoft.com/office/powerpoint/2010/main" spd="slow" advTm="110814"/>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2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nodeType="clickEffect">
                                  <p:stCondLst>
                                    <p:cond delay="0"/>
                                  </p:stCondLst>
                                  <p:childTnLst>
                                    <p:set>
                                      <p:cBhvr>
                                        <p:cTn id="12" dur="1" fill="hold">
                                          <p:stCondLst>
                                            <p:cond delay="0"/>
                                          </p:stCondLst>
                                        </p:cTn>
                                        <p:tgtEl>
                                          <p:spTgt spid="270"/>
                                        </p:tgtEl>
                                        <p:attrNameLst>
                                          <p:attrName>style.visibility</p:attrName>
                                        </p:attrNameLst>
                                      </p:cBhvr>
                                      <p:to>
                                        <p:strVal val="visible"/>
                                      </p:to>
                                    </p:set>
                                    <p:animEffect transition="in" filter="wipe(left)">
                                      <p:cBhvr>
                                        <p:cTn id="13" dur="500"/>
                                        <p:tgtEl>
                                          <p:spTgt spid="270"/>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1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 grpId="0" uiExpand="1" build="p"/>
      <p:bldP spid="14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64" name="Straight Arrow Connector 563"/>
          <p:cNvCxnSpPr>
            <a:stCxn id="31" idx="3"/>
          </p:cNvCxnSpPr>
          <p:nvPr/>
        </p:nvCxnSpPr>
        <p:spPr>
          <a:xfrm>
            <a:off x="4724400" y="4352925"/>
            <a:ext cx="287655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dirty="0" smtClean="0">
                <a:latin typeface="Gadugi" panose="020B0502040204020203" pitchFamily="34" charset="0"/>
              </a:rPr>
              <a:t>Stateless vs. </a:t>
            </a:r>
            <a:r>
              <a:rPr lang="en-US" dirty="0" err="1" smtClean="0">
                <a:latin typeface="Gadugi" panose="020B0502040204020203" pitchFamily="34" charset="0"/>
              </a:rPr>
              <a:t>stateful</a:t>
            </a:r>
            <a:r>
              <a:rPr lang="en-US" dirty="0" smtClean="0">
                <a:latin typeface="Gadugi" panose="020B0502040204020203" pitchFamily="34" charset="0"/>
              </a:rPr>
              <a:t> </a:t>
            </a:r>
            <a:r>
              <a:rPr lang="en-US" dirty="0" smtClean="0"/>
              <a:t>operations</a:t>
            </a:r>
            <a:endParaRPr lang="en-US" dirty="0">
              <a:latin typeface="Gadugi" panose="020B0502040204020203" pitchFamily="34" charset="0"/>
            </a:endParaRPr>
          </a:p>
        </p:txBody>
      </p:sp>
      <p:sp>
        <p:nvSpPr>
          <p:cNvPr id="31" name="Rounded Rectangle 30"/>
          <p:cNvSpPr/>
          <p:nvPr/>
        </p:nvSpPr>
        <p:spPr>
          <a:xfrm>
            <a:off x="2438400" y="3505200"/>
            <a:ext cx="2286000" cy="1695450"/>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smtClean="0">
                <a:latin typeface="Gadugi" panose="020B0502040204020203" pitchFamily="34" charset="0"/>
              </a:rPr>
              <a:t>pkt.tmp</a:t>
            </a:r>
            <a:r>
              <a:rPr lang="en-US" sz="2400" dirty="0" smtClean="0">
                <a:latin typeface="Gadugi" panose="020B0502040204020203" pitchFamily="34" charset="0"/>
              </a:rPr>
              <a:t> =</a:t>
            </a:r>
          </a:p>
          <a:p>
            <a:pPr algn="ctr"/>
            <a:r>
              <a:rPr lang="en-US" sz="2400" dirty="0" smtClean="0">
                <a:latin typeface="Gadugi" panose="020B0502040204020203" pitchFamily="34" charset="0"/>
              </a:rPr>
              <a:t>pkt.f1 + pkt.f2</a:t>
            </a:r>
            <a:endParaRPr lang="en-US" sz="2400" dirty="0"/>
          </a:p>
        </p:txBody>
      </p:sp>
      <p:sp>
        <p:nvSpPr>
          <p:cNvPr id="3" name="Rectangle 2"/>
          <p:cNvSpPr/>
          <p:nvPr/>
        </p:nvSpPr>
        <p:spPr>
          <a:xfrm>
            <a:off x="867520" y="1722772"/>
            <a:ext cx="9172704" cy="523220"/>
          </a:xfrm>
          <a:prstGeom prst="rect">
            <a:avLst/>
          </a:prstGeom>
        </p:spPr>
        <p:txBody>
          <a:bodyPr wrap="none">
            <a:spAutoFit/>
          </a:bodyPr>
          <a:lstStyle/>
          <a:p>
            <a:pPr lvl="1"/>
            <a:r>
              <a:rPr lang="en-US" sz="2800" dirty="0" smtClean="0">
                <a:latin typeface="Gadugi" panose="020B0502040204020203" pitchFamily="34" charset="0"/>
              </a:rPr>
              <a:t>     Stateless operation: pkt.f4 </a:t>
            </a:r>
            <a:r>
              <a:rPr lang="en-US" sz="2800" dirty="0">
                <a:latin typeface="Gadugi" panose="020B0502040204020203" pitchFamily="34" charset="0"/>
              </a:rPr>
              <a:t>= pkt.f1 + pkt.f2 – pkt.f3</a:t>
            </a:r>
          </a:p>
        </p:txBody>
      </p:sp>
      <p:sp>
        <p:nvSpPr>
          <p:cNvPr id="478" name="Rounded Rectangle 477"/>
          <p:cNvSpPr/>
          <p:nvPr/>
        </p:nvSpPr>
        <p:spPr>
          <a:xfrm>
            <a:off x="7557081" y="3486150"/>
            <a:ext cx="2463219" cy="1695450"/>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latin typeface="Gadugi" panose="020B0502040204020203" pitchFamily="34" charset="0"/>
              </a:rPr>
              <a:t>pkt.f4 = </a:t>
            </a:r>
          </a:p>
          <a:p>
            <a:pPr algn="ctr"/>
            <a:r>
              <a:rPr lang="en-US" sz="2400" dirty="0" err="1" smtClean="0">
                <a:latin typeface="Gadugi" panose="020B0502040204020203" pitchFamily="34" charset="0"/>
              </a:rPr>
              <a:t>pkt.tmp</a:t>
            </a:r>
            <a:r>
              <a:rPr lang="en-US" sz="2400" dirty="0" smtClean="0">
                <a:latin typeface="Gadugi" panose="020B0502040204020203" pitchFamily="34" charset="0"/>
              </a:rPr>
              <a:t> - pkt.f3</a:t>
            </a:r>
            <a:endParaRPr lang="en-US" sz="2400" dirty="0"/>
          </a:p>
        </p:txBody>
      </p:sp>
      <p:grpSp>
        <p:nvGrpSpPr>
          <p:cNvPr id="569" name="Group 568"/>
          <p:cNvGrpSpPr/>
          <p:nvPr/>
        </p:nvGrpSpPr>
        <p:grpSpPr>
          <a:xfrm>
            <a:off x="10401300" y="2607218"/>
            <a:ext cx="1943100" cy="3906053"/>
            <a:chOff x="10401300" y="2607218"/>
            <a:chExt cx="1943100" cy="3906053"/>
          </a:xfrm>
        </p:grpSpPr>
        <p:sp>
          <p:nvSpPr>
            <p:cNvPr id="509" name="Rectangle 508"/>
            <p:cNvSpPr/>
            <p:nvPr/>
          </p:nvSpPr>
          <p:spPr>
            <a:xfrm>
              <a:off x="10648950" y="2607218"/>
              <a:ext cx="1390650" cy="3906053"/>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sp>
          <p:nvSpPr>
            <p:cNvPr id="513" name="Rectangle 512"/>
            <p:cNvSpPr/>
            <p:nvPr/>
          </p:nvSpPr>
          <p:spPr>
            <a:xfrm>
              <a:off x="10934700" y="2659155"/>
              <a:ext cx="800100" cy="523220"/>
            </a:xfrm>
            <a:prstGeom prst="rect">
              <a:avLst/>
            </a:prstGeom>
          </p:spPr>
          <p:txBody>
            <a:bodyPr wrap="square">
              <a:spAutoFit/>
            </a:bodyPr>
            <a:lstStyle/>
            <a:p>
              <a:pPr algn="ctr"/>
              <a:r>
                <a:rPr lang="en-US" sz="2800" dirty="0" smtClean="0">
                  <a:latin typeface="Gadugi" panose="020B0502040204020203" pitchFamily="34" charset="0"/>
                </a:rPr>
                <a:t>f1</a:t>
              </a:r>
              <a:endParaRPr lang="en-US" dirty="0"/>
            </a:p>
          </p:txBody>
        </p:sp>
        <p:sp>
          <p:nvSpPr>
            <p:cNvPr id="514" name="Rectangle 513"/>
            <p:cNvSpPr/>
            <p:nvPr/>
          </p:nvSpPr>
          <p:spPr>
            <a:xfrm>
              <a:off x="10934700" y="3284069"/>
              <a:ext cx="800100" cy="523220"/>
            </a:xfrm>
            <a:prstGeom prst="rect">
              <a:avLst/>
            </a:prstGeom>
          </p:spPr>
          <p:txBody>
            <a:bodyPr wrap="square">
              <a:spAutoFit/>
            </a:bodyPr>
            <a:lstStyle/>
            <a:p>
              <a:pPr algn="ctr"/>
              <a:r>
                <a:rPr lang="en-US" sz="2800" dirty="0" smtClean="0">
                  <a:latin typeface="Gadugi" panose="020B0502040204020203" pitchFamily="34" charset="0"/>
                </a:rPr>
                <a:t>f2</a:t>
              </a:r>
              <a:endParaRPr lang="en-US" dirty="0"/>
            </a:p>
          </p:txBody>
        </p:sp>
        <p:sp>
          <p:nvSpPr>
            <p:cNvPr id="515" name="Rectangle 514"/>
            <p:cNvSpPr/>
            <p:nvPr/>
          </p:nvSpPr>
          <p:spPr>
            <a:xfrm>
              <a:off x="10934700" y="4010680"/>
              <a:ext cx="800100" cy="523220"/>
            </a:xfrm>
            <a:prstGeom prst="rect">
              <a:avLst/>
            </a:prstGeom>
          </p:spPr>
          <p:txBody>
            <a:bodyPr wrap="square">
              <a:spAutoFit/>
            </a:bodyPr>
            <a:lstStyle/>
            <a:p>
              <a:pPr algn="ctr"/>
              <a:r>
                <a:rPr lang="en-US" sz="2800" dirty="0" smtClean="0">
                  <a:latin typeface="Gadugi" panose="020B0502040204020203" pitchFamily="34" charset="0"/>
                </a:rPr>
                <a:t>f3</a:t>
              </a:r>
              <a:endParaRPr lang="en-US" dirty="0"/>
            </a:p>
          </p:txBody>
        </p:sp>
        <p:sp>
          <p:nvSpPr>
            <p:cNvPr id="516" name="Rectangle 515"/>
            <p:cNvSpPr/>
            <p:nvPr/>
          </p:nvSpPr>
          <p:spPr>
            <a:xfrm>
              <a:off x="10401300" y="4610100"/>
              <a:ext cx="1943100" cy="954107"/>
            </a:xfrm>
            <a:prstGeom prst="rect">
              <a:avLst/>
            </a:prstGeom>
          </p:spPr>
          <p:txBody>
            <a:bodyPr wrap="square">
              <a:spAutoFit/>
            </a:bodyPr>
            <a:lstStyle/>
            <a:p>
              <a:pPr algn="ctr"/>
              <a:r>
                <a:rPr lang="en-US" sz="2800" dirty="0" smtClean="0">
                  <a:latin typeface="Gadugi" panose="020B0502040204020203" pitchFamily="34" charset="0"/>
                </a:rPr>
                <a:t>f4 </a:t>
              </a:r>
              <a:r>
                <a:rPr lang="en-US" sz="2800" smtClean="0">
                  <a:latin typeface="Gadugi" panose="020B0502040204020203" pitchFamily="34" charset="0"/>
                </a:rPr>
                <a:t>= </a:t>
              </a:r>
            </a:p>
            <a:p>
              <a:pPr algn="ctr"/>
              <a:r>
                <a:rPr lang="en-US" sz="2800" dirty="0" err="1" smtClean="0">
                  <a:latin typeface="Gadugi" panose="020B0502040204020203" pitchFamily="34" charset="0"/>
                </a:rPr>
                <a:t>tmp</a:t>
              </a:r>
              <a:r>
                <a:rPr lang="en-US" sz="2800" dirty="0" smtClean="0">
                  <a:latin typeface="Gadugi" panose="020B0502040204020203" pitchFamily="34" charset="0"/>
                </a:rPr>
                <a:t> – f3</a:t>
              </a:r>
              <a:endParaRPr lang="en-US" dirty="0"/>
            </a:p>
          </p:txBody>
        </p:sp>
        <p:cxnSp>
          <p:nvCxnSpPr>
            <p:cNvPr id="517" name="Straight Connector 516"/>
            <p:cNvCxnSpPr/>
            <p:nvPr/>
          </p:nvCxnSpPr>
          <p:spPr>
            <a:xfrm>
              <a:off x="10648950"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518" name="Rectangle 517"/>
            <p:cNvSpPr/>
            <p:nvPr/>
          </p:nvSpPr>
          <p:spPr>
            <a:xfrm>
              <a:off x="10553700" y="5559164"/>
              <a:ext cx="1485900" cy="954107"/>
            </a:xfrm>
            <a:prstGeom prst="rect">
              <a:avLst/>
            </a:prstGeom>
          </p:spPr>
          <p:txBody>
            <a:bodyPr wrap="square">
              <a:spAutoFit/>
            </a:bodyPr>
            <a:lstStyle/>
            <a:p>
              <a:pPr algn="ctr"/>
              <a:r>
                <a:rPr lang="en-US" sz="2800" dirty="0" err="1">
                  <a:latin typeface="Gadugi" panose="020B0502040204020203" pitchFamily="34" charset="0"/>
                </a:rPr>
                <a:t>t</a:t>
              </a:r>
              <a:r>
                <a:rPr lang="en-US" sz="2800" dirty="0" err="1" smtClean="0">
                  <a:latin typeface="Gadugi" panose="020B0502040204020203" pitchFamily="34" charset="0"/>
                </a:rPr>
                <a:t>mp</a:t>
              </a:r>
              <a:r>
                <a:rPr lang="en-US" sz="2800" dirty="0" smtClean="0">
                  <a:latin typeface="Gadugi" panose="020B0502040204020203" pitchFamily="34" charset="0"/>
                </a:rPr>
                <a:t> = f1 + f2</a:t>
              </a:r>
              <a:endParaRPr lang="en-US" dirty="0"/>
            </a:p>
          </p:txBody>
        </p:sp>
        <p:cxnSp>
          <p:nvCxnSpPr>
            <p:cNvPr id="522" name="Straight Connector 521"/>
            <p:cNvCxnSpPr/>
            <p:nvPr/>
          </p:nvCxnSpPr>
          <p:spPr>
            <a:xfrm>
              <a:off x="10648950" y="3889667"/>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3" name="Straight Connector 522"/>
            <p:cNvCxnSpPr/>
            <p:nvPr/>
          </p:nvCxnSpPr>
          <p:spPr>
            <a:xfrm>
              <a:off x="10648950"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5" name="Straight Connector 524"/>
            <p:cNvCxnSpPr/>
            <p:nvPr/>
          </p:nvCxnSpPr>
          <p:spPr>
            <a:xfrm>
              <a:off x="10648950" y="560070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68" name="Group 567"/>
          <p:cNvGrpSpPr/>
          <p:nvPr/>
        </p:nvGrpSpPr>
        <p:grpSpPr>
          <a:xfrm>
            <a:off x="5372100" y="2607218"/>
            <a:ext cx="1485900" cy="3906053"/>
            <a:chOff x="5372100" y="2607218"/>
            <a:chExt cx="1485900" cy="3906053"/>
          </a:xfrm>
        </p:grpSpPr>
        <p:sp>
          <p:nvSpPr>
            <p:cNvPr id="526" name="Rectangle 525"/>
            <p:cNvSpPr/>
            <p:nvPr/>
          </p:nvSpPr>
          <p:spPr>
            <a:xfrm>
              <a:off x="5467350" y="2607218"/>
              <a:ext cx="1390650" cy="3906053"/>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sp>
          <p:nvSpPr>
            <p:cNvPr id="527" name="Rectangle 526"/>
            <p:cNvSpPr/>
            <p:nvPr/>
          </p:nvSpPr>
          <p:spPr>
            <a:xfrm>
              <a:off x="5753100" y="2659155"/>
              <a:ext cx="800100" cy="523220"/>
            </a:xfrm>
            <a:prstGeom prst="rect">
              <a:avLst/>
            </a:prstGeom>
          </p:spPr>
          <p:txBody>
            <a:bodyPr wrap="square">
              <a:spAutoFit/>
            </a:bodyPr>
            <a:lstStyle/>
            <a:p>
              <a:pPr algn="ctr"/>
              <a:r>
                <a:rPr lang="en-US" sz="2800" dirty="0" smtClean="0">
                  <a:latin typeface="Gadugi" panose="020B0502040204020203" pitchFamily="34" charset="0"/>
                </a:rPr>
                <a:t>f1</a:t>
              </a:r>
              <a:endParaRPr lang="en-US" dirty="0"/>
            </a:p>
          </p:txBody>
        </p:sp>
        <p:sp>
          <p:nvSpPr>
            <p:cNvPr id="528" name="Rectangle 527"/>
            <p:cNvSpPr/>
            <p:nvPr/>
          </p:nvSpPr>
          <p:spPr>
            <a:xfrm>
              <a:off x="5753100" y="3284069"/>
              <a:ext cx="800100" cy="523220"/>
            </a:xfrm>
            <a:prstGeom prst="rect">
              <a:avLst/>
            </a:prstGeom>
          </p:spPr>
          <p:txBody>
            <a:bodyPr wrap="square">
              <a:spAutoFit/>
            </a:bodyPr>
            <a:lstStyle/>
            <a:p>
              <a:pPr algn="ctr"/>
              <a:r>
                <a:rPr lang="en-US" sz="2800" dirty="0" smtClean="0">
                  <a:latin typeface="Gadugi" panose="020B0502040204020203" pitchFamily="34" charset="0"/>
                </a:rPr>
                <a:t>f2</a:t>
              </a:r>
              <a:endParaRPr lang="en-US" dirty="0"/>
            </a:p>
          </p:txBody>
        </p:sp>
        <p:sp>
          <p:nvSpPr>
            <p:cNvPr id="529" name="Rectangle 528"/>
            <p:cNvSpPr/>
            <p:nvPr/>
          </p:nvSpPr>
          <p:spPr>
            <a:xfrm>
              <a:off x="5753100" y="4010680"/>
              <a:ext cx="800100" cy="523220"/>
            </a:xfrm>
            <a:prstGeom prst="rect">
              <a:avLst/>
            </a:prstGeom>
          </p:spPr>
          <p:txBody>
            <a:bodyPr wrap="square">
              <a:spAutoFit/>
            </a:bodyPr>
            <a:lstStyle/>
            <a:p>
              <a:pPr algn="ctr"/>
              <a:r>
                <a:rPr lang="en-US" sz="2800" dirty="0" smtClean="0">
                  <a:latin typeface="Gadugi" panose="020B0502040204020203" pitchFamily="34" charset="0"/>
                </a:rPr>
                <a:t>f3</a:t>
              </a:r>
              <a:endParaRPr lang="en-US" dirty="0"/>
            </a:p>
          </p:txBody>
        </p:sp>
        <p:sp>
          <p:nvSpPr>
            <p:cNvPr id="530" name="Rectangle 529"/>
            <p:cNvSpPr/>
            <p:nvPr/>
          </p:nvSpPr>
          <p:spPr>
            <a:xfrm>
              <a:off x="5734050" y="4590261"/>
              <a:ext cx="857250" cy="523220"/>
            </a:xfrm>
            <a:prstGeom prst="rect">
              <a:avLst/>
            </a:prstGeom>
          </p:spPr>
          <p:txBody>
            <a:bodyPr wrap="square">
              <a:spAutoFit/>
            </a:bodyPr>
            <a:lstStyle/>
            <a:p>
              <a:pPr algn="ctr"/>
              <a:r>
                <a:rPr lang="en-US" sz="2800" smtClean="0">
                  <a:latin typeface="Gadugi" panose="020B0502040204020203" pitchFamily="34" charset="0"/>
                </a:rPr>
                <a:t>f4</a:t>
              </a:r>
              <a:endParaRPr lang="en-US" sz="2800" dirty="0" smtClean="0">
                <a:latin typeface="Gadugi" panose="020B0502040204020203" pitchFamily="34" charset="0"/>
              </a:endParaRPr>
            </a:p>
          </p:txBody>
        </p:sp>
        <p:cxnSp>
          <p:nvCxnSpPr>
            <p:cNvPr id="531" name="Straight Connector 530"/>
            <p:cNvCxnSpPr/>
            <p:nvPr/>
          </p:nvCxnSpPr>
          <p:spPr>
            <a:xfrm>
              <a:off x="5467350"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532" name="Rectangle 531"/>
            <p:cNvSpPr/>
            <p:nvPr/>
          </p:nvSpPr>
          <p:spPr>
            <a:xfrm>
              <a:off x="5372100" y="5559164"/>
              <a:ext cx="1485900" cy="954107"/>
            </a:xfrm>
            <a:prstGeom prst="rect">
              <a:avLst/>
            </a:prstGeom>
          </p:spPr>
          <p:txBody>
            <a:bodyPr wrap="square">
              <a:spAutoFit/>
            </a:bodyPr>
            <a:lstStyle/>
            <a:p>
              <a:pPr algn="ctr"/>
              <a:r>
                <a:rPr lang="en-US" sz="2800" dirty="0" err="1">
                  <a:latin typeface="Gadugi" panose="020B0502040204020203" pitchFamily="34" charset="0"/>
                </a:rPr>
                <a:t>t</a:t>
              </a:r>
              <a:r>
                <a:rPr lang="en-US" sz="2800" dirty="0" err="1" smtClean="0">
                  <a:latin typeface="Gadugi" panose="020B0502040204020203" pitchFamily="34" charset="0"/>
                </a:rPr>
                <a:t>mp</a:t>
              </a:r>
              <a:r>
                <a:rPr lang="en-US" sz="2800" dirty="0" smtClean="0">
                  <a:latin typeface="Gadugi" panose="020B0502040204020203" pitchFamily="34" charset="0"/>
                </a:rPr>
                <a:t> = f1 + f2</a:t>
              </a:r>
              <a:endParaRPr lang="en-US" dirty="0"/>
            </a:p>
          </p:txBody>
        </p:sp>
        <p:cxnSp>
          <p:nvCxnSpPr>
            <p:cNvPr id="533" name="Straight Connector 532"/>
            <p:cNvCxnSpPr/>
            <p:nvPr/>
          </p:nvCxnSpPr>
          <p:spPr>
            <a:xfrm>
              <a:off x="5467350" y="3889667"/>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4" name="Straight Connector 533"/>
            <p:cNvCxnSpPr/>
            <p:nvPr/>
          </p:nvCxnSpPr>
          <p:spPr>
            <a:xfrm>
              <a:off x="5467350"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5" name="Straight Connector 534"/>
            <p:cNvCxnSpPr/>
            <p:nvPr/>
          </p:nvCxnSpPr>
          <p:spPr>
            <a:xfrm>
              <a:off x="5467350" y="560070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grpSp>
        <p:nvGrpSpPr>
          <p:cNvPr id="567" name="Group 566"/>
          <p:cNvGrpSpPr/>
          <p:nvPr/>
        </p:nvGrpSpPr>
        <p:grpSpPr>
          <a:xfrm>
            <a:off x="295275" y="2607218"/>
            <a:ext cx="1485900" cy="3906053"/>
            <a:chOff x="295275" y="2607218"/>
            <a:chExt cx="1485900" cy="3906053"/>
          </a:xfrm>
        </p:grpSpPr>
        <p:sp>
          <p:nvSpPr>
            <p:cNvPr id="547" name="Rectangle 546"/>
            <p:cNvSpPr/>
            <p:nvPr/>
          </p:nvSpPr>
          <p:spPr>
            <a:xfrm>
              <a:off x="390525" y="2607218"/>
              <a:ext cx="1390650" cy="3906053"/>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sp>
          <p:nvSpPr>
            <p:cNvPr id="548" name="Rectangle 547"/>
            <p:cNvSpPr/>
            <p:nvPr/>
          </p:nvSpPr>
          <p:spPr>
            <a:xfrm>
              <a:off x="676275" y="2659155"/>
              <a:ext cx="800100" cy="523220"/>
            </a:xfrm>
            <a:prstGeom prst="rect">
              <a:avLst/>
            </a:prstGeom>
          </p:spPr>
          <p:txBody>
            <a:bodyPr wrap="square">
              <a:spAutoFit/>
            </a:bodyPr>
            <a:lstStyle/>
            <a:p>
              <a:pPr algn="ctr"/>
              <a:r>
                <a:rPr lang="en-US" sz="2800" dirty="0" smtClean="0">
                  <a:latin typeface="Gadugi" panose="020B0502040204020203" pitchFamily="34" charset="0"/>
                </a:rPr>
                <a:t>f1</a:t>
              </a:r>
              <a:endParaRPr lang="en-US" dirty="0"/>
            </a:p>
          </p:txBody>
        </p:sp>
        <p:sp>
          <p:nvSpPr>
            <p:cNvPr id="549" name="Rectangle 548"/>
            <p:cNvSpPr/>
            <p:nvPr/>
          </p:nvSpPr>
          <p:spPr>
            <a:xfrm>
              <a:off x="676275" y="3284069"/>
              <a:ext cx="800100" cy="523220"/>
            </a:xfrm>
            <a:prstGeom prst="rect">
              <a:avLst/>
            </a:prstGeom>
          </p:spPr>
          <p:txBody>
            <a:bodyPr wrap="square">
              <a:spAutoFit/>
            </a:bodyPr>
            <a:lstStyle/>
            <a:p>
              <a:pPr algn="ctr"/>
              <a:r>
                <a:rPr lang="en-US" sz="2800" dirty="0" smtClean="0">
                  <a:latin typeface="Gadugi" panose="020B0502040204020203" pitchFamily="34" charset="0"/>
                </a:rPr>
                <a:t>f2</a:t>
              </a:r>
              <a:endParaRPr lang="en-US" dirty="0"/>
            </a:p>
          </p:txBody>
        </p:sp>
        <p:sp>
          <p:nvSpPr>
            <p:cNvPr id="550" name="Rectangle 549"/>
            <p:cNvSpPr/>
            <p:nvPr/>
          </p:nvSpPr>
          <p:spPr>
            <a:xfrm>
              <a:off x="676275" y="4010680"/>
              <a:ext cx="800100" cy="523220"/>
            </a:xfrm>
            <a:prstGeom prst="rect">
              <a:avLst/>
            </a:prstGeom>
          </p:spPr>
          <p:txBody>
            <a:bodyPr wrap="square">
              <a:spAutoFit/>
            </a:bodyPr>
            <a:lstStyle/>
            <a:p>
              <a:pPr algn="ctr"/>
              <a:r>
                <a:rPr lang="en-US" sz="2800" dirty="0" smtClean="0">
                  <a:latin typeface="Gadugi" panose="020B0502040204020203" pitchFamily="34" charset="0"/>
                </a:rPr>
                <a:t>f3</a:t>
              </a:r>
              <a:endParaRPr lang="en-US" dirty="0"/>
            </a:p>
          </p:txBody>
        </p:sp>
        <p:sp>
          <p:nvSpPr>
            <p:cNvPr id="551" name="Rectangle 550"/>
            <p:cNvSpPr/>
            <p:nvPr/>
          </p:nvSpPr>
          <p:spPr>
            <a:xfrm>
              <a:off x="657225" y="4590261"/>
              <a:ext cx="857250" cy="523220"/>
            </a:xfrm>
            <a:prstGeom prst="rect">
              <a:avLst/>
            </a:prstGeom>
          </p:spPr>
          <p:txBody>
            <a:bodyPr wrap="square">
              <a:spAutoFit/>
            </a:bodyPr>
            <a:lstStyle/>
            <a:p>
              <a:pPr algn="ctr"/>
              <a:r>
                <a:rPr lang="en-US" sz="2800" smtClean="0">
                  <a:latin typeface="Gadugi" panose="020B0502040204020203" pitchFamily="34" charset="0"/>
                </a:rPr>
                <a:t>f4</a:t>
              </a:r>
              <a:endParaRPr lang="en-US" sz="2800" dirty="0" smtClean="0">
                <a:latin typeface="Gadugi" panose="020B0502040204020203" pitchFamily="34" charset="0"/>
              </a:endParaRPr>
            </a:p>
          </p:txBody>
        </p:sp>
        <p:cxnSp>
          <p:nvCxnSpPr>
            <p:cNvPr id="552" name="Straight Connector 551"/>
            <p:cNvCxnSpPr/>
            <p:nvPr/>
          </p:nvCxnSpPr>
          <p:spPr>
            <a:xfrm>
              <a:off x="390525"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553" name="Rectangle 552"/>
            <p:cNvSpPr/>
            <p:nvPr/>
          </p:nvSpPr>
          <p:spPr>
            <a:xfrm>
              <a:off x="295275" y="5559164"/>
              <a:ext cx="1485900" cy="523220"/>
            </a:xfrm>
            <a:prstGeom prst="rect">
              <a:avLst/>
            </a:prstGeom>
          </p:spPr>
          <p:txBody>
            <a:bodyPr wrap="square">
              <a:spAutoFit/>
            </a:bodyPr>
            <a:lstStyle/>
            <a:p>
              <a:pPr algn="ctr"/>
              <a:r>
                <a:rPr lang="en-US" sz="2800" dirty="0" err="1" smtClean="0">
                  <a:latin typeface="Gadugi" panose="020B0502040204020203" pitchFamily="34" charset="0"/>
                </a:rPr>
                <a:t>tmp</a:t>
              </a:r>
              <a:endParaRPr lang="en-US" dirty="0"/>
            </a:p>
          </p:txBody>
        </p:sp>
        <p:cxnSp>
          <p:nvCxnSpPr>
            <p:cNvPr id="554" name="Straight Connector 553"/>
            <p:cNvCxnSpPr/>
            <p:nvPr/>
          </p:nvCxnSpPr>
          <p:spPr>
            <a:xfrm>
              <a:off x="390525" y="3889667"/>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5" name="Straight Connector 554"/>
            <p:cNvCxnSpPr/>
            <p:nvPr/>
          </p:nvCxnSpPr>
          <p:spPr>
            <a:xfrm>
              <a:off x="390525"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6" name="Straight Connector 555"/>
            <p:cNvCxnSpPr/>
            <p:nvPr/>
          </p:nvCxnSpPr>
          <p:spPr>
            <a:xfrm>
              <a:off x="390525" y="560070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cxnSp>
        <p:nvCxnSpPr>
          <p:cNvPr id="558" name="Straight Arrow Connector 557"/>
          <p:cNvCxnSpPr>
            <a:endCxn id="31" idx="1"/>
          </p:cNvCxnSpPr>
          <p:nvPr/>
        </p:nvCxnSpPr>
        <p:spPr>
          <a:xfrm flipV="1">
            <a:off x="1781175" y="4352925"/>
            <a:ext cx="657225"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565" name="Straight Arrow Connector 564"/>
          <p:cNvCxnSpPr/>
          <p:nvPr/>
        </p:nvCxnSpPr>
        <p:spPr>
          <a:xfrm>
            <a:off x="9963150" y="4352925"/>
            <a:ext cx="74295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43" name="Rounded Rectangle 42"/>
          <p:cNvSpPr/>
          <p:nvPr/>
        </p:nvSpPr>
        <p:spPr>
          <a:xfrm>
            <a:off x="673100" y="5549900"/>
            <a:ext cx="108458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Can pipeline stateless operations</a:t>
            </a:r>
            <a:endParaRPr lang="en-US" sz="4000" dirty="0"/>
          </a:p>
        </p:txBody>
      </p:sp>
    </p:spTree>
    <p:extLst>
      <p:ext uri="{BB962C8B-B14F-4D97-AF65-F5344CB8AC3E}">
        <p14:creationId xmlns:p14="http://schemas.microsoft.com/office/powerpoint/2010/main" val="978295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7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6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6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5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6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nodeType="clickEffect">
                                  <p:stCondLst>
                                    <p:cond delay="0"/>
                                  </p:stCondLst>
                                  <p:childTnLst>
                                    <p:set>
                                      <p:cBhvr>
                                        <p:cTn id="24" dur="1" fill="hold">
                                          <p:stCondLst>
                                            <p:cond delay="0"/>
                                          </p:stCondLst>
                                        </p:cTn>
                                        <p:tgtEl>
                                          <p:spTgt spid="567"/>
                                        </p:tgtEl>
                                        <p:attrNameLst>
                                          <p:attrName>style.visibility</p:attrName>
                                        </p:attrNameLst>
                                      </p:cBhvr>
                                      <p:to>
                                        <p:strVal val="hidden"/>
                                      </p:to>
                                    </p:set>
                                  </p:childTnLst>
                                </p:cTn>
                              </p:par>
                              <p:par>
                                <p:cTn id="25" presetID="1" presetClass="entr" presetSubtype="0" fill="hold" nodeType="withEffect">
                                  <p:stCondLst>
                                    <p:cond delay="0"/>
                                  </p:stCondLst>
                                  <p:childTnLst>
                                    <p:set>
                                      <p:cBhvr>
                                        <p:cTn id="26" dur="1" fill="hold">
                                          <p:stCondLst>
                                            <p:cond delay="0"/>
                                          </p:stCondLst>
                                        </p:cTn>
                                        <p:tgtEl>
                                          <p:spTgt spid="56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nodeType="clickEffect">
                                  <p:stCondLst>
                                    <p:cond delay="0"/>
                                  </p:stCondLst>
                                  <p:childTnLst>
                                    <p:set>
                                      <p:cBhvr>
                                        <p:cTn id="30" dur="1" fill="hold">
                                          <p:stCondLst>
                                            <p:cond delay="0"/>
                                          </p:stCondLst>
                                        </p:cTn>
                                        <p:tgtEl>
                                          <p:spTgt spid="568"/>
                                        </p:tgtEl>
                                        <p:attrNameLst>
                                          <p:attrName>style.visibility</p:attrName>
                                        </p:attrNameLst>
                                      </p:cBhvr>
                                      <p:to>
                                        <p:strVal val="hidden"/>
                                      </p:to>
                                    </p:set>
                                  </p:childTnLst>
                                </p:cTn>
                              </p:par>
                              <p:par>
                                <p:cTn id="31" presetID="1" presetClass="entr" presetSubtype="0" fill="hold" nodeType="withEffect">
                                  <p:stCondLst>
                                    <p:cond delay="0"/>
                                  </p:stCondLst>
                                  <p:childTnLst>
                                    <p:set>
                                      <p:cBhvr>
                                        <p:cTn id="32" dur="1" fill="hold">
                                          <p:stCondLst>
                                            <p:cond delay="0"/>
                                          </p:stCondLst>
                                        </p:cTn>
                                        <p:tgtEl>
                                          <p:spTgt spid="56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 grpId="0"/>
      <p:bldP spid="478" grpId="0" animBg="1"/>
      <p:bldP spid="4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Stateless vs. </a:t>
            </a:r>
            <a:r>
              <a:rPr lang="en-US" dirty="0" err="1" smtClean="0">
                <a:latin typeface="Gadugi" panose="020B0502040204020203" pitchFamily="34" charset="0"/>
              </a:rPr>
              <a:t>stateful</a:t>
            </a:r>
            <a:r>
              <a:rPr lang="en-US" dirty="0" smtClean="0">
                <a:latin typeface="Gadugi" panose="020B0502040204020203" pitchFamily="34" charset="0"/>
              </a:rPr>
              <a:t> operations</a:t>
            </a:r>
            <a:endParaRPr lang="en-US" dirty="0">
              <a:latin typeface="Gadugi" panose="020B0502040204020203" pitchFamily="34" charset="0"/>
            </a:endParaRPr>
          </a:p>
        </p:txBody>
      </p:sp>
      <p:sp>
        <p:nvSpPr>
          <p:cNvPr id="3" name="Rectangle 2"/>
          <p:cNvSpPr/>
          <p:nvPr/>
        </p:nvSpPr>
        <p:spPr>
          <a:xfrm>
            <a:off x="2508831" y="1707023"/>
            <a:ext cx="5561138" cy="523220"/>
          </a:xfrm>
          <a:prstGeom prst="rect">
            <a:avLst/>
          </a:prstGeom>
        </p:spPr>
        <p:txBody>
          <a:bodyPr wrap="none">
            <a:spAutoFit/>
          </a:bodyPr>
          <a:lstStyle/>
          <a:p>
            <a:pPr lvl="1"/>
            <a:r>
              <a:rPr lang="en-US" sz="2800" dirty="0" smtClean="0">
                <a:latin typeface="Gadugi" panose="020B0502040204020203" pitchFamily="34" charset="0"/>
              </a:rPr>
              <a:t>     </a:t>
            </a:r>
            <a:r>
              <a:rPr lang="en-US" sz="2800" dirty="0" err="1" smtClean="0">
                <a:latin typeface="Gadugi" panose="020B0502040204020203" pitchFamily="34" charset="0"/>
              </a:rPr>
              <a:t>Stateful</a:t>
            </a:r>
            <a:r>
              <a:rPr lang="en-US" sz="2800" dirty="0" smtClean="0">
                <a:latin typeface="Gadugi" panose="020B0502040204020203" pitchFamily="34" charset="0"/>
              </a:rPr>
              <a:t> operation: x = x + 1</a:t>
            </a:r>
            <a:endParaRPr lang="en-US" sz="2800" dirty="0">
              <a:latin typeface="Gadugi" panose="020B0502040204020203" pitchFamily="34" charset="0"/>
            </a:endParaRPr>
          </a:p>
        </p:txBody>
      </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grpSp>
        <p:nvGrpSpPr>
          <p:cNvPr id="473" name="Group 472"/>
          <p:cNvGrpSpPr/>
          <p:nvPr/>
        </p:nvGrpSpPr>
        <p:grpSpPr>
          <a:xfrm>
            <a:off x="1295400" y="3889666"/>
            <a:ext cx="10546188" cy="834735"/>
            <a:chOff x="1295400" y="3889666"/>
            <a:chExt cx="10546188" cy="834735"/>
          </a:xfrm>
        </p:grpSpPr>
        <p:cxnSp>
          <p:nvCxnSpPr>
            <p:cNvPr id="564" name="Straight Arrow Connector 563"/>
            <p:cNvCxnSpPr>
              <a:stCxn id="31" idx="3"/>
              <a:endCxn id="478" idx="1"/>
            </p:cNvCxnSpPr>
            <p:nvPr/>
          </p:nvCxnSpPr>
          <p:spPr>
            <a:xfrm>
              <a:off x="4419600" y="4307034"/>
              <a:ext cx="167640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31" name="Rounded Rectangle 30"/>
            <p:cNvSpPr/>
            <p:nvPr/>
          </p:nvSpPr>
          <p:spPr>
            <a:xfrm>
              <a:off x="2438400" y="3889667"/>
              <a:ext cx="1981200"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smtClean="0">
                  <a:latin typeface="Gadugi" panose="020B0502040204020203" pitchFamily="34" charset="0"/>
                </a:rPr>
                <a:t>pkt.tmp</a:t>
              </a:r>
              <a:r>
                <a:rPr lang="en-US" sz="2400" dirty="0" smtClean="0">
                  <a:latin typeface="Gadugi" panose="020B0502040204020203" pitchFamily="34" charset="0"/>
                </a:rPr>
                <a:t> = x</a:t>
              </a:r>
              <a:endParaRPr lang="en-US" sz="2400" dirty="0"/>
            </a:p>
          </p:txBody>
        </p:sp>
        <p:sp>
          <p:nvSpPr>
            <p:cNvPr id="478" name="Rounded Rectangle 477"/>
            <p:cNvSpPr/>
            <p:nvPr/>
          </p:nvSpPr>
          <p:spPr>
            <a:xfrm>
              <a:off x="6096000" y="3889667"/>
              <a:ext cx="1840335"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smtClean="0">
                  <a:latin typeface="Gadugi" panose="020B0502040204020203" pitchFamily="34" charset="0"/>
                </a:rPr>
                <a:t>pkt.tmp</a:t>
              </a:r>
              <a:r>
                <a:rPr lang="en-US" sz="2400" dirty="0" smtClean="0">
                  <a:latin typeface="Gadugi" panose="020B0502040204020203" pitchFamily="34" charset="0"/>
                </a:rPr>
                <a:t> ++</a:t>
              </a:r>
              <a:endParaRPr lang="en-US" sz="2400" dirty="0"/>
            </a:p>
          </p:txBody>
        </p:sp>
        <p:cxnSp>
          <p:nvCxnSpPr>
            <p:cNvPr id="558" name="Straight Arrow Connector 557"/>
            <p:cNvCxnSpPr>
              <a:stCxn id="547" idx="3"/>
              <a:endCxn id="31" idx="1"/>
            </p:cNvCxnSpPr>
            <p:nvPr/>
          </p:nvCxnSpPr>
          <p:spPr>
            <a:xfrm>
              <a:off x="1295400" y="4307033"/>
              <a:ext cx="1143000" cy="1"/>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565" name="Straight Arrow Connector 564"/>
            <p:cNvCxnSpPr>
              <a:stCxn id="478" idx="3"/>
              <a:endCxn id="44" idx="1"/>
            </p:cNvCxnSpPr>
            <p:nvPr/>
          </p:nvCxnSpPr>
          <p:spPr>
            <a:xfrm>
              <a:off x="7936335" y="4307034"/>
              <a:ext cx="1512463"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44" name="Rounded Rectangle 43"/>
            <p:cNvSpPr/>
            <p:nvPr/>
          </p:nvSpPr>
          <p:spPr>
            <a:xfrm>
              <a:off x="9448798" y="3889666"/>
              <a:ext cx="1905002" cy="834735"/>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a:latin typeface="Gadugi" panose="020B0502040204020203" pitchFamily="34" charset="0"/>
                </a:rPr>
                <a:t>x</a:t>
              </a:r>
              <a:r>
                <a:rPr lang="en-US" sz="2400" dirty="0" smtClean="0">
                  <a:latin typeface="Gadugi" panose="020B0502040204020203" pitchFamily="34" charset="0"/>
                </a:rPr>
                <a:t> = </a:t>
              </a:r>
              <a:r>
                <a:rPr lang="en-US" sz="2400" dirty="0" err="1" smtClean="0">
                  <a:latin typeface="Gadugi" panose="020B0502040204020203" pitchFamily="34" charset="0"/>
                </a:rPr>
                <a:t>pkt.tmp</a:t>
              </a:r>
              <a:endParaRPr lang="en-US" sz="2400" dirty="0"/>
            </a:p>
          </p:txBody>
        </p:sp>
        <p:cxnSp>
          <p:nvCxnSpPr>
            <p:cNvPr id="45" name="Straight Arrow Connector 44"/>
            <p:cNvCxnSpPr>
              <a:stCxn id="44" idx="3"/>
            </p:cNvCxnSpPr>
            <p:nvPr/>
          </p:nvCxnSpPr>
          <p:spPr>
            <a:xfrm>
              <a:off x="11353800" y="4307034"/>
              <a:ext cx="487788"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grpSp>
      <p:sp>
        <p:nvSpPr>
          <p:cNvPr id="69" name="Rectangle 68"/>
          <p:cNvSpPr/>
          <p:nvPr/>
        </p:nvSpPr>
        <p:spPr>
          <a:xfrm>
            <a:off x="2508832" y="2389248"/>
            <a:ext cx="8589806" cy="902336"/>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solidFill>
                <a:schemeClr val="bg1"/>
              </a:solidFill>
            </a:endParaRPr>
          </a:p>
        </p:txBody>
      </p:sp>
      <p:grpSp>
        <p:nvGrpSpPr>
          <p:cNvPr id="467" name="Group 466"/>
          <p:cNvGrpSpPr/>
          <p:nvPr/>
        </p:nvGrpSpPr>
        <p:grpSpPr>
          <a:xfrm>
            <a:off x="142875" y="3706485"/>
            <a:ext cx="1485900" cy="1201096"/>
            <a:chOff x="142875" y="3706485"/>
            <a:chExt cx="1485900" cy="1201096"/>
          </a:xfrm>
        </p:grpSpPr>
        <p:grpSp>
          <p:nvGrpSpPr>
            <p:cNvPr id="567" name="Group 566"/>
            <p:cNvGrpSpPr/>
            <p:nvPr/>
          </p:nvGrpSpPr>
          <p:grpSpPr>
            <a:xfrm>
              <a:off x="419100" y="3706485"/>
              <a:ext cx="876300" cy="1201096"/>
              <a:chOff x="390525" y="3291585"/>
              <a:chExt cx="1390650" cy="1201096"/>
            </a:xfrm>
          </p:grpSpPr>
          <p:sp>
            <p:nvSpPr>
              <p:cNvPr id="547" name="Rectangle 546"/>
              <p:cNvSpPr/>
              <p:nvPr/>
            </p:nvSpPr>
            <p:spPr>
              <a:xfrm>
                <a:off x="390525" y="3291585"/>
                <a:ext cx="1390650" cy="1201096"/>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52" name="Straight Connector 551"/>
              <p:cNvCxnSpPr/>
              <p:nvPr/>
            </p:nvCxnSpPr>
            <p:spPr>
              <a:xfrm>
                <a:off x="390525"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5" name="Straight Connector 554"/>
              <p:cNvCxnSpPr/>
              <p:nvPr/>
            </p:nvCxnSpPr>
            <p:spPr>
              <a:xfrm>
                <a:off x="390525"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82" name="Rectangle 81"/>
            <p:cNvSpPr/>
            <p:nvPr/>
          </p:nvSpPr>
          <p:spPr>
            <a:xfrm>
              <a:off x="142875" y="4046140"/>
              <a:ext cx="1485900" cy="523220"/>
            </a:xfrm>
            <a:prstGeom prst="rect">
              <a:avLst/>
            </a:prstGeom>
          </p:spPr>
          <p:txBody>
            <a:bodyPr wrap="square">
              <a:spAutoFit/>
            </a:bodyPr>
            <a:lstStyle/>
            <a:p>
              <a:pPr algn="ctr"/>
              <a:r>
                <a:rPr lang="en-US" sz="2800" dirty="0" err="1" smtClean="0">
                  <a:latin typeface="Gadugi" panose="020B0502040204020203" pitchFamily="34" charset="0"/>
                </a:rPr>
                <a:t>tmp</a:t>
              </a:r>
              <a:endParaRPr lang="en-US" dirty="0"/>
            </a:p>
          </p:txBody>
        </p:sp>
      </p:grpSp>
      <p:cxnSp>
        <p:nvCxnSpPr>
          <p:cNvPr id="84" name="Straight Arrow Connector 83"/>
          <p:cNvCxnSpPr/>
          <p:nvPr/>
        </p:nvCxnSpPr>
        <p:spPr>
          <a:xfrm>
            <a:off x="3429000" y="3350112"/>
            <a:ext cx="0" cy="696028"/>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stCxn id="44" idx="0"/>
          </p:cNvCxnSpPr>
          <p:nvPr/>
        </p:nvCxnSpPr>
        <p:spPr>
          <a:xfrm flipH="1" flipV="1">
            <a:off x="10266477" y="3271182"/>
            <a:ext cx="0" cy="618484"/>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468" name="Group 467"/>
          <p:cNvGrpSpPr/>
          <p:nvPr/>
        </p:nvGrpSpPr>
        <p:grpSpPr>
          <a:xfrm>
            <a:off x="4318580" y="3706485"/>
            <a:ext cx="1485900" cy="1201096"/>
            <a:chOff x="4318580" y="3706485"/>
            <a:chExt cx="1485900" cy="1201096"/>
          </a:xfrm>
        </p:grpSpPr>
        <p:grpSp>
          <p:nvGrpSpPr>
            <p:cNvPr id="95" name="Group 94"/>
            <p:cNvGrpSpPr/>
            <p:nvPr/>
          </p:nvGrpSpPr>
          <p:grpSpPr>
            <a:xfrm>
              <a:off x="4648199" y="3706485"/>
              <a:ext cx="876300" cy="1201096"/>
              <a:chOff x="390525" y="3291585"/>
              <a:chExt cx="1390650" cy="1201096"/>
            </a:xfrm>
          </p:grpSpPr>
          <p:sp>
            <p:nvSpPr>
              <p:cNvPr id="96" name="Rectangle 95"/>
              <p:cNvSpPr/>
              <p:nvPr/>
            </p:nvSpPr>
            <p:spPr>
              <a:xfrm>
                <a:off x="390525" y="3291585"/>
                <a:ext cx="1390650" cy="1201096"/>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97" name="Straight Connector 96"/>
              <p:cNvCxnSpPr/>
              <p:nvPr/>
            </p:nvCxnSpPr>
            <p:spPr>
              <a:xfrm>
                <a:off x="390525"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8" name="Straight Connector 97"/>
              <p:cNvCxnSpPr/>
              <p:nvPr/>
            </p:nvCxnSpPr>
            <p:spPr>
              <a:xfrm>
                <a:off x="390525"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99" name="Rectangle 98"/>
            <p:cNvSpPr/>
            <p:nvPr/>
          </p:nvSpPr>
          <p:spPr>
            <a:xfrm>
              <a:off x="4318580" y="3829979"/>
              <a:ext cx="1485900" cy="954107"/>
            </a:xfrm>
            <a:prstGeom prst="rect">
              <a:avLst/>
            </a:prstGeom>
          </p:spPr>
          <p:txBody>
            <a:bodyPr wrap="square">
              <a:spAutoFit/>
            </a:bodyPr>
            <a:lstStyle/>
            <a:p>
              <a:pPr algn="ctr"/>
              <a:r>
                <a:rPr lang="en-US" sz="2800" dirty="0" err="1">
                  <a:latin typeface="Gadugi" panose="020B0502040204020203" pitchFamily="34" charset="0"/>
                </a:rPr>
                <a:t>t</a:t>
              </a:r>
              <a:r>
                <a:rPr lang="en-US" sz="2800" dirty="0" err="1" smtClean="0">
                  <a:latin typeface="Gadugi" panose="020B0502040204020203" pitchFamily="34" charset="0"/>
                </a:rPr>
                <a:t>mp</a:t>
              </a:r>
              <a:endParaRPr lang="en-US" sz="2800" dirty="0" smtClean="0">
                <a:latin typeface="Gadugi" panose="020B0502040204020203" pitchFamily="34" charset="0"/>
              </a:endParaRPr>
            </a:p>
            <a:p>
              <a:pPr algn="ctr"/>
              <a:r>
                <a:rPr lang="en-US" sz="2800" dirty="0" smtClean="0">
                  <a:latin typeface="Gadugi" panose="020B0502040204020203" pitchFamily="34" charset="0"/>
                </a:rPr>
                <a:t>= 0</a:t>
              </a:r>
              <a:endParaRPr lang="en-US" dirty="0"/>
            </a:p>
          </p:txBody>
        </p:sp>
      </p:grpSp>
      <p:grpSp>
        <p:nvGrpSpPr>
          <p:cNvPr id="469" name="Group 468"/>
          <p:cNvGrpSpPr/>
          <p:nvPr/>
        </p:nvGrpSpPr>
        <p:grpSpPr>
          <a:xfrm>
            <a:off x="7829820" y="3706485"/>
            <a:ext cx="1485900" cy="1201096"/>
            <a:chOff x="7829820" y="3706485"/>
            <a:chExt cx="1485900" cy="1201096"/>
          </a:xfrm>
        </p:grpSpPr>
        <p:grpSp>
          <p:nvGrpSpPr>
            <p:cNvPr id="110" name="Group 109"/>
            <p:cNvGrpSpPr/>
            <p:nvPr/>
          </p:nvGrpSpPr>
          <p:grpSpPr>
            <a:xfrm>
              <a:off x="8134620" y="3706485"/>
              <a:ext cx="876300" cy="1201096"/>
              <a:chOff x="390525" y="3291585"/>
              <a:chExt cx="1390650" cy="1201096"/>
            </a:xfrm>
          </p:grpSpPr>
          <p:sp>
            <p:nvSpPr>
              <p:cNvPr id="111" name="Rectangle 110"/>
              <p:cNvSpPr/>
              <p:nvPr/>
            </p:nvSpPr>
            <p:spPr>
              <a:xfrm>
                <a:off x="390525" y="3291585"/>
                <a:ext cx="1390650" cy="1201096"/>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112" name="Straight Connector 111"/>
              <p:cNvCxnSpPr/>
              <p:nvPr/>
            </p:nvCxnSpPr>
            <p:spPr>
              <a:xfrm>
                <a:off x="390525"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390525"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17" name="Rectangle 116"/>
            <p:cNvSpPr/>
            <p:nvPr/>
          </p:nvSpPr>
          <p:spPr>
            <a:xfrm>
              <a:off x="7829820" y="3829979"/>
              <a:ext cx="1485900" cy="954107"/>
            </a:xfrm>
            <a:prstGeom prst="rect">
              <a:avLst/>
            </a:prstGeom>
          </p:spPr>
          <p:txBody>
            <a:bodyPr wrap="square">
              <a:spAutoFit/>
            </a:bodyPr>
            <a:lstStyle/>
            <a:p>
              <a:pPr algn="ctr"/>
              <a:r>
                <a:rPr lang="en-US" sz="2800" dirty="0" err="1">
                  <a:latin typeface="Gadugi" panose="020B0502040204020203" pitchFamily="34" charset="0"/>
                </a:rPr>
                <a:t>t</a:t>
              </a:r>
              <a:r>
                <a:rPr lang="en-US" sz="2800" dirty="0" err="1" smtClean="0">
                  <a:latin typeface="Gadugi" panose="020B0502040204020203" pitchFamily="34" charset="0"/>
                </a:rPr>
                <a:t>mp</a:t>
              </a:r>
              <a:endParaRPr lang="en-US" sz="2800" dirty="0" smtClean="0">
                <a:latin typeface="Gadugi" panose="020B0502040204020203" pitchFamily="34" charset="0"/>
              </a:endParaRPr>
            </a:p>
            <a:p>
              <a:pPr algn="ctr"/>
              <a:r>
                <a:rPr lang="en-US" sz="2800" dirty="0" smtClean="0">
                  <a:latin typeface="Gadugi" panose="020B0502040204020203" pitchFamily="34" charset="0"/>
                </a:rPr>
                <a:t>= 1</a:t>
              </a:r>
              <a:endParaRPr lang="en-US" dirty="0"/>
            </a:p>
          </p:txBody>
        </p:sp>
      </p:grpSp>
      <p:grpSp>
        <p:nvGrpSpPr>
          <p:cNvPr id="472" name="Group 471"/>
          <p:cNvGrpSpPr/>
          <p:nvPr/>
        </p:nvGrpSpPr>
        <p:grpSpPr>
          <a:xfrm>
            <a:off x="142875" y="5461316"/>
            <a:ext cx="1485900" cy="1201096"/>
            <a:chOff x="142875" y="5461316"/>
            <a:chExt cx="1485900" cy="1201096"/>
          </a:xfrm>
        </p:grpSpPr>
        <p:grpSp>
          <p:nvGrpSpPr>
            <p:cNvPr id="132" name="Group 131"/>
            <p:cNvGrpSpPr/>
            <p:nvPr/>
          </p:nvGrpSpPr>
          <p:grpSpPr>
            <a:xfrm>
              <a:off x="419100" y="5461316"/>
              <a:ext cx="876300" cy="1201096"/>
              <a:chOff x="390525" y="3291585"/>
              <a:chExt cx="1390650" cy="1201096"/>
            </a:xfrm>
            <a:solidFill>
              <a:schemeClr val="accent6"/>
            </a:solidFill>
          </p:grpSpPr>
          <p:sp>
            <p:nvSpPr>
              <p:cNvPr id="133" name="Rectangle 132"/>
              <p:cNvSpPr/>
              <p:nvPr/>
            </p:nvSpPr>
            <p:spPr>
              <a:xfrm>
                <a:off x="390525" y="3291585"/>
                <a:ext cx="1390650" cy="1201096"/>
              </a:xfrm>
              <a:prstGeom prst="rect">
                <a:avLst/>
              </a:prstGeom>
              <a:grp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134" name="Straight Connector 133"/>
              <p:cNvCxnSpPr/>
              <p:nvPr/>
            </p:nvCxnSpPr>
            <p:spPr>
              <a:xfrm>
                <a:off x="390525" y="3293019"/>
                <a:ext cx="1390650" cy="0"/>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5" name="Straight Connector 134"/>
              <p:cNvCxnSpPr/>
              <p:nvPr/>
            </p:nvCxnSpPr>
            <p:spPr>
              <a:xfrm>
                <a:off x="390525" y="4492680"/>
                <a:ext cx="1390650" cy="0"/>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36" name="Rectangle 135"/>
            <p:cNvSpPr/>
            <p:nvPr/>
          </p:nvSpPr>
          <p:spPr>
            <a:xfrm>
              <a:off x="142875" y="5800971"/>
              <a:ext cx="1485900" cy="523220"/>
            </a:xfrm>
            <a:prstGeom prst="rect">
              <a:avLst/>
            </a:prstGeom>
          </p:spPr>
          <p:txBody>
            <a:bodyPr wrap="square">
              <a:spAutoFit/>
            </a:bodyPr>
            <a:lstStyle/>
            <a:p>
              <a:pPr algn="ctr"/>
              <a:r>
                <a:rPr lang="en-US" sz="2800" dirty="0" err="1" smtClean="0">
                  <a:latin typeface="Gadugi" panose="020B0502040204020203" pitchFamily="34" charset="0"/>
                </a:rPr>
                <a:t>tmp</a:t>
              </a:r>
              <a:endParaRPr lang="en-US" dirty="0"/>
            </a:p>
          </p:txBody>
        </p:sp>
      </p:grpSp>
      <p:grpSp>
        <p:nvGrpSpPr>
          <p:cNvPr id="471" name="Group 470"/>
          <p:cNvGrpSpPr/>
          <p:nvPr/>
        </p:nvGrpSpPr>
        <p:grpSpPr>
          <a:xfrm>
            <a:off x="4318580" y="5461316"/>
            <a:ext cx="1485900" cy="1201096"/>
            <a:chOff x="4318580" y="5461316"/>
            <a:chExt cx="1485900" cy="1201096"/>
          </a:xfrm>
        </p:grpSpPr>
        <p:grpSp>
          <p:nvGrpSpPr>
            <p:cNvPr id="138" name="Group 137"/>
            <p:cNvGrpSpPr/>
            <p:nvPr/>
          </p:nvGrpSpPr>
          <p:grpSpPr>
            <a:xfrm>
              <a:off x="4648199" y="5461316"/>
              <a:ext cx="876300" cy="1201096"/>
              <a:chOff x="390525" y="3291585"/>
              <a:chExt cx="1390650" cy="1201096"/>
            </a:xfrm>
            <a:solidFill>
              <a:schemeClr val="accent6"/>
            </a:solidFill>
          </p:grpSpPr>
          <p:sp>
            <p:nvSpPr>
              <p:cNvPr id="139" name="Rectangle 138"/>
              <p:cNvSpPr/>
              <p:nvPr/>
            </p:nvSpPr>
            <p:spPr>
              <a:xfrm>
                <a:off x="390525" y="3291585"/>
                <a:ext cx="1390650" cy="1201096"/>
              </a:xfrm>
              <a:prstGeom prst="rect">
                <a:avLst/>
              </a:prstGeom>
              <a:grp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140" name="Straight Connector 139"/>
              <p:cNvCxnSpPr/>
              <p:nvPr/>
            </p:nvCxnSpPr>
            <p:spPr>
              <a:xfrm>
                <a:off x="390525" y="3293019"/>
                <a:ext cx="1390650" cy="0"/>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1" name="Straight Connector 140"/>
              <p:cNvCxnSpPr/>
              <p:nvPr/>
            </p:nvCxnSpPr>
            <p:spPr>
              <a:xfrm>
                <a:off x="390525" y="4492680"/>
                <a:ext cx="1390650" cy="0"/>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42" name="Rectangle 141"/>
            <p:cNvSpPr/>
            <p:nvPr/>
          </p:nvSpPr>
          <p:spPr>
            <a:xfrm>
              <a:off x="4318580" y="5584810"/>
              <a:ext cx="1485900" cy="954107"/>
            </a:xfrm>
            <a:prstGeom prst="rect">
              <a:avLst/>
            </a:prstGeom>
          </p:spPr>
          <p:txBody>
            <a:bodyPr wrap="square">
              <a:spAutoFit/>
            </a:bodyPr>
            <a:lstStyle/>
            <a:p>
              <a:pPr algn="ctr"/>
              <a:r>
                <a:rPr lang="en-US" sz="2800" dirty="0" err="1">
                  <a:latin typeface="Gadugi" panose="020B0502040204020203" pitchFamily="34" charset="0"/>
                </a:rPr>
                <a:t>t</a:t>
              </a:r>
              <a:r>
                <a:rPr lang="en-US" sz="2800" dirty="0" err="1" smtClean="0">
                  <a:latin typeface="Gadugi" panose="020B0502040204020203" pitchFamily="34" charset="0"/>
                </a:rPr>
                <a:t>mp</a:t>
              </a:r>
              <a:endParaRPr lang="en-US" sz="2800" dirty="0" smtClean="0">
                <a:latin typeface="Gadugi" panose="020B0502040204020203" pitchFamily="34" charset="0"/>
              </a:endParaRPr>
            </a:p>
            <a:p>
              <a:pPr algn="ctr"/>
              <a:r>
                <a:rPr lang="en-US" sz="2800" dirty="0" smtClean="0">
                  <a:latin typeface="Gadugi" panose="020B0502040204020203" pitchFamily="34" charset="0"/>
                </a:rPr>
                <a:t>= 0</a:t>
              </a:r>
              <a:endParaRPr lang="en-US" dirty="0"/>
            </a:p>
          </p:txBody>
        </p:sp>
      </p:grpSp>
      <p:grpSp>
        <p:nvGrpSpPr>
          <p:cNvPr id="470" name="Group 469"/>
          <p:cNvGrpSpPr/>
          <p:nvPr/>
        </p:nvGrpSpPr>
        <p:grpSpPr>
          <a:xfrm>
            <a:off x="7829820" y="5461316"/>
            <a:ext cx="1485900" cy="1201096"/>
            <a:chOff x="7829820" y="5461316"/>
            <a:chExt cx="1485900" cy="1201096"/>
          </a:xfrm>
        </p:grpSpPr>
        <p:grpSp>
          <p:nvGrpSpPr>
            <p:cNvPr id="143" name="Group 142"/>
            <p:cNvGrpSpPr/>
            <p:nvPr/>
          </p:nvGrpSpPr>
          <p:grpSpPr>
            <a:xfrm>
              <a:off x="8134620" y="5461316"/>
              <a:ext cx="876300" cy="1201096"/>
              <a:chOff x="390525" y="3291585"/>
              <a:chExt cx="1390650" cy="1201096"/>
            </a:xfrm>
            <a:solidFill>
              <a:schemeClr val="accent6"/>
            </a:solidFill>
          </p:grpSpPr>
          <p:sp>
            <p:nvSpPr>
              <p:cNvPr id="144" name="Rectangle 143"/>
              <p:cNvSpPr/>
              <p:nvPr/>
            </p:nvSpPr>
            <p:spPr>
              <a:xfrm>
                <a:off x="390525" y="3291585"/>
                <a:ext cx="1390650" cy="1201096"/>
              </a:xfrm>
              <a:prstGeom prst="rect">
                <a:avLst/>
              </a:prstGeom>
              <a:grp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145" name="Straight Connector 144"/>
              <p:cNvCxnSpPr/>
              <p:nvPr/>
            </p:nvCxnSpPr>
            <p:spPr>
              <a:xfrm>
                <a:off x="390525" y="3293019"/>
                <a:ext cx="1390650" cy="0"/>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6" name="Straight Connector 145"/>
              <p:cNvCxnSpPr/>
              <p:nvPr/>
            </p:nvCxnSpPr>
            <p:spPr>
              <a:xfrm>
                <a:off x="390525" y="4492680"/>
                <a:ext cx="1390650" cy="0"/>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47" name="Rectangle 146"/>
            <p:cNvSpPr/>
            <p:nvPr/>
          </p:nvSpPr>
          <p:spPr>
            <a:xfrm>
              <a:off x="7829820" y="5584810"/>
              <a:ext cx="1485900" cy="954107"/>
            </a:xfrm>
            <a:prstGeom prst="rect">
              <a:avLst/>
            </a:prstGeom>
          </p:spPr>
          <p:txBody>
            <a:bodyPr wrap="square">
              <a:spAutoFit/>
            </a:bodyPr>
            <a:lstStyle/>
            <a:p>
              <a:pPr algn="ctr"/>
              <a:r>
                <a:rPr lang="en-US" sz="2800" dirty="0" err="1">
                  <a:latin typeface="Gadugi" panose="020B0502040204020203" pitchFamily="34" charset="0"/>
                </a:rPr>
                <a:t>t</a:t>
              </a:r>
              <a:r>
                <a:rPr lang="en-US" sz="2800" dirty="0" err="1" smtClean="0">
                  <a:latin typeface="Gadugi" panose="020B0502040204020203" pitchFamily="34" charset="0"/>
                </a:rPr>
                <a:t>mp</a:t>
              </a:r>
              <a:endParaRPr lang="en-US" sz="2800" dirty="0" smtClean="0">
                <a:latin typeface="Gadugi" panose="020B0502040204020203" pitchFamily="34" charset="0"/>
              </a:endParaRPr>
            </a:p>
            <a:p>
              <a:pPr algn="ctr"/>
              <a:r>
                <a:rPr lang="en-US" sz="2800" dirty="0" smtClean="0">
                  <a:latin typeface="Gadugi" panose="020B0502040204020203" pitchFamily="34" charset="0"/>
                </a:rPr>
                <a:t>= 1</a:t>
              </a:r>
              <a:endParaRPr lang="en-US" dirty="0"/>
            </a:p>
          </p:txBody>
        </p:sp>
      </p:grpSp>
      <p:sp>
        <p:nvSpPr>
          <p:cNvPr id="466" name="Rectangle 465"/>
          <p:cNvSpPr/>
          <p:nvPr/>
        </p:nvSpPr>
        <p:spPr>
          <a:xfrm>
            <a:off x="6227295" y="2575530"/>
            <a:ext cx="1152880" cy="584775"/>
          </a:xfrm>
          <a:prstGeom prst="rect">
            <a:avLst/>
          </a:prstGeom>
        </p:spPr>
        <p:txBody>
          <a:bodyPr wrap="none">
            <a:spAutoFit/>
          </a:bodyPr>
          <a:lstStyle/>
          <a:p>
            <a:pPr algn="ctr"/>
            <a:r>
              <a:rPr lang="en-US" sz="3200" dirty="0">
                <a:solidFill>
                  <a:schemeClr val="bg1"/>
                </a:solidFill>
              </a:rPr>
              <a:t>X = </a:t>
            </a:r>
            <a:r>
              <a:rPr lang="en-US" sz="3200" dirty="0" smtClean="0">
                <a:solidFill>
                  <a:schemeClr val="bg1"/>
                </a:solidFill>
              </a:rPr>
              <a:t>1</a:t>
            </a:r>
            <a:endParaRPr lang="en-US" sz="3200" dirty="0">
              <a:solidFill>
                <a:schemeClr val="bg1"/>
              </a:solidFill>
            </a:endParaRPr>
          </a:p>
        </p:txBody>
      </p:sp>
      <p:sp>
        <p:nvSpPr>
          <p:cNvPr id="157" name="Rectangle 156"/>
          <p:cNvSpPr/>
          <p:nvPr/>
        </p:nvSpPr>
        <p:spPr>
          <a:xfrm>
            <a:off x="6227295" y="2576026"/>
            <a:ext cx="1152880" cy="584775"/>
          </a:xfrm>
          <a:prstGeom prst="rect">
            <a:avLst/>
          </a:prstGeom>
        </p:spPr>
        <p:txBody>
          <a:bodyPr wrap="none">
            <a:spAutoFit/>
          </a:bodyPr>
          <a:lstStyle/>
          <a:p>
            <a:pPr algn="ctr"/>
            <a:r>
              <a:rPr lang="en-US" sz="3200" dirty="0">
                <a:solidFill>
                  <a:schemeClr val="bg1"/>
                </a:solidFill>
              </a:rPr>
              <a:t>X </a:t>
            </a:r>
            <a:r>
              <a:rPr lang="en-US" sz="3200">
                <a:solidFill>
                  <a:schemeClr val="bg1"/>
                </a:solidFill>
              </a:rPr>
              <a:t>= </a:t>
            </a:r>
            <a:r>
              <a:rPr lang="en-US" sz="3200" dirty="0">
                <a:solidFill>
                  <a:schemeClr val="bg1"/>
                </a:solidFill>
              </a:rPr>
              <a:t>0</a:t>
            </a:r>
          </a:p>
        </p:txBody>
      </p:sp>
      <p:sp>
        <p:nvSpPr>
          <p:cNvPr id="161" name="Rounded Rectangle 160"/>
          <p:cNvSpPr/>
          <p:nvPr/>
        </p:nvSpPr>
        <p:spPr>
          <a:xfrm>
            <a:off x="8648700" y="1676400"/>
            <a:ext cx="35433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smtClean="0"/>
              <a:t>X should be 2,</a:t>
            </a:r>
          </a:p>
          <a:p>
            <a:pPr algn="ctr"/>
            <a:r>
              <a:rPr lang="en-US" sz="4000" dirty="0" smtClean="0"/>
              <a:t>not 1!</a:t>
            </a:r>
            <a:endParaRPr lang="en-US" sz="4000" dirty="0"/>
          </a:p>
        </p:txBody>
      </p:sp>
    </p:spTree>
    <p:extLst>
      <p:ext uri="{BB962C8B-B14F-4D97-AF65-F5344CB8AC3E}">
        <p14:creationId xmlns:p14="http://schemas.microsoft.com/office/powerpoint/2010/main" val="765316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1" nodeType="clickEffect">
                                  <p:stCondLst>
                                    <p:cond delay="0"/>
                                  </p:stCondLst>
                                  <p:childTnLst>
                                    <p:set>
                                      <p:cBhvr>
                                        <p:cTn id="10" dur="1" fill="hold">
                                          <p:stCondLst>
                                            <p:cond delay="0"/>
                                          </p:stCondLst>
                                        </p:cTn>
                                        <p:tgtEl>
                                          <p:spTgt spid="15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9">
                                            <p:bg/>
                                          </p:spTgt>
                                        </p:tgtEl>
                                        <p:attrNameLst>
                                          <p:attrName>style.visibility</p:attrName>
                                        </p:attrNameLst>
                                      </p:cBhvr>
                                      <p:to>
                                        <p:strVal val="visible"/>
                                      </p:to>
                                    </p:set>
                                  </p:childTnLst>
                                </p:cTn>
                              </p:par>
                              <p:par>
                                <p:cTn id="13" presetID="1" presetClass="entr" presetSubtype="0" fill="hold" grpId="0" nodeType="withEffect" nodePh="1">
                                  <p:stCondLst>
                                    <p:cond delay="0"/>
                                  </p:stCondLst>
                                  <p:endCondLst>
                                    <p:cond evt="begin" delay="0">
                                      <p:tn val="13"/>
                                    </p:cond>
                                  </p:endCondLst>
                                  <p:childTnLst>
                                    <p:set>
                                      <p:cBhvr>
                                        <p:cTn id="14" dur="1" fill="hold">
                                          <p:stCondLst>
                                            <p:cond delay="0"/>
                                          </p:stCondLst>
                                        </p:cTn>
                                        <p:tgtEl>
                                          <p:spTgt spid="69">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7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6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nodeType="clickEffect">
                                  <p:stCondLst>
                                    <p:cond delay="0"/>
                                  </p:stCondLst>
                                  <p:childTnLst>
                                    <p:set>
                                      <p:cBhvr>
                                        <p:cTn id="32" dur="1" fill="hold">
                                          <p:stCondLst>
                                            <p:cond delay="0"/>
                                          </p:stCondLst>
                                        </p:cTn>
                                        <p:tgtEl>
                                          <p:spTgt spid="467"/>
                                        </p:tgtEl>
                                        <p:attrNameLst>
                                          <p:attrName>style.visibility</p:attrName>
                                        </p:attrNameLst>
                                      </p:cBhvr>
                                      <p:to>
                                        <p:strVal val="hidden"/>
                                      </p:to>
                                    </p:set>
                                  </p:childTnLst>
                                </p:cTn>
                              </p:par>
                              <p:par>
                                <p:cTn id="33" presetID="1" presetClass="entr" presetSubtype="0" fill="hold" nodeType="withEffect">
                                  <p:stCondLst>
                                    <p:cond delay="0"/>
                                  </p:stCondLst>
                                  <p:childTnLst>
                                    <p:set>
                                      <p:cBhvr>
                                        <p:cTn id="34" dur="1" fill="hold">
                                          <p:stCondLst>
                                            <p:cond delay="0"/>
                                          </p:stCondLst>
                                        </p:cTn>
                                        <p:tgtEl>
                                          <p:spTgt spid="46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7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nodeType="clickEffect">
                                  <p:stCondLst>
                                    <p:cond delay="0"/>
                                  </p:stCondLst>
                                  <p:childTnLst>
                                    <p:set>
                                      <p:cBhvr>
                                        <p:cTn id="40" dur="1" fill="hold">
                                          <p:stCondLst>
                                            <p:cond delay="0"/>
                                          </p:stCondLst>
                                        </p:cTn>
                                        <p:tgtEl>
                                          <p:spTgt spid="468"/>
                                        </p:tgtEl>
                                        <p:attrNameLst>
                                          <p:attrName>style.visibility</p:attrName>
                                        </p:attrNameLst>
                                      </p:cBhvr>
                                      <p:to>
                                        <p:strVal val="hidden"/>
                                      </p:to>
                                    </p:set>
                                  </p:childTnLst>
                                </p:cTn>
                              </p:par>
                              <p:par>
                                <p:cTn id="41" presetID="1" presetClass="entr" presetSubtype="0" fill="hold" nodeType="withEffect">
                                  <p:stCondLst>
                                    <p:cond delay="0"/>
                                  </p:stCondLst>
                                  <p:childTnLst>
                                    <p:set>
                                      <p:cBhvr>
                                        <p:cTn id="42" dur="1" fill="hold">
                                          <p:stCondLst>
                                            <p:cond delay="0"/>
                                          </p:stCondLst>
                                        </p:cTn>
                                        <p:tgtEl>
                                          <p:spTgt spid="469"/>
                                        </p:tgtEl>
                                        <p:attrNameLst>
                                          <p:attrName>style.visibility</p:attrName>
                                        </p:attrNameLst>
                                      </p:cBhvr>
                                      <p:to>
                                        <p:strVal val="visible"/>
                                      </p:to>
                                    </p:set>
                                  </p:childTnLst>
                                </p:cTn>
                              </p:par>
                              <p:par>
                                <p:cTn id="43" presetID="1" presetClass="exit" presetSubtype="0" fill="hold" nodeType="withEffect">
                                  <p:stCondLst>
                                    <p:cond delay="0"/>
                                  </p:stCondLst>
                                  <p:childTnLst>
                                    <p:set>
                                      <p:cBhvr>
                                        <p:cTn id="44" dur="1" fill="hold">
                                          <p:stCondLst>
                                            <p:cond delay="0"/>
                                          </p:stCondLst>
                                        </p:cTn>
                                        <p:tgtEl>
                                          <p:spTgt spid="472"/>
                                        </p:tgtEl>
                                        <p:attrNameLst>
                                          <p:attrName>style.visibility</p:attrName>
                                        </p:attrNameLst>
                                      </p:cBhvr>
                                      <p:to>
                                        <p:strVal val="hidden"/>
                                      </p:to>
                                    </p:set>
                                  </p:childTnLst>
                                </p:cTn>
                              </p:par>
                              <p:par>
                                <p:cTn id="45" presetID="1" presetClass="entr" presetSubtype="0" fill="hold" nodeType="withEffect">
                                  <p:stCondLst>
                                    <p:cond delay="0"/>
                                  </p:stCondLst>
                                  <p:childTnLst>
                                    <p:set>
                                      <p:cBhvr>
                                        <p:cTn id="46" dur="1" fill="hold">
                                          <p:stCondLst>
                                            <p:cond delay="0"/>
                                          </p:stCondLst>
                                        </p:cTn>
                                        <p:tgtEl>
                                          <p:spTgt spid="47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nodeType="clickEffect">
                                  <p:stCondLst>
                                    <p:cond delay="0"/>
                                  </p:stCondLst>
                                  <p:childTnLst>
                                    <p:set>
                                      <p:cBhvr>
                                        <p:cTn id="50" dur="1" fill="hold">
                                          <p:stCondLst>
                                            <p:cond delay="0"/>
                                          </p:stCondLst>
                                        </p:cTn>
                                        <p:tgtEl>
                                          <p:spTgt spid="469"/>
                                        </p:tgtEl>
                                        <p:attrNameLst>
                                          <p:attrName>style.visibility</p:attrName>
                                        </p:attrNameLst>
                                      </p:cBhvr>
                                      <p:to>
                                        <p:strVal val="hidden"/>
                                      </p:to>
                                    </p:set>
                                  </p:childTnLst>
                                </p:cTn>
                              </p:par>
                              <p:par>
                                <p:cTn id="51" presetID="1" presetClass="exit" presetSubtype="0" fill="hold" nodeType="withEffect" nodePh="1">
                                  <p:stCondLst>
                                    <p:cond delay="0"/>
                                  </p:stCondLst>
                                  <p:endCondLst>
                                    <p:cond evt="begin" delay="0">
                                      <p:tn val="51"/>
                                    </p:cond>
                                  </p:endCondLst>
                                  <p:childTnLst>
                                    <p:set>
                                      <p:cBhvr>
                                        <p:cTn id="52" dur="1" fill="hold">
                                          <p:stCondLst>
                                            <p:cond delay="0"/>
                                          </p:stCondLst>
                                        </p:cTn>
                                        <p:tgtEl>
                                          <p:spTgt spid="69">
                                            <p:txEl>
                                              <p:pRg st="0" end="0"/>
                                            </p:txEl>
                                          </p:spTgt>
                                        </p:tgtEl>
                                        <p:attrNameLst>
                                          <p:attrName>style.visibility</p:attrName>
                                        </p:attrNameLst>
                                      </p:cBhvr>
                                      <p:to>
                                        <p:strVal val="hidden"/>
                                      </p:to>
                                    </p:set>
                                  </p:childTnLst>
                                </p:cTn>
                              </p:par>
                              <p:par>
                                <p:cTn id="53" presetID="1" presetClass="exit" presetSubtype="0" fill="hold" grpId="2" nodeType="withEffect">
                                  <p:stCondLst>
                                    <p:cond delay="0"/>
                                  </p:stCondLst>
                                  <p:childTnLst>
                                    <p:set>
                                      <p:cBhvr>
                                        <p:cTn id="54" dur="1" fill="hold">
                                          <p:stCondLst>
                                            <p:cond delay="0"/>
                                          </p:stCondLst>
                                        </p:cTn>
                                        <p:tgtEl>
                                          <p:spTgt spid="157"/>
                                        </p:tgtEl>
                                        <p:attrNameLst>
                                          <p:attrName>style.visibility</p:attrName>
                                        </p:attrNameLst>
                                      </p:cBhvr>
                                      <p:to>
                                        <p:strVal val="hidden"/>
                                      </p:to>
                                    </p:set>
                                  </p:childTnLst>
                                </p:cTn>
                              </p:par>
                              <p:par>
                                <p:cTn id="55" presetID="1" presetClass="entr" presetSubtype="0" fill="hold" grpId="0" nodeType="withEffect">
                                  <p:stCondLst>
                                    <p:cond delay="0"/>
                                  </p:stCondLst>
                                  <p:childTnLst>
                                    <p:set>
                                      <p:cBhvr>
                                        <p:cTn id="56" dur="1" fill="hold">
                                          <p:stCondLst>
                                            <p:cond delay="0"/>
                                          </p:stCondLst>
                                        </p:cTn>
                                        <p:tgtEl>
                                          <p:spTgt spid="466"/>
                                        </p:tgtEl>
                                        <p:attrNameLst>
                                          <p:attrName>style.visibility</p:attrName>
                                        </p:attrNameLst>
                                      </p:cBhvr>
                                      <p:to>
                                        <p:strVal val="visible"/>
                                      </p:to>
                                    </p:set>
                                  </p:childTnLst>
                                </p:cTn>
                              </p:par>
                              <p:par>
                                <p:cTn id="57" presetID="1" presetClass="exit" presetSubtype="0" fill="hold" nodeType="withEffect">
                                  <p:stCondLst>
                                    <p:cond delay="0"/>
                                  </p:stCondLst>
                                  <p:childTnLst>
                                    <p:set>
                                      <p:cBhvr>
                                        <p:cTn id="58" dur="1" fill="hold">
                                          <p:stCondLst>
                                            <p:cond delay="0"/>
                                          </p:stCondLst>
                                        </p:cTn>
                                        <p:tgtEl>
                                          <p:spTgt spid="471"/>
                                        </p:tgtEl>
                                        <p:attrNameLst>
                                          <p:attrName>style.visibility</p:attrName>
                                        </p:attrNameLst>
                                      </p:cBhvr>
                                      <p:to>
                                        <p:strVal val="hidden"/>
                                      </p:to>
                                    </p:set>
                                  </p:childTnLst>
                                </p:cTn>
                              </p:par>
                              <p:par>
                                <p:cTn id="59" presetID="1" presetClass="entr" presetSubtype="0" fill="hold" nodeType="withEffect">
                                  <p:stCondLst>
                                    <p:cond delay="0"/>
                                  </p:stCondLst>
                                  <p:childTnLst>
                                    <p:set>
                                      <p:cBhvr>
                                        <p:cTn id="60" dur="1" fill="hold">
                                          <p:stCondLst>
                                            <p:cond delay="0"/>
                                          </p:stCondLst>
                                        </p:cTn>
                                        <p:tgtEl>
                                          <p:spTgt spid="470"/>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xit" presetSubtype="0" fill="hold" nodeType="clickEffect">
                                  <p:stCondLst>
                                    <p:cond delay="0"/>
                                  </p:stCondLst>
                                  <p:childTnLst>
                                    <p:set>
                                      <p:cBhvr>
                                        <p:cTn id="64" dur="1" fill="hold">
                                          <p:stCondLst>
                                            <p:cond delay="0"/>
                                          </p:stCondLst>
                                        </p:cTn>
                                        <p:tgtEl>
                                          <p:spTgt spid="470"/>
                                        </p:tgtEl>
                                        <p:attrNameLst>
                                          <p:attrName>style.visibility</p:attrName>
                                        </p:attrNameLst>
                                      </p:cBhvr>
                                      <p:to>
                                        <p:strVal val="hidden"/>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1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9" grpId="0" build="allAtOnce" animBg="1"/>
      <p:bldP spid="466" grpId="0"/>
      <p:bldP spid="157" grpId="1"/>
      <p:bldP spid="157" grpId="2"/>
      <p:bldP spid="161"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Stateless vs. </a:t>
            </a:r>
            <a:r>
              <a:rPr lang="en-US" dirty="0" err="1" smtClean="0">
                <a:latin typeface="Gadugi" panose="020B0502040204020203" pitchFamily="34" charset="0"/>
              </a:rPr>
              <a:t>stateful</a:t>
            </a:r>
            <a:r>
              <a:rPr lang="en-US" dirty="0" smtClean="0">
                <a:latin typeface="Gadugi" panose="020B0502040204020203" pitchFamily="34" charset="0"/>
              </a:rPr>
              <a:t> operations</a:t>
            </a:r>
            <a:endParaRPr lang="en-US" dirty="0">
              <a:latin typeface="Gadugi" panose="020B0502040204020203" pitchFamily="34" charset="0"/>
            </a:endParaRPr>
          </a:p>
        </p:txBody>
      </p:sp>
      <p:sp>
        <p:nvSpPr>
          <p:cNvPr id="3" name="Rectangle 2"/>
          <p:cNvSpPr/>
          <p:nvPr/>
        </p:nvSpPr>
        <p:spPr>
          <a:xfrm>
            <a:off x="2508831" y="1707023"/>
            <a:ext cx="5561138" cy="523220"/>
          </a:xfrm>
          <a:prstGeom prst="rect">
            <a:avLst/>
          </a:prstGeom>
        </p:spPr>
        <p:txBody>
          <a:bodyPr wrap="none">
            <a:spAutoFit/>
          </a:bodyPr>
          <a:lstStyle/>
          <a:p>
            <a:pPr lvl="1"/>
            <a:r>
              <a:rPr lang="en-US" sz="2800" dirty="0" smtClean="0">
                <a:latin typeface="Gadugi" panose="020B0502040204020203" pitchFamily="34" charset="0"/>
              </a:rPr>
              <a:t>     </a:t>
            </a:r>
            <a:r>
              <a:rPr lang="en-US" sz="2800" dirty="0" err="1" smtClean="0">
                <a:latin typeface="Gadugi" panose="020B0502040204020203" pitchFamily="34" charset="0"/>
              </a:rPr>
              <a:t>Stateful</a:t>
            </a:r>
            <a:r>
              <a:rPr lang="en-US" sz="2800" dirty="0" smtClean="0">
                <a:latin typeface="Gadugi" panose="020B0502040204020203" pitchFamily="34" charset="0"/>
              </a:rPr>
              <a:t> operation: x = x + 1</a:t>
            </a:r>
            <a:endParaRPr lang="en-US" sz="2800" dirty="0">
              <a:latin typeface="Gadugi" panose="020B0502040204020203" pitchFamily="34" charset="0"/>
            </a:endParaRPr>
          </a:p>
        </p:txBody>
      </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grpSp>
        <p:nvGrpSpPr>
          <p:cNvPr id="473" name="Group 472"/>
          <p:cNvGrpSpPr/>
          <p:nvPr/>
        </p:nvGrpSpPr>
        <p:grpSpPr>
          <a:xfrm>
            <a:off x="1295400" y="3848100"/>
            <a:ext cx="10546188" cy="832104"/>
            <a:chOff x="1295400" y="3848100"/>
            <a:chExt cx="10546188" cy="832104"/>
          </a:xfrm>
        </p:grpSpPr>
        <p:sp>
          <p:nvSpPr>
            <p:cNvPr id="478" name="Rounded Rectangle 477"/>
            <p:cNvSpPr/>
            <p:nvPr/>
          </p:nvSpPr>
          <p:spPr>
            <a:xfrm>
              <a:off x="3009900" y="3848100"/>
              <a:ext cx="7810500" cy="832104"/>
            </a:xfrm>
            <a:prstGeom prst="roundRect">
              <a:avLst>
                <a:gd name="adj" fmla="val 0"/>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3200" dirty="0" smtClean="0">
                  <a:latin typeface="Gadugi" panose="020B0502040204020203" pitchFamily="34" charset="0"/>
                </a:rPr>
                <a:t>X++</a:t>
              </a:r>
              <a:endParaRPr lang="en-US" sz="3200" dirty="0"/>
            </a:p>
          </p:txBody>
        </p:sp>
        <p:cxnSp>
          <p:nvCxnSpPr>
            <p:cNvPr id="558" name="Straight Arrow Connector 557"/>
            <p:cNvCxnSpPr>
              <a:stCxn id="547" idx="3"/>
              <a:endCxn id="478" idx="1"/>
            </p:cNvCxnSpPr>
            <p:nvPr/>
          </p:nvCxnSpPr>
          <p:spPr>
            <a:xfrm flipV="1">
              <a:off x="1295400" y="4264152"/>
              <a:ext cx="171450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478" idx="3"/>
            </p:cNvCxnSpPr>
            <p:nvPr/>
          </p:nvCxnSpPr>
          <p:spPr>
            <a:xfrm>
              <a:off x="10820400" y="4264152"/>
              <a:ext cx="1021188" cy="1315"/>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grpSp>
      <p:sp>
        <p:nvSpPr>
          <p:cNvPr id="69" name="Rectangle 68"/>
          <p:cNvSpPr/>
          <p:nvPr/>
        </p:nvSpPr>
        <p:spPr>
          <a:xfrm>
            <a:off x="2508832" y="2389248"/>
            <a:ext cx="8589806" cy="902336"/>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solidFill>
                <a:schemeClr val="bg1"/>
              </a:solidFill>
            </a:endParaRPr>
          </a:p>
        </p:txBody>
      </p:sp>
      <p:grpSp>
        <p:nvGrpSpPr>
          <p:cNvPr id="467" name="Group 466"/>
          <p:cNvGrpSpPr/>
          <p:nvPr/>
        </p:nvGrpSpPr>
        <p:grpSpPr>
          <a:xfrm>
            <a:off x="142875" y="3706485"/>
            <a:ext cx="1485900" cy="1201096"/>
            <a:chOff x="142875" y="3706485"/>
            <a:chExt cx="1485900" cy="1201096"/>
          </a:xfrm>
        </p:grpSpPr>
        <p:grpSp>
          <p:nvGrpSpPr>
            <p:cNvPr id="567" name="Group 566"/>
            <p:cNvGrpSpPr/>
            <p:nvPr/>
          </p:nvGrpSpPr>
          <p:grpSpPr>
            <a:xfrm>
              <a:off x="419100" y="3706485"/>
              <a:ext cx="876300" cy="1201096"/>
              <a:chOff x="390525" y="3291585"/>
              <a:chExt cx="1390650" cy="1201096"/>
            </a:xfrm>
          </p:grpSpPr>
          <p:sp>
            <p:nvSpPr>
              <p:cNvPr id="547" name="Rectangle 546"/>
              <p:cNvSpPr/>
              <p:nvPr/>
            </p:nvSpPr>
            <p:spPr>
              <a:xfrm>
                <a:off x="390525" y="3291585"/>
                <a:ext cx="1390650" cy="1201096"/>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52" name="Straight Connector 551"/>
              <p:cNvCxnSpPr/>
              <p:nvPr/>
            </p:nvCxnSpPr>
            <p:spPr>
              <a:xfrm>
                <a:off x="390525"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5" name="Straight Connector 554"/>
              <p:cNvCxnSpPr/>
              <p:nvPr/>
            </p:nvCxnSpPr>
            <p:spPr>
              <a:xfrm>
                <a:off x="390525"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82" name="Rectangle 81"/>
            <p:cNvSpPr/>
            <p:nvPr/>
          </p:nvSpPr>
          <p:spPr>
            <a:xfrm>
              <a:off x="142875" y="4046140"/>
              <a:ext cx="1485900" cy="523220"/>
            </a:xfrm>
            <a:prstGeom prst="rect">
              <a:avLst/>
            </a:prstGeom>
          </p:spPr>
          <p:txBody>
            <a:bodyPr wrap="square">
              <a:spAutoFit/>
            </a:bodyPr>
            <a:lstStyle/>
            <a:p>
              <a:pPr algn="ctr"/>
              <a:r>
                <a:rPr lang="en-US" sz="2800" dirty="0" err="1" smtClean="0">
                  <a:latin typeface="Gadugi" panose="020B0502040204020203" pitchFamily="34" charset="0"/>
                </a:rPr>
                <a:t>tmp</a:t>
              </a:r>
              <a:endParaRPr lang="en-US" dirty="0"/>
            </a:p>
          </p:txBody>
        </p:sp>
      </p:grpSp>
      <p:cxnSp>
        <p:nvCxnSpPr>
          <p:cNvPr id="84" name="Straight Arrow Connector 83"/>
          <p:cNvCxnSpPr/>
          <p:nvPr/>
        </p:nvCxnSpPr>
        <p:spPr>
          <a:xfrm>
            <a:off x="3429000" y="3350112"/>
            <a:ext cx="0" cy="574188"/>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p:nvPr/>
        </p:nvCxnSpPr>
        <p:spPr>
          <a:xfrm flipH="1" flipV="1">
            <a:off x="10266477" y="3271182"/>
            <a:ext cx="0" cy="618484"/>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66" name="Rectangle 465"/>
          <p:cNvSpPr/>
          <p:nvPr/>
        </p:nvSpPr>
        <p:spPr>
          <a:xfrm>
            <a:off x="6590374" y="2575530"/>
            <a:ext cx="426720" cy="584775"/>
          </a:xfrm>
          <a:prstGeom prst="rect">
            <a:avLst/>
          </a:prstGeom>
        </p:spPr>
        <p:txBody>
          <a:bodyPr wrap="none">
            <a:spAutoFit/>
          </a:bodyPr>
          <a:lstStyle/>
          <a:p>
            <a:pPr algn="ctr"/>
            <a:r>
              <a:rPr lang="en-US" sz="3200" dirty="0" smtClean="0">
                <a:solidFill>
                  <a:schemeClr val="bg1"/>
                </a:solidFill>
              </a:rPr>
              <a:t>X</a:t>
            </a:r>
            <a:endParaRPr lang="en-US" sz="3200" dirty="0">
              <a:solidFill>
                <a:schemeClr val="bg1"/>
              </a:solidFill>
            </a:endParaRPr>
          </a:p>
        </p:txBody>
      </p:sp>
      <p:sp>
        <p:nvSpPr>
          <p:cNvPr id="161" name="Rounded Rectangle 160"/>
          <p:cNvSpPr/>
          <p:nvPr/>
        </p:nvSpPr>
        <p:spPr>
          <a:xfrm>
            <a:off x="673100" y="5549900"/>
            <a:ext cx="108458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Cannot pipeline, need atomic operation in h/w</a:t>
            </a:r>
            <a:endParaRPr lang="en-US" sz="4000" dirty="0"/>
          </a:p>
        </p:txBody>
      </p:sp>
    </p:spTree>
    <p:extLst>
      <p:ext uri="{BB962C8B-B14F-4D97-AF65-F5344CB8AC3E}">
        <p14:creationId xmlns:p14="http://schemas.microsoft.com/office/powerpoint/2010/main" val="631319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a:t>
            </a:r>
            <a:r>
              <a:rPr lang="en-US" dirty="0" err="1" smtClean="0"/>
              <a:t>tateful</a:t>
            </a:r>
            <a:r>
              <a:rPr lang="en-US" dirty="0" smtClean="0"/>
              <a:t> atoms can be fairly involved</a:t>
            </a:r>
            <a:endParaRPr lang="en-US" dirty="0"/>
          </a:p>
        </p:txBody>
      </p:sp>
      <p:pic>
        <p:nvPicPr>
          <p:cNvPr id="8" name="Picture 7" descr="nested.pdf"/>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16046" y="1485900"/>
            <a:ext cx="4549599" cy="5219700"/>
          </a:xfrm>
          <a:prstGeom prst="rect">
            <a:avLst/>
          </a:prstGeom>
        </p:spPr>
      </p:pic>
      <p:sp>
        <p:nvSpPr>
          <p:cNvPr id="9" name="TextBox 8"/>
          <p:cNvSpPr txBox="1"/>
          <p:nvPr/>
        </p:nvSpPr>
        <p:spPr>
          <a:xfrm>
            <a:off x="7010400" y="2324100"/>
            <a:ext cx="3467099" cy="2277547"/>
          </a:xfrm>
          <a:prstGeom prst="rect">
            <a:avLst/>
          </a:prstGeom>
          <a:noFill/>
        </p:spPr>
        <p:txBody>
          <a:bodyPr wrap="square" rtlCol="0">
            <a:spAutoFit/>
          </a:bodyPr>
          <a:lstStyle/>
          <a:p>
            <a:pPr algn="ctr"/>
            <a:r>
              <a:rPr lang="en-US" sz="2200" b="1" smtClean="0">
                <a:latin typeface="Gadugi" charset="0"/>
                <a:ea typeface="Gadugi" charset="0"/>
                <a:cs typeface="Gadugi" charset="0"/>
              </a:rPr>
              <a:t>Update </a:t>
            </a:r>
            <a:r>
              <a:rPr lang="en-US" sz="2200" b="1" dirty="0" smtClean="0">
                <a:latin typeface="Gadugi" charset="0"/>
                <a:ea typeface="Gadugi" charset="0"/>
                <a:cs typeface="Gadugi" charset="0"/>
              </a:rPr>
              <a:t>state in one of four ways based on four predicates.</a:t>
            </a:r>
          </a:p>
          <a:p>
            <a:pPr algn="ctr"/>
            <a:endParaRPr lang="en-US" sz="2200" b="1" dirty="0" smtClean="0">
              <a:latin typeface="Gadugi" charset="0"/>
              <a:ea typeface="Gadugi" charset="0"/>
              <a:cs typeface="Gadugi" charset="0"/>
            </a:endParaRPr>
          </a:p>
          <a:p>
            <a:pPr algn="ctr"/>
            <a:r>
              <a:rPr lang="en-US" sz="2200" b="1" dirty="0" smtClean="0">
                <a:latin typeface="Gadugi" charset="0"/>
                <a:ea typeface="Gadugi" charset="0"/>
                <a:cs typeface="Gadugi" charset="0"/>
              </a:rPr>
              <a:t>Each  predicate can itself depend on the state.</a:t>
            </a:r>
            <a:endParaRPr lang="en-US" sz="1000" dirty="0">
              <a:latin typeface="Gadugi" charset="0"/>
              <a:ea typeface="Gadugi" charset="0"/>
              <a:cs typeface="Gadugi" charset="0"/>
            </a:endParaRPr>
          </a:p>
          <a:p>
            <a:endParaRPr lang="en-US" sz="1000" dirty="0" smtClean="0">
              <a:latin typeface="Seravek"/>
              <a:cs typeface="Seravek"/>
            </a:endParaRPr>
          </a:p>
        </p:txBody>
      </p:sp>
    </p:spTree>
    <p:extLst>
      <p:ext uri="{BB962C8B-B14F-4D97-AF65-F5344CB8AC3E}">
        <p14:creationId xmlns:p14="http://schemas.microsoft.com/office/powerpoint/2010/main" val="13635882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8" name="Group 187"/>
          <p:cNvGrpSpPr/>
          <p:nvPr/>
        </p:nvGrpSpPr>
        <p:grpSpPr>
          <a:xfrm>
            <a:off x="6096000" y="4738684"/>
            <a:ext cx="4875732" cy="1927756"/>
            <a:chOff x="6096000" y="4738684"/>
            <a:chExt cx="4875732" cy="1927756"/>
          </a:xfrm>
        </p:grpSpPr>
        <p:grpSp>
          <p:nvGrpSpPr>
            <p:cNvPr id="169" name="Group 168"/>
            <p:cNvGrpSpPr/>
            <p:nvPr/>
          </p:nvGrpSpPr>
          <p:grpSpPr>
            <a:xfrm>
              <a:off x="6096000" y="4738684"/>
              <a:ext cx="4875732" cy="1927756"/>
              <a:chOff x="6096000" y="4738684"/>
              <a:chExt cx="4875732" cy="1927756"/>
            </a:xfrm>
          </p:grpSpPr>
          <p:grpSp>
            <p:nvGrpSpPr>
              <p:cNvPr id="19" name="Group 42"/>
              <p:cNvGrpSpPr/>
              <p:nvPr/>
            </p:nvGrpSpPr>
            <p:grpSpPr>
              <a:xfrm>
                <a:off x="6096000" y="5123267"/>
                <a:ext cx="4875732" cy="934633"/>
                <a:chOff x="1707458" y="1905818"/>
                <a:chExt cx="4254836" cy="926151"/>
              </a:xfrm>
            </p:grpSpPr>
            <p:cxnSp>
              <p:nvCxnSpPr>
                <p:cNvPr id="129" name="Straight Arrow Connector 12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0" name="Straight Arrow Connector 12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1" name="Straight Arrow Connector 13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2" name="Straight Arrow Connector 13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3" name="Straight Arrow Connector 13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4" name="Straight Arrow Connector 13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5" name="Straight Arrow Connector 13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6" name="Straight Arrow Connector 13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20" name="Rectangle 19"/>
              <p:cNvSpPr/>
              <p:nvPr/>
            </p:nvSpPr>
            <p:spPr>
              <a:xfrm>
                <a:off x="7754389" y="4738685"/>
                <a:ext cx="1113765" cy="16335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21" name="Rectangle 20"/>
              <p:cNvSpPr/>
              <p:nvPr/>
            </p:nvSpPr>
            <p:spPr>
              <a:xfrm>
                <a:off x="6325543" y="4738684"/>
                <a:ext cx="1113765" cy="1626533"/>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23" name="Straight Connector 22"/>
              <p:cNvCxnSpPr/>
              <p:nvPr/>
            </p:nvCxnSpPr>
            <p:spPr>
              <a:xfrm>
                <a:off x="10545707" y="590971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10545707" y="5218718"/>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26" name="Rectangle 25"/>
              <p:cNvSpPr/>
              <p:nvPr/>
            </p:nvSpPr>
            <p:spPr>
              <a:xfrm>
                <a:off x="9540445" y="4752491"/>
                <a:ext cx="1113765" cy="160689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27" name="Group 26"/>
              <p:cNvGrpSpPr/>
              <p:nvPr/>
            </p:nvGrpSpPr>
            <p:grpSpPr>
              <a:xfrm>
                <a:off x="8987226" y="5105400"/>
                <a:ext cx="515971" cy="986748"/>
                <a:chOff x="8534400" y="1981200"/>
                <a:chExt cx="595991" cy="2163589"/>
              </a:xfrm>
            </p:grpSpPr>
            <p:cxnSp>
              <p:nvCxnSpPr>
                <p:cNvPr id="125" name="Straight Connector 12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27" name="Straight Connector 12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95" name="Rectangle 94"/>
              <p:cNvSpPr/>
              <p:nvPr/>
            </p:nvSpPr>
            <p:spPr>
              <a:xfrm>
                <a:off x="6331489" y="4738684"/>
                <a:ext cx="1109765" cy="1624015"/>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96" name="Group 95"/>
              <p:cNvGrpSpPr/>
              <p:nvPr/>
            </p:nvGrpSpPr>
            <p:grpSpPr>
              <a:xfrm>
                <a:off x="6396477" y="4914900"/>
                <a:ext cx="981004" cy="1257300"/>
                <a:chOff x="1905000" y="4038600"/>
                <a:chExt cx="981004" cy="1257300"/>
              </a:xfrm>
            </p:grpSpPr>
            <p:grpSp>
              <p:nvGrpSpPr>
                <p:cNvPr id="100" name="Group 99"/>
                <p:cNvGrpSpPr/>
                <p:nvPr/>
              </p:nvGrpSpPr>
              <p:grpSpPr>
                <a:xfrm>
                  <a:off x="1905000" y="4038600"/>
                  <a:ext cx="981004" cy="234942"/>
                  <a:chOff x="3717645" y="1687844"/>
                  <a:chExt cx="981004" cy="234942"/>
                </a:xfrm>
              </p:grpSpPr>
              <p:sp>
                <p:nvSpPr>
                  <p:cNvPr id="113" name="Rectangle 11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14" name="Trapezoid 11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15" name="Straight Connector 114"/>
                  <p:cNvCxnSpPr>
                    <a:stCxn id="113" idx="3"/>
                    <a:endCxn id="11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01" name="Group 100"/>
                <p:cNvGrpSpPr/>
                <p:nvPr/>
              </p:nvGrpSpPr>
              <p:grpSpPr>
                <a:xfrm>
                  <a:off x="1905000" y="4381500"/>
                  <a:ext cx="981004" cy="234942"/>
                  <a:chOff x="3717645" y="1687844"/>
                  <a:chExt cx="981004" cy="234942"/>
                </a:xfrm>
              </p:grpSpPr>
              <p:sp>
                <p:nvSpPr>
                  <p:cNvPr id="110" name="Rectangle 10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11" name="Trapezoid 11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12" name="Straight Connector 111"/>
                  <p:cNvCxnSpPr>
                    <a:stCxn id="110" idx="3"/>
                    <a:endCxn id="11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03" name="Group 102"/>
                <p:cNvGrpSpPr/>
                <p:nvPr/>
              </p:nvGrpSpPr>
              <p:grpSpPr>
                <a:xfrm>
                  <a:off x="1905000" y="5060958"/>
                  <a:ext cx="981004" cy="234942"/>
                  <a:chOff x="3717645" y="1687844"/>
                  <a:chExt cx="981004" cy="234942"/>
                </a:xfrm>
              </p:grpSpPr>
              <p:sp>
                <p:nvSpPr>
                  <p:cNvPr id="104" name="Rectangle 10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05" name="Trapezoid 10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06" name="Straight Connector 105"/>
                  <p:cNvCxnSpPr>
                    <a:stCxn id="104" idx="3"/>
                    <a:endCxn id="10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94" name="TextBox 93"/>
              <p:cNvSpPr txBox="1"/>
              <p:nvPr/>
            </p:nvSpPr>
            <p:spPr>
              <a:xfrm>
                <a:off x="6461344" y="6297108"/>
                <a:ext cx="947695" cy="369332"/>
              </a:xfrm>
              <a:prstGeom prst="rect">
                <a:avLst/>
              </a:prstGeom>
              <a:noFill/>
            </p:spPr>
            <p:txBody>
              <a:bodyPr wrap="none" rtlCol="0">
                <a:spAutoFit/>
              </a:bodyPr>
              <a:lstStyle/>
              <a:p>
                <a:r>
                  <a:rPr lang="en-US" dirty="0" smtClean="0">
                    <a:latin typeface="+mj-lt"/>
                    <a:cs typeface="Seravek"/>
                  </a:rPr>
                  <a:t>Stage 1</a:t>
                </a:r>
                <a:endParaRPr lang="en-US" dirty="0">
                  <a:latin typeface="+mj-lt"/>
                  <a:cs typeface="Seravek"/>
                </a:endParaRPr>
              </a:p>
            </p:txBody>
          </p:sp>
          <p:sp>
            <p:nvSpPr>
              <p:cNvPr id="66" name="Rectangle 65"/>
              <p:cNvSpPr/>
              <p:nvPr/>
            </p:nvSpPr>
            <p:spPr>
              <a:xfrm>
                <a:off x="7752269" y="4738686"/>
                <a:ext cx="1116363" cy="1624014"/>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67" name="Group 66"/>
              <p:cNvGrpSpPr/>
              <p:nvPr/>
            </p:nvGrpSpPr>
            <p:grpSpPr>
              <a:xfrm>
                <a:off x="7817643" y="4914900"/>
                <a:ext cx="986837" cy="1257300"/>
                <a:chOff x="1905000" y="4038600"/>
                <a:chExt cx="981004" cy="1257300"/>
              </a:xfrm>
            </p:grpSpPr>
            <p:grpSp>
              <p:nvGrpSpPr>
                <p:cNvPr id="71" name="Group 70"/>
                <p:cNvGrpSpPr/>
                <p:nvPr/>
              </p:nvGrpSpPr>
              <p:grpSpPr>
                <a:xfrm>
                  <a:off x="1905000" y="4038600"/>
                  <a:ext cx="981004" cy="234942"/>
                  <a:chOff x="3717645" y="1687844"/>
                  <a:chExt cx="981004" cy="234942"/>
                </a:xfrm>
              </p:grpSpPr>
              <p:sp>
                <p:nvSpPr>
                  <p:cNvPr id="84" name="Rectangle 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85" name="Trapezoid 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86" name="Straight Connector 85"/>
                  <p:cNvCxnSpPr>
                    <a:stCxn id="84" idx="3"/>
                    <a:endCxn id="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72" name="Group 71"/>
                <p:cNvGrpSpPr/>
                <p:nvPr/>
              </p:nvGrpSpPr>
              <p:grpSpPr>
                <a:xfrm>
                  <a:off x="1905000" y="4381500"/>
                  <a:ext cx="981004" cy="234942"/>
                  <a:chOff x="3717645" y="1687844"/>
                  <a:chExt cx="981004" cy="234942"/>
                </a:xfrm>
              </p:grpSpPr>
              <p:sp>
                <p:nvSpPr>
                  <p:cNvPr id="81" name="Rectangle 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82" name="Trapezoid 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83" name="Straight Connector 82"/>
                  <p:cNvCxnSpPr>
                    <a:stCxn id="81" idx="3"/>
                    <a:endCxn id="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74" name="Group 73"/>
                <p:cNvGrpSpPr/>
                <p:nvPr/>
              </p:nvGrpSpPr>
              <p:grpSpPr>
                <a:xfrm>
                  <a:off x="1905000" y="5060958"/>
                  <a:ext cx="981004" cy="234942"/>
                  <a:chOff x="3717645" y="1687844"/>
                  <a:chExt cx="981004" cy="234942"/>
                </a:xfrm>
              </p:grpSpPr>
              <p:sp>
                <p:nvSpPr>
                  <p:cNvPr id="75" name="Rectangle 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76" name="Trapezoid 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77" name="Straight Connector 76"/>
                  <p:cNvCxnSpPr>
                    <a:stCxn id="75" idx="3"/>
                    <a:endCxn id="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5" name="TextBox 64"/>
              <p:cNvSpPr txBox="1"/>
              <p:nvPr/>
            </p:nvSpPr>
            <p:spPr>
              <a:xfrm>
                <a:off x="7875899" y="6297108"/>
                <a:ext cx="947695" cy="369332"/>
              </a:xfrm>
              <a:prstGeom prst="rect">
                <a:avLst/>
              </a:prstGeom>
              <a:noFill/>
            </p:spPr>
            <p:txBody>
              <a:bodyPr wrap="none" rtlCol="0">
                <a:spAutoFit/>
              </a:bodyPr>
              <a:lstStyle/>
              <a:p>
                <a:r>
                  <a:rPr lang="en-US" dirty="0" smtClean="0">
                    <a:latin typeface="+mj-lt"/>
                    <a:cs typeface="Seravek"/>
                  </a:rPr>
                  <a:t>Stage 2</a:t>
                </a:r>
                <a:endParaRPr lang="en-US" dirty="0">
                  <a:latin typeface="+mj-lt"/>
                  <a:cs typeface="Seravek"/>
                </a:endParaRPr>
              </a:p>
            </p:txBody>
          </p:sp>
          <p:sp>
            <p:nvSpPr>
              <p:cNvPr id="37" name="Rectangle 36"/>
              <p:cNvSpPr/>
              <p:nvPr/>
            </p:nvSpPr>
            <p:spPr>
              <a:xfrm>
                <a:off x="9532324" y="4738685"/>
                <a:ext cx="1116363" cy="161613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38" name="Group 37"/>
              <p:cNvGrpSpPr/>
              <p:nvPr/>
            </p:nvGrpSpPr>
            <p:grpSpPr>
              <a:xfrm>
                <a:off x="9600132" y="4914900"/>
                <a:ext cx="986837" cy="1257300"/>
                <a:chOff x="1905000" y="4038600"/>
                <a:chExt cx="981004" cy="1257300"/>
              </a:xfrm>
            </p:grpSpPr>
            <p:grpSp>
              <p:nvGrpSpPr>
                <p:cNvPr id="42" name="Group 41"/>
                <p:cNvGrpSpPr/>
                <p:nvPr/>
              </p:nvGrpSpPr>
              <p:grpSpPr>
                <a:xfrm>
                  <a:off x="1905000" y="4038600"/>
                  <a:ext cx="981004" cy="234942"/>
                  <a:chOff x="3717645" y="1687844"/>
                  <a:chExt cx="981004" cy="234942"/>
                </a:xfrm>
              </p:grpSpPr>
              <p:sp>
                <p:nvSpPr>
                  <p:cNvPr id="55" name="Rectangle 5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56" name="Trapezoid 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57" name="Straight Connector 56"/>
                  <p:cNvCxnSpPr>
                    <a:stCxn id="55" idx="3"/>
                    <a:endCxn id="5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 name="Group 42"/>
                <p:cNvGrpSpPr/>
                <p:nvPr/>
              </p:nvGrpSpPr>
              <p:grpSpPr>
                <a:xfrm>
                  <a:off x="1905000" y="4381500"/>
                  <a:ext cx="981004" cy="234942"/>
                  <a:chOff x="3717645" y="1687844"/>
                  <a:chExt cx="981004" cy="234942"/>
                </a:xfrm>
              </p:grpSpPr>
              <p:sp>
                <p:nvSpPr>
                  <p:cNvPr id="52" name="Rectangle 5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53" name="Trapezoid 5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54" name="Straight Connector 53"/>
                  <p:cNvCxnSpPr>
                    <a:stCxn id="52" idx="3"/>
                    <a:endCxn id="5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 name="Group 44"/>
                <p:cNvGrpSpPr/>
                <p:nvPr/>
              </p:nvGrpSpPr>
              <p:grpSpPr>
                <a:xfrm>
                  <a:off x="1905000" y="5060958"/>
                  <a:ext cx="981004" cy="234942"/>
                  <a:chOff x="3717645" y="1687844"/>
                  <a:chExt cx="981004" cy="234942"/>
                </a:xfrm>
              </p:grpSpPr>
              <p:sp>
                <p:nvSpPr>
                  <p:cNvPr id="46" name="Rectangle 4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47" name="Trapezoid 4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48" name="Straight Connector 47"/>
                  <p:cNvCxnSpPr>
                    <a:stCxn id="46" idx="3"/>
                    <a:endCxn id="4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6" name="TextBox 35"/>
              <p:cNvSpPr txBox="1"/>
              <p:nvPr/>
            </p:nvSpPr>
            <p:spPr>
              <a:xfrm>
                <a:off x="9582576" y="6297108"/>
                <a:ext cx="1072730" cy="369332"/>
              </a:xfrm>
              <a:prstGeom prst="rect">
                <a:avLst/>
              </a:prstGeom>
              <a:noFill/>
            </p:spPr>
            <p:txBody>
              <a:bodyPr wrap="none" rtlCol="0">
                <a:spAutoFit/>
              </a:bodyPr>
              <a:lstStyle/>
              <a:p>
                <a:r>
                  <a:rPr lang="en-US" dirty="0" smtClean="0">
                    <a:latin typeface="+mj-lt"/>
                    <a:cs typeface="Seravek"/>
                  </a:rPr>
                  <a:t>Stage 16</a:t>
                </a:r>
                <a:endParaRPr lang="en-US" dirty="0">
                  <a:latin typeface="+mj-lt"/>
                  <a:cs typeface="Seravek"/>
                </a:endParaRPr>
              </a:p>
            </p:txBody>
          </p:sp>
        </p:grpSp>
        <p:cxnSp>
          <p:nvCxnSpPr>
            <p:cNvPr id="183" name="Straight Connector 182"/>
            <p:cNvCxnSpPr/>
            <p:nvPr/>
          </p:nvCxnSpPr>
          <p:spPr>
            <a:xfrm>
              <a:off x="68199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cxnSp>
          <p:nvCxnSpPr>
            <p:cNvPr id="186" name="Straight Connector 185"/>
            <p:cNvCxnSpPr/>
            <p:nvPr/>
          </p:nvCxnSpPr>
          <p:spPr>
            <a:xfrm>
              <a:off x="82677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cxnSp>
          <p:nvCxnSpPr>
            <p:cNvPr id="187" name="Straight Connector 186"/>
            <p:cNvCxnSpPr/>
            <p:nvPr/>
          </p:nvCxnSpPr>
          <p:spPr>
            <a:xfrm>
              <a:off x="100584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p:txBody>
          <a:bodyPr>
            <a:normAutofit/>
          </a:bodyPr>
          <a:lstStyle/>
          <a:p>
            <a:r>
              <a:rPr lang="en-US" dirty="0" smtClean="0">
                <a:latin typeface="+mj-lt"/>
              </a:rPr>
              <a:t>Compiling packet transactions</a:t>
            </a:r>
            <a:endParaRPr lang="en-US" dirty="0">
              <a:latin typeface="+mj-lt"/>
            </a:endParaRPr>
          </a:p>
        </p:txBody>
      </p:sp>
      <p:grpSp>
        <p:nvGrpSpPr>
          <p:cNvPr id="5" name="Group 4"/>
          <p:cNvGrpSpPr/>
          <p:nvPr/>
        </p:nvGrpSpPr>
        <p:grpSpPr>
          <a:xfrm>
            <a:off x="227748" y="2171701"/>
            <a:ext cx="3810852" cy="4234679"/>
            <a:chOff x="780063" y="2652728"/>
            <a:chExt cx="3944908" cy="4029535"/>
          </a:xfrm>
        </p:grpSpPr>
        <p:pic>
          <p:nvPicPr>
            <p:cNvPr id="6" name="Picture 5"/>
            <p:cNvPicPr>
              <a:picLocks noChangeAspect="1"/>
            </p:cNvPicPr>
            <p:nvPr/>
          </p:nvPicPr>
          <p:blipFill>
            <a:blip r:embed="rId3"/>
            <a:stretch>
              <a:fillRect/>
            </a:stretch>
          </p:blipFill>
          <p:spPr>
            <a:xfrm>
              <a:off x="780063" y="2974554"/>
              <a:ext cx="3944908" cy="3707709"/>
            </a:xfrm>
            <a:prstGeom prst="rect">
              <a:avLst/>
            </a:prstGeom>
          </p:spPr>
        </p:pic>
        <p:sp>
          <p:nvSpPr>
            <p:cNvPr id="7" name="TextBox 6"/>
            <p:cNvSpPr txBox="1"/>
            <p:nvPr/>
          </p:nvSpPr>
          <p:spPr>
            <a:xfrm>
              <a:off x="842109" y="2652728"/>
              <a:ext cx="3843421" cy="3818981"/>
            </a:xfrm>
            <a:prstGeom prst="rect">
              <a:avLst/>
            </a:prstGeom>
            <a:noFill/>
          </p:spPr>
          <p:txBody>
            <a:bodyPr wrap="square" rtlCol="0">
              <a:spAutoFit/>
            </a:bodyPr>
            <a:lstStyle/>
            <a:p>
              <a:endParaRPr lang="en-US" sz="1000" dirty="0">
                <a:latin typeface="+mj-lt"/>
                <a:cs typeface="Seravek"/>
              </a:endParaRPr>
            </a:p>
            <a:p>
              <a:endParaRPr lang="en-US" sz="1000" dirty="0" smtClean="0">
                <a:latin typeface="+mj-lt"/>
                <a:cs typeface="Seravek"/>
              </a:endParaRPr>
            </a:p>
            <a:p>
              <a:endParaRPr lang="en-US" sz="1000" dirty="0" smtClean="0">
                <a:latin typeface="+mj-lt"/>
                <a:cs typeface="Seravek"/>
              </a:endParaRPr>
            </a:p>
            <a:p>
              <a:endParaRPr lang="en-US" sz="1000" dirty="0" smtClean="0">
                <a:latin typeface="+mj-lt"/>
                <a:cs typeface="Seravek"/>
              </a:endParaRPr>
            </a:p>
            <a:p>
              <a:endParaRPr lang="en-US" sz="1000" dirty="0" smtClean="0">
                <a:latin typeface="+mj-lt"/>
                <a:cs typeface="Seravek"/>
              </a:endParaRPr>
            </a:p>
            <a:p>
              <a:endParaRPr lang="en-US" sz="1000" dirty="0" smtClean="0">
                <a:latin typeface="+mj-lt"/>
                <a:cs typeface="Seravek"/>
              </a:endParaRPr>
            </a:p>
            <a:p>
              <a:pPr>
                <a:lnSpc>
                  <a:spcPct val="120000"/>
                </a:lnSpc>
              </a:pPr>
              <a:r>
                <a:rPr lang="en-US" sz="2400" dirty="0" smtClean="0">
                  <a:latin typeface="+mj-lt"/>
                  <a:cs typeface="Seravek"/>
                </a:rPr>
                <a:t>   if </a:t>
              </a:r>
              <a:r>
                <a:rPr lang="en-US" sz="2400" dirty="0">
                  <a:latin typeface="+mj-lt"/>
                  <a:cs typeface="Seravek"/>
                </a:rPr>
                <a:t>(</a:t>
              </a:r>
              <a:r>
                <a:rPr lang="en-US" sz="2400" dirty="0">
                  <a:solidFill>
                    <a:srgbClr val="FF0000"/>
                  </a:solidFill>
                  <a:latin typeface="+mj-lt"/>
                  <a:cs typeface="Seravek"/>
                </a:rPr>
                <a:t>count</a:t>
              </a:r>
              <a:r>
                <a:rPr lang="en-US" sz="2400" dirty="0">
                  <a:latin typeface="+mj-lt"/>
                  <a:cs typeface="Seravek"/>
                </a:rPr>
                <a:t> == 9)</a:t>
              </a:r>
              <a:r>
                <a:rPr lang="en-US" sz="2400" dirty="0" smtClean="0">
                  <a:latin typeface="+mj-lt"/>
                  <a:cs typeface="Seravek"/>
                </a:rPr>
                <a:t>:</a:t>
              </a:r>
            </a:p>
            <a:p>
              <a:pPr>
                <a:lnSpc>
                  <a:spcPct val="120000"/>
                </a:lnSpc>
              </a:pPr>
              <a:r>
                <a:rPr lang="en-US" sz="2400" dirty="0">
                  <a:latin typeface="+mj-lt"/>
                  <a:cs typeface="Seravek"/>
                </a:rPr>
                <a:t> </a:t>
              </a:r>
              <a:r>
                <a:rPr lang="en-US" sz="2400" dirty="0" smtClean="0">
                  <a:latin typeface="+mj-lt"/>
                  <a:cs typeface="Seravek"/>
                </a:rPr>
                <a:t>     </a:t>
              </a:r>
              <a:r>
                <a:rPr lang="en-US" sz="2400" dirty="0" err="1" smtClean="0">
                  <a:latin typeface="+mj-lt"/>
                  <a:cs typeface="Seravek"/>
                </a:rPr>
                <a:t>pkt.sample</a:t>
              </a:r>
              <a:r>
                <a:rPr lang="en-US" sz="2400" dirty="0" smtClean="0">
                  <a:latin typeface="+mj-lt"/>
                  <a:cs typeface="Seravek"/>
                </a:rPr>
                <a:t> </a:t>
              </a:r>
              <a:r>
                <a:rPr lang="en-US" sz="2400" dirty="0">
                  <a:latin typeface="+mj-lt"/>
                  <a:cs typeface="Seravek"/>
                </a:rPr>
                <a:t>= </a:t>
              </a:r>
              <a:r>
                <a:rPr lang="en-US" sz="2400" dirty="0" err="1" smtClean="0">
                  <a:latin typeface="+mj-lt"/>
                  <a:cs typeface="Seravek"/>
                </a:rPr>
                <a:t>pkt.src</a:t>
              </a:r>
              <a:endParaRPr lang="en-US" sz="2400" dirty="0">
                <a:latin typeface="+mj-lt"/>
                <a:cs typeface="Seravek"/>
              </a:endParaRPr>
            </a:p>
            <a:p>
              <a:pPr>
                <a:lnSpc>
                  <a:spcPct val="120000"/>
                </a:lnSpc>
              </a:pPr>
              <a:r>
                <a:rPr lang="en-US" sz="2400" dirty="0">
                  <a:latin typeface="+mj-lt"/>
                  <a:cs typeface="Seravek"/>
                </a:rPr>
                <a:t>  </a:t>
              </a:r>
              <a:r>
                <a:rPr lang="en-US" sz="2400" dirty="0" smtClean="0">
                  <a:latin typeface="+mj-lt"/>
                  <a:cs typeface="Seravek"/>
                </a:rPr>
                <a:t>    </a:t>
              </a:r>
              <a:r>
                <a:rPr lang="en-US" sz="2400" dirty="0" smtClean="0">
                  <a:solidFill>
                    <a:srgbClr val="FF0000"/>
                  </a:solidFill>
                  <a:latin typeface="+mj-lt"/>
                  <a:cs typeface="Seravek"/>
                </a:rPr>
                <a:t>count</a:t>
              </a:r>
              <a:r>
                <a:rPr lang="en-US" sz="2400" dirty="0" smtClean="0">
                  <a:latin typeface="+mj-lt"/>
                  <a:cs typeface="Seravek"/>
                </a:rPr>
                <a:t> </a:t>
              </a:r>
              <a:r>
                <a:rPr lang="en-US" sz="2400" dirty="0">
                  <a:latin typeface="+mj-lt"/>
                  <a:cs typeface="Seravek"/>
                </a:rPr>
                <a:t>= 0</a:t>
              </a:r>
            </a:p>
            <a:p>
              <a:pPr>
                <a:lnSpc>
                  <a:spcPct val="120000"/>
                </a:lnSpc>
              </a:pPr>
              <a:r>
                <a:rPr lang="en-US" sz="2400" dirty="0" smtClean="0">
                  <a:latin typeface="+mj-lt"/>
                  <a:cs typeface="Seravek"/>
                </a:rPr>
                <a:t>   else:</a:t>
              </a:r>
              <a:endParaRPr lang="en-US" sz="2400" dirty="0">
                <a:latin typeface="+mj-lt"/>
                <a:cs typeface="Seravek"/>
              </a:endParaRPr>
            </a:p>
            <a:p>
              <a:pPr>
                <a:lnSpc>
                  <a:spcPct val="120000"/>
                </a:lnSpc>
              </a:pPr>
              <a:r>
                <a:rPr lang="en-US" sz="2400" dirty="0">
                  <a:latin typeface="+mj-lt"/>
                  <a:cs typeface="Seravek"/>
                </a:rPr>
                <a:t>  </a:t>
              </a:r>
              <a:r>
                <a:rPr lang="en-US" sz="2400" dirty="0" smtClean="0">
                  <a:latin typeface="+mj-lt"/>
                  <a:cs typeface="Seravek"/>
                </a:rPr>
                <a:t>    </a:t>
              </a:r>
              <a:r>
                <a:rPr lang="en-US" sz="2400" dirty="0" err="1" smtClean="0">
                  <a:latin typeface="+mj-lt"/>
                  <a:cs typeface="Seravek"/>
                </a:rPr>
                <a:t>pkt.sample</a:t>
              </a:r>
              <a:r>
                <a:rPr lang="en-US" sz="2400" dirty="0" smtClean="0">
                  <a:latin typeface="+mj-lt"/>
                  <a:cs typeface="Seravek"/>
                </a:rPr>
                <a:t> </a:t>
              </a:r>
              <a:r>
                <a:rPr lang="en-US" sz="2400" dirty="0">
                  <a:latin typeface="+mj-lt"/>
                  <a:cs typeface="Seravek"/>
                </a:rPr>
                <a:t>= 0</a:t>
              </a:r>
            </a:p>
            <a:p>
              <a:pPr>
                <a:lnSpc>
                  <a:spcPct val="120000"/>
                </a:lnSpc>
              </a:pPr>
              <a:r>
                <a:rPr lang="en-US" sz="2400" dirty="0">
                  <a:latin typeface="+mj-lt"/>
                  <a:cs typeface="Seravek"/>
                </a:rPr>
                <a:t>  </a:t>
              </a:r>
              <a:r>
                <a:rPr lang="en-US" sz="2400" dirty="0" smtClean="0">
                  <a:latin typeface="+mj-lt"/>
                  <a:cs typeface="Seravek"/>
                </a:rPr>
                <a:t>    </a:t>
              </a:r>
              <a:r>
                <a:rPr lang="en-US" sz="2400" dirty="0" smtClean="0">
                  <a:solidFill>
                    <a:srgbClr val="FF0000"/>
                  </a:solidFill>
                  <a:latin typeface="+mj-lt"/>
                  <a:cs typeface="Seravek"/>
                </a:rPr>
                <a:t>count</a:t>
              </a:r>
              <a:r>
                <a:rPr lang="en-US" sz="2400" dirty="0">
                  <a:solidFill>
                    <a:srgbClr val="FF0000"/>
                  </a:solidFill>
                  <a:latin typeface="+mj-lt"/>
                  <a:cs typeface="Seravek"/>
                </a:rPr>
                <a:t>++</a:t>
              </a:r>
              <a:r>
                <a:rPr lang="en-US" sz="2400" dirty="0">
                  <a:latin typeface="+mj-lt"/>
                  <a:cs typeface="Seravek"/>
                </a:rPr>
                <a:t> </a:t>
              </a:r>
            </a:p>
            <a:p>
              <a:endParaRPr lang="en-US" sz="2200" dirty="0">
                <a:latin typeface="+mj-lt"/>
                <a:cs typeface="Seravek"/>
              </a:endParaRPr>
            </a:p>
          </p:txBody>
        </p:sp>
      </p:grpSp>
      <p:sp>
        <p:nvSpPr>
          <p:cNvPr id="14" name="TextBox 13"/>
          <p:cNvSpPr txBox="1"/>
          <p:nvPr/>
        </p:nvSpPr>
        <p:spPr>
          <a:xfrm>
            <a:off x="6711158" y="1777424"/>
            <a:ext cx="3956842" cy="584776"/>
          </a:xfrm>
          <a:prstGeom prst="rect">
            <a:avLst/>
          </a:prstGeom>
          <a:noFill/>
        </p:spPr>
        <p:txBody>
          <a:bodyPr wrap="square" rtlCol="0">
            <a:spAutoFit/>
          </a:bodyPr>
          <a:lstStyle/>
          <a:p>
            <a:pPr algn="ctr"/>
            <a:r>
              <a:rPr lang="en-US" sz="2200" b="1" u="sng" dirty="0" smtClean="0">
                <a:latin typeface="+mj-lt"/>
                <a:cs typeface="Seravek"/>
              </a:rPr>
              <a:t>Packet Sampling Pipeline</a:t>
            </a:r>
          </a:p>
          <a:p>
            <a:endParaRPr lang="en-US" sz="1000" dirty="0" smtClean="0">
              <a:latin typeface="+mj-lt"/>
              <a:cs typeface="Seravek"/>
            </a:endParaRPr>
          </a:p>
        </p:txBody>
      </p:sp>
      <p:grpSp>
        <p:nvGrpSpPr>
          <p:cNvPr id="168" name="Group 167"/>
          <p:cNvGrpSpPr/>
          <p:nvPr/>
        </p:nvGrpSpPr>
        <p:grpSpPr>
          <a:xfrm>
            <a:off x="4881716" y="1866900"/>
            <a:ext cx="7260439" cy="2410133"/>
            <a:chOff x="4987690" y="1943100"/>
            <a:chExt cx="7260439" cy="2410133"/>
          </a:xfrm>
        </p:grpSpPr>
        <p:grpSp>
          <p:nvGrpSpPr>
            <p:cNvPr id="9" name="Group 8"/>
            <p:cNvGrpSpPr/>
            <p:nvPr/>
          </p:nvGrpSpPr>
          <p:grpSpPr>
            <a:xfrm>
              <a:off x="4987690" y="1943100"/>
              <a:ext cx="7260439" cy="2410133"/>
              <a:chOff x="-1882355" y="1921050"/>
              <a:chExt cx="8377420" cy="3377516"/>
            </a:xfrm>
          </p:grpSpPr>
          <p:sp>
            <p:nvSpPr>
              <p:cNvPr id="10" name="Freeform 9"/>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1" name="Freeform 10"/>
              <p:cNvSpPr/>
              <p:nvPr/>
            </p:nvSpPr>
            <p:spPr>
              <a:xfrm>
                <a:off x="-1882355" y="3004403"/>
                <a:ext cx="4961976" cy="2294163"/>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12" name="Freeform 11"/>
              <p:cNvSpPr/>
              <p:nvPr/>
            </p:nvSpPr>
            <p:spPr>
              <a:xfrm rot="5400000" flipV="1">
                <a:off x="3034811" y="4085049"/>
                <a:ext cx="320356" cy="263768"/>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chemeClr val="tx1">
                  <a:lumMod val="50000"/>
                  <a:lumOff val="50000"/>
                </a:schemeClr>
              </a:solidFill>
              <a:ln>
                <a:solidFill>
                  <a:schemeClr val="tx1"/>
                </a:solid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3" name="Freeform 12"/>
              <p:cNvSpPr/>
              <p:nvPr/>
            </p:nvSpPr>
            <p:spPr>
              <a:xfrm>
                <a:off x="3352994" y="3608021"/>
                <a:ext cx="3142071" cy="1352032"/>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pkt.sample</a:t>
                </a:r>
                <a:r>
                  <a:rPr lang="en-US" sz="2000" kern="0" dirty="0" smtClean="0">
                    <a:solidFill>
                      <a:srgbClr val="000000"/>
                    </a:solidFill>
                    <a:latin typeface="+mj-lt"/>
                    <a:cs typeface="Seravek"/>
                  </a:rPr>
                  <a:t> </a:t>
                </a:r>
                <a:r>
                  <a:rPr lang="en-US" sz="2000" kern="0" dirty="0">
                    <a:solidFill>
                      <a:srgbClr val="000000"/>
                    </a:solidFill>
                    <a:latin typeface="+mj-lt"/>
                    <a:cs typeface="Seravek"/>
                  </a:rPr>
                  <a:t>= </a:t>
                </a:r>
                <a:r>
                  <a:rPr lang="en-US" sz="2000" kern="0" dirty="0" err="1" smtClean="0">
                    <a:solidFill>
                      <a:srgbClr val="000000"/>
                    </a:solidFill>
                    <a:latin typeface="+mj-lt"/>
                    <a:cs typeface="Seravek"/>
                  </a:rPr>
                  <a:t>pkt.tmp</a:t>
                </a:r>
                <a:r>
                  <a:rPr lang="en-US" sz="2000" kern="0" dirty="0">
                    <a:solidFill>
                      <a:srgbClr val="000000"/>
                    </a:solidFill>
                    <a:latin typeface="+mj-lt"/>
                    <a:cs typeface="Seravek"/>
                  </a:rPr>
                  <a:t> </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pkt.src</a:t>
                </a:r>
                <a:r>
                  <a:rPr lang="en-US" sz="2000" kern="0" dirty="0" smtClean="0">
                    <a:solidFill>
                      <a:srgbClr val="000000"/>
                    </a:solidFill>
                    <a:latin typeface="+mj-lt"/>
                    <a:cs typeface="Seravek"/>
                  </a:rPr>
                  <a:t> : 0</a:t>
                </a:r>
                <a:endParaRPr lang="en-US" sz="2000" kern="0" dirty="0">
                  <a:solidFill>
                    <a:srgbClr val="000000"/>
                  </a:solidFill>
                  <a:latin typeface="+mj-lt"/>
                  <a:cs typeface="Seravek"/>
                </a:endParaRPr>
              </a:p>
            </p:txBody>
          </p:sp>
        </p:grpSp>
        <p:sp>
          <p:nvSpPr>
            <p:cNvPr id="15" name="TextBox 405"/>
            <p:cNvSpPr txBox="1"/>
            <p:nvPr/>
          </p:nvSpPr>
          <p:spPr>
            <a:xfrm>
              <a:off x="10189202" y="2362200"/>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2</a:t>
              </a:r>
            </a:p>
          </p:txBody>
        </p:sp>
        <p:sp>
          <p:nvSpPr>
            <p:cNvPr id="16" name="TextBox 405"/>
            <p:cNvSpPr txBox="1"/>
            <p:nvPr/>
          </p:nvSpPr>
          <p:spPr>
            <a:xfrm>
              <a:off x="6553200" y="2365366"/>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a:t>
              </a:r>
              <a:r>
                <a:rPr lang="en-US" sz="2000" kern="0" dirty="0" smtClean="0">
                  <a:solidFill>
                    <a:prstClr val="black"/>
                  </a:solidFill>
                  <a:latin typeface="+mj-lt"/>
                  <a:cs typeface="Seravek"/>
                </a:rPr>
                <a:t>1</a:t>
              </a:r>
              <a:endParaRPr lang="en-US" sz="2000" kern="0" dirty="0">
                <a:solidFill>
                  <a:prstClr val="black"/>
                </a:solidFill>
                <a:latin typeface="+mj-lt"/>
                <a:cs typeface="Seravek"/>
              </a:endParaRPr>
            </a:p>
          </p:txBody>
        </p:sp>
      </p:grpSp>
      <p:cxnSp>
        <p:nvCxnSpPr>
          <p:cNvPr id="22" name="Straight Connector 21"/>
          <p:cNvCxnSpPr/>
          <p:nvPr/>
        </p:nvCxnSpPr>
        <p:spPr>
          <a:xfrm>
            <a:off x="11346875" y="3714873"/>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a:off x="10203875" y="438708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41" name="Straight Arrow Connector 140"/>
          <p:cNvCxnSpPr/>
          <p:nvPr/>
        </p:nvCxnSpPr>
        <p:spPr>
          <a:xfrm flipH="1">
            <a:off x="7010400" y="4224556"/>
            <a:ext cx="126044" cy="652244"/>
          </a:xfrm>
          <a:prstGeom prst="straightConnector1">
            <a:avLst/>
          </a:prstGeom>
          <a:ln w="50800">
            <a:solidFill>
              <a:srgbClr val="454545"/>
            </a:solidFill>
            <a:tailEnd type="arrow" w="med" len="med"/>
          </a:ln>
        </p:spPr>
        <p:style>
          <a:lnRef idx="2">
            <a:schemeClr val="accent1"/>
          </a:lnRef>
          <a:fillRef idx="0">
            <a:schemeClr val="accent1"/>
          </a:fillRef>
          <a:effectRef idx="1">
            <a:schemeClr val="accent1"/>
          </a:effectRef>
          <a:fontRef idx="minor">
            <a:schemeClr val="tx1"/>
          </a:fontRef>
        </p:style>
      </p:cxnSp>
      <p:cxnSp>
        <p:nvCxnSpPr>
          <p:cNvPr id="151" name="Straight Arrow Connector 150"/>
          <p:cNvCxnSpPr/>
          <p:nvPr/>
        </p:nvCxnSpPr>
        <p:spPr>
          <a:xfrm flipH="1">
            <a:off x="8763000" y="3771900"/>
            <a:ext cx="1752600" cy="1143000"/>
          </a:xfrm>
          <a:prstGeom prst="straightConnector1">
            <a:avLst/>
          </a:prstGeom>
          <a:ln w="50800">
            <a:solidFill>
              <a:srgbClr val="454545"/>
            </a:solidFill>
            <a:tailEnd type="arrow" w="med" len="med"/>
          </a:ln>
        </p:spPr>
        <p:style>
          <a:lnRef idx="2">
            <a:schemeClr val="accent1"/>
          </a:lnRef>
          <a:fillRef idx="0">
            <a:schemeClr val="accent1"/>
          </a:fillRef>
          <a:effectRef idx="1">
            <a:schemeClr val="accent1"/>
          </a:effectRef>
          <a:fontRef idx="minor">
            <a:schemeClr val="tx1"/>
          </a:fontRef>
        </p:style>
      </p:cxnSp>
      <p:sp>
        <p:nvSpPr>
          <p:cNvPr id="167" name="TextBox 166"/>
          <p:cNvSpPr txBox="1"/>
          <p:nvPr/>
        </p:nvSpPr>
        <p:spPr>
          <a:xfrm>
            <a:off x="234158" y="1790700"/>
            <a:ext cx="3956842" cy="584776"/>
          </a:xfrm>
          <a:prstGeom prst="rect">
            <a:avLst/>
          </a:prstGeom>
          <a:noFill/>
        </p:spPr>
        <p:txBody>
          <a:bodyPr wrap="square" rtlCol="0">
            <a:spAutoFit/>
          </a:bodyPr>
          <a:lstStyle/>
          <a:p>
            <a:pPr algn="ctr"/>
            <a:r>
              <a:rPr lang="en-US" sz="2200" b="1" u="sng" dirty="0">
                <a:latin typeface="+mj-lt"/>
                <a:cs typeface="Seravek"/>
              </a:rPr>
              <a:t>Packet Sampling Algorithm</a:t>
            </a:r>
            <a:endParaRPr lang="en-US" sz="1000" dirty="0">
              <a:latin typeface="+mj-lt"/>
              <a:cs typeface="Seravek"/>
            </a:endParaRPr>
          </a:p>
          <a:p>
            <a:endParaRPr lang="en-US" sz="1000" dirty="0" smtClean="0">
              <a:latin typeface="+mj-lt"/>
              <a:cs typeface="Seravek"/>
            </a:endParaRPr>
          </a:p>
        </p:txBody>
      </p:sp>
      <p:grpSp>
        <p:nvGrpSpPr>
          <p:cNvPr id="170" name="Group 169"/>
          <p:cNvGrpSpPr/>
          <p:nvPr/>
        </p:nvGrpSpPr>
        <p:grpSpPr>
          <a:xfrm>
            <a:off x="6394450" y="4916748"/>
            <a:ext cx="980984" cy="236269"/>
            <a:chOff x="6394450" y="4916748"/>
            <a:chExt cx="980984" cy="236269"/>
          </a:xfrm>
        </p:grpSpPr>
        <p:sp>
          <p:nvSpPr>
            <p:cNvPr id="171" name="Trapezoid 170"/>
            <p:cNvSpPr/>
            <p:nvPr/>
          </p:nvSpPr>
          <p:spPr>
            <a:xfrm rot="5400000">
              <a:off x="7142078" y="4915163"/>
              <a:ext cx="231771" cy="234941"/>
            </a:xfrm>
            <a:prstGeom prst="trapezoid">
              <a:avLst/>
            </a:prstGeom>
            <a:solidFill>
              <a:schemeClr val="accent4"/>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72" name="Rectangle 171"/>
            <p:cNvSpPr/>
            <p:nvPr/>
          </p:nvSpPr>
          <p:spPr>
            <a:xfrm>
              <a:off x="6394450" y="4918075"/>
              <a:ext cx="673040" cy="234942"/>
            </a:xfrm>
            <a:prstGeom prst="rect">
              <a:avLst/>
            </a:prstGeom>
            <a:solidFill>
              <a:srgbClr val="99162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73" name="Straight Connector 172"/>
            <p:cNvCxnSpPr/>
            <p:nvPr/>
          </p:nvCxnSpPr>
          <p:spPr>
            <a:xfrm flipV="1">
              <a:off x="7067550" y="5030786"/>
              <a:ext cx="73023" cy="1585"/>
            </a:xfrm>
            <a:prstGeom prst="line">
              <a:avLst/>
            </a:prstGeom>
            <a:ln w="1270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74" name="Group 173"/>
          <p:cNvGrpSpPr/>
          <p:nvPr/>
        </p:nvGrpSpPr>
        <p:grpSpPr>
          <a:xfrm>
            <a:off x="7820025" y="4913573"/>
            <a:ext cx="980984" cy="236269"/>
            <a:chOff x="6394450" y="4916748"/>
            <a:chExt cx="980984" cy="236269"/>
          </a:xfrm>
        </p:grpSpPr>
        <p:sp>
          <p:nvSpPr>
            <p:cNvPr id="175" name="Trapezoid 174"/>
            <p:cNvSpPr/>
            <p:nvPr/>
          </p:nvSpPr>
          <p:spPr>
            <a:xfrm rot="5400000">
              <a:off x="7142078" y="4915163"/>
              <a:ext cx="231771" cy="234941"/>
            </a:xfrm>
            <a:prstGeom prst="trapezoid">
              <a:avLst/>
            </a:prstGeom>
            <a:solidFill>
              <a:schemeClr val="accent4"/>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76" name="Rectangle 175"/>
            <p:cNvSpPr/>
            <p:nvPr/>
          </p:nvSpPr>
          <p:spPr>
            <a:xfrm>
              <a:off x="6394450" y="4918075"/>
              <a:ext cx="673040" cy="234942"/>
            </a:xfrm>
            <a:prstGeom prst="rect">
              <a:avLst/>
            </a:prstGeom>
            <a:solidFill>
              <a:srgbClr val="99162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77" name="Straight Connector 176"/>
            <p:cNvCxnSpPr/>
            <p:nvPr/>
          </p:nvCxnSpPr>
          <p:spPr>
            <a:xfrm flipV="1">
              <a:off x="7067550" y="5030786"/>
              <a:ext cx="73023" cy="1585"/>
            </a:xfrm>
            <a:prstGeom prst="line">
              <a:avLst/>
            </a:prstGeom>
            <a:ln w="1270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1" name="Group 180"/>
          <p:cNvGrpSpPr/>
          <p:nvPr/>
        </p:nvGrpSpPr>
        <p:grpSpPr>
          <a:xfrm>
            <a:off x="3848100" y="3886200"/>
            <a:ext cx="1600200" cy="811887"/>
            <a:chOff x="3848100" y="3886200"/>
            <a:chExt cx="1600200" cy="811887"/>
          </a:xfrm>
        </p:grpSpPr>
        <p:sp>
          <p:nvSpPr>
            <p:cNvPr id="17" name="Right Arrow 16"/>
            <p:cNvSpPr/>
            <p:nvPr/>
          </p:nvSpPr>
          <p:spPr>
            <a:xfrm>
              <a:off x="4267200" y="3886200"/>
              <a:ext cx="647700" cy="4191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latin typeface="+mj-lt"/>
              </a:endParaRPr>
            </a:p>
          </p:txBody>
        </p:sp>
        <p:sp>
          <p:nvSpPr>
            <p:cNvPr id="180" name="TextBox 179"/>
            <p:cNvSpPr txBox="1"/>
            <p:nvPr/>
          </p:nvSpPr>
          <p:spPr>
            <a:xfrm>
              <a:off x="3848100" y="4267200"/>
              <a:ext cx="1600200" cy="430887"/>
            </a:xfrm>
            <a:prstGeom prst="rect">
              <a:avLst/>
            </a:prstGeom>
            <a:noFill/>
          </p:spPr>
          <p:txBody>
            <a:bodyPr wrap="square" rtlCol="0">
              <a:spAutoFit/>
            </a:bodyPr>
            <a:lstStyle/>
            <a:p>
              <a:pPr algn="ctr"/>
              <a:r>
                <a:rPr lang="en-US" sz="2200" dirty="0" smtClean="0">
                  <a:solidFill>
                    <a:srgbClr val="000000"/>
                  </a:solidFill>
                  <a:latin typeface="+mj-lt"/>
                  <a:cs typeface="Seravek"/>
                </a:rPr>
                <a:t>Compiler</a:t>
              </a:r>
              <a:endParaRPr lang="en-US" sz="2200" dirty="0">
                <a:solidFill>
                  <a:srgbClr val="000000"/>
                </a:solidFill>
                <a:latin typeface="+mj-lt"/>
                <a:cs typeface="Seravek"/>
              </a:endParaRPr>
            </a:p>
          </p:txBody>
        </p:sp>
      </p:grpSp>
    </p:spTree>
    <p:extLst>
      <p:ext uri="{BB962C8B-B14F-4D97-AF65-F5344CB8AC3E}">
        <p14:creationId xmlns:p14="http://schemas.microsoft.com/office/powerpoint/2010/main" val="14280426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81"/>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168"/>
                                        </p:tgtEl>
                                        <p:attrNameLst>
                                          <p:attrName>style.visibility</p:attrName>
                                        </p:attrNameLst>
                                      </p:cBhvr>
                                      <p:to>
                                        <p:strVal val="visible"/>
                                      </p:to>
                                    </p:set>
                                    <p:animEffect transition="in" filter="wipe(left)">
                                      <p:cBhvr>
                                        <p:cTn id="16" dur="500"/>
                                        <p:tgtEl>
                                          <p:spTgt spid="168"/>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8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4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7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51"/>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2514600" y="3941761"/>
            <a:ext cx="1447800" cy="6477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Atom</a:t>
            </a:r>
            <a:endParaRPr lang="en-US" dirty="0">
              <a:solidFill>
                <a:schemeClr val="tx1"/>
              </a:solidFill>
            </a:endParaRPr>
          </a:p>
        </p:txBody>
      </p:sp>
      <p:sp>
        <p:nvSpPr>
          <p:cNvPr id="6" name="Rounded Rectangle 5"/>
          <p:cNvSpPr/>
          <p:nvPr/>
        </p:nvSpPr>
        <p:spPr>
          <a:xfrm>
            <a:off x="2527300" y="4953396"/>
            <a:ext cx="1435100" cy="6477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Algorithm</a:t>
            </a:r>
            <a:endParaRPr lang="en-US" dirty="0">
              <a:solidFill>
                <a:schemeClr val="tx1"/>
              </a:solidFill>
            </a:endParaRPr>
          </a:p>
        </p:txBody>
      </p:sp>
      <p:cxnSp>
        <p:nvCxnSpPr>
          <p:cNvPr id="8" name="Straight Arrow Connector 7"/>
          <p:cNvCxnSpPr>
            <a:stCxn id="5" idx="3"/>
            <a:endCxn id="12" idx="2"/>
          </p:cNvCxnSpPr>
          <p:nvPr/>
        </p:nvCxnSpPr>
        <p:spPr>
          <a:xfrm>
            <a:off x="3962400" y="4265611"/>
            <a:ext cx="838200" cy="1"/>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6" idx="3"/>
            <a:endCxn id="12" idx="4"/>
          </p:cNvCxnSpPr>
          <p:nvPr/>
        </p:nvCxnSpPr>
        <p:spPr>
          <a:xfrm flipV="1">
            <a:off x="3962400" y="4835127"/>
            <a:ext cx="1485900" cy="442119"/>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4800600" y="3696096"/>
            <a:ext cx="1295400" cy="1139031"/>
          </a:xfrm>
          <a:prstGeom prst="ellipse">
            <a:avLst/>
          </a:prstGeom>
          <a:solidFill>
            <a:srgbClr val="FF0000">
              <a:alpha val="32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4893500" y="4080945"/>
            <a:ext cx="1109599" cy="369332"/>
          </a:xfrm>
          <a:prstGeom prst="rect">
            <a:avLst/>
          </a:prstGeom>
        </p:spPr>
        <p:txBody>
          <a:bodyPr wrap="none">
            <a:spAutoFit/>
          </a:bodyPr>
          <a:lstStyle/>
          <a:p>
            <a:pPr algn="ctr"/>
            <a:r>
              <a:rPr lang="en-US" smtClean="0"/>
              <a:t>Compiler</a:t>
            </a:r>
            <a:endParaRPr lang="en-US" dirty="0"/>
          </a:p>
        </p:txBody>
      </p:sp>
      <p:sp>
        <p:nvSpPr>
          <p:cNvPr id="14" name="Rounded Rectangle 13"/>
          <p:cNvSpPr/>
          <p:nvPr/>
        </p:nvSpPr>
        <p:spPr>
          <a:xfrm>
            <a:off x="2514600" y="2760265"/>
            <a:ext cx="1447800"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2655648" y="2741899"/>
            <a:ext cx="1165704" cy="646331"/>
          </a:xfrm>
          <a:prstGeom prst="rect">
            <a:avLst/>
          </a:prstGeom>
        </p:spPr>
        <p:txBody>
          <a:bodyPr wrap="none">
            <a:spAutoFit/>
          </a:bodyPr>
          <a:lstStyle/>
          <a:p>
            <a:pPr algn="ctr"/>
            <a:r>
              <a:rPr lang="en-US" smtClean="0"/>
              <a:t>Pipeline</a:t>
            </a:r>
          </a:p>
          <a:p>
            <a:pPr algn="ctr"/>
            <a:r>
              <a:rPr lang="en-US" dirty="0" smtClean="0"/>
              <a:t>geometry</a:t>
            </a:r>
            <a:endParaRPr lang="en-US" dirty="0"/>
          </a:p>
        </p:txBody>
      </p:sp>
      <p:cxnSp>
        <p:nvCxnSpPr>
          <p:cNvPr id="16" name="Straight Arrow Connector 15"/>
          <p:cNvCxnSpPr>
            <a:stCxn id="14" idx="3"/>
            <a:endCxn id="12" idx="0"/>
          </p:cNvCxnSpPr>
          <p:nvPr/>
        </p:nvCxnSpPr>
        <p:spPr>
          <a:xfrm>
            <a:off x="3962400" y="3065065"/>
            <a:ext cx="1485900" cy="631031"/>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12" idx="6"/>
          </p:cNvCxnSpPr>
          <p:nvPr/>
        </p:nvCxnSpPr>
        <p:spPr>
          <a:xfrm flipV="1">
            <a:off x="6096000" y="3222842"/>
            <a:ext cx="2514600" cy="104277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6398135" y="3559561"/>
            <a:ext cx="2212465" cy="646331"/>
          </a:xfrm>
          <a:prstGeom prst="rect">
            <a:avLst/>
          </a:prstGeom>
          <a:solidFill>
            <a:schemeClr val="bg1"/>
          </a:solidFill>
        </p:spPr>
        <p:txBody>
          <a:bodyPr wrap="square" rtlCol="0">
            <a:spAutoFit/>
          </a:bodyPr>
          <a:lstStyle/>
          <a:p>
            <a:r>
              <a:rPr lang="en-US" dirty="0"/>
              <a:t>A</a:t>
            </a:r>
            <a:r>
              <a:rPr lang="en-US" dirty="0" smtClean="0"/>
              <a:t>lgorithm doesn’t compile?</a:t>
            </a:r>
            <a:endParaRPr lang="en-US" dirty="0"/>
          </a:p>
        </p:txBody>
      </p:sp>
      <p:sp>
        <p:nvSpPr>
          <p:cNvPr id="45" name="Freeform 44"/>
          <p:cNvSpPr/>
          <p:nvPr/>
        </p:nvSpPr>
        <p:spPr>
          <a:xfrm>
            <a:off x="3200400" y="2344984"/>
            <a:ext cx="5760520" cy="906612"/>
          </a:xfrm>
          <a:custGeom>
            <a:avLst/>
            <a:gdLst>
              <a:gd name="connsiteX0" fmla="*/ 5334000 w 5709720"/>
              <a:gd name="connsiteY0" fmla="*/ 906612 h 906612"/>
              <a:gd name="connsiteX1" fmla="*/ 5270500 w 5709720"/>
              <a:gd name="connsiteY1" fmla="*/ 233512 h 906612"/>
              <a:gd name="connsiteX2" fmla="*/ 927100 w 5709720"/>
              <a:gd name="connsiteY2" fmla="*/ 4912 h 906612"/>
              <a:gd name="connsiteX3" fmla="*/ 0 w 5709720"/>
              <a:gd name="connsiteY3" fmla="*/ 411312 h 906612"/>
            </a:gdLst>
            <a:ahLst/>
            <a:cxnLst>
              <a:cxn ang="0">
                <a:pos x="connsiteX0" y="connsiteY0"/>
              </a:cxn>
              <a:cxn ang="0">
                <a:pos x="connsiteX1" y="connsiteY1"/>
              </a:cxn>
              <a:cxn ang="0">
                <a:pos x="connsiteX2" y="connsiteY2"/>
              </a:cxn>
              <a:cxn ang="0">
                <a:pos x="connsiteX3" y="connsiteY3"/>
              </a:cxn>
            </a:cxnLst>
            <a:rect l="l" t="t" r="r" b="b"/>
            <a:pathLst>
              <a:path w="5709720" h="906612">
                <a:moveTo>
                  <a:pt x="5334000" y="906612"/>
                </a:moveTo>
                <a:cubicBezTo>
                  <a:pt x="5669491" y="645203"/>
                  <a:pt x="6004983" y="383795"/>
                  <a:pt x="5270500" y="233512"/>
                </a:cubicBezTo>
                <a:cubicBezTo>
                  <a:pt x="4536017" y="83229"/>
                  <a:pt x="1805517" y="-24721"/>
                  <a:pt x="927100" y="4912"/>
                </a:cubicBezTo>
                <a:cubicBezTo>
                  <a:pt x="48683" y="34545"/>
                  <a:pt x="42333" y="426129"/>
                  <a:pt x="0" y="411312"/>
                </a:cubicBezTo>
              </a:path>
            </a:pathLst>
          </a:custGeom>
          <a:noFill/>
          <a:ln w="63500">
            <a:solidFill>
              <a:schemeClr val="accent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p:cNvSpPr txBox="1"/>
          <p:nvPr/>
        </p:nvSpPr>
        <p:spPr>
          <a:xfrm>
            <a:off x="5067300" y="1905000"/>
            <a:ext cx="2212465" cy="646331"/>
          </a:xfrm>
          <a:prstGeom prst="rect">
            <a:avLst/>
          </a:prstGeom>
          <a:solidFill>
            <a:schemeClr val="bg1"/>
          </a:solidFill>
        </p:spPr>
        <p:txBody>
          <a:bodyPr wrap="square" rtlCol="0">
            <a:spAutoFit/>
          </a:bodyPr>
          <a:lstStyle/>
          <a:p>
            <a:r>
              <a:rPr lang="en-US" dirty="0" smtClean="0"/>
              <a:t>Modify pipeline geometry or atom</a:t>
            </a:r>
            <a:r>
              <a:rPr lang="en-US" dirty="0"/>
              <a:t>.</a:t>
            </a:r>
            <a:r>
              <a:rPr lang="en-US" dirty="0" smtClean="0"/>
              <a:t> </a:t>
            </a:r>
            <a:endParaRPr lang="en-US" dirty="0"/>
          </a:p>
        </p:txBody>
      </p:sp>
      <p:sp>
        <p:nvSpPr>
          <p:cNvPr id="48" name="Freeform 47"/>
          <p:cNvSpPr/>
          <p:nvPr/>
        </p:nvSpPr>
        <p:spPr>
          <a:xfrm>
            <a:off x="1758182" y="2133996"/>
            <a:ext cx="3307786" cy="2146300"/>
          </a:xfrm>
          <a:custGeom>
            <a:avLst/>
            <a:gdLst>
              <a:gd name="connsiteX0" fmla="*/ 4185419 w 4185419"/>
              <a:gd name="connsiteY0" fmla="*/ 100058 h 2551158"/>
              <a:gd name="connsiteX1" fmla="*/ 159519 w 4185419"/>
              <a:gd name="connsiteY1" fmla="*/ 290558 h 2551158"/>
              <a:gd name="connsiteX2" fmla="*/ 743719 w 4185419"/>
              <a:gd name="connsiteY2" fmla="*/ 2551158 h 2551158"/>
            </a:gdLst>
            <a:ahLst/>
            <a:cxnLst>
              <a:cxn ang="0">
                <a:pos x="connsiteX0" y="connsiteY0"/>
              </a:cxn>
              <a:cxn ang="0">
                <a:pos x="connsiteX1" y="connsiteY1"/>
              </a:cxn>
              <a:cxn ang="0">
                <a:pos x="connsiteX2" y="connsiteY2"/>
              </a:cxn>
            </a:cxnLst>
            <a:rect l="l" t="t" r="r" b="b"/>
            <a:pathLst>
              <a:path w="4185419" h="2551158">
                <a:moveTo>
                  <a:pt x="4185419" y="100058"/>
                </a:moveTo>
                <a:cubicBezTo>
                  <a:pt x="2459277" y="-8951"/>
                  <a:pt x="733136" y="-117959"/>
                  <a:pt x="159519" y="290558"/>
                </a:cubicBezTo>
                <a:cubicBezTo>
                  <a:pt x="-414098" y="699075"/>
                  <a:pt x="743719" y="2551158"/>
                  <a:pt x="743719" y="2551158"/>
                </a:cubicBezTo>
              </a:path>
            </a:pathLst>
          </a:custGeom>
          <a:noFill/>
          <a:ln w="63500">
            <a:solidFill>
              <a:schemeClr val="accent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itle 49"/>
          <p:cNvSpPr>
            <a:spLocks noGrp="1"/>
          </p:cNvSpPr>
          <p:nvPr>
            <p:ph type="title"/>
          </p:nvPr>
        </p:nvSpPr>
        <p:spPr/>
        <p:txBody>
          <a:bodyPr/>
          <a:lstStyle/>
          <a:p>
            <a:r>
              <a:rPr lang="en-US" dirty="0" smtClean="0"/>
              <a:t>Designing programmable switches</a:t>
            </a:r>
            <a:endParaRPr lang="en-US" dirty="0"/>
          </a:p>
        </p:txBody>
      </p:sp>
      <p:sp>
        <p:nvSpPr>
          <p:cNvPr id="2" name="TextBox 1"/>
          <p:cNvSpPr txBox="1"/>
          <p:nvPr/>
        </p:nvSpPr>
        <p:spPr>
          <a:xfrm>
            <a:off x="1104900" y="6096000"/>
            <a:ext cx="9123010" cy="461665"/>
          </a:xfrm>
          <a:prstGeom prst="rect">
            <a:avLst/>
          </a:prstGeom>
          <a:noFill/>
        </p:spPr>
        <p:txBody>
          <a:bodyPr wrap="none" rtlCol="0">
            <a:spAutoFit/>
          </a:bodyPr>
          <a:lstStyle/>
          <a:p>
            <a:r>
              <a:rPr lang="en-US" sz="2400" dirty="0" smtClean="0"/>
              <a:t>Focus on </a:t>
            </a:r>
            <a:r>
              <a:rPr lang="en-US" sz="2400" dirty="0" err="1" smtClean="0"/>
              <a:t>stateful</a:t>
            </a:r>
            <a:r>
              <a:rPr lang="en-US" sz="2400" dirty="0" smtClean="0"/>
              <a:t> atoms, stateless operations are easily pipelined</a:t>
            </a:r>
            <a:endParaRPr lang="en-US" sz="2400" dirty="0"/>
          </a:p>
        </p:txBody>
      </p:sp>
      <p:cxnSp>
        <p:nvCxnSpPr>
          <p:cNvPr id="18" name="Straight Arrow Connector 17"/>
          <p:cNvCxnSpPr>
            <a:stCxn id="12" idx="6"/>
          </p:cNvCxnSpPr>
          <p:nvPr/>
        </p:nvCxnSpPr>
        <p:spPr>
          <a:xfrm>
            <a:off x="6096000" y="4265612"/>
            <a:ext cx="2095500" cy="1068388"/>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6400800" y="4610100"/>
            <a:ext cx="2212465" cy="369332"/>
          </a:xfrm>
          <a:prstGeom prst="rect">
            <a:avLst/>
          </a:prstGeom>
          <a:solidFill>
            <a:schemeClr val="bg1"/>
          </a:solidFill>
        </p:spPr>
        <p:txBody>
          <a:bodyPr wrap="square" rtlCol="0">
            <a:spAutoFit/>
          </a:bodyPr>
          <a:lstStyle/>
          <a:p>
            <a:r>
              <a:rPr lang="en-US"/>
              <a:t>A</a:t>
            </a:r>
            <a:r>
              <a:rPr lang="en-US" smtClean="0"/>
              <a:t>lgorithm compiles</a:t>
            </a:r>
            <a:endParaRPr lang="en-US" dirty="0"/>
          </a:p>
        </p:txBody>
      </p:sp>
      <p:sp>
        <p:nvSpPr>
          <p:cNvPr id="23" name="TextBox 22"/>
          <p:cNvSpPr txBox="1"/>
          <p:nvPr/>
        </p:nvSpPr>
        <p:spPr>
          <a:xfrm>
            <a:off x="8267700" y="5219700"/>
            <a:ext cx="2212465" cy="646331"/>
          </a:xfrm>
          <a:prstGeom prst="rect">
            <a:avLst/>
          </a:prstGeom>
          <a:solidFill>
            <a:schemeClr val="bg1"/>
          </a:solidFill>
        </p:spPr>
        <p:txBody>
          <a:bodyPr wrap="square" rtlCol="0">
            <a:spAutoFit/>
          </a:bodyPr>
          <a:lstStyle/>
          <a:p>
            <a:r>
              <a:rPr lang="en-US" smtClean="0"/>
              <a:t>Move on to another algorithm</a:t>
            </a:r>
            <a:endParaRPr lang="en-US" dirty="0"/>
          </a:p>
        </p:txBody>
      </p:sp>
    </p:spTree>
    <p:extLst>
      <p:ext uri="{BB962C8B-B14F-4D97-AF65-F5344CB8AC3E}">
        <p14:creationId xmlns:p14="http://schemas.microsoft.com/office/powerpoint/2010/main" val="3245909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35" presetClass="emph" presetSubtype="0" repeatCount="10000" fill="hold" nodeType="clickEffect">
                                  <p:stCondLst>
                                    <p:cond delay="0"/>
                                  </p:stCondLst>
                                  <p:childTnLst>
                                    <p:anim calcmode="discrete" valueType="str">
                                      <p:cBhvr>
                                        <p:cTn id="42" dur="100" fill="hold"/>
                                        <p:tgtEl>
                                          <p:spTgt spid="16"/>
                                        </p:tgtEl>
                                        <p:attrNameLst>
                                          <p:attrName>style.visibility</p:attrName>
                                        </p:attrNameLst>
                                      </p:cBhvr>
                                      <p:tavLst>
                                        <p:tav tm="0">
                                          <p:val>
                                            <p:strVal val="hidden"/>
                                          </p:val>
                                        </p:tav>
                                        <p:tav tm="50000">
                                          <p:val>
                                            <p:strVal val="visible"/>
                                          </p:val>
                                        </p:tav>
                                      </p:tavLst>
                                    </p:anim>
                                  </p:childTnLst>
                                </p:cTn>
                              </p:par>
                              <p:par>
                                <p:cTn id="43" presetID="35" presetClass="emph" presetSubtype="0" repeatCount="10000" fill="hold" nodeType="withEffect">
                                  <p:stCondLst>
                                    <p:cond delay="0"/>
                                  </p:stCondLst>
                                  <p:childTnLst>
                                    <p:anim calcmode="discrete" valueType="str">
                                      <p:cBhvr>
                                        <p:cTn id="44" dur="100" fill="hold"/>
                                        <p:tgtEl>
                                          <p:spTgt spid="8"/>
                                        </p:tgtEl>
                                        <p:attrNameLst>
                                          <p:attrName>style.visibility</p:attrName>
                                        </p:attrNameLst>
                                      </p:cBhvr>
                                      <p:tavLst>
                                        <p:tav tm="0">
                                          <p:val>
                                            <p:strVal val="hidden"/>
                                          </p:val>
                                        </p:tav>
                                        <p:tav tm="50000">
                                          <p:val>
                                            <p:strVal val="visible"/>
                                          </p:val>
                                        </p:tav>
                                      </p:tavLst>
                                    </p:anim>
                                  </p:childTnLst>
                                </p:cTn>
                              </p:par>
                              <p:par>
                                <p:cTn id="45" presetID="35" presetClass="emph" presetSubtype="0" repeatCount="10000" fill="hold" nodeType="withEffect">
                                  <p:stCondLst>
                                    <p:cond delay="0"/>
                                  </p:stCondLst>
                                  <p:childTnLst>
                                    <p:anim calcmode="discrete" valueType="str">
                                      <p:cBhvr>
                                        <p:cTn id="46" dur="100" fill="hold"/>
                                        <p:tgtEl>
                                          <p:spTgt spid="10"/>
                                        </p:tgtEl>
                                        <p:attrNameLst>
                                          <p:attrName>style.visibility</p:attrName>
                                        </p:attrNameLst>
                                      </p:cBhvr>
                                      <p:tavLst>
                                        <p:tav tm="0">
                                          <p:val>
                                            <p:strVal val="hidden"/>
                                          </p:val>
                                        </p:tav>
                                        <p:tav tm="50000">
                                          <p:val>
                                            <p:strVal val="visible"/>
                                          </p:val>
                                        </p:tav>
                                      </p:tavLst>
                                    </p:anim>
                                  </p:childTnLst>
                                </p:cTn>
                              </p:par>
                              <p:par>
                                <p:cTn id="47" presetID="35" presetClass="emph" presetSubtype="0" repeatCount="10000" fill="hold" nodeType="withEffect">
                                  <p:stCondLst>
                                    <p:cond delay="0"/>
                                  </p:stCondLst>
                                  <p:childTnLst>
                                    <p:anim calcmode="discrete" valueType="str">
                                      <p:cBhvr>
                                        <p:cTn id="48" dur="100" fill="hold"/>
                                        <p:tgtEl>
                                          <p:spTgt spid="33"/>
                                        </p:tgtEl>
                                        <p:attrNameLst>
                                          <p:attrName>style.visibility</p:attrName>
                                        </p:attrNameLst>
                                      </p:cBhvr>
                                      <p:tavLst>
                                        <p:tav tm="0">
                                          <p:val>
                                            <p:strVal val="hidden"/>
                                          </p:val>
                                        </p:tav>
                                        <p:tav tm="50000">
                                          <p:val>
                                            <p:strVal val="visible"/>
                                          </p:val>
                                        </p:tav>
                                      </p:tavLst>
                                    </p:anim>
                                  </p:childTnLst>
                                </p:cTn>
                              </p:par>
                              <p:par>
                                <p:cTn id="49" presetID="35" presetClass="emph" presetSubtype="0" repeatCount="10000" fill="hold" grpId="1" nodeType="withEffect">
                                  <p:stCondLst>
                                    <p:cond delay="0"/>
                                  </p:stCondLst>
                                  <p:childTnLst>
                                    <p:anim calcmode="discrete" valueType="str">
                                      <p:cBhvr>
                                        <p:cTn id="50" dur="100" fill="hold"/>
                                        <p:tgtEl>
                                          <p:spTgt spid="45"/>
                                        </p:tgtEl>
                                        <p:attrNameLst>
                                          <p:attrName>style.visibility</p:attrName>
                                        </p:attrNameLst>
                                      </p:cBhvr>
                                      <p:tavLst>
                                        <p:tav tm="0">
                                          <p:val>
                                            <p:strVal val="hidden"/>
                                          </p:val>
                                        </p:tav>
                                        <p:tav tm="50000">
                                          <p:val>
                                            <p:strVal val="visible"/>
                                          </p:val>
                                        </p:tav>
                                      </p:tavLst>
                                    </p:anim>
                                  </p:childTnLst>
                                </p:cTn>
                              </p:par>
                              <p:par>
                                <p:cTn id="51" presetID="35" presetClass="emph" presetSubtype="0" repeatCount="10000" fill="hold" grpId="1" nodeType="withEffect">
                                  <p:stCondLst>
                                    <p:cond delay="0"/>
                                  </p:stCondLst>
                                  <p:childTnLst>
                                    <p:anim calcmode="discrete" valueType="str">
                                      <p:cBhvr>
                                        <p:cTn id="52" dur="100" fill="hold"/>
                                        <p:tgtEl>
                                          <p:spTgt spid="48"/>
                                        </p:tgtEl>
                                        <p:attrNameLst>
                                          <p:attrName>style.visibility</p:attrName>
                                        </p:attrNameLst>
                                      </p:cBhvr>
                                      <p:tavLst>
                                        <p:tav tm="0">
                                          <p:val>
                                            <p:strVal val="hidden"/>
                                          </p:val>
                                        </p:tav>
                                        <p:tav tm="50000">
                                          <p:val>
                                            <p:strVal val="visible"/>
                                          </p:val>
                                        </p:tav>
                                      </p:tavLst>
                                    </p:anim>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18"/>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9"/>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3"/>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12" grpId="0" animBg="1"/>
      <p:bldP spid="13" grpId="0"/>
      <p:bldP spid="14" grpId="0" animBg="1"/>
      <p:bldP spid="15" grpId="0"/>
      <p:bldP spid="34" grpId="0" animBg="1"/>
      <p:bldP spid="45" grpId="0" animBg="1"/>
      <p:bldP spid="45" grpId="1" animBg="1"/>
      <p:bldP spid="46" grpId="0" animBg="1"/>
      <p:bldP spid="48" grpId="0" animBg="1"/>
      <p:bldP spid="48" grpId="1" animBg="1"/>
      <p:bldP spid="2" grpId="0"/>
      <p:bldP spid="19" grpId="0" animBg="1"/>
      <p:bldP spid="23"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Tree>
    <p:extLst>
      <p:ext uri="{BB962C8B-B14F-4D97-AF65-F5344CB8AC3E}">
        <p14:creationId xmlns:p14="http://schemas.microsoft.com/office/powerpoint/2010/main" val="55001027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Arrow Connector 5"/>
          <p:cNvCxnSpPr/>
          <p:nvPr/>
        </p:nvCxnSpPr>
        <p:spPr>
          <a:xfrm>
            <a:off x="8537729" y="2782729"/>
            <a:ext cx="0" cy="228600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7928129" y="1847731"/>
            <a:ext cx="1922321" cy="1015663"/>
          </a:xfrm>
          <a:prstGeom prst="rect">
            <a:avLst/>
          </a:prstGeom>
          <a:noFill/>
        </p:spPr>
        <p:txBody>
          <a:bodyPr wrap="none" rtlCol="0">
            <a:spAutoFit/>
          </a:bodyPr>
          <a:lstStyle/>
          <a:p>
            <a:r>
              <a:rPr lang="en-US" sz="3000" dirty="0" smtClean="0">
                <a:latin typeface="Gadugi" panose="020B0502040204020203" pitchFamily="34" charset="0"/>
              </a:rPr>
              <a:t>Least</a:t>
            </a:r>
          </a:p>
          <a:p>
            <a:r>
              <a:rPr lang="en-US" sz="3000" dirty="0" smtClean="0">
                <a:latin typeface="Gadugi" panose="020B0502040204020203" pitchFamily="34" charset="0"/>
              </a:rPr>
              <a:t>Expressive</a:t>
            </a:r>
            <a:endParaRPr lang="en-US" sz="3000" dirty="0">
              <a:latin typeface="Gadugi" panose="020B0502040204020203" pitchFamily="34" charset="0"/>
            </a:endParaRPr>
          </a:p>
        </p:txBody>
      </p:sp>
      <p:sp>
        <p:nvSpPr>
          <p:cNvPr id="25" name="TextBox 24"/>
          <p:cNvSpPr txBox="1"/>
          <p:nvPr/>
        </p:nvSpPr>
        <p:spPr>
          <a:xfrm>
            <a:off x="7928129" y="5234166"/>
            <a:ext cx="1922321" cy="1015663"/>
          </a:xfrm>
          <a:prstGeom prst="rect">
            <a:avLst/>
          </a:prstGeom>
          <a:noFill/>
        </p:spPr>
        <p:txBody>
          <a:bodyPr wrap="none" rtlCol="0">
            <a:spAutoFit/>
          </a:bodyPr>
          <a:lstStyle/>
          <a:p>
            <a:r>
              <a:rPr lang="en-US" sz="3000" dirty="0" smtClean="0">
                <a:latin typeface="Gadugi" panose="020B0502040204020203" pitchFamily="34" charset="0"/>
              </a:rPr>
              <a:t>Most</a:t>
            </a:r>
          </a:p>
          <a:p>
            <a:r>
              <a:rPr lang="en-US" sz="3000" dirty="0" smtClean="0">
                <a:latin typeface="Gadugi" panose="020B0502040204020203" pitchFamily="34" charset="0"/>
              </a:rPr>
              <a:t>Expressive</a:t>
            </a:r>
            <a:endParaRPr lang="en-US" sz="3000" dirty="0">
              <a:latin typeface="Gadugi" panose="020B0502040204020203" pitchFamily="34" charset="0"/>
            </a:endParaRPr>
          </a:p>
        </p:txBody>
      </p:sp>
      <p:graphicFrame>
        <p:nvGraphicFramePr>
          <p:cNvPr id="13" name="Table 12"/>
          <p:cNvGraphicFramePr>
            <a:graphicFrameLocks noGrp="1"/>
          </p:cNvGraphicFramePr>
          <p:nvPr>
            <p:extLst>
              <p:ext uri="{D42A27DB-BD31-4B8C-83A1-F6EECF244321}">
                <p14:modId xmlns:p14="http://schemas.microsoft.com/office/powerpoint/2010/main" val="1905903411"/>
              </p:ext>
            </p:extLst>
          </p:nvPr>
        </p:nvGraphicFramePr>
        <p:xfrm>
          <a:off x="3311369" y="1686719"/>
          <a:ext cx="4461029" cy="4637881"/>
        </p:xfrm>
        <a:graphic>
          <a:graphicData uri="http://schemas.openxmlformats.org/drawingml/2006/table">
            <a:tbl>
              <a:tblPr firstRow="1" bandRow="1">
                <a:tableStyleId>{5C22544A-7EE6-4342-B048-85BDC9FD1C3A}</a:tableStyleId>
              </a:tblPr>
              <a:tblGrid>
                <a:gridCol w="1336829"/>
                <a:gridCol w="3124200"/>
              </a:tblGrid>
              <a:tr h="340201">
                <a:tc>
                  <a:txBody>
                    <a:bodyPr/>
                    <a:lstStyle/>
                    <a:p>
                      <a:r>
                        <a:rPr lang="en-US" sz="1600" dirty="0" smtClean="0"/>
                        <a:t>Atom</a:t>
                      </a:r>
                      <a:endParaRPr lang="en-US" sz="1600" dirty="0"/>
                    </a:p>
                  </a:txBody>
                  <a:tcPr/>
                </a:tc>
                <a:tc>
                  <a:txBody>
                    <a:bodyPr/>
                    <a:lstStyle/>
                    <a:p>
                      <a:r>
                        <a:rPr lang="en-US" sz="1600" dirty="0" smtClean="0"/>
                        <a:t>Description</a:t>
                      </a:r>
                      <a:endParaRPr lang="en-US" sz="1600" dirty="0"/>
                    </a:p>
                  </a:txBody>
                  <a:tcPr/>
                </a:tc>
              </a:tr>
              <a:tr h="340201">
                <a:tc>
                  <a:txBody>
                    <a:bodyPr/>
                    <a:lstStyle/>
                    <a:p>
                      <a:r>
                        <a:rPr lang="en-US" sz="2000" dirty="0" smtClean="0">
                          <a:latin typeface="Gadugi" panose="020B0502040204020203" pitchFamily="34" charset="0"/>
                        </a:rPr>
                        <a:t>R/W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 or</a:t>
                      </a:r>
                      <a:r>
                        <a:rPr lang="en-US" sz="2000" baseline="0" dirty="0" smtClean="0">
                          <a:latin typeface="Gadugi" panose="020B0502040204020203" pitchFamily="34" charset="0"/>
                        </a:rPr>
                        <a:t> write state</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 add, and</a:t>
                      </a:r>
                      <a:r>
                        <a:rPr lang="en-US" sz="2000" baseline="0" dirty="0" smtClean="0">
                          <a:latin typeface="Gadugi" panose="020B0502040204020203" pitchFamily="34" charset="0"/>
                        </a:rPr>
                        <a:t> write back</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Predicated</a:t>
                      </a:r>
                      <a:r>
                        <a:rPr lang="en-US" sz="2000" baseline="0" dirty="0" smtClean="0">
                          <a:latin typeface="Gadugi" panose="020B0502040204020203" pitchFamily="34" charset="0"/>
                        </a:rPr>
                        <a:t> version of RAW</a:t>
                      </a:r>
                      <a:endParaRPr lang="en-US" sz="2000" dirty="0">
                        <a:latin typeface="Gadugi" panose="020B0502040204020203" pitchFamily="34" charset="0"/>
                      </a:endParaRPr>
                    </a:p>
                  </a:txBody>
                  <a:tcPr/>
                </a:tc>
              </a:tr>
              <a:tr h="340201">
                <a:tc>
                  <a:txBody>
                    <a:bodyPr/>
                    <a:lstStyle/>
                    <a:p>
                      <a:r>
                        <a:rPr lang="en-US" sz="2000" dirty="0" err="1" smtClean="0">
                          <a:latin typeface="Gadugi" panose="020B0502040204020203" pitchFamily="34" charset="0"/>
                        </a:rPr>
                        <a:t>IfElseRAW</a:t>
                      </a:r>
                      <a:endParaRPr lang="en-US" sz="2000" dirty="0">
                        <a:latin typeface="Gadugi" panose="020B0502040204020203" pitchFamily="34" charset="0"/>
                      </a:endParaRPr>
                    </a:p>
                  </a:txBody>
                  <a:tcPr/>
                </a:tc>
                <a:tc>
                  <a:txBody>
                    <a:bodyPr/>
                    <a:lstStyle/>
                    <a:p>
                      <a:r>
                        <a:rPr lang="en-US" sz="2000" baseline="0" dirty="0" smtClean="0">
                          <a:latin typeface="Gadugi" panose="020B0502040204020203" pitchFamily="34" charset="0"/>
                        </a:rPr>
                        <a:t>2 RAWs, one each when a predicate is true or false</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Sub</a:t>
                      </a:r>
                      <a:endParaRPr lang="en-US" sz="2000" dirty="0">
                        <a:latin typeface="Gadugi" panose="020B0502040204020203" pitchFamily="34" charset="0"/>
                      </a:endParaRPr>
                    </a:p>
                  </a:txBody>
                  <a:tcPr/>
                </a:tc>
                <a:tc>
                  <a:txBody>
                    <a:bodyPr/>
                    <a:lstStyle/>
                    <a:p>
                      <a:r>
                        <a:rPr lang="en-US" sz="2000" dirty="0" err="1" smtClean="0">
                          <a:latin typeface="Gadugi" panose="020B0502040204020203" pitchFamily="34" charset="0"/>
                        </a:rPr>
                        <a:t>IfElseRAW</a:t>
                      </a:r>
                      <a:r>
                        <a:rPr lang="en-US" sz="2000" dirty="0" smtClean="0">
                          <a:latin typeface="Gadugi" panose="020B0502040204020203" pitchFamily="34" charset="0"/>
                        </a:rPr>
                        <a:t> with a </a:t>
                      </a:r>
                      <a:r>
                        <a:rPr lang="en-US" sz="2000" dirty="0" err="1" smtClean="0">
                          <a:latin typeface="Gadugi" panose="020B0502040204020203" pitchFamily="34" charset="0"/>
                        </a:rPr>
                        <a:t>stateful</a:t>
                      </a:r>
                      <a:r>
                        <a:rPr lang="en-US" sz="2000" dirty="0" smtClean="0">
                          <a:latin typeface="Gadugi" panose="020B0502040204020203" pitchFamily="34" charset="0"/>
                        </a:rPr>
                        <a:t> subtraction capability</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Nested</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4-way predication (nests</a:t>
                      </a:r>
                      <a:r>
                        <a:rPr lang="en-US" sz="2000" baseline="0" dirty="0" smtClean="0">
                          <a:latin typeface="Gadugi" panose="020B0502040204020203" pitchFamily="34" charset="0"/>
                        </a:rPr>
                        <a:t> 2 </a:t>
                      </a:r>
                      <a:r>
                        <a:rPr lang="en-US" sz="2000" baseline="0" dirty="0" err="1" smtClean="0">
                          <a:latin typeface="Gadugi" panose="020B0502040204020203" pitchFamily="34" charset="0"/>
                        </a:rPr>
                        <a:t>IfElseRAWs</a:t>
                      </a:r>
                      <a:r>
                        <a:rPr lang="en-US" sz="2000" baseline="0" dirty="0" smtClean="0">
                          <a:latin typeface="Gadugi" panose="020B0502040204020203" pitchFamily="34" charset="0"/>
                        </a:rPr>
                        <a:t>)</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Pairs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Update a pair of state variables</a:t>
                      </a:r>
                      <a:endParaRPr lang="en-US" sz="2000" dirty="0">
                        <a:latin typeface="Gadugi" panose="020B0502040204020203" pitchFamily="34" charset="0"/>
                      </a:endParaRPr>
                    </a:p>
                  </a:txBody>
                  <a:tcPr/>
                </a:tc>
              </a:tr>
            </a:tbl>
          </a:graphicData>
        </a:graphic>
      </p:graphicFrame>
      <p:sp>
        <p:nvSpPr>
          <p:cNvPr id="3" name="Title 2"/>
          <p:cNvSpPr>
            <a:spLocks noGrp="1"/>
          </p:cNvSpPr>
          <p:nvPr>
            <p:ph type="title"/>
          </p:nvPr>
        </p:nvSpPr>
        <p:spPr>
          <a:xfrm>
            <a:off x="838200" y="365125"/>
            <a:ext cx="10706100" cy="1325563"/>
          </a:xfrm>
        </p:spPr>
        <p:txBody>
          <a:bodyPr/>
          <a:lstStyle/>
          <a:p>
            <a:r>
              <a:rPr lang="en-US" dirty="0" err="1"/>
              <a:t>Stateful</a:t>
            </a:r>
            <a:r>
              <a:rPr lang="en-US" dirty="0"/>
              <a:t> atoms for programmable </a:t>
            </a:r>
            <a:r>
              <a:rPr lang="en-US" dirty="0" smtClean="0"/>
              <a:t>switches</a:t>
            </a:r>
            <a:endParaRPr lang="en-US" dirty="0"/>
          </a:p>
        </p:txBody>
      </p:sp>
    </p:spTree>
    <p:extLst>
      <p:ext uri="{BB962C8B-B14F-4D97-AF65-F5344CB8AC3E}">
        <p14:creationId xmlns:p14="http://schemas.microsoft.com/office/powerpoint/2010/main" val="334899322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25625"/>
            <a:ext cx="11353800" cy="4351338"/>
          </a:xfrm>
        </p:spPr>
        <p:txBody>
          <a:bodyPr>
            <a:normAutofit/>
          </a:bodyPr>
          <a:lstStyle/>
          <a:p>
            <a:r>
              <a:rPr lang="en-US" dirty="0" smtClean="0">
                <a:solidFill>
                  <a:srgbClr val="3366FF"/>
                </a:solidFill>
              </a:rPr>
              <a:t>Programmable: </a:t>
            </a:r>
            <a:r>
              <a:rPr lang="en-US" dirty="0" smtClean="0"/>
              <a:t>Can we express new data-plane algorithms?</a:t>
            </a:r>
          </a:p>
          <a:p>
            <a:pPr lvl="1"/>
            <a:r>
              <a:rPr lang="en-US" dirty="0" smtClean="0"/>
              <a:t>Active queue management</a:t>
            </a:r>
          </a:p>
          <a:p>
            <a:pPr lvl="1"/>
            <a:r>
              <a:rPr lang="en-US" dirty="0" smtClean="0"/>
              <a:t>Congestion control </a:t>
            </a:r>
          </a:p>
          <a:p>
            <a:pPr lvl="1"/>
            <a:r>
              <a:rPr lang="en-US" dirty="0" smtClean="0"/>
              <a:t>Measurement</a:t>
            </a:r>
          </a:p>
          <a:p>
            <a:pPr lvl="1"/>
            <a:r>
              <a:rPr lang="en-US" dirty="0"/>
              <a:t>L</a:t>
            </a:r>
            <a:r>
              <a:rPr lang="en-US" dirty="0" smtClean="0"/>
              <a:t>oad balancing</a:t>
            </a:r>
          </a:p>
          <a:p>
            <a:pPr marL="0" indent="0">
              <a:buNone/>
            </a:pPr>
            <a:endParaRPr lang="en-US" dirty="0" smtClean="0"/>
          </a:p>
          <a:p>
            <a:r>
              <a:rPr lang="en-US" dirty="0" smtClean="0">
                <a:solidFill>
                  <a:srgbClr val="3366FF"/>
                </a:solidFill>
              </a:rPr>
              <a:t>Line rate: </a:t>
            </a:r>
            <a:r>
              <a:rPr lang="en-US" dirty="0" smtClean="0"/>
              <a:t>Highest capacity supported by dedicated hardware</a:t>
            </a:r>
            <a:endParaRPr lang="en-US" dirty="0"/>
          </a:p>
        </p:txBody>
      </p:sp>
      <p:sp>
        <p:nvSpPr>
          <p:cNvPr id="2" name="Title 1"/>
          <p:cNvSpPr>
            <a:spLocks noGrp="1"/>
          </p:cNvSpPr>
          <p:nvPr>
            <p:ph type="title"/>
          </p:nvPr>
        </p:nvSpPr>
        <p:spPr/>
        <p:txBody>
          <a:bodyPr/>
          <a:lstStyle/>
          <a:p>
            <a:r>
              <a:rPr lang="en-US" dirty="0" smtClean="0"/>
              <a:t>Programmability at line rate</a:t>
            </a:r>
            <a:endParaRPr lang="en-US" dirty="0"/>
          </a:p>
        </p:txBody>
      </p:sp>
      <p:sp>
        <p:nvSpPr>
          <p:cNvPr id="5" name="Slide Number Placeholder 4"/>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2</a:t>
            </a:fld>
            <a:endParaRPr lang="en-US"/>
          </a:p>
        </p:txBody>
      </p:sp>
    </p:spTree>
    <p:custDataLst>
      <p:tags r:id="rId1"/>
    </p:custDataLst>
    <p:extLst>
      <p:ext uri="{BB962C8B-B14F-4D97-AF65-F5344CB8AC3E}">
        <p14:creationId xmlns:p14="http://schemas.microsoft.com/office/powerpoint/2010/main" val="207825097"/>
      </p:ext>
    </p:extLst>
  </p:cSld>
  <p:clrMapOvr>
    <a:masterClrMapping/>
  </p:clrMapOvr>
  <mc:AlternateContent xmlns:mc="http://schemas.openxmlformats.org/markup-compatibility/2006" xmlns:p14="http://schemas.microsoft.com/office/powerpoint/2010/main">
    <mc:Choice Requires="p14">
      <p:transition spd="slow" p14:dur="2000" advTm="61146"/>
    </mc:Choice>
    <mc:Fallback xmlns="">
      <p:transition xmlns:p14="http://schemas.microsoft.com/office/powerpoint/2010/main" spd="slow" advTm="6114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Expressiveness of packet transactions</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651584942"/>
              </p:ext>
            </p:extLst>
          </p:nvPr>
        </p:nvGraphicFramePr>
        <p:xfrm>
          <a:off x="1485900" y="1409700"/>
          <a:ext cx="3320595" cy="4588816"/>
        </p:xfrm>
        <a:graphic>
          <a:graphicData uri="http://schemas.openxmlformats.org/drawingml/2006/table">
            <a:tbl>
              <a:tblPr firstRow="1" bandRow="1">
                <a:tableStyleId>{5C22544A-7EE6-4342-B048-85BDC9FD1C3A}</a:tableStyleId>
              </a:tblPr>
              <a:tblGrid>
                <a:gridCol w="2602629"/>
                <a:gridCol w="717966"/>
              </a:tblGrid>
              <a:tr h="587070">
                <a:tc>
                  <a:txBody>
                    <a:bodyPr/>
                    <a:lstStyle/>
                    <a:p>
                      <a:r>
                        <a:rPr lang="en-US" dirty="0" smtClean="0"/>
                        <a:t>Algorithm</a:t>
                      </a:r>
                      <a:endParaRPr lang="en-US" dirty="0"/>
                    </a:p>
                  </a:txBody>
                  <a:tcPr/>
                </a:tc>
                <a:tc>
                  <a:txBody>
                    <a:bodyPr/>
                    <a:lstStyle/>
                    <a:p>
                      <a:r>
                        <a:rPr lang="en-US" smtClean="0"/>
                        <a:t>LOC</a:t>
                      </a:r>
                    </a:p>
                    <a:p>
                      <a:endParaRPr lang="en-US" dirty="0"/>
                    </a:p>
                  </a:txBody>
                  <a:tcPr/>
                </a:tc>
              </a:tr>
              <a:tr h="413582">
                <a:tc>
                  <a:txBody>
                    <a:bodyPr/>
                    <a:lstStyle/>
                    <a:p>
                      <a:r>
                        <a:rPr lang="en-US" dirty="0" smtClean="0"/>
                        <a:t>Bloom filter</a:t>
                      </a:r>
                      <a:endParaRPr lang="en-US" dirty="0"/>
                    </a:p>
                  </a:txBody>
                  <a:tcPr/>
                </a:tc>
                <a:tc>
                  <a:txBody>
                    <a:bodyPr/>
                    <a:lstStyle/>
                    <a:p>
                      <a:r>
                        <a:rPr lang="en-US" dirty="0" smtClean="0"/>
                        <a:t>29</a:t>
                      </a:r>
                      <a:endParaRPr lang="en-US" dirty="0"/>
                    </a:p>
                  </a:txBody>
                  <a:tcPr/>
                </a:tc>
              </a:tr>
              <a:tr h="413582">
                <a:tc>
                  <a:txBody>
                    <a:bodyPr/>
                    <a:lstStyle/>
                    <a:p>
                      <a:r>
                        <a:rPr lang="en-US" dirty="0" smtClean="0"/>
                        <a:t>Heavy hitter detection</a:t>
                      </a:r>
                      <a:endParaRPr lang="en-US" dirty="0"/>
                    </a:p>
                  </a:txBody>
                  <a:tcPr/>
                </a:tc>
                <a:tc>
                  <a:txBody>
                    <a:bodyPr/>
                    <a:lstStyle/>
                    <a:p>
                      <a:r>
                        <a:rPr lang="en-US" dirty="0" smtClean="0"/>
                        <a:t>35</a:t>
                      </a:r>
                      <a:endParaRPr lang="en-US" dirty="0"/>
                    </a:p>
                  </a:txBody>
                  <a:tcPr/>
                </a:tc>
              </a:tr>
              <a:tr h="413582">
                <a:tc>
                  <a:txBody>
                    <a:bodyPr/>
                    <a:lstStyle/>
                    <a:p>
                      <a:r>
                        <a:rPr lang="en-US" dirty="0" smtClean="0"/>
                        <a:t>Rate-Control</a:t>
                      </a:r>
                    </a:p>
                    <a:p>
                      <a:r>
                        <a:rPr lang="en-US" dirty="0" smtClean="0"/>
                        <a:t>Protocol</a:t>
                      </a:r>
                      <a:endParaRPr lang="en-US" dirty="0"/>
                    </a:p>
                  </a:txBody>
                  <a:tcPr/>
                </a:tc>
                <a:tc>
                  <a:txBody>
                    <a:bodyPr/>
                    <a:lstStyle/>
                    <a:p>
                      <a:r>
                        <a:rPr lang="en-US" dirty="0" smtClean="0"/>
                        <a:t>23</a:t>
                      </a:r>
                      <a:endParaRPr lang="en-US" dirty="0"/>
                    </a:p>
                  </a:txBody>
                  <a:tcPr/>
                </a:tc>
              </a:tr>
              <a:tr h="413582">
                <a:tc>
                  <a:txBody>
                    <a:bodyPr/>
                    <a:lstStyle/>
                    <a:p>
                      <a:r>
                        <a:rPr lang="en-US" dirty="0" err="1" smtClean="0"/>
                        <a:t>Flowlet</a:t>
                      </a:r>
                      <a:r>
                        <a:rPr lang="en-US" dirty="0" smtClean="0"/>
                        <a:t> switching</a:t>
                      </a:r>
                      <a:endParaRPr lang="en-US" dirty="0"/>
                    </a:p>
                  </a:txBody>
                  <a:tcPr/>
                </a:tc>
                <a:tc>
                  <a:txBody>
                    <a:bodyPr/>
                    <a:lstStyle/>
                    <a:p>
                      <a:r>
                        <a:rPr lang="en-US" dirty="0" smtClean="0"/>
                        <a:t>37</a:t>
                      </a:r>
                      <a:endParaRPr lang="en-US" dirty="0"/>
                    </a:p>
                  </a:txBody>
                  <a:tcPr/>
                </a:tc>
              </a:tr>
              <a:tr h="413582">
                <a:tc>
                  <a:txBody>
                    <a:bodyPr/>
                    <a:lstStyle/>
                    <a:p>
                      <a:r>
                        <a:rPr lang="en-US" dirty="0" smtClean="0"/>
                        <a:t>Sampled </a:t>
                      </a:r>
                      <a:r>
                        <a:rPr lang="en-US" dirty="0" err="1" smtClean="0"/>
                        <a:t>NetFlow</a:t>
                      </a:r>
                      <a:endParaRPr lang="en-US" dirty="0"/>
                    </a:p>
                  </a:txBody>
                  <a:tcPr/>
                </a:tc>
                <a:tc>
                  <a:txBody>
                    <a:bodyPr/>
                    <a:lstStyle/>
                    <a:p>
                      <a:r>
                        <a:rPr lang="en-US" dirty="0" smtClean="0"/>
                        <a:t>18</a:t>
                      </a:r>
                      <a:endParaRPr lang="en-US" dirty="0"/>
                    </a:p>
                  </a:txBody>
                  <a:tcPr/>
                </a:tc>
              </a:tr>
              <a:tr h="413582">
                <a:tc>
                  <a:txBody>
                    <a:bodyPr/>
                    <a:lstStyle/>
                    <a:p>
                      <a:r>
                        <a:rPr lang="en-US" dirty="0" smtClean="0"/>
                        <a:t>HULL</a:t>
                      </a:r>
                      <a:endParaRPr lang="en-US" dirty="0"/>
                    </a:p>
                  </a:txBody>
                  <a:tcPr/>
                </a:tc>
                <a:tc>
                  <a:txBody>
                    <a:bodyPr/>
                    <a:lstStyle/>
                    <a:p>
                      <a:r>
                        <a:rPr lang="en-US" dirty="0" smtClean="0"/>
                        <a:t>26</a:t>
                      </a:r>
                      <a:endParaRPr lang="en-US" dirty="0"/>
                    </a:p>
                  </a:txBody>
                  <a:tcPr/>
                </a:tc>
              </a:tr>
              <a:tr h="413582">
                <a:tc>
                  <a:txBody>
                    <a:bodyPr/>
                    <a:lstStyle/>
                    <a:p>
                      <a:r>
                        <a:rPr lang="en-US" dirty="0" smtClean="0"/>
                        <a:t>Adaptive Virtual Queue</a:t>
                      </a:r>
                      <a:endParaRPr lang="en-US" dirty="0"/>
                    </a:p>
                  </a:txBody>
                  <a:tcPr/>
                </a:tc>
                <a:tc>
                  <a:txBody>
                    <a:bodyPr/>
                    <a:lstStyle/>
                    <a:p>
                      <a:r>
                        <a:rPr lang="en-US" dirty="0" smtClean="0"/>
                        <a:t>36</a:t>
                      </a:r>
                      <a:endParaRPr lang="en-US" dirty="0"/>
                    </a:p>
                  </a:txBody>
                  <a:tcPr/>
                </a:tc>
              </a:tr>
              <a:tr h="413582">
                <a:tc>
                  <a:txBody>
                    <a:bodyPr/>
                    <a:lstStyle/>
                    <a:p>
                      <a:r>
                        <a:rPr lang="en-US" dirty="0" smtClean="0"/>
                        <a:t>CONGA</a:t>
                      </a:r>
                      <a:endParaRPr lang="en-US" dirty="0"/>
                    </a:p>
                  </a:txBody>
                  <a:tcPr/>
                </a:tc>
                <a:tc>
                  <a:txBody>
                    <a:bodyPr/>
                    <a:lstStyle/>
                    <a:p>
                      <a:r>
                        <a:rPr lang="en-US" dirty="0" smtClean="0"/>
                        <a:t>32</a:t>
                      </a:r>
                      <a:endParaRPr lang="en-US" dirty="0"/>
                    </a:p>
                  </a:txBody>
                  <a:tcPr/>
                </a:tc>
              </a:tr>
              <a:tr h="413582">
                <a:tc>
                  <a:txBody>
                    <a:bodyPr/>
                    <a:lstStyle/>
                    <a:p>
                      <a:r>
                        <a:rPr lang="en-US" dirty="0" err="1" smtClean="0"/>
                        <a:t>CoDel</a:t>
                      </a:r>
                      <a:endParaRPr lang="en-US" dirty="0"/>
                    </a:p>
                  </a:txBody>
                  <a:tcPr/>
                </a:tc>
                <a:tc>
                  <a:txBody>
                    <a:bodyPr/>
                    <a:lstStyle/>
                    <a:p>
                      <a:r>
                        <a:rPr lang="en-US" dirty="0" smtClean="0"/>
                        <a:t>57</a:t>
                      </a:r>
                      <a:endParaRPr lang="en-US" dirty="0"/>
                    </a:p>
                  </a:txBody>
                  <a:tcPr/>
                </a:tc>
              </a:tr>
            </a:tbl>
          </a:graphicData>
        </a:graphic>
      </p:graphicFrame>
    </p:spTree>
    <p:extLst>
      <p:ext uri="{BB962C8B-B14F-4D97-AF65-F5344CB8AC3E}">
        <p14:creationId xmlns:p14="http://schemas.microsoft.com/office/powerpoint/2010/main" val="135379593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Compilation results</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899012851"/>
              </p:ext>
            </p:extLst>
          </p:nvPr>
        </p:nvGraphicFramePr>
        <p:xfrm>
          <a:off x="1485900" y="1409700"/>
          <a:ext cx="6259981" cy="4588816"/>
        </p:xfrm>
        <a:graphic>
          <a:graphicData uri="http://schemas.openxmlformats.org/drawingml/2006/table">
            <a:tbl>
              <a:tblPr firstRow="1" bandRow="1">
                <a:tableStyleId>{5C22544A-7EE6-4342-B048-85BDC9FD1C3A}</a:tableStyleId>
              </a:tblPr>
              <a:tblGrid>
                <a:gridCol w="2602629"/>
                <a:gridCol w="717966"/>
                <a:gridCol w="2939386"/>
              </a:tblGrid>
              <a:tr h="587070">
                <a:tc>
                  <a:txBody>
                    <a:bodyPr/>
                    <a:lstStyle/>
                    <a:p>
                      <a:r>
                        <a:rPr lang="en-US" dirty="0" smtClean="0"/>
                        <a:t>Algorithm</a:t>
                      </a:r>
                      <a:endParaRPr lang="en-US" dirty="0"/>
                    </a:p>
                  </a:txBody>
                  <a:tcPr/>
                </a:tc>
                <a:tc>
                  <a:txBody>
                    <a:bodyPr/>
                    <a:lstStyle/>
                    <a:p>
                      <a:r>
                        <a:rPr lang="en-US" dirty="0" smtClean="0"/>
                        <a:t>LOC</a:t>
                      </a:r>
                      <a:endParaRPr lang="en-US" dirty="0"/>
                    </a:p>
                  </a:txBody>
                  <a:tcPr/>
                </a:tc>
                <a:tc>
                  <a:txBody>
                    <a:bodyPr/>
                    <a:lstStyle/>
                    <a:p>
                      <a:r>
                        <a:rPr lang="en-US" dirty="0" smtClean="0"/>
                        <a:t>Most expressive</a:t>
                      </a:r>
                    </a:p>
                    <a:p>
                      <a:r>
                        <a:rPr lang="en-US" dirty="0" err="1" smtClean="0"/>
                        <a:t>stateful</a:t>
                      </a:r>
                      <a:r>
                        <a:rPr lang="en-US" dirty="0" smtClean="0"/>
                        <a:t> atom required</a:t>
                      </a:r>
                      <a:endParaRPr lang="en-US" dirty="0"/>
                    </a:p>
                  </a:txBody>
                  <a:tcPr/>
                </a:tc>
              </a:tr>
              <a:tr h="413582">
                <a:tc>
                  <a:txBody>
                    <a:bodyPr/>
                    <a:lstStyle/>
                    <a:p>
                      <a:r>
                        <a:rPr lang="en-US" dirty="0" smtClean="0"/>
                        <a:t>Bloom filter</a:t>
                      </a:r>
                      <a:endParaRPr lang="en-US" dirty="0"/>
                    </a:p>
                  </a:txBody>
                  <a:tcPr/>
                </a:tc>
                <a:tc>
                  <a:txBody>
                    <a:bodyPr/>
                    <a:lstStyle/>
                    <a:p>
                      <a:r>
                        <a:rPr lang="en-US" dirty="0" smtClean="0"/>
                        <a:t>29</a:t>
                      </a:r>
                      <a:endParaRPr lang="en-US" dirty="0"/>
                    </a:p>
                  </a:txBody>
                  <a:tcPr/>
                </a:tc>
                <a:tc>
                  <a:txBody>
                    <a:bodyPr/>
                    <a:lstStyle/>
                    <a:p>
                      <a:r>
                        <a:rPr lang="en-US" dirty="0" smtClean="0"/>
                        <a:t>R/W</a:t>
                      </a:r>
                      <a:endParaRPr lang="en-US" dirty="0"/>
                    </a:p>
                  </a:txBody>
                  <a:tcPr/>
                </a:tc>
              </a:tr>
              <a:tr h="413582">
                <a:tc>
                  <a:txBody>
                    <a:bodyPr/>
                    <a:lstStyle/>
                    <a:p>
                      <a:r>
                        <a:rPr lang="en-US" dirty="0" smtClean="0"/>
                        <a:t>Heavy hitter detection</a:t>
                      </a:r>
                      <a:endParaRPr lang="en-US" dirty="0"/>
                    </a:p>
                  </a:txBody>
                  <a:tcPr/>
                </a:tc>
                <a:tc>
                  <a:txBody>
                    <a:bodyPr/>
                    <a:lstStyle/>
                    <a:p>
                      <a:r>
                        <a:rPr lang="en-US" dirty="0" smtClean="0"/>
                        <a:t>35</a:t>
                      </a:r>
                      <a:endParaRPr lang="en-US" dirty="0"/>
                    </a:p>
                  </a:txBody>
                  <a:tcPr/>
                </a:tc>
                <a:tc>
                  <a:txBody>
                    <a:bodyPr/>
                    <a:lstStyle/>
                    <a:p>
                      <a:r>
                        <a:rPr lang="en-US" dirty="0" smtClean="0"/>
                        <a:t>RAW</a:t>
                      </a:r>
                      <a:endParaRPr lang="en-US" dirty="0"/>
                    </a:p>
                  </a:txBody>
                  <a:tcPr/>
                </a:tc>
              </a:tr>
              <a:tr h="413582">
                <a:tc>
                  <a:txBody>
                    <a:bodyPr/>
                    <a:lstStyle/>
                    <a:p>
                      <a:r>
                        <a:rPr lang="en-US" dirty="0" smtClean="0"/>
                        <a:t>Rate-Control</a:t>
                      </a:r>
                    </a:p>
                    <a:p>
                      <a:r>
                        <a:rPr lang="en-US" dirty="0" smtClean="0"/>
                        <a:t>Protocol</a:t>
                      </a:r>
                      <a:endParaRPr lang="en-US" dirty="0"/>
                    </a:p>
                  </a:txBody>
                  <a:tcPr/>
                </a:tc>
                <a:tc>
                  <a:txBody>
                    <a:bodyPr/>
                    <a:lstStyle/>
                    <a:p>
                      <a:r>
                        <a:rPr lang="en-US" dirty="0" smtClean="0"/>
                        <a:t>23</a:t>
                      </a:r>
                      <a:endParaRPr lang="en-US" dirty="0"/>
                    </a:p>
                  </a:txBody>
                  <a:tcPr/>
                </a:tc>
                <a:tc>
                  <a:txBody>
                    <a:bodyPr/>
                    <a:lstStyle/>
                    <a:p>
                      <a:r>
                        <a:rPr lang="en-US" dirty="0" smtClean="0"/>
                        <a:t>PRAW</a:t>
                      </a:r>
                      <a:endParaRPr lang="en-US" dirty="0"/>
                    </a:p>
                  </a:txBody>
                  <a:tcPr/>
                </a:tc>
              </a:tr>
              <a:tr h="413582">
                <a:tc>
                  <a:txBody>
                    <a:bodyPr/>
                    <a:lstStyle/>
                    <a:p>
                      <a:r>
                        <a:rPr lang="en-US" dirty="0" err="1" smtClean="0"/>
                        <a:t>Flowlet</a:t>
                      </a:r>
                      <a:r>
                        <a:rPr lang="en-US" dirty="0" smtClean="0"/>
                        <a:t> switching</a:t>
                      </a:r>
                      <a:endParaRPr lang="en-US" dirty="0"/>
                    </a:p>
                  </a:txBody>
                  <a:tcPr/>
                </a:tc>
                <a:tc>
                  <a:txBody>
                    <a:bodyPr/>
                    <a:lstStyle/>
                    <a:p>
                      <a:r>
                        <a:rPr lang="en-US" dirty="0" smtClean="0"/>
                        <a:t>37</a:t>
                      </a:r>
                      <a:endParaRPr lang="en-US" dirty="0"/>
                    </a:p>
                  </a:txBody>
                  <a:tcPr/>
                </a:tc>
                <a:tc>
                  <a:txBody>
                    <a:bodyPr/>
                    <a:lstStyle/>
                    <a:p>
                      <a:r>
                        <a:rPr lang="en-US" dirty="0" smtClean="0"/>
                        <a:t>PRAW</a:t>
                      </a:r>
                      <a:endParaRPr lang="en-US" dirty="0"/>
                    </a:p>
                  </a:txBody>
                  <a:tcPr/>
                </a:tc>
              </a:tr>
              <a:tr h="413582">
                <a:tc>
                  <a:txBody>
                    <a:bodyPr/>
                    <a:lstStyle/>
                    <a:p>
                      <a:r>
                        <a:rPr lang="en-US" dirty="0" smtClean="0"/>
                        <a:t>Sampled </a:t>
                      </a:r>
                      <a:r>
                        <a:rPr lang="en-US" dirty="0" err="1" smtClean="0"/>
                        <a:t>NetFlow</a:t>
                      </a:r>
                      <a:endParaRPr lang="en-US" dirty="0"/>
                    </a:p>
                  </a:txBody>
                  <a:tcPr/>
                </a:tc>
                <a:tc>
                  <a:txBody>
                    <a:bodyPr/>
                    <a:lstStyle/>
                    <a:p>
                      <a:r>
                        <a:rPr lang="en-US" dirty="0" smtClean="0"/>
                        <a:t>18</a:t>
                      </a:r>
                      <a:endParaRPr lang="en-US" dirty="0"/>
                    </a:p>
                  </a:txBody>
                  <a:tcPr/>
                </a:tc>
                <a:tc>
                  <a:txBody>
                    <a:bodyPr/>
                    <a:lstStyle/>
                    <a:p>
                      <a:r>
                        <a:rPr lang="en-US" dirty="0" err="1" smtClean="0"/>
                        <a:t>IfElseRAW</a:t>
                      </a:r>
                      <a:endParaRPr lang="en-US" dirty="0"/>
                    </a:p>
                  </a:txBody>
                  <a:tcPr/>
                </a:tc>
              </a:tr>
              <a:tr h="413582">
                <a:tc>
                  <a:txBody>
                    <a:bodyPr/>
                    <a:lstStyle/>
                    <a:p>
                      <a:r>
                        <a:rPr lang="en-US" dirty="0" smtClean="0"/>
                        <a:t>HULL</a:t>
                      </a:r>
                      <a:endParaRPr lang="en-US" dirty="0"/>
                    </a:p>
                  </a:txBody>
                  <a:tcPr/>
                </a:tc>
                <a:tc>
                  <a:txBody>
                    <a:bodyPr/>
                    <a:lstStyle/>
                    <a:p>
                      <a:r>
                        <a:rPr lang="en-US" dirty="0" smtClean="0"/>
                        <a:t>26</a:t>
                      </a:r>
                      <a:endParaRPr lang="en-US" dirty="0"/>
                    </a:p>
                  </a:txBody>
                  <a:tcPr/>
                </a:tc>
                <a:tc>
                  <a:txBody>
                    <a:bodyPr/>
                    <a:lstStyle/>
                    <a:p>
                      <a:r>
                        <a:rPr lang="en-US" dirty="0" smtClean="0"/>
                        <a:t>Sub</a:t>
                      </a:r>
                      <a:endParaRPr lang="en-US" dirty="0"/>
                    </a:p>
                  </a:txBody>
                  <a:tcPr/>
                </a:tc>
              </a:tr>
              <a:tr h="413582">
                <a:tc>
                  <a:txBody>
                    <a:bodyPr/>
                    <a:lstStyle/>
                    <a:p>
                      <a:r>
                        <a:rPr lang="en-US" dirty="0" smtClean="0"/>
                        <a:t>Adaptive Virtual Queue</a:t>
                      </a:r>
                      <a:endParaRPr lang="en-US" dirty="0"/>
                    </a:p>
                  </a:txBody>
                  <a:tcPr/>
                </a:tc>
                <a:tc>
                  <a:txBody>
                    <a:bodyPr/>
                    <a:lstStyle/>
                    <a:p>
                      <a:r>
                        <a:rPr lang="en-US" dirty="0" smtClean="0"/>
                        <a:t>36</a:t>
                      </a:r>
                      <a:endParaRPr lang="en-US" dirty="0"/>
                    </a:p>
                  </a:txBody>
                  <a:tcPr/>
                </a:tc>
                <a:tc>
                  <a:txBody>
                    <a:bodyPr/>
                    <a:lstStyle/>
                    <a:p>
                      <a:r>
                        <a:rPr lang="en-US" dirty="0" smtClean="0"/>
                        <a:t>Nested</a:t>
                      </a:r>
                      <a:endParaRPr lang="en-US" dirty="0"/>
                    </a:p>
                  </a:txBody>
                  <a:tcPr/>
                </a:tc>
              </a:tr>
              <a:tr h="413582">
                <a:tc>
                  <a:txBody>
                    <a:bodyPr/>
                    <a:lstStyle/>
                    <a:p>
                      <a:r>
                        <a:rPr lang="en-US" dirty="0" smtClean="0"/>
                        <a:t>CONGA</a:t>
                      </a:r>
                      <a:endParaRPr lang="en-US" dirty="0"/>
                    </a:p>
                  </a:txBody>
                  <a:tcPr/>
                </a:tc>
                <a:tc>
                  <a:txBody>
                    <a:bodyPr/>
                    <a:lstStyle/>
                    <a:p>
                      <a:r>
                        <a:rPr lang="en-US" dirty="0" smtClean="0"/>
                        <a:t>32</a:t>
                      </a:r>
                      <a:endParaRPr lang="en-US" dirty="0"/>
                    </a:p>
                  </a:txBody>
                  <a:tcPr/>
                </a:tc>
                <a:tc>
                  <a:txBody>
                    <a:bodyPr/>
                    <a:lstStyle/>
                    <a:p>
                      <a:r>
                        <a:rPr lang="en-US" dirty="0" smtClean="0"/>
                        <a:t>Pairs</a:t>
                      </a:r>
                      <a:endParaRPr lang="en-US" dirty="0"/>
                    </a:p>
                  </a:txBody>
                  <a:tcPr/>
                </a:tc>
              </a:tr>
              <a:tr h="413582">
                <a:tc>
                  <a:txBody>
                    <a:bodyPr/>
                    <a:lstStyle/>
                    <a:p>
                      <a:r>
                        <a:rPr lang="en-US" dirty="0" err="1" smtClean="0"/>
                        <a:t>CoDel</a:t>
                      </a:r>
                      <a:endParaRPr lang="en-US" dirty="0"/>
                    </a:p>
                  </a:txBody>
                  <a:tcPr/>
                </a:tc>
                <a:tc>
                  <a:txBody>
                    <a:bodyPr/>
                    <a:lstStyle/>
                    <a:p>
                      <a:r>
                        <a:rPr lang="en-US" dirty="0" smtClean="0"/>
                        <a:t>57</a:t>
                      </a:r>
                      <a:endParaRPr lang="en-US" dirty="0"/>
                    </a:p>
                  </a:txBody>
                  <a:tcPr/>
                </a:tc>
                <a:tc>
                  <a:txBody>
                    <a:bodyPr/>
                    <a:lstStyle/>
                    <a:p>
                      <a:r>
                        <a:rPr lang="en-US" b="1" dirty="0" smtClean="0">
                          <a:solidFill>
                            <a:srgbClr val="FF0000"/>
                          </a:solidFill>
                        </a:rPr>
                        <a:t>Doesn’t map</a:t>
                      </a:r>
                      <a:endParaRPr lang="en-US" b="1" dirty="0">
                        <a:solidFill>
                          <a:srgbClr val="FF0000"/>
                        </a:solidFill>
                      </a:endParaRPr>
                    </a:p>
                  </a:txBody>
                  <a:tcPr/>
                </a:tc>
              </a:tr>
            </a:tbl>
          </a:graphicData>
        </a:graphic>
      </p:graphicFrame>
    </p:spTree>
    <p:extLst>
      <p:ext uri="{BB962C8B-B14F-4D97-AF65-F5344CB8AC3E}">
        <p14:creationId xmlns:p14="http://schemas.microsoft.com/office/powerpoint/2010/main" val="159177259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p:cNvGraphicFramePr>
            <a:graphicFrameLocks noGrp="1"/>
          </p:cNvGraphicFramePr>
          <p:nvPr>
            <p:extLst>
              <p:ext uri="{D42A27DB-BD31-4B8C-83A1-F6EECF244321}">
                <p14:modId xmlns:p14="http://schemas.microsoft.com/office/powerpoint/2010/main" val="298709266"/>
              </p:ext>
            </p:extLst>
          </p:nvPr>
        </p:nvGraphicFramePr>
        <p:xfrm>
          <a:off x="1485900" y="1409700"/>
          <a:ext cx="9410700" cy="4588816"/>
        </p:xfrm>
        <a:graphic>
          <a:graphicData uri="http://schemas.openxmlformats.org/drawingml/2006/table">
            <a:tbl>
              <a:tblPr firstRow="1" bandRow="1">
                <a:tableStyleId>{5C22544A-7EE6-4342-B048-85BDC9FD1C3A}</a:tableStyleId>
              </a:tblPr>
              <a:tblGrid>
                <a:gridCol w="2602629"/>
                <a:gridCol w="717966"/>
                <a:gridCol w="2939386"/>
                <a:gridCol w="1409532"/>
                <a:gridCol w="1741187"/>
              </a:tblGrid>
              <a:tr h="587070">
                <a:tc>
                  <a:txBody>
                    <a:bodyPr/>
                    <a:lstStyle/>
                    <a:p>
                      <a:r>
                        <a:rPr lang="en-US" dirty="0" smtClean="0"/>
                        <a:t>Algorithm</a:t>
                      </a:r>
                      <a:endParaRPr lang="en-US" dirty="0"/>
                    </a:p>
                  </a:txBody>
                  <a:tcPr/>
                </a:tc>
                <a:tc>
                  <a:txBody>
                    <a:bodyPr/>
                    <a:lstStyle/>
                    <a:p>
                      <a:r>
                        <a:rPr lang="en-US" dirty="0" smtClean="0"/>
                        <a:t>LOC</a:t>
                      </a:r>
                      <a:endParaRPr lang="en-US" dirty="0"/>
                    </a:p>
                  </a:txBody>
                  <a:tcPr/>
                </a:tc>
                <a:tc>
                  <a:txBody>
                    <a:bodyPr/>
                    <a:lstStyle/>
                    <a:p>
                      <a:r>
                        <a:rPr lang="en-US" dirty="0" smtClean="0"/>
                        <a:t>Most expressive</a:t>
                      </a:r>
                    </a:p>
                    <a:p>
                      <a:r>
                        <a:rPr lang="en-US" dirty="0" err="1" smtClean="0"/>
                        <a:t>stateful</a:t>
                      </a:r>
                      <a:r>
                        <a:rPr lang="en-US" dirty="0" smtClean="0"/>
                        <a:t> atom required</a:t>
                      </a:r>
                      <a:endParaRPr lang="en-US" dirty="0"/>
                    </a:p>
                  </a:txBody>
                  <a:tcPr/>
                </a:tc>
                <a:tc>
                  <a:txBody>
                    <a:bodyPr/>
                    <a:lstStyle/>
                    <a:p>
                      <a:r>
                        <a:rPr lang="en-US" dirty="0" smtClean="0"/>
                        <a:t>Pipeline</a:t>
                      </a:r>
                    </a:p>
                    <a:p>
                      <a:r>
                        <a:rPr lang="en-US" dirty="0" smtClean="0"/>
                        <a:t>Depth</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Pipeline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Width</a:t>
                      </a:r>
                    </a:p>
                  </a:txBody>
                  <a:tcPr/>
                </a:tc>
              </a:tr>
              <a:tr h="413582">
                <a:tc>
                  <a:txBody>
                    <a:bodyPr/>
                    <a:lstStyle/>
                    <a:p>
                      <a:r>
                        <a:rPr lang="en-US" dirty="0" smtClean="0"/>
                        <a:t>Bloom filter</a:t>
                      </a:r>
                      <a:endParaRPr lang="en-US" dirty="0"/>
                    </a:p>
                  </a:txBody>
                  <a:tcPr/>
                </a:tc>
                <a:tc>
                  <a:txBody>
                    <a:bodyPr/>
                    <a:lstStyle/>
                    <a:p>
                      <a:r>
                        <a:rPr lang="en-US" dirty="0" smtClean="0"/>
                        <a:t>29</a:t>
                      </a:r>
                      <a:endParaRPr lang="en-US" dirty="0"/>
                    </a:p>
                  </a:txBody>
                  <a:tcPr/>
                </a:tc>
                <a:tc>
                  <a:txBody>
                    <a:bodyPr/>
                    <a:lstStyle/>
                    <a:p>
                      <a:r>
                        <a:rPr lang="en-US" dirty="0" smtClean="0"/>
                        <a:t>R/W</a:t>
                      </a:r>
                      <a:endParaRPr lang="en-US" dirty="0"/>
                    </a:p>
                  </a:txBody>
                  <a:tcPr/>
                </a:tc>
                <a:tc>
                  <a:txBody>
                    <a:bodyPr/>
                    <a:lstStyle/>
                    <a:p>
                      <a:r>
                        <a:rPr lang="en-US" dirty="0" smtClean="0"/>
                        <a:t>4</a:t>
                      </a:r>
                      <a:endParaRPr lang="en-US" dirty="0"/>
                    </a:p>
                  </a:txBody>
                  <a:tcPr/>
                </a:tc>
                <a:tc>
                  <a:txBody>
                    <a:bodyPr/>
                    <a:lstStyle/>
                    <a:p>
                      <a:r>
                        <a:rPr lang="en-US" dirty="0" smtClean="0"/>
                        <a:t>3</a:t>
                      </a:r>
                      <a:endParaRPr lang="en-US" dirty="0"/>
                    </a:p>
                  </a:txBody>
                  <a:tcPr/>
                </a:tc>
              </a:tr>
              <a:tr h="413582">
                <a:tc>
                  <a:txBody>
                    <a:bodyPr/>
                    <a:lstStyle/>
                    <a:p>
                      <a:r>
                        <a:rPr lang="en-US" dirty="0" smtClean="0"/>
                        <a:t>Heavy hitter detection</a:t>
                      </a:r>
                      <a:endParaRPr lang="en-US" dirty="0"/>
                    </a:p>
                  </a:txBody>
                  <a:tcPr/>
                </a:tc>
                <a:tc>
                  <a:txBody>
                    <a:bodyPr/>
                    <a:lstStyle/>
                    <a:p>
                      <a:r>
                        <a:rPr lang="en-US" dirty="0" smtClean="0"/>
                        <a:t>35</a:t>
                      </a:r>
                      <a:endParaRPr lang="en-US" dirty="0"/>
                    </a:p>
                  </a:txBody>
                  <a:tcPr/>
                </a:tc>
                <a:tc>
                  <a:txBody>
                    <a:bodyPr/>
                    <a:lstStyle/>
                    <a:p>
                      <a:r>
                        <a:rPr lang="en-US" dirty="0" smtClean="0"/>
                        <a:t>RAW</a:t>
                      </a:r>
                      <a:endParaRPr lang="en-US" dirty="0"/>
                    </a:p>
                  </a:txBody>
                  <a:tcPr/>
                </a:tc>
                <a:tc>
                  <a:txBody>
                    <a:bodyPr/>
                    <a:lstStyle/>
                    <a:p>
                      <a:r>
                        <a:rPr lang="en-US" dirty="0" smtClean="0"/>
                        <a:t>10</a:t>
                      </a:r>
                      <a:endParaRPr lang="en-US" dirty="0"/>
                    </a:p>
                  </a:txBody>
                  <a:tcPr/>
                </a:tc>
                <a:tc>
                  <a:txBody>
                    <a:bodyPr/>
                    <a:lstStyle/>
                    <a:p>
                      <a:r>
                        <a:rPr lang="en-US" dirty="0" smtClean="0"/>
                        <a:t>9</a:t>
                      </a:r>
                      <a:endParaRPr lang="en-US" dirty="0"/>
                    </a:p>
                  </a:txBody>
                  <a:tcPr/>
                </a:tc>
              </a:tr>
              <a:tr h="413582">
                <a:tc>
                  <a:txBody>
                    <a:bodyPr/>
                    <a:lstStyle/>
                    <a:p>
                      <a:r>
                        <a:rPr lang="en-US" dirty="0" smtClean="0"/>
                        <a:t>Rate-Control</a:t>
                      </a:r>
                    </a:p>
                    <a:p>
                      <a:r>
                        <a:rPr lang="en-US" dirty="0" smtClean="0"/>
                        <a:t>Protocol</a:t>
                      </a:r>
                      <a:endParaRPr lang="en-US" dirty="0"/>
                    </a:p>
                  </a:txBody>
                  <a:tcPr/>
                </a:tc>
                <a:tc>
                  <a:txBody>
                    <a:bodyPr/>
                    <a:lstStyle/>
                    <a:p>
                      <a:r>
                        <a:rPr lang="en-US" dirty="0" smtClean="0"/>
                        <a:t>23</a:t>
                      </a:r>
                      <a:endParaRPr lang="en-US" dirty="0"/>
                    </a:p>
                  </a:txBody>
                  <a:tcPr/>
                </a:tc>
                <a:tc>
                  <a:txBody>
                    <a:bodyPr/>
                    <a:lstStyle/>
                    <a:p>
                      <a:r>
                        <a:rPr lang="en-US" dirty="0" smtClean="0"/>
                        <a:t>PRAW</a:t>
                      </a:r>
                      <a:endParaRPr lang="en-US" dirty="0"/>
                    </a:p>
                  </a:txBody>
                  <a:tcPr/>
                </a:tc>
                <a:tc>
                  <a:txBody>
                    <a:bodyPr/>
                    <a:lstStyle/>
                    <a:p>
                      <a:r>
                        <a:rPr lang="en-US" dirty="0" smtClean="0"/>
                        <a:t>6</a:t>
                      </a:r>
                      <a:endParaRPr lang="en-US" dirty="0"/>
                    </a:p>
                  </a:txBody>
                  <a:tcPr/>
                </a:tc>
                <a:tc>
                  <a:txBody>
                    <a:bodyPr/>
                    <a:lstStyle/>
                    <a:p>
                      <a:r>
                        <a:rPr lang="en-US" dirty="0" smtClean="0"/>
                        <a:t>2</a:t>
                      </a:r>
                      <a:endParaRPr lang="en-US" dirty="0"/>
                    </a:p>
                  </a:txBody>
                  <a:tcPr/>
                </a:tc>
              </a:tr>
              <a:tr h="413582">
                <a:tc>
                  <a:txBody>
                    <a:bodyPr/>
                    <a:lstStyle/>
                    <a:p>
                      <a:r>
                        <a:rPr lang="en-US" dirty="0" err="1" smtClean="0"/>
                        <a:t>Flowlet</a:t>
                      </a:r>
                      <a:r>
                        <a:rPr lang="en-US" dirty="0" smtClean="0"/>
                        <a:t> switching</a:t>
                      </a:r>
                      <a:endParaRPr lang="en-US" dirty="0"/>
                    </a:p>
                  </a:txBody>
                  <a:tcPr/>
                </a:tc>
                <a:tc>
                  <a:txBody>
                    <a:bodyPr/>
                    <a:lstStyle/>
                    <a:p>
                      <a:r>
                        <a:rPr lang="en-US" dirty="0" smtClean="0"/>
                        <a:t>37</a:t>
                      </a:r>
                      <a:endParaRPr lang="en-US" dirty="0"/>
                    </a:p>
                  </a:txBody>
                  <a:tcPr/>
                </a:tc>
                <a:tc>
                  <a:txBody>
                    <a:bodyPr/>
                    <a:lstStyle/>
                    <a:p>
                      <a:r>
                        <a:rPr lang="en-US" dirty="0" smtClean="0"/>
                        <a:t>PRAW</a:t>
                      </a:r>
                      <a:endParaRPr lang="en-US" dirty="0"/>
                    </a:p>
                  </a:txBody>
                  <a:tcPr/>
                </a:tc>
                <a:tc>
                  <a:txBody>
                    <a:bodyPr/>
                    <a:lstStyle/>
                    <a:p>
                      <a:r>
                        <a:rPr lang="en-US" dirty="0" smtClean="0"/>
                        <a:t>3</a:t>
                      </a:r>
                      <a:endParaRPr lang="en-US" dirty="0"/>
                    </a:p>
                  </a:txBody>
                  <a:tcPr/>
                </a:tc>
                <a:tc>
                  <a:txBody>
                    <a:bodyPr/>
                    <a:lstStyle/>
                    <a:p>
                      <a:r>
                        <a:rPr lang="en-US" dirty="0" smtClean="0"/>
                        <a:t>3</a:t>
                      </a:r>
                      <a:endParaRPr lang="en-US" dirty="0"/>
                    </a:p>
                  </a:txBody>
                  <a:tcPr/>
                </a:tc>
              </a:tr>
              <a:tr h="413582">
                <a:tc>
                  <a:txBody>
                    <a:bodyPr/>
                    <a:lstStyle/>
                    <a:p>
                      <a:r>
                        <a:rPr lang="en-US" dirty="0" smtClean="0"/>
                        <a:t>Sampled </a:t>
                      </a:r>
                      <a:r>
                        <a:rPr lang="en-US" dirty="0" err="1" smtClean="0"/>
                        <a:t>NetFlow</a:t>
                      </a:r>
                      <a:endParaRPr lang="en-US" dirty="0"/>
                    </a:p>
                  </a:txBody>
                  <a:tcPr/>
                </a:tc>
                <a:tc>
                  <a:txBody>
                    <a:bodyPr/>
                    <a:lstStyle/>
                    <a:p>
                      <a:r>
                        <a:rPr lang="en-US" dirty="0" smtClean="0"/>
                        <a:t>18</a:t>
                      </a:r>
                      <a:endParaRPr lang="en-US" dirty="0"/>
                    </a:p>
                  </a:txBody>
                  <a:tcPr/>
                </a:tc>
                <a:tc>
                  <a:txBody>
                    <a:bodyPr/>
                    <a:lstStyle/>
                    <a:p>
                      <a:r>
                        <a:rPr lang="en-US" dirty="0" err="1" smtClean="0"/>
                        <a:t>IfElseRAW</a:t>
                      </a:r>
                      <a:endParaRPr lang="en-US" dirty="0"/>
                    </a:p>
                  </a:txBody>
                  <a:tcPr/>
                </a:tc>
                <a:tc>
                  <a:txBody>
                    <a:bodyPr/>
                    <a:lstStyle/>
                    <a:p>
                      <a:r>
                        <a:rPr lang="en-US" dirty="0" smtClean="0"/>
                        <a:t>4</a:t>
                      </a:r>
                      <a:endParaRPr lang="en-US" dirty="0"/>
                    </a:p>
                  </a:txBody>
                  <a:tcPr/>
                </a:tc>
                <a:tc>
                  <a:txBody>
                    <a:bodyPr/>
                    <a:lstStyle/>
                    <a:p>
                      <a:r>
                        <a:rPr lang="en-US" dirty="0" smtClean="0"/>
                        <a:t>2</a:t>
                      </a:r>
                      <a:endParaRPr lang="en-US" dirty="0"/>
                    </a:p>
                  </a:txBody>
                  <a:tcPr/>
                </a:tc>
              </a:tr>
              <a:tr h="413582">
                <a:tc>
                  <a:txBody>
                    <a:bodyPr/>
                    <a:lstStyle/>
                    <a:p>
                      <a:r>
                        <a:rPr lang="en-US" dirty="0" smtClean="0"/>
                        <a:t>HULL</a:t>
                      </a:r>
                      <a:endParaRPr lang="en-US" dirty="0"/>
                    </a:p>
                  </a:txBody>
                  <a:tcPr/>
                </a:tc>
                <a:tc>
                  <a:txBody>
                    <a:bodyPr/>
                    <a:lstStyle/>
                    <a:p>
                      <a:r>
                        <a:rPr lang="en-US" dirty="0" smtClean="0"/>
                        <a:t>26</a:t>
                      </a:r>
                      <a:endParaRPr lang="en-US" dirty="0"/>
                    </a:p>
                  </a:txBody>
                  <a:tcPr/>
                </a:tc>
                <a:tc>
                  <a:txBody>
                    <a:bodyPr/>
                    <a:lstStyle/>
                    <a:p>
                      <a:r>
                        <a:rPr lang="en-US" dirty="0" smtClean="0"/>
                        <a:t>Sub</a:t>
                      </a:r>
                      <a:endParaRPr lang="en-US" dirty="0"/>
                    </a:p>
                  </a:txBody>
                  <a:tcPr/>
                </a:tc>
                <a:tc>
                  <a:txBody>
                    <a:bodyPr/>
                    <a:lstStyle/>
                    <a:p>
                      <a:r>
                        <a:rPr lang="en-US" dirty="0" smtClean="0"/>
                        <a:t>7</a:t>
                      </a:r>
                      <a:endParaRPr lang="en-US" dirty="0"/>
                    </a:p>
                  </a:txBody>
                  <a:tcPr/>
                </a:tc>
                <a:tc>
                  <a:txBody>
                    <a:bodyPr/>
                    <a:lstStyle/>
                    <a:p>
                      <a:r>
                        <a:rPr lang="en-US" dirty="0" smtClean="0"/>
                        <a:t>1</a:t>
                      </a:r>
                      <a:endParaRPr lang="en-US" dirty="0"/>
                    </a:p>
                  </a:txBody>
                  <a:tcPr/>
                </a:tc>
              </a:tr>
              <a:tr h="413582">
                <a:tc>
                  <a:txBody>
                    <a:bodyPr/>
                    <a:lstStyle/>
                    <a:p>
                      <a:r>
                        <a:rPr lang="en-US" dirty="0" smtClean="0"/>
                        <a:t>Adaptive Virtual Queue</a:t>
                      </a:r>
                      <a:endParaRPr lang="en-US" dirty="0"/>
                    </a:p>
                  </a:txBody>
                  <a:tcPr/>
                </a:tc>
                <a:tc>
                  <a:txBody>
                    <a:bodyPr/>
                    <a:lstStyle/>
                    <a:p>
                      <a:r>
                        <a:rPr lang="en-US" dirty="0" smtClean="0"/>
                        <a:t>36</a:t>
                      </a:r>
                      <a:endParaRPr lang="en-US" dirty="0"/>
                    </a:p>
                  </a:txBody>
                  <a:tcPr/>
                </a:tc>
                <a:tc>
                  <a:txBody>
                    <a:bodyPr/>
                    <a:lstStyle/>
                    <a:p>
                      <a:r>
                        <a:rPr lang="en-US" dirty="0" smtClean="0"/>
                        <a:t>Nested</a:t>
                      </a:r>
                      <a:endParaRPr lang="en-US" dirty="0"/>
                    </a:p>
                  </a:txBody>
                  <a:tcPr/>
                </a:tc>
                <a:tc>
                  <a:txBody>
                    <a:bodyPr/>
                    <a:lstStyle/>
                    <a:p>
                      <a:r>
                        <a:rPr lang="en-US" dirty="0" smtClean="0"/>
                        <a:t>7</a:t>
                      </a:r>
                      <a:endParaRPr lang="en-US" dirty="0"/>
                    </a:p>
                  </a:txBody>
                  <a:tcPr/>
                </a:tc>
                <a:tc>
                  <a:txBody>
                    <a:bodyPr/>
                    <a:lstStyle/>
                    <a:p>
                      <a:r>
                        <a:rPr lang="en-US" dirty="0" smtClean="0"/>
                        <a:t>3</a:t>
                      </a:r>
                      <a:endParaRPr lang="en-US" dirty="0"/>
                    </a:p>
                  </a:txBody>
                  <a:tcPr/>
                </a:tc>
              </a:tr>
              <a:tr h="413582">
                <a:tc>
                  <a:txBody>
                    <a:bodyPr/>
                    <a:lstStyle/>
                    <a:p>
                      <a:r>
                        <a:rPr lang="en-US" dirty="0" smtClean="0"/>
                        <a:t>CONGA</a:t>
                      </a:r>
                      <a:endParaRPr lang="en-US" dirty="0"/>
                    </a:p>
                  </a:txBody>
                  <a:tcPr/>
                </a:tc>
                <a:tc>
                  <a:txBody>
                    <a:bodyPr/>
                    <a:lstStyle/>
                    <a:p>
                      <a:r>
                        <a:rPr lang="en-US" dirty="0" smtClean="0"/>
                        <a:t>32</a:t>
                      </a:r>
                      <a:endParaRPr lang="en-US" dirty="0"/>
                    </a:p>
                  </a:txBody>
                  <a:tcPr/>
                </a:tc>
                <a:tc>
                  <a:txBody>
                    <a:bodyPr/>
                    <a:lstStyle/>
                    <a:p>
                      <a:r>
                        <a:rPr lang="en-US" dirty="0" smtClean="0"/>
                        <a:t>Pairs</a:t>
                      </a:r>
                      <a:endParaRPr lang="en-US" dirty="0"/>
                    </a:p>
                  </a:txBody>
                  <a:tcPr/>
                </a:tc>
                <a:tc>
                  <a:txBody>
                    <a:bodyPr/>
                    <a:lstStyle/>
                    <a:p>
                      <a:r>
                        <a:rPr lang="en-US" dirty="0" smtClean="0"/>
                        <a:t>4</a:t>
                      </a:r>
                      <a:endParaRPr lang="en-US" dirty="0"/>
                    </a:p>
                  </a:txBody>
                  <a:tcPr/>
                </a:tc>
                <a:tc>
                  <a:txBody>
                    <a:bodyPr/>
                    <a:lstStyle/>
                    <a:p>
                      <a:r>
                        <a:rPr lang="en-US" dirty="0" smtClean="0"/>
                        <a:t>2</a:t>
                      </a:r>
                      <a:endParaRPr lang="en-US" dirty="0"/>
                    </a:p>
                  </a:txBody>
                  <a:tcPr/>
                </a:tc>
              </a:tr>
              <a:tr h="413582">
                <a:tc>
                  <a:txBody>
                    <a:bodyPr/>
                    <a:lstStyle/>
                    <a:p>
                      <a:r>
                        <a:rPr lang="en-US" dirty="0" err="1" smtClean="0"/>
                        <a:t>CoDel</a:t>
                      </a:r>
                      <a:endParaRPr lang="en-US" dirty="0"/>
                    </a:p>
                  </a:txBody>
                  <a:tcPr/>
                </a:tc>
                <a:tc>
                  <a:txBody>
                    <a:bodyPr/>
                    <a:lstStyle/>
                    <a:p>
                      <a:r>
                        <a:rPr lang="en-US" dirty="0" smtClean="0"/>
                        <a:t>57</a:t>
                      </a:r>
                      <a:endParaRPr lang="en-US" dirty="0"/>
                    </a:p>
                  </a:txBody>
                  <a:tcPr/>
                </a:tc>
                <a:tc>
                  <a:txBody>
                    <a:bodyPr/>
                    <a:lstStyle/>
                    <a:p>
                      <a:r>
                        <a:rPr lang="en-US" b="1" dirty="0" smtClean="0">
                          <a:solidFill>
                            <a:srgbClr val="FF0000"/>
                          </a:solidFill>
                        </a:rPr>
                        <a:t>Doesn’t map</a:t>
                      </a:r>
                      <a:endParaRPr lang="en-US" b="1" dirty="0">
                        <a:solidFill>
                          <a:srgbClr val="FF0000"/>
                        </a:solidFill>
                      </a:endParaRPr>
                    </a:p>
                  </a:txBody>
                  <a:tcPr/>
                </a:tc>
                <a:tc>
                  <a:txBody>
                    <a:bodyPr/>
                    <a:lstStyle/>
                    <a:p>
                      <a:r>
                        <a:rPr lang="en-US" dirty="0" smtClean="0"/>
                        <a:t>15</a:t>
                      </a:r>
                      <a:endParaRPr lang="en-US" dirty="0"/>
                    </a:p>
                  </a:txBody>
                  <a:tcPr/>
                </a:tc>
                <a:tc>
                  <a:txBody>
                    <a:bodyPr/>
                    <a:lstStyle/>
                    <a:p>
                      <a:r>
                        <a:rPr lang="en-US" dirty="0" smtClean="0"/>
                        <a:t>3</a:t>
                      </a:r>
                      <a:endParaRPr lang="en-US" dirty="0"/>
                    </a:p>
                  </a:txBody>
                  <a:tcPr/>
                </a:tc>
              </a:tr>
            </a:tbl>
          </a:graphicData>
        </a:graphic>
      </p:graphicFrame>
      <p:sp>
        <p:nvSpPr>
          <p:cNvPr id="4" name="Rounded Rectangle 3"/>
          <p:cNvSpPr/>
          <p:nvPr/>
        </p:nvSpPr>
        <p:spPr>
          <a:xfrm>
            <a:off x="673100" y="6019800"/>
            <a:ext cx="10871200" cy="6942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smtClean="0"/>
              <a:t>~100</a:t>
            </a:r>
            <a:r>
              <a:rPr lang="en-US" sz="4000"/>
              <a:t> </a:t>
            </a:r>
            <a:r>
              <a:rPr lang="en-US" sz="4000" smtClean="0"/>
              <a:t>atom </a:t>
            </a:r>
            <a:r>
              <a:rPr lang="en-US" sz="4000" dirty="0" smtClean="0"/>
              <a:t>instances are sufficient</a:t>
            </a:r>
            <a:endParaRPr lang="en-US" sz="4000" dirty="0"/>
          </a:p>
        </p:txBody>
      </p:sp>
      <p:sp>
        <p:nvSpPr>
          <p:cNvPr id="3" name="Title 2"/>
          <p:cNvSpPr>
            <a:spLocks noGrp="1"/>
          </p:cNvSpPr>
          <p:nvPr>
            <p:ph type="title"/>
          </p:nvPr>
        </p:nvSpPr>
        <p:spPr/>
        <p:txBody>
          <a:bodyPr/>
          <a:lstStyle/>
          <a:p>
            <a:r>
              <a:rPr lang="en-US" dirty="0" smtClean="0"/>
              <a:t>Compilation results</a:t>
            </a:r>
            <a:endParaRPr lang="en-US" dirty="0"/>
          </a:p>
        </p:txBody>
      </p:sp>
    </p:spTree>
    <p:extLst>
      <p:ext uri="{BB962C8B-B14F-4D97-AF65-F5344CB8AC3E}">
        <p14:creationId xmlns:p14="http://schemas.microsoft.com/office/powerpoint/2010/main" val="102048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Modest cost for programmability</a:t>
            </a:r>
            <a:endParaRPr lang="en-US" dirty="0"/>
          </a:p>
        </p:txBody>
      </p:sp>
      <p:sp>
        <p:nvSpPr>
          <p:cNvPr id="4" name="Rectangle 3"/>
          <p:cNvSpPr/>
          <p:nvPr/>
        </p:nvSpPr>
        <p:spPr>
          <a:xfrm>
            <a:off x="606270" y="1371600"/>
            <a:ext cx="10761280" cy="954107"/>
          </a:xfrm>
          <a:prstGeom prst="rect">
            <a:avLst/>
          </a:prstGeom>
        </p:spPr>
        <p:txBody>
          <a:bodyPr wrap="none">
            <a:spAutoFit/>
          </a:bodyPr>
          <a:lstStyle/>
          <a:p>
            <a:pPr marL="457200" indent="-457200">
              <a:buFont typeface="Arial" charset="0"/>
              <a:buChar char="•"/>
            </a:pPr>
            <a:r>
              <a:rPr lang="en-US" sz="2800" dirty="0"/>
              <a:t>All atoms meet timing at 1 </a:t>
            </a:r>
            <a:r>
              <a:rPr lang="en-US" sz="2800" dirty="0" smtClean="0"/>
              <a:t>GHz in a 32-nm library.</a:t>
            </a:r>
          </a:p>
          <a:p>
            <a:pPr marL="457200" indent="-457200">
              <a:buFont typeface="Arial" charset="0"/>
              <a:buChar char="•"/>
            </a:pPr>
            <a:r>
              <a:rPr lang="en-US" sz="2800" dirty="0" smtClean="0"/>
              <a:t>They occupy modest additional area relative to a switching chip.</a:t>
            </a:r>
            <a:endParaRPr lang="en-US" sz="2800" dirty="0"/>
          </a:p>
        </p:txBody>
      </p:sp>
      <p:graphicFrame>
        <p:nvGraphicFramePr>
          <p:cNvPr id="5" name="Table 4"/>
          <p:cNvGraphicFramePr>
            <a:graphicFrameLocks noGrp="1"/>
          </p:cNvGraphicFramePr>
          <p:nvPr>
            <p:extLst>
              <p:ext uri="{D42A27DB-BD31-4B8C-83A1-F6EECF244321}">
                <p14:modId xmlns:p14="http://schemas.microsoft.com/office/powerpoint/2010/main" val="1153386621"/>
              </p:ext>
            </p:extLst>
          </p:nvPr>
        </p:nvGraphicFramePr>
        <p:xfrm>
          <a:off x="990600" y="2408178"/>
          <a:ext cx="10629899" cy="4267200"/>
        </p:xfrm>
        <a:graphic>
          <a:graphicData uri="http://schemas.openxmlformats.org/drawingml/2006/table">
            <a:tbl>
              <a:tblPr firstRow="1" bandRow="1">
                <a:tableStyleId>{5C22544A-7EE6-4342-B048-85BDC9FD1C3A}</a:tableStyleId>
              </a:tblPr>
              <a:tblGrid>
                <a:gridCol w="2409441"/>
                <a:gridCol w="3762759"/>
                <a:gridCol w="1714500"/>
                <a:gridCol w="2743199"/>
              </a:tblGrid>
              <a:tr h="340201">
                <a:tc>
                  <a:txBody>
                    <a:bodyPr/>
                    <a:lstStyle/>
                    <a:p>
                      <a:r>
                        <a:rPr lang="en-US" sz="1600" dirty="0" smtClean="0"/>
                        <a:t>Atom</a:t>
                      </a:r>
                      <a:endParaRPr lang="en-US" sz="1600" dirty="0"/>
                    </a:p>
                  </a:txBody>
                  <a:tcPr/>
                </a:tc>
                <a:tc>
                  <a:txBody>
                    <a:bodyPr/>
                    <a:lstStyle/>
                    <a:p>
                      <a:r>
                        <a:rPr lang="en-US" sz="1600" dirty="0" smtClean="0"/>
                        <a:t>Description</a:t>
                      </a:r>
                      <a:endParaRPr lang="en-US" sz="1600" dirty="0"/>
                    </a:p>
                  </a:txBody>
                  <a:tcPr/>
                </a:tc>
                <a:tc>
                  <a:txBody>
                    <a:bodyPr/>
                    <a:lstStyle/>
                    <a:p>
                      <a:r>
                        <a:rPr lang="en-US" sz="1600" dirty="0" smtClean="0"/>
                        <a:t>Atom area</a:t>
                      </a:r>
                    </a:p>
                    <a:p>
                      <a:r>
                        <a:rPr lang="en-US" sz="1600" dirty="0" smtClean="0"/>
                        <a:t>(micro m^2)</a:t>
                      </a:r>
                      <a:endParaRPr lang="en-US" sz="1600" dirty="0"/>
                    </a:p>
                  </a:txBody>
                  <a:tcPr/>
                </a:tc>
                <a:tc>
                  <a:txBody>
                    <a:bodyPr/>
                    <a:lstStyle/>
                    <a:p>
                      <a:r>
                        <a:rPr lang="en-US" sz="1600" dirty="0" smtClean="0"/>
                        <a:t>A</a:t>
                      </a:r>
                      <a:r>
                        <a:rPr lang="en-US" sz="1600" baseline="0" dirty="0" smtClean="0"/>
                        <a:t>rea </a:t>
                      </a:r>
                      <a:r>
                        <a:rPr lang="en-US" sz="1600" baseline="0" smtClean="0"/>
                        <a:t>for 100 </a:t>
                      </a:r>
                      <a:r>
                        <a:rPr lang="en-US" sz="1600" baseline="0" dirty="0" smtClean="0"/>
                        <a:t>atoms relative to 200 mm^2 chip</a:t>
                      </a:r>
                      <a:endParaRPr lang="en-US" sz="1600" dirty="0"/>
                    </a:p>
                  </a:txBody>
                  <a:tcPr/>
                </a:tc>
              </a:tr>
              <a:tr h="340201">
                <a:tc>
                  <a:txBody>
                    <a:bodyPr/>
                    <a:lstStyle/>
                    <a:p>
                      <a:r>
                        <a:rPr lang="en-US" sz="2000" dirty="0" smtClean="0">
                          <a:latin typeface="Gadugi" panose="020B0502040204020203" pitchFamily="34" charset="0"/>
                        </a:rPr>
                        <a:t>R/W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 or</a:t>
                      </a:r>
                      <a:r>
                        <a:rPr lang="en-US" sz="2000" baseline="0" dirty="0" smtClean="0">
                          <a:latin typeface="Gadugi" panose="020B0502040204020203" pitchFamily="34" charset="0"/>
                        </a:rPr>
                        <a:t> write state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250</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0.0125%</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 add, and</a:t>
                      </a:r>
                      <a:r>
                        <a:rPr lang="en-US" sz="2000" baseline="0" dirty="0" smtClean="0">
                          <a:latin typeface="Gadugi" panose="020B0502040204020203" pitchFamily="34" charset="0"/>
                        </a:rPr>
                        <a:t> write back</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431</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0.022%</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Predicated</a:t>
                      </a:r>
                      <a:r>
                        <a:rPr lang="en-US" sz="2000" baseline="0" dirty="0" smtClean="0">
                          <a:latin typeface="Gadugi" panose="020B0502040204020203" pitchFamily="34" charset="0"/>
                        </a:rPr>
                        <a:t> version of 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791</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0.039%</a:t>
                      </a:r>
                      <a:endParaRPr lang="en-US" sz="2000" dirty="0">
                        <a:latin typeface="Gadugi" panose="020B0502040204020203" pitchFamily="34" charset="0"/>
                      </a:endParaRPr>
                    </a:p>
                  </a:txBody>
                  <a:tcPr/>
                </a:tc>
              </a:tr>
              <a:tr h="340201">
                <a:tc>
                  <a:txBody>
                    <a:bodyPr/>
                    <a:lstStyle/>
                    <a:p>
                      <a:r>
                        <a:rPr lang="en-US" sz="2000" dirty="0" err="1" smtClean="0">
                          <a:latin typeface="Gadugi" panose="020B0502040204020203" pitchFamily="34" charset="0"/>
                        </a:rPr>
                        <a:t>IfElseRAW</a:t>
                      </a:r>
                      <a:endParaRPr lang="en-US" sz="2000" dirty="0">
                        <a:latin typeface="Gadugi" panose="020B0502040204020203" pitchFamily="34" charset="0"/>
                      </a:endParaRPr>
                    </a:p>
                  </a:txBody>
                  <a:tcPr/>
                </a:tc>
                <a:tc>
                  <a:txBody>
                    <a:bodyPr/>
                    <a:lstStyle/>
                    <a:p>
                      <a:r>
                        <a:rPr lang="en-US" sz="2000" baseline="0" dirty="0" smtClean="0">
                          <a:latin typeface="Gadugi" panose="020B0502040204020203" pitchFamily="34" charset="0"/>
                        </a:rPr>
                        <a:t>2 RAWs, one each when a predicate is true or false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985</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0.049%</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Sub</a:t>
                      </a:r>
                      <a:endParaRPr lang="en-US" sz="2000" dirty="0">
                        <a:latin typeface="Gadugi" panose="020B0502040204020203" pitchFamily="34" charset="0"/>
                      </a:endParaRPr>
                    </a:p>
                  </a:txBody>
                  <a:tcPr/>
                </a:tc>
                <a:tc>
                  <a:txBody>
                    <a:bodyPr/>
                    <a:lstStyle/>
                    <a:p>
                      <a:r>
                        <a:rPr lang="en-US" sz="2000" dirty="0" err="1" smtClean="0">
                          <a:latin typeface="Gadugi" panose="020B0502040204020203" pitchFamily="34" charset="0"/>
                        </a:rPr>
                        <a:t>IfElseRAW</a:t>
                      </a:r>
                      <a:r>
                        <a:rPr lang="en-US" sz="2000" dirty="0" smtClean="0">
                          <a:latin typeface="Gadugi" panose="020B0502040204020203" pitchFamily="34" charset="0"/>
                        </a:rPr>
                        <a:t> with a </a:t>
                      </a:r>
                      <a:r>
                        <a:rPr lang="en-US" sz="2000" dirty="0" err="1" smtClean="0">
                          <a:latin typeface="Gadugi" panose="020B0502040204020203" pitchFamily="34" charset="0"/>
                        </a:rPr>
                        <a:t>stateful</a:t>
                      </a:r>
                      <a:r>
                        <a:rPr lang="en-US" sz="2000" dirty="0" smtClean="0">
                          <a:latin typeface="Gadugi" panose="020B0502040204020203" pitchFamily="34" charset="0"/>
                        </a:rPr>
                        <a:t> subtraction capability</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1522</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0.076%</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Nested</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4-way predication (nests</a:t>
                      </a:r>
                      <a:r>
                        <a:rPr lang="en-US" sz="2000" baseline="0" dirty="0" smtClean="0">
                          <a:latin typeface="Gadugi" panose="020B0502040204020203" pitchFamily="34" charset="0"/>
                        </a:rPr>
                        <a:t> 2 </a:t>
                      </a:r>
                      <a:r>
                        <a:rPr lang="en-US" sz="2000" baseline="0" dirty="0" err="1" smtClean="0">
                          <a:latin typeface="Gadugi" panose="020B0502040204020203" pitchFamily="34" charset="0"/>
                        </a:rPr>
                        <a:t>IfElseRAWs</a:t>
                      </a:r>
                      <a:r>
                        <a:rPr lang="en-US" sz="2000" baseline="0" dirty="0" smtClean="0">
                          <a:latin typeface="Gadugi" panose="020B0502040204020203" pitchFamily="34" charset="0"/>
                        </a:rPr>
                        <a:t>)</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3597</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0.179%</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Pairs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Update a pair of state variables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5997</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0.30%</a:t>
                      </a:r>
                      <a:endParaRPr lang="en-US" sz="2000" dirty="0">
                        <a:latin typeface="Gadugi" panose="020B0502040204020203" pitchFamily="34" charset="0"/>
                      </a:endParaRPr>
                    </a:p>
                  </a:txBody>
                  <a:tcPr/>
                </a:tc>
              </a:tr>
            </a:tbl>
          </a:graphicData>
        </a:graphic>
      </p:graphicFrame>
      <p:sp>
        <p:nvSpPr>
          <p:cNvPr id="6" name="Rounded Rectangle 5"/>
          <p:cNvSpPr/>
          <p:nvPr/>
        </p:nvSpPr>
        <p:spPr>
          <a:xfrm>
            <a:off x="838200" y="5943600"/>
            <a:ext cx="10871200" cy="6942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&lt;1 % additional area for 100 atom instances</a:t>
            </a:r>
            <a:endParaRPr lang="en-US" sz="4000" dirty="0"/>
          </a:p>
        </p:txBody>
      </p:sp>
    </p:spTree>
    <p:extLst>
      <p:ext uri="{BB962C8B-B14F-4D97-AF65-F5344CB8AC3E}">
        <p14:creationId xmlns:p14="http://schemas.microsoft.com/office/powerpoint/2010/main" val="462493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Conclusion</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t>Packet transactions: an abstraction for data-plane algorithms</a:t>
            </a:r>
          </a:p>
          <a:p>
            <a:endParaRPr lang="en-US" dirty="0">
              <a:latin typeface="Gadugi" panose="020B0502040204020203" pitchFamily="34" charset="0"/>
            </a:endParaRPr>
          </a:p>
          <a:p>
            <a:r>
              <a:rPr lang="en-US" dirty="0" smtClean="0">
                <a:latin typeface="Gadugi" panose="020B0502040204020203" pitchFamily="34" charset="0"/>
              </a:rPr>
              <a:t>Atoms: a representation for switch instruction sets</a:t>
            </a:r>
          </a:p>
          <a:p>
            <a:endParaRPr lang="en-US" dirty="0"/>
          </a:p>
          <a:p>
            <a:r>
              <a:rPr lang="en-US" dirty="0" smtClean="0">
                <a:latin typeface="Gadugi" panose="020B0502040204020203" pitchFamily="34" charset="0"/>
              </a:rPr>
              <a:t>A blue print for designing switch instruction sets</a:t>
            </a:r>
          </a:p>
          <a:p>
            <a:endParaRPr lang="en-US" dirty="0" smtClean="0">
              <a:latin typeface="Gadugi" panose="020B0502040204020203" pitchFamily="34" charset="0"/>
            </a:endParaRPr>
          </a:p>
          <a:p>
            <a:r>
              <a:rPr lang="en-US" dirty="0" smtClean="0"/>
              <a:t>Source code: </a:t>
            </a:r>
            <a:r>
              <a:rPr lang="en-US" dirty="0" smtClean="0">
                <a:hlinkClick r:id="rId3"/>
              </a:rPr>
              <a:t>http://web.mit.edu/domino</a:t>
            </a:r>
            <a:endParaRPr lang="en-US" dirty="0">
              <a:latin typeface="Gadugi" panose="020B0502040204020203" pitchFamily="34" charset="0"/>
            </a:endParaRPr>
          </a:p>
          <a:p>
            <a:endParaRPr lang="en-US" dirty="0" smtClean="0">
              <a:latin typeface="Gadugi" panose="020B0502040204020203" pitchFamily="34" charset="0"/>
            </a:endParaRPr>
          </a:p>
          <a:p>
            <a:endParaRPr lang="en-US" dirty="0">
              <a:latin typeface="Gadugi" panose="020B0502040204020203" pitchFamily="34" charset="0"/>
            </a:endParaRPr>
          </a:p>
          <a:p>
            <a:endParaRPr lang="en-US" dirty="0" smtClean="0">
              <a:latin typeface="Gadugi" panose="020B0502040204020203" pitchFamily="34" charset="0"/>
            </a:endParaRPr>
          </a:p>
        </p:txBody>
      </p:sp>
    </p:spTree>
    <p:extLst>
      <p:ext uri="{BB962C8B-B14F-4D97-AF65-F5344CB8AC3E}">
        <p14:creationId xmlns:p14="http://schemas.microsoft.com/office/powerpoint/2010/main" val="293972837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Backup slides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423799804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Create one node for each instruction</a:t>
            </a:r>
            <a:endParaRPr lang="en-US" sz="2400" dirty="0">
              <a:latin typeface="+mj-lt"/>
              <a:cs typeface="Seravek"/>
            </a:endParaRPr>
          </a:p>
        </p:txBody>
      </p:sp>
      <p:sp>
        <p:nvSpPr>
          <p:cNvPr id="2" name="Title 1"/>
          <p:cNvSpPr>
            <a:spLocks noGrp="1"/>
          </p:cNvSpPr>
          <p:nvPr>
            <p:ph type="title"/>
          </p:nvPr>
        </p:nvSpPr>
        <p:spPr/>
        <p:txBody>
          <a:bodyPr/>
          <a:lstStyle/>
          <a:p>
            <a:r>
              <a:rPr lang="en-US" dirty="0" smtClean="0">
                <a:latin typeface="+mj-lt"/>
              </a:rPr>
              <a:t>Sequential to pipelined code</a:t>
            </a:r>
            <a:endParaRPr lang="en-US" dirty="0">
              <a:latin typeface="+mj-lt"/>
            </a:endParaRPr>
          </a:p>
        </p:txBody>
      </p:sp>
      <p:sp>
        <p:nvSpPr>
          <p:cNvPr id="28" name="Rounded Rectangle 27"/>
          <p:cNvSpPr/>
          <p:nvPr/>
        </p:nvSpPr>
        <p:spPr>
          <a:xfrm>
            <a:off x="2514600" y="1592288"/>
            <a:ext cx="2857500" cy="35081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29" name="Rounded Rectangle 28"/>
          <p:cNvSpPr/>
          <p:nvPr/>
        </p:nvSpPr>
        <p:spPr>
          <a:xfrm>
            <a:off x="1790925" y="2286286"/>
            <a:ext cx="4308573" cy="374959"/>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33" name="Rounded Rectangle 32"/>
          <p:cNvSpPr/>
          <p:nvPr/>
        </p:nvSpPr>
        <p:spPr>
          <a:xfrm>
            <a:off x="770677" y="3014720"/>
            <a:ext cx="6342072" cy="41245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34" name="Rounded Rectangle 33"/>
          <p:cNvSpPr/>
          <p:nvPr/>
        </p:nvSpPr>
        <p:spPr>
          <a:xfrm>
            <a:off x="2433929" y="5362128"/>
            <a:ext cx="3098198" cy="35287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35" name="Rounded Rectangle 34"/>
          <p:cNvSpPr/>
          <p:nvPr/>
        </p:nvSpPr>
        <p:spPr>
          <a:xfrm>
            <a:off x="1820538" y="3886200"/>
            <a:ext cx="4308573" cy="955440"/>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spTree>
    <p:extLst>
      <p:ext uri="{BB962C8B-B14F-4D97-AF65-F5344CB8AC3E}">
        <p14:creationId xmlns:p14="http://schemas.microsoft.com/office/powerpoint/2010/main" val="1419853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ounded Rectangle 41"/>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Packet field dependencies </a:t>
            </a:r>
            <a:endParaRPr lang="en-US" sz="2400" dirty="0">
              <a:latin typeface="+mj-lt"/>
              <a:cs typeface="Seravek"/>
            </a:endParaRPr>
          </a:p>
        </p:txBody>
      </p:sp>
      <p:cxnSp>
        <p:nvCxnSpPr>
          <p:cNvPr id="60" name="Straight Arrow Connector 59"/>
          <p:cNvCxnSpPr>
            <a:stCxn id="62" idx="2"/>
            <a:endCxn id="63"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1" name="Straight Arrow Connector 60"/>
          <p:cNvCxnSpPr>
            <a:stCxn id="63" idx="2"/>
            <a:endCxn id="64"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62" name="Rounded Rectangle 61"/>
          <p:cNvSpPr/>
          <p:nvPr/>
        </p:nvSpPr>
        <p:spPr>
          <a:xfrm>
            <a:off x="2514600" y="1592288"/>
            <a:ext cx="2857500" cy="35081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63" name="Rounded Rectangle 62"/>
          <p:cNvSpPr/>
          <p:nvPr/>
        </p:nvSpPr>
        <p:spPr>
          <a:xfrm>
            <a:off x="1790925" y="2286286"/>
            <a:ext cx="4308573" cy="374959"/>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64" name="Rounded Rectangle 63"/>
          <p:cNvSpPr/>
          <p:nvPr/>
        </p:nvSpPr>
        <p:spPr>
          <a:xfrm>
            <a:off x="770677" y="3014720"/>
            <a:ext cx="6342072" cy="41245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65" name="Rounded Rectangle 64"/>
          <p:cNvSpPr/>
          <p:nvPr/>
        </p:nvSpPr>
        <p:spPr>
          <a:xfrm>
            <a:off x="2433929" y="5362128"/>
            <a:ext cx="3098198" cy="35287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66" name="Rounded Rectangle 65"/>
          <p:cNvSpPr/>
          <p:nvPr/>
        </p:nvSpPr>
        <p:spPr>
          <a:xfrm>
            <a:off x="1820538" y="3886200"/>
            <a:ext cx="4308573" cy="955440"/>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67" name="Curved Connector 66"/>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Curved Connector 67"/>
          <p:cNvCxnSpPr>
            <a:stCxn id="64" idx="1"/>
          </p:cNvCxnSpPr>
          <p:nvPr/>
        </p:nvCxnSpPr>
        <p:spPr>
          <a:xfrm rot="10800000" flipH="1" flipV="1">
            <a:off x="770677" y="3220945"/>
            <a:ext cx="1663252" cy="2335677"/>
          </a:xfrm>
          <a:prstGeom prst="curvedConnector4">
            <a:avLst>
              <a:gd name="adj1" fmla="val 372"/>
              <a:gd name="adj2" fmla="val 10044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p:txBody>
          <a:bodyPr/>
          <a:lstStyle/>
          <a:p>
            <a:r>
              <a:rPr lang="en-US" dirty="0" smtClean="0"/>
              <a:t>Sequential to pipelined code</a:t>
            </a:r>
            <a:endParaRPr lang="en-US" dirty="0"/>
          </a:p>
        </p:txBody>
      </p:sp>
    </p:spTree>
    <p:extLst>
      <p:ext uri="{BB962C8B-B14F-4D97-AF65-F5344CB8AC3E}">
        <p14:creationId xmlns:p14="http://schemas.microsoft.com/office/powerpoint/2010/main" val="638480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Sequential to pipelined code</a:t>
            </a:r>
            <a:endParaRPr lang="en-US" dirty="0">
              <a:latin typeface="+mj-lt"/>
            </a:endParaRPr>
          </a:p>
        </p:txBody>
      </p:sp>
      <p:sp>
        <p:nvSpPr>
          <p:cNvPr id="39" name="Rounded Rectangle 38"/>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State dependencies</a:t>
            </a:r>
            <a:endParaRPr lang="en-US" sz="2400" dirty="0">
              <a:latin typeface="+mj-lt"/>
              <a:cs typeface="Seravek"/>
            </a:endParaRPr>
          </a:p>
        </p:txBody>
      </p:sp>
      <p:cxnSp>
        <p:nvCxnSpPr>
          <p:cNvPr id="29" name="Straight Arrow Connector 28"/>
          <p:cNvCxnSpPr>
            <a:stCxn id="31" idx="2"/>
            <a:endCxn id="32"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30" name="Straight Arrow Connector 29"/>
          <p:cNvCxnSpPr>
            <a:stCxn id="32" idx="2"/>
            <a:endCxn id="34"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1" name="Rounded Rectangle 30"/>
          <p:cNvSpPr/>
          <p:nvPr/>
        </p:nvSpPr>
        <p:spPr>
          <a:xfrm>
            <a:off x="2514600" y="1592288"/>
            <a:ext cx="2857500" cy="35081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32" name="Rounded Rectangle 31"/>
          <p:cNvSpPr/>
          <p:nvPr/>
        </p:nvSpPr>
        <p:spPr>
          <a:xfrm>
            <a:off x="1790925" y="2286286"/>
            <a:ext cx="4308573" cy="374959"/>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34" name="Rounded Rectangle 33"/>
          <p:cNvSpPr/>
          <p:nvPr/>
        </p:nvSpPr>
        <p:spPr>
          <a:xfrm>
            <a:off x="770677" y="3014720"/>
            <a:ext cx="6342072" cy="41245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35" name="Rounded Rectangle 34"/>
          <p:cNvSpPr/>
          <p:nvPr/>
        </p:nvSpPr>
        <p:spPr>
          <a:xfrm>
            <a:off x="2433929" y="5362128"/>
            <a:ext cx="3098198" cy="35287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36" name="Rounded Rectangle 35"/>
          <p:cNvSpPr/>
          <p:nvPr/>
        </p:nvSpPr>
        <p:spPr>
          <a:xfrm>
            <a:off x="1820538" y="3886200"/>
            <a:ext cx="4308573" cy="955440"/>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38" name="Curved Connector 37"/>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urved Connector 26"/>
          <p:cNvCxnSpPr>
            <a:stCxn id="34" idx="1"/>
          </p:cNvCxnSpPr>
          <p:nvPr/>
        </p:nvCxnSpPr>
        <p:spPr>
          <a:xfrm rot="10800000" flipH="1" flipV="1">
            <a:off x="770677" y="3220945"/>
            <a:ext cx="1663252" cy="2335677"/>
          </a:xfrm>
          <a:prstGeom prst="curvedConnector4">
            <a:avLst>
              <a:gd name="adj1" fmla="val -1857"/>
              <a:gd name="adj2" fmla="val 7875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Curved Connector 89"/>
          <p:cNvCxnSpPr>
            <a:stCxn id="31" idx="1"/>
            <a:endCxn id="35" idx="1"/>
          </p:cNvCxnSpPr>
          <p:nvPr/>
        </p:nvCxnSpPr>
        <p:spPr>
          <a:xfrm rot="10800000" flipV="1">
            <a:off x="2433930" y="1767694"/>
            <a:ext cx="80671" cy="3770870"/>
          </a:xfrm>
          <a:prstGeom prst="curvedConnector3">
            <a:avLst>
              <a:gd name="adj1" fmla="val 2803534"/>
            </a:avLst>
          </a:prstGeom>
          <a:ln w="5715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7" name="Curved Connector 116"/>
          <p:cNvCxnSpPr>
            <a:stCxn id="31" idx="3"/>
            <a:endCxn id="35" idx="3"/>
          </p:cNvCxnSpPr>
          <p:nvPr/>
        </p:nvCxnSpPr>
        <p:spPr>
          <a:xfrm>
            <a:off x="5372100" y="1767694"/>
            <a:ext cx="160027" cy="3770870"/>
          </a:xfrm>
          <a:prstGeom prst="curvedConnector3">
            <a:avLst>
              <a:gd name="adj1" fmla="val 1416545"/>
            </a:avLst>
          </a:prstGeom>
          <a:ln w="5715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500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ounded Rectangle 23"/>
          <p:cNvSpPr/>
          <p:nvPr/>
        </p:nvSpPr>
        <p:spPr>
          <a:xfrm>
            <a:off x="190500" y="1409700"/>
            <a:ext cx="7124700" cy="43815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5" name="Rounded Rectangle 24"/>
          <p:cNvSpPr/>
          <p:nvPr/>
        </p:nvSpPr>
        <p:spPr>
          <a:xfrm>
            <a:off x="1219200" y="3511200"/>
            <a:ext cx="6440478" cy="178271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65" name="Rounded Rectangle 64"/>
          <p:cNvSpPr/>
          <p:nvPr/>
        </p:nvSpPr>
        <p:spPr>
          <a:xfrm>
            <a:off x="1676399" y="3733800"/>
            <a:ext cx="4648201" cy="1251546"/>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 name="Title 1"/>
          <p:cNvSpPr>
            <a:spLocks noGrp="1"/>
          </p:cNvSpPr>
          <p:nvPr>
            <p:ph type="title"/>
          </p:nvPr>
        </p:nvSpPr>
        <p:spPr/>
        <p:txBody>
          <a:bodyPr/>
          <a:lstStyle/>
          <a:p>
            <a:r>
              <a:rPr lang="en-US" dirty="0" smtClean="0">
                <a:latin typeface="+mj-lt"/>
              </a:rPr>
              <a:t>Sequential to pipelined code</a:t>
            </a:r>
            <a:endParaRPr lang="en-US" dirty="0">
              <a:latin typeface="+mj-lt"/>
            </a:endParaRPr>
          </a:p>
        </p:txBody>
      </p:sp>
      <p:sp>
        <p:nvSpPr>
          <p:cNvPr id="42" name="Rounded Rectangle 41"/>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Strongly connected components</a:t>
            </a:r>
            <a:endParaRPr lang="en-US" sz="2400" dirty="0">
              <a:latin typeface="+mj-lt"/>
              <a:cs typeface="Seravek"/>
            </a:endParaRPr>
          </a:p>
        </p:txBody>
      </p:sp>
      <p:cxnSp>
        <p:nvCxnSpPr>
          <p:cNvPr id="31" name="Straight Arrow Connector 30"/>
          <p:cNvCxnSpPr>
            <a:stCxn id="33" idx="2"/>
            <a:endCxn id="43"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32" name="Straight Arrow Connector 31"/>
          <p:cNvCxnSpPr>
            <a:stCxn id="43" idx="2"/>
            <a:endCxn id="48"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3" name="Rounded Rectangle 32"/>
          <p:cNvSpPr/>
          <p:nvPr/>
        </p:nvSpPr>
        <p:spPr>
          <a:xfrm>
            <a:off x="2514600" y="1592288"/>
            <a:ext cx="2857500" cy="35081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43" name="Rounded Rectangle 42"/>
          <p:cNvSpPr/>
          <p:nvPr/>
        </p:nvSpPr>
        <p:spPr>
          <a:xfrm>
            <a:off x="1790925" y="2286286"/>
            <a:ext cx="4308573" cy="374959"/>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48" name="Rounded Rectangle 47"/>
          <p:cNvSpPr/>
          <p:nvPr/>
        </p:nvSpPr>
        <p:spPr>
          <a:xfrm>
            <a:off x="770677" y="3014720"/>
            <a:ext cx="6342072" cy="41245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p:txBody>
      </p:sp>
      <p:sp>
        <p:nvSpPr>
          <p:cNvPr id="53" name="Rounded Rectangle 52"/>
          <p:cNvSpPr/>
          <p:nvPr/>
        </p:nvSpPr>
        <p:spPr>
          <a:xfrm>
            <a:off x="2433929" y="5362128"/>
            <a:ext cx="3098198" cy="35287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54" name="Rounded Rectangle 53"/>
          <p:cNvSpPr/>
          <p:nvPr/>
        </p:nvSpPr>
        <p:spPr>
          <a:xfrm>
            <a:off x="1820538" y="3886200"/>
            <a:ext cx="4308573" cy="955440"/>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55" name="Curved Connector 54"/>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Curved Connector 55"/>
          <p:cNvCxnSpPr>
            <a:stCxn id="48" idx="1"/>
          </p:cNvCxnSpPr>
          <p:nvPr/>
        </p:nvCxnSpPr>
        <p:spPr>
          <a:xfrm rot="10800000" flipH="1" flipV="1">
            <a:off x="770677" y="3220945"/>
            <a:ext cx="1663252" cy="2335677"/>
          </a:xfrm>
          <a:prstGeom prst="curvedConnector4">
            <a:avLst>
              <a:gd name="adj1" fmla="val -1857"/>
              <a:gd name="adj2" fmla="val 7875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Curved Connector 56"/>
          <p:cNvCxnSpPr>
            <a:stCxn id="33" idx="1"/>
            <a:endCxn id="53" idx="1"/>
          </p:cNvCxnSpPr>
          <p:nvPr/>
        </p:nvCxnSpPr>
        <p:spPr>
          <a:xfrm rot="10800000" flipV="1">
            <a:off x="2433930" y="1767694"/>
            <a:ext cx="80671" cy="3770870"/>
          </a:xfrm>
          <a:prstGeom prst="curvedConnector3">
            <a:avLst>
              <a:gd name="adj1" fmla="val 2803534"/>
            </a:avLst>
          </a:prstGeom>
          <a:ln w="5715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4" name="Curved Connector 63"/>
          <p:cNvCxnSpPr>
            <a:stCxn id="33" idx="3"/>
            <a:endCxn id="53" idx="3"/>
          </p:cNvCxnSpPr>
          <p:nvPr/>
        </p:nvCxnSpPr>
        <p:spPr>
          <a:xfrm>
            <a:off x="5372100" y="1767694"/>
            <a:ext cx="160027" cy="3770870"/>
          </a:xfrm>
          <a:prstGeom prst="curvedConnector3">
            <a:avLst>
              <a:gd name="adj1" fmla="val 1416545"/>
            </a:avLst>
          </a:prstGeom>
          <a:ln w="5715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785718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Programmable switching chips</a:t>
            </a:r>
            <a:endParaRPr lang="en-US" dirty="0"/>
          </a:p>
        </p:txBody>
      </p:sp>
      <p:pic>
        <p:nvPicPr>
          <p:cNvPr id="4" name="Picture 3"/>
          <p:cNvPicPr>
            <a:picLocks noChangeAspect="1"/>
          </p:cNvPicPr>
          <p:nvPr/>
        </p:nvPicPr>
        <p:blipFill>
          <a:blip r:embed="rId3"/>
          <a:stretch>
            <a:fillRect/>
          </a:stretch>
        </p:blipFill>
        <p:spPr>
          <a:xfrm>
            <a:off x="76200" y="1629370"/>
            <a:ext cx="1752600" cy="834853"/>
          </a:xfrm>
          <a:prstGeom prst="rect">
            <a:avLst/>
          </a:prstGeom>
        </p:spPr>
      </p:pic>
      <p:grpSp>
        <p:nvGrpSpPr>
          <p:cNvPr id="5" name="Group 4"/>
          <p:cNvGrpSpPr/>
          <p:nvPr/>
        </p:nvGrpSpPr>
        <p:grpSpPr>
          <a:xfrm>
            <a:off x="76200" y="2362199"/>
            <a:ext cx="12039600" cy="3918098"/>
            <a:chOff x="305882" y="1942996"/>
            <a:chExt cx="11557242" cy="3906895"/>
          </a:xfrm>
        </p:grpSpPr>
        <p:grpSp>
          <p:nvGrpSpPr>
            <p:cNvPr id="6" name="Group 5"/>
            <p:cNvGrpSpPr/>
            <p:nvPr/>
          </p:nvGrpSpPr>
          <p:grpSpPr>
            <a:xfrm>
              <a:off x="305882" y="1942996"/>
              <a:ext cx="11557242" cy="3906895"/>
              <a:chOff x="229680" y="1655716"/>
              <a:chExt cx="11557244" cy="3906884"/>
            </a:xfrm>
          </p:grpSpPr>
          <p:grpSp>
            <p:nvGrpSpPr>
              <p:cNvPr id="17" name="Group 42"/>
              <p:cNvGrpSpPr/>
              <p:nvPr/>
            </p:nvGrpSpPr>
            <p:grpSpPr>
              <a:xfrm>
                <a:off x="1682310" y="3367761"/>
                <a:ext cx="4680390" cy="1189197"/>
                <a:chOff x="1707458" y="1778000"/>
                <a:chExt cx="4254836" cy="1181787"/>
              </a:xfrm>
            </p:grpSpPr>
            <p:cxnSp>
              <p:nvCxnSpPr>
                <p:cNvPr id="73" name="Straight Arrow Connector 72"/>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4" name="Straight Arrow Connector 73"/>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5" name="Straight Arrow Connector 74"/>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6" name="Straight Arrow Connector 75"/>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7" name="Straight Arrow Connector 76"/>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8" name="Straight Arrow Connector 77"/>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9" name="Straight Arrow Connector 78"/>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80" name="Straight Arrow Connector 79"/>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81" name="Straight Arrow Connector 80"/>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82" name="Straight Arrow Connector 81"/>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8" name="Right Arrow 17"/>
              <p:cNvSpPr/>
              <p:nvPr/>
            </p:nvSpPr>
            <p:spPr>
              <a:xfrm>
                <a:off x="298017" y="3771900"/>
                <a:ext cx="380165" cy="373769"/>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19" name="TextBox 18"/>
              <p:cNvSpPr txBox="1"/>
              <p:nvPr/>
            </p:nvSpPr>
            <p:spPr>
              <a:xfrm>
                <a:off x="229680" y="3445061"/>
                <a:ext cx="452150" cy="408897"/>
              </a:xfrm>
              <a:prstGeom prst="rect">
                <a:avLst/>
              </a:prstGeom>
              <a:noFill/>
            </p:spPr>
            <p:txBody>
              <a:bodyPr wrap="none" lIns="130622" tIns="65311" rIns="130622" bIns="65311" rtlCol="0">
                <a:spAutoFit/>
              </a:bodyPr>
              <a:lstStyle/>
              <a:p>
                <a:r>
                  <a:rPr lang="en-US" dirty="0" smtClean="0">
                    <a:latin typeface="Seravek"/>
                    <a:cs typeface="Seravek"/>
                  </a:rPr>
                  <a:t>In</a:t>
                </a:r>
                <a:endParaRPr lang="en-US" dirty="0">
                  <a:latin typeface="Seravek"/>
                  <a:cs typeface="Seravek"/>
                </a:endParaRPr>
              </a:p>
            </p:txBody>
          </p:sp>
          <p:sp>
            <p:nvSpPr>
              <p:cNvPr id="20" name="TextBox 19"/>
              <p:cNvSpPr txBox="1"/>
              <p:nvPr/>
            </p:nvSpPr>
            <p:spPr>
              <a:xfrm>
                <a:off x="6399994" y="1655716"/>
                <a:ext cx="1245860" cy="683932"/>
              </a:xfrm>
              <a:prstGeom prst="rect">
                <a:avLst/>
              </a:prstGeom>
              <a:noFill/>
            </p:spPr>
            <p:txBody>
              <a:bodyPr wrap="square" lIns="130622" tIns="65311" rIns="130622" bIns="65311" rtlCol="0">
                <a:spAutoFit/>
              </a:bodyPr>
              <a:lstStyle/>
              <a:p>
                <a:pPr algn="ctr"/>
                <a:r>
                  <a:rPr lang="en-US" dirty="0" smtClean="0">
                    <a:latin typeface="Seravek"/>
                    <a:cs typeface="Seravek"/>
                  </a:rPr>
                  <a:t>Queues/</a:t>
                </a:r>
              </a:p>
              <a:p>
                <a:pPr algn="ctr"/>
                <a:r>
                  <a:rPr lang="en-US" dirty="0" smtClean="0">
                    <a:latin typeface="Seravek"/>
                    <a:cs typeface="Seravek"/>
                  </a:rPr>
                  <a:t>Scheduler</a:t>
                </a:r>
                <a:endParaRPr lang="en-US" dirty="0">
                  <a:latin typeface="Seravek"/>
                  <a:cs typeface="Seravek"/>
                </a:endParaRPr>
              </a:p>
            </p:txBody>
          </p:sp>
          <p:sp>
            <p:nvSpPr>
              <p:cNvPr id="21" name="Right Arrow 20"/>
              <p:cNvSpPr/>
              <p:nvPr/>
            </p:nvSpPr>
            <p:spPr>
              <a:xfrm>
                <a:off x="11250057" y="3855054"/>
                <a:ext cx="444678" cy="373769"/>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2" name="TextBox 21"/>
              <p:cNvSpPr txBox="1"/>
              <p:nvPr/>
            </p:nvSpPr>
            <p:spPr>
              <a:xfrm>
                <a:off x="11136720" y="3509944"/>
                <a:ext cx="650204" cy="408897"/>
              </a:xfrm>
              <a:prstGeom prst="rect">
                <a:avLst/>
              </a:prstGeom>
              <a:noFill/>
            </p:spPr>
            <p:txBody>
              <a:bodyPr wrap="none" lIns="130622" tIns="65311" rIns="130622" bIns="65311" rtlCol="0">
                <a:spAutoFit/>
              </a:bodyPr>
              <a:lstStyle/>
              <a:p>
                <a:r>
                  <a:rPr lang="en-US" dirty="0" smtClean="0">
                    <a:latin typeface="Seravek"/>
                    <a:cs typeface="Seravek"/>
                  </a:rPr>
                  <a:t>Out</a:t>
                </a:r>
                <a:endParaRPr lang="en-US" dirty="0">
                  <a:latin typeface="Seravek"/>
                  <a:cs typeface="Seravek"/>
                </a:endParaRPr>
              </a:p>
            </p:txBody>
          </p:sp>
          <p:sp>
            <p:nvSpPr>
              <p:cNvPr id="23" name="Rectangle 22"/>
              <p:cNvSpPr/>
              <p:nvPr/>
            </p:nvSpPr>
            <p:spPr>
              <a:xfrm>
                <a:off x="3274257" y="2571573"/>
                <a:ext cx="1069143" cy="2816805"/>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24" name="Rectangle 23"/>
              <p:cNvSpPr/>
              <p:nvPr/>
            </p:nvSpPr>
            <p:spPr>
              <a:xfrm>
                <a:off x="1902657" y="2564534"/>
                <a:ext cx="1069143" cy="2816805"/>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25" name="Rectangle 24"/>
              <p:cNvSpPr/>
              <p:nvPr/>
            </p:nvSpPr>
            <p:spPr>
              <a:xfrm>
                <a:off x="723900" y="2354836"/>
                <a:ext cx="952500" cy="3207763"/>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26" name="TextBox 25"/>
              <p:cNvSpPr txBox="1"/>
              <p:nvPr/>
            </p:nvSpPr>
            <p:spPr>
              <a:xfrm>
                <a:off x="778283" y="1960626"/>
                <a:ext cx="879348" cy="408897"/>
              </a:xfrm>
              <a:prstGeom prst="rect">
                <a:avLst/>
              </a:prstGeom>
              <a:noFill/>
            </p:spPr>
            <p:txBody>
              <a:bodyPr wrap="none" lIns="130622" tIns="65311" rIns="130622" bIns="65311" rtlCol="0">
                <a:spAutoFit/>
              </a:bodyPr>
              <a:lstStyle/>
              <a:p>
                <a:r>
                  <a:rPr lang="en-US" dirty="0" smtClean="0">
                    <a:latin typeface="Seravek"/>
                    <a:cs typeface="Seravek"/>
                  </a:rPr>
                  <a:t>Parser</a:t>
                </a:r>
                <a:endParaRPr lang="en-US" dirty="0">
                  <a:latin typeface="Seravek"/>
                  <a:cs typeface="Seravek"/>
                </a:endParaRPr>
              </a:p>
            </p:txBody>
          </p:sp>
          <p:cxnSp>
            <p:nvCxnSpPr>
              <p:cNvPr id="27" name="Straight Connector 26"/>
              <p:cNvCxnSpPr/>
              <p:nvPr/>
            </p:nvCxnSpPr>
            <p:spPr>
              <a:xfrm>
                <a:off x="5953744" y="3042508"/>
                <a:ext cx="387489"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a:off x="5953744" y="4927136"/>
                <a:ext cx="387489"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5953744" y="3712792"/>
                <a:ext cx="387489"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a:off x="5953744" y="4238122"/>
                <a:ext cx="387489"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31" name="Rectangle 30"/>
              <p:cNvSpPr/>
              <p:nvPr/>
            </p:nvSpPr>
            <p:spPr>
              <a:xfrm>
                <a:off x="4988757" y="2558722"/>
                <a:ext cx="1069143" cy="2816806"/>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32" name="Group 31"/>
              <p:cNvGrpSpPr/>
              <p:nvPr/>
            </p:nvGrpSpPr>
            <p:grpSpPr>
              <a:xfrm>
                <a:off x="4457702" y="2869482"/>
                <a:ext cx="495299" cy="2163589"/>
                <a:chOff x="8534400" y="1981200"/>
                <a:chExt cx="595991" cy="2163589"/>
              </a:xfrm>
            </p:grpSpPr>
            <p:cxnSp>
              <p:nvCxnSpPr>
                <p:cNvPr id="70" name="Straight Connector 69"/>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71" name="Straight Connector 70"/>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72" name="Straight Connector 71"/>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33" name="Group 32"/>
              <p:cNvGrpSpPr/>
              <p:nvPr/>
            </p:nvGrpSpPr>
            <p:grpSpPr>
              <a:xfrm>
                <a:off x="6400800" y="2362200"/>
                <a:ext cx="1181100" cy="3200400"/>
                <a:chOff x="6400800" y="2362200"/>
                <a:chExt cx="1181100" cy="3200400"/>
              </a:xfrm>
            </p:grpSpPr>
            <p:sp>
              <p:nvSpPr>
                <p:cNvPr id="53" name="Rectangle 52"/>
                <p:cNvSpPr/>
                <p:nvPr/>
              </p:nvSpPr>
              <p:spPr>
                <a:xfrm>
                  <a:off x="6400800" y="2362200"/>
                  <a:ext cx="1181100" cy="3200400"/>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54" name="Group 65"/>
                <p:cNvGrpSpPr/>
                <p:nvPr/>
              </p:nvGrpSpPr>
              <p:grpSpPr>
                <a:xfrm>
                  <a:off x="6749312" y="3009900"/>
                  <a:ext cx="527788" cy="298464"/>
                  <a:chOff x="7660968" y="1751777"/>
                  <a:chExt cx="1040580" cy="450645"/>
                </a:xfrm>
              </p:grpSpPr>
              <p:sp>
                <p:nvSpPr>
                  <p:cNvPr id="67" name="Freeform 66"/>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68" name="Straight Connector 67"/>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9" name="Straight Connector 68"/>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5" name="Group 70"/>
                <p:cNvGrpSpPr/>
                <p:nvPr/>
              </p:nvGrpSpPr>
              <p:grpSpPr>
                <a:xfrm>
                  <a:off x="6749312" y="3511536"/>
                  <a:ext cx="527788" cy="298464"/>
                  <a:chOff x="7660968" y="1751777"/>
                  <a:chExt cx="1040580" cy="450645"/>
                </a:xfrm>
              </p:grpSpPr>
              <p:sp>
                <p:nvSpPr>
                  <p:cNvPr id="64" name="Freeform 63"/>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65" name="Straight Connector 64"/>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 name="Straight Connector 65"/>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6" name="Group 65"/>
                <p:cNvGrpSpPr/>
                <p:nvPr/>
              </p:nvGrpSpPr>
              <p:grpSpPr>
                <a:xfrm>
                  <a:off x="6749312" y="4006836"/>
                  <a:ext cx="527788" cy="298464"/>
                  <a:chOff x="7660968" y="1751777"/>
                  <a:chExt cx="1040580" cy="450645"/>
                </a:xfrm>
              </p:grpSpPr>
              <p:sp>
                <p:nvSpPr>
                  <p:cNvPr id="61" name="Freeform 60"/>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62" name="Straight Connector 61"/>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 name="Straight Connector 62"/>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7" name="Group 70"/>
                <p:cNvGrpSpPr/>
                <p:nvPr/>
              </p:nvGrpSpPr>
              <p:grpSpPr>
                <a:xfrm>
                  <a:off x="6749312" y="4502136"/>
                  <a:ext cx="527788" cy="298464"/>
                  <a:chOff x="7660968" y="1751777"/>
                  <a:chExt cx="1040580" cy="450645"/>
                </a:xfrm>
              </p:grpSpPr>
              <p:sp>
                <p:nvSpPr>
                  <p:cNvPr id="58" name="Freeform 5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9" name="Straight Connector 5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 name="Straight Connector 5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34" name="Group 42"/>
              <p:cNvGrpSpPr/>
              <p:nvPr/>
            </p:nvGrpSpPr>
            <p:grpSpPr>
              <a:xfrm>
                <a:off x="7587810" y="3390900"/>
                <a:ext cx="3232590" cy="1189197"/>
                <a:chOff x="1707458" y="1778000"/>
                <a:chExt cx="4254836" cy="1181787"/>
              </a:xfrm>
            </p:grpSpPr>
            <p:cxnSp>
              <p:nvCxnSpPr>
                <p:cNvPr id="43" name="Straight Arrow Connector 42"/>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4" name="Straight Arrow Connector 43"/>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5" name="Straight Arrow Connector 44"/>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6" name="Straight Arrow Connector 45"/>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 name="Straight Arrow Connector 46"/>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8" name="Straight Arrow Connector 47"/>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9" name="Straight Arrow Connector 48"/>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 name="Straight Arrow Connector 49"/>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1" name="Straight Arrow Connector 50"/>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2" name="Straight Arrow Connector 51"/>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5" name="Rectangle 34"/>
              <p:cNvSpPr/>
              <p:nvPr/>
            </p:nvSpPr>
            <p:spPr>
              <a:xfrm>
                <a:off x="10852590" y="2359974"/>
                <a:ext cx="312947" cy="320040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36" name="TextBox 35"/>
              <p:cNvSpPr txBox="1"/>
              <p:nvPr/>
            </p:nvSpPr>
            <p:spPr>
              <a:xfrm>
                <a:off x="10549254" y="1953303"/>
                <a:ext cx="1161477" cy="408897"/>
              </a:xfrm>
              <a:prstGeom prst="rect">
                <a:avLst/>
              </a:prstGeom>
              <a:noFill/>
            </p:spPr>
            <p:txBody>
              <a:bodyPr wrap="none" lIns="130622" tIns="65311" rIns="130622" bIns="65311" rtlCol="0">
                <a:spAutoFit/>
              </a:bodyPr>
              <a:lstStyle/>
              <a:p>
                <a:r>
                  <a:rPr lang="en-US" dirty="0" err="1">
                    <a:latin typeface="Seravek"/>
                    <a:cs typeface="Seravek"/>
                  </a:rPr>
                  <a:t>D</a:t>
                </a:r>
                <a:r>
                  <a:rPr lang="en-US" dirty="0" err="1" smtClean="0">
                    <a:latin typeface="Seravek"/>
                    <a:cs typeface="Seravek"/>
                  </a:rPr>
                  <a:t>eparser</a:t>
                </a:r>
                <a:endParaRPr lang="en-US" dirty="0">
                  <a:latin typeface="Seravek"/>
                  <a:cs typeface="Seravek"/>
                </a:endParaRPr>
              </a:p>
            </p:txBody>
          </p:sp>
          <p:sp>
            <p:nvSpPr>
              <p:cNvPr id="37" name="Rectangle 36"/>
              <p:cNvSpPr/>
              <p:nvPr/>
            </p:nvSpPr>
            <p:spPr>
              <a:xfrm>
                <a:off x="7808157" y="2571573"/>
                <a:ext cx="1069143" cy="2816805"/>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38" name="Rectangle 37"/>
              <p:cNvSpPr/>
              <p:nvPr/>
            </p:nvSpPr>
            <p:spPr>
              <a:xfrm>
                <a:off x="9522657" y="2558722"/>
                <a:ext cx="1069143" cy="2816806"/>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39" name="Group 38"/>
              <p:cNvGrpSpPr/>
              <p:nvPr/>
            </p:nvGrpSpPr>
            <p:grpSpPr>
              <a:xfrm>
                <a:off x="8991602" y="2869482"/>
                <a:ext cx="495299" cy="2163589"/>
                <a:chOff x="8534400" y="1981200"/>
                <a:chExt cx="595991" cy="2163589"/>
              </a:xfrm>
            </p:grpSpPr>
            <p:cxnSp>
              <p:nvCxnSpPr>
                <p:cNvPr id="40" name="Straight Connector 39"/>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grpSp>
          <p:nvGrpSpPr>
            <p:cNvPr id="7" name="Group 6"/>
            <p:cNvGrpSpPr/>
            <p:nvPr/>
          </p:nvGrpSpPr>
          <p:grpSpPr>
            <a:xfrm>
              <a:off x="1905001" y="2628903"/>
              <a:ext cx="4305299" cy="190501"/>
              <a:chOff x="1866900" y="2628900"/>
              <a:chExt cx="4419600" cy="190500"/>
            </a:xfrm>
          </p:grpSpPr>
          <p:cxnSp>
            <p:nvCxnSpPr>
              <p:cNvPr id="14" name="Straight Connector 13"/>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8" name="TextBox 7"/>
            <p:cNvSpPr txBox="1"/>
            <p:nvPr/>
          </p:nvSpPr>
          <p:spPr>
            <a:xfrm>
              <a:off x="3124201" y="2286004"/>
              <a:ext cx="1785180" cy="408897"/>
            </a:xfrm>
            <a:prstGeom prst="rect">
              <a:avLst/>
            </a:prstGeom>
            <a:noFill/>
          </p:spPr>
          <p:txBody>
            <a:bodyPr wrap="none" lIns="130622" tIns="65311" rIns="130622" bIns="65311" rtlCol="0">
              <a:spAutoFit/>
            </a:bodyPr>
            <a:lstStyle/>
            <a:p>
              <a:r>
                <a:rPr lang="en-US" dirty="0" smtClean="0">
                  <a:latin typeface="Seravek"/>
                  <a:cs typeface="Seravek"/>
                </a:rPr>
                <a:t>Ingress pipeline</a:t>
              </a:r>
              <a:endParaRPr lang="en-US" dirty="0">
                <a:latin typeface="Seravek"/>
                <a:cs typeface="Seravek"/>
              </a:endParaRPr>
            </a:p>
          </p:txBody>
        </p:sp>
        <p:grpSp>
          <p:nvGrpSpPr>
            <p:cNvPr id="9" name="Group 8"/>
            <p:cNvGrpSpPr/>
            <p:nvPr/>
          </p:nvGrpSpPr>
          <p:grpSpPr>
            <a:xfrm>
              <a:off x="7845544" y="2617231"/>
              <a:ext cx="2895599" cy="190501"/>
              <a:chOff x="1920389" y="2693432"/>
              <a:chExt cx="4419600" cy="190500"/>
            </a:xfrm>
          </p:grpSpPr>
          <p:cxnSp>
            <p:nvCxnSpPr>
              <p:cNvPr id="11" name="Straight Connector 10"/>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0" name="TextBox 9"/>
            <p:cNvSpPr txBox="1"/>
            <p:nvPr/>
          </p:nvSpPr>
          <p:spPr>
            <a:xfrm>
              <a:off x="8455144" y="2274332"/>
              <a:ext cx="1714549" cy="408897"/>
            </a:xfrm>
            <a:prstGeom prst="rect">
              <a:avLst/>
            </a:prstGeom>
            <a:noFill/>
          </p:spPr>
          <p:txBody>
            <a:bodyPr wrap="none" lIns="130622" tIns="65311" rIns="130622" bIns="65311" rtlCol="0">
              <a:spAutoFit/>
            </a:bodyPr>
            <a:lstStyle/>
            <a:p>
              <a:r>
                <a:rPr lang="en-US" dirty="0" smtClean="0">
                  <a:latin typeface="Seravek"/>
                  <a:cs typeface="Seravek"/>
                </a:rPr>
                <a:t>Egress pipeline</a:t>
              </a:r>
              <a:endParaRPr lang="en-US" dirty="0">
                <a:latin typeface="Seravek"/>
                <a:cs typeface="Seravek"/>
              </a:endParaRPr>
            </a:p>
          </p:txBody>
        </p:sp>
      </p:grpSp>
      <p:grpSp>
        <p:nvGrpSpPr>
          <p:cNvPr id="83" name="Group 82"/>
          <p:cNvGrpSpPr/>
          <p:nvPr/>
        </p:nvGrpSpPr>
        <p:grpSpPr>
          <a:xfrm>
            <a:off x="591875" y="3048000"/>
            <a:ext cx="1148394" cy="3238500"/>
            <a:chOff x="591875" y="2743200"/>
            <a:chExt cx="1148394" cy="3238500"/>
          </a:xfrm>
        </p:grpSpPr>
        <p:sp>
          <p:nvSpPr>
            <p:cNvPr id="84" name="Rectangle 83"/>
            <p:cNvSpPr/>
            <p:nvPr/>
          </p:nvSpPr>
          <p:spPr>
            <a:xfrm>
              <a:off x="591875" y="2743200"/>
              <a:ext cx="1008325" cy="3238500"/>
            </a:xfrm>
            <a:prstGeom prst="rect">
              <a:avLst/>
            </a:prstGeom>
            <a:solidFill>
              <a:srgbClr val="FFFFFF">
                <a:alpha val="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tx1"/>
                </a:solidFill>
                <a:latin typeface="Seravek"/>
                <a:cs typeface="Seravek"/>
              </a:endParaRPr>
            </a:p>
          </p:txBody>
        </p:sp>
        <p:grpSp>
          <p:nvGrpSpPr>
            <p:cNvPr id="85" name="Group 84"/>
            <p:cNvGrpSpPr/>
            <p:nvPr/>
          </p:nvGrpSpPr>
          <p:grpSpPr>
            <a:xfrm>
              <a:off x="609600" y="3390900"/>
              <a:ext cx="1130669" cy="1816899"/>
              <a:chOff x="1791929" y="5127627"/>
              <a:chExt cx="1754721" cy="2101858"/>
            </a:xfrm>
          </p:grpSpPr>
          <p:sp>
            <p:nvSpPr>
              <p:cNvPr id="86" name="Connector 85"/>
              <p:cNvSpPr/>
              <p:nvPr/>
            </p:nvSpPr>
            <p:spPr>
              <a:xfrm>
                <a:off x="1862224" y="5127627"/>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87" name="Connector 86"/>
              <p:cNvSpPr/>
              <p:nvPr/>
            </p:nvSpPr>
            <p:spPr>
              <a:xfrm>
                <a:off x="2647164" y="5130027"/>
                <a:ext cx="622979"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88" name="Connector 87"/>
              <p:cNvSpPr/>
              <p:nvPr/>
            </p:nvSpPr>
            <p:spPr>
              <a:xfrm>
                <a:off x="1860190" y="5921033"/>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89" name="Connector 88"/>
              <p:cNvSpPr/>
              <p:nvPr/>
            </p:nvSpPr>
            <p:spPr>
              <a:xfrm>
                <a:off x="2647165" y="5965072"/>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90" name="Connector 89"/>
              <p:cNvSpPr/>
              <p:nvPr/>
            </p:nvSpPr>
            <p:spPr>
              <a:xfrm>
                <a:off x="1877496" y="6681414"/>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91" name="Connector 90"/>
              <p:cNvSpPr/>
              <p:nvPr/>
            </p:nvSpPr>
            <p:spPr>
              <a:xfrm>
                <a:off x="2647165" y="6681414"/>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cxnSp>
            <p:nvCxnSpPr>
              <p:cNvPr id="92" name="Straight Arrow Connector 91"/>
              <p:cNvCxnSpPr>
                <a:stCxn id="91" idx="6"/>
                <a:endCxn id="92" idx="2"/>
              </p:cNvCxnSpPr>
              <p:nvPr/>
            </p:nvCxnSpPr>
            <p:spPr>
              <a:xfrm>
                <a:off x="2426075" y="5401663"/>
                <a:ext cx="221090" cy="2400"/>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a:stCxn id="92" idx="3"/>
                <a:endCxn id="93" idx="7"/>
              </p:cNvCxnSpPr>
              <p:nvPr/>
            </p:nvCxnSpPr>
            <p:spPr>
              <a:xfrm flipH="1">
                <a:off x="2341468" y="5597835"/>
                <a:ext cx="396930" cy="403462"/>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94" name="Straight Arrow Connector 93"/>
              <p:cNvCxnSpPr>
                <a:stCxn id="91" idx="4"/>
                <a:endCxn id="93" idx="0"/>
              </p:cNvCxnSpPr>
              <p:nvPr/>
            </p:nvCxnSpPr>
            <p:spPr>
              <a:xfrm flipH="1">
                <a:off x="2142116" y="5675698"/>
                <a:ext cx="2034" cy="245335"/>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a:stCxn id="91" idx="5"/>
                <a:endCxn id="94" idx="1"/>
              </p:cNvCxnSpPr>
              <p:nvPr/>
            </p:nvCxnSpPr>
            <p:spPr>
              <a:xfrm>
                <a:off x="2343501" y="5595435"/>
                <a:ext cx="386237" cy="449901"/>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96" name="Straight Arrow Connector 95"/>
              <p:cNvCxnSpPr>
                <a:stCxn id="93" idx="4"/>
                <a:endCxn id="95" idx="0"/>
              </p:cNvCxnSpPr>
              <p:nvPr/>
            </p:nvCxnSpPr>
            <p:spPr>
              <a:xfrm>
                <a:off x="2142116" y="6469104"/>
                <a:ext cx="17306" cy="212310"/>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97" name="Straight Arrow Connector 96"/>
              <p:cNvCxnSpPr>
                <a:stCxn id="93" idx="5"/>
                <a:endCxn id="96" idx="1"/>
              </p:cNvCxnSpPr>
              <p:nvPr/>
            </p:nvCxnSpPr>
            <p:spPr>
              <a:xfrm>
                <a:off x="2341467" y="6388840"/>
                <a:ext cx="388272" cy="372837"/>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98" name="Straight Arrow Connector 97"/>
              <p:cNvCxnSpPr>
                <a:stCxn id="94" idx="3"/>
                <a:endCxn id="95" idx="7"/>
              </p:cNvCxnSpPr>
              <p:nvPr/>
            </p:nvCxnSpPr>
            <p:spPr>
              <a:xfrm flipH="1">
                <a:off x="2358774" y="6432880"/>
                <a:ext cx="370964" cy="328798"/>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sp>
            <p:nvSpPr>
              <p:cNvPr id="99" name="TextBox 98"/>
              <p:cNvSpPr txBox="1"/>
              <p:nvPr/>
            </p:nvSpPr>
            <p:spPr>
              <a:xfrm>
                <a:off x="1851058" y="6776143"/>
                <a:ext cx="684628" cy="299631"/>
              </a:xfrm>
              <a:prstGeom prst="rect">
                <a:avLst/>
              </a:prstGeom>
              <a:noFill/>
            </p:spPr>
            <p:txBody>
              <a:bodyPr wrap="none" rtlCol="0">
                <a:spAutoFit/>
              </a:bodyPr>
              <a:lstStyle/>
              <a:p>
                <a:pPr defTabSz="566900"/>
                <a:r>
                  <a:rPr lang="en-US" sz="1200" dirty="0">
                    <a:solidFill>
                      <a:srgbClr val="000000"/>
                    </a:solidFill>
                    <a:latin typeface="Seravek"/>
                    <a:cs typeface="Seravek"/>
                  </a:rPr>
                  <a:t>TCP</a:t>
                </a:r>
              </a:p>
            </p:txBody>
          </p:sp>
          <p:sp>
            <p:nvSpPr>
              <p:cNvPr id="100" name="TextBox 99"/>
              <p:cNvSpPr txBox="1"/>
              <p:nvPr/>
            </p:nvSpPr>
            <p:spPr>
              <a:xfrm>
                <a:off x="2560601" y="6809947"/>
                <a:ext cx="751577" cy="299631"/>
              </a:xfrm>
              <a:prstGeom prst="rect">
                <a:avLst/>
              </a:prstGeom>
              <a:noFill/>
            </p:spPr>
            <p:txBody>
              <a:bodyPr wrap="none" rtlCol="0">
                <a:spAutoFit/>
              </a:bodyPr>
              <a:lstStyle/>
              <a:p>
                <a:pPr defTabSz="566900"/>
                <a:r>
                  <a:rPr lang="en-US" sz="1200" dirty="0">
                    <a:solidFill>
                      <a:srgbClr val="000000"/>
                    </a:solidFill>
                    <a:latin typeface="Seravek"/>
                    <a:cs typeface="Seravek"/>
                  </a:rPr>
                  <a:t>New</a:t>
                </a:r>
              </a:p>
            </p:txBody>
          </p:sp>
          <p:sp>
            <p:nvSpPr>
              <p:cNvPr id="101" name="TextBox 100"/>
              <p:cNvSpPr txBox="1"/>
              <p:nvPr/>
            </p:nvSpPr>
            <p:spPr>
              <a:xfrm>
                <a:off x="1791929" y="6026902"/>
                <a:ext cx="716704" cy="299631"/>
              </a:xfrm>
              <a:prstGeom prst="rect">
                <a:avLst/>
              </a:prstGeom>
              <a:noFill/>
            </p:spPr>
            <p:txBody>
              <a:bodyPr wrap="none" rtlCol="0">
                <a:spAutoFit/>
              </a:bodyPr>
              <a:lstStyle/>
              <a:p>
                <a:pPr defTabSz="566900"/>
                <a:r>
                  <a:rPr lang="en-US" sz="1200" dirty="0">
                    <a:solidFill>
                      <a:srgbClr val="000000"/>
                    </a:solidFill>
                    <a:latin typeface="Seravek"/>
                    <a:cs typeface="Seravek"/>
                  </a:rPr>
                  <a:t>IPv4</a:t>
                </a:r>
              </a:p>
            </p:txBody>
          </p:sp>
          <p:sp>
            <p:nvSpPr>
              <p:cNvPr id="102" name="TextBox 101"/>
              <p:cNvSpPr txBox="1"/>
              <p:nvPr/>
            </p:nvSpPr>
            <p:spPr>
              <a:xfrm>
                <a:off x="2586769" y="6073463"/>
                <a:ext cx="724432" cy="299631"/>
              </a:xfrm>
              <a:prstGeom prst="rect">
                <a:avLst/>
              </a:prstGeom>
              <a:noFill/>
            </p:spPr>
            <p:txBody>
              <a:bodyPr wrap="none" rtlCol="0">
                <a:spAutoFit/>
              </a:bodyPr>
              <a:lstStyle/>
              <a:p>
                <a:pPr defTabSz="566900"/>
                <a:r>
                  <a:rPr lang="en-US" sz="1200" dirty="0">
                    <a:solidFill>
                      <a:srgbClr val="000000"/>
                    </a:solidFill>
                    <a:latin typeface="Seravek"/>
                    <a:cs typeface="Seravek"/>
                  </a:rPr>
                  <a:t>IPv6</a:t>
                </a:r>
              </a:p>
            </p:txBody>
          </p:sp>
          <p:sp>
            <p:nvSpPr>
              <p:cNvPr id="103" name="TextBox 102"/>
              <p:cNvSpPr txBox="1"/>
              <p:nvPr/>
            </p:nvSpPr>
            <p:spPr>
              <a:xfrm>
                <a:off x="2541464" y="5240125"/>
                <a:ext cx="1005186" cy="318358"/>
              </a:xfrm>
              <a:prstGeom prst="rect">
                <a:avLst/>
              </a:prstGeom>
              <a:noFill/>
            </p:spPr>
            <p:txBody>
              <a:bodyPr wrap="square" rtlCol="0">
                <a:spAutoFit/>
              </a:bodyPr>
              <a:lstStyle/>
              <a:p>
                <a:pPr defTabSz="566900"/>
                <a:r>
                  <a:rPr lang="en-US" sz="1200" dirty="0">
                    <a:solidFill>
                      <a:srgbClr val="000000"/>
                    </a:solidFill>
                    <a:latin typeface="Seravek"/>
                    <a:cs typeface="Seravek"/>
                  </a:rPr>
                  <a:t>VLAN</a:t>
                </a:r>
              </a:p>
            </p:txBody>
          </p:sp>
          <p:sp>
            <p:nvSpPr>
              <p:cNvPr id="104" name="TextBox 103"/>
              <p:cNvSpPr txBox="1"/>
              <p:nvPr/>
            </p:nvSpPr>
            <p:spPr>
              <a:xfrm>
                <a:off x="1791929" y="5210053"/>
                <a:ext cx="691427" cy="332923"/>
              </a:xfrm>
              <a:prstGeom prst="rect">
                <a:avLst/>
              </a:prstGeom>
              <a:noFill/>
            </p:spPr>
            <p:txBody>
              <a:bodyPr wrap="none" rtlCol="0">
                <a:spAutoFit/>
              </a:bodyPr>
              <a:lstStyle/>
              <a:p>
                <a:pPr defTabSz="566900"/>
                <a:r>
                  <a:rPr lang="en-US" sz="1400" dirty="0">
                    <a:solidFill>
                      <a:srgbClr val="000000"/>
                    </a:solidFill>
                    <a:latin typeface="Seravek"/>
                    <a:cs typeface="Seravek"/>
                  </a:rPr>
                  <a:t>Eth</a:t>
                </a:r>
                <a:endParaRPr lang="en-US" sz="1200" dirty="0">
                  <a:solidFill>
                    <a:srgbClr val="000000"/>
                  </a:solidFill>
                  <a:latin typeface="Seravek"/>
                  <a:cs typeface="Seravek"/>
                </a:endParaRPr>
              </a:p>
            </p:txBody>
          </p:sp>
        </p:grpSp>
      </p:grpSp>
      <p:grpSp>
        <p:nvGrpSpPr>
          <p:cNvPr id="105" name="Group 104"/>
          <p:cNvGrpSpPr/>
          <p:nvPr/>
        </p:nvGrpSpPr>
        <p:grpSpPr>
          <a:xfrm>
            <a:off x="1742013" y="3276600"/>
            <a:ext cx="1305987" cy="3124200"/>
            <a:chOff x="1742013" y="2971800"/>
            <a:chExt cx="1305987" cy="3124200"/>
          </a:xfrm>
        </p:grpSpPr>
        <p:grpSp>
          <p:nvGrpSpPr>
            <p:cNvPr id="106" name="Group 105"/>
            <p:cNvGrpSpPr/>
            <p:nvPr/>
          </p:nvGrpSpPr>
          <p:grpSpPr>
            <a:xfrm>
              <a:off x="1742013" y="2971800"/>
              <a:ext cx="1305987" cy="2819400"/>
              <a:chOff x="1742013" y="2971800"/>
              <a:chExt cx="1305987" cy="2819400"/>
            </a:xfrm>
          </p:grpSpPr>
          <p:sp>
            <p:nvSpPr>
              <p:cNvPr id="108" name="Rectangle 107"/>
              <p:cNvSpPr/>
              <p:nvPr/>
            </p:nvSpPr>
            <p:spPr>
              <a:xfrm>
                <a:off x="1824947" y="2971800"/>
                <a:ext cx="1109765"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09" name="Group 108"/>
              <p:cNvGrpSpPr/>
              <p:nvPr/>
            </p:nvGrpSpPr>
            <p:grpSpPr>
              <a:xfrm>
                <a:off x="1889935" y="3530971"/>
                <a:ext cx="981004" cy="1917329"/>
                <a:chOff x="1905000" y="3378571"/>
                <a:chExt cx="981004" cy="1917329"/>
              </a:xfrm>
            </p:grpSpPr>
            <p:grpSp>
              <p:nvGrpSpPr>
                <p:cNvPr id="111" name="Group 110"/>
                <p:cNvGrpSpPr/>
                <p:nvPr/>
              </p:nvGrpSpPr>
              <p:grpSpPr>
                <a:xfrm>
                  <a:off x="1905000" y="3378571"/>
                  <a:ext cx="981004" cy="234942"/>
                  <a:chOff x="3717645" y="1687844"/>
                  <a:chExt cx="981004" cy="234942"/>
                </a:xfrm>
              </p:grpSpPr>
              <p:sp>
                <p:nvSpPr>
                  <p:cNvPr id="132" name="Rectangle 13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33" name="Trapezoid 13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34" name="Straight Connector 133"/>
                  <p:cNvCxnSpPr>
                    <a:stCxn id="194" idx="3"/>
                    <a:endCxn id="19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2" name="Group 111"/>
                <p:cNvGrpSpPr/>
                <p:nvPr/>
              </p:nvGrpSpPr>
              <p:grpSpPr>
                <a:xfrm>
                  <a:off x="1905000" y="3709142"/>
                  <a:ext cx="981004" cy="234942"/>
                  <a:chOff x="3717645" y="1687844"/>
                  <a:chExt cx="981004" cy="234942"/>
                </a:xfrm>
              </p:grpSpPr>
              <p:sp>
                <p:nvSpPr>
                  <p:cNvPr id="129" name="Rectangle 12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0" name="Trapezoid 12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1" name="Straight Connector 130"/>
                  <p:cNvCxnSpPr>
                    <a:stCxn id="200" idx="3"/>
                    <a:endCxn id="20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3" name="Group 112"/>
                <p:cNvGrpSpPr/>
                <p:nvPr/>
              </p:nvGrpSpPr>
              <p:grpSpPr>
                <a:xfrm>
                  <a:off x="1905000" y="4038600"/>
                  <a:ext cx="981004" cy="234942"/>
                  <a:chOff x="3717645" y="1687844"/>
                  <a:chExt cx="981004" cy="234942"/>
                </a:xfrm>
              </p:grpSpPr>
              <p:sp>
                <p:nvSpPr>
                  <p:cNvPr id="126" name="Rectangle 12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7" name="Trapezoid 12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8" name="Straight Connector 127"/>
                  <p:cNvCxnSpPr>
                    <a:stCxn id="204" idx="3"/>
                    <a:endCxn id="20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4" name="Group 113"/>
                <p:cNvGrpSpPr/>
                <p:nvPr/>
              </p:nvGrpSpPr>
              <p:grpSpPr>
                <a:xfrm>
                  <a:off x="1905000" y="4381500"/>
                  <a:ext cx="981004" cy="234942"/>
                  <a:chOff x="3717645" y="1687844"/>
                  <a:chExt cx="981004" cy="234942"/>
                </a:xfrm>
              </p:grpSpPr>
              <p:sp>
                <p:nvSpPr>
                  <p:cNvPr id="123" name="Rectangle 12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4" name="Trapezoid 12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5" name="Straight Connector 124"/>
                  <p:cNvCxnSpPr>
                    <a:stCxn id="208" idx="3"/>
                    <a:endCxn id="20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5" name="Group 114"/>
                <p:cNvGrpSpPr/>
                <p:nvPr/>
              </p:nvGrpSpPr>
              <p:grpSpPr>
                <a:xfrm>
                  <a:off x="1905000" y="4712071"/>
                  <a:ext cx="981004" cy="234942"/>
                  <a:chOff x="3717645" y="1687844"/>
                  <a:chExt cx="981004" cy="234942"/>
                </a:xfrm>
              </p:grpSpPr>
              <p:sp>
                <p:nvSpPr>
                  <p:cNvPr id="120" name="Rectangle 11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1" name="Trapezoid 12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2" name="Straight Connector 121"/>
                  <p:cNvCxnSpPr>
                    <a:stCxn id="212" idx="3"/>
                    <a:endCxn id="21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6" name="Group 115"/>
                <p:cNvGrpSpPr/>
                <p:nvPr/>
              </p:nvGrpSpPr>
              <p:grpSpPr>
                <a:xfrm>
                  <a:off x="1905000" y="5060958"/>
                  <a:ext cx="981004" cy="234942"/>
                  <a:chOff x="3717645" y="1687844"/>
                  <a:chExt cx="981004" cy="234942"/>
                </a:xfrm>
              </p:grpSpPr>
              <p:sp>
                <p:nvSpPr>
                  <p:cNvPr id="117" name="Rectangle 11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18" name="Trapezoid 11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19" name="Straight Connector 118"/>
                  <p:cNvCxnSpPr>
                    <a:stCxn id="220" idx="3"/>
                    <a:endCxn id="22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10" name="TextBox 109"/>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107" name="TextBox 106"/>
            <p:cNvSpPr txBox="1"/>
            <p:nvPr/>
          </p:nvSpPr>
          <p:spPr>
            <a:xfrm>
              <a:off x="1954802" y="5725608"/>
              <a:ext cx="902699" cy="370392"/>
            </a:xfrm>
            <a:prstGeom prst="rect">
              <a:avLst/>
            </a:prstGeom>
            <a:noFill/>
          </p:spPr>
          <p:txBody>
            <a:bodyPr wrap="none" rtlCol="0">
              <a:spAutoFit/>
            </a:bodyPr>
            <a:lstStyle/>
            <a:p>
              <a:r>
                <a:rPr lang="en-US" dirty="0" smtClean="0">
                  <a:latin typeface="Seravek"/>
                  <a:cs typeface="Seravek"/>
                </a:rPr>
                <a:t>Stage 1</a:t>
              </a:r>
              <a:endParaRPr lang="en-US" dirty="0">
                <a:latin typeface="Seravek"/>
                <a:cs typeface="Seravek"/>
              </a:endParaRPr>
            </a:p>
          </p:txBody>
        </p:sp>
      </p:grpSp>
      <p:grpSp>
        <p:nvGrpSpPr>
          <p:cNvPr id="135" name="Group 134"/>
          <p:cNvGrpSpPr/>
          <p:nvPr/>
        </p:nvGrpSpPr>
        <p:grpSpPr>
          <a:xfrm>
            <a:off x="3162300" y="3276600"/>
            <a:ext cx="1313752" cy="3124200"/>
            <a:chOff x="3162300" y="2971800"/>
            <a:chExt cx="1313752" cy="3124200"/>
          </a:xfrm>
        </p:grpSpPr>
        <p:grpSp>
          <p:nvGrpSpPr>
            <p:cNvPr id="136" name="Group 135"/>
            <p:cNvGrpSpPr/>
            <p:nvPr/>
          </p:nvGrpSpPr>
          <p:grpSpPr>
            <a:xfrm>
              <a:off x="3162300" y="2971800"/>
              <a:ext cx="1313752" cy="2819400"/>
              <a:chOff x="1742013" y="2971800"/>
              <a:chExt cx="1305987" cy="2819400"/>
            </a:xfrm>
          </p:grpSpPr>
          <p:sp>
            <p:nvSpPr>
              <p:cNvPr id="138" name="Rectangle 137"/>
              <p:cNvSpPr/>
              <p:nvPr/>
            </p:nvSpPr>
            <p:spPr>
              <a:xfrm>
                <a:off x="1824947" y="2971800"/>
                <a:ext cx="1109765"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39" name="Group 138"/>
              <p:cNvGrpSpPr/>
              <p:nvPr/>
            </p:nvGrpSpPr>
            <p:grpSpPr>
              <a:xfrm>
                <a:off x="1889935" y="3530971"/>
                <a:ext cx="981004" cy="1917329"/>
                <a:chOff x="1905000" y="3378571"/>
                <a:chExt cx="981004" cy="1917329"/>
              </a:xfrm>
            </p:grpSpPr>
            <p:grpSp>
              <p:nvGrpSpPr>
                <p:cNvPr id="141" name="Group 140"/>
                <p:cNvGrpSpPr/>
                <p:nvPr/>
              </p:nvGrpSpPr>
              <p:grpSpPr>
                <a:xfrm>
                  <a:off x="1905000" y="3378571"/>
                  <a:ext cx="981004" cy="234942"/>
                  <a:chOff x="3717645" y="1687844"/>
                  <a:chExt cx="981004" cy="234942"/>
                </a:xfrm>
              </p:grpSpPr>
              <p:sp>
                <p:nvSpPr>
                  <p:cNvPr id="162" name="Rectangle 16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63" name="Trapezoid 16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64" name="Straight Connector 16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42" name="Group 141"/>
                <p:cNvGrpSpPr/>
                <p:nvPr/>
              </p:nvGrpSpPr>
              <p:grpSpPr>
                <a:xfrm>
                  <a:off x="1905000" y="3709142"/>
                  <a:ext cx="981004" cy="234942"/>
                  <a:chOff x="3717645" y="1687844"/>
                  <a:chExt cx="981004" cy="234942"/>
                </a:xfrm>
              </p:grpSpPr>
              <p:sp>
                <p:nvSpPr>
                  <p:cNvPr id="159" name="Rectangle 15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60" name="Trapezoid 15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61" name="Straight Connector 160"/>
                  <p:cNvCxnSpPr>
                    <a:stCxn id="254" idx="3"/>
                    <a:endCxn id="25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43" name="Group 142"/>
                <p:cNvGrpSpPr/>
                <p:nvPr/>
              </p:nvGrpSpPr>
              <p:grpSpPr>
                <a:xfrm>
                  <a:off x="1905000" y="4038600"/>
                  <a:ext cx="981004" cy="234942"/>
                  <a:chOff x="3717645" y="1687844"/>
                  <a:chExt cx="981004" cy="234942"/>
                </a:xfrm>
              </p:grpSpPr>
              <p:sp>
                <p:nvSpPr>
                  <p:cNvPr id="156" name="Rectangle 15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7" name="Trapezoid 15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8" name="Straight Connector 157"/>
                  <p:cNvCxnSpPr>
                    <a:stCxn id="251" idx="3"/>
                    <a:endCxn id="25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44" name="Group 143"/>
                <p:cNvGrpSpPr/>
                <p:nvPr/>
              </p:nvGrpSpPr>
              <p:grpSpPr>
                <a:xfrm>
                  <a:off x="1905000" y="4381500"/>
                  <a:ext cx="981004" cy="234942"/>
                  <a:chOff x="3717645" y="1687844"/>
                  <a:chExt cx="981004" cy="234942"/>
                </a:xfrm>
              </p:grpSpPr>
              <p:sp>
                <p:nvSpPr>
                  <p:cNvPr id="153" name="Rectangle 15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4" name="Trapezoid 15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5" name="Straight Connector 154"/>
                  <p:cNvCxnSpPr>
                    <a:stCxn id="248" idx="3"/>
                    <a:endCxn id="24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45" name="Group 144"/>
                <p:cNvGrpSpPr/>
                <p:nvPr/>
              </p:nvGrpSpPr>
              <p:grpSpPr>
                <a:xfrm>
                  <a:off x="1905000" y="4712071"/>
                  <a:ext cx="981004" cy="234942"/>
                  <a:chOff x="3717645" y="1687844"/>
                  <a:chExt cx="981004" cy="234942"/>
                </a:xfrm>
              </p:grpSpPr>
              <p:sp>
                <p:nvSpPr>
                  <p:cNvPr id="150" name="Rectangle 14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1" name="Trapezoid 15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2" name="Straight Connector 151"/>
                  <p:cNvCxnSpPr>
                    <a:stCxn id="245" idx="3"/>
                    <a:endCxn id="24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46" name="Group 145"/>
                <p:cNvGrpSpPr/>
                <p:nvPr/>
              </p:nvGrpSpPr>
              <p:grpSpPr>
                <a:xfrm>
                  <a:off x="1905000" y="5060958"/>
                  <a:ext cx="981004" cy="234942"/>
                  <a:chOff x="3717645" y="1687844"/>
                  <a:chExt cx="981004" cy="234942"/>
                </a:xfrm>
              </p:grpSpPr>
              <p:sp>
                <p:nvSpPr>
                  <p:cNvPr id="147" name="Rectangle 14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8" name="Trapezoid 1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49" name="Straight Connector 148"/>
                  <p:cNvCxnSpPr>
                    <a:stCxn id="242" idx="3"/>
                    <a:endCxn id="24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40" name="TextBox 139"/>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137" name="TextBox 136"/>
            <p:cNvSpPr txBox="1"/>
            <p:nvPr/>
          </p:nvSpPr>
          <p:spPr>
            <a:xfrm>
              <a:off x="3369357" y="5725608"/>
              <a:ext cx="932514" cy="370392"/>
            </a:xfrm>
            <a:prstGeom prst="rect">
              <a:avLst/>
            </a:prstGeom>
            <a:noFill/>
          </p:spPr>
          <p:txBody>
            <a:bodyPr wrap="none" rtlCol="0">
              <a:spAutoFit/>
            </a:bodyPr>
            <a:lstStyle/>
            <a:p>
              <a:r>
                <a:rPr lang="en-US" dirty="0" smtClean="0">
                  <a:latin typeface="Seravek"/>
                  <a:cs typeface="Seravek"/>
                </a:rPr>
                <a:t>Stage 2</a:t>
              </a:r>
              <a:endParaRPr lang="en-US" dirty="0">
                <a:latin typeface="Seravek"/>
                <a:cs typeface="Seravek"/>
              </a:endParaRPr>
            </a:p>
          </p:txBody>
        </p:sp>
      </p:grpSp>
      <p:grpSp>
        <p:nvGrpSpPr>
          <p:cNvPr id="165" name="Group 164"/>
          <p:cNvGrpSpPr/>
          <p:nvPr/>
        </p:nvGrpSpPr>
        <p:grpSpPr>
          <a:xfrm>
            <a:off x="4942355" y="3268723"/>
            <a:ext cx="1313752" cy="3132077"/>
            <a:chOff x="4942355" y="2963923"/>
            <a:chExt cx="1313752" cy="3132077"/>
          </a:xfrm>
        </p:grpSpPr>
        <p:grpSp>
          <p:nvGrpSpPr>
            <p:cNvPr id="166" name="Group 165"/>
            <p:cNvGrpSpPr/>
            <p:nvPr/>
          </p:nvGrpSpPr>
          <p:grpSpPr>
            <a:xfrm>
              <a:off x="4942355" y="2963923"/>
              <a:ext cx="1313752" cy="2819400"/>
              <a:chOff x="1742013" y="2971800"/>
              <a:chExt cx="1305987" cy="2819400"/>
            </a:xfrm>
          </p:grpSpPr>
          <p:sp>
            <p:nvSpPr>
              <p:cNvPr id="168" name="Rectangle 167"/>
              <p:cNvSpPr/>
              <p:nvPr/>
            </p:nvSpPr>
            <p:spPr>
              <a:xfrm>
                <a:off x="1824947" y="2971800"/>
                <a:ext cx="1109765"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69" name="Group 168"/>
              <p:cNvGrpSpPr/>
              <p:nvPr/>
            </p:nvGrpSpPr>
            <p:grpSpPr>
              <a:xfrm>
                <a:off x="1889935" y="3530971"/>
                <a:ext cx="981004" cy="1917329"/>
                <a:chOff x="1905000" y="3378571"/>
                <a:chExt cx="981004" cy="1917329"/>
              </a:xfrm>
            </p:grpSpPr>
            <p:grpSp>
              <p:nvGrpSpPr>
                <p:cNvPr id="171" name="Group 170"/>
                <p:cNvGrpSpPr/>
                <p:nvPr/>
              </p:nvGrpSpPr>
              <p:grpSpPr>
                <a:xfrm>
                  <a:off x="1905000" y="3378571"/>
                  <a:ext cx="981004" cy="234942"/>
                  <a:chOff x="3717645" y="1687844"/>
                  <a:chExt cx="981004" cy="234942"/>
                </a:xfrm>
              </p:grpSpPr>
              <p:sp>
                <p:nvSpPr>
                  <p:cNvPr id="192" name="Rectangle 19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93" name="Trapezoid 19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94" name="Straight Connector 19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72" name="Group 171"/>
                <p:cNvGrpSpPr/>
                <p:nvPr/>
              </p:nvGrpSpPr>
              <p:grpSpPr>
                <a:xfrm>
                  <a:off x="1905000" y="3709142"/>
                  <a:ext cx="981004" cy="234942"/>
                  <a:chOff x="3717645" y="1687844"/>
                  <a:chExt cx="981004" cy="234942"/>
                </a:xfrm>
              </p:grpSpPr>
              <p:sp>
                <p:nvSpPr>
                  <p:cNvPr id="189" name="Rectangle 18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90" name="Trapezoid 18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91" name="Straight Connector 19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73" name="Group 172"/>
                <p:cNvGrpSpPr/>
                <p:nvPr/>
              </p:nvGrpSpPr>
              <p:grpSpPr>
                <a:xfrm>
                  <a:off x="1905000" y="4038600"/>
                  <a:ext cx="981004" cy="234942"/>
                  <a:chOff x="3717645" y="1687844"/>
                  <a:chExt cx="981004" cy="234942"/>
                </a:xfrm>
              </p:grpSpPr>
              <p:sp>
                <p:nvSpPr>
                  <p:cNvPr id="186" name="Rectangle 18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7" name="Trapezoid 18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8" name="Straight Connector 18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74" name="Group 173"/>
                <p:cNvGrpSpPr/>
                <p:nvPr/>
              </p:nvGrpSpPr>
              <p:grpSpPr>
                <a:xfrm>
                  <a:off x="1905000" y="4381500"/>
                  <a:ext cx="981004" cy="234942"/>
                  <a:chOff x="3717645" y="1687844"/>
                  <a:chExt cx="981004" cy="234942"/>
                </a:xfrm>
              </p:grpSpPr>
              <p:sp>
                <p:nvSpPr>
                  <p:cNvPr id="183" name="Rectangle 18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4" name="Trapezoid 18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5" name="Straight Connector 18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75" name="Group 174"/>
                <p:cNvGrpSpPr/>
                <p:nvPr/>
              </p:nvGrpSpPr>
              <p:grpSpPr>
                <a:xfrm>
                  <a:off x="1905000" y="4712071"/>
                  <a:ext cx="981004" cy="234942"/>
                  <a:chOff x="3717645" y="1687844"/>
                  <a:chExt cx="981004" cy="234942"/>
                </a:xfrm>
              </p:grpSpPr>
              <p:sp>
                <p:nvSpPr>
                  <p:cNvPr id="180" name="Rectangle 17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1" name="Trapezoid 18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2" name="Straight Connector 18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76" name="Group 175"/>
                <p:cNvGrpSpPr/>
                <p:nvPr/>
              </p:nvGrpSpPr>
              <p:grpSpPr>
                <a:xfrm>
                  <a:off x="1905000" y="5060958"/>
                  <a:ext cx="981004" cy="234942"/>
                  <a:chOff x="3717645" y="1687844"/>
                  <a:chExt cx="981004" cy="234942"/>
                </a:xfrm>
              </p:grpSpPr>
              <p:sp>
                <p:nvSpPr>
                  <p:cNvPr id="177" name="Rectangle 17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8" name="Trapezoid 17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79" name="Straight Connector 17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70" name="TextBox 169"/>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167" name="TextBox 166"/>
            <p:cNvSpPr txBox="1"/>
            <p:nvPr/>
          </p:nvSpPr>
          <p:spPr>
            <a:xfrm>
              <a:off x="5076034" y="5725608"/>
              <a:ext cx="1029544" cy="370392"/>
            </a:xfrm>
            <a:prstGeom prst="rect">
              <a:avLst/>
            </a:prstGeom>
            <a:noFill/>
          </p:spPr>
          <p:txBody>
            <a:bodyPr wrap="none" rtlCol="0">
              <a:spAutoFit/>
            </a:bodyPr>
            <a:lstStyle/>
            <a:p>
              <a:r>
                <a:rPr lang="en-US" dirty="0" smtClean="0">
                  <a:latin typeface="Seravek"/>
                  <a:cs typeface="Seravek"/>
                </a:rPr>
                <a:t>Stage 16</a:t>
              </a:r>
              <a:endParaRPr lang="en-US" dirty="0">
                <a:latin typeface="Seravek"/>
                <a:cs typeface="Seravek"/>
              </a:endParaRPr>
            </a:p>
          </p:txBody>
        </p:sp>
      </p:grpSp>
      <p:grpSp>
        <p:nvGrpSpPr>
          <p:cNvPr id="195" name="Group 194"/>
          <p:cNvGrpSpPr/>
          <p:nvPr/>
        </p:nvGrpSpPr>
        <p:grpSpPr>
          <a:xfrm>
            <a:off x="7886700" y="3276600"/>
            <a:ext cx="1317109" cy="3124200"/>
            <a:chOff x="7886700" y="2971800"/>
            <a:chExt cx="1317109" cy="3124200"/>
          </a:xfrm>
        </p:grpSpPr>
        <p:grpSp>
          <p:nvGrpSpPr>
            <p:cNvPr id="196" name="Group 195"/>
            <p:cNvGrpSpPr/>
            <p:nvPr/>
          </p:nvGrpSpPr>
          <p:grpSpPr>
            <a:xfrm>
              <a:off x="7886700" y="2971800"/>
              <a:ext cx="1313752" cy="2832100"/>
              <a:chOff x="1742013" y="2971800"/>
              <a:chExt cx="1305987" cy="2832100"/>
            </a:xfrm>
          </p:grpSpPr>
          <p:sp>
            <p:nvSpPr>
              <p:cNvPr id="198" name="Rectangle 197"/>
              <p:cNvSpPr/>
              <p:nvPr/>
            </p:nvSpPr>
            <p:spPr>
              <a:xfrm>
                <a:off x="1824947" y="2971800"/>
                <a:ext cx="1109765" cy="28321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99" name="Group 198"/>
              <p:cNvGrpSpPr/>
              <p:nvPr/>
            </p:nvGrpSpPr>
            <p:grpSpPr>
              <a:xfrm>
                <a:off x="1889935" y="3530971"/>
                <a:ext cx="981004" cy="1917329"/>
                <a:chOff x="1905000" y="3378571"/>
                <a:chExt cx="981004" cy="1917329"/>
              </a:xfrm>
            </p:grpSpPr>
            <p:grpSp>
              <p:nvGrpSpPr>
                <p:cNvPr id="201" name="Group 200"/>
                <p:cNvGrpSpPr/>
                <p:nvPr/>
              </p:nvGrpSpPr>
              <p:grpSpPr>
                <a:xfrm>
                  <a:off x="1905000" y="3378571"/>
                  <a:ext cx="981004" cy="234942"/>
                  <a:chOff x="3717645" y="1687844"/>
                  <a:chExt cx="981004" cy="234942"/>
                </a:xfrm>
              </p:grpSpPr>
              <p:sp>
                <p:nvSpPr>
                  <p:cNvPr id="222" name="Rectangle 22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23" name="Trapezoid 22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24" name="Straight Connector 22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02" name="Group 201"/>
                <p:cNvGrpSpPr/>
                <p:nvPr/>
              </p:nvGrpSpPr>
              <p:grpSpPr>
                <a:xfrm>
                  <a:off x="1905000" y="3709142"/>
                  <a:ext cx="981004" cy="234942"/>
                  <a:chOff x="3717645" y="1687844"/>
                  <a:chExt cx="981004" cy="234942"/>
                </a:xfrm>
              </p:grpSpPr>
              <p:sp>
                <p:nvSpPr>
                  <p:cNvPr id="219" name="Rectangle 21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20" name="Trapezoid 21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1" name="Straight Connector 22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03" name="Group 202"/>
                <p:cNvGrpSpPr/>
                <p:nvPr/>
              </p:nvGrpSpPr>
              <p:grpSpPr>
                <a:xfrm>
                  <a:off x="1905000" y="4038600"/>
                  <a:ext cx="981004" cy="234942"/>
                  <a:chOff x="3717645" y="1687844"/>
                  <a:chExt cx="981004" cy="234942"/>
                </a:xfrm>
              </p:grpSpPr>
              <p:sp>
                <p:nvSpPr>
                  <p:cNvPr id="216" name="Rectangle 21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7" name="Trapezoid 21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18" name="Straight Connector 21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04" name="Group 203"/>
                <p:cNvGrpSpPr/>
                <p:nvPr/>
              </p:nvGrpSpPr>
              <p:grpSpPr>
                <a:xfrm>
                  <a:off x="1905000" y="4381500"/>
                  <a:ext cx="981004" cy="234942"/>
                  <a:chOff x="3717645" y="1687844"/>
                  <a:chExt cx="981004" cy="234942"/>
                </a:xfrm>
              </p:grpSpPr>
              <p:sp>
                <p:nvSpPr>
                  <p:cNvPr id="213" name="Rectangle 21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4" name="Trapezoid 21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15" name="Straight Connector 21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05" name="Group 204"/>
                <p:cNvGrpSpPr/>
                <p:nvPr/>
              </p:nvGrpSpPr>
              <p:grpSpPr>
                <a:xfrm>
                  <a:off x="1905000" y="4712071"/>
                  <a:ext cx="981004" cy="234942"/>
                  <a:chOff x="3717645" y="1687844"/>
                  <a:chExt cx="981004" cy="234942"/>
                </a:xfrm>
              </p:grpSpPr>
              <p:sp>
                <p:nvSpPr>
                  <p:cNvPr id="210" name="Rectangle 20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1" name="Trapezoid 21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12" name="Straight Connector 21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06" name="Group 205"/>
                <p:cNvGrpSpPr/>
                <p:nvPr/>
              </p:nvGrpSpPr>
              <p:grpSpPr>
                <a:xfrm>
                  <a:off x="1905000" y="5060958"/>
                  <a:ext cx="981004" cy="234942"/>
                  <a:chOff x="3717645" y="1687844"/>
                  <a:chExt cx="981004" cy="234942"/>
                </a:xfrm>
              </p:grpSpPr>
              <p:sp>
                <p:nvSpPr>
                  <p:cNvPr id="207" name="Rectangle 20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08" name="Trapezoid 20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09" name="Straight Connector 20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00" name="TextBox 199"/>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197" name="TextBox 196"/>
            <p:cNvSpPr txBox="1"/>
            <p:nvPr/>
          </p:nvSpPr>
          <p:spPr>
            <a:xfrm>
              <a:off x="8092485" y="5725608"/>
              <a:ext cx="1111324" cy="370392"/>
            </a:xfrm>
            <a:prstGeom prst="rect">
              <a:avLst/>
            </a:prstGeom>
            <a:noFill/>
          </p:spPr>
          <p:txBody>
            <a:bodyPr wrap="square" rtlCol="0">
              <a:spAutoFit/>
            </a:bodyPr>
            <a:lstStyle/>
            <a:p>
              <a:r>
                <a:rPr lang="en-US" dirty="0" smtClean="0">
                  <a:latin typeface="Seravek"/>
                  <a:cs typeface="Seravek"/>
                </a:rPr>
                <a:t>Stage 1</a:t>
              </a:r>
              <a:endParaRPr lang="en-US" dirty="0">
                <a:latin typeface="Seravek"/>
                <a:cs typeface="Seravek"/>
              </a:endParaRPr>
            </a:p>
          </p:txBody>
        </p:sp>
      </p:grpSp>
      <p:grpSp>
        <p:nvGrpSpPr>
          <p:cNvPr id="225" name="Group 224"/>
          <p:cNvGrpSpPr/>
          <p:nvPr/>
        </p:nvGrpSpPr>
        <p:grpSpPr>
          <a:xfrm>
            <a:off x="9673536" y="3263899"/>
            <a:ext cx="1313752" cy="3136901"/>
            <a:chOff x="9673536" y="2959099"/>
            <a:chExt cx="1313752" cy="3136901"/>
          </a:xfrm>
        </p:grpSpPr>
        <p:grpSp>
          <p:nvGrpSpPr>
            <p:cNvPr id="226" name="Group 225"/>
            <p:cNvGrpSpPr/>
            <p:nvPr/>
          </p:nvGrpSpPr>
          <p:grpSpPr>
            <a:xfrm>
              <a:off x="9673536" y="2959099"/>
              <a:ext cx="1313752" cy="2827867"/>
              <a:chOff x="1742013" y="2971799"/>
              <a:chExt cx="1305987" cy="2827867"/>
            </a:xfrm>
          </p:grpSpPr>
          <p:sp>
            <p:nvSpPr>
              <p:cNvPr id="228" name="Rectangle 227"/>
              <p:cNvSpPr/>
              <p:nvPr/>
            </p:nvSpPr>
            <p:spPr>
              <a:xfrm>
                <a:off x="1824947" y="2971799"/>
                <a:ext cx="1109765" cy="282786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29" name="Group 228"/>
              <p:cNvGrpSpPr/>
              <p:nvPr/>
            </p:nvGrpSpPr>
            <p:grpSpPr>
              <a:xfrm>
                <a:off x="1889935" y="3530971"/>
                <a:ext cx="981004" cy="1917329"/>
                <a:chOff x="1905000" y="3378571"/>
                <a:chExt cx="981004" cy="1917329"/>
              </a:xfrm>
            </p:grpSpPr>
            <p:grpSp>
              <p:nvGrpSpPr>
                <p:cNvPr id="231" name="Group 230"/>
                <p:cNvGrpSpPr/>
                <p:nvPr/>
              </p:nvGrpSpPr>
              <p:grpSpPr>
                <a:xfrm>
                  <a:off x="1905000" y="3378571"/>
                  <a:ext cx="981004" cy="234942"/>
                  <a:chOff x="3717645" y="1687844"/>
                  <a:chExt cx="981004" cy="234942"/>
                </a:xfrm>
              </p:grpSpPr>
              <p:sp>
                <p:nvSpPr>
                  <p:cNvPr id="252" name="Rectangle 25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53" name="Trapezoid 25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54" name="Straight Connector 25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2" name="Group 231"/>
                <p:cNvGrpSpPr/>
                <p:nvPr/>
              </p:nvGrpSpPr>
              <p:grpSpPr>
                <a:xfrm>
                  <a:off x="1905000" y="3709142"/>
                  <a:ext cx="981004" cy="234942"/>
                  <a:chOff x="3717645" y="1687844"/>
                  <a:chExt cx="981004" cy="234942"/>
                </a:xfrm>
              </p:grpSpPr>
              <p:sp>
                <p:nvSpPr>
                  <p:cNvPr id="249" name="Rectangle 24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50" name="Trapezoid 24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51" name="Straight Connector 25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3" name="Group 232"/>
                <p:cNvGrpSpPr/>
                <p:nvPr/>
              </p:nvGrpSpPr>
              <p:grpSpPr>
                <a:xfrm>
                  <a:off x="1905000" y="4038600"/>
                  <a:ext cx="981004" cy="234942"/>
                  <a:chOff x="3717645" y="1687844"/>
                  <a:chExt cx="981004" cy="234942"/>
                </a:xfrm>
              </p:grpSpPr>
              <p:sp>
                <p:nvSpPr>
                  <p:cNvPr id="246" name="Rectangle 24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7" name="Trapezoid 24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8" name="Straight Connector 24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4" name="Group 233"/>
                <p:cNvGrpSpPr/>
                <p:nvPr/>
              </p:nvGrpSpPr>
              <p:grpSpPr>
                <a:xfrm>
                  <a:off x="1905000" y="4381500"/>
                  <a:ext cx="981004" cy="234942"/>
                  <a:chOff x="3717645" y="1687844"/>
                  <a:chExt cx="981004" cy="234942"/>
                </a:xfrm>
              </p:grpSpPr>
              <p:sp>
                <p:nvSpPr>
                  <p:cNvPr id="243" name="Rectangle 24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4" name="Trapezoid 24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5" name="Straight Connector 24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5" name="Group 234"/>
                <p:cNvGrpSpPr/>
                <p:nvPr/>
              </p:nvGrpSpPr>
              <p:grpSpPr>
                <a:xfrm>
                  <a:off x="1905000" y="4712071"/>
                  <a:ext cx="981004" cy="234942"/>
                  <a:chOff x="3717645" y="1687844"/>
                  <a:chExt cx="981004" cy="234942"/>
                </a:xfrm>
              </p:grpSpPr>
              <p:sp>
                <p:nvSpPr>
                  <p:cNvPr id="240" name="Rectangle 23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1" name="Trapezoid 24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2" name="Straight Connector 24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6" name="Group 235"/>
                <p:cNvGrpSpPr/>
                <p:nvPr/>
              </p:nvGrpSpPr>
              <p:grpSpPr>
                <a:xfrm>
                  <a:off x="1905000" y="5060958"/>
                  <a:ext cx="981004" cy="234942"/>
                  <a:chOff x="3717645" y="1687844"/>
                  <a:chExt cx="981004" cy="234942"/>
                </a:xfrm>
              </p:grpSpPr>
              <p:sp>
                <p:nvSpPr>
                  <p:cNvPr id="237" name="Rectangle 23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38" name="Trapezoid 23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39" name="Straight Connector 23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30" name="TextBox 229"/>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227" name="TextBox 226"/>
            <p:cNvSpPr txBox="1"/>
            <p:nvPr/>
          </p:nvSpPr>
          <p:spPr>
            <a:xfrm>
              <a:off x="9801562" y="5725608"/>
              <a:ext cx="1029544" cy="370392"/>
            </a:xfrm>
            <a:prstGeom prst="rect">
              <a:avLst/>
            </a:prstGeom>
            <a:noFill/>
          </p:spPr>
          <p:txBody>
            <a:bodyPr wrap="none" rtlCol="0">
              <a:spAutoFit/>
            </a:bodyPr>
            <a:lstStyle/>
            <a:p>
              <a:r>
                <a:rPr lang="en-US" dirty="0" smtClean="0">
                  <a:latin typeface="Seravek"/>
                  <a:cs typeface="Seravek"/>
                </a:rPr>
                <a:t>Stage 16</a:t>
              </a:r>
              <a:endParaRPr lang="en-US" dirty="0">
                <a:latin typeface="Seravek"/>
                <a:cs typeface="Seravek"/>
              </a:endParaRPr>
            </a:p>
          </p:txBody>
        </p:sp>
      </p:grpSp>
      <p:sp>
        <p:nvSpPr>
          <p:cNvPr id="255" name="TextBox 254"/>
          <p:cNvSpPr txBox="1"/>
          <p:nvPr/>
        </p:nvSpPr>
        <p:spPr>
          <a:xfrm>
            <a:off x="1790700" y="1667470"/>
            <a:ext cx="11163300" cy="923330"/>
          </a:xfrm>
          <a:prstGeom prst="rect">
            <a:avLst/>
          </a:prstGeom>
          <a:noFill/>
        </p:spPr>
        <p:txBody>
          <a:bodyPr wrap="square" rtlCol="0">
            <a:spAutoFit/>
          </a:bodyPr>
          <a:lstStyle/>
          <a:p>
            <a:r>
              <a:rPr lang="en-US" sz="2700" dirty="0" smtClean="0">
                <a:latin typeface="Seravek"/>
                <a:cs typeface="Seravek"/>
              </a:rPr>
              <a:t>Same performance as fixed-function chips, </a:t>
            </a:r>
            <a:r>
              <a:rPr lang="en-US" sz="2700" u="sng" dirty="0" smtClean="0">
                <a:latin typeface="Seravek"/>
                <a:cs typeface="Seravek"/>
              </a:rPr>
              <a:t>some</a:t>
            </a:r>
            <a:r>
              <a:rPr lang="en-US" sz="2700" i="1" dirty="0" smtClean="0">
                <a:latin typeface="Seravek"/>
                <a:cs typeface="Seravek"/>
              </a:rPr>
              <a:t> </a:t>
            </a:r>
            <a:r>
              <a:rPr lang="en-US" sz="2700" dirty="0" smtClean="0">
                <a:latin typeface="Seravek"/>
                <a:cs typeface="Seravek"/>
              </a:rPr>
              <a:t>programmability</a:t>
            </a:r>
          </a:p>
          <a:p>
            <a:r>
              <a:rPr lang="en-US" sz="2700" dirty="0" smtClean="0">
                <a:latin typeface="Seravek"/>
                <a:cs typeface="Seravek"/>
              </a:rPr>
              <a:t>E.g., </a:t>
            </a:r>
            <a:r>
              <a:rPr lang="en-US" sz="2700" dirty="0" err="1" smtClean="0">
                <a:latin typeface="Seravek"/>
                <a:cs typeface="Seravek"/>
              </a:rPr>
              <a:t>FlexPipe</a:t>
            </a:r>
            <a:r>
              <a:rPr lang="en-US" sz="2700" dirty="0" smtClean="0">
                <a:latin typeface="Seravek"/>
                <a:cs typeface="Seravek"/>
              </a:rPr>
              <a:t>, </a:t>
            </a:r>
            <a:r>
              <a:rPr lang="en-US" sz="2700" dirty="0" err="1" smtClean="0">
                <a:latin typeface="Seravek"/>
                <a:cs typeface="Seravek"/>
              </a:rPr>
              <a:t>Xpliant</a:t>
            </a:r>
            <a:r>
              <a:rPr lang="en-US" sz="2700" dirty="0" smtClean="0">
                <a:latin typeface="Seravek"/>
                <a:cs typeface="Seravek"/>
              </a:rPr>
              <a:t>, Tofino </a:t>
            </a:r>
            <a:endParaRPr lang="en-US" sz="2700" dirty="0">
              <a:latin typeface="Seravek"/>
              <a:cs typeface="Seravek"/>
            </a:endParaRPr>
          </a:p>
        </p:txBody>
      </p:sp>
    </p:spTree>
    <p:extLst>
      <p:ext uri="{BB962C8B-B14F-4D97-AF65-F5344CB8AC3E}">
        <p14:creationId xmlns:p14="http://schemas.microsoft.com/office/powerpoint/2010/main" val="1945623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5"/>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nodeType="afterEffect">
                                  <p:stCondLst>
                                    <p:cond delay="250"/>
                                  </p:stCondLst>
                                  <p:childTnLst>
                                    <p:set>
                                      <p:cBhvr>
                                        <p:cTn id="17" dur="1" fill="hold">
                                          <p:stCondLst>
                                            <p:cond delay="0"/>
                                          </p:stCondLst>
                                        </p:cTn>
                                        <p:tgtEl>
                                          <p:spTgt spid="135"/>
                                        </p:tgtEl>
                                        <p:attrNameLst>
                                          <p:attrName>style.visibility</p:attrName>
                                        </p:attrNameLst>
                                      </p:cBhvr>
                                      <p:to>
                                        <p:strVal val="visible"/>
                                      </p:to>
                                    </p:set>
                                  </p:childTnLst>
                                </p:cTn>
                              </p:par>
                            </p:childTnLst>
                          </p:cTn>
                        </p:par>
                        <p:par>
                          <p:cTn id="18" fill="hold">
                            <p:stCondLst>
                              <p:cond delay="250"/>
                            </p:stCondLst>
                            <p:childTnLst>
                              <p:par>
                                <p:cTn id="19" presetID="1" presetClass="entr" presetSubtype="0" fill="hold" nodeType="afterEffect">
                                  <p:stCondLst>
                                    <p:cond delay="250"/>
                                  </p:stCondLst>
                                  <p:childTnLst>
                                    <p:set>
                                      <p:cBhvr>
                                        <p:cTn id="20" dur="1" fill="hold">
                                          <p:stCondLst>
                                            <p:cond delay="0"/>
                                          </p:stCondLst>
                                        </p:cTn>
                                        <p:tgtEl>
                                          <p:spTgt spid="165"/>
                                        </p:tgtEl>
                                        <p:attrNameLst>
                                          <p:attrName>style.visibility</p:attrName>
                                        </p:attrNameLst>
                                      </p:cBhvr>
                                      <p:to>
                                        <p:strVal val="visible"/>
                                      </p:to>
                                    </p:set>
                                  </p:childTnLst>
                                </p:cTn>
                              </p:par>
                            </p:childTnLst>
                          </p:cTn>
                        </p:par>
                        <p:par>
                          <p:cTn id="21" fill="hold">
                            <p:stCondLst>
                              <p:cond delay="500"/>
                            </p:stCondLst>
                            <p:childTnLst>
                              <p:par>
                                <p:cTn id="22" presetID="1" presetClass="entr" presetSubtype="0" fill="hold" nodeType="afterEffect">
                                  <p:stCondLst>
                                    <p:cond delay="250"/>
                                  </p:stCondLst>
                                  <p:childTnLst>
                                    <p:set>
                                      <p:cBhvr>
                                        <p:cTn id="23" dur="1" fill="hold">
                                          <p:stCondLst>
                                            <p:cond delay="0"/>
                                          </p:stCondLst>
                                        </p:cTn>
                                        <p:tgtEl>
                                          <p:spTgt spid="195"/>
                                        </p:tgtEl>
                                        <p:attrNameLst>
                                          <p:attrName>style.visibility</p:attrName>
                                        </p:attrNameLst>
                                      </p:cBhvr>
                                      <p:to>
                                        <p:strVal val="visible"/>
                                      </p:to>
                                    </p:set>
                                  </p:childTnLst>
                                </p:cTn>
                              </p:par>
                            </p:childTnLst>
                          </p:cTn>
                        </p:par>
                        <p:par>
                          <p:cTn id="24" fill="hold">
                            <p:stCondLst>
                              <p:cond delay="750"/>
                            </p:stCondLst>
                            <p:childTnLst>
                              <p:par>
                                <p:cTn id="25" presetID="1" presetClass="entr" presetSubtype="0" fill="hold" nodeType="afterEffect">
                                  <p:stCondLst>
                                    <p:cond delay="250"/>
                                  </p:stCondLst>
                                  <p:childTnLst>
                                    <p:set>
                                      <p:cBhvr>
                                        <p:cTn id="26" dur="1" fill="hold">
                                          <p:stCondLst>
                                            <p:cond delay="0"/>
                                          </p:stCondLst>
                                        </p:cTn>
                                        <p:tgtEl>
                                          <p:spTgt spid="2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Sequential to pipelined code</a:t>
            </a:r>
            <a:endParaRPr lang="en-US" dirty="0">
              <a:latin typeface="+mj-lt"/>
            </a:endParaRPr>
          </a:p>
        </p:txBody>
      </p:sp>
      <p:sp>
        <p:nvSpPr>
          <p:cNvPr id="22" name="Rounded Rectangle 21"/>
          <p:cNvSpPr/>
          <p:nvPr/>
        </p:nvSpPr>
        <p:spPr>
          <a:xfrm>
            <a:off x="2554277" y="2247900"/>
            <a:ext cx="2857500" cy="35081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a:t>
            </a:r>
            <a:r>
              <a:rPr lang="en-US" sz="3000" kern="0" dirty="0" smtClean="0">
                <a:solidFill>
                  <a:prstClr val="white"/>
                </a:solidFill>
                <a:latin typeface="+mj-lt"/>
                <a:cs typeface="Seravek"/>
              </a:rPr>
              <a:t>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23" name="Rounded Rectangle 22"/>
          <p:cNvSpPr/>
          <p:nvPr/>
        </p:nvSpPr>
        <p:spPr>
          <a:xfrm>
            <a:off x="1758556" y="2603830"/>
            <a:ext cx="4396266" cy="374959"/>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solidFill>
                  <a:srgbClr val="000000"/>
                </a:solidFill>
                <a:latin typeface="+mj-lt"/>
                <a:cs typeface="Seravek"/>
              </a:rPr>
              <a:t>pkt.tmp</a:t>
            </a:r>
            <a:r>
              <a:rPr lang="en-US" sz="3000" kern="0" dirty="0" smtClean="0">
                <a:solidFill>
                  <a:srgbClr val="000000"/>
                </a:solidFill>
                <a:latin typeface="+mj-lt"/>
                <a:cs typeface="Seravek"/>
              </a:rPr>
              <a:t> = </a:t>
            </a:r>
            <a:r>
              <a:rPr lang="en-US" sz="3000" kern="0" dirty="0" err="1" smtClean="0">
                <a:solidFill>
                  <a:srgbClr val="000000"/>
                </a:solidFill>
                <a:latin typeface="+mj-lt"/>
                <a:cs typeface="Seravek"/>
              </a:rPr>
              <a:t>pkt.old</a:t>
            </a:r>
            <a:r>
              <a:rPr lang="en-US" sz="3000" kern="0" dirty="0" smtClean="0">
                <a:solidFill>
                  <a:srgbClr val="000000"/>
                </a:solidFill>
                <a:latin typeface="+mj-lt"/>
                <a:cs typeface="Seravek"/>
              </a:rPr>
              <a:t> == 9</a:t>
            </a:r>
            <a:endParaRPr lang="en-US" sz="3000" kern="0" dirty="0">
              <a:solidFill>
                <a:srgbClr val="000000"/>
              </a:solidFill>
              <a:latin typeface="+mj-lt"/>
              <a:cs typeface="Seravek"/>
            </a:endParaRPr>
          </a:p>
        </p:txBody>
      </p:sp>
      <p:sp>
        <p:nvSpPr>
          <p:cNvPr id="24" name="Rounded Rectangle 23"/>
          <p:cNvSpPr/>
          <p:nvPr/>
        </p:nvSpPr>
        <p:spPr>
          <a:xfrm>
            <a:off x="811991" y="2971800"/>
            <a:ext cx="6342072" cy="41245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solidFill>
                <a:schemeClr val="bg1"/>
              </a:solidFill>
              <a:latin typeface="+mj-lt"/>
              <a:cs typeface="Seravek"/>
            </a:endParaRPr>
          </a:p>
          <a:p>
            <a:pPr defTabSz="539347">
              <a:lnSpc>
                <a:spcPct val="90000"/>
              </a:lnSpc>
              <a:spcBef>
                <a:spcPct val="0"/>
              </a:spcBef>
              <a:spcAft>
                <a:spcPct val="35000"/>
              </a:spcAft>
              <a:defRPr/>
            </a:pPr>
            <a:r>
              <a:rPr lang="en-US" sz="3000" dirty="0" err="1" smtClean="0">
                <a:solidFill>
                  <a:srgbClr val="000000"/>
                </a:solidFill>
                <a:latin typeface="+mj-lt"/>
                <a:cs typeface="Seravek"/>
              </a:rPr>
              <a:t>pkt.new</a:t>
            </a:r>
            <a:r>
              <a:rPr lang="en-US" sz="3000" dirty="0" smtClean="0">
                <a:solidFill>
                  <a:srgbClr val="000000"/>
                </a:solidFill>
                <a:latin typeface="+mj-lt"/>
                <a:cs typeface="Seravek"/>
              </a:rPr>
              <a:t> </a:t>
            </a:r>
            <a:r>
              <a:rPr lang="en-US" sz="3000" dirty="0">
                <a:solidFill>
                  <a:srgbClr val="000000"/>
                </a:solidFill>
                <a:latin typeface="+mj-lt"/>
                <a:cs typeface="Seravek"/>
              </a:rPr>
              <a:t>= </a:t>
            </a:r>
            <a:r>
              <a:rPr lang="en-US" sz="3000" dirty="0" err="1">
                <a:solidFill>
                  <a:srgbClr val="000000"/>
                </a:solidFill>
                <a:latin typeface="+mj-lt"/>
                <a:cs typeface="Seravek"/>
              </a:rPr>
              <a:t>pkt.tmp</a:t>
            </a:r>
            <a:r>
              <a:rPr lang="en-US" sz="3000" dirty="0">
                <a:solidFill>
                  <a:srgbClr val="000000"/>
                </a:solidFill>
                <a:latin typeface="+mj-lt"/>
                <a:cs typeface="Seravek"/>
              </a:rPr>
              <a:t> ? 0 </a:t>
            </a:r>
            <a:r>
              <a:rPr lang="en-US" sz="3000" dirty="0" smtClean="0">
                <a:solidFill>
                  <a:srgbClr val="000000"/>
                </a:solidFill>
                <a:latin typeface="+mj-lt"/>
                <a:cs typeface="Seravek"/>
              </a:rPr>
              <a:t>: (</a:t>
            </a:r>
            <a:r>
              <a:rPr lang="en-US" sz="3000" dirty="0" err="1">
                <a:solidFill>
                  <a:srgbClr val="000000"/>
                </a:solidFill>
                <a:latin typeface="+mj-lt"/>
                <a:cs typeface="Seravek"/>
              </a:rPr>
              <a:t>pkt.old</a:t>
            </a:r>
            <a:r>
              <a:rPr lang="en-US" sz="3000" dirty="0">
                <a:solidFill>
                  <a:srgbClr val="000000"/>
                </a:solidFill>
                <a:latin typeface="+mj-lt"/>
                <a:cs typeface="Seravek"/>
              </a:rPr>
              <a:t> + 1);</a:t>
            </a:r>
          </a:p>
          <a:p>
            <a:pPr defTabSz="539347">
              <a:lnSpc>
                <a:spcPct val="90000"/>
              </a:lnSpc>
              <a:spcBef>
                <a:spcPct val="0"/>
              </a:spcBef>
              <a:spcAft>
                <a:spcPct val="35000"/>
              </a:spcAft>
              <a:defRPr/>
            </a:pPr>
            <a:endParaRPr lang="en-US" sz="3000" kern="0" dirty="0">
              <a:solidFill>
                <a:prstClr val="white"/>
              </a:solidFill>
              <a:latin typeface="+mj-lt"/>
              <a:cs typeface="Seravek"/>
            </a:endParaRPr>
          </a:p>
        </p:txBody>
      </p:sp>
      <p:sp>
        <p:nvSpPr>
          <p:cNvPr id="30" name="Rounded Rectangle 29"/>
          <p:cNvSpPr/>
          <p:nvPr/>
        </p:nvSpPr>
        <p:spPr>
          <a:xfrm>
            <a:off x="2364079" y="3401730"/>
            <a:ext cx="3098198" cy="35287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solidFill>
                  <a:prstClr val="white"/>
                </a:solidFill>
                <a:latin typeface="+mj-lt"/>
                <a:cs typeface="Seravek"/>
              </a:rPr>
              <a:t> </a:t>
            </a:r>
            <a:r>
              <a:rPr lang="en-US" sz="3000" kern="0" dirty="0" smtClean="0">
                <a:solidFill>
                  <a:srgbClr val="000000"/>
                </a:solidFill>
                <a:latin typeface="+mj-lt"/>
                <a:cs typeface="Seravek"/>
              </a:rPr>
              <a:t>= </a:t>
            </a:r>
            <a:r>
              <a:rPr lang="en-US" sz="3000" kern="0" dirty="0" err="1" smtClean="0">
                <a:solidFill>
                  <a:srgbClr val="000000"/>
                </a:solidFill>
                <a:latin typeface="+mj-lt"/>
                <a:cs typeface="Seravek"/>
              </a:rPr>
              <a:t>pkt.new</a:t>
            </a:r>
            <a:endParaRPr lang="en-US" sz="3000" kern="0" dirty="0">
              <a:solidFill>
                <a:srgbClr val="000000"/>
              </a:solidFill>
              <a:latin typeface="+mj-lt"/>
              <a:cs typeface="Seravek"/>
            </a:endParaRPr>
          </a:p>
        </p:txBody>
      </p:sp>
      <p:cxnSp>
        <p:nvCxnSpPr>
          <p:cNvPr id="29" name="Straight Arrow Connector 28"/>
          <p:cNvCxnSpPr>
            <a:endCxn id="49" idx="0"/>
          </p:cNvCxnSpPr>
          <p:nvPr/>
        </p:nvCxnSpPr>
        <p:spPr>
          <a:xfrm>
            <a:off x="3956689" y="3759396"/>
            <a:ext cx="0" cy="729003"/>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25" name="Rounded Rectangle 24"/>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Condensed DAG</a:t>
            </a:r>
            <a:endParaRPr lang="en-US" sz="2400" dirty="0">
              <a:latin typeface="+mj-lt"/>
              <a:cs typeface="Seravek"/>
            </a:endParaRPr>
          </a:p>
        </p:txBody>
      </p:sp>
      <p:sp>
        <p:nvSpPr>
          <p:cNvPr id="49" name="Rounded Rectangle 48"/>
          <p:cNvSpPr/>
          <p:nvPr/>
        </p:nvSpPr>
        <p:spPr>
          <a:xfrm>
            <a:off x="1802402" y="4488399"/>
            <a:ext cx="4308573" cy="955440"/>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spTree>
    <p:extLst>
      <p:ext uri="{BB962C8B-B14F-4D97-AF65-F5344CB8AC3E}">
        <p14:creationId xmlns:p14="http://schemas.microsoft.com/office/powerpoint/2010/main" val="198099856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Sequential to pipelined code</a:t>
            </a:r>
            <a:endParaRPr lang="en-US" dirty="0">
              <a:latin typeface="+mj-lt"/>
            </a:endParaRPr>
          </a:p>
        </p:txBody>
      </p:sp>
      <p:sp>
        <p:nvSpPr>
          <p:cNvPr id="31" name="Rounded Rectangle 30"/>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Code pipelining</a:t>
            </a:r>
            <a:endParaRPr lang="en-US" sz="2400" dirty="0">
              <a:latin typeface="+mj-lt"/>
              <a:cs typeface="Seravek"/>
            </a:endParaRPr>
          </a:p>
        </p:txBody>
      </p:sp>
      <p:grpSp>
        <p:nvGrpSpPr>
          <p:cNvPr id="39" name="Group 38"/>
          <p:cNvGrpSpPr/>
          <p:nvPr/>
        </p:nvGrpSpPr>
        <p:grpSpPr>
          <a:xfrm>
            <a:off x="304800" y="985872"/>
            <a:ext cx="7444940" cy="2410133"/>
            <a:chOff x="5058974" y="1943100"/>
            <a:chExt cx="7239000" cy="2410133"/>
          </a:xfrm>
        </p:grpSpPr>
        <p:grpSp>
          <p:nvGrpSpPr>
            <p:cNvPr id="40" name="Group 39"/>
            <p:cNvGrpSpPr/>
            <p:nvPr/>
          </p:nvGrpSpPr>
          <p:grpSpPr>
            <a:xfrm>
              <a:off x="5058974" y="1943100"/>
              <a:ext cx="7239000" cy="2410133"/>
              <a:chOff x="-1800105" y="1921050"/>
              <a:chExt cx="8352683" cy="3377516"/>
            </a:xfrm>
          </p:grpSpPr>
          <p:sp>
            <p:nvSpPr>
              <p:cNvPr id="43" name="Freeform 42"/>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44" name="Freeform 43"/>
              <p:cNvSpPr/>
              <p:nvPr/>
            </p:nvSpPr>
            <p:spPr>
              <a:xfrm>
                <a:off x="-1800105" y="3004403"/>
                <a:ext cx="4830092" cy="2294163"/>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45" name="Freeform 44"/>
              <p:cNvSpPr/>
              <p:nvPr/>
            </p:nvSpPr>
            <p:spPr>
              <a:xfrm rot="5400000" flipV="1">
                <a:off x="3034811" y="4085049"/>
                <a:ext cx="320356" cy="263768"/>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chemeClr val="tx1">
                  <a:lumMod val="50000"/>
                  <a:lumOff val="50000"/>
                </a:schemeClr>
              </a:solidFill>
              <a:ln>
                <a:solidFill>
                  <a:schemeClr val="tx1"/>
                </a:solid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46" name="Freeform 45"/>
              <p:cNvSpPr/>
              <p:nvPr/>
            </p:nvSpPr>
            <p:spPr>
              <a:xfrm>
                <a:off x="3352996" y="3608021"/>
                <a:ext cx="3199582" cy="1352032"/>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pkt.sample</a:t>
                </a:r>
                <a:r>
                  <a:rPr lang="en-US" sz="2000" kern="0" dirty="0" smtClean="0">
                    <a:solidFill>
                      <a:srgbClr val="000000"/>
                    </a:solidFill>
                    <a:latin typeface="+mj-lt"/>
                    <a:cs typeface="Seravek"/>
                  </a:rPr>
                  <a:t> </a:t>
                </a:r>
                <a:r>
                  <a:rPr lang="en-US" sz="2000" kern="0" dirty="0">
                    <a:solidFill>
                      <a:srgbClr val="000000"/>
                    </a:solidFill>
                    <a:latin typeface="+mj-lt"/>
                    <a:cs typeface="Seravek"/>
                  </a:rPr>
                  <a:t>= </a:t>
                </a:r>
                <a:r>
                  <a:rPr lang="en-US" sz="2000" kern="0" dirty="0" err="1" smtClean="0">
                    <a:solidFill>
                      <a:srgbClr val="000000"/>
                    </a:solidFill>
                    <a:latin typeface="+mj-lt"/>
                    <a:cs typeface="Seravek"/>
                  </a:rPr>
                  <a:t>pkt.tmp</a:t>
                </a:r>
                <a:r>
                  <a:rPr lang="en-US" sz="2000" kern="0" dirty="0">
                    <a:solidFill>
                      <a:srgbClr val="000000"/>
                    </a:solidFill>
                    <a:latin typeface="+mj-lt"/>
                    <a:cs typeface="Seravek"/>
                  </a:rPr>
                  <a:t> </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pkt.src</a:t>
                </a:r>
                <a:r>
                  <a:rPr lang="en-US" sz="2000" kern="0" dirty="0" smtClean="0">
                    <a:solidFill>
                      <a:srgbClr val="000000"/>
                    </a:solidFill>
                    <a:latin typeface="+mj-lt"/>
                    <a:cs typeface="Seravek"/>
                  </a:rPr>
                  <a:t> : 0</a:t>
                </a:r>
                <a:endParaRPr lang="en-US" sz="2000" kern="0" dirty="0">
                  <a:solidFill>
                    <a:srgbClr val="000000"/>
                  </a:solidFill>
                  <a:latin typeface="+mj-lt"/>
                  <a:cs typeface="Seravek"/>
                </a:endParaRPr>
              </a:p>
            </p:txBody>
          </p:sp>
        </p:grpSp>
        <p:sp>
          <p:nvSpPr>
            <p:cNvPr id="41" name="TextBox 405"/>
            <p:cNvSpPr txBox="1"/>
            <p:nvPr/>
          </p:nvSpPr>
          <p:spPr>
            <a:xfrm>
              <a:off x="10189202" y="2362200"/>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2</a:t>
              </a:r>
            </a:p>
          </p:txBody>
        </p:sp>
        <p:sp>
          <p:nvSpPr>
            <p:cNvPr id="42" name="TextBox 405"/>
            <p:cNvSpPr txBox="1"/>
            <p:nvPr/>
          </p:nvSpPr>
          <p:spPr>
            <a:xfrm>
              <a:off x="6553200" y="2365366"/>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a:t>
              </a:r>
              <a:r>
                <a:rPr lang="en-US" sz="2000" kern="0" dirty="0" smtClean="0">
                  <a:solidFill>
                    <a:prstClr val="black"/>
                  </a:solidFill>
                  <a:latin typeface="+mj-lt"/>
                  <a:cs typeface="Seravek"/>
                </a:rPr>
                <a:t>1</a:t>
              </a:r>
              <a:endParaRPr lang="en-US" sz="2000" kern="0" dirty="0">
                <a:solidFill>
                  <a:prstClr val="black"/>
                </a:solidFill>
                <a:latin typeface="+mj-lt"/>
                <a:cs typeface="Seravek"/>
              </a:endParaRPr>
            </a:p>
          </p:txBody>
        </p:sp>
      </p:grpSp>
    </p:spTree>
    <p:extLst>
      <p:ext uri="{BB962C8B-B14F-4D97-AF65-F5344CB8AC3E}">
        <p14:creationId xmlns:p14="http://schemas.microsoft.com/office/powerpoint/2010/main" val="6170834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Hardware constraints</a:t>
            </a:r>
            <a:endParaRPr lang="en-US" dirty="0">
              <a:latin typeface="+mj-lt"/>
            </a:endParaRPr>
          </a:p>
        </p:txBody>
      </p:sp>
      <p:sp>
        <p:nvSpPr>
          <p:cNvPr id="3" name="Content Placeholder 2"/>
          <p:cNvSpPr>
            <a:spLocks noGrp="1"/>
          </p:cNvSpPr>
          <p:nvPr>
            <p:ph idx="1"/>
          </p:nvPr>
        </p:nvSpPr>
        <p:spPr>
          <a:xfrm>
            <a:off x="838200" y="2811462"/>
            <a:ext cx="10515600" cy="4351338"/>
          </a:xfrm>
        </p:spPr>
        <p:txBody>
          <a:bodyPr>
            <a:normAutofit/>
          </a:bodyPr>
          <a:lstStyle/>
          <a:p>
            <a:pPr marL="0" indent="0">
              <a:buNone/>
            </a:pPr>
            <a:endParaRPr lang="en-US" dirty="0">
              <a:latin typeface="+mj-lt"/>
            </a:endParaRPr>
          </a:p>
          <a:p>
            <a:pPr marL="0" indent="0">
              <a:buNone/>
            </a:pPr>
            <a:endParaRPr lang="en-US" dirty="0" smtClean="0">
              <a:latin typeface="+mj-lt"/>
            </a:endParaRPr>
          </a:p>
          <a:p>
            <a:endParaRPr lang="en-US" dirty="0" smtClean="0">
              <a:latin typeface="+mj-lt"/>
            </a:endParaRPr>
          </a:p>
          <a:p>
            <a:endParaRPr lang="en-US" dirty="0">
              <a:latin typeface="+mj-lt"/>
            </a:endParaRPr>
          </a:p>
          <a:p>
            <a:endParaRPr lang="en-US" dirty="0" smtClean="0">
              <a:latin typeface="+mj-lt"/>
            </a:endParaRPr>
          </a:p>
        </p:txBody>
      </p:sp>
      <p:grpSp>
        <p:nvGrpSpPr>
          <p:cNvPr id="24" name="Group 23"/>
          <p:cNvGrpSpPr/>
          <p:nvPr/>
        </p:nvGrpSpPr>
        <p:grpSpPr>
          <a:xfrm>
            <a:off x="5650249" y="3646746"/>
            <a:ext cx="5910780" cy="2473962"/>
            <a:chOff x="1600200" y="2935372"/>
            <a:chExt cx="8724900" cy="3530880"/>
          </a:xfrm>
        </p:grpSpPr>
        <p:grpSp>
          <p:nvGrpSpPr>
            <p:cNvPr id="25" name="Group 42"/>
            <p:cNvGrpSpPr/>
            <p:nvPr/>
          </p:nvGrpSpPr>
          <p:grpSpPr>
            <a:xfrm>
              <a:off x="1600200" y="3553365"/>
              <a:ext cx="8724900" cy="1425855"/>
              <a:chOff x="1707458" y="1778000"/>
              <a:chExt cx="4254836" cy="1181787"/>
            </a:xfrm>
          </p:grpSpPr>
          <p:cxnSp>
            <p:nvCxnSpPr>
              <p:cNvPr id="126" name="Straight Arrow Connector 125"/>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7" name="Straight Arrow Connector 126"/>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8" name="Straight Arrow Connector 127"/>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9" name="Straight Arrow Connector 128"/>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8" name="Straight Arrow Connector 137"/>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9" name="Straight Arrow Connector 138"/>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0" name="Straight Arrow Connector 139"/>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1" name="Straight Arrow Connector 140"/>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2" name="Straight Arrow Connector 141"/>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3" name="Straight Arrow Connector 142"/>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26" name="Straight Connector 25"/>
            <p:cNvCxnSpPr/>
            <p:nvPr/>
          </p:nvCxnSpPr>
          <p:spPr>
            <a:xfrm>
              <a:off x="9562748" y="315783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p:nvCxnSpPr>
          <p:spPr>
            <a:xfrm>
              <a:off x="9562748" y="541751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p:nvCxnSpPr>
          <p:spPr>
            <a:xfrm>
              <a:off x="9562748" y="3961509"/>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p:nvCxnSpPr>
          <p:spPr>
            <a:xfrm>
              <a:off x="9562748" y="4591383"/>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38" name="Group 37"/>
            <p:cNvGrpSpPr/>
            <p:nvPr/>
          </p:nvGrpSpPr>
          <p:grpSpPr>
            <a:xfrm>
              <a:off x="6896100" y="3162300"/>
              <a:ext cx="801124" cy="2594157"/>
              <a:chOff x="8534400" y="1981200"/>
              <a:chExt cx="595991" cy="2163589"/>
            </a:xfrm>
          </p:grpSpPr>
          <p:cxnSp>
            <p:nvCxnSpPr>
              <p:cNvPr id="123" name="Straight Connector 122"/>
              <p:cNvCxnSpPr/>
              <p:nvPr/>
            </p:nvCxnSpPr>
            <p:spPr>
              <a:xfrm>
                <a:off x="8534400" y="1981200"/>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24" name="Straight Connector 123"/>
              <p:cNvCxnSpPr/>
              <p:nvPr/>
            </p:nvCxnSpPr>
            <p:spPr>
              <a:xfrm>
                <a:off x="8546380" y="4144789"/>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p:nvCxnSpPr>
            <p:spPr>
              <a:xfrm>
                <a:off x="8544754" y="3074118"/>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39" name="Rectangle 38"/>
            <p:cNvSpPr/>
            <p:nvPr/>
          </p:nvSpPr>
          <p:spPr>
            <a:xfrm>
              <a:off x="2010957" y="2935372"/>
              <a:ext cx="1993033" cy="302673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mj-lt"/>
                <a:cs typeface="Seravek"/>
              </a:endParaRPr>
            </a:p>
          </p:txBody>
        </p:sp>
        <p:sp>
          <p:nvSpPr>
            <p:cNvPr id="40" name="Rectangle 39"/>
            <p:cNvSpPr/>
            <p:nvPr/>
          </p:nvSpPr>
          <p:spPr>
            <a:xfrm>
              <a:off x="2021597" y="2935372"/>
              <a:ext cx="1985874" cy="302372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latin typeface="+mj-lt"/>
              </a:endParaRPr>
            </a:p>
          </p:txBody>
        </p:sp>
        <p:sp>
          <p:nvSpPr>
            <p:cNvPr id="41" name="TextBox 40"/>
            <p:cNvSpPr txBox="1"/>
            <p:nvPr/>
          </p:nvSpPr>
          <p:spPr>
            <a:xfrm>
              <a:off x="2586088" y="5939135"/>
              <a:ext cx="1398892" cy="527117"/>
            </a:xfrm>
            <a:prstGeom prst="rect">
              <a:avLst/>
            </a:prstGeom>
            <a:noFill/>
          </p:spPr>
          <p:txBody>
            <a:bodyPr wrap="none" rtlCol="0">
              <a:spAutoFit/>
            </a:bodyPr>
            <a:lstStyle/>
            <a:p>
              <a:r>
                <a:rPr lang="en-US" dirty="0" smtClean="0">
                  <a:latin typeface="+mj-lt"/>
                  <a:cs typeface="Seravek"/>
                </a:rPr>
                <a:t>Stage 1</a:t>
              </a:r>
              <a:endParaRPr lang="en-US" dirty="0">
                <a:latin typeface="+mj-lt"/>
                <a:cs typeface="Seravek"/>
              </a:endParaRPr>
            </a:p>
          </p:txBody>
        </p:sp>
        <p:sp>
          <p:nvSpPr>
            <p:cNvPr id="42" name="Rectangle 41"/>
            <p:cNvSpPr/>
            <p:nvPr/>
          </p:nvSpPr>
          <p:spPr>
            <a:xfrm>
              <a:off x="4686301" y="2935372"/>
              <a:ext cx="1993033" cy="302673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mj-lt"/>
                <a:cs typeface="Seravek"/>
              </a:endParaRPr>
            </a:p>
          </p:txBody>
        </p:sp>
        <p:sp>
          <p:nvSpPr>
            <p:cNvPr id="43" name="Rectangle 42"/>
            <p:cNvSpPr/>
            <p:nvPr/>
          </p:nvSpPr>
          <p:spPr>
            <a:xfrm>
              <a:off x="4696940" y="2935372"/>
              <a:ext cx="1985874" cy="302372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latin typeface="+mj-lt"/>
              </a:endParaRPr>
            </a:p>
          </p:txBody>
        </p:sp>
        <p:sp>
          <p:nvSpPr>
            <p:cNvPr id="44" name="TextBox 43"/>
            <p:cNvSpPr txBox="1"/>
            <p:nvPr/>
          </p:nvSpPr>
          <p:spPr>
            <a:xfrm>
              <a:off x="5203910" y="5939135"/>
              <a:ext cx="1398892" cy="527117"/>
            </a:xfrm>
            <a:prstGeom prst="rect">
              <a:avLst/>
            </a:prstGeom>
            <a:noFill/>
          </p:spPr>
          <p:txBody>
            <a:bodyPr wrap="none" rtlCol="0">
              <a:spAutoFit/>
            </a:bodyPr>
            <a:lstStyle/>
            <a:p>
              <a:r>
                <a:rPr lang="en-US" dirty="0" smtClean="0">
                  <a:latin typeface="+mj-lt"/>
                  <a:cs typeface="Seravek"/>
                </a:rPr>
                <a:t>Stage 2</a:t>
              </a:r>
              <a:endParaRPr lang="en-US" dirty="0">
                <a:latin typeface="+mj-lt"/>
                <a:cs typeface="Seravek"/>
              </a:endParaRPr>
            </a:p>
          </p:txBody>
        </p:sp>
        <p:sp>
          <p:nvSpPr>
            <p:cNvPr id="45" name="Rectangle 44"/>
            <p:cNvSpPr/>
            <p:nvPr/>
          </p:nvSpPr>
          <p:spPr>
            <a:xfrm>
              <a:off x="7810499" y="2935372"/>
              <a:ext cx="1993033" cy="302673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mj-lt"/>
                <a:cs typeface="Seravek"/>
              </a:endParaRPr>
            </a:p>
          </p:txBody>
        </p:sp>
        <p:sp>
          <p:nvSpPr>
            <p:cNvPr id="46" name="Rectangle 45"/>
            <p:cNvSpPr/>
            <p:nvPr/>
          </p:nvSpPr>
          <p:spPr>
            <a:xfrm>
              <a:off x="7821141" y="2935372"/>
              <a:ext cx="1985874" cy="302372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latin typeface="+mj-lt"/>
              </a:endParaRPr>
            </a:p>
          </p:txBody>
        </p:sp>
        <p:sp>
          <p:nvSpPr>
            <p:cNvPr id="47" name="TextBox 46"/>
            <p:cNvSpPr txBox="1"/>
            <p:nvPr/>
          </p:nvSpPr>
          <p:spPr>
            <a:xfrm>
              <a:off x="8251911" y="5939135"/>
              <a:ext cx="1583456" cy="527117"/>
            </a:xfrm>
            <a:prstGeom prst="rect">
              <a:avLst/>
            </a:prstGeom>
            <a:noFill/>
          </p:spPr>
          <p:txBody>
            <a:bodyPr wrap="none" rtlCol="0">
              <a:spAutoFit/>
            </a:bodyPr>
            <a:lstStyle/>
            <a:p>
              <a:r>
                <a:rPr lang="en-US" dirty="0" smtClean="0">
                  <a:latin typeface="+mj-lt"/>
                  <a:cs typeface="Seravek"/>
                </a:rPr>
                <a:t>Stage 16</a:t>
              </a:r>
              <a:endParaRPr lang="en-US" dirty="0">
                <a:latin typeface="+mj-lt"/>
                <a:cs typeface="Seravek"/>
              </a:endParaRPr>
            </a:p>
          </p:txBody>
        </p:sp>
        <p:grpSp>
          <p:nvGrpSpPr>
            <p:cNvPr id="48" name="Group 47"/>
            <p:cNvGrpSpPr/>
            <p:nvPr/>
          </p:nvGrpSpPr>
          <p:grpSpPr>
            <a:xfrm>
              <a:off x="4854975" y="3241675"/>
              <a:ext cx="1110850" cy="2438400"/>
              <a:chOff x="2162575" y="3232150"/>
              <a:chExt cx="1110850" cy="2438400"/>
            </a:xfrm>
          </p:grpSpPr>
          <p:grpSp>
            <p:nvGrpSpPr>
              <p:cNvPr id="109" name="Group 108"/>
              <p:cNvGrpSpPr/>
              <p:nvPr/>
            </p:nvGrpSpPr>
            <p:grpSpPr>
              <a:xfrm>
                <a:off x="2470150" y="3384550"/>
                <a:ext cx="803275" cy="2171700"/>
                <a:chOff x="2476500" y="3390900"/>
                <a:chExt cx="803275" cy="2171700"/>
              </a:xfrm>
            </p:grpSpPr>
            <p:cxnSp>
              <p:nvCxnSpPr>
                <p:cNvPr id="117" name="Straight Arrow Connector 116"/>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112" name="Group 111"/>
              <p:cNvGrpSpPr/>
              <p:nvPr/>
            </p:nvGrpSpPr>
            <p:grpSpPr>
              <a:xfrm>
                <a:off x="2162575" y="3232150"/>
                <a:ext cx="577050" cy="2438400"/>
                <a:chOff x="2168925" y="3238500"/>
                <a:chExt cx="577050" cy="2438400"/>
              </a:xfrm>
            </p:grpSpPr>
            <p:sp>
              <p:nvSpPr>
                <p:cNvPr id="113" name="Rectangle 112"/>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sp>
              <p:nvSpPr>
                <p:cNvPr id="114" name="Rectangle 113"/>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sp>
              <p:nvSpPr>
                <p:cNvPr id="115" name="Rectangle 114"/>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cxnSp>
              <p:nvCxnSpPr>
                <p:cNvPr id="116" name="Straight Connector 115"/>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nvGrpSpPr>
            <p:cNvPr id="49" name="Group 48"/>
            <p:cNvGrpSpPr/>
            <p:nvPr/>
          </p:nvGrpSpPr>
          <p:grpSpPr>
            <a:xfrm>
              <a:off x="5887759" y="3172936"/>
              <a:ext cx="722589" cy="2621439"/>
              <a:chOff x="8915396" y="3169761"/>
              <a:chExt cx="952504" cy="2621439"/>
            </a:xfrm>
          </p:grpSpPr>
          <p:grpSp>
            <p:nvGrpSpPr>
              <p:cNvPr id="100" name="Group 99"/>
              <p:cNvGrpSpPr/>
              <p:nvPr/>
            </p:nvGrpSpPr>
            <p:grpSpPr>
              <a:xfrm>
                <a:off x="8915396" y="3169761"/>
                <a:ext cx="769162" cy="2621439"/>
                <a:chOff x="3124195" y="3165228"/>
                <a:chExt cx="769162" cy="2621439"/>
              </a:xfrm>
            </p:grpSpPr>
            <p:sp>
              <p:nvSpPr>
                <p:cNvPr id="104" name="Trapezoid 103"/>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sp>
              <p:nvSpPr>
                <p:cNvPr id="105" name="Trapezoid 104"/>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sp>
              <p:nvSpPr>
                <p:cNvPr id="106" name="Trapezoid 10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cxnSp>
              <p:nvCxnSpPr>
                <p:cNvPr id="107" name="Straight Connector 106"/>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cxnSp>
            <p:nvCxnSpPr>
              <p:cNvPr id="101" name="Straight Arrow Connector 100"/>
              <p:cNvCxnSpPr>
                <a:stCxn id="106"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02" name="Straight Arrow Connector 101"/>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03" name="Straight Arrow Connector 102"/>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50" name="Group 49"/>
            <p:cNvGrpSpPr/>
            <p:nvPr/>
          </p:nvGrpSpPr>
          <p:grpSpPr>
            <a:xfrm>
              <a:off x="7976000" y="3251200"/>
              <a:ext cx="1110850" cy="2438400"/>
              <a:chOff x="2162575" y="3232150"/>
              <a:chExt cx="1110850" cy="2438400"/>
            </a:xfrm>
          </p:grpSpPr>
          <p:grpSp>
            <p:nvGrpSpPr>
              <p:cNvPr id="86" name="Group 85"/>
              <p:cNvGrpSpPr/>
              <p:nvPr/>
            </p:nvGrpSpPr>
            <p:grpSpPr>
              <a:xfrm>
                <a:off x="2470150" y="3384550"/>
                <a:ext cx="803275" cy="2171700"/>
                <a:chOff x="2476500" y="3390900"/>
                <a:chExt cx="803275" cy="2171700"/>
              </a:xfrm>
            </p:grpSpPr>
            <p:cxnSp>
              <p:nvCxnSpPr>
                <p:cNvPr id="94" name="Straight Arrow Connector 93"/>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96" name="Straight Arrow Connector 95"/>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97" name="Straight Arrow Connector 96"/>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98" name="Straight Arrow Connector 97"/>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99" name="Straight Arrow Connector 98"/>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89" name="Group 88"/>
              <p:cNvGrpSpPr/>
              <p:nvPr/>
            </p:nvGrpSpPr>
            <p:grpSpPr>
              <a:xfrm>
                <a:off x="2162575" y="3232150"/>
                <a:ext cx="577050" cy="2438400"/>
                <a:chOff x="2168925" y="3238500"/>
                <a:chExt cx="577050" cy="2438400"/>
              </a:xfrm>
            </p:grpSpPr>
            <p:sp>
              <p:nvSpPr>
                <p:cNvPr id="90" name="Rectangle 89"/>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sp>
              <p:nvSpPr>
                <p:cNvPr id="91" name="Rectangle 90"/>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sp>
              <p:nvSpPr>
                <p:cNvPr id="92" name="Rectangle 91"/>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cxnSp>
              <p:nvCxnSpPr>
                <p:cNvPr id="93" name="Straight Connector 92"/>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nvGrpSpPr>
            <p:cNvPr id="51" name="Group 50"/>
            <p:cNvGrpSpPr/>
            <p:nvPr/>
          </p:nvGrpSpPr>
          <p:grpSpPr>
            <a:xfrm>
              <a:off x="9008784" y="3182461"/>
              <a:ext cx="722589" cy="2621439"/>
              <a:chOff x="8915396" y="3169761"/>
              <a:chExt cx="952504" cy="2621439"/>
            </a:xfrm>
          </p:grpSpPr>
          <p:grpSp>
            <p:nvGrpSpPr>
              <p:cNvPr id="77" name="Group 76"/>
              <p:cNvGrpSpPr/>
              <p:nvPr/>
            </p:nvGrpSpPr>
            <p:grpSpPr>
              <a:xfrm>
                <a:off x="8915396" y="3169761"/>
                <a:ext cx="769162" cy="2621439"/>
                <a:chOff x="3124195" y="3165228"/>
                <a:chExt cx="769162" cy="2621439"/>
              </a:xfrm>
            </p:grpSpPr>
            <p:sp>
              <p:nvSpPr>
                <p:cNvPr id="81" name="Trapezoid 80"/>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sp>
              <p:nvSpPr>
                <p:cNvPr id="82" name="Trapezoid 81"/>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sp>
              <p:nvSpPr>
                <p:cNvPr id="83" name="Trapezoid 82"/>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cxnSp>
              <p:nvCxnSpPr>
                <p:cNvPr id="84" name="Straight Connector 83"/>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cxnSp>
            <p:nvCxnSpPr>
              <p:cNvPr id="78" name="Straight Arrow Connector 77"/>
              <p:cNvCxnSpPr>
                <a:stCxn id="83"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79" name="Straight Arrow Connector 78"/>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80" name="Straight Arrow Connector 79"/>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52" name="Group 51"/>
            <p:cNvGrpSpPr/>
            <p:nvPr/>
          </p:nvGrpSpPr>
          <p:grpSpPr>
            <a:xfrm>
              <a:off x="2178450" y="3244850"/>
              <a:ext cx="1110850" cy="2438400"/>
              <a:chOff x="2162575" y="3232150"/>
              <a:chExt cx="1110850" cy="2438400"/>
            </a:xfrm>
          </p:grpSpPr>
          <p:grpSp>
            <p:nvGrpSpPr>
              <p:cNvPr id="63" name="Group 62"/>
              <p:cNvGrpSpPr/>
              <p:nvPr/>
            </p:nvGrpSpPr>
            <p:grpSpPr>
              <a:xfrm>
                <a:off x="2470150" y="3384550"/>
                <a:ext cx="803275" cy="2171700"/>
                <a:chOff x="2476500" y="3390900"/>
                <a:chExt cx="803275" cy="2171700"/>
              </a:xfrm>
            </p:grpSpPr>
            <p:cxnSp>
              <p:nvCxnSpPr>
                <p:cNvPr id="71" name="Straight Arrow Connector 70"/>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72" name="Straight Arrow Connector 71"/>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73" name="Straight Arrow Connector 72"/>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74" name="Straight Arrow Connector 73"/>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75" name="Straight Arrow Connector 74"/>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76" name="Straight Arrow Connector 75"/>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66" name="Group 65"/>
              <p:cNvGrpSpPr/>
              <p:nvPr/>
            </p:nvGrpSpPr>
            <p:grpSpPr>
              <a:xfrm>
                <a:off x="2162575" y="3232150"/>
                <a:ext cx="577050" cy="2438400"/>
                <a:chOff x="2168925" y="3238500"/>
                <a:chExt cx="577050" cy="2438400"/>
              </a:xfrm>
            </p:grpSpPr>
            <p:sp>
              <p:nvSpPr>
                <p:cNvPr id="67" name="Rectangle 66"/>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sp>
              <p:nvSpPr>
                <p:cNvPr id="68" name="Rectangle 67"/>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sp>
              <p:nvSpPr>
                <p:cNvPr id="69" name="Rectangle 68"/>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cxnSp>
              <p:nvCxnSpPr>
                <p:cNvPr id="70" name="Straight Connector 69"/>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nvGrpSpPr>
            <p:cNvPr id="53" name="Group 52"/>
            <p:cNvGrpSpPr/>
            <p:nvPr/>
          </p:nvGrpSpPr>
          <p:grpSpPr>
            <a:xfrm>
              <a:off x="3201709" y="3169761"/>
              <a:ext cx="722589" cy="2621439"/>
              <a:chOff x="8915396" y="3169761"/>
              <a:chExt cx="952504" cy="2621439"/>
            </a:xfrm>
          </p:grpSpPr>
          <p:grpSp>
            <p:nvGrpSpPr>
              <p:cNvPr id="54" name="Group 53"/>
              <p:cNvGrpSpPr/>
              <p:nvPr/>
            </p:nvGrpSpPr>
            <p:grpSpPr>
              <a:xfrm>
                <a:off x="8915396" y="3169761"/>
                <a:ext cx="769162" cy="2621439"/>
                <a:chOff x="3124195" y="3165228"/>
                <a:chExt cx="769162" cy="2621439"/>
              </a:xfrm>
            </p:grpSpPr>
            <p:sp>
              <p:nvSpPr>
                <p:cNvPr id="58" name="Trapezoid 57"/>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sp>
              <p:nvSpPr>
                <p:cNvPr id="59" name="Trapezoid 58"/>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sp>
              <p:nvSpPr>
                <p:cNvPr id="60" name="Trapezoid 59"/>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cxnSp>
              <p:nvCxnSpPr>
                <p:cNvPr id="61" name="Straight Connector 60"/>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cxnSp>
            <p:nvCxnSpPr>
              <p:cNvPr id="55" name="Straight Arrow Connector 54"/>
              <p:cNvCxnSpPr>
                <a:stCxn id="60"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6" name="Straight Arrow Connector 55"/>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7" name="Straight Arrow Connector 56"/>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19" name="Freeform 18"/>
          <p:cNvSpPr/>
          <p:nvPr/>
        </p:nvSpPr>
        <p:spPr>
          <a:xfrm flipH="1">
            <a:off x="7429500" y="3200401"/>
            <a:ext cx="972599" cy="609147"/>
          </a:xfrm>
          <a:custGeom>
            <a:avLst/>
            <a:gdLst>
              <a:gd name="connsiteX0" fmla="*/ 95250 w 95250"/>
              <a:gd name="connsiteY0" fmla="*/ 0 h 628650"/>
              <a:gd name="connsiteX1" fmla="*/ 0 w 95250"/>
              <a:gd name="connsiteY1" fmla="*/ 628650 h 628650"/>
            </a:gdLst>
            <a:ahLst/>
            <a:cxnLst>
              <a:cxn ang="0">
                <a:pos x="connsiteX0" y="connsiteY0"/>
              </a:cxn>
              <a:cxn ang="0">
                <a:pos x="connsiteX1" y="connsiteY1"/>
              </a:cxn>
            </a:cxnLst>
            <a:rect l="l" t="t" r="r" b="b"/>
            <a:pathLst>
              <a:path w="95250" h="628650">
                <a:moveTo>
                  <a:pt x="95250" y="0"/>
                </a:moveTo>
                <a:lnTo>
                  <a:pt x="0" y="628650"/>
                </a:lnTo>
              </a:path>
            </a:pathLst>
          </a:custGeom>
          <a:noFill/>
          <a:ln w="63500">
            <a:solidFill>
              <a:schemeClr val="tx1">
                <a:lumMod val="65000"/>
                <a:lumOff val="35000"/>
              </a:schemeClr>
            </a:solidFill>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8" name="Freeform 17"/>
          <p:cNvSpPr/>
          <p:nvPr/>
        </p:nvSpPr>
        <p:spPr>
          <a:xfrm flipH="1">
            <a:off x="4686299" y="3505200"/>
            <a:ext cx="1957221" cy="320628"/>
          </a:xfrm>
          <a:custGeom>
            <a:avLst/>
            <a:gdLst>
              <a:gd name="connsiteX0" fmla="*/ 95250 w 95250"/>
              <a:gd name="connsiteY0" fmla="*/ 0 h 628650"/>
              <a:gd name="connsiteX1" fmla="*/ 0 w 95250"/>
              <a:gd name="connsiteY1" fmla="*/ 628650 h 628650"/>
            </a:gdLst>
            <a:ahLst/>
            <a:cxnLst>
              <a:cxn ang="0">
                <a:pos x="connsiteX0" y="connsiteY0"/>
              </a:cxn>
              <a:cxn ang="0">
                <a:pos x="connsiteX1" y="connsiteY1"/>
              </a:cxn>
            </a:cxnLst>
            <a:rect l="l" t="t" r="r" b="b"/>
            <a:pathLst>
              <a:path w="95250" h="628650">
                <a:moveTo>
                  <a:pt x="95250" y="0"/>
                </a:moveTo>
                <a:lnTo>
                  <a:pt x="0" y="628650"/>
                </a:lnTo>
              </a:path>
            </a:pathLst>
          </a:custGeom>
          <a:noFill/>
          <a:ln w="63500">
            <a:solidFill>
              <a:schemeClr val="tx1">
                <a:lumMod val="65000"/>
                <a:lumOff val="35000"/>
              </a:schemeClr>
            </a:solidFill>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grpSp>
        <p:nvGrpSpPr>
          <p:cNvPr id="160" name="Group 159"/>
          <p:cNvGrpSpPr/>
          <p:nvPr/>
        </p:nvGrpSpPr>
        <p:grpSpPr>
          <a:xfrm>
            <a:off x="304800" y="985872"/>
            <a:ext cx="7444940" cy="2410133"/>
            <a:chOff x="5058974" y="1943100"/>
            <a:chExt cx="7239000" cy="2410133"/>
          </a:xfrm>
        </p:grpSpPr>
        <p:grpSp>
          <p:nvGrpSpPr>
            <p:cNvPr id="161" name="Group 160"/>
            <p:cNvGrpSpPr/>
            <p:nvPr/>
          </p:nvGrpSpPr>
          <p:grpSpPr>
            <a:xfrm>
              <a:off x="5058974" y="1943100"/>
              <a:ext cx="7239000" cy="2410133"/>
              <a:chOff x="-1800105" y="1921050"/>
              <a:chExt cx="8352683" cy="3377516"/>
            </a:xfrm>
          </p:grpSpPr>
          <p:sp>
            <p:nvSpPr>
              <p:cNvPr id="164" name="Freeform 163"/>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65" name="Freeform 164"/>
              <p:cNvSpPr/>
              <p:nvPr/>
            </p:nvSpPr>
            <p:spPr>
              <a:xfrm>
                <a:off x="-1800105" y="3004403"/>
                <a:ext cx="4830092" cy="2294163"/>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166" name="Freeform 165"/>
              <p:cNvSpPr/>
              <p:nvPr/>
            </p:nvSpPr>
            <p:spPr>
              <a:xfrm rot="5400000" flipV="1">
                <a:off x="3034811" y="4085049"/>
                <a:ext cx="320356" cy="263768"/>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chemeClr val="tx1">
                  <a:lumMod val="50000"/>
                  <a:lumOff val="50000"/>
                </a:schemeClr>
              </a:solidFill>
              <a:ln>
                <a:solidFill>
                  <a:schemeClr val="tx1"/>
                </a:solid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67" name="Freeform 166"/>
              <p:cNvSpPr/>
              <p:nvPr/>
            </p:nvSpPr>
            <p:spPr>
              <a:xfrm>
                <a:off x="3352996" y="3608021"/>
                <a:ext cx="3199582" cy="1352032"/>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pkt.sample</a:t>
                </a:r>
                <a:r>
                  <a:rPr lang="en-US" sz="2000" kern="0" dirty="0" smtClean="0">
                    <a:solidFill>
                      <a:srgbClr val="000000"/>
                    </a:solidFill>
                    <a:latin typeface="+mj-lt"/>
                    <a:cs typeface="Seravek"/>
                  </a:rPr>
                  <a:t> </a:t>
                </a:r>
                <a:r>
                  <a:rPr lang="en-US" sz="2000" kern="0" dirty="0">
                    <a:solidFill>
                      <a:srgbClr val="000000"/>
                    </a:solidFill>
                    <a:latin typeface="+mj-lt"/>
                    <a:cs typeface="Seravek"/>
                  </a:rPr>
                  <a:t>= </a:t>
                </a:r>
                <a:r>
                  <a:rPr lang="en-US" sz="2000" kern="0" dirty="0" err="1" smtClean="0">
                    <a:solidFill>
                      <a:srgbClr val="000000"/>
                    </a:solidFill>
                    <a:latin typeface="+mj-lt"/>
                    <a:cs typeface="Seravek"/>
                  </a:rPr>
                  <a:t>pkt.tmp</a:t>
                </a:r>
                <a:r>
                  <a:rPr lang="en-US" sz="2000" kern="0" dirty="0">
                    <a:solidFill>
                      <a:srgbClr val="000000"/>
                    </a:solidFill>
                    <a:latin typeface="+mj-lt"/>
                    <a:cs typeface="Seravek"/>
                  </a:rPr>
                  <a:t> </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pkt.src</a:t>
                </a:r>
                <a:r>
                  <a:rPr lang="en-US" sz="2000" kern="0" dirty="0" smtClean="0">
                    <a:solidFill>
                      <a:srgbClr val="000000"/>
                    </a:solidFill>
                    <a:latin typeface="+mj-lt"/>
                    <a:cs typeface="Seravek"/>
                  </a:rPr>
                  <a:t> : 0</a:t>
                </a:r>
                <a:endParaRPr lang="en-US" sz="2000" kern="0" dirty="0">
                  <a:solidFill>
                    <a:srgbClr val="000000"/>
                  </a:solidFill>
                  <a:latin typeface="+mj-lt"/>
                  <a:cs typeface="Seravek"/>
                </a:endParaRPr>
              </a:p>
            </p:txBody>
          </p:sp>
        </p:grpSp>
        <p:sp>
          <p:nvSpPr>
            <p:cNvPr id="162" name="TextBox 405"/>
            <p:cNvSpPr txBox="1"/>
            <p:nvPr/>
          </p:nvSpPr>
          <p:spPr>
            <a:xfrm>
              <a:off x="10189202" y="2362200"/>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2</a:t>
              </a:r>
            </a:p>
          </p:txBody>
        </p:sp>
        <p:sp>
          <p:nvSpPr>
            <p:cNvPr id="163" name="TextBox 405"/>
            <p:cNvSpPr txBox="1"/>
            <p:nvPr/>
          </p:nvSpPr>
          <p:spPr>
            <a:xfrm>
              <a:off x="6553200" y="2365366"/>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a:t>
              </a:r>
              <a:r>
                <a:rPr lang="en-US" sz="2000" kern="0" dirty="0" smtClean="0">
                  <a:solidFill>
                    <a:prstClr val="black"/>
                  </a:solidFill>
                  <a:latin typeface="+mj-lt"/>
                  <a:cs typeface="Seravek"/>
                </a:rPr>
                <a:t>1</a:t>
              </a:r>
              <a:endParaRPr lang="en-US" sz="2000" kern="0" dirty="0">
                <a:solidFill>
                  <a:prstClr val="black"/>
                </a:solidFill>
                <a:latin typeface="+mj-lt"/>
                <a:cs typeface="Seravek"/>
              </a:endParaRPr>
            </a:p>
          </p:txBody>
        </p:sp>
      </p:grpSp>
    </p:spTree>
    <p:extLst>
      <p:ext uri="{BB962C8B-B14F-4D97-AF65-F5344CB8AC3E}">
        <p14:creationId xmlns:p14="http://schemas.microsoft.com/office/powerpoint/2010/main" val="7361857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8"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ounded Rectangle 13"/>
          <p:cNvSpPr/>
          <p:nvPr/>
        </p:nvSpPr>
        <p:spPr>
          <a:xfrm>
            <a:off x="7553552" y="1699789"/>
            <a:ext cx="3795796" cy="3429535"/>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atin typeface="+mj-lt"/>
              <a:cs typeface="Seravek"/>
            </a:endParaRPr>
          </a:p>
        </p:txBody>
      </p:sp>
      <p:sp>
        <p:nvSpPr>
          <p:cNvPr id="26" name="Rectangle 25"/>
          <p:cNvSpPr/>
          <p:nvPr/>
        </p:nvSpPr>
        <p:spPr>
          <a:xfrm>
            <a:off x="7720033" y="3724743"/>
            <a:ext cx="1048837" cy="449502"/>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chemeClr val="tx1"/>
                </a:solidFill>
                <a:latin typeface="+mj-lt"/>
                <a:cs typeface="Seravek"/>
              </a:rPr>
              <a:t>choice</a:t>
            </a:r>
            <a:endParaRPr lang="en-US" sz="2400" dirty="0">
              <a:solidFill>
                <a:schemeClr val="tx1"/>
              </a:solidFill>
              <a:latin typeface="+mj-lt"/>
              <a:cs typeface="Seravek"/>
            </a:endParaRPr>
          </a:p>
        </p:txBody>
      </p:sp>
      <p:sp>
        <p:nvSpPr>
          <p:cNvPr id="36" name="Rectangle 35"/>
          <p:cNvSpPr/>
          <p:nvPr/>
        </p:nvSpPr>
        <p:spPr>
          <a:xfrm>
            <a:off x="7721636" y="3730623"/>
            <a:ext cx="1048838" cy="449502"/>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smtClean="0">
                <a:solidFill>
                  <a:schemeClr val="tx1"/>
                </a:solidFill>
                <a:latin typeface="+mj-lt"/>
                <a:cs typeface="Seravek"/>
              </a:rPr>
              <a:t>Add</a:t>
            </a:r>
            <a:endParaRPr lang="en-US" sz="2400" b="1" dirty="0">
              <a:solidFill>
                <a:schemeClr val="tx1"/>
              </a:solidFill>
              <a:latin typeface="+mj-lt"/>
              <a:cs typeface="Seravek"/>
            </a:endParaRPr>
          </a:p>
        </p:txBody>
      </p:sp>
      <p:sp>
        <p:nvSpPr>
          <p:cNvPr id="2" name="Title 1"/>
          <p:cNvSpPr>
            <a:spLocks noGrp="1"/>
          </p:cNvSpPr>
          <p:nvPr>
            <p:ph type="title"/>
          </p:nvPr>
        </p:nvSpPr>
        <p:spPr/>
        <p:txBody>
          <a:bodyPr/>
          <a:lstStyle/>
          <a:p>
            <a:r>
              <a:rPr lang="en-US" dirty="0" smtClean="0">
                <a:latin typeface="+mj-lt"/>
              </a:rPr>
              <a:t>Hardware constraints: example</a:t>
            </a:r>
            <a:endParaRPr lang="en-US" dirty="0">
              <a:latin typeface="+mj-lt"/>
            </a:endParaRPr>
          </a:p>
        </p:txBody>
      </p:sp>
      <p:sp>
        <p:nvSpPr>
          <p:cNvPr id="105" name="TextBox 104"/>
          <p:cNvSpPr txBox="1"/>
          <p:nvPr/>
        </p:nvSpPr>
        <p:spPr>
          <a:xfrm>
            <a:off x="675069" y="3286723"/>
            <a:ext cx="4020652" cy="584775"/>
          </a:xfrm>
          <a:prstGeom prst="rect">
            <a:avLst/>
          </a:prstGeom>
          <a:noFill/>
        </p:spPr>
        <p:txBody>
          <a:bodyPr wrap="none" rtlCol="0">
            <a:spAutoFit/>
          </a:bodyPr>
          <a:lstStyle/>
          <a:p>
            <a:r>
              <a:rPr lang="en-US" sz="3200" dirty="0" smtClean="0">
                <a:latin typeface="+mj-lt"/>
                <a:cs typeface="Seravek"/>
              </a:rPr>
              <a:t>x = x * x doesn’t map</a:t>
            </a:r>
            <a:endParaRPr lang="en-US" sz="3200" dirty="0">
              <a:latin typeface="+mj-lt"/>
              <a:cs typeface="Seravek"/>
            </a:endParaRPr>
          </a:p>
        </p:txBody>
      </p:sp>
      <p:sp>
        <p:nvSpPr>
          <p:cNvPr id="27" name="TextBox 26"/>
          <p:cNvSpPr txBox="1"/>
          <p:nvPr/>
        </p:nvSpPr>
        <p:spPr>
          <a:xfrm>
            <a:off x="675069" y="2743200"/>
            <a:ext cx="5190845" cy="584775"/>
          </a:xfrm>
          <a:prstGeom prst="rect">
            <a:avLst/>
          </a:prstGeom>
          <a:noFill/>
        </p:spPr>
        <p:txBody>
          <a:bodyPr wrap="none" rtlCol="0">
            <a:spAutoFit/>
          </a:bodyPr>
          <a:lstStyle/>
          <a:p>
            <a:r>
              <a:rPr lang="en-US" sz="3200" dirty="0" smtClean="0">
                <a:latin typeface="+mj-lt"/>
                <a:cs typeface="Seravek"/>
              </a:rPr>
              <a:t>x = x + </a:t>
            </a:r>
            <a:r>
              <a:rPr lang="en-US" sz="3200" dirty="0">
                <a:latin typeface="+mj-lt"/>
                <a:cs typeface="Seravek"/>
              </a:rPr>
              <a:t>1</a:t>
            </a:r>
            <a:r>
              <a:rPr lang="en-US" sz="3200" dirty="0" smtClean="0">
                <a:latin typeface="+mj-lt"/>
                <a:cs typeface="Seravek"/>
              </a:rPr>
              <a:t> maps to this atom</a:t>
            </a:r>
            <a:endParaRPr lang="en-US" sz="3200" dirty="0">
              <a:latin typeface="+mj-lt"/>
              <a:cs typeface="Seravek"/>
            </a:endParaRPr>
          </a:p>
        </p:txBody>
      </p:sp>
      <p:sp>
        <p:nvSpPr>
          <p:cNvPr id="8" name="TextBox 7"/>
          <p:cNvSpPr txBox="1"/>
          <p:nvPr/>
        </p:nvSpPr>
        <p:spPr>
          <a:xfrm>
            <a:off x="533399" y="5452140"/>
            <a:ext cx="10978780" cy="584775"/>
          </a:xfrm>
          <a:prstGeom prst="rect">
            <a:avLst/>
          </a:prstGeom>
          <a:noFill/>
        </p:spPr>
        <p:txBody>
          <a:bodyPr wrap="square" rtlCol="0">
            <a:spAutoFit/>
          </a:bodyPr>
          <a:lstStyle/>
          <a:p>
            <a:pPr marL="457200" indent="-457200">
              <a:buFont typeface="Wingdings" charset="2"/>
              <a:buChar char="§"/>
            </a:pPr>
            <a:r>
              <a:rPr lang="en-US" sz="3200" dirty="0" smtClean="0">
                <a:latin typeface="+mj-lt"/>
                <a:cs typeface="Seravek"/>
              </a:rPr>
              <a:t>Determines if algorithm can/cannot run at line rate</a:t>
            </a:r>
            <a:endParaRPr lang="en-US" sz="3200" dirty="0">
              <a:latin typeface="+mj-lt"/>
              <a:cs typeface="Seravek"/>
            </a:endParaRPr>
          </a:p>
        </p:txBody>
      </p:sp>
      <p:sp>
        <p:nvSpPr>
          <p:cNvPr id="16" name="Rectangle 15"/>
          <p:cNvSpPr/>
          <p:nvPr/>
        </p:nvSpPr>
        <p:spPr>
          <a:xfrm>
            <a:off x="8702277" y="1993327"/>
            <a:ext cx="549392" cy="499447"/>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latin typeface="+mj-lt"/>
                <a:cs typeface="Seravek"/>
              </a:rPr>
              <a:t>X</a:t>
            </a:r>
            <a:endParaRPr lang="en-US" sz="2400" dirty="0">
              <a:solidFill>
                <a:schemeClr val="tx1"/>
              </a:solidFill>
              <a:latin typeface="+mj-lt"/>
              <a:cs typeface="Seravek"/>
            </a:endParaRPr>
          </a:p>
        </p:txBody>
      </p:sp>
      <p:sp>
        <p:nvSpPr>
          <p:cNvPr id="17" name="Rectangle 16"/>
          <p:cNvSpPr/>
          <p:nvPr/>
        </p:nvSpPr>
        <p:spPr>
          <a:xfrm>
            <a:off x="9501395" y="1993327"/>
            <a:ext cx="1698119" cy="449502"/>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latin typeface="+mj-lt"/>
                <a:cs typeface="Seravek"/>
              </a:rPr>
              <a:t>constant</a:t>
            </a:r>
            <a:endParaRPr lang="en-US" sz="2400" dirty="0">
              <a:solidFill>
                <a:schemeClr val="tx1"/>
              </a:solidFill>
              <a:latin typeface="+mj-lt"/>
              <a:cs typeface="Seravek"/>
            </a:endParaRPr>
          </a:p>
        </p:txBody>
      </p:sp>
      <p:sp>
        <p:nvSpPr>
          <p:cNvPr id="18" name="Trapezoid 17"/>
          <p:cNvSpPr/>
          <p:nvPr/>
        </p:nvSpPr>
        <p:spPr>
          <a:xfrm rot="10800000">
            <a:off x="8802167" y="2859035"/>
            <a:ext cx="979864" cy="49944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800" dirty="0">
              <a:solidFill>
                <a:srgbClr val="000000"/>
              </a:solidFill>
              <a:latin typeface="+mj-lt"/>
              <a:cs typeface="Seravek"/>
            </a:endParaRPr>
          </a:p>
        </p:txBody>
      </p:sp>
      <p:sp>
        <p:nvSpPr>
          <p:cNvPr id="19" name="TextBox 18"/>
          <p:cNvSpPr txBox="1"/>
          <p:nvPr/>
        </p:nvSpPr>
        <p:spPr>
          <a:xfrm>
            <a:off x="8918341" y="2874949"/>
            <a:ext cx="899003" cy="461665"/>
          </a:xfrm>
          <a:prstGeom prst="rect">
            <a:avLst/>
          </a:prstGeom>
          <a:noFill/>
        </p:spPr>
        <p:txBody>
          <a:bodyPr wrap="square" rtlCol="0">
            <a:spAutoFit/>
          </a:bodyPr>
          <a:lstStyle/>
          <a:p>
            <a:r>
              <a:rPr lang="en-US" sz="2400" dirty="0" smtClean="0">
                <a:latin typeface="+mj-lt"/>
                <a:cs typeface="Seravek"/>
              </a:rPr>
              <a:t>Add</a:t>
            </a:r>
            <a:endParaRPr lang="en-US" sz="2400" dirty="0">
              <a:latin typeface="+mj-lt"/>
              <a:cs typeface="Seravek"/>
            </a:endParaRPr>
          </a:p>
        </p:txBody>
      </p:sp>
      <p:sp>
        <p:nvSpPr>
          <p:cNvPr id="20" name="Trapezoid 19"/>
          <p:cNvSpPr/>
          <p:nvPr/>
        </p:nvSpPr>
        <p:spPr>
          <a:xfrm rot="10800000">
            <a:off x="9961996" y="2875681"/>
            <a:ext cx="979864" cy="49944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800" dirty="0">
              <a:solidFill>
                <a:srgbClr val="000000"/>
              </a:solidFill>
              <a:latin typeface="+mj-lt"/>
              <a:cs typeface="Seravek"/>
            </a:endParaRPr>
          </a:p>
        </p:txBody>
      </p:sp>
      <p:sp>
        <p:nvSpPr>
          <p:cNvPr id="21" name="TextBox 20"/>
          <p:cNvSpPr txBox="1"/>
          <p:nvPr/>
        </p:nvSpPr>
        <p:spPr>
          <a:xfrm>
            <a:off x="10061888" y="2890979"/>
            <a:ext cx="899003" cy="461665"/>
          </a:xfrm>
          <a:prstGeom prst="rect">
            <a:avLst/>
          </a:prstGeom>
          <a:noFill/>
        </p:spPr>
        <p:txBody>
          <a:bodyPr wrap="square" rtlCol="0">
            <a:spAutoFit/>
          </a:bodyPr>
          <a:lstStyle/>
          <a:p>
            <a:r>
              <a:rPr lang="en-US" sz="2400" dirty="0" smtClean="0">
                <a:latin typeface="+mj-lt"/>
                <a:cs typeface="Seravek"/>
              </a:rPr>
              <a:t> </a:t>
            </a:r>
            <a:r>
              <a:rPr lang="en-US" sz="2400" dirty="0" err="1" smtClean="0">
                <a:latin typeface="+mj-lt"/>
                <a:cs typeface="Seravek"/>
              </a:rPr>
              <a:t>Mul</a:t>
            </a:r>
            <a:endParaRPr lang="en-US" sz="2400" dirty="0">
              <a:latin typeface="+mj-lt"/>
              <a:cs typeface="Seravek"/>
            </a:endParaRPr>
          </a:p>
        </p:txBody>
      </p:sp>
      <p:sp>
        <p:nvSpPr>
          <p:cNvPr id="22" name="Trapezoid 21"/>
          <p:cNvSpPr/>
          <p:nvPr/>
        </p:nvSpPr>
        <p:spPr>
          <a:xfrm rot="10800000">
            <a:off x="9021513" y="3674798"/>
            <a:ext cx="1728498" cy="549389"/>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800" dirty="0">
              <a:solidFill>
                <a:srgbClr val="000000"/>
              </a:solidFill>
              <a:latin typeface="+mj-lt"/>
              <a:cs typeface="Seravek"/>
            </a:endParaRPr>
          </a:p>
        </p:txBody>
      </p:sp>
      <p:sp>
        <p:nvSpPr>
          <p:cNvPr id="23" name="TextBox 22"/>
          <p:cNvSpPr txBox="1"/>
          <p:nvPr/>
        </p:nvSpPr>
        <p:spPr>
          <a:xfrm>
            <a:off x="9000363" y="3712578"/>
            <a:ext cx="1840022" cy="461665"/>
          </a:xfrm>
          <a:prstGeom prst="rect">
            <a:avLst/>
          </a:prstGeom>
          <a:noFill/>
        </p:spPr>
        <p:txBody>
          <a:bodyPr wrap="square" rtlCol="0">
            <a:spAutoFit/>
          </a:bodyPr>
          <a:lstStyle/>
          <a:p>
            <a:r>
              <a:rPr lang="en-US" sz="2400" dirty="0" smtClean="0">
                <a:latin typeface="+mj-lt"/>
                <a:cs typeface="Seravek"/>
              </a:rPr>
              <a:t>2-to-1 Mux</a:t>
            </a:r>
            <a:endParaRPr lang="en-US" sz="2400" dirty="0">
              <a:latin typeface="+mj-lt"/>
              <a:cs typeface="Seravek"/>
            </a:endParaRPr>
          </a:p>
        </p:txBody>
      </p:sp>
      <p:sp>
        <p:nvSpPr>
          <p:cNvPr id="24" name="Rectangle 23"/>
          <p:cNvSpPr/>
          <p:nvPr/>
        </p:nvSpPr>
        <p:spPr>
          <a:xfrm>
            <a:off x="9645678" y="4479462"/>
            <a:ext cx="549392" cy="499447"/>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latin typeface="+mj-lt"/>
                <a:cs typeface="Seravek"/>
              </a:rPr>
              <a:t>X</a:t>
            </a:r>
            <a:endParaRPr lang="en-US" sz="2400" dirty="0">
              <a:solidFill>
                <a:schemeClr val="tx1"/>
              </a:solidFill>
              <a:latin typeface="+mj-lt"/>
              <a:cs typeface="Seravek"/>
            </a:endParaRPr>
          </a:p>
        </p:txBody>
      </p:sp>
      <p:cxnSp>
        <p:nvCxnSpPr>
          <p:cNvPr id="28" name="Straight Arrow Connector 27"/>
          <p:cNvCxnSpPr>
            <a:stCxn id="16" idx="2"/>
          </p:cNvCxnSpPr>
          <p:nvPr/>
        </p:nvCxnSpPr>
        <p:spPr>
          <a:xfrm>
            <a:off x="8976978" y="2492774"/>
            <a:ext cx="224751" cy="36626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p:nvPr/>
        </p:nvCxnSpPr>
        <p:spPr>
          <a:xfrm flipH="1">
            <a:off x="9506946" y="2442829"/>
            <a:ext cx="344069" cy="41065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p:nvPr/>
        </p:nvCxnSpPr>
        <p:spPr>
          <a:xfrm>
            <a:off x="9257221" y="2498323"/>
            <a:ext cx="943400" cy="37736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a:stCxn id="17" idx="2"/>
            <a:endCxn id="21" idx="0"/>
          </p:cNvCxnSpPr>
          <p:nvPr/>
        </p:nvCxnSpPr>
        <p:spPr>
          <a:xfrm>
            <a:off x="10350458" y="2442829"/>
            <a:ext cx="160934" cy="44814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a:stCxn id="18" idx="0"/>
          </p:cNvCxnSpPr>
          <p:nvPr/>
        </p:nvCxnSpPr>
        <p:spPr>
          <a:xfrm>
            <a:off x="9292100" y="3358483"/>
            <a:ext cx="409075" cy="316315"/>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a:stCxn id="21" idx="2"/>
          </p:cNvCxnSpPr>
          <p:nvPr/>
        </p:nvCxnSpPr>
        <p:spPr>
          <a:xfrm flipH="1">
            <a:off x="10233919" y="3352644"/>
            <a:ext cx="277475" cy="322154"/>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a:stCxn id="23" idx="2"/>
            <a:endCxn id="24" idx="0"/>
          </p:cNvCxnSpPr>
          <p:nvPr/>
        </p:nvCxnSpPr>
        <p:spPr>
          <a:xfrm>
            <a:off x="9920374" y="4174243"/>
            <a:ext cx="0" cy="30521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37" name="Rectangle 36"/>
          <p:cNvSpPr/>
          <p:nvPr/>
        </p:nvSpPr>
        <p:spPr>
          <a:xfrm>
            <a:off x="9507248" y="1999207"/>
            <a:ext cx="1698119" cy="449502"/>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smtClean="0">
                <a:solidFill>
                  <a:schemeClr val="tx1"/>
                </a:solidFill>
                <a:latin typeface="+mj-lt"/>
                <a:cs typeface="Seravek"/>
              </a:rPr>
              <a:t>1</a:t>
            </a:r>
            <a:endParaRPr lang="en-US" sz="2400" b="1" dirty="0">
              <a:solidFill>
                <a:schemeClr val="tx1"/>
              </a:solidFill>
              <a:latin typeface="+mj-lt"/>
              <a:cs typeface="Seravek"/>
            </a:endParaRPr>
          </a:p>
        </p:txBody>
      </p:sp>
      <p:cxnSp>
        <p:nvCxnSpPr>
          <p:cNvPr id="35" name="Straight Arrow Connector 34"/>
          <p:cNvCxnSpPr/>
          <p:nvPr/>
        </p:nvCxnSpPr>
        <p:spPr>
          <a:xfrm>
            <a:off x="8724900" y="3962400"/>
            <a:ext cx="399562" cy="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2322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105" grpId="0"/>
      <p:bldP spid="27" grpId="0"/>
      <p:bldP spid="8" grpId="0"/>
      <p:bldP spid="37"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9099" y="122237"/>
            <a:ext cx="11318735" cy="1325563"/>
          </a:xfrm>
        </p:spPr>
        <p:txBody>
          <a:bodyPr>
            <a:noAutofit/>
          </a:bodyPr>
          <a:lstStyle/>
          <a:p>
            <a:r>
              <a:rPr lang="en-US" sz="4400" dirty="0" smtClean="0"/>
              <a:t>Our work</a:t>
            </a:r>
            <a:endParaRPr lang="en-US" sz="4400" dirty="0"/>
          </a:p>
        </p:txBody>
      </p:sp>
      <p:grpSp>
        <p:nvGrpSpPr>
          <p:cNvPr id="132" name="Group 131"/>
          <p:cNvGrpSpPr/>
          <p:nvPr/>
        </p:nvGrpSpPr>
        <p:grpSpPr>
          <a:xfrm>
            <a:off x="673100" y="1849977"/>
            <a:ext cx="5001423" cy="3776418"/>
            <a:chOff x="673100" y="1849977"/>
            <a:chExt cx="5001423" cy="3776418"/>
          </a:xfrm>
        </p:grpSpPr>
        <p:sp>
          <p:nvSpPr>
            <p:cNvPr id="3" name="Rectangle 2"/>
            <p:cNvSpPr/>
            <p:nvPr/>
          </p:nvSpPr>
          <p:spPr>
            <a:xfrm>
              <a:off x="673100" y="2400300"/>
              <a:ext cx="4940300" cy="2870200"/>
            </a:xfrm>
            <a:prstGeom prst="rect">
              <a:avLst/>
            </a:prstGeom>
            <a:solidFill>
              <a:schemeClr val="accent4">
                <a:lumMod val="40000"/>
                <a:lumOff val="60000"/>
                <a:alpha val="7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877970" y="1849977"/>
              <a:ext cx="4796553" cy="3776418"/>
            </a:xfrm>
            <a:prstGeom prst="rect">
              <a:avLst/>
            </a:prstGeom>
            <a:noFill/>
          </p:spPr>
          <p:txBody>
            <a:bodyPr wrap="square" rtlCol="0">
              <a:spAutoFit/>
            </a:bodyPr>
            <a:lstStyle/>
            <a:p>
              <a:pPr algn="ctr"/>
              <a:r>
                <a:rPr lang="en-US" sz="2400" smtClean="0">
                  <a:latin typeface="Seravek"/>
                  <a:cs typeface="Seravek"/>
                </a:rPr>
                <a:t>Packet transaction </a:t>
              </a:r>
              <a:r>
                <a:rPr lang="en-US" sz="2400" dirty="0" smtClean="0">
                  <a:latin typeface="Seravek"/>
                  <a:cs typeface="Seravek"/>
                </a:rPr>
                <a:t>in Domino</a:t>
              </a:r>
            </a:p>
            <a:p>
              <a:endParaRPr lang="en-US" sz="1100" dirty="0" smtClean="0">
                <a:latin typeface="Seravek"/>
                <a:cs typeface="Seravek"/>
              </a:endParaRPr>
            </a:p>
            <a:p>
              <a:endParaRPr lang="en-US" sz="500" dirty="0" smtClean="0">
                <a:latin typeface="Seravek"/>
                <a:cs typeface="Seravek"/>
              </a:endParaRPr>
            </a:p>
            <a:p>
              <a:pPr>
                <a:lnSpc>
                  <a:spcPct val="110000"/>
                </a:lnSpc>
              </a:pPr>
              <a:r>
                <a:rPr lang="en-US" sz="2200" dirty="0" smtClean="0">
                  <a:latin typeface="Seravek"/>
                  <a:cs typeface="Seravek"/>
                </a:rPr>
                <a:t>For each packet</a:t>
              </a:r>
              <a:endParaRPr lang="en-US" sz="2200" dirty="0">
                <a:latin typeface="Seravek"/>
                <a:cs typeface="Seravek"/>
              </a:endParaRPr>
            </a:p>
            <a:p>
              <a:pPr>
                <a:lnSpc>
                  <a:spcPct val="110000"/>
                </a:lnSpc>
              </a:pPr>
              <a:r>
                <a:rPr lang="en-US" sz="2200" dirty="0">
                  <a:latin typeface="Seravek"/>
                  <a:cs typeface="Seravek"/>
                </a:rPr>
                <a:t>    </a:t>
              </a:r>
              <a:r>
                <a:rPr lang="en-US" sz="2200" dirty="0" smtClean="0">
                  <a:latin typeface="Seravek"/>
                  <a:cs typeface="Seravek"/>
                </a:rPr>
                <a:t> Calculate </a:t>
              </a:r>
              <a:r>
                <a:rPr lang="en-US" sz="2200" dirty="0">
                  <a:latin typeface="Seravek"/>
                  <a:cs typeface="Seravek"/>
                </a:rPr>
                <a:t>average queue size</a:t>
              </a:r>
            </a:p>
            <a:p>
              <a:pPr>
                <a:lnSpc>
                  <a:spcPct val="110000"/>
                </a:lnSpc>
              </a:pPr>
              <a:r>
                <a:rPr lang="en-US" sz="2200" dirty="0">
                  <a:latin typeface="Seravek"/>
                  <a:cs typeface="Seravek"/>
                </a:rPr>
                <a:t>    </a:t>
              </a:r>
              <a:r>
                <a:rPr lang="en-US" sz="2200" dirty="0" smtClean="0">
                  <a:latin typeface="Seravek"/>
                  <a:cs typeface="Seravek"/>
                </a:rPr>
                <a:t> if </a:t>
              </a:r>
              <a:r>
                <a:rPr lang="en-US" sz="2200" dirty="0">
                  <a:latin typeface="Seravek"/>
                  <a:cs typeface="Seravek"/>
                </a:rPr>
                <a:t>min &lt; </a:t>
              </a:r>
              <a:r>
                <a:rPr lang="en-US" sz="2200" dirty="0" err="1">
                  <a:latin typeface="Seravek"/>
                  <a:cs typeface="Seravek"/>
                </a:rPr>
                <a:t>avg</a:t>
              </a:r>
              <a:r>
                <a:rPr lang="en-US" sz="2200" dirty="0">
                  <a:latin typeface="Seravek"/>
                  <a:cs typeface="Seravek"/>
                </a:rPr>
                <a:t> &lt; </a:t>
              </a:r>
              <a:r>
                <a:rPr lang="en-US" sz="2200" dirty="0" smtClean="0">
                  <a:latin typeface="Seravek"/>
                  <a:cs typeface="Seravek"/>
                </a:rPr>
                <a:t>max</a:t>
              </a:r>
              <a:endParaRPr lang="en-US" sz="2200" dirty="0">
                <a:latin typeface="Seravek"/>
                <a:cs typeface="Seravek"/>
              </a:endParaRPr>
            </a:p>
            <a:p>
              <a:pPr>
                <a:lnSpc>
                  <a:spcPct val="110000"/>
                </a:lnSpc>
              </a:pPr>
              <a:r>
                <a:rPr lang="en-US" sz="2200" dirty="0">
                  <a:latin typeface="Seravek"/>
                  <a:cs typeface="Seravek"/>
                </a:rPr>
                <a:t>        </a:t>
              </a:r>
              <a:r>
                <a:rPr lang="en-US" sz="2200" dirty="0" smtClean="0">
                  <a:latin typeface="Seravek"/>
                  <a:cs typeface="Seravek"/>
                </a:rPr>
                <a:t>  calculate </a:t>
              </a:r>
              <a:r>
                <a:rPr lang="en-US" sz="2200" dirty="0">
                  <a:latin typeface="Seravek"/>
                  <a:cs typeface="Seravek"/>
                </a:rPr>
                <a:t>probability p</a:t>
              </a:r>
            </a:p>
            <a:p>
              <a:pPr>
                <a:lnSpc>
                  <a:spcPct val="110000"/>
                </a:lnSpc>
              </a:pPr>
              <a:r>
                <a:rPr lang="en-US" sz="2200" dirty="0">
                  <a:latin typeface="Seravek"/>
                  <a:cs typeface="Seravek"/>
                </a:rPr>
                <a:t>        </a:t>
              </a:r>
              <a:r>
                <a:rPr lang="en-US" sz="2200" dirty="0" smtClean="0">
                  <a:latin typeface="Seravek"/>
                  <a:cs typeface="Seravek"/>
                </a:rPr>
                <a:t>  mark </a:t>
              </a:r>
              <a:r>
                <a:rPr lang="en-US" sz="2200" dirty="0">
                  <a:latin typeface="Seravek"/>
                  <a:cs typeface="Seravek"/>
                </a:rPr>
                <a:t>packet with probability </a:t>
              </a:r>
              <a:r>
                <a:rPr lang="en-US" sz="2200" dirty="0" smtClean="0">
                  <a:latin typeface="Seravek"/>
                  <a:cs typeface="Seravek"/>
                </a:rPr>
                <a:t>p</a:t>
              </a:r>
            </a:p>
            <a:p>
              <a:pPr>
                <a:lnSpc>
                  <a:spcPct val="110000"/>
                </a:lnSpc>
              </a:pPr>
              <a:r>
                <a:rPr lang="en-US" sz="2200" dirty="0">
                  <a:latin typeface="Seravek"/>
                  <a:cs typeface="Seravek"/>
                </a:rPr>
                <a:t> </a:t>
              </a:r>
              <a:r>
                <a:rPr lang="en-US" sz="2200" dirty="0" smtClean="0">
                  <a:latin typeface="Seravek"/>
                  <a:cs typeface="Seravek"/>
                </a:rPr>
                <a:t>    else </a:t>
              </a:r>
              <a:r>
                <a:rPr lang="en-US" sz="2200" dirty="0">
                  <a:latin typeface="Seravek"/>
                  <a:cs typeface="Seravek"/>
                </a:rPr>
                <a:t>if </a:t>
              </a:r>
              <a:r>
                <a:rPr lang="en-US" sz="2200" dirty="0" err="1">
                  <a:latin typeface="Seravek"/>
                  <a:cs typeface="Seravek"/>
                </a:rPr>
                <a:t>avg</a:t>
              </a:r>
              <a:r>
                <a:rPr lang="en-US" sz="2200" dirty="0">
                  <a:latin typeface="Seravek"/>
                  <a:cs typeface="Seravek"/>
                </a:rPr>
                <a:t> &gt; </a:t>
              </a:r>
              <a:r>
                <a:rPr lang="en-US" sz="2200" dirty="0" smtClean="0">
                  <a:latin typeface="Seravek"/>
                  <a:cs typeface="Seravek"/>
                </a:rPr>
                <a:t>max</a:t>
              </a:r>
              <a:endParaRPr lang="en-US" sz="2200" dirty="0">
                <a:latin typeface="Seravek"/>
                <a:cs typeface="Seravek"/>
              </a:endParaRPr>
            </a:p>
            <a:p>
              <a:pPr>
                <a:lnSpc>
                  <a:spcPct val="110000"/>
                </a:lnSpc>
              </a:pPr>
              <a:r>
                <a:rPr lang="en-US" sz="2200" dirty="0">
                  <a:latin typeface="Seravek"/>
                  <a:cs typeface="Seravek"/>
                </a:rPr>
                <a:t>    </a:t>
              </a:r>
              <a:r>
                <a:rPr lang="en-US" sz="2200" dirty="0" smtClean="0">
                  <a:latin typeface="Seravek"/>
                  <a:cs typeface="Seravek"/>
                </a:rPr>
                <a:t>      mark </a:t>
              </a:r>
              <a:r>
                <a:rPr lang="en-US" sz="2200" dirty="0">
                  <a:latin typeface="Seravek"/>
                  <a:cs typeface="Seravek"/>
                </a:rPr>
                <a:t>packet</a:t>
              </a:r>
            </a:p>
            <a:p>
              <a:endParaRPr lang="en-US" sz="2400" dirty="0">
                <a:latin typeface="Seravek"/>
                <a:cs typeface="Seravek"/>
              </a:endParaRPr>
            </a:p>
          </p:txBody>
        </p:sp>
      </p:grpSp>
      <p:grpSp>
        <p:nvGrpSpPr>
          <p:cNvPr id="7" name="Group 6"/>
          <p:cNvGrpSpPr/>
          <p:nvPr/>
        </p:nvGrpSpPr>
        <p:grpSpPr>
          <a:xfrm>
            <a:off x="6884467" y="1740503"/>
            <a:ext cx="4875732" cy="3678174"/>
            <a:chOff x="1589458" y="2722626"/>
            <a:chExt cx="4875732" cy="3678174"/>
          </a:xfrm>
        </p:grpSpPr>
        <p:grpSp>
          <p:nvGrpSpPr>
            <p:cNvPr id="8" name="Group 42"/>
            <p:cNvGrpSpPr/>
            <p:nvPr/>
          </p:nvGrpSpPr>
          <p:grpSpPr>
            <a:xfrm>
              <a:off x="1589458" y="4079159"/>
              <a:ext cx="4875732" cy="1192611"/>
              <a:chOff x="1707458" y="1778000"/>
              <a:chExt cx="4254836" cy="1181787"/>
            </a:xfrm>
          </p:grpSpPr>
          <p:cxnSp>
            <p:nvCxnSpPr>
              <p:cNvPr id="117" name="Straight Arrow Connector 116"/>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5" name="Straight Arrow Connector 124"/>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6" name="Straight Arrow Connector 125"/>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9" name="Rectangle 8"/>
            <p:cNvSpPr/>
            <p:nvPr/>
          </p:nvSpPr>
          <p:spPr>
            <a:xfrm>
              <a:off x="3247847" y="3280685"/>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0" name="Rectangle 9"/>
            <p:cNvSpPr/>
            <p:nvPr/>
          </p:nvSpPr>
          <p:spPr>
            <a:xfrm>
              <a:off x="1819001" y="3273627"/>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11" name="Straight Connector 10"/>
            <p:cNvCxnSpPr/>
            <p:nvPr/>
          </p:nvCxnSpPr>
          <p:spPr>
            <a:xfrm>
              <a:off x="6039165" y="3752973"/>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6039165" y="564301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6039165" y="442518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a:off x="6039165" y="4952018"/>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5" name="Rectangle 14"/>
            <p:cNvSpPr/>
            <p:nvPr/>
          </p:nvSpPr>
          <p:spPr>
            <a:xfrm>
              <a:off x="5033903" y="3267797"/>
              <a:ext cx="1113765" cy="282489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16" name="Group 15"/>
            <p:cNvGrpSpPr/>
            <p:nvPr/>
          </p:nvGrpSpPr>
          <p:grpSpPr>
            <a:xfrm>
              <a:off x="4480684" y="3579449"/>
              <a:ext cx="515971" cy="2169800"/>
              <a:chOff x="8534400" y="1981200"/>
              <a:chExt cx="595991" cy="2163589"/>
            </a:xfrm>
          </p:grpSpPr>
          <p:cxnSp>
            <p:nvCxnSpPr>
              <p:cNvPr id="114" name="Straight Connector 113"/>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5" name="Straight Connector 114"/>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6" name="Straight Connector 115"/>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7" name="Group 16"/>
            <p:cNvGrpSpPr/>
            <p:nvPr/>
          </p:nvGrpSpPr>
          <p:grpSpPr>
            <a:xfrm>
              <a:off x="1742013" y="2722626"/>
              <a:ext cx="4514094" cy="3678174"/>
              <a:chOff x="1742013" y="2722626"/>
              <a:chExt cx="4514094" cy="3678174"/>
            </a:xfrm>
          </p:grpSpPr>
          <p:grpSp>
            <p:nvGrpSpPr>
              <p:cNvPr id="18" name="Group 17"/>
              <p:cNvGrpSpPr/>
              <p:nvPr/>
            </p:nvGrpSpPr>
            <p:grpSpPr>
              <a:xfrm>
                <a:off x="1742061" y="3050073"/>
                <a:ext cx="4484987" cy="191047"/>
                <a:chOff x="1866900" y="2628900"/>
                <a:chExt cx="4419600" cy="190500"/>
              </a:xfrm>
            </p:grpSpPr>
            <p:cxnSp>
              <p:nvCxnSpPr>
                <p:cNvPr id="111" name="Straight Connector 110"/>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2" name="Straight Connector 111"/>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9" name="TextBox 18"/>
              <p:cNvSpPr txBox="1"/>
              <p:nvPr/>
            </p:nvSpPr>
            <p:spPr>
              <a:xfrm>
                <a:off x="3190836" y="2722626"/>
                <a:ext cx="1483654" cy="439674"/>
              </a:xfrm>
              <a:prstGeom prst="rect">
                <a:avLst/>
              </a:prstGeom>
              <a:noFill/>
            </p:spPr>
            <p:txBody>
              <a:bodyPr wrap="square" lIns="130622" tIns="65311" rIns="130622" bIns="65311" rtlCol="0">
                <a:spAutoFit/>
              </a:bodyPr>
              <a:lstStyle/>
              <a:p>
                <a:pPr algn="ctr"/>
                <a:r>
                  <a:rPr lang="en-US" sz="2000" dirty="0" smtClean="0">
                    <a:latin typeface="Seravek"/>
                    <a:cs typeface="Seravek"/>
                  </a:rPr>
                  <a:t> pipeline</a:t>
                </a:r>
                <a:endParaRPr lang="en-US" sz="2000" dirty="0">
                  <a:latin typeface="Seravek"/>
                  <a:cs typeface="Seravek"/>
                </a:endParaRPr>
              </a:p>
            </p:txBody>
          </p:sp>
          <p:grpSp>
            <p:nvGrpSpPr>
              <p:cNvPr id="20" name="Group 19"/>
              <p:cNvGrpSpPr/>
              <p:nvPr/>
            </p:nvGrpSpPr>
            <p:grpSpPr>
              <a:xfrm>
                <a:off x="1742013" y="3268723"/>
                <a:ext cx="4514094" cy="3132077"/>
                <a:chOff x="1742013" y="3268723"/>
                <a:chExt cx="4514094" cy="3132077"/>
              </a:xfrm>
            </p:grpSpPr>
            <p:grpSp>
              <p:nvGrpSpPr>
                <p:cNvPr id="21" name="Group 20"/>
                <p:cNvGrpSpPr/>
                <p:nvPr/>
              </p:nvGrpSpPr>
              <p:grpSpPr>
                <a:xfrm>
                  <a:off x="1742013" y="3276600"/>
                  <a:ext cx="1305987" cy="3124200"/>
                  <a:chOff x="1742013" y="2971800"/>
                  <a:chExt cx="1305987" cy="3124200"/>
                </a:xfrm>
              </p:grpSpPr>
              <p:grpSp>
                <p:nvGrpSpPr>
                  <p:cNvPr id="82" name="Group 81"/>
                  <p:cNvGrpSpPr/>
                  <p:nvPr/>
                </p:nvGrpSpPr>
                <p:grpSpPr>
                  <a:xfrm>
                    <a:off x="1742013" y="2971800"/>
                    <a:ext cx="1305987" cy="2819400"/>
                    <a:chOff x="1742013" y="2971800"/>
                    <a:chExt cx="1305987" cy="2819400"/>
                  </a:xfrm>
                </p:grpSpPr>
                <p:sp>
                  <p:nvSpPr>
                    <p:cNvPr id="84" name="Rectangle 83"/>
                    <p:cNvSpPr/>
                    <p:nvPr/>
                  </p:nvSpPr>
                  <p:spPr>
                    <a:xfrm>
                      <a:off x="1824947" y="2971800"/>
                      <a:ext cx="1109765"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85" name="Group 84"/>
                    <p:cNvGrpSpPr/>
                    <p:nvPr/>
                  </p:nvGrpSpPr>
                  <p:grpSpPr>
                    <a:xfrm>
                      <a:off x="1889935" y="3530971"/>
                      <a:ext cx="981004" cy="1917329"/>
                      <a:chOff x="1905000" y="3378571"/>
                      <a:chExt cx="981004" cy="1917329"/>
                    </a:xfrm>
                  </p:grpSpPr>
                  <p:grpSp>
                    <p:nvGrpSpPr>
                      <p:cNvPr id="87" name="Group 86"/>
                      <p:cNvGrpSpPr/>
                      <p:nvPr/>
                    </p:nvGrpSpPr>
                    <p:grpSpPr>
                      <a:xfrm>
                        <a:off x="1905000" y="3378571"/>
                        <a:ext cx="981004" cy="234942"/>
                        <a:chOff x="3717645" y="1687844"/>
                        <a:chExt cx="981004" cy="234942"/>
                      </a:xfrm>
                    </p:grpSpPr>
                    <p:sp>
                      <p:nvSpPr>
                        <p:cNvPr id="108" name="Rectangle 10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09" name="Trapezoid 10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10" name="Straight Connector 109"/>
                        <p:cNvCxnSpPr>
                          <a:stCxn id="108" idx="3"/>
                          <a:endCxn id="10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8" name="Group 87"/>
                      <p:cNvGrpSpPr/>
                      <p:nvPr/>
                    </p:nvGrpSpPr>
                    <p:grpSpPr>
                      <a:xfrm>
                        <a:off x="1905000" y="3709142"/>
                        <a:ext cx="981004" cy="234942"/>
                        <a:chOff x="3717645" y="1687844"/>
                        <a:chExt cx="981004" cy="234942"/>
                      </a:xfrm>
                    </p:grpSpPr>
                    <p:sp>
                      <p:nvSpPr>
                        <p:cNvPr id="105" name="Rectangle 10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06" name="Trapezoid 10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07" name="Straight Connector 106"/>
                        <p:cNvCxnSpPr>
                          <a:stCxn id="105" idx="3"/>
                          <a:endCxn id="10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9" name="Group 88"/>
                      <p:cNvGrpSpPr/>
                      <p:nvPr/>
                    </p:nvGrpSpPr>
                    <p:grpSpPr>
                      <a:xfrm>
                        <a:off x="1905000" y="4038600"/>
                        <a:ext cx="981004" cy="234942"/>
                        <a:chOff x="3717645" y="1687844"/>
                        <a:chExt cx="981004" cy="234942"/>
                      </a:xfrm>
                    </p:grpSpPr>
                    <p:sp>
                      <p:nvSpPr>
                        <p:cNvPr id="102" name="Rectangle 10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03" name="Trapezoid 10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04" name="Straight Connector 103"/>
                        <p:cNvCxnSpPr>
                          <a:stCxn id="102" idx="3"/>
                          <a:endCxn id="10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90" name="Group 89"/>
                      <p:cNvGrpSpPr/>
                      <p:nvPr/>
                    </p:nvGrpSpPr>
                    <p:grpSpPr>
                      <a:xfrm>
                        <a:off x="1905000" y="4381500"/>
                        <a:ext cx="981004" cy="234942"/>
                        <a:chOff x="3717645" y="1687844"/>
                        <a:chExt cx="981004" cy="234942"/>
                      </a:xfrm>
                    </p:grpSpPr>
                    <p:sp>
                      <p:nvSpPr>
                        <p:cNvPr id="99" name="Rectangle 9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00" name="Trapezoid 9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01" name="Straight Connector 100"/>
                        <p:cNvCxnSpPr>
                          <a:stCxn id="99" idx="3"/>
                          <a:endCxn id="10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91" name="Group 90"/>
                      <p:cNvGrpSpPr/>
                      <p:nvPr/>
                    </p:nvGrpSpPr>
                    <p:grpSpPr>
                      <a:xfrm>
                        <a:off x="1905000" y="4712071"/>
                        <a:ext cx="981004" cy="234942"/>
                        <a:chOff x="3717645" y="1687844"/>
                        <a:chExt cx="981004" cy="234942"/>
                      </a:xfrm>
                    </p:grpSpPr>
                    <p:sp>
                      <p:nvSpPr>
                        <p:cNvPr id="96" name="Rectangle 9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97" name="Trapezoid 9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98" name="Straight Connector 97"/>
                        <p:cNvCxnSpPr>
                          <a:stCxn id="96" idx="3"/>
                          <a:endCxn id="9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92" name="Group 91"/>
                      <p:cNvGrpSpPr/>
                      <p:nvPr/>
                    </p:nvGrpSpPr>
                    <p:grpSpPr>
                      <a:xfrm>
                        <a:off x="1905000" y="5060958"/>
                        <a:ext cx="981004" cy="234942"/>
                        <a:chOff x="3717645" y="1687844"/>
                        <a:chExt cx="981004" cy="234942"/>
                      </a:xfrm>
                    </p:grpSpPr>
                    <p:sp>
                      <p:nvSpPr>
                        <p:cNvPr id="93" name="Rectangle 9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94" name="Trapezoid 9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95" name="Straight Connector 94"/>
                        <p:cNvCxnSpPr>
                          <a:stCxn id="93" idx="3"/>
                          <a:endCxn id="9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86" name="TextBox 85"/>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83" name="TextBox 82"/>
                  <p:cNvSpPr txBox="1"/>
                  <p:nvPr/>
                </p:nvSpPr>
                <p:spPr>
                  <a:xfrm>
                    <a:off x="1954802" y="5725608"/>
                    <a:ext cx="902699" cy="370392"/>
                  </a:xfrm>
                  <a:prstGeom prst="rect">
                    <a:avLst/>
                  </a:prstGeom>
                  <a:noFill/>
                </p:spPr>
                <p:txBody>
                  <a:bodyPr wrap="none" rtlCol="0">
                    <a:spAutoFit/>
                  </a:bodyPr>
                  <a:lstStyle/>
                  <a:p>
                    <a:r>
                      <a:rPr lang="en-US" dirty="0" smtClean="0">
                        <a:latin typeface="Seravek"/>
                        <a:cs typeface="Seravek"/>
                      </a:rPr>
                      <a:t>Stage 1</a:t>
                    </a:r>
                    <a:endParaRPr lang="en-US" dirty="0">
                      <a:latin typeface="Seravek"/>
                      <a:cs typeface="Seravek"/>
                    </a:endParaRPr>
                  </a:p>
                </p:txBody>
              </p:sp>
            </p:grpSp>
            <p:grpSp>
              <p:nvGrpSpPr>
                <p:cNvPr id="22" name="Group 21"/>
                <p:cNvGrpSpPr/>
                <p:nvPr/>
              </p:nvGrpSpPr>
              <p:grpSpPr>
                <a:xfrm>
                  <a:off x="3162300" y="3276600"/>
                  <a:ext cx="1313752" cy="3124200"/>
                  <a:chOff x="3162300" y="2971800"/>
                  <a:chExt cx="1313752" cy="3124200"/>
                </a:xfrm>
              </p:grpSpPr>
              <p:grpSp>
                <p:nvGrpSpPr>
                  <p:cNvPr id="53" name="Group 52"/>
                  <p:cNvGrpSpPr/>
                  <p:nvPr/>
                </p:nvGrpSpPr>
                <p:grpSpPr>
                  <a:xfrm>
                    <a:off x="3162300" y="2971800"/>
                    <a:ext cx="1313752" cy="2819400"/>
                    <a:chOff x="1742013" y="2971800"/>
                    <a:chExt cx="1305987" cy="2819400"/>
                  </a:xfrm>
                </p:grpSpPr>
                <p:sp>
                  <p:nvSpPr>
                    <p:cNvPr id="55" name="Rectangle 54"/>
                    <p:cNvSpPr/>
                    <p:nvPr/>
                  </p:nvSpPr>
                  <p:spPr>
                    <a:xfrm>
                      <a:off x="1824947" y="2971800"/>
                      <a:ext cx="1109765"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6" name="Group 55"/>
                    <p:cNvGrpSpPr/>
                    <p:nvPr/>
                  </p:nvGrpSpPr>
                  <p:grpSpPr>
                    <a:xfrm>
                      <a:off x="1889935" y="3530971"/>
                      <a:ext cx="981004" cy="1917329"/>
                      <a:chOff x="1905000" y="3378571"/>
                      <a:chExt cx="981004" cy="1917329"/>
                    </a:xfrm>
                  </p:grpSpPr>
                  <p:grpSp>
                    <p:nvGrpSpPr>
                      <p:cNvPr id="58" name="Group 57"/>
                      <p:cNvGrpSpPr/>
                      <p:nvPr/>
                    </p:nvGrpSpPr>
                    <p:grpSpPr>
                      <a:xfrm>
                        <a:off x="1905000" y="3378571"/>
                        <a:ext cx="981004" cy="234942"/>
                        <a:chOff x="3717645" y="1687844"/>
                        <a:chExt cx="981004" cy="234942"/>
                      </a:xfrm>
                    </p:grpSpPr>
                    <p:sp>
                      <p:nvSpPr>
                        <p:cNvPr id="79" name="Rectangle 7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80" name="Trapezoid 7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81" name="Straight Connector 80"/>
                        <p:cNvCxnSpPr>
                          <a:stCxn id="79" idx="3"/>
                          <a:endCxn id="8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 name="Group 58"/>
                      <p:cNvGrpSpPr/>
                      <p:nvPr/>
                    </p:nvGrpSpPr>
                    <p:grpSpPr>
                      <a:xfrm>
                        <a:off x="1905000" y="3709142"/>
                        <a:ext cx="981004" cy="234942"/>
                        <a:chOff x="3717645" y="1687844"/>
                        <a:chExt cx="981004" cy="234942"/>
                      </a:xfrm>
                    </p:grpSpPr>
                    <p:sp>
                      <p:nvSpPr>
                        <p:cNvPr id="76" name="Rectangle 7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77" name="Trapezoid 7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78" name="Straight Connector 77"/>
                        <p:cNvCxnSpPr>
                          <a:stCxn id="76" idx="3"/>
                          <a:endCxn id="7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 name="Group 59"/>
                      <p:cNvGrpSpPr/>
                      <p:nvPr/>
                    </p:nvGrpSpPr>
                    <p:grpSpPr>
                      <a:xfrm>
                        <a:off x="1905000" y="4038600"/>
                        <a:ext cx="981004" cy="234942"/>
                        <a:chOff x="3717645" y="1687844"/>
                        <a:chExt cx="981004" cy="234942"/>
                      </a:xfrm>
                    </p:grpSpPr>
                    <p:sp>
                      <p:nvSpPr>
                        <p:cNvPr id="73" name="Rectangle 7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74" name="Trapezoid 7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75" name="Straight Connector 74"/>
                        <p:cNvCxnSpPr>
                          <a:stCxn id="73" idx="3"/>
                          <a:endCxn id="7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1" name="Group 60"/>
                      <p:cNvGrpSpPr/>
                      <p:nvPr/>
                    </p:nvGrpSpPr>
                    <p:grpSpPr>
                      <a:xfrm>
                        <a:off x="1905000" y="4381500"/>
                        <a:ext cx="981004" cy="234942"/>
                        <a:chOff x="3717645" y="1687844"/>
                        <a:chExt cx="981004" cy="234942"/>
                      </a:xfrm>
                    </p:grpSpPr>
                    <p:sp>
                      <p:nvSpPr>
                        <p:cNvPr id="70" name="Rectangle 6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71" name="Trapezoid 7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72" name="Straight Connector 71"/>
                        <p:cNvCxnSpPr>
                          <a:stCxn id="70" idx="3"/>
                          <a:endCxn id="7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 name="Group 61"/>
                      <p:cNvGrpSpPr/>
                      <p:nvPr/>
                    </p:nvGrpSpPr>
                    <p:grpSpPr>
                      <a:xfrm>
                        <a:off x="1905000" y="4712071"/>
                        <a:ext cx="981004" cy="234942"/>
                        <a:chOff x="3717645" y="1687844"/>
                        <a:chExt cx="981004" cy="234942"/>
                      </a:xfrm>
                    </p:grpSpPr>
                    <p:sp>
                      <p:nvSpPr>
                        <p:cNvPr id="67" name="Rectangle 6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8" name="Trapezoid 6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9" name="Straight Connector 68"/>
                        <p:cNvCxnSpPr>
                          <a:stCxn id="67" idx="3"/>
                          <a:endCxn id="6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3" name="Group 62"/>
                      <p:cNvGrpSpPr/>
                      <p:nvPr/>
                    </p:nvGrpSpPr>
                    <p:grpSpPr>
                      <a:xfrm>
                        <a:off x="1905000" y="5060958"/>
                        <a:ext cx="981004" cy="234942"/>
                        <a:chOff x="3717645" y="1687844"/>
                        <a:chExt cx="981004" cy="234942"/>
                      </a:xfrm>
                    </p:grpSpPr>
                    <p:sp>
                      <p:nvSpPr>
                        <p:cNvPr id="64" name="Rectangle 6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5" name="Trapezoid 6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6" name="Straight Connector 65"/>
                        <p:cNvCxnSpPr>
                          <a:stCxn id="64" idx="3"/>
                          <a:endCxn id="6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7" name="TextBox 56"/>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54" name="TextBox 53"/>
                  <p:cNvSpPr txBox="1"/>
                  <p:nvPr/>
                </p:nvSpPr>
                <p:spPr>
                  <a:xfrm>
                    <a:off x="3369357" y="5725608"/>
                    <a:ext cx="932514" cy="370392"/>
                  </a:xfrm>
                  <a:prstGeom prst="rect">
                    <a:avLst/>
                  </a:prstGeom>
                  <a:noFill/>
                </p:spPr>
                <p:txBody>
                  <a:bodyPr wrap="none" rtlCol="0">
                    <a:spAutoFit/>
                  </a:bodyPr>
                  <a:lstStyle/>
                  <a:p>
                    <a:r>
                      <a:rPr lang="en-US" dirty="0" smtClean="0">
                        <a:latin typeface="Seravek"/>
                        <a:cs typeface="Seravek"/>
                      </a:rPr>
                      <a:t>Stage 2</a:t>
                    </a:r>
                    <a:endParaRPr lang="en-US" dirty="0">
                      <a:latin typeface="Seravek"/>
                      <a:cs typeface="Seravek"/>
                    </a:endParaRPr>
                  </a:p>
                </p:txBody>
              </p:sp>
            </p:grpSp>
            <p:grpSp>
              <p:nvGrpSpPr>
                <p:cNvPr id="23" name="Group 22"/>
                <p:cNvGrpSpPr/>
                <p:nvPr/>
              </p:nvGrpSpPr>
              <p:grpSpPr>
                <a:xfrm>
                  <a:off x="4942355" y="3268723"/>
                  <a:ext cx="1313752" cy="3132077"/>
                  <a:chOff x="4942355" y="2963923"/>
                  <a:chExt cx="1313752" cy="3132077"/>
                </a:xfrm>
              </p:grpSpPr>
              <p:grpSp>
                <p:nvGrpSpPr>
                  <p:cNvPr id="24" name="Group 23"/>
                  <p:cNvGrpSpPr/>
                  <p:nvPr/>
                </p:nvGrpSpPr>
                <p:grpSpPr>
                  <a:xfrm>
                    <a:off x="4942355" y="2963923"/>
                    <a:ext cx="1313752" cy="2819400"/>
                    <a:chOff x="1742013" y="2971800"/>
                    <a:chExt cx="1305987" cy="2819400"/>
                  </a:xfrm>
                </p:grpSpPr>
                <p:sp>
                  <p:nvSpPr>
                    <p:cNvPr id="26" name="Rectangle 25"/>
                    <p:cNvSpPr/>
                    <p:nvPr/>
                  </p:nvSpPr>
                  <p:spPr>
                    <a:xfrm>
                      <a:off x="1824947" y="2971800"/>
                      <a:ext cx="1109765"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7" name="Group 26"/>
                    <p:cNvGrpSpPr/>
                    <p:nvPr/>
                  </p:nvGrpSpPr>
                  <p:grpSpPr>
                    <a:xfrm>
                      <a:off x="1889935" y="3530971"/>
                      <a:ext cx="981004" cy="1917329"/>
                      <a:chOff x="1905000" y="3378571"/>
                      <a:chExt cx="981004" cy="1917329"/>
                    </a:xfrm>
                  </p:grpSpPr>
                  <p:grpSp>
                    <p:nvGrpSpPr>
                      <p:cNvPr id="29" name="Group 28"/>
                      <p:cNvGrpSpPr/>
                      <p:nvPr/>
                    </p:nvGrpSpPr>
                    <p:grpSpPr>
                      <a:xfrm>
                        <a:off x="1905000" y="3378571"/>
                        <a:ext cx="981004" cy="234942"/>
                        <a:chOff x="3717645" y="1687844"/>
                        <a:chExt cx="981004" cy="234942"/>
                      </a:xfrm>
                    </p:grpSpPr>
                    <p:sp>
                      <p:nvSpPr>
                        <p:cNvPr id="50" name="Rectangle 4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51" name="Trapezoid 5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52" name="Straight Connector 51"/>
                        <p:cNvCxnSpPr>
                          <a:stCxn id="50" idx="3"/>
                          <a:endCxn id="5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0" name="Group 29"/>
                      <p:cNvGrpSpPr/>
                      <p:nvPr/>
                    </p:nvGrpSpPr>
                    <p:grpSpPr>
                      <a:xfrm>
                        <a:off x="1905000" y="3709142"/>
                        <a:ext cx="981004" cy="234942"/>
                        <a:chOff x="3717645" y="1687844"/>
                        <a:chExt cx="981004" cy="234942"/>
                      </a:xfrm>
                    </p:grpSpPr>
                    <p:sp>
                      <p:nvSpPr>
                        <p:cNvPr id="47" name="Rectangle 4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48" name="Trapezoid 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9" name="Straight Connector 48"/>
                        <p:cNvCxnSpPr>
                          <a:stCxn id="47" idx="3"/>
                          <a:endCxn id="4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1" name="Group 30"/>
                      <p:cNvGrpSpPr/>
                      <p:nvPr/>
                    </p:nvGrpSpPr>
                    <p:grpSpPr>
                      <a:xfrm>
                        <a:off x="1905000" y="4038600"/>
                        <a:ext cx="981004" cy="234942"/>
                        <a:chOff x="3717645" y="1687844"/>
                        <a:chExt cx="981004" cy="234942"/>
                      </a:xfrm>
                    </p:grpSpPr>
                    <p:sp>
                      <p:nvSpPr>
                        <p:cNvPr id="44" name="Rectangle 4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45" name="Trapezoid 4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6" name="Straight Connector 45"/>
                        <p:cNvCxnSpPr>
                          <a:stCxn id="44" idx="3"/>
                          <a:endCxn id="4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 name="Group 31"/>
                      <p:cNvGrpSpPr/>
                      <p:nvPr/>
                    </p:nvGrpSpPr>
                    <p:grpSpPr>
                      <a:xfrm>
                        <a:off x="1905000" y="4381500"/>
                        <a:ext cx="981004" cy="234942"/>
                        <a:chOff x="3717645" y="1687844"/>
                        <a:chExt cx="981004" cy="234942"/>
                      </a:xfrm>
                    </p:grpSpPr>
                    <p:sp>
                      <p:nvSpPr>
                        <p:cNvPr id="41" name="Rectangle 4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42" name="Trapezoid 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 name="Straight Connector 42"/>
                        <p:cNvCxnSpPr>
                          <a:stCxn id="41" idx="3"/>
                          <a:endCxn id="4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3" name="Group 32"/>
                      <p:cNvGrpSpPr/>
                      <p:nvPr/>
                    </p:nvGrpSpPr>
                    <p:grpSpPr>
                      <a:xfrm>
                        <a:off x="1905000" y="4712071"/>
                        <a:ext cx="981004" cy="234942"/>
                        <a:chOff x="3717645" y="1687844"/>
                        <a:chExt cx="981004" cy="234942"/>
                      </a:xfrm>
                    </p:grpSpPr>
                    <p:sp>
                      <p:nvSpPr>
                        <p:cNvPr id="38" name="Rectangle 3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9" name="Trapezoid 3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 name="Straight Connector 39"/>
                        <p:cNvCxnSpPr>
                          <a:stCxn id="38" idx="3"/>
                          <a:endCxn id="3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4" name="Group 33"/>
                      <p:cNvGrpSpPr/>
                      <p:nvPr/>
                    </p:nvGrpSpPr>
                    <p:grpSpPr>
                      <a:xfrm>
                        <a:off x="1905000" y="5060958"/>
                        <a:ext cx="981004" cy="234942"/>
                        <a:chOff x="3717645" y="1687844"/>
                        <a:chExt cx="981004" cy="234942"/>
                      </a:xfrm>
                    </p:grpSpPr>
                    <p:sp>
                      <p:nvSpPr>
                        <p:cNvPr id="35" name="Rectangle 3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6" name="Trapezoid 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7" name="Straight Connector 36"/>
                        <p:cNvCxnSpPr>
                          <a:stCxn id="35" idx="3"/>
                          <a:endCxn id="3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8" name="TextBox 27"/>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25" name="TextBox 24"/>
                  <p:cNvSpPr txBox="1"/>
                  <p:nvPr/>
                </p:nvSpPr>
                <p:spPr>
                  <a:xfrm>
                    <a:off x="5076034" y="5725608"/>
                    <a:ext cx="1029544" cy="370392"/>
                  </a:xfrm>
                  <a:prstGeom prst="rect">
                    <a:avLst/>
                  </a:prstGeom>
                  <a:noFill/>
                </p:spPr>
                <p:txBody>
                  <a:bodyPr wrap="none" rtlCol="0">
                    <a:spAutoFit/>
                  </a:bodyPr>
                  <a:lstStyle/>
                  <a:p>
                    <a:r>
                      <a:rPr lang="en-US" dirty="0" smtClean="0">
                        <a:latin typeface="Seravek"/>
                        <a:cs typeface="Seravek"/>
                      </a:rPr>
                      <a:t>Stage 16</a:t>
                    </a:r>
                    <a:endParaRPr lang="en-US" dirty="0">
                      <a:latin typeface="Seravek"/>
                      <a:cs typeface="Seravek"/>
                    </a:endParaRPr>
                  </a:p>
                </p:txBody>
              </p:sp>
            </p:grpSp>
          </p:grpSp>
        </p:grpSp>
      </p:grpSp>
      <p:grpSp>
        <p:nvGrpSpPr>
          <p:cNvPr id="130" name="Group 129"/>
          <p:cNvGrpSpPr/>
          <p:nvPr/>
        </p:nvGrpSpPr>
        <p:grpSpPr>
          <a:xfrm>
            <a:off x="5648860" y="3475954"/>
            <a:ext cx="1294527" cy="776470"/>
            <a:chOff x="5780483" y="4443230"/>
            <a:chExt cx="1294527" cy="776470"/>
          </a:xfrm>
        </p:grpSpPr>
        <p:sp>
          <p:nvSpPr>
            <p:cNvPr id="128" name="TextBox 127"/>
            <p:cNvSpPr txBox="1"/>
            <p:nvPr/>
          </p:nvSpPr>
          <p:spPr>
            <a:xfrm>
              <a:off x="5780483" y="4443230"/>
              <a:ext cx="1294527" cy="439674"/>
            </a:xfrm>
            <a:prstGeom prst="rect">
              <a:avLst/>
            </a:prstGeom>
            <a:noFill/>
          </p:spPr>
          <p:txBody>
            <a:bodyPr wrap="none" lIns="130622" tIns="65311" rIns="130622" bIns="65311" rtlCol="0">
              <a:spAutoFit/>
            </a:bodyPr>
            <a:lstStyle/>
            <a:p>
              <a:r>
                <a:rPr lang="en-US" sz="2000" dirty="0" smtClean="0">
                  <a:latin typeface="Gadugi" charset="0"/>
                  <a:ea typeface="Gadugi" charset="0"/>
                  <a:cs typeface="Gadugi" charset="0"/>
                </a:rPr>
                <a:t>Compiler</a:t>
              </a:r>
              <a:endParaRPr lang="en-US" sz="2000" dirty="0">
                <a:latin typeface="Gadugi" charset="0"/>
                <a:ea typeface="Gadugi" charset="0"/>
                <a:cs typeface="Gadugi" charset="0"/>
              </a:endParaRPr>
            </a:p>
          </p:txBody>
        </p:sp>
        <p:sp>
          <p:nvSpPr>
            <p:cNvPr id="129" name="Right Arrow 128"/>
            <p:cNvSpPr/>
            <p:nvPr/>
          </p:nvSpPr>
          <p:spPr>
            <a:xfrm>
              <a:off x="6057900" y="4838700"/>
              <a:ext cx="723900" cy="3810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endParaRPr>
            </a:p>
          </p:txBody>
        </p:sp>
      </p:grpSp>
      <p:sp>
        <p:nvSpPr>
          <p:cNvPr id="131" name="Rounded Rectangle 130"/>
          <p:cNvSpPr/>
          <p:nvPr/>
        </p:nvSpPr>
        <p:spPr>
          <a:xfrm>
            <a:off x="578942" y="5537201"/>
            <a:ext cx="11034117" cy="1100666"/>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600" dirty="0" smtClean="0">
                <a:latin typeface="Seravek"/>
                <a:cs typeface="Seravek"/>
              </a:rPr>
              <a:t>Program in imperative DSL, compile to run at line-rate</a:t>
            </a:r>
          </a:p>
        </p:txBody>
      </p:sp>
    </p:spTree>
    <p:custDataLst>
      <p:tags r:id="rId1"/>
    </p:custDataLst>
    <p:extLst>
      <p:ext uri="{BB962C8B-B14F-4D97-AF65-F5344CB8AC3E}">
        <p14:creationId xmlns:p14="http://schemas.microsoft.com/office/powerpoint/2010/main" val="596261481"/>
      </p:ext>
    </p:extLst>
  </p:cSld>
  <p:clrMapOvr>
    <a:masterClrMapping/>
  </p:clrMapOvr>
  <mc:AlternateContent xmlns:mc="http://schemas.openxmlformats.org/markup-compatibility/2006" xmlns:p14="http://schemas.microsoft.com/office/powerpoint/2010/main">
    <mc:Choice Requires="p14">
      <p:transition spd="slow" p14:dur="2000" advTm="56767"/>
    </mc:Choice>
    <mc:Fallback xmlns="">
      <p:transition spd="slow" advTm="5676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32"/>
                                        </p:tgtEl>
                                        <p:attrNameLst>
                                          <p:attrName>style.visibility</p:attrName>
                                        </p:attrNameLst>
                                      </p:cBhvr>
                                      <p:to>
                                        <p:strVal val="visible"/>
                                      </p:to>
                                    </p:set>
                                    <p:animEffect transition="in" filter="wipe(left)">
                                      <p:cBhvr>
                                        <p:cTn id="7" dur="500"/>
                                        <p:tgtEl>
                                          <p:spTgt spid="13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3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3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3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Stateless vs. </a:t>
            </a:r>
            <a:r>
              <a:rPr lang="en-US" dirty="0" err="1" smtClean="0">
                <a:latin typeface="Gadugi" panose="020B0502040204020203" pitchFamily="34" charset="0"/>
              </a:rPr>
              <a:t>stateful</a:t>
            </a:r>
            <a:r>
              <a:rPr lang="en-US" dirty="0" smtClean="0">
                <a:latin typeface="Gadugi" panose="020B0502040204020203" pitchFamily="34" charset="0"/>
              </a:rPr>
              <a:t> atoms</a:t>
            </a:r>
            <a:endParaRPr lang="en-US" dirty="0">
              <a:latin typeface="Gadugi" panose="020B0502040204020203" pitchFamily="34" charset="0"/>
            </a:endParaRPr>
          </a:p>
        </p:txBody>
      </p:sp>
      <p:sp>
        <p:nvSpPr>
          <p:cNvPr id="5" name="Content Placeholder 4"/>
          <p:cNvSpPr>
            <a:spLocks noGrp="1"/>
          </p:cNvSpPr>
          <p:nvPr>
            <p:ph idx="1"/>
          </p:nvPr>
        </p:nvSpPr>
        <p:spPr/>
        <p:txBody>
          <a:bodyPr/>
          <a:lstStyle/>
          <a:p>
            <a:r>
              <a:rPr lang="en-US" dirty="0" smtClean="0">
                <a:latin typeface="Gadugi" panose="020B0502040204020203" pitchFamily="34" charset="0"/>
              </a:rPr>
              <a:t>Stateless operations</a:t>
            </a:r>
          </a:p>
          <a:p>
            <a:pPr lvl="1"/>
            <a:r>
              <a:rPr lang="en-US" dirty="0">
                <a:latin typeface="Gadugi" panose="020B0502040204020203" pitchFamily="34" charset="0"/>
              </a:rPr>
              <a:t>E.g., </a:t>
            </a:r>
            <a:r>
              <a:rPr lang="en-US" dirty="0" smtClean="0">
                <a:latin typeface="Gadugi" panose="020B0502040204020203" pitchFamily="34" charset="0"/>
              </a:rPr>
              <a:t>pkt.f4 </a:t>
            </a:r>
            <a:r>
              <a:rPr lang="en-US" dirty="0">
                <a:latin typeface="Gadugi" panose="020B0502040204020203" pitchFamily="34" charset="0"/>
              </a:rPr>
              <a:t>= </a:t>
            </a:r>
            <a:r>
              <a:rPr lang="en-US" dirty="0" smtClean="0">
                <a:latin typeface="Gadugi" panose="020B0502040204020203" pitchFamily="34" charset="0"/>
              </a:rPr>
              <a:t>pkt.f1 </a:t>
            </a:r>
            <a:r>
              <a:rPr lang="en-US" dirty="0">
                <a:latin typeface="Gadugi" panose="020B0502040204020203" pitchFamily="34" charset="0"/>
              </a:rPr>
              <a:t>+ </a:t>
            </a:r>
            <a:r>
              <a:rPr lang="en-US" dirty="0" smtClean="0">
                <a:latin typeface="Gadugi" panose="020B0502040204020203" pitchFamily="34" charset="0"/>
              </a:rPr>
              <a:t>pkt.f2 </a:t>
            </a:r>
            <a:r>
              <a:rPr lang="en-US" dirty="0">
                <a:latin typeface="Gadugi" panose="020B0502040204020203" pitchFamily="34" charset="0"/>
              </a:rPr>
              <a:t>– </a:t>
            </a:r>
            <a:r>
              <a:rPr lang="en-US" dirty="0" smtClean="0">
                <a:latin typeface="Gadugi" panose="020B0502040204020203" pitchFamily="34" charset="0"/>
              </a:rPr>
              <a:t>pkt.f3</a:t>
            </a:r>
            <a:endParaRPr lang="en-US" dirty="0">
              <a:latin typeface="Gadugi" panose="020B0502040204020203" pitchFamily="34" charset="0"/>
            </a:endParaRPr>
          </a:p>
          <a:p>
            <a:pPr lvl="1"/>
            <a:r>
              <a:rPr lang="en-US" dirty="0" smtClean="0">
                <a:latin typeface="Gadugi" panose="020B0502040204020203" pitchFamily="34" charset="0"/>
              </a:rPr>
              <a:t>Can be easily pipelined into two stages</a:t>
            </a:r>
          </a:p>
          <a:p>
            <a:pPr lvl="1"/>
            <a:r>
              <a:rPr lang="en-US" dirty="0" smtClean="0">
                <a:latin typeface="Gadugi" panose="020B0502040204020203" pitchFamily="34" charset="0"/>
              </a:rPr>
              <a:t>Suffices to provide simple stateless atoms alone</a:t>
            </a:r>
          </a:p>
          <a:p>
            <a:endParaRPr lang="en-US" dirty="0" smtClean="0">
              <a:latin typeface="Gadugi" panose="020B0502040204020203" pitchFamily="34" charset="0"/>
            </a:endParaRPr>
          </a:p>
          <a:p>
            <a:r>
              <a:rPr lang="en-US" dirty="0" err="1" smtClean="0">
                <a:latin typeface="Gadugi" panose="020B0502040204020203" pitchFamily="34" charset="0"/>
              </a:rPr>
              <a:t>Stateful</a:t>
            </a:r>
            <a:r>
              <a:rPr lang="en-US" dirty="0" smtClean="0">
                <a:latin typeface="Gadugi" panose="020B0502040204020203" pitchFamily="34" charset="0"/>
              </a:rPr>
              <a:t> operations</a:t>
            </a:r>
          </a:p>
          <a:p>
            <a:pPr lvl="1"/>
            <a:r>
              <a:rPr lang="en-US" dirty="0">
                <a:latin typeface="Gadugi" panose="020B0502040204020203" pitchFamily="34" charset="0"/>
              </a:rPr>
              <a:t>E.g., x = x + 1</a:t>
            </a:r>
          </a:p>
          <a:p>
            <a:pPr lvl="1"/>
            <a:r>
              <a:rPr lang="en-US" dirty="0" smtClean="0">
                <a:latin typeface="Gadugi" panose="020B0502040204020203" pitchFamily="34" charset="0"/>
              </a:rPr>
              <a:t>Cannot be pipelined; needs an atomic </a:t>
            </a:r>
            <a:r>
              <a:rPr lang="en-US" dirty="0" err="1" smtClean="0">
                <a:latin typeface="Gadugi" panose="020B0502040204020203" pitchFamily="34" charset="0"/>
              </a:rPr>
              <a:t>read+modify+write</a:t>
            </a:r>
            <a:r>
              <a:rPr lang="en-US" dirty="0" smtClean="0">
                <a:latin typeface="Gadugi" panose="020B0502040204020203" pitchFamily="34" charset="0"/>
              </a:rPr>
              <a:t> instruction</a:t>
            </a:r>
          </a:p>
          <a:p>
            <a:pPr lvl="1"/>
            <a:r>
              <a:rPr lang="en-US" dirty="0" smtClean="0">
                <a:latin typeface="Gadugi" panose="020B0502040204020203" pitchFamily="34" charset="0"/>
              </a:rPr>
              <a:t>Explicitly design each </a:t>
            </a:r>
            <a:r>
              <a:rPr lang="en-US" dirty="0" err="1" smtClean="0">
                <a:latin typeface="Gadugi" panose="020B0502040204020203" pitchFamily="34" charset="0"/>
              </a:rPr>
              <a:t>stateful</a:t>
            </a:r>
            <a:r>
              <a:rPr lang="en-US" dirty="0" smtClean="0">
                <a:latin typeface="Gadugi" panose="020B0502040204020203" pitchFamily="34" charset="0"/>
              </a:rPr>
              <a:t> operation in </a:t>
            </a:r>
            <a:r>
              <a:rPr lang="en-US" dirty="0">
                <a:latin typeface="Gadugi" panose="020B0502040204020203" pitchFamily="34" charset="0"/>
              </a:rPr>
              <a:t>hardware </a:t>
            </a:r>
            <a:r>
              <a:rPr lang="en-US" dirty="0" smtClean="0">
                <a:latin typeface="Gadugi" panose="020B0502040204020203" pitchFamily="34" charset="0"/>
              </a:rPr>
              <a:t>for atomicity</a:t>
            </a:r>
          </a:p>
          <a:p>
            <a:pPr lvl="1"/>
            <a:r>
              <a:rPr lang="en-US" dirty="0" smtClean="0"/>
              <a:t>Determines which algorithms run at line rate</a:t>
            </a:r>
            <a:endParaRPr lang="en-US" dirty="0">
              <a:latin typeface="Gadugi" panose="020B0502040204020203" pitchFamily="34" charset="0"/>
            </a:endParaRPr>
          </a:p>
        </p:txBody>
      </p:sp>
    </p:spTree>
    <p:extLst>
      <p:ext uri="{BB962C8B-B14F-4D97-AF65-F5344CB8AC3E}">
        <p14:creationId xmlns:p14="http://schemas.microsoft.com/office/powerpoint/2010/main" val="1299360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114300" y="5911477"/>
            <a:ext cx="119253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latin typeface="Gadugi" panose="020B0502040204020203" pitchFamily="34" charset="0"/>
              </a:rPr>
              <a:t>Software vs. hardware routers</a:t>
            </a:r>
            <a:endParaRPr lang="en-US" dirty="0">
              <a:latin typeface="Gadugi" panose="020B0502040204020203" pitchFamily="34" charset="0"/>
            </a:endParaRPr>
          </a:p>
        </p:txBody>
      </p:sp>
      <p:sp>
        <p:nvSpPr>
          <p:cNvPr id="3" name="TextBox 2"/>
          <p:cNvSpPr txBox="1"/>
          <p:nvPr/>
        </p:nvSpPr>
        <p:spPr>
          <a:xfrm>
            <a:off x="217991" y="6015157"/>
            <a:ext cx="11897809" cy="477054"/>
          </a:xfrm>
          <a:prstGeom prst="rect">
            <a:avLst/>
          </a:prstGeom>
          <a:noFill/>
        </p:spPr>
        <p:txBody>
          <a:bodyPr wrap="none" rtlCol="0">
            <a:spAutoFit/>
          </a:bodyPr>
          <a:lstStyle/>
          <a:p>
            <a:r>
              <a:rPr lang="en-US" sz="2500" dirty="0">
                <a:latin typeface="Gadugi" panose="020B0502040204020203" pitchFamily="34" charset="0"/>
              </a:rPr>
              <a:t>S</a:t>
            </a:r>
            <a:r>
              <a:rPr lang="en-US" sz="2500" dirty="0" smtClean="0">
                <a:latin typeface="Gadugi" panose="020B0502040204020203" pitchFamily="34" charset="0"/>
              </a:rPr>
              <a:t>oftware routers (CPUs, NPUs, GPUs, multi-core, FPGA) lose 10—100x performance</a:t>
            </a:r>
          </a:p>
        </p:txBody>
      </p:sp>
      <p:graphicFrame>
        <p:nvGraphicFramePr>
          <p:cNvPr id="9" name="Chart 8"/>
          <p:cNvGraphicFramePr/>
          <p:nvPr>
            <p:extLst/>
          </p:nvPr>
        </p:nvGraphicFramePr>
        <p:xfrm>
          <a:off x="838200" y="1328857"/>
          <a:ext cx="10782300" cy="46863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9484936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graphicEl>
                                              <a:chart seriesIdx="-3" categoryIdx="-3" bldStep="gridLegend"/>
                                            </p:graphicEl>
                                          </p:spTgt>
                                        </p:tgtEl>
                                        <p:attrNameLst>
                                          <p:attrName>style.visibility</p:attrName>
                                        </p:attrNameLst>
                                      </p:cBhvr>
                                      <p:to>
                                        <p:strVal val="visible"/>
                                      </p:to>
                                    </p:set>
                                    <p:animEffect transition="in" filter="wipe(left)">
                                      <p:cBhvr>
                                        <p:cTn id="7" dur="500"/>
                                        <p:tgtEl>
                                          <p:spTgt spid="9">
                                            <p:graphicEl>
                                              <a:chart seriesIdx="-3" categoryIdx="-3" bldStep="gridLegend"/>
                                            </p:graphic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9">
                                            <p:graphicEl>
                                              <a:chart seriesIdx="0" categoryIdx="-4" bldStep="series"/>
                                            </p:graphicEl>
                                          </p:spTgt>
                                        </p:tgtEl>
                                        <p:attrNameLst>
                                          <p:attrName>style.visibility</p:attrName>
                                        </p:attrNameLst>
                                      </p:cBhvr>
                                      <p:to>
                                        <p:strVal val="visible"/>
                                      </p:to>
                                    </p:set>
                                    <p:animEffect transition="in" filter="wipe(left)">
                                      <p:cBhvr>
                                        <p:cTn id="10" dur="500"/>
                                        <p:tgtEl>
                                          <p:spTgt spid="9">
                                            <p:graphicEl>
                                              <a:chart seriesIdx="0" categoryIdx="-4" bldStep="series"/>
                                            </p:graphic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9">
                                            <p:graphicEl>
                                              <a:chart seriesIdx="1" categoryIdx="-4" bldStep="series"/>
                                            </p:graphicEl>
                                          </p:spTgt>
                                        </p:tgtEl>
                                        <p:attrNameLst>
                                          <p:attrName>style.visibility</p:attrName>
                                        </p:attrNameLst>
                                      </p:cBhvr>
                                      <p:to>
                                        <p:strVal val="visible"/>
                                      </p:to>
                                    </p:set>
                                    <p:animEffect transition="in" filter="wipe(left)">
                                      <p:cBhvr>
                                        <p:cTn id="13" dur="500"/>
                                        <p:tgtEl>
                                          <p:spTgt spid="9">
                                            <p:graphicEl>
                                              <a:chart seriesIdx="1" categoryIdx="-4" bldStep="series"/>
                                            </p:graphicEl>
                                          </p:spTgt>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3">
                                            <p:txEl>
                                              <p:pRg st="0" end="0"/>
                                            </p:txEl>
                                          </p:spTgt>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Graphic spid="9" grpId="0">
        <p:bldSub>
          <a:bldChart bld="series"/>
        </p:bldSub>
      </p:bldGraphic>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Rounded Rectangle 84"/>
          <p:cNvSpPr/>
          <p:nvPr/>
        </p:nvSpPr>
        <p:spPr>
          <a:xfrm>
            <a:off x="3579470" y="4764054"/>
            <a:ext cx="5554980" cy="162798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ounded Rectangle 83"/>
          <p:cNvSpPr/>
          <p:nvPr/>
        </p:nvSpPr>
        <p:spPr>
          <a:xfrm>
            <a:off x="3579470" y="3501833"/>
            <a:ext cx="4259580" cy="5218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ounded Rectangle 81"/>
          <p:cNvSpPr/>
          <p:nvPr/>
        </p:nvSpPr>
        <p:spPr>
          <a:xfrm>
            <a:off x="3571850" y="1883344"/>
            <a:ext cx="3257623" cy="9023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TextBox 77"/>
          <p:cNvSpPr txBox="1"/>
          <p:nvPr/>
        </p:nvSpPr>
        <p:spPr>
          <a:xfrm>
            <a:off x="3571850" y="1905729"/>
            <a:ext cx="3257623" cy="861774"/>
          </a:xfrm>
          <a:prstGeom prst="rect">
            <a:avLst/>
          </a:prstGeom>
          <a:noFill/>
        </p:spPr>
        <p:txBody>
          <a:bodyPr wrap="none" rtlCol="0">
            <a:spAutoFit/>
          </a:bodyPr>
          <a:lstStyle/>
          <a:p>
            <a:r>
              <a:rPr lang="en-US" sz="2500" dirty="0" smtClean="0">
                <a:latin typeface="Gadugi" panose="020B0502040204020203" pitchFamily="34" charset="0"/>
              </a:rPr>
              <a:t>pkt.f1 </a:t>
            </a:r>
            <a:r>
              <a:rPr lang="en-US" sz="2500" dirty="0">
                <a:latin typeface="Gadugi" panose="020B0502040204020203" pitchFamily="34" charset="0"/>
              </a:rPr>
              <a:t>= x;</a:t>
            </a:r>
          </a:p>
          <a:p>
            <a:r>
              <a:rPr lang="en-US" sz="2500" dirty="0" smtClean="0">
                <a:latin typeface="Gadugi" panose="020B0502040204020203" pitchFamily="34" charset="0"/>
              </a:rPr>
              <a:t>x = (pkt.f2 | constant);</a:t>
            </a:r>
          </a:p>
        </p:txBody>
      </p:sp>
      <p:sp>
        <p:nvSpPr>
          <p:cNvPr id="79" name="TextBox 78"/>
          <p:cNvSpPr txBox="1"/>
          <p:nvPr/>
        </p:nvSpPr>
        <p:spPr>
          <a:xfrm>
            <a:off x="3571850" y="3546601"/>
            <a:ext cx="5024515" cy="477054"/>
          </a:xfrm>
          <a:prstGeom prst="rect">
            <a:avLst/>
          </a:prstGeom>
          <a:noFill/>
        </p:spPr>
        <p:txBody>
          <a:bodyPr wrap="square" rtlCol="0">
            <a:spAutoFit/>
          </a:bodyPr>
          <a:lstStyle/>
          <a:p>
            <a:r>
              <a:rPr lang="en-US" sz="2500" dirty="0" smtClean="0">
                <a:latin typeface="Gadugi" panose="020B0502040204020203" pitchFamily="34" charset="0"/>
              </a:rPr>
              <a:t>x </a:t>
            </a:r>
            <a:r>
              <a:rPr lang="en-US" sz="2500" dirty="0">
                <a:latin typeface="Gadugi" panose="020B0502040204020203" pitchFamily="34" charset="0"/>
              </a:rPr>
              <a:t>= </a:t>
            </a:r>
            <a:r>
              <a:rPr lang="en-US" sz="2500" dirty="0" smtClean="0">
                <a:latin typeface="Gadugi" panose="020B0502040204020203" pitchFamily="34" charset="0"/>
              </a:rPr>
              <a:t>(x | 0) </a:t>
            </a:r>
            <a:r>
              <a:rPr lang="en-US" sz="2500" dirty="0">
                <a:latin typeface="Gadugi" panose="020B0502040204020203" pitchFamily="34" charset="0"/>
              </a:rPr>
              <a:t>+ (</a:t>
            </a:r>
            <a:r>
              <a:rPr lang="en-US" sz="2500" dirty="0" err="1">
                <a:latin typeface="Gadugi" panose="020B0502040204020203" pitchFamily="34" charset="0"/>
              </a:rPr>
              <a:t>pkt.f</a:t>
            </a:r>
            <a:r>
              <a:rPr lang="en-US" sz="2500" dirty="0">
                <a:latin typeface="Gadugi" panose="020B0502040204020203" pitchFamily="34" charset="0"/>
              </a:rPr>
              <a:t> |</a:t>
            </a:r>
            <a:r>
              <a:rPr lang="en-US" sz="2500" dirty="0" smtClean="0">
                <a:latin typeface="Gadugi" panose="020B0502040204020203" pitchFamily="34" charset="0"/>
              </a:rPr>
              <a:t> </a:t>
            </a:r>
            <a:r>
              <a:rPr lang="en-US" sz="2500" dirty="0">
                <a:latin typeface="Gadugi" panose="020B0502040204020203" pitchFamily="34" charset="0"/>
              </a:rPr>
              <a:t>constant</a:t>
            </a:r>
            <a:r>
              <a:rPr lang="en-US" sz="2500" dirty="0" smtClean="0">
                <a:latin typeface="Gadugi" panose="020B0502040204020203" pitchFamily="34" charset="0"/>
              </a:rPr>
              <a:t>);</a:t>
            </a:r>
            <a:endParaRPr lang="en-US" sz="2500" dirty="0">
              <a:latin typeface="Gadugi" panose="020B0502040204020203" pitchFamily="34" charset="0"/>
            </a:endParaRPr>
          </a:p>
        </p:txBody>
      </p:sp>
      <p:sp>
        <p:nvSpPr>
          <p:cNvPr id="81" name="TextBox 80"/>
          <p:cNvSpPr txBox="1"/>
          <p:nvPr/>
        </p:nvSpPr>
        <p:spPr>
          <a:xfrm>
            <a:off x="3624994" y="4747817"/>
            <a:ext cx="6972300" cy="1631216"/>
          </a:xfrm>
          <a:prstGeom prst="rect">
            <a:avLst/>
          </a:prstGeom>
          <a:noFill/>
        </p:spPr>
        <p:txBody>
          <a:bodyPr wrap="square" rtlCol="0">
            <a:spAutoFit/>
          </a:bodyPr>
          <a:lstStyle/>
          <a:p>
            <a:r>
              <a:rPr lang="en-US" sz="2500" dirty="0" smtClean="0">
                <a:latin typeface="Gadugi" panose="020B0502040204020203" pitchFamily="34" charset="0"/>
              </a:rPr>
              <a:t>if (predicate(x, pkt.f1, pkt.f2))</a:t>
            </a:r>
          </a:p>
          <a:p>
            <a:r>
              <a:rPr lang="en-US" sz="2500" dirty="0" smtClean="0">
                <a:latin typeface="Gadugi" panose="020B0502040204020203" pitchFamily="34" charset="0"/>
              </a:rPr>
              <a:t>  x </a:t>
            </a:r>
            <a:r>
              <a:rPr lang="en-US" sz="2500" dirty="0">
                <a:latin typeface="Gadugi" panose="020B0502040204020203" pitchFamily="34" charset="0"/>
              </a:rPr>
              <a:t>= </a:t>
            </a:r>
            <a:r>
              <a:rPr lang="en-US" sz="2500" dirty="0" smtClean="0">
                <a:latin typeface="Gadugi" panose="020B0502040204020203" pitchFamily="34" charset="0"/>
              </a:rPr>
              <a:t>(x | 0) + </a:t>
            </a:r>
            <a:r>
              <a:rPr lang="en-US" sz="2500" dirty="0">
                <a:latin typeface="Gadugi" panose="020B0502040204020203" pitchFamily="34" charset="0"/>
              </a:rPr>
              <a:t>(</a:t>
            </a:r>
            <a:r>
              <a:rPr lang="en-US" sz="2500" dirty="0" smtClean="0">
                <a:latin typeface="Gadugi" panose="020B0502040204020203" pitchFamily="34" charset="0"/>
              </a:rPr>
              <a:t>pkt.f1 | pkt.f2 | constant);</a:t>
            </a:r>
          </a:p>
          <a:p>
            <a:r>
              <a:rPr lang="en-US" sz="2500" dirty="0" smtClean="0">
                <a:latin typeface="Gadugi" panose="020B0502040204020203" pitchFamily="34" charset="0"/>
              </a:rPr>
              <a:t>else:</a:t>
            </a:r>
          </a:p>
          <a:p>
            <a:r>
              <a:rPr lang="en-US" sz="2500" dirty="0">
                <a:latin typeface="Gadugi" panose="020B0502040204020203" pitchFamily="34" charset="0"/>
              </a:rPr>
              <a:t> </a:t>
            </a:r>
            <a:r>
              <a:rPr lang="en-US" sz="2500" dirty="0" smtClean="0">
                <a:latin typeface="Gadugi" panose="020B0502040204020203" pitchFamily="34" charset="0"/>
              </a:rPr>
              <a:t> x = x</a:t>
            </a:r>
            <a:endParaRPr lang="en-US" sz="2500" dirty="0">
              <a:latin typeface="Gadugi" panose="020B0502040204020203" pitchFamily="34" charset="0"/>
            </a:endParaRPr>
          </a:p>
        </p:txBody>
      </p:sp>
      <p:sp>
        <p:nvSpPr>
          <p:cNvPr id="86" name="TextBox 85"/>
          <p:cNvSpPr txBox="1"/>
          <p:nvPr/>
        </p:nvSpPr>
        <p:spPr>
          <a:xfrm>
            <a:off x="3131887" y="1295400"/>
            <a:ext cx="5928226" cy="553998"/>
          </a:xfrm>
          <a:prstGeom prst="rect">
            <a:avLst/>
          </a:prstGeom>
          <a:noFill/>
        </p:spPr>
        <p:txBody>
          <a:bodyPr wrap="none" rtlCol="0">
            <a:spAutoFit/>
          </a:bodyPr>
          <a:lstStyle/>
          <a:p>
            <a:r>
              <a:rPr lang="en-US" sz="3000" dirty="0" smtClean="0">
                <a:latin typeface="Gadugi" panose="020B0502040204020203" pitchFamily="34" charset="0"/>
              </a:rPr>
              <a:t>Read/Write (R/W) (Bloom Filters)</a:t>
            </a:r>
            <a:endParaRPr lang="en-US" sz="3000" dirty="0">
              <a:latin typeface="Gadugi" panose="020B0502040204020203" pitchFamily="34" charset="0"/>
            </a:endParaRPr>
          </a:p>
        </p:txBody>
      </p:sp>
      <p:sp>
        <p:nvSpPr>
          <p:cNvPr id="87" name="TextBox 86"/>
          <p:cNvSpPr txBox="1"/>
          <p:nvPr/>
        </p:nvSpPr>
        <p:spPr>
          <a:xfrm>
            <a:off x="3131887" y="2899589"/>
            <a:ext cx="5657318" cy="553998"/>
          </a:xfrm>
          <a:prstGeom prst="rect">
            <a:avLst/>
          </a:prstGeom>
          <a:noFill/>
        </p:spPr>
        <p:txBody>
          <a:bodyPr wrap="none" rtlCol="0">
            <a:spAutoFit/>
          </a:bodyPr>
          <a:lstStyle/>
          <a:p>
            <a:r>
              <a:rPr lang="en-US" sz="3000" dirty="0" err="1" smtClean="0">
                <a:latin typeface="Gadugi" panose="020B0502040204020203" pitchFamily="34" charset="0"/>
              </a:rPr>
              <a:t>ReadAddWrite</a:t>
            </a:r>
            <a:r>
              <a:rPr lang="en-US" sz="3000" dirty="0" smtClean="0">
                <a:latin typeface="Gadugi" panose="020B0502040204020203" pitchFamily="34" charset="0"/>
              </a:rPr>
              <a:t> (RAW) (Sketches)</a:t>
            </a:r>
            <a:endParaRPr lang="en-US" sz="3000" dirty="0">
              <a:latin typeface="Gadugi" panose="020B0502040204020203" pitchFamily="34" charset="0"/>
            </a:endParaRPr>
          </a:p>
        </p:txBody>
      </p:sp>
      <p:sp>
        <p:nvSpPr>
          <p:cNvPr id="88" name="TextBox 87"/>
          <p:cNvSpPr txBox="1"/>
          <p:nvPr/>
        </p:nvSpPr>
        <p:spPr>
          <a:xfrm>
            <a:off x="3131887" y="4193819"/>
            <a:ext cx="6973384" cy="553998"/>
          </a:xfrm>
          <a:prstGeom prst="rect">
            <a:avLst/>
          </a:prstGeom>
          <a:noFill/>
        </p:spPr>
        <p:txBody>
          <a:bodyPr wrap="none" rtlCol="0">
            <a:spAutoFit/>
          </a:bodyPr>
          <a:lstStyle/>
          <a:p>
            <a:r>
              <a:rPr lang="en-US" sz="3000" dirty="0" smtClean="0">
                <a:latin typeface="Gadugi" panose="020B0502040204020203" pitchFamily="34" charset="0"/>
              </a:rPr>
              <a:t>Predicated </a:t>
            </a:r>
            <a:r>
              <a:rPr lang="en-US" sz="3000" dirty="0" err="1" smtClean="0">
                <a:latin typeface="Gadugi" panose="020B0502040204020203" pitchFamily="34" charset="0"/>
              </a:rPr>
              <a:t>ReadAddWrite</a:t>
            </a:r>
            <a:r>
              <a:rPr lang="en-US" sz="3000" dirty="0" smtClean="0">
                <a:latin typeface="Gadugi" panose="020B0502040204020203" pitchFamily="34" charset="0"/>
              </a:rPr>
              <a:t> (PRAW) (RCP)</a:t>
            </a:r>
            <a:endParaRPr lang="en-US" sz="3000" dirty="0">
              <a:latin typeface="Gadugi" panose="020B0502040204020203" pitchFamily="34" charset="0"/>
            </a:endParaRPr>
          </a:p>
        </p:txBody>
      </p:sp>
      <p:sp>
        <p:nvSpPr>
          <p:cNvPr id="33" name="Title 3"/>
          <p:cNvSpPr>
            <a:spLocks noGrp="1"/>
          </p:cNvSpPr>
          <p:nvPr>
            <p:ph type="title"/>
          </p:nvPr>
        </p:nvSpPr>
        <p:spPr>
          <a:xfrm>
            <a:off x="606270" y="-152341"/>
            <a:ext cx="11014229" cy="1325563"/>
          </a:xfrm>
        </p:spPr>
        <p:txBody>
          <a:bodyPr/>
          <a:lstStyle/>
          <a:p>
            <a:r>
              <a:rPr lang="en-US" dirty="0" err="1" smtClean="0"/>
              <a:t>Stateful</a:t>
            </a:r>
            <a:r>
              <a:rPr lang="en-US" dirty="0" smtClean="0"/>
              <a:t> </a:t>
            </a:r>
            <a:r>
              <a:rPr lang="en-US" dirty="0"/>
              <a:t>a</a:t>
            </a:r>
            <a:r>
              <a:rPr lang="en-US" dirty="0" smtClean="0">
                <a:latin typeface="Gadugi" panose="020B0502040204020203" pitchFamily="34" charset="0"/>
              </a:rPr>
              <a:t>toms for programmable routers</a:t>
            </a:r>
            <a:endParaRPr lang="en-US" dirty="0">
              <a:latin typeface="Gadugi" panose="020B0502040204020203" pitchFamily="34" charset="0"/>
            </a:endParaRPr>
          </a:p>
        </p:txBody>
      </p:sp>
    </p:spTree>
    <p:extLst>
      <p:ext uri="{BB962C8B-B14F-4D97-AF65-F5344CB8AC3E}">
        <p14:creationId xmlns:p14="http://schemas.microsoft.com/office/powerpoint/2010/main" val="32650923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 grpId="0" animBg="1"/>
      <p:bldP spid="84" grpId="0" animBg="1"/>
      <p:bldP spid="82" grpId="0" animBg="1"/>
      <p:bldP spid="78" grpId="0"/>
      <p:bldP spid="79" grpId="0"/>
      <p:bldP spid="81" grpId="0"/>
      <p:bldP spid="86" grpId="0"/>
      <p:bldP spid="87" grpId="0"/>
      <p:bldP spid="88"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Language constraints on </a:t>
            </a:r>
            <a:r>
              <a:rPr lang="en-US" dirty="0">
                <a:latin typeface="Gadugi" panose="020B0502040204020203" pitchFamily="34" charset="0"/>
              </a:rPr>
              <a:t>D</a:t>
            </a:r>
            <a:r>
              <a:rPr lang="en-US" dirty="0" smtClean="0">
                <a:latin typeface="Gadugi" panose="020B0502040204020203" pitchFamily="34" charset="0"/>
              </a:rPr>
              <a:t>omino</a:t>
            </a:r>
            <a:endParaRPr lang="en-US" dirty="0">
              <a:latin typeface="Gadugi" panose="020B0502040204020203" pitchFamily="34" charset="0"/>
            </a:endParaRPr>
          </a:p>
        </p:txBody>
      </p:sp>
      <p:sp>
        <p:nvSpPr>
          <p:cNvPr id="7" name="Content Placeholder 6"/>
          <p:cNvSpPr>
            <a:spLocks noGrp="1"/>
          </p:cNvSpPr>
          <p:nvPr>
            <p:ph idx="1"/>
          </p:nvPr>
        </p:nvSpPr>
        <p:spPr/>
        <p:txBody>
          <a:bodyPr/>
          <a:lstStyle/>
          <a:p>
            <a:r>
              <a:rPr lang="en-US" dirty="0" smtClean="0">
                <a:latin typeface="Gadugi" panose="020B0502040204020203" pitchFamily="34" charset="0"/>
              </a:rPr>
              <a:t>No loops (for, while, do-while)</a:t>
            </a:r>
          </a:p>
          <a:p>
            <a:r>
              <a:rPr lang="en-US" dirty="0" smtClean="0">
                <a:latin typeface="Gadugi" panose="020B0502040204020203" pitchFamily="34" charset="0"/>
              </a:rPr>
              <a:t>No unstructured control flow (break, continue, </a:t>
            </a:r>
            <a:r>
              <a:rPr lang="en-US" dirty="0" err="1" smtClean="0">
                <a:latin typeface="Gadugi" panose="020B0502040204020203" pitchFamily="34" charset="0"/>
              </a:rPr>
              <a:t>goto</a:t>
            </a:r>
            <a:r>
              <a:rPr lang="en-US" dirty="0" smtClean="0">
                <a:latin typeface="Gadugi" panose="020B0502040204020203" pitchFamily="34" charset="0"/>
              </a:rPr>
              <a:t>)</a:t>
            </a:r>
          </a:p>
          <a:p>
            <a:r>
              <a:rPr lang="en-US" dirty="0" smtClean="0">
                <a:latin typeface="Gadugi" panose="020B0502040204020203" pitchFamily="34" charset="0"/>
              </a:rPr>
              <a:t>No pointers, heaps</a:t>
            </a:r>
          </a:p>
          <a:p>
            <a:endParaRPr lang="en-US" dirty="0">
              <a:latin typeface="Gadugi" panose="020B0502040204020203" pitchFamily="34" charset="0"/>
            </a:endParaRPr>
          </a:p>
        </p:txBody>
      </p:sp>
    </p:spTree>
    <p:extLst>
      <p:ext uri="{BB962C8B-B14F-4D97-AF65-F5344CB8AC3E}">
        <p14:creationId xmlns:p14="http://schemas.microsoft.com/office/powerpoint/2010/main" val="37990441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Instruction mapping: bin packing</a:t>
            </a:r>
            <a:endParaRPr lang="en-US" dirty="0">
              <a:latin typeface="Gadugi" panose="020B0502040204020203" pitchFamily="34" charset="0"/>
            </a:endParaRPr>
          </a:p>
        </p:txBody>
      </p:sp>
      <p:sp>
        <p:nvSpPr>
          <p:cNvPr id="3" name="Content Placeholder 2"/>
          <p:cNvSpPr>
            <a:spLocks noGrp="1"/>
          </p:cNvSpPr>
          <p:nvPr>
            <p:ph idx="1"/>
          </p:nvPr>
        </p:nvSpPr>
        <p:spPr>
          <a:xfrm>
            <a:off x="838200" y="2811462"/>
            <a:ext cx="10515600" cy="4351338"/>
          </a:xfrm>
        </p:spPr>
        <p:txBody>
          <a:bodyPr>
            <a:normAutofit/>
          </a:bodyPr>
          <a:lstStyle/>
          <a:p>
            <a:pPr marL="0" indent="0">
              <a:buNone/>
            </a:pPr>
            <a:endParaRPr lang="en-US" dirty="0">
              <a:latin typeface="Gadugi" panose="020B0502040204020203" pitchFamily="34" charset="0"/>
            </a:endParaRPr>
          </a:p>
          <a:p>
            <a:pPr marL="0" indent="0">
              <a:buNone/>
            </a:pPr>
            <a:endParaRPr lang="en-US" dirty="0" smtClean="0">
              <a:latin typeface="Gadugi" panose="020B0502040204020203" pitchFamily="34" charset="0"/>
            </a:endParaRPr>
          </a:p>
          <a:p>
            <a:endParaRPr lang="en-US" dirty="0" smtClean="0">
              <a:latin typeface="Gadugi" panose="020B0502040204020203" pitchFamily="34" charset="0"/>
            </a:endParaRPr>
          </a:p>
          <a:p>
            <a:endParaRPr lang="en-US" dirty="0">
              <a:latin typeface="Gadugi" panose="020B0502040204020203" pitchFamily="34" charset="0"/>
            </a:endParaRPr>
          </a:p>
          <a:p>
            <a:endParaRPr lang="en-US" dirty="0" smtClean="0">
              <a:latin typeface="Gadugi" panose="020B0502040204020203" pitchFamily="34" charset="0"/>
            </a:endParaRPr>
          </a:p>
        </p:txBody>
      </p:sp>
      <p:sp>
        <p:nvSpPr>
          <p:cNvPr id="130" name="Rounded Rectangle 129"/>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31" name="Right Arrow 130"/>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Rounded Rectangle 131"/>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33" name="Right Arrow 132"/>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TextBox 133"/>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35" name="TextBox 134"/>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36" name="Rounded Rectangle 135"/>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37" name="TextBox 136"/>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pic>
        <p:nvPicPr>
          <p:cNvPr id="4" name="Picture 3"/>
          <p:cNvPicPr>
            <a:picLocks noChangeAspect="1"/>
          </p:cNvPicPr>
          <p:nvPr/>
        </p:nvPicPr>
        <p:blipFill>
          <a:blip r:embed="rId3"/>
          <a:stretch>
            <a:fillRect/>
          </a:stretch>
        </p:blipFill>
        <p:spPr>
          <a:xfrm>
            <a:off x="3446597" y="4288227"/>
            <a:ext cx="6547497" cy="2372132"/>
          </a:xfrm>
          <a:prstGeom prst="rect">
            <a:avLst/>
          </a:prstGeom>
        </p:spPr>
      </p:pic>
      <p:sp>
        <p:nvSpPr>
          <p:cNvPr id="140" name="Freeform 139"/>
          <p:cNvSpPr/>
          <p:nvPr/>
        </p:nvSpPr>
        <p:spPr>
          <a:xfrm rot="10800000" flipH="1">
            <a:off x="5886019" y="1717508"/>
            <a:ext cx="307374" cy="9340"/>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141" name="Freeform 140"/>
          <p:cNvSpPr/>
          <p:nvPr/>
        </p:nvSpPr>
        <p:spPr>
          <a:xfrm>
            <a:off x="1866623" y="2550744"/>
            <a:ext cx="4267200" cy="1411656"/>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prstClr val="white"/>
                </a:solidFill>
                <a:latin typeface="Gadugi"/>
              </a:rPr>
              <a:t>pkt.old</a:t>
            </a:r>
            <a:r>
              <a:rPr lang="en-US" sz="2000" kern="0" dirty="0" smtClean="0">
                <a:solidFill>
                  <a:prstClr val="white"/>
                </a:solidFill>
                <a:latin typeface="Gadugi"/>
              </a:rPr>
              <a:t> = </a:t>
            </a:r>
            <a:r>
              <a:rPr lang="en-US" sz="2000" kern="0" dirty="0" smtClean="0">
                <a:solidFill>
                  <a:srgbClr val="FF0000"/>
                </a:solidFill>
                <a:latin typeface="Gadugi"/>
              </a:rPr>
              <a:t>count</a:t>
            </a:r>
            <a:r>
              <a:rPr lang="en-US" sz="2000" kern="0" dirty="0" smtClean="0">
                <a:solidFill>
                  <a:prstClr val="white"/>
                </a:solidFill>
                <a:latin typeface="Gadugi"/>
              </a:rPr>
              <a:t>;</a:t>
            </a:r>
          </a:p>
          <a:p>
            <a:pPr defTabSz="539347">
              <a:lnSpc>
                <a:spcPct val="90000"/>
              </a:lnSpc>
              <a:spcBef>
                <a:spcPct val="0"/>
              </a:spcBef>
              <a:spcAft>
                <a:spcPct val="35000"/>
              </a:spcAft>
              <a:defRPr/>
            </a:pPr>
            <a:r>
              <a:rPr lang="en-US" sz="2000" kern="0" dirty="0" err="1" smtClean="0">
                <a:solidFill>
                  <a:prstClr val="white"/>
                </a:solidFill>
                <a:latin typeface="Gadugi"/>
              </a:rPr>
              <a:t>pkt.tmp</a:t>
            </a:r>
            <a:r>
              <a:rPr lang="en-US" sz="2000" kern="0" dirty="0" smtClean="0">
                <a:solidFill>
                  <a:prstClr val="white"/>
                </a:solidFill>
                <a:latin typeface="Gadugi"/>
              </a:rPr>
              <a:t> = </a:t>
            </a:r>
            <a:r>
              <a:rPr lang="en-US" sz="2000" kern="0" dirty="0" err="1" smtClean="0">
                <a:solidFill>
                  <a:prstClr val="white"/>
                </a:solidFill>
                <a:latin typeface="Gadugi"/>
              </a:rPr>
              <a:t>pkt.old</a:t>
            </a:r>
            <a:r>
              <a:rPr lang="en-US" sz="2000" kern="0" dirty="0" smtClean="0">
                <a:solidFill>
                  <a:prstClr val="white"/>
                </a:solidFill>
                <a:latin typeface="Gadugi"/>
              </a:rPr>
              <a:t> == 9;</a:t>
            </a:r>
          </a:p>
          <a:p>
            <a:pPr defTabSz="539347">
              <a:lnSpc>
                <a:spcPct val="90000"/>
              </a:lnSpc>
              <a:spcBef>
                <a:spcPct val="0"/>
              </a:spcBef>
              <a:spcAft>
                <a:spcPct val="35000"/>
              </a:spcAft>
              <a:defRPr/>
            </a:pPr>
            <a:r>
              <a:rPr lang="en-US" sz="2000" kern="0" dirty="0" err="1" smtClean="0">
                <a:solidFill>
                  <a:prstClr val="white"/>
                </a:solidFill>
                <a:latin typeface="Gadugi"/>
              </a:rPr>
              <a:t>pkt.new</a:t>
            </a:r>
            <a:r>
              <a:rPr lang="en-US" sz="2000" kern="0" dirty="0" smtClean="0">
                <a:solidFill>
                  <a:prstClr val="white"/>
                </a:solidFill>
                <a:latin typeface="Gadugi"/>
              </a:rPr>
              <a:t> = </a:t>
            </a:r>
            <a:r>
              <a:rPr lang="en-US" sz="2000" kern="0" dirty="0" err="1" smtClean="0">
                <a:solidFill>
                  <a:prstClr val="white"/>
                </a:solidFill>
                <a:latin typeface="Gadugi"/>
              </a:rPr>
              <a:t>pkt.tmp</a:t>
            </a:r>
            <a:r>
              <a:rPr lang="en-US" sz="2000" kern="0" dirty="0" smtClean="0">
                <a:solidFill>
                  <a:prstClr val="white"/>
                </a:solidFill>
                <a:latin typeface="Gadugi"/>
              </a:rPr>
              <a:t> ? 0 : (</a:t>
            </a:r>
            <a:r>
              <a:rPr lang="en-US" sz="2000" kern="0" dirty="0" err="1" smtClean="0">
                <a:solidFill>
                  <a:prstClr val="white"/>
                </a:solidFill>
                <a:latin typeface="Gadugi"/>
              </a:rPr>
              <a:t>pkt.old</a:t>
            </a:r>
            <a:r>
              <a:rPr lang="en-US" sz="2000" kern="0" dirty="0" smtClean="0">
                <a:solidFill>
                  <a:prstClr val="white"/>
                </a:solidFill>
                <a:latin typeface="Gadugi"/>
              </a:rPr>
              <a:t> </a:t>
            </a:r>
            <a:r>
              <a:rPr lang="en-US" sz="2000" kern="0" dirty="0">
                <a:solidFill>
                  <a:prstClr val="white"/>
                </a:solidFill>
                <a:latin typeface="Gadugi"/>
              </a:rPr>
              <a:t>+ 1</a:t>
            </a:r>
            <a:r>
              <a:rPr lang="en-US" sz="2000" kern="0" dirty="0" smtClean="0">
                <a:solidFill>
                  <a:prstClr val="white"/>
                </a:solidFill>
                <a:latin typeface="Gadugi"/>
              </a:rPr>
              <a:t>);</a:t>
            </a:r>
            <a:endParaRPr lang="en-US" sz="2000" kern="0" dirty="0">
              <a:solidFill>
                <a:prstClr val="white"/>
              </a:solidFill>
              <a:latin typeface="Gadugi"/>
            </a:endParaRPr>
          </a:p>
          <a:p>
            <a:pPr defTabSz="539347">
              <a:lnSpc>
                <a:spcPct val="90000"/>
              </a:lnSpc>
              <a:spcBef>
                <a:spcPct val="0"/>
              </a:spcBef>
              <a:spcAft>
                <a:spcPct val="35000"/>
              </a:spcAft>
              <a:defRPr/>
            </a:pPr>
            <a:r>
              <a:rPr lang="en-US" sz="2000" kern="0" dirty="0">
                <a:solidFill>
                  <a:srgbClr val="FF0000"/>
                </a:solidFill>
                <a:latin typeface="Gadugi"/>
              </a:rPr>
              <a:t>c</a:t>
            </a:r>
            <a:r>
              <a:rPr lang="en-US" sz="2000" kern="0" dirty="0" smtClean="0">
                <a:solidFill>
                  <a:srgbClr val="FF0000"/>
                </a:solidFill>
                <a:latin typeface="Gadugi"/>
              </a:rPr>
              <a:t>ount</a:t>
            </a:r>
            <a:r>
              <a:rPr lang="en-US" sz="2000" kern="0" dirty="0" smtClean="0">
                <a:solidFill>
                  <a:prstClr val="white"/>
                </a:solidFill>
                <a:latin typeface="Gadugi"/>
              </a:rPr>
              <a:t> = </a:t>
            </a:r>
            <a:r>
              <a:rPr lang="en-US" sz="2000" kern="0" dirty="0" err="1" smtClean="0">
                <a:solidFill>
                  <a:prstClr val="white"/>
                </a:solidFill>
                <a:latin typeface="Gadugi"/>
              </a:rPr>
              <a:t>pkt.new</a:t>
            </a:r>
            <a:r>
              <a:rPr lang="en-US" sz="2000" kern="0" dirty="0" smtClean="0">
                <a:solidFill>
                  <a:prstClr val="white"/>
                </a:solidFill>
                <a:latin typeface="Gadugi"/>
              </a:rPr>
              <a:t>;</a:t>
            </a:r>
          </a:p>
        </p:txBody>
      </p:sp>
      <p:sp>
        <p:nvSpPr>
          <p:cNvPr id="143" name="Freeform 142"/>
          <p:cNvSpPr/>
          <p:nvPr/>
        </p:nvSpPr>
        <p:spPr>
          <a:xfrm>
            <a:off x="6596141" y="3137289"/>
            <a:ext cx="2624059" cy="289044"/>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prstClr val="white"/>
                </a:solidFill>
                <a:latin typeface="Gadugi"/>
              </a:rPr>
              <a:t>pkt.sample</a:t>
            </a:r>
            <a:r>
              <a:rPr lang="en-US" sz="2000" kern="0" dirty="0" smtClean="0">
                <a:solidFill>
                  <a:prstClr val="white"/>
                </a:solidFill>
                <a:latin typeface="Gadugi"/>
              </a:rPr>
              <a:t> </a:t>
            </a:r>
            <a:r>
              <a:rPr lang="en-US" sz="2000" kern="0" dirty="0">
                <a:solidFill>
                  <a:prstClr val="white"/>
                </a:solidFill>
                <a:latin typeface="Gadugi"/>
              </a:rPr>
              <a:t>= </a:t>
            </a:r>
            <a:r>
              <a:rPr lang="en-US" sz="2000" kern="0" dirty="0" err="1" smtClean="0">
                <a:solidFill>
                  <a:prstClr val="white"/>
                </a:solidFill>
                <a:latin typeface="Gadugi"/>
              </a:rPr>
              <a:t>pkt.tmp</a:t>
            </a:r>
            <a:r>
              <a:rPr lang="en-US" sz="2000" kern="0" dirty="0" smtClean="0">
                <a:solidFill>
                  <a:prstClr val="white"/>
                </a:solidFill>
                <a:latin typeface="Gadugi"/>
              </a:rPr>
              <a:t>;</a:t>
            </a:r>
            <a:endParaRPr lang="en-US" sz="2000" kern="0" dirty="0">
              <a:solidFill>
                <a:prstClr val="white"/>
              </a:solidFill>
              <a:latin typeface="Gadugi"/>
            </a:endParaRPr>
          </a:p>
        </p:txBody>
      </p:sp>
      <p:sp>
        <p:nvSpPr>
          <p:cNvPr id="144" name="TextBox 405"/>
          <p:cNvSpPr txBox="1"/>
          <p:nvPr/>
        </p:nvSpPr>
        <p:spPr>
          <a:xfrm>
            <a:off x="6779172" y="2015469"/>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Gadugi"/>
              </a:rPr>
              <a:t>Stage 2</a:t>
            </a:r>
          </a:p>
        </p:txBody>
      </p:sp>
      <p:sp>
        <p:nvSpPr>
          <p:cNvPr id="145" name="TextBox 405"/>
          <p:cNvSpPr txBox="1"/>
          <p:nvPr/>
        </p:nvSpPr>
        <p:spPr>
          <a:xfrm>
            <a:off x="2931072" y="2018635"/>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Gadugi"/>
              </a:rPr>
              <a:t>Stage </a:t>
            </a:r>
            <a:r>
              <a:rPr lang="en-US" sz="2000" kern="0" dirty="0" smtClean="0">
                <a:solidFill>
                  <a:prstClr val="black"/>
                </a:solidFill>
                <a:latin typeface="Gadugi"/>
              </a:rPr>
              <a:t>1</a:t>
            </a:r>
            <a:endParaRPr lang="en-US" sz="2000" kern="0" dirty="0">
              <a:solidFill>
                <a:prstClr val="black"/>
              </a:solidFill>
              <a:latin typeface="Gadugi"/>
            </a:endParaRPr>
          </a:p>
        </p:txBody>
      </p:sp>
    </p:spTree>
    <p:extLst>
      <p:ext uri="{BB962C8B-B14F-4D97-AF65-F5344CB8AC3E}">
        <p14:creationId xmlns:p14="http://schemas.microsoft.com/office/powerpoint/2010/main" val="25867727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4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145"/>
                                        </p:tgtEl>
                                        <p:attrNameLst>
                                          <p:attrName>style.visibility</p:attrName>
                                        </p:attrNameLst>
                                      </p:cBhvr>
                                      <p:to>
                                        <p:strVal val="hidden"/>
                                      </p:to>
                                    </p:set>
                                  </p:childTnLst>
                                </p:cTn>
                              </p:par>
                              <p:par>
                                <p:cTn id="17" presetID="6" presetClass="emph" presetSubtype="0" fill="hold" grpId="0" nodeType="withEffect">
                                  <p:stCondLst>
                                    <p:cond delay="0"/>
                                  </p:stCondLst>
                                  <p:childTnLst>
                                    <p:animScale>
                                      <p:cBhvr>
                                        <p:cTn id="18" dur="10" fill="hold"/>
                                        <p:tgtEl>
                                          <p:spTgt spid="141"/>
                                        </p:tgtEl>
                                      </p:cBhvr>
                                      <p:by x="30000" y="30000"/>
                                    </p:animScale>
                                  </p:childTnLst>
                                </p:cTn>
                              </p:par>
                            </p:childTnLst>
                          </p:cTn>
                        </p:par>
                      </p:childTnLst>
                    </p:cTn>
                  </p:par>
                  <p:par>
                    <p:cTn id="19" fill="hold">
                      <p:stCondLst>
                        <p:cond delay="indefinite"/>
                      </p:stCondLst>
                      <p:childTnLst>
                        <p:par>
                          <p:cTn id="20" fill="hold">
                            <p:stCondLst>
                              <p:cond delay="0"/>
                            </p:stCondLst>
                            <p:childTnLst>
                              <p:par>
                                <p:cTn id="21" presetID="0" presetClass="path" presetSubtype="0" accel="50000" decel="50000" fill="hold" grpId="1" nodeType="clickEffect">
                                  <p:stCondLst>
                                    <p:cond delay="0"/>
                                  </p:stCondLst>
                                  <p:childTnLst>
                                    <p:animMotion origin="layout" path="M 5E-6 1.48148E-6 L 0.10144 0.15046 " pathEditMode="relative" rAng="0" ptsTypes="AA">
                                      <p:cBhvr>
                                        <p:cTn id="22" dur="10" fill="hold"/>
                                        <p:tgtEl>
                                          <p:spTgt spid="141"/>
                                        </p:tgtEl>
                                        <p:attrNameLst>
                                          <p:attrName>ppt_x</p:attrName>
                                          <p:attrName>ppt_y</p:attrName>
                                        </p:attrNameLst>
                                      </p:cBhvr>
                                      <p:rCtr x="5065" y="7523"/>
                                    </p:animMotion>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144"/>
                                        </p:tgtEl>
                                        <p:attrNameLst>
                                          <p:attrName>style.visibility</p:attrName>
                                        </p:attrNameLst>
                                      </p:cBhvr>
                                      <p:to>
                                        <p:strVal val="hidden"/>
                                      </p:to>
                                    </p:set>
                                  </p:childTnLst>
                                </p:cTn>
                              </p:par>
                              <p:par>
                                <p:cTn id="27" presetID="6" presetClass="emph" presetSubtype="0" fill="hold" grpId="0" nodeType="withEffect">
                                  <p:stCondLst>
                                    <p:cond delay="0"/>
                                  </p:stCondLst>
                                  <p:childTnLst>
                                    <p:animScale>
                                      <p:cBhvr>
                                        <p:cTn id="28" dur="10" fill="hold"/>
                                        <p:tgtEl>
                                          <p:spTgt spid="143"/>
                                        </p:tgtEl>
                                      </p:cBhvr>
                                      <p:by x="30000" y="30000"/>
                                    </p:animScale>
                                  </p:childTnLst>
                                </p:cTn>
                              </p:par>
                            </p:childTnLst>
                          </p:cTn>
                        </p:par>
                      </p:childTnLst>
                    </p:cTn>
                  </p:par>
                  <p:par>
                    <p:cTn id="29" fill="hold">
                      <p:stCondLst>
                        <p:cond delay="indefinite"/>
                      </p:stCondLst>
                      <p:childTnLst>
                        <p:par>
                          <p:cTn id="30" fill="hold">
                            <p:stCondLst>
                              <p:cond delay="0"/>
                            </p:stCondLst>
                            <p:childTnLst>
                              <p:par>
                                <p:cTn id="31" presetID="0" presetClass="path" presetSubtype="0" accel="50000" decel="50000" fill="hold" grpId="1" nodeType="clickEffect">
                                  <p:stCondLst>
                                    <p:cond delay="0"/>
                                  </p:stCondLst>
                                  <p:childTnLst>
                                    <p:animMotion origin="layout" path="M 0.00221 0.02014 L 0.02018 0.17292 " pathEditMode="relative" ptsTypes="AA">
                                      <p:cBhvr>
                                        <p:cTn id="32" dur="10" fill="hold"/>
                                        <p:tgtEl>
                                          <p:spTgt spid="143"/>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 grpId="0" animBg="1"/>
      <p:bldP spid="141" grpId="1" animBg="1"/>
      <p:bldP spid="143" grpId="0" animBg="1"/>
      <p:bldP spid="143" grpId="1" animBg="1"/>
      <p:bldP spid="144" grpId="0"/>
      <p:bldP spid="144" grpId="1"/>
      <p:bldP spid="145" grpId="0"/>
      <p:bldP spid="145"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1353800" cy="1325563"/>
          </a:xfrm>
        </p:spPr>
        <p:txBody>
          <a:bodyPr/>
          <a:lstStyle/>
          <a:p>
            <a:r>
              <a:rPr lang="en-US" dirty="0" smtClean="0"/>
              <a:t>Where do </a:t>
            </a:r>
            <a:r>
              <a:rPr lang="en-US" smtClean="0"/>
              <a:t>programmable switches </a:t>
            </a:r>
            <a:r>
              <a:rPr lang="en-US" dirty="0" smtClean="0"/>
              <a:t>fall short?</a:t>
            </a:r>
            <a:endParaRPr lang="en-US" dirty="0"/>
          </a:p>
        </p:txBody>
      </p:sp>
      <p:sp>
        <p:nvSpPr>
          <p:cNvPr id="3" name="Content Placeholder 2"/>
          <p:cNvSpPr>
            <a:spLocks noGrp="1"/>
          </p:cNvSpPr>
          <p:nvPr>
            <p:ph idx="1"/>
          </p:nvPr>
        </p:nvSpPr>
        <p:spPr>
          <a:xfrm>
            <a:off x="838200" y="1825625"/>
            <a:ext cx="10858500" cy="4351338"/>
          </a:xfrm>
        </p:spPr>
        <p:txBody>
          <a:bodyPr>
            <a:normAutofit/>
          </a:bodyPr>
          <a:lstStyle/>
          <a:p>
            <a:r>
              <a:rPr lang="en-US" dirty="0" smtClean="0"/>
              <a:t>Hard to program data-plane algorithms today</a:t>
            </a:r>
          </a:p>
          <a:p>
            <a:pPr lvl="1"/>
            <a:r>
              <a:rPr lang="en-US" dirty="0" smtClean="0"/>
              <a:t>Hardware good for stateless tasks (forwarding), not </a:t>
            </a:r>
            <a:r>
              <a:rPr lang="en-US" dirty="0" err="1" smtClean="0"/>
              <a:t>stateful</a:t>
            </a:r>
            <a:r>
              <a:rPr lang="en-US" dirty="0" smtClean="0"/>
              <a:t> ones (AQM)</a:t>
            </a:r>
          </a:p>
          <a:p>
            <a:pPr lvl="1"/>
            <a:r>
              <a:rPr lang="en-US" dirty="0" smtClean="0"/>
              <a:t>Low-level languages (P4, POF).</a:t>
            </a:r>
          </a:p>
          <a:p>
            <a:pPr lvl="1"/>
            <a:endParaRPr lang="en-US" dirty="0"/>
          </a:p>
          <a:p>
            <a:r>
              <a:rPr lang="en-US" dirty="0" smtClean="0"/>
              <a:t>Challenges</a:t>
            </a:r>
          </a:p>
          <a:p>
            <a:pPr lvl="1"/>
            <a:r>
              <a:rPr lang="en-US" dirty="0" smtClean="0"/>
              <a:t>Can we program data-plane algorithms in a high-level language?</a:t>
            </a:r>
          </a:p>
          <a:p>
            <a:pPr lvl="1"/>
            <a:r>
              <a:rPr lang="en-US" dirty="0" smtClean="0"/>
              <a:t>Can we design a </a:t>
            </a:r>
            <a:r>
              <a:rPr lang="en-US" dirty="0" err="1" smtClean="0"/>
              <a:t>stateful</a:t>
            </a:r>
            <a:r>
              <a:rPr lang="en-US" dirty="0" smtClean="0"/>
              <a:t> instruction set supporting these algorithms?</a:t>
            </a:r>
          </a:p>
        </p:txBody>
      </p:sp>
    </p:spTree>
    <p:extLst>
      <p:ext uri="{BB962C8B-B14F-4D97-AF65-F5344CB8AC3E}">
        <p14:creationId xmlns:p14="http://schemas.microsoft.com/office/powerpoint/2010/main" val="1433528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SKETCH algorithm</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92500" lnSpcReduction="10000"/>
          </a:bodyPr>
          <a:lstStyle/>
          <a:p>
            <a:endParaRPr lang="en-US" dirty="0">
              <a:latin typeface="Gadugi" panose="020B0502040204020203" pitchFamily="34" charset="0"/>
            </a:endParaRPr>
          </a:p>
          <a:p>
            <a:r>
              <a:rPr lang="en-US" dirty="0">
                <a:latin typeface="Gadugi" panose="020B0502040204020203" pitchFamily="34" charset="0"/>
              </a:rPr>
              <a:t>We have an automated search procedure that configures the atoms  appropriately to match the specification, using a SAT solver to verify equivalence.</a:t>
            </a:r>
          </a:p>
          <a:p>
            <a:r>
              <a:rPr lang="en-US" dirty="0">
                <a:latin typeface="Gadugi" panose="020B0502040204020203" pitchFamily="34" charset="0"/>
              </a:rPr>
              <a:t>This procedure uses 2 SAT solvers:</a:t>
            </a:r>
          </a:p>
          <a:p>
            <a:pPr>
              <a:buAutoNum type="arabicPeriod"/>
            </a:pPr>
            <a:r>
              <a:rPr lang="en-US" dirty="0">
                <a:latin typeface="Gadugi" panose="020B0502040204020203" pitchFamily="34" charset="0"/>
              </a:rPr>
              <a:t>Generate random input x.</a:t>
            </a:r>
          </a:p>
          <a:p>
            <a:pPr>
              <a:buAutoNum type="arabicPeriod"/>
            </a:pPr>
            <a:r>
              <a:rPr lang="en-US" dirty="0">
                <a:latin typeface="Gadugi" panose="020B0502040204020203" pitchFamily="34" charset="0"/>
              </a:rPr>
              <a:t>Does there exist configuration such that spec and </a:t>
            </a:r>
            <a:r>
              <a:rPr lang="en-US" dirty="0" err="1">
                <a:latin typeface="Gadugi" panose="020B0502040204020203" pitchFamily="34" charset="0"/>
              </a:rPr>
              <a:t>impl</a:t>
            </a:r>
            <a:r>
              <a:rPr lang="en-US" dirty="0">
                <a:latin typeface="Gadugi" panose="020B0502040204020203" pitchFamily="34" charset="0"/>
              </a:rPr>
              <a:t>. </a:t>
            </a:r>
            <a:r>
              <a:rPr lang="en-US" dirty="0" smtClean="0">
                <a:latin typeface="Gadugi" panose="020B0502040204020203" pitchFamily="34" charset="0"/>
              </a:rPr>
              <a:t>agree </a:t>
            </a:r>
            <a:r>
              <a:rPr lang="en-US" dirty="0">
                <a:latin typeface="Gadugi" panose="020B0502040204020203" pitchFamily="34" charset="0"/>
              </a:rPr>
              <a:t>on random input?</a:t>
            </a:r>
          </a:p>
          <a:p>
            <a:pPr>
              <a:buAutoNum type="arabicPeriod"/>
            </a:pPr>
            <a:r>
              <a:rPr lang="en-US" dirty="0">
                <a:latin typeface="Gadugi" panose="020B0502040204020203" pitchFamily="34" charset="0"/>
              </a:rPr>
              <a:t>Can we use the same configuration for all x?</a:t>
            </a:r>
          </a:p>
          <a:p>
            <a:pPr>
              <a:buAutoNum type="arabicPeriod"/>
            </a:pPr>
            <a:r>
              <a:rPr lang="en-US" dirty="0">
                <a:latin typeface="Gadugi" panose="020B0502040204020203" pitchFamily="34" charset="0"/>
              </a:rPr>
              <a:t>If not, add the x to set of counter examples and go back to step 1.</a:t>
            </a:r>
          </a:p>
          <a:p>
            <a:endParaRPr lang="en-US" dirty="0">
              <a:latin typeface="Gadugi" panose="020B0502040204020203" pitchFamily="34" charset="0"/>
            </a:endParaRPr>
          </a:p>
        </p:txBody>
      </p:sp>
    </p:spTree>
    <p:extLst>
      <p:ext uri="{BB962C8B-B14F-4D97-AF65-F5344CB8AC3E}">
        <p14:creationId xmlns:p14="http://schemas.microsoft.com/office/powerpoint/2010/main" val="56070558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1353800" cy="1325563"/>
          </a:xfrm>
        </p:spPr>
        <p:txBody>
          <a:bodyPr/>
          <a:lstStyle/>
          <a:p>
            <a:r>
              <a:rPr lang="en-US" dirty="0" smtClean="0">
                <a:latin typeface="Gadugi" panose="020B0502040204020203" pitchFamily="34" charset="0"/>
              </a:rPr>
              <a:t>Instruction mapping: the SKETCH algorithm</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latin typeface="Gadugi" panose="020B0502040204020203" pitchFamily="34" charset="0"/>
              </a:rPr>
              <a:t>Map each </a:t>
            </a:r>
            <a:r>
              <a:rPr lang="en-US" dirty="0" err="1" smtClean="0">
                <a:latin typeface="Gadugi" panose="020B0502040204020203" pitchFamily="34" charset="0"/>
              </a:rPr>
              <a:t>codelet</a:t>
            </a:r>
            <a:r>
              <a:rPr lang="en-US" dirty="0" smtClean="0">
                <a:latin typeface="Gadugi" panose="020B0502040204020203" pitchFamily="34" charset="0"/>
              </a:rPr>
              <a:t> to an atom template</a:t>
            </a:r>
          </a:p>
          <a:p>
            <a:r>
              <a:rPr lang="en-US" dirty="0" smtClean="0">
                <a:latin typeface="Gadugi" panose="020B0502040204020203" pitchFamily="34" charset="0"/>
              </a:rPr>
              <a:t>Convert </a:t>
            </a:r>
            <a:r>
              <a:rPr lang="en-US" dirty="0" err="1" smtClean="0">
                <a:latin typeface="Gadugi" panose="020B0502040204020203" pitchFamily="34" charset="0"/>
              </a:rPr>
              <a:t>codelet</a:t>
            </a:r>
            <a:r>
              <a:rPr lang="en-US" dirty="0" smtClean="0">
                <a:latin typeface="Gadugi" panose="020B0502040204020203" pitchFamily="34" charset="0"/>
              </a:rPr>
              <a:t> and template both to functions of bit vectors</a:t>
            </a:r>
          </a:p>
          <a:p>
            <a:r>
              <a:rPr lang="en-US" dirty="0" smtClean="0">
                <a:latin typeface="Gadugi" panose="020B0502040204020203" pitchFamily="34" charset="0"/>
              </a:rPr>
              <a:t>Q: Does there exist a template </a:t>
            </a:r>
            <a:r>
              <a:rPr lang="en-US" dirty="0" err="1" smtClean="0">
                <a:latin typeface="Gadugi" panose="020B0502040204020203" pitchFamily="34" charset="0"/>
              </a:rPr>
              <a:t>config</a:t>
            </a:r>
            <a:r>
              <a:rPr lang="en-US" dirty="0">
                <a:latin typeface="Gadugi" panose="020B0502040204020203" pitchFamily="34" charset="0"/>
              </a:rPr>
              <a:t> </a:t>
            </a:r>
            <a:r>
              <a:rPr lang="en-US" dirty="0" err="1" smtClean="0">
                <a:latin typeface="Gadugi" panose="020B0502040204020203" pitchFamily="34" charset="0"/>
              </a:rPr>
              <a:t>s.t.</a:t>
            </a:r>
            <a:endParaRPr lang="en-US" dirty="0" smtClean="0">
              <a:latin typeface="Gadugi" panose="020B0502040204020203" pitchFamily="34" charset="0"/>
            </a:endParaRPr>
          </a:p>
          <a:p>
            <a:pPr marL="0" indent="0">
              <a:buNone/>
            </a:pPr>
            <a:r>
              <a:rPr lang="en-US" dirty="0">
                <a:latin typeface="Gadugi" panose="020B0502040204020203" pitchFamily="34" charset="0"/>
              </a:rPr>
              <a:t> </a:t>
            </a:r>
            <a:r>
              <a:rPr lang="en-US" dirty="0" smtClean="0">
                <a:latin typeface="Gadugi" panose="020B0502040204020203" pitchFamily="34" charset="0"/>
              </a:rPr>
              <a:t>                for all inputs,</a:t>
            </a:r>
          </a:p>
          <a:p>
            <a:pPr marL="0"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codelet</a:t>
            </a:r>
            <a:r>
              <a:rPr lang="en-US" dirty="0" smtClean="0">
                <a:latin typeface="Gadugi" panose="020B0502040204020203" pitchFamily="34" charset="0"/>
              </a:rPr>
              <a:t> and template functions agree?</a:t>
            </a:r>
          </a:p>
          <a:p>
            <a:r>
              <a:rPr lang="en-US" dirty="0" smtClean="0">
                <a:latin typeface="Gadugi" panose="020B0502040204020203" pitchFamily="34" charset="0"/>
              </a:rPr>
              <a:t>Quantified </a:t>
            </a:r>
            <a:r>
              <a:rPr lang="en-US" dirty="0" err="1" smtClean="0">
                <a:latin typeface="Gadugi" panose="020B0502040204020203" pitchFamily="34" charset="0"/>
              </a:rPr>
              <a:t>boolean</a:t>
            </a:r>
            <a:r>
              <a:rPr lang="en-US" dirty="0" smtClean="0">
                <a:latin typeface="Gadugi" panose="020B0502040204020203" pitchFamily="34" charset="0"/>
              </a:rPr>
              <a:t> satisfiability (QBF) problem</a:t>
            </a:r>
          </a:p>
          <a:p>
            <a:r>
              <a:rPr lang="en-US" dirty="0" smtClean="0">
                <a:latin typeface="Gadugi" panose="020B0502040204020203" pitchFamily="34" charset="0"/>
              </a:rPr>
              <a:t>Use the SKETCH program synthesis tool to automate it</a:t>
            </a:r>
          </a:p>
        </p:txBody>
      </p:sp>
      <p:sp>
        <p:nvSpPr>
          <p:cNvPr id="4" name="Rounded Rectangle 3"/>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 name="Right Arrow 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ight Arrow 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9" name="TextBox 8"/>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0" name="Rounded Rectangle 9"/>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1" name="TextBox 10"/>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7558618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Static Single-Assignment</a:t>
            </a:r>
            <a:endParaRPr lang="en-US" dirty="0">
              <a:latin typeface="Gadugi" panose="020B0502040204020203" pitchFamily="34" charset="0"/>
            </a:endParaRPr>
          </a:p>
        </p:txBody>
      </p:sp>
      <p:sp>
        <p:nvSpPr>
          <p:cNvPr id="4" name="TextBox 3"/>
          <p:cNvSpPr txBox="1"/>
          <p:nvPr/>
        </p:nvSpPr>
        <p:spPr>
          <a:xfrm>
            <a:off x="1905000" y="1295400"/>
            <a:ext cx="8020144" cy="2015936"/>
          </a:xfrm>
          <a:prstGeom prst="rect">
            <a:avLst/>
          </a:prstGeom>
          <a:noFill/>
        </p:spPr>
        <p:txBody>
          <a:bodyPr wrap="none" rtlCol="0">
            <a:spAutoFit/>
          </a:bodyPr>
          <a:lstStyle/>
          <a:p>
            <a:r>
              <a:rPr lang="en-US" sz="2500" dirty="0">
                <a:solidFill>
                  <a:srgbClr val="0070C0"/>
                </a:solidFill>
                <a:latin typeface="Gadugi" panose="020B0502040204020203" pitchFamily="34" charset="0"/>
              </a:rPr>
              <a:t>pkt.id</a:t>
            </a:r>
            <a:r>
              <a:rPr lang="en-US" sz="2500" dirty="0">
                <a:latin typeface="Gadugi" panose="020B0502040204020203" pitchFamily="34" charset="0"/>
              </a:rPr>
              <a:t>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 </a:t>
            </a:r>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a:t>
            </a:r>
            <a:r>
              <a:rPr lang="en-US" sz="2500" dirty="0">
                <a:latin typeface="Gadugi" panose="020B0502040204020203" pitchFamily="34" charset="0"/>
              </a:rPr>
              <a:t>];</a:t>
            </a:r>
          </a:p>
          <a:p>
            <a:r>
              <a:rPr lang="en-US" sz="2500" dirty="0">
                <a:latin typeface="Gadugi" panose="020B0502040204020203" pitchFamily="34" charset="0"/>
              </a:rPr>
              <a:t>...</a:t>
            </a:r>
          </a:p>
          <a:p>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 </a:t>
            </a:r>
            <a:r>
              <a:rPr lang="en-US" sz="2500" dirty="0" err="1">
                <a:latin typeface="Gadugi" panose="020B0502040204020203" pitchFamily="34" charset="0"/>
              </a:rPr>
              <a:t>pkt.arrival</a:t>
            </a:r>
            <a:r>
              <a:rPr lang="en-US" sz="2500" dirty="0"/>
              <a:t>;</a:t>
            </a:r>
            <a:endParaRPr lang="en-US" sz="2500" dirty="0">
              <a:latin typeface="Gadugi" panose="020B0502040204020203" pitchFamily="34" charset="0"/>
            </a:endParaRPr>
          </a:p>
          <a:p>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a:t>
            </a:r>
            <a:r>
              <a:rPr lang="en-US" sz="2500" dirty="0">
                <a:latin typeface="Gadugi" panose="020B0502040204020203" pitchFamily="34" charset="0"/>
              </a:rPr>
              <a:t>] = </a:t>
            </a:r>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a:t>
            </a:r>
          </a:p>
        </p:txBody>
      </p:sp>
      <p:sp>
        <p:nvSpPr>
          <p:cNvPr id="5" name="TextBox 4"/>
          <p:cNvSpPr txBox="1"/>
          <p:nvPr/>
        </p:nvSpPr>
        <p:spPr>
          <a:xfrm>
            <a:off x="1905001" y="4357698"/>
            <a:ext cx="8193269" cy="2400657"/>
          </a:xfrm>
          <a:prstGeom prst="rect">
            <a:avLst/>
          </a:prstGeom>
          <a:noFill/>
        </p:spPr>
        <p:txBody>
          <a:bodyPr wrap="none" rtlCol="0">
            <a:spAutoFit/>
          </a:bodyPr>
          <a:lstStyle/>
          <a:p>
            <a:r>
              <a:rPr lang="en-US" sz="2500" dirty="0">
                <a:solidFill>
                  <a:srgbClr val="0070C0"/>
                </a:solidFill>
                <a:latin typeface="Gadugi" panose="020B0502040204020203" pitchFamily="34" charset="0"/>
              </a:rPr>
              <a:t>pkt.id0</a:t>
            </a:r>
            <a:r>
              <a:rPr lang="en-US" sz="2500" dirty="0">
                <a:latin typeface="Gadugi" panose="020B0502040204020203" pitchFamily="34" charset="0"/>
              </a:rPr>
              <a:t>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a:solidFill>
                  <a:srgbClr val="0070C0"/>
                </a:solidFill>
                <a:latin typeface="Gadugi" panose="020B0502040204020203" pitchFamily="34" charset="0"/>
              </a:rPr>
              <a:t>pkt.last_time0</a:t>
            </a:r>
            <a:r>
              <a:rPr lang="en-US" sz="2500" dirty="0">
                <a:latin typeface="Gadugi" panose="020B0502040204020203" pitchFamily="34" charset="0"/>
              </a:rPr>
              <a:t> = </a:t>
            </a:r>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pkt.id0</a:t>
            </a:r>
            <a:r>
              <a:rPr lang="en-US" sz="2500" dirty="0">
                <a:latin typeface="Gadugi" panose="020B0502040204020203" pitchFamily="34" charset="0"/>
              </a:rPr>
              <a:t>];</a:t>
            </a:r>
          </a:p>
          <a:p>
            <a:r>
              <a:rPr lang="en-US" sz="2500" dirty="0">
                <a:latin typeface="Gadugi" panose="020B0502040204020203" pitchFamily="34" charset="0"/>
              </a:rPr>
              <a:t>...</a:t>
            </a:r>
          </a:p>
          <a:p>
            <a:r>
              <a:rPr lang="en-US" sz="2500" dirty="0">
                <a:solidFill>
                  <a:srgbClr val="0070C0"/>
                </a:solidFill>
                <a:latin typeface="Gadugi" panose="020B0502040204020203" pitchFamily="34" charset="0"/>
              </a:rPr>
              <a:t>pkt.last_time1</a:t>
            </a:r>
            <a:r>
              <a:rPr lang="en-US" sz="2500" dirty="0">
                <a:latin typeface="Gadugi" panose="020B0502040204020203" pitchFamily="34" charset="0"/>
              </a:rPr>
              <a:t> = </a:t>
            </a:r>
            <a:r>
              <a:rPr lang="en-US" sz="2500" dirty="0" err="1">
                <a:latin typeface="Gadugi" panose="020B0502040204020203" pitchFamily="34" charset="0"/>
              </a:rPr>
              <a:t>pkt.arrival</a:t>
            </a:r>
            <a:r>
              <a:rPr lang="en-US" sz="2500" dirty="0"/>
              <a:t>;</a:t>
            </a:r>
          </a:p>
          <a:p>
            <a:r>
              <a:rPr lang="en-US" sz="2500" dirty="0">
                <a:latin typeface="Gadugi" panose="020B0502040204020203" pitchFamily="34" charset="0"/>
              </a:rPr>
              <a:t>…</a:t>
            </a:r>
          </a:p>
          <a:p>
            <a:r>
              <a:rPr lang="en-US" sz="2500" dirty="0" err="1">
                <a:latin typeface="Gadugi" panose="020B0502040204020203" pitchFamily="34" charset="0"/>
              </a:rPr>
              <a:t>last_time</a:t>
            </a:r>
            <a:r>
              <a:rPr lang="en-US" sz="2500" dirty="0">
                <a:latin typeface="Gadugi" panose="020B0502040204020203" pitchFamily="34" charset="0"/>
              </a:rPr>
              <a:t> [</a:t>
            </a:r>
            <a:r>
              <a:rPr lang="en-US" sz="2500" dirty="0">
                <a:solidFill>
                  <a:srgbClr val="0070C0"/>
                </a:solidFill>
                <a:latin typeface="Gadugi" panose="020B0502040204020203" pitchFamily="34" charset="0"/>
              </a:rPr>
              <a:t>pkt.id0</a:t>
            </a:r>
            <a:r>
              <a:rPr lang="en-US" sz="2500" dirty="0">
                <a:latin typeface="Gadugi" panose="020B0502040204020203" pitchFamily="34" charset="0"/>
              </a:rPr>
              <a:t>] = </a:t>
            </a:r>
            <a:r>
              <a:rPr lang="en-US" sz="2500" dirty="0">
                <a:solidFill>
                  <a:srgbClr val="0070C0"/>
                </a:solidFill>
                <a:latin typeface="Gadugi" panose="020B0502040204020203" pitchFamily="34" charset="0"/>
              </a:rPr>
              <a:t>pkt.last_time1</a:t>
            </a:r>
            <a:r>
              <a:rPr lang="en-US" sz="2500" dirty="0">
                <a:latin typeface="Gadugi" panose="020B0502040204020203" pitchFamily="34" charset="0"/>
              </a:rPr>
              <a:t> ;</a:t>
            </a:r>
          </a:p>
        </p:txBody>
      </p:sp>
      <p:sp>
        <p:nvSpPr>
          <p:cNvPr id="7" name="Down Arrow 6"/>
          <p:cNvSpPr/>
          <p:nvPr/>
        </p:nvSpPr>
        <p:spPr>
          <a:xfrm>
            <a:off x="5600700" y="3429000"/>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8" name="Right Arrow 7"/>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0" name="Right Arrow 9"/>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2" name="TextBox 11"/>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3" name="Rounded Rectangle 12"/>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4" name="TextBox 13"/>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7764982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Expression Flattening</a:t>
            </a:r>
            <a:endParaRPr lang="en-US" dirty="0">
              <a:latin typeface="Gadugi" panose="020B0502040204020203" pitchFamily="34" charset="0"/>
            </a:endParaRPr>
          </a:p>
        </p:txBody>
      </p:sp>
      <p:sp>
        <p:nvSpPr>
          <p:cNvPr id="8" name="TextBox 7"/>
          <p:cNvSpPr txBox="1"/>
          <p:nvPr/>
        </p:nvSpPr>
        <p:spPr>
          <a:xfrm>
            <a:off x="2158512" y="1829903"/>
            <a:ext cx="7861788" cy="2015936"/>
          </a:xfrm>
          <a:prstGeom prst="rect">
            <a:avLst/>
          </a:prstGeom>
          <a:noFill/>
        </p:spPr>
        <p:txBody>
          <a:bodyPr wrap="square" rtlCol="0">
            <a:spAutoFit/>
          </a:bodyPr>
          <a:lstStyle/>
          <a:p>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pkt.arrival</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last_time</a:t>
            </a:r>
            <a:r>
              <a:rPr lang="en-US" sz="2500" dirty="0" smtClean="0">
                <a:solidFill>
                  <a:schemeClr val="accent1">
                    <a:lumMod val="75000"/>
                  </a:schemeClr>
                </a:solidFill>
                <a:latin typeface="Gadugi" panose="020B0502040204020203" pitchFamily="34" charset="0"/>
              </a:rPr>
              <a:t>[pkt.id] &gt; THRESHOLD;</a:t>
            </a:r>
          </a:p>
          <a:p>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 = </a:t>
            </a:r>
            <a:r>
              <a:rPr lang="en-US" sz="2500" dirty="0" err="1" smtClean="0">
                <a:solidFill>
                  <a:schemeClr val="accent1">
                    <a:lumMod val="75000"/>
                  </a:schemeClr>
                </a:solidFill>
                <a:latin typeface="Gadugi" panose="020B0502040204020203" pitchFamily="34" charset="0"/>
              </a:rPr>
              <a:t>pkt.tmp</a:t>
            </a:r>
            <a:endParaRPr lang="en-US" sz="2500" dirty="0" smtClean="0">
              <a:solidFill>
                <a:schemeClr val="accent1">
                  <a:lumMod val="75000"/>
                </a:schemeClr>
              </a:solidFill>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a:t>
            </a:r>
            <a:r>
              <a:rPr lang="en-US" sz="2500" dirty="0" err="1" smtClean="0">
                <a:latin typeface="Gadugi" panose="020B0502040204020203" pitchFamily="34" charset="0"/>
              </a:rPr>
              <a:t>new_hop</a:t>
            </a:r>
            <a:endParaRPr lang="en-US" sz="2500" dirty="0" smtClean="0">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a:t>
            </a:r>
          </a:p>
          <a:p>
            <a:endParaRPr lang="en-US" sz="2500" dirty="0">
              <a:latin typeface="Gadugi" panose="020B0502040204020203" pitchFamily="34" charset="0"/>
            </a:endParaRPr>
          </a:p>
        </p:txBody>
      </p:sp>
      <p:sp>
        <p:nvSpPr>
          <p:cNvPr id="9" name="Down Arrow 8"/>
          <p:cNvSpPr/>
          <p:nvPr/>
        </p:nvSpPr>
        <p:spPr>
          <a:xfrm>
            <a:off x="5960165" y="3461119"/>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2168451" y="4689664"/>
            <a:ext cx="7861788" cy="2400657"/>
          </a:xfrm>
          <a:prstGeom prst="rect">
            <a:avLst/>
          </a:prstGeom>
          <a:noFill/>
        </p:spPr>
        <p:txBody>
          <a:bodyPr wrap="square" rtlCol="0">
            <a:spAutoFit/>
          </a:bodyPr>
          <a:lstStyle/>
          <a:p>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pkt.arrival</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last_time</a:t>
            </a:r>
            <a:r>
              <a:rPr lang="en-US" sz="2500" dirty="0" smtClean="0">
                <a:solidFill>
                  <a:schemeClr val="accent1">
                    <a:lumMod val="75000"/>
                  </a:schemeClr>
                </a:solidFill>
                <a:latin typeface="Gadugi" panose="020B0502040204020203" pitchFamily="34" charset="0"/>
              </a:rPr>
              <a:t>[pkt.id];</a:t>
            </a:r>
          </a:p>
          <a:p>
            <a:r>
              <a:rPr lang="en-US" sz="2500" dirty="0" smtClean="0">
                <a:solidFill>
                  <a:schemeClr val="accent1">
                    <a:lumMod val="75000"/>
                  </a:schemeClr>
                </a:solidFill>
                <a:latin typeface="Gadugi" panose="020B0502040204020203" pitchFamily="34" charset="0"/>
              </a:rPr>
              <a:t>pkt.tmp2 = </a:t>
            </a:r>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&gt; THRESHOLD;</a:t>
            </a:r>
          </a:p>
          <a:p>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 = </a:t>
            </a:r>
            <a:r>
              <a:rPr lang="en-US" sz="2500" dirty="0" smtClean="0">
                <a:solidFill>
                  <a:schemeClr val="accent1">
                    <a:lumMod val="75000"/>
                  </a:schemeClr>
                </a:solidFill>
                <a:latin typeface="Gadugi" panose="020B0502040204020203" pitchFamily="34" charset="0"/>
              </a:rPr>
              <a:t>pkt.tmp2</a:t>
            </a:r>
          </a:p>
          <a:p>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a:t>
            </a:r>
            <a:r>
              <a:rPr lang="en-US" sz="2500" dirty="0" err="1" smtClean="0">
                <a:latin typeface="Gadugi" panose="020B0502040204020203" pitchFamily="34" charset="0"/>
              </a:rPr>
              <a:t>new_hop</a:t>
            </a:r>
            <a:endParaRPr lang="en-US" sz="2500" dirty="0" smtClean="0">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a:t>
            </a:r>
          </a:p>
          <a:p>
            <a:endParaRPr lang="en-US" sz="2500" dirty="0">
              <a:latin typeface="Gadugi" panose="020B0502040204020203" pitchFamily="34" charset="0"/>
            </a:endParaRPr>
          </a:p>
        </p:txBody>
      </p:sp>
      <p:sp>
        <p:nvSpPr>
          <p:cNvPr id="6" name="Rounded Rectangle 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ight Arrow 6"/>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2" name="Right Arrow 11"/>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4" name="TextBox 1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5" name="Rounded Rectangle 14"/>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6" name="TextBox 1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4086404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P spid="10"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Generating P4 code</a:t>
            </a:r>
            <a:endParaRPr lang="en-US" dirty="0">
              <a:latin typeface="Gadugi" panose="020B0502040204020203" pitchFamily="34" charset="0"/>
            </a:endParaRPr>
          </a:p>
        </p:txBody>
      </p:sp>
      <p:sp>
        <p:nvSpPr>
          <p:cNvPr id="3" name="Content Placeholder 2"/>
          <p:cNvSpPr>
            <a:spLocks noGrp="1"/>
          </p:cNvSpPr>
          <p:nvPr>
            <p:ph idx="1"/>
          </p:nvPr>
        </p:nvSpPr>
        <p:spPr>
          <a:ln>
            <a:noFill/>
          </a:ln>
        </p:spPr>
        <p:txBody>
          <a:bodyPr wrap="square"/>
          <a:lstStyle/>
          <a:p>
            <a:r>
              <a:rPr lang="en-US" dirty="0" smtClean="0">
                <a:latin typeface="Gadugi" panose="020B0502040204020203" pitchFamily="34" charset="0"/>
              </a:rPr>
              <a:t>Required changes to P4</a:t>
            </a:r>
          </a:p>
          <a:p>
            <a:pPr lvl="1"/>
            <a:r>
              <a:rPr lang="en-US" dirty="0" smtClean="0">
                <a:latin typeface="Gadugi" panose="020B0502040204020203" pitchFamily="34" charset="0"/>
              </a:rPr>
              <a:t>Sequential execution semantics (required for read from, modify, and write back to state)</a:t>
            </a:r>
          </a:p>
          <a:p>
            <a:pPr lvl="1"/>
            <a:r>
              <a:rPr lang="en-US" dirty="0" smtClean="0">
                <a:latin typeface="Gadugi" panose="020B0502040204020203" pitchFamily="34" charset="0"/>
              </a:rPr>
              <a:t>Expression support</a:t>
            </a:r>
            <a:endParaRPr lang="en-US" dirty="0">
              <a:latin typeface="Gadugi" panose="020B0502040204020203" pitchFamily="34" charset="0"/>
            </a:endParaRPr>
          </a:p>
          <a:p>
            <a:pPr lvl="1"/>
            <a:r>
              <a:rPr lang="en-US" dirty="0" smtClean="0">
                <a:latin typeface="Gadugi" panose="020B0502040204020203" pitchFamily="34" charset="0"/>
              </a:rPr>
              <a:t>Both available in v1.1</a:t>
            </a:r>
          </a:p>
          <a:p>
            <a:r>
              <a:rPr lang="en-US" dirty="0" smtClean="0">
                <a:latin typeface="Gadugi" panose="020B0502040204020203" pitchFamily="34" charset="0"/>
              </a:rPr>
              <a:t>Encapsulate </a:t>
            </a:r>
            <a:r>
              <a:rPr lang="en-US" dirty="0">
                <a:latin typeface="Gadugi" panose="020B0502040204020203" pitchFamily="34" charset="0"/>
              </a:rPr>
              <a:t>every </a:t>
            </a:r>
            <a:r>
              <a:rPr lang="en-US" dirty="0" err="1" smtClean="0">
                <a:latin typeface="Gadugi" panose="020B0502040204020203" pitchFamily="34" charset="0"/>
              </a:rPr>
              <a:t>codelet</a:t>
            </a:r>
            <a:r>
              <a:rPr lang="en-US" dirty="0" smtClean="0">
                <a:latin typeface="Gadugi" panose="020B0502040204020203" pitchFamily="34" charset="0"/>
              </a:rPr>
              <a:t> </a:t>
            </a:r>
            <a:r>
              <a:rPr lang="en-US" dirty="0">
                <a:latin typeface="Gadugi" panose="020B0502040204020203" pitchFamily="34" charset="0"/>
              </a:rPr>
              <a:t>in a </a:t>
            </a:r>
            <a:r>
              <a:rPr lang="en-US" dirty="0" smtClean="0">
                <a:latin typeface="Gadugi" panose="020B0502040204020203" pitchFamily="34" charset="0"/>
              </a:rPr>
              <a:t>table’s default action</a:t>
            </a:r>
          </a:p>
          <a:p>
            <a:r>
              <a:rPr lang="en-US" dirty="0" smtClean="0">
                <a:latin typeface="Gadugi" panose="020B0502040204020203" pitchFamily="34" charset="0"/>
              </a:rPr>
              <a:t>Chain together tables as P4 control program</a:t>
            </a:r>
          </a:p>
        </p:txBody>
      </p:sp>
    </p:spTree>
    <p:extLst>
      <p:ext uri="{BB962C8B-B14F-4D97-AF65-F5344CB8AC3E}">
        <p14:creationId xmlns:p14="http://schemas.microsoft.com/office/powerpoint/2010/main" val="14869875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Gadugi" panose="020B0502040204020203" pitchFamily="34" charset="0"/>
              </a:rPr>
              <a:t>Relationship to prior compiler techniques</a:t>
            </a:r>
            <a:endParaRPr lang="en-US" dirty="0">
              <a:latin typeface="Gadugi" panose="020B0502040204020203" pitchFamily="34" charset="0"/>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339189187"/>
              </p:ext>
            </p:extLst>
          </p:nvPr>
        </p:nvGraphicFramePr>
        <p:xfrm>
          <a:off x="838200" y="1825625"/>
          <a:ext cx="10515600" cy="2763520"/>
        </p:xfrm>
        <a:graphic>
          <a:graphicData uri="http://schemas.openxmlformats.org/drawingml/2006/table">
            <a:tbl>
              <a:tblPr firstRow="1" bandRow="1">
                <a:tableStyleId>{5C22544A-7EE6-4342-B048-85BDC9FD1C3A}</a:tableStyleId>
              </a:tblPr>
              <a:tblGrid>
                <a:gridCol w="3505200"/>
                <a:gridCol w="2628900"/>
                <a:gridCol w="4381500"/>
              </a:tblGrid>
              <a:tr h="370840">
                <a:tc>
                  <a:txBody>
                    <a:bodyPr/>
                    <a:lstStyle/>
                    <a:p>
                      <a:r>
                        <a:rPr lang="en-US" dirty="0" smtClean="0"/>
                        <a:t>Technique</a:t>
                      </a:r>
                      <a:endParaRPr lang="en-US" dirty="0"/>
                    </a:p>
                  </a:txBody>
                  <a:tcPr/>
                </a:tc>
                <a:tc>
                  <a:txBody>
                    <a:bodyPr/>
                    <a:lstStyle/>
                    <a:p>
                      <a:r>
                        <a:rPr lang="en-US" dirty="0" smtClean="0"/>
                        <a:t>Prior work</a:t>
                      </a:r>
                      <a:endParaRPr lang="en-US" dirty="0"/>
                    </a:p>
                  </a:txBody>
                  <a:tcPr/>
                </a:tc>
                <a:tc>
                  <a:txBody>
                    <a:bodyPr/>
                    <a:lstStyle/>
                    <a:p>
                      <a:r>
                        <a:rPr lang="en-US" dirty="0" smtClean="0"/>
                        <a:t>Differences</a:t>
                      </a:r>
                      <a:endParaRPr lang="en-US" dirty="0"/>
                    </a:p>
                  </a:txBody>
                  <a:tcPr/>
                </a:tc>
              </a:tr>
              <a:tr h="370840">
                <a:tc>
                  <a:txBody>
                    <a:bodyPr/>
                    <a:lstStyle/>
                    <a:p>
                      <a:r>
                        <a:rPr lang="en-US" dirty="0" smtClean="0"/>
                        <a:t>If Conversion</a:t>
                      </a:r>
                      <a:endParaRPr lang="en-US" dirty="0"/>
                    </a:p>
                  </a:txBody>
                  <a:tcPr/>
                </a:tc>
                <a:tc>
                  <a:txBody>
                    <a:bodyPr/>
                    <a:lstStyle/>
                    <a:p>
                      <a:r>
                        <a:rPr lang="en-US" dirty="0" smtClean="0"/>
                        <a:t>Kennedy et</a:t>
                      </a:r>
                      <a:r>
                        <a:rPr lang="en-US" baseline="0" dirty="0" smtClean="0"/>
                        <a:t> a</a:t>
                      </a:r>
                      <a:r>
                        <a:rPr lang="en-US" dirty="0" smtClean="0"/>
                        <a:t>l. 1983</a:t>
                      </a:r>
                      <a:endParaRPr lang="en-US" dirty="0"/>
                    </a:p>
                  </a:txBody>
                  <a:tcPr/>
                </a:tc>
                <a:tc>
                  <a:txBody>
                    <a:bodyPr/>
                    <a:lstStyle/>
                    <a:p>
                      <a:r>
                        <a:rPr lang="en-US" dirty="0" smtClean="0"/>
                        <a:t>No breaks, continue, </a:t>
                      </a:r>
                      <a:r>
                        <a:rPr lang="en-US" dirty="0" err="1" smtClean="0"/>
                        <a:t>gotos</a:t>
                      </a:r>
                      <a:r>
                        <a:rPr lang="en-US" dirty="0" smtClean="0"/>
                        <a:t>, loops</a:t>
                      </a:r>
                      <a:endParaRPr lang="en-US" dirty="0"/>
                    </a:p>
                  </a:txBody>
                  <a:tcPr/>
                </a:tc>
              </a:tr>
              <a:tr h="370840">
                <a:tc>
                  <a:txBody>
                    <a:bodyPr/>
                    <a:lstStyle/>
                    <a:p>
                      <a:r>
                        <a:rPr lang="en-US" dirty="0" smtClean="0"/>
                        <a:t>Static Single-Assignment</a:t>
                      </a:r>
                      <a:endParaRPr lang="en-US" dirty="0"/>
                    </a:p>
                  </a:txBody>
                  <a:tcPr/>
                </a:tc>
                <a:tc>
                  <a:txBody>
                    <a:bodyPr/>
                    <a:lstStyle/>
                    <a:p>
                      <a:r>
                        <a:rPr lang="en-US" dirty="0" smtClean="0"/>
                        <a:t>Ferrante et al. 1988</a:t>
                      </a:r>
                      <a:endParaRPr lang="en-US" dirty="0"/>
                    </a:p>
                  </a:txBody>
                  <a:tcPr/>
                </a:tc>
                <a:tc>
                  <a:txBody>
                    <a:bodyPr/>
                    <a:lstStyle/>
                    <a:p>
                      <a:r>
                        <a:rPr lang="en-US" dirty="0" smtClean="0"/>
                        <a:t>No branches</a:t>
                      </a:r>
                      <a:endParaRPr lang="en-US" dirty="0"/>
                    </a:p>
                  </a:txBody>
                  <a:tcPr/>
                </a:tc>
              </a:tr>
              <a:tr h="370840">
                <a:tc>
                  <a:txBody>
                    <a:bodyPr/>
                    <a:lstStyle/>
                    <a:p>
                      <a:r>
                        <a:rPr lang="en-US" dirty="0" smtClean="0"/>
                        <a:t>Strongly Connected Components</a:t>
                      </a:r>
                      <a:endParaRPr lang="en-US" dirty="0"/>
                    </a:p>
                  </a:txBody>
                  <a:tcPr/>
                </a:tc>
                <a:tc>
                  <a:txBody>
                    <a:bodyPr/>
                    <a:lstStyle/>
                    <a:p>
                      <a:r>
                        <a:rPr lang="en-US" dirty="0" smtClean="0"/>
                        <a:t>Lam et al. 1989 (Software Pipelining)</a:t>
                      </a:r>
                      <a:endParaRPr lang="en-US" dirty="0"/>
                    </a:p>
                  </a:txBody>
                  <a:tcPr/>
                </a:tc>
                <a:tc>
                  <a:txBody>
                    <a:bodyPr/>
                    <a:lstStyle/>
                    <a:p>
                      <a:r>
                        <a:rPr lang="en-US" dirty="0" smtClean="0"/>
                        <a:t>Scheduling in space instead of time</a:t>
                      </a:r>
                      <a:endParaRPr lang="en-US" dirty="0"/>
                    </a:p>
                  </a:txBody>
                  <a:tcPr/>
                </a:tc>
              </a:tr>
              <a:tr h="370840">
                <a:tc>
                  <a:txBody>
                    <a:bodyPr/>
                    <a:lstStyle/>
                    <a:p>
                      <a:r>
                        <a:rPr lang="en-US" dirty="0" smtClean="0"/>
                        <a:t>Synthesis</a:t>
                      </a:r>
                      <a:r>
                        <a:rPr lang="en-US" baseline="0" dirty="0" smtClean="0"/>
                        <a:t> for instruction mapping</a:t>
                      </a:r>
                      <a:endParaRPr lang="en-US" dirty="0"/>
                    </a:p>
                  </a:txBody>
                  <a:tcPr/>
                </a:tc>
                <a:tc>
                  <a:txBody>
                    <a:bodyPr/>
                    <a:lstStyle/>
                    <a:p>
                      <a:r>
                        <a:rPr lang="en-US" dirty="0" smtClean="0"/>
                        <a:t>Technology mapping</a:t>
                      </a:r>
                      <a:endParaRPr lang="en-US" dirty="0"/>
                    </a:p>
                  </a:txBody>
                  <a:tcPr/>
                </a:tc>
                <a:tc>
                  <a:txBody>
                    <a:bodyPr/>
                    <a:lstStyle/>
                    <a:p>
                      <a:r>
                        <a:rPr lang="en-US" dirty="0" smtClean="0"/>
                        <a:t>Map to</a:t>
                      </a:r>
                      <a:r>
                        <a:rPr lang="en-US" baseline="0" dirty="0" smtClean="0"/>
                        <a:t> 1 hardware primitive, not multiple</a:t>
                      </a:r>
                      <a:endParaRPr lang="en-US" dirty="0"/>
                    </a:p>
                  </a:txBody>
                  <a:tcPr/>
                </a:tc>
              </a:tr>
              <a:tr h="370840">
                <a:tc>
                  <a:txBody>
                    <a:bodyPr/>
                    <a:lstStyle/>
                    <a:p>
                      <a:endParaRPr lang="en-US" dirty="0"/>
                    </a:p>
                  </a:txBody>
                  <a:tcPr/>
                </a:tc>
                <a:tc>
                  <a:txBody>
                    <a:bodyPr/>
                    <a:lstStyle/>
                    <a:p>
                      <a:r>
                        <a:rPr lang="en-US" dirty="0" err="1" smtClean="0"/>
                        <a:t>Superoptimization</a:t>
                      </a:r>
                      <a:endParaRPr lang="en-US" dirty="0"/>
                    </a:p>
                  </a:txBody>
                  <a:tcPr/>
                </a:tc>
                <a:tc>
                  <a:txBody>
                    <a:bodyPr/>
                    <a:lstStyle/>
                    <a:p>
                      <a:r>
                        <a:rPr lang="en-US" dirty="0" smtClean="0"/>
                        <a:t>Counter-example-guided</a:t>
                      </a:r>
                      <a:r>
                        <a:rPr lang="en-US" baseline="0" dirty="0" smtClean="0"/>
                        <a:t>, not brute force</a:t>
                      </a:r>
                      <a:endParaRPr lang="en-US" dirty="0"/>
                    </a:p>
                  </a:txBody>
                  <a:tcPr/>
                </a:tc>
              </a:tr>
            </a:tbl>
          </a:graphicData>
        </a:graphic>
      </p:graphicFrame>
    </p:spTree>
    <p:extLst>
      <p:ext uri="{BB962C8B-B14F-4D97-AF65-F5344CB8AC3E}">
        <p14:creationId xmlns:p14="http://schemas.microsoft.com/office/powerpoint/2010/main" val="26854254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Gadugi" panose="020B0502040204020203" pitchFamily="34" charset="0"/>
              </a:rPr>
              <a:t>Branch Removal</a:t>
            </a:r>
            <a:endParaRPr lang="en-US" dirty="0">
              <a:latin typeface="Gadugi" panose="020B0502040204020203" pitchFamily="34" charset="0"/>
            </a:endParaRPr>
          </a:p>
        </p:txBody>
      </p:sp>
      <p:sp>
        <p:nvSpPr>
          <p:cNvPr id="9" name="TextBox 8"/>
          <p:cNvSpPr txBox="1"/>
          <p:nvPr/>
        </p:nvSpPr>
        <p:spPr>
          <a:xfrm>
            <a:off x="2152651" y="4724400"/>
            <a:ext cx="7832593" cy="1631216"/>
          </a:xfrm>
          <a:prstGeom prst="rect">
            <a:avLst/>
          </a:prstGeom>
          <a:noFill/>
        </p:spPr>
        <p:txBody>
          <a:bodyPr wrap="none" rtlCol="0">
            <a:spAutoFit/>
          </a:bodyPr>
          <a:lstStyle/>
          <a:p>
            <a:r>
              <a:rPr lang="en-US" sz="2500" dirty="0" err="1">
                <a:solidFill>
                  <a:schemeClr val="accent1">
                    <a:lumMod val="75000"/>
                  </a:schemeClr>
                </a:solidFill>
                <a:latin typeface="Gadugi" panose="020B0502040204020203" pitchFamily="34" charset="0"/>
              </a:rPr>
              <a:t>pkt.tmp</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p>
          <a:p>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solidFill>
                  <a:schemeClr val="accent1">
                    <a:lumMod val="75000"/>
                  </a:schemeClr>
                </a:solidFill>
                <a:latin typeface="Gadugi" panose="020B0502040204020203" pitchFamily="34" charset="0"/>
              </a:rPr>
              <a:t>pkt.tmp</a:t>
            </a:r>
            <a:endParaRPr lang="en-US" sz="2500" dirty="0">
              <a:solidFill>
                <a:schemeClr val="accent1">
                  <a:lumMod val="75000"/>
                </a:schemeClr>
              </a:solidFill>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endParaRPr lang="en-US" sz="2500" dirty="0">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a:t>
            </a:r>
          </a:p>
        </p:txBody>
      </p:sp>
      <p:sp>
        <p:nvSpPr>
          <p:cNvPr id="11" name="TextBox 10"/>
          <p:cNvSpPr txBox="1"/>
          <p:nvPr/>
        </p:nvSpPr>
        <p:spPr>
          <a:xfrm>
            <a:off x="2158512" y="1829903"/>
            <a:ext cx="6910866" cy="1631216"/>
          </a:xfrm>
          <a:prstGeom prst="rect">
            <a:avLst/>
          </a:prstGeom>
          <a:noFill/>
        </p:spPr>
        <p:txBody>
          <a:bodyPr wrap="none" rtlCol="0">
            <a:spAutoFit/>
          </a:bodyPr>
          <a:lstStyle/>
          <a:p>
            <a:r>
              <a:rPr lang="en-US" sz="2500" dirty="0">
                <a:latin typeface="Gadugi" panose="020B0502040204020203" pitchFamily="34" charset="0"/>
              </a:rPr>
              <a:t>if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r>
              <a:rPr lang="en-US" sz="2500" dirty="0">
                <a:latin typeface="Gadugi" panose="020B0502040204020203" pitchFamily="34" charset="0"/>
              </a:rPr>
              <a:t>) {</a:t>
            </a:r>
          </a:p>
          <a:p>
            <a:r>
              <a:rPr lang="en-US" sz="2500" dirty="0">
                <a:latin typeface="Gadugi" panose="020B0502040204020203" pitchFamily="34" charset="0"/>
              </a:rPr>
              <a:t>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r>
              <a:rPr lang="en-US" sz="2500" dirty="0">
                <a:latin typeface="Gadugi" panose="020B0502040204020203" pitchFamily="34" charset="0"/>
              </a:rPr>
              <a:t> ;</a:t>
            </a:r>
          </a:p>
          <a:p>
            <a:r>
              <a:rPr lang="en-US" sz="2500" dirty="0">
                <a:latin typeface="Gadugi" panose="020B0502040204020203" pitchFamily="34" charset="0"/>
              </a:rPr>
              <a:t> }</a:t>
            </a:r>
          </a:p>
          <a:p>
            <a:endParaRPr lang="en-US" sz="2500" dirty="0">
              <a:latin typeface="Gadugi" panose="020B0502040204020203" pitchFamily="34" charset="0"/>
            </a:endParaRPr>
          </a:p>
        </p:txBody>
      </p:sp>
      <p:sp>
        <p:nvSpPr>
          <p:cNvPr id="6" name="Down Arrow 5"/>
          <p:cNvSpPr/>
          <p:nvPr/>
        </p:nvSpPr>
        <p:spPr>
          <a:xfrm>
            <a:off x="5960165" y="3461119"/>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Right Arrow 19"/>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20"/>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2" name="Right Arrow 21"/>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4" name="TextBox 2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25" name="Rounded Rectangle 24"/>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6" name="TextBox 2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0955732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6"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Handling State Variables</a:t>
            </a:r>
            <a:endParaRPr lang="en-US" dirty="0">
              <a:latin typeface="Gadugi" panose="020B0502040204020203" pitchFamily="34" charset="0"/>
            </a:endParaRPr>
          </a:p>
        </p:txBody>
      </p:sp>
      <p:sp>
        <p:nvSpPr>
          <p:cNvPr id="4" name="TextBox 3"/>
          <p:cNvSpPr txBox="1"/>
          <p:nvPr/>
        </p:nvSpPr>
        <p:spPr>
          <a:xfrm>
            <a:off x="1765102" y="1690689"/>
            <a:ext cx="9239250" cy="1631216"/>
          </a:xfrm>
          <a:prstGeom prst="rect">
            <a:avLst/>
          </a:prstGeom>
          <a:noFill/>
        </p:spPr>
        <p:txBody>
          <a:bodyPr wrap="square" rtlCol="0">
            <a:spAutoFit/>
          </a:bodyPr>
          <a:lstStyle/>
          <a:p>
            <a:r>
              <a:rPr lang="en-US" sz="2500" dirty="0">
                <a:latin typeface="Gadugi" panose="020B0502040204020203" pitchFamily="34" charset="0"/>
              </a:rPr>
              <a:t>pkt.id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a:latin typeface="Gadugi" panose="020B0502040204020203" pitchFamily="34" charset="0"/>
              </a:rPr>
              <a:t>...</a:t>
            </a:r>
          </a:p>
          <a:p>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a:t>
            </a:r>
          </a:p>
          <a:p>
            <a:r>
              <a:rPr lang="en-US" sz="2500" dirty="0">
                <a:latin typeface="Gadugi" panose="020B0502040204020203" pitchFamily="34" charset="0"/>
              </a:rPr>
              <a:t>…</a:t>
            </a:r>
          </a:p>
        </p:txBody>
      </p:sp>
      <p:sp>
        <p:nvSpPr>
          <p:cNvPr id="6" name="TextBox 5"/>
          <p:cNvSpPr txBox="1"/>
          <p:nvPr/>
        </p:nvSpPr>
        <p:spPr>
          <a:xfrm>
            <a:off x="1765102" y="4199793"/>
            <a:ext cx="7951216" cy="2400657"/>
          </a:xfrm>
          <a:prstGeom prst="rect">
            <a:avLst/>
          </a:prstGeom>
          <a:noFill/>
        </p:spPr>
        <p:txBody>
          <a:bodyPr wrap="none" rtlCol="0">
            <a:spAutoFit/>
          </a:bodyPr>
          <a:lstStyle/>
          <a:p>
            <a:r>
              <a:rPr lang="en-US" sz="2500" dirty="0">
                <a:latin typeface="Gadugi" panose="020B0502040204020203" pitchFamily="34" charset="0"/>
              </a:rPr>
              <a:t>pkt.id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err="1">
                <a:solidFill>
                  <a:srgbClr val="FF0000"/>
                </a:solidFill>
                <a:latin typeface="Gadugi" panose="020B0502040204020203" pitchFamily="34" charset="0"/>
              </a:rPr>
              <a:t>pkt.last_time</a:t>
            </a:r>
            <a:r>
              <a:rPr lang="en-US" sz="2500" dirty="0">
                <a:solidFill>
                  <a:srgbClr val="FF0000"/>
                </a:solidFill>
                <a:latin typeface="Gadugi" panose="020B0502040204020203" pitchFamily="34" charset="0"/>
              </a:rPr>
              <a:t> = </a:t>
            </a:r>
            <a:r>
              <a:rPr lang="en-US" sz="2500" dirty="0" err="1">
                <a:solidFill>
                  <a:srgbClr val="FF0000"/>
                </a:solidFill>
                <a:latin typeface="Gadugi" panose="020B0502040204020203" pitchFamily="34" charset="0"/>
              </a:rPr>
              <a:t>last_time</a:t>
            </a:r>
            <a:r>
              <a:rPr lang="en-US" sz="2500" dirty="0">
                <a:solidFill>
                  <a:srgbClr val="FF0000"/>
                </a:solidFill>
                <a:latin typeface="Gadugi" panose="020B0502040204020203" pitchFamily="34" charset="0"/>
              </a:rPr>
              <a:t>[pkt.id]; // Read flank</a:t>
            </a:r>
          </a:p>
          <a:p>
            <a:r>
              <a:rPr lang="en-US" sz="2500" dirty="0">
                <a:latin typeface="Gadugi" panose="020B0502040204020203" pitchFamily="34" charset="0"/>
              </a:rPr>
              <a:t>...</a:t>
            </a:r>
          </a:p>
          <a:p>
            <a:r>
              <a:rPr lang="en-US" sz="2500" dirty="0" err="1">
                <a:solidFill>
                  <a:schemeClr val="accent1">
                    <a:lumMod val="75000"/>
                  </a:schemeClr>
                </a:solidFill>
                <a:latin typeface="Gadugi" panose="020B0502040204020203" pitchFamily="34" charset="0"/>
              </a:rPr>
              <a:t>pkt.last_time</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rPr>
              <a:t>;</a:t>
            </a:r>
          </a:p>
          <a:p>
            <a:r>
              <a:rPr lang="en-US" sz="2500" dirty="0">
                <a:latin typeface="Gadugi" panose="020B0502040204020203" pitchFamily="34" charset="0"/>
              </a:rPr>
              <a:t>…</a:t>
            </a:r>
          </a:p>
          <a:p>
            <a:r>
              <a:rPr lang="en-US" sz="2500" dirty="0" err="1">
                <a:solidFill>
                  <a:srgbClr val="FF0000"/>
                </a:solidFill>
                <a:latin typeface="Gadugi" panose="020B0502040204020203" pitchFamily="34" charset="0"/>
              </a:rPr>
              <a:t>last_time</a:t>
            </a:r>
            <a:r>
              <a:rPr lang="en-US" sz="2500" dirty="0">
                <a:solidFill>
                  <a:srgbClr val="FF0000"/>
                </a:solidFill>
                <a:latin typeface="Gadugi" panose="020B0502040204020203" pitchFamily="34" charset="0"/>
              </a:rPr>
              <a:t>[pkt.id] = </a:t>
            </a:r>
            <a:r>
              <a:rPr lang="en-US" sz="2500" dirty="0" err="1">
                <a:solidFill>
                  <a:srgbClr val="FF0000"/>
                </a:solidFill>
                <a:latin typeface="Gadugi" panose="020B0502040204020203" pitchFamily="34" charset="0"/>
              </a:rPr>
              <a:t>pkt.last_time</a:t>
            </a:r>
            <a:r>
              <a:rPr lang="en-US" sz="2500" dirty="0">
                <a:solidFill>
                  <a:srgbClr val="FF0000"/>
                </a:solidFill>
                <a:latin typeface="Gadugi" panose="020B0502040204020203" pitchFamily="34" charset="0"/>
              </a:rPr>
              <a:t>; // Write flank</a:t>
            </a:r>
            <a:endParaRPr lang="en-US" sz="2500" dirty="0">
              <a:latin typeface="Gadugi" panose="020B0502040204020203" pitchFamily="34" charset="0"/>
            </a:endParaRPr>
          </a:p>
        </p:txBody>
      </p:sp>
      <p:sp>
        <p:nvSpPr>
          <p:cNvPr id="7" name="Down Arrow 6"/>
          <p:cNvSpPr/>
          <p:nvPr/>
        </p:nvSpPr>
        <p:spPr>
          <a:xfrm>
            <a:off x="5600700" y="3276601"/>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5" name="Right Arrow 2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7" name="Right Arrow 2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9" name="TextBox 28"/>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0" name="Rounded Rectangle 29"/>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1" name="TextBox 30"/>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4110691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FAQ</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77500" lnSpcReduction="20000"/>
          </a:bodyPr>
          <a:lstStyle/>
          <a:p>
            <a:r>
              <a:rPr lang="en-US" dirty="0" smtClean="0">
                <a:latin typeface="Gadugi" panose="020B0502040204020203" pitchFamily="34" charset="0"/>
              </a:rPr>
              <a:t>Does predication require you to do twice the amount of work (for both the if and the else branch)?</a:t>
            </a:r>
          </a:p>
          <a:p>
            <a:pPr lvl="1"/>
            <a:r>
              <a:rPr lang="en-US" dirty="0" smtClean="0">
                <a:latin typeface="Gadugi" panose="020B0502040204020203" pitchFamily="34" charset="0"/>
              </a:rPr>
              <a:t>Yes, but it’s done in parallel, so it doesn’t affect timing.</a:t>
            </a:r>
          </a:p>
          <a:p>
            <a:pPr lvl="1"/>
            <a:r>
              <a:rPr lang="en-US" dirty="0" smtClean="0">
                <a:latin typeface="Gadugi" panose="020B0502040204020203" pitchFamily="34" charset="0"/>
              </a:rPr>
              <a:t>The additional area overhead is negligible.</a:t>
            </a:r>
            <a:endParaRPr lang="en-US" dirty="0">
              <a:latin typeface="Gadugi" panose="020B0502040204020203" pitchFamily="34" charset="0"/>
            </a:endParaRPr>
          </a:p>
          <a:p>
            <a:r>
              <a:rPr lang="en-US" dirty="0" smtClean="0">
                <a:latin typeface="Gadugi" panose="020B0502040204020203" pitchFamily="34" charset="0"/>
              </a:rPr>
              <a:t>What do you do when code doesn’t map?</a:t>
            </a:r>
          </a:p>
          <a:p>
            <a:pPr lvl="1"/>
            <a:r>
              <a:rPr lang="en-US" dirty="0" smtClean="0">
                <a:latin typeface="Gadugi" panose="020B0502040204020203" pitchFamily="34" charset="0"/>
              </a:rPr>
              <a:t>We reject it and the programmer retries</a:t>
            </a:r>
            <a:endParaRPr lang="en-US" dirty="0">
              <a:latin typeface="Gadugi" panose="020B0502040204020203" pitchFamily="34" charset="0"/>
            </a:endParaRPr>
          </a:p>
          <a:p>
            <a:r>
              <a:rPr lang="en-US" dirty="0" smtClean="0">
                <a:latin typeface="Gadugi" panose="020B0502040204020203" pitchFamily="34" charset="0"/>
              </a:rPr>
              <a:t>Why can’t you give better diagnostics?</a:t>
            </a:r>
          </a:p>
          <a:p>
            <a:pPr lvl="1"/>
            <a:r>
              <a:rPr lang="en-US" dirty="0" smtClean="0">
                <a:latin typeface="Gadugi" panose="020B0502040204020203" pitchFamily="34" charset="0"/>
              </a:rPr>
              <a:t>It’s hard to say why a SAT solver says </a:t>
            </a:r>
            <a:r>
              <a:rPr lang="en-US" dirty="0" err="1" smtClean="0">
                <a:latin typeface="Gadugi" panose="020B0502040204020203" pitchFamily="34" charset="0"/>
              </a:rPr>
              <a:t>unsatisfiable</a:t>
            </a:r>
            <a:r>
              <a:rPr lang="en-US" dirty="0" smtClean="0">
                <a:latin typeface="Gadugi" panose="020B0502040204020203" pitchFamily="34" charset="0"/>
              </a:rPr>
              <a:t>, which is at the heart of these issues.</a:t>
            </a:r>
            <a:endParaRPr lang="en-US" dirty="0">
              <a:latin typeface="Gadugi" panose="020B0502040204020203" pitchFamily="34" charset="0"/>
            </a:endParaRPr>
          </a:p>
          <a:p>
            <a:r>
              <a:rPr lang="en-US" dirty="0" smtClean="0">
                <a:latin typeface="Gadugi" panose="020B0502040204020203" pitchFamily="34" charset="0"/>
              </a:rPr>
              <a:t>Approximating square root.</a:t>
            </a:r>
          </a:p>
          <a:p>
            <a:pPr lvl="1"/>
            <a:r>
              <a:rPr lang="en-US" dirty="0" smtClean="0">
                <a:latin typeface="Gadugi" panose="020B0502040204020203" pitchFamily="34" charset="0"/>
              </a:rPr>
              <a:t>Approximation is a good next step, especially for algorithms that are ok with sampling.</a:t>
            </a:r>
            <a:endParaRPr lang="en-US" dirty="0">
              <a:latin typeface="Gadugi" panose="020B0502040204020203" pitchFamily="34" charset="0"/>
            </a:endParaRPr>
          </a:p>
          <a:p>
            <a:r>
              <a:rPr lang="en-US" dirty="0" smtClean="0">
                <a:latin typeface="Gadugi" panose="020B0502040204020203" pitchFamily="34" charset="0"/>
              </a:rPr>
              <a:t>How do you handle wrap arounds in the PIFO?</a:t>
            </a:r>
          </a:p>
          <a:p>
            <a:pPr lvl="1"/>
            <a:r>
              <a:rPr lang="en-US" dirty="0" smtClean="0">
                <a:latin typeface="Gadugi" panose="020B0502040204020203" pitchFamily="34" charset="0"/>
              </a:rPr>
              <a:t>We don’t right now.</a:t>
            </a:r>
          </a:p>
          <a:p>
            <a:r>
              <a:rPr lang="en-US" dirty="0" smtClean="0">
                <a:latin typeface="Gadugi" panose="020B0502040204020203" pitchFamily="34" charset="0"/>
              </a:rPr>
              <a:t>Is the compiler optimal?</a:t>
            </a:r>
          </a:p>
          <a:p>
            <a:pPr lvl="1"/>
            <a:r>
              <a:rPr lang="en-US" dirty="0" smtClean="0">
                <a:latin typeface="Gadugi" panose="020B0502040204020203" pitchFamily="34" charset="0"/>
              </a:rPr>
              <a:t>No, it’s only correct.</a:t>
            </a:r>
            <a:endParaRPr lang="en-US" dirty="0">
              <a:latin typeface="Gadugi" panose="020B0502040204020203" pitchFamily="34" charset="0"/>
            </a:endParaRPr>
          </a:p>
        </p:txBody>
      </p:sp>
    </p:spTree>
    <p:extLst>
      <p:ext uri="{BB962C8B-B14F-4D97-AF65-F5344CB8AC3E}">
        <p14:creationId xmlns:p14="http://schemas.microsoft.com/office/powerpoint/2010/main" val="31886652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Contributions</a:t>
            </a:r>
            <a:endParaRPr lang="en-US" dirty="0"/>
          </a:p>
        </p:txBody>
      </p:sp>
      <p:sp>
        <p:nvSpPr>
          <p:cNvPr id="3" name="Content Placeholder 2"/>
          <p:cNvSpPr>
            <a:spLocks noGrp="1"/>
          </p:cNvSpPr>
          <p:nvPr>
            <p:ph idx="1"/>
          </p:nvPr>
        </p:nvSpPr>
        <p:spPr>
          <a:xfrm>
            <a:off x="838200" y="1825625"/>
            <a:ext cx="11353800" cy="4351338"/>
          </a:xfrm>
        </p:spPr>
        <p:txBody>
          <a:bodyPr/>
          <a:lstStyle/>
          <a:p>
            <a:r>
              <a:rPr lang="en-US" dirty="0" smtClean="0"/>
              <a:t>Packet transaction: High-level abstraction for data-plane algorithms</a:t>
            </a:r>
          </a:p>
          <a:p>
            <a:pPr lvl="1"/>
            <a:r>
              <a:rPr lang="en-US" dirty="0" smtClean="0"/>
              <a:t>Examples of several algorithms as packet transactions</a:t>
            </a:r>
          </a:p>
          <a:p>
            <a:pPr lvl="1"/>
            <a:endParaRPr lang="en-US" dirty="0"/>
          </a:p>
          <a:p>
            <a:r>
              <a:rPr lang="en-US" dirty="0" smtClean="0"/>
              <a:t>Atoms: A representation for switch instruction sets</a:t>
            </a:r>
          </a:p>
          <a:p>
            <a:pPr lvl="1"/>
            <a:r>
              <a:rPr lang="en-US" dirty="0" smtClean="0"/>
              <a:t>Seven concrete </a:t>
            </a:r>
            <a:r>
              <a:rPr lang="en-US" dirty="0" err="1" smtClean="0"/>
              <a:t>stateful</a:t>
            </a:r>
            <a:r>
              <a:rPr lang="en-US" dirty="0" smtClean="0"/>
              <a:t> instructions</a:t>
            </a:r>
          </a:p>
          <a:p>
            <a:pPr lvl="1"/>
            <a:endParaRPr lang="en-US" dirty="0"/>
          </a:p>
          <a:p>
            <a:r>
              <a:rPr lang="en-US" dirty="0" smtClean="0"/>
              <a:t>Compiler from packet transactions to atoms</a:t>
            </a:r>
          </a:p>
          <a:p>
            <a:pPr lvl="1"/>
            <a:r>
              <a:rPr lang="en-US" dirty="0" smtClean="0"/>
              <a:t>Allows us to iteratively design switch instruction sets</a:t>
            </a:r>
          </a:p>
          <a:p>
            <a:pPr lvl="1"/>
            <a:endParaRPr lang="en-US" dirty="0" smtClean="0"/>
          </a:p>
          <a:p>
            <a:endParaRPr lang="en-US" dirty="0"/>
          </a:p>
          <a:p>
            <a:endParaRPr lang="en-US" dirty="0"/>
          </a:p>
        </p:txBody>
      </p:sp>
    </p:spTree>
    <p:extLst>
      <p:ext uri="{BB962C8B-B14F-4D97-AF65-F5344CB8AC3E}">
        <p14:creationId xmlns:p14="http://schemas.microsoft.com/office/powerpoint/2010/main" val="316730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Packet transactions</a:t>
            </a:r>
            <a:endParaRPr lang="en-US" dirty="0">
              <a:latin typeface="+mj-lt"/>
            </a:endParaRPr>
          </a:p>
        </p:txBody>
      </p:sp>
      <p:sp>
        <p:nvSpPr>
          <p:cNvPr id="3" name="Content Placeholder 2"/>
          <p:cNvSpPr>
            <a:spLocks noGrp="1"/>
          </p:cNvSpPr>
          <p:nvPr>
            <p:ph idx="1"/>
          </p:nvPr>
        </p:nvSpPr>
        <p:spPr>
          <a:xfrm>
            <a:off x="507023" y="1616870"/>
            <a:ext cx="11571906" cy="1812130"/>
          </a:xfrm>
        </p:spPr>
        <p:txBody>
          <a:bodyPr>
            <a:noAutofit/>
          </a:bodyPr>
          <a:lstStyle/>
          <a:p>
            <a:r>
              <a:rPr lang="en-US" dirty="0" smtClean="0">
                <a:latin typeface="+mj-lt"/>
              </a:rPr>
              <a:t>Packet transaction: block of imperative code</a:t>
            </a:r>
          </a:p>
          <a:p>
            <a:r>
              <a:rPr lang="en-US" dirty="0">
                <a:latin typeface="+mj-lt"/>
              </a:rPr>
              <a:t>T</a:t>
            </a:r>
            <a:r>
              <a:rPr lang="en-US" dirty="0" smtClean="0">
                <a:latin typeface="+mj-lt"/>
              </a:rPr>
              <a:t>ransaction runs to completion, one packet at a time, serially</a:t>
            </a:r>
          </a:p>
        </p:txBody>
      </p:sp>
      <p:sp>
        <p:nvSpPr>
          <p:cNvPr id="6" name="Rounded Rectangle 5"/>
          <p:cNvSpPr/>
          <p:nvPr/>
        </p:nvSpPr>
        <p:spPr>
          <a:xfrm>
            <a:off x="2828686" y="3284528"/>
            <a:ext cx="3609987" cy="2738446"/>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10000"/>
              </a:lnSpc>
            </a:pPr>
            <a:r>
              <a:rPr lang="en-US" sz="2500" dirty="0" smtClean="0">
                <a:solidFill>
                  <a:schemeClr val="tx1"/>
                </a:solidFill>
                <a:latin typeface="+mj-lt"/>
                <a:cs typeface="Seravek"/>
              </a:rPr>
              <a:t>if </a:t>
            </a:r>
            <a:r>
              <a:rPr lang="en-US" sz="2500" dirty="0">
                <a:solidFill>
                  <a:schemeClr val="tx1"/>
                </a:solidFill>
                <a:latin typeface="+mj-lt"/>
                <a:cs typeface="Seravek"/>
              </a:rPr>
              <a:t>(count == </a:t>
            </a:r>
            <a:r>
              <a:rPr lang="en-US" sz="2500" dirty="0" smtClean="0">
                <a:solidFill>
                  <a:schemeClr val="tx1"/>
                </a:solidFill>
                <a:latin typeface="+mj-lt"/>
                <a:cs typeface="Seravek"/>
              </a:rPr>
              <a:t>9):</a:t>
            </a:r>
            <a:endParaRPr lang="en-US" sz="2500" dirty="0">
              <a:solidFill>
                <a:schemeClr val="tx1"/>
              </a:solidFill>
              <a:latin typeface="+mj-lt"/>
              <a:cs typeface="Seravek"/>
            </a:endParaRPr>
          </a:p>
          <a:p>
            <a:pPr>
              <a:lnSpc>
                <a:spcPct val="110000"/>
              </a:lnSpc>
            </a:pPr>
            <a:r>
              <a:rPr lang="en-US" sz="2500" dirty="0" smtClean="0">
                <a:solidFill>
                  <a:schemeClr val="tx1"/>
                </a:solidFill>
                <a:latin typeface="+mj-lt"/>
                <a:cs typeface="Seravek"/>
              </a:rPr>
              <a:t>   </a:t>
            </a:r>
            <a:r>
              <a:rPr lang="en-US" sz="2500" dirty="0" err="1" smtClean="0">
                <a:solidFill>
                  <a:schemeClr val="tx1"/>
                </a:solidFill>
                <a:latin typeface="+mj-lt"/>
                <a:cs typeface="Seravek"/>
              </a:rPr>
              <a:t>pkt.sample</a:t>
            </a:r>
            <a:r>
              <a:rPr lang="en-US" sz="2500" dirty="0" smtClean="0">
                <a:solidFill>
                  <a:schemeClr val="tx1"/>
                </a:solidFill>
                <a:latin typeface="+mj-lt"/>
                <a:cs typeface="Seravek"/>
              </a:rPr>
              <a:t> = </a:t>
            </a:r>
            <a:r>
              <a:rPr lang="en-US" sz="2500" dirty="0" err="1" smtClean="0">
                <a:solidFill>
                  <a:schemeClr val="tx1"/>
                </a:solidFill>
                <a:latin typeface="+mj-lt"/>
                <a:cs typeface="Seravek"/>
              </a:rPr>
              <a:t>pkt.src</a:t>
            </a:r>
            <a:endParaRPr lang="en-US" sz="2500" dirty="0">
              <a:solidFill>
                <a:schemeClr val="tx1"/>
              </a:solidFill>
              <a:latin typeface="+mj-lt"/>
              <a:cs typeface="Seravek"/>
            </a:endParaRPr>
          </a:p>
          <a:p>
            <a:pPr>
              <a:lnSpc>
                <a:spcPct val="110000"/>
              </a:lnSpc>
            </a:pPr>
            <a:r>
              <a:rPr lang="en-US" sz="2500" dirty="0">
                <a:solidFill>
                  <a:schemeClr val="tx1"/>
                </a:solidFill>
                <a:latin typeface="+mj-lt"/>
                <a:cs typeface="Seravek"/>
              </a:rPr>
              <a:t>  </a:t>
            </a:r>
            <a:r>
              <a:rPr lang="en-US" sz="2500" dirty="0" smtClean="0">
                <a:solidFill>
                  <a:schemeClr val="tx1"/>
                </a:solidFill>
                <a:latin typeface="+mj-lt"/>
                <a:cs typeface="Seravek"/>
              </a:rPr>
              <a:t> count </a:t>
            </a:r>
            <a:r>
              <a:rPr lang="en-US" sz="2500" dirty="0">
                <a:solidFill>
                  <a:schemeClr val="tx1"/>
                </a:solidFill>
                <a:latin typeface="+mj-lt"/>
                <a:cs typeface="Seravek"/>
              </a:rPr>
              <a:t>= 0</a:t>
            </a:r>
          </a:p>
          <a:p>
            <a:pPr>
              <a:lnSpc>
                <a:spcPct val="110000"/>
              </a:lnSpc>
            </a:pPr>
            <a:r>
              <a:rPr lang="en-US" sz="2500" dirty="0" smtClean="0">
                <a:solidFill>
                  <a:schemeClr val="tx1"/>
                </a:solidFill>
                <a:latin typeface="+mj-lt"/>
                <a:cs typeface="Seravek"/>
              </a:rPr>
              <a:t>else </a:t>
            </a:r>
            <a:r>
              <a:rPr lang="en-US" sz="2500" dirty="0">
                <a:solidFill>
                  <a:schemeClr val="tx1"/>
                </a:solidFill>
                <a:latin typeface="+mj-lt"/>
                <a:cs typeface="Seravek"/>
              </a:rPr>
              <a:t>:</a:t>
            </a:r>
          </a:p>
          <a:p>
            <a:pPr>
              <a:lnSpc>
                <a:spcPct val="110000"/>
              </a:lnSpc>
            </a:pPr>
            <a:r>
              <a:rPr lang="en-US" sz="2500" dirty="0">
                <a:solidFill>
                  <a:schemeClr val="tx1"/>
                </a:solidFill>
                <a:latin typeface="+mj-lt"/>
                <a:cs typeface="Seravek"/>
              </a:rPr>
              <a:t> </a:t>
            </a:r>
            <a:r>
              <a:rPr lang="en-US" sz="2500" dirty="0" smtClean="0">
                <a:solidFill>
                  <a:schemeClr val="tx1"/>
                </a:solidFill>
                <a:latin typeface="+mj-lt"/>
                <a:cs typeface="Seravek"/>
              </a:rPr>
              <a:t>  </a:t>
            </a:r>
            <a:r>
              <a:rPr lang="en-US" sz="2500" dirty="0" err="1" smtClean="0">
                <a:solidFill>
                  <a:schemeClr val="tx1"/>
                </a:solidFill>
                <a:latin typeface="+mj-lt"/>
                <a:cs typeface="Seravek"/>
              </a:rPr>
              <a:t>pkt.sample</a:t>
            </a:r>
            <a:r>
              <a:rPr lang="en-US" sz="2500" dirty="0" smtClean="0">
                <a:solidFill>
                  <a:schemeClr val="tx1"/>
                </a:solidFill>
                <a:latin typeface="+mj-lt"/>
                <a:cs typeface="Seravek"/>
              </a:rPr>
              <a:t> </a:t>
            </a:r>
            <a:r>
              <a:rPr lang="en-US" sz="2500" dirty="0">
                <a:solidFill>
                  <a:schemeClr val="tx1"/>
                </a:solidFill>
                <a:latin typeface="+mj-lt"/>
                <a:cs typeface="Seravek"/>
              </a:rPr>
              <a:t>= 0</a:t>
            </a:r>
          </a:p>
          <a:p>
            <a:pPr>
              <a:lnSpc>
                <a:spcPct val="110000"/>
              </a:lnSpc>
            </a:pPr>
            <a:r>
              <a:rPr lang="en-US" sz="2500" dirty="0">
                <a:solidFill>
                  <a:schemeClr val="tx1"/>
                </a:solidFill>
                <a:latin typeface="+mj-lt"/>
                <a:cs typeface="Seravek"/>
              </a:rPr>
              <a:t> </a:t>
            </a:r>
            <a:r>
              <a:rPr lang="en-US" sz="2500" dirty="0" smtClean="0">
                <a:solidFill>
                  <a:schemeClr val="tx1"/>
                </a:solidFill>
                <a:latin typeface="+mj-lt"/>
                <a:cs typeface="Seravek"/>
              </a:rPr>
              <a:t>  count++</a:t>
            </a:r>
            <a:endParaRPr lang="en-US" sz="2500" dirty="0">
              <a:solidFill>
                <a:schemeClr val="tx1"/>
              </a:solidFill>
              <a:latin typeface="+mj-lt"/>
              <a:cs typeface="Seravek"/>
            </a:endParaRPr>
          </a:p>
        </p:txBody>
      </p:sp>
      <p:sp>
        <p:nvSpPr>
          <p:cNvPr id="10" name="TextBox 9"/>
          <p:cNvSpPr txBox="1"/>
          <p:nvPr/>
        </p:nvSpPr>
        <p:spPr>
          <a:xfrm>
            <a:off x="6427417" y="3216977"/>
            <a:ext cx="1154483" cy="553998"/>
          </a:xfrm>
          <a:prstGeom prst="rect">
            <a:avLst/>
          </a:prstGeom>
          <a:noFill/>
          <a:ln>
            <a:noFill/>
          </a:ln>
        </p:spPr>
        <p:txBody>
          <a:bodyPr wrap="none" rtlCol="0">
            <a:spAutoFit/>
          </a:bodyPr>
          <a:lstStyle/>
          <a:p>
            <a:r>
              <a:rPr lang="en-US" sz="3000" dirty="0" smtClean="0">
                <a:latin typeface="+mj-lt"/>
                <a:cs typeface="Seravek"/>
              </a:rPr>
              <a:t>count</a:t>
            </a:r>
            <a:endParaRPr lang="en-US" sz="3000" dirty="0">
              <a:latin typeface="+mj-lt"/>
              <a:cs typeface="Seravek"/>
            </a:endParaRPr>
          </a:p>
        </p:txBody>
      </p:sp>
      <p:sp>
        <p:nvSpPr>
          <p:cNvPr id="11" name="Rounded Rectangle 10"/>
          <p:cNvSpPr/>
          <p:nvPr/>
        </p:nvSpPr>
        <p:spPr>
          <a:xfrm>
            <a:off x="2756314" y="3044827"/>
            <a:ext cx="4953000" cy="3203573"/>
          </a:xfrm>
          <a:prstGeom prst="roundRect">
            <a:avLst/>
          </a:prstGeom>
          <a:noFill/>
          <a:ln w="635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cxnSp>
        <p:nvCxnSpPr>
          <p:cNvPr id="5" name="Straight Arrow Connector 4"/>
          <p:cNvCxnSpPr/>
          <p:nvPr/>
        </p:nvCxnSpPr>
        <p:spPr>
          <a:xfrm>
            <a:off x="2095500" y="4419600"/>
            <a:ext cx="647700" cy="0"/>
          </a:xfrm>
          <a:prstGeom prst="straightConnector1">
            <a:avLst/>
          </a:prstGeom>
          <a:ln w="762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a:xfrm>
            <a:off x="8267700" y="3013073"/>
            <a:ext cx="3866319" cy="553998"/>
            <a:chOff x="8554281" y="3013073"/>
            <a:chExt cx="2836469" cy="553998"/>
          </a:xfrm>
        </p:grpSpPr>
        <p:sp>
          <p:nvSpPr>
            <p:cNvPr id="19" name="Rounded Rectangle 18"/>
            <p:cNvSpPr/>
            <p:nvPr/>
          </p:nvSpPr>
          <p:spPr>
            <a:xfrm>
              <a:off x="8554281" y="3053550"/>
              <a:ext cx="2836469" cy="473044"/>
            </a:xfrm>
            <a:prstGeom prst="roundRect">
              <a:avLst/>
            </a:prstGeom>
            <a:solidFill>
              <a:srgbClr val="FF7E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solidFill>
                  <a:schemeClr val="tx1"/>
                </a:solidFill>
                <a:latin typeface="+mj-lt"/>
                <a:cs typeface="Seravek"/>
              </a:endParaRPr>
            </a:p>
          </p:txBody>
        </p:sp>
        <p:sp>
          <p:nvSpPr>
            <p:cNvPr id="14" name="TextBox 13"/>
            <p:cNvSpPr txBox="1"/>
            <p:nvPr/>
          </p:nvSpPr>
          <p:spPr>
            <a:xfrm>
              <a:off x="8672241" y="3013073"/>
              <a:ext cx="1903036" cy="553998"/>
            </a:xfrm>
            <a:prstGeom prst="rect">
              <a:avLst/>
            </a:prstGeom>
            <a:noFill/>
          </p:spPr>
          <p:txBody>
            <a:bodyPr wrap="none" rtlCol="0">
              <a:spAutoFit/>
            </a:bodyPr>
            <a:lstStyle/>
            <a:p>
              <a:r>
                <a:rPr lang="en-US" sz="3000" dirty="0" smtClean="0">
                  <a:solidFill>
                    <a:srgbClr val="000000"/>
                  </a:solidFill>
                  <a:latin typeface="+mj-lt"/>
                  <a:cs typeface="Seravek"/>
                </a:rPr>
                <a:t>p1.sample = 0</a:t>
              </a:r>
            </a:p>
          </p:txBody>
        </p:sp>
      </p:grpSp>
      <p:cxnSp>
        <p:nvCxnSpPr>
          <p:cNvPr id="27" name="Straight Arrow Connector 26"/>
          <p:cNvCxnSpPr/>
          <p:nvPr/>
        </p:nvCxnSpPr>
        <p:spPr>
          <a:xfrm>
            <a:off x="7734300" y="4457700"/>
            <a:ext cx="647700" cy="0"/>
          </a:xfrm>
          <a:prstGeom prst="straightConnector1">
            <a:avLst/>
          </a:prstGeom>
          <a:ln w="762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50" name="Group 49"/>
          <p:cNvGrpSpPr/>
          <p:nvPr/>
        </p:nvGrpSpPr>
        <p:grpSpPr>
          <a:xfrm>
            <a:off x="8267700" y="3716375"/>
            <a:ext cx="3866319" cy="553998"/>
            <a:chOff x="8554281" y="3716375"/>
            <a:chExt cx="2850733" cy="553998"/>
          </a:xfrm>
        </p:grpSpPr>
        <p:sp>
          <p:nvSpPr>
            <p:cNvPr id="30" name="Rounded Rectangle 29"/>
            <p:cNvSpPr/>
            <p:nvPr/>
          </p:nvSpPr>
          <p:spPr>
            <a:xfrm>
              <a:off x="8554281" y="3756852"/>
              <a:ext cx="2850733" cy="473044"/>
            </a:xfrm>
            <a:prstGeom prst="roundRect">
              <a:avLst/>
            </a:prstGeom>
            <a:solidFill>
              <a:srgbClr val="FF7E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solidFill>
                  <a:schemeClr val="tx1"/>
                </a:solidFill>
                <a:latin typeface="+mj-lt"/>
                <a:cs typeface="Seravek"/>
              </a:endParaRPr>
            </a:p>
          </p:txBody>
        </p:sp>
        <p:sp>
          <p:nvSpPr>
            <p:cNvPr id="31" name="TextBox 30"/>
            <p:cNvSpPr txBox="1"/>
            <p:nvPr/>
          </p:nvSpPr>
          <p:spPr>
            <a:xfrm>
              <a:off x="8672241" y="3716375"/>
              <a:ext cx="1912606" cy="553998"/>
            </a:xfrm>
            <a:prstGeom prst="rect">
              <a:avLst/>
            </a:prstGeom>
            <a:noFill/>
          </p:spPr>
          <p:txBody>
            <a:bodyPr wrap="none" rtlCol="0">
              <a:spAutoFit/>
            </a:bodyPr>
            <a:lstStyle/>
            <a:p>
              <a:r>
                <a:rPr lang="en-US" sz="3000" dirty="0" smtClean="0">
                  <a:solidFill>
                    <a:srgbClr val="000000"/>
                  </a:solidFill>
                  <a:latin typeface="+mj-lt"/>
                  <a:cs typeface="Seravek"/>
                </a:rPr>
                <a:t>p2.sample = 0</a:t>
              </a:r>
            </a:p>
          </p:txBody>
        </p:sp>
      </p:grpSp>
      <p:grpSp>
        <p:nvGrpSpPr>
          <p:cNvPr id="32" name="Group 31"/>
          <p:cNvGrpSpPr/>
          <p:nvPr/>
        </p:nvGrpSpPr>
        <p:grpSpPr>
          <a:xfrm>
            <a:off x="1209546" y="3085635"/>
            <a:ext cx="627131" cy="553998"/>
            <a:chOff x="1209546" y="3085635"/>
            <a:chExt cx="627131" cy="553998"/>
          </a:xfrm>
        </p:grpSpPr>
        <p:sp>
          <p:nvSpPr>
            <p:cNvPr id="44" name="Rounded Rectangle 43"/>
            <p:cNvSpPr/>
            <p:nvPr/>
          </p:nvSpPr>
          <p:spPr>
            <a:xfrm>
              <a:off x="1209546" y="3126112"/>
              <a:ext cx="611013" cy="473044"/>
            </a:xfrm>
            <a:prstGeom prst="roundRect">
              <a:avLst/>
            </a:prstGeom>
            <a:solidFill>
              <a:srgbClr val="FF7E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latin typeface="+mj-lt"/>
                <a:cs typeface="Seravek"/>
              </a:endParaRPr>
            </a:p>
          </p:txBody>
        </p:sp>
        <p:sp>
          <p:nvSpPr>
            <p:cNvPr id="45" name="TextBox 44"/>
            <p:cNvSpPr txBox="1"/>
            <p:nvPr/>
          </p:nvSpPr>
          <p:spPr>
            <a:xfrm>
              <a:off x="1219200" y="3085635"/>
              <a:ext cx="617477" cy="553998"/>
            </a:xfrm>
            <a:prstGeom prst="rect">
              <a:avLst/>
            </a:prstGeom>
            <a:noFill/>
          </p:spPr>
          <p:txBody>
            <a:bodyPr wrap="none" rtlCol="0">
              <a:spAutoFit/>
            </a:bodyPr>
            <a:lstStyle/>
            <a:p>
              <a:r>
                <a:rPr lang="en-US" sz="3000" dirty="0" smtClean="0">
                  <a:solidFill>
                    <a:srgbClr val="000000"/>
                  </a:solidFill>
                  <a:latin typeface="+mj-lt"/>
                  <a:cs typeface="Seravek"/>
                </a:rPr>
                <a:t>p1</a:t>
              </a:r>
            </a:p>
          </p:txBody>
        </p:sp>
      </p:grpSp>
      <p:grpSp>
        <p:nvGrpSpPr>
          <p:cNvPr id="33" name="Group 32"/>
          <p:cNvGrpSpPr/>
          <p:nvPr/>
        </p:nvGrpSpPr>
        <p:grpSpPr>
          <a:xfrm>
            <a:off x="1209546" y="3788937"/>
            <a:ext cx="621942" cy="553998"/>
            <a:chOff x="1209546" y="3788937"/>
            <a:chExt cx="621942" cy="553998"/>
          </a:xfrm>
        </p:grpSpPr>
        <p:sp>
          <p:nvSpPr>
            <p:cNvPr id="46" name="Rounded Rectangle 45"/>
            <p:cNvSpPr/>
            <p:nvPr/>
          </p:nvSpPr>
          <p:spPr>
            <a:xfrm>
              <a:off x="1209546" y="3829414"/>
              <a:ext cx="611013" cy="473044"/>
            </a:xfrm>
            <a:prstGeom prst="roundRect">
              <a:avLst/>
            </a:prstGeom>
            <a:solidFill>
              <a:srgbClr val="FF7E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latin typeface="+mj-lt"/>
                <a:cs typeface="Seravek"/>
              </a:endParaRPr>
            </a:p>
          </p:txBody>
        </p:sp>
        <p:sp>
          <p:nvSpPr>
            <p:cNvPr id="47" name="TextBox 46"/>
            <p:cNvSpPr txBox="1"/>
            <p:nvPr/>
          </p:nvSpPr>
          <p:spPr>
            <a:xfrm>
              <a:off x="1214011" y="3788937"/>
              <a:ext cx="617477" cy="553998"/>
            </a:xfrm>
            <a:prstGeom prst="rect">
              <a:avLst/>
            </a:prstGeom>
            <a:noFill/>
          </p:spPr>
          <p:txBody>
            <a:bodyPr wrap="none" rtlCol="0">
              <a:spAutoFit/>
            </a:bodyPr>
            <a:lstStyle/>
            <a:p>
              <a:r>
                <a:rPr lang="en-US" sz="3000" dirty="0" smtClean="0">
                  <a:solidFill>
                    <a:srgbClr val="000000"/>
                  </a:solidFill>
                  <a:latin typeface="+mj-lt"/>
                  <a:cs typeface="Seravek"/>
                </a:rPr>
                <a:t>p2</a:t>
              </a:r>
            </a:p>
          </p:txBody>
        </p:sp>
      </p:grpSp>
      <p:sp>
        <p:nvSpPr>
          <p:cNvPr id="34" name="Rounded Rectangle 33"/>
          <p:cNvSpPr/>
          <p:nvPr/>
        </p:nvSpPr>
        <p:spPr>
          <a:xfrm>
            <a:off x="6514873" y="3752088"/>
            <a:ext cx="952727" cy="1143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solidFill>
                  <a:srgbClr val="000000"/>
                </a:solidFill>
                <a:latin typeface="+mj-lt"/>
                <a:cs typeface="Seravek"/>
              </a:rPr>
              <a:t>0</a:t>
            </a:r>
            <a:endParaRPr lang="en-US" sz="3000" dirty="0">
              <a:solidFill>
                <a:srgbClr val="000000"/>
              </a:solidFill>
              <a:latin typeface="+mj-lt"/>
              <a:cs typeface="Seravek"/>
            </a:endParaRPr>
          </a:p>
        </p:txBody>
      </p:sp>
      <p:sp>
        <p:nvSpPr>
          <p:cNvPr id="54" name="Rounded Rectangle 53"/>
          <p:cNvSpPr/>
          <p:nvPr/>
        </p:nvSpPr>
        <p:spPr>
          <a:xfrm>
            <a:off x="6514873" y="3752088"/>
            <a:ext cx="946391" cy="1147649"/>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solidFill>
                  <a:srgbClr val="000000"/>
                </a:solidFill>
                <a:latin typeface="+mj-lt"/>
                <a:cs typeface="Seravek"/>
              </a:rPr>
              <a:t>1</a:t>
            </a:r>
            <a:endParaRPr lang="en-US" sz="3000" dirty="0">
              <a:solidFill>
                <a:srgbClr val="000000"/>
              </a:solidFill>
              <a:latin typeface="+mj-lt"/>
              <a:cs typeface="Seravek"/>
            </a:endParaRPr>
          </a:p>
        </p:txBody>
      </p:sp>
      <p:sp>
        <p:nvSpPr>
          <p:cNvPr id="55" name="Rounded Rectangle 54"/>
          <p:cNvSpPr/>
          <p:nvPr/>
        </p:nvSpPr>
        <p:spPr>
          <a:xfrm>
            <a:off x="6514873" y="3752088"/>
            <a:ext cx="952727" cy="1143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solidFill>
                  <a:srgbClr val="000000"/>
                </a:solidFill>
                <a:latin typeface="+mj-lt"/>
                <a:cs typeface="Seravek"/>
              </a:rPr>
              <a:t>2</a:t>
            </a:r>
            <a:endParaRPr lang="en-US" sz="3000" dirty="0">
              <a:solidFill>
                <a:srgbClr val="000000"/>
              </a:solidFill>
              <a:latin typeface="+mj-lt"/>
              <a:cs typeface="Seravek"/>
            </a:endParaRPr>
          </a:p>
        </p:txBody>
      </p:sp>
      <p:sp>
        <p:nvSpPr>
          <p:cNvPr id="26" name="Rounded Rectangle 25"/>
          <p:cNvSpPr/>
          <p:nvPr/>
        </p:nvSpPr>
        <p:spPr>
          <a:xfrm>
            <a:off x="6514873" y="3752088"/>
            <a:ext cx="952727" cy="1143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solidFill>
                  <a:srgbClr val="000000"/>
                </a:solidFill>
                <a:latin typeface="+mj-lt"/>
                <a:cs typeface="Seravek"/>
              </a:rPr>
              <a:t>9</a:t>
            </a:r>
            <a:endParaRPr lang="en-US" sz="3000" dirty="0">
              <a:solidFill>
                <a:srgbClr val="000000"/>
              </a:solidFill>
              <a:latin typeface="+mj-lt"/>
              <a:cs typeface="Seravek"/>
            </a:endParaRPr>
          </a:p>
        </p:txBody>
      </p:sp>
      <p:sp>
        <p:nvSpPr>
          <p:cNvPr id="28" name="Rounded Rectangle 27"/>
          <p:cNvSpPr/>
          <p:nvPr/>
        </p:nvSpPr>
        <p:spPr>
          <a:xfrm>
            <a:off x="6514873" y="3752088"/>
            <a:ext cx="952727" cy="1143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solidFill>
                  <a:srgbClr val="000000"/>
                </a:solidFill>
                <a:latin typeface="+mj-lt"/>
                <a:cs typeface="Seravek"/>
              </a:rPr>
              <a:t>0</a:t>
            </a:r>
            <a:endParaRPr lang="en-US" sz="3000" dirty="0">
              <a:solidFill>
                <a:srgbClr val="000000"/>
              </a:solidFill>
              <a:latin typeface="+mj-lt"/>
              <a:cs typeface="Seravek"/>
            </a:endParaRPr>
          </a:p>
        </p:txBody>
      </p:sp>
      <p:grpSp>
        <p:nvGrpSpPr>
          <p:cNvPr id="40" name="Group 39"/>
          <p:cNvGrpSpPr/>
          <p:nvPr/>
        </p:nvGrpSpPr>
        <p:grpSpPr>
          <a:xfrm>
            <a:off x="1072060" y="5091613"/>
            <a:ext cx="824265" cy="1432220"/>
            <a:chOff x="1072060" y="5091613"/>
            <a:chExt cx="824265" cy="1432220"/>
          </a:xfrm>
        </p:grpSpPr>
        <p:sp>
          <p:nvSpPr>
            <p:cNvPr id="29" name="Rounded Rectangle 28"/>
            <p:cNvSpPr/>
            <p:nvPr/>
          </p:nvSpPr>
          <p:spPr>
            <a:xfrm>
              <a:off x="1072326" y="6010312"/>
              <a:ext cx="737014" cy="473044"/>
            </a:xfrm>
            <a:prstGeom prst="roundRect">
              <a:avLst/>
            </a:prstGeom>
            <a:solidFill>
              <a:srgbClr val="FF7E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latin typeface="+mj-lt"/>
                <a:cs typeface="Seravek"/>
              </a:endParaRPr>
            </a:p>
          </p:txBody>
        </p:sp>
        <p:sp>
          <p:nvSpPr>
            <p:cNvPr id="35" name="TextBox 34"/>
            <p:cNvSpPr txBox="1"/>
            <p:nvPr/>
          </p:nvSpPr>
          <p:spPr>
            <a:xfrm>
              <a:off x="1072060" y="5969835"/>
              <a:ext cx="824265" cy="553998"/>
            </a:xfrm>
            <a:prstGeom prst="rect">
              <a:avLst/>
            </a:prstGeom>
            <a:noFill/>
          </p:spPr>
          <p:txBody>
            <a:bodyPr wrap="none" rtlCol="0">
              <a:spAutoFit/>
            </a:bodyPr>
            <a:lstStyle/>
            <a:p>
              <a:r>
                <a:rPr lang="en-US" sz="3000" dirty="0" smtClean="0">
                  <a:solidFill>
                    <a:srgbClr val="000000"/>
                  </a:solidFill>
                  <a:latin typeface="+mj-lt"/>
                  <a:cs typeface="Seravek"/>
                </a:rPr>
                <a:t>p10</a:t>
              </a:r>
            </a:p>
          </p:txBody>
        </p:sp>
        <p:sp>
          <p:nvSpPr>
            <p:cNvPr id="36" name="Oval 35"/>
            <p:cNvSpPr/>
            <p:nvPr/>
          </p:nvSpPr>
          <p:spPr>
            <a:xfrm>
              <a:off x="1409700" y="5091613"/>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sp>
          <p:nvSpPr>
            <p:cNvPr id="37" name="Oval 36"/>
            <p:cNvSpPr/>
            <p:nvPr/>
          </p:nvSpPr>
          <p:spPr>
            <a:xfrm>
              <a:off x="1409700" y="5358313"/>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sp>
          <p:nvSpPr>
            <p:cNvPr id="38" name="Oval 37"/>
            <p:cNvSpPr/>
            <p:nvPr/>
          </p:nvSpPr>
          <p:spPr>
            <a:xfrm>
              <a:off x="1409700" y="5625013"/>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grpSp>
      <p:grpSp>
        <p:nvGrpSpPr>
          <p:cNvPr id="56" name="Group 55"/>
          <p:cNvGrpSpPr/>
          <p:nvPr/>
        </p:nvGrpSpPr>
        <p:grpSpPr>
          <a:xfrm>
            <a:off x="8338992" y="5047958"/>
            <a:ext cx="3901368" cy="1435398"/>
            <a:chOff x="8625573" y="5047958"/>
            <a:chExt cx="3901368" cy="1435398"/>
          </a:xfrm>
        </p:grpSpPr>
        <p:sp>
          <p:nvSpPr>
            <p:cNvPr id="41" name="Oval 40"/>
            <p:cNvSpPr/>
            <p:nvPr/>
          </p:nvSpPr>
          <p:spPr>
            <a:xfrm>
              <a:off x="9984887" y="5047958"/>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sp>
          <p:nvSpPr>
            <p:cNvPr id="42" name="Oval 41"/>
            <p:cNvSpPr/>
            <p:nvPr/>
          </p:nvSpPr>
          <p:spPr>
            <a:xfrm>
              <a:off x="9984887" y="5314658"/>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sp>
          <p:nvSpPr>
            <p:cNvPr id="43" name="Oval 42"/>
            <p:cNvSpPr/>
            <p:nvPr/>
          </p:nvSpPr>
          <p:spPr>
            <a:xfrm>
              <a:off x="9984887" y="5581358"/>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sp>
          <p:nvSpPr>
            <p:cNvPr id="51" name="Rounded Rectangle 50"/>
            <p:cNvSpPr/>
            <p:nvPr/>
          </p:nvSpPr>
          <p:spPr>
            <a:xfrm>
              <a:off x="8625573" y="5969835"/>
              <a:ext cx="3795027" cy="473044"/>
            </a:xfrm>
            <a:prstGeom prst="roundRect">
              <a:avLst/>
            </a:prstGeom>
            <a:solidFill>
              <a:srgbClr val="FF7E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solidFill>
                  <a:schemeClr val="tx1"/>
                </a:solidFill>
                <a:latin typeface="+mj-lt"/>
                <a:cs typeface="Seravek"/>
              </a:endParaRPr>
            </a:p>
          </p:txBody>
        </p:sp>
        <p:sp>
          <p:nvSpPr>
            <p:cNvPr id="52" name="TextBox 51"/>
            <p:cNvSpPr txBox="1"/>
            <p:nvPr/>
          </p:nvSpPr>
          <p:spPr>
            <a:xfrm>
              <a:off x="8743533" y="5929358"/>
              <a:ext cx="3783408" cy="553998"/>
            </a:xfrm>
            <a:prstGeom prst="rect">
              <a:avLst/>
            </a:prstGeom>
            <a:noFill/>
          </p:spPr>
          <p:txBody>
            <a:bodyPr wrap="none" rtlCol="0">
              <a:spAutoFit/>
            </a:bodyPr>
            <a:lstStyle/>
            <a:p>
              <a:r>
                <a:rPr lang="en-US" sz="3000" dirty="0" smtClean="0">
                  <a:solidFill>
                    <a:srgbClr val="000000"/>
                  </a:solidFill>
                  <a:latin typeface="+mj-lt"/>
                  <a:cs typeface="Seravek"/>
                </a:rPr>
                <a:t>p10.sample = 1.2.3.4</a:t>
              </a:r>
            </a:p>
          </p:txBody>
        </p:sp>
      </p:grpSp>
      <p:grpSp>
        <p:nvGrpSpPr>
          <p:cNvPr id="20" name="Group 19"/>
          <p:cNvGrpSpPr/>
          <p:nvPr/>
        </p:nvGrpSpPr>
        <p:grpSpPr>
          <a:xfrm>
            <a:off x="685800" y="5410200"/>
            <a:ext cx="2857500" cy="1449407"/>
            <a:chOff x="609600" y="5410200"/>
            <a:chExt cx="2857500" cy="1449407"/>
          </a:xfrm>
        </p:grpSpPr>
        <p:cxnSp>
          <p:nvCxnSpPr>
            <p:cNvPr id="7" name="Straight Arrow Connector 6"/>
            <p:cNvCxnSpPr/>
            <p:nvPr/>
          </p:nvCxnSpPr>
          <p:spPr>
            <a:xfrm flipH="1">
              <a:off x="2319000" y="5410200"/>
              <a:ext cx="1148100" cy="512461"/>
            </a:xfrm>
            <a:prstGeom prst="straightConnector1">
              <a:avLst/>
            </a:prstGeom>
            <a:ln w="38100">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609600" y="5905500"/>
              <a:ext cx="2095500" cy="954107"/>
            </a:xfrm>
            <a:prstGeom prst="rect">
              <a:avLst/>
            </a:prstGeom>
            <a:noFill/>
          </p:spPr>
          <p:txBody>
            <a:bodyPr wrap="square" rtlCol="0">
              <a:spAutoFit/>
            </a:bodyPr>
            <a:lstStyle/>
            <a:p>
              <a:r>
                <a:rPr lang="en-US" sz="2800" dirty="0">
                  <a:latin typeface="+mj-lt"/>
                  <a:cs typeface="Seravek"/>
                </a:rPr>
                <a:t>p</a:t>
              </a:r>
              <a:r>
                <a:rPr lang="en-US" sz="2800" dirty="0" smtClean="0">
                  <a:latin typeface="+mj-lt"/>
                  <a:cs typeface="Seravek"/>
                </a:rPr>
                <a:t>acket fields</a:t>
              </a:r>
              <a:endParaRPr lang="en-US" sz="2800" dirty="0">
                <a:latin typeface="+mj-lt"/>
                <a:cs typeface="Seravek"/>
              </a:endParaRPr>
            </a:p>
          </p:txBody>
        </p:sp>
      </p:grpSp>
      <p:grpSp>
        <p:nvGrpSpPr>
          <p:cNvPr id="23" name="Group 22"/>
          <p:cNvGrpSpPr/>
          <p:nvPr/>
        </p:nvGrpSpPr>
        <p:grpSpPr>
          <a:xfrm>
            <a:off x="7277100" y="4991100"/>
            <a:ext cx="3581400" cy="1219200"/>
            <a:chOff x="7277100" y="4991100"/>
            <a:chExt cx="3581400" cy="1219200"/>
          </a:xfrm>
        </p:grpSpPr>
        <p:cxnSp>
          <p:nvCxnSpPr>
            <p:cNvPr id="39" name="Straight Arrow Connector 38"/>
            <p:cNvCxnSpPr/>
            <p:nvPr/>
          </p:nvCxnSpPr>
          <p:spPr>
            <a:xfrm>
              <a:off x="7277100" y="4991100"/>
              <a:ext cx="1028700" cy="762000"/>
            </a:xfrm>
            <a:prstGeom prst="straightConnector1">
              <a:avLst/>
            </a:prstGeom>
            <a:ln w="38100">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48" name="TextBox 47"/>
            <p:cNvSpPr txBox="1"/>
            <p:nvPr/>
          </p:nvSpPr>
          <p:spPr>
            <a:xfrm>
              <a:off x="8153400" y="5687080"/>
              <a:ext cx="2705100" cy="523220"/>
            </a:xfrm>
            <a:prstGeom prst="rect">
              <a:avLst/>
            </a:prstGeom>
            <a:noFill/>
          </p:spPr>
          <p:txBody>
            <a:bodyPr wrap="square" rtlCol="0">
              <a:spAutoFit/>
            </a:bodyPr>
            <a:lstStyle/>
            <a:p>
              <a:r>
                <a:rPr lang="en-US" sz="2800" dirty="0" smtClean="0">
                  <a:latin typeface="+mj-lt"/>
                  <a:cs typeface="Seravek"/>
                </a:rPr>
                <a:t>persistent state</a:t>
              </a:r>
              <a:endParaRPr lang="en-US" sz="2800" dirty="0">
                <a:latin typeface="+mj-lt"/>
                <a:cs typeface="Seravek"/>
              </a:endParaRPr>
            </a:p>
          </p:txBody>
        </p:sp>
      </p:grpSp>
    </p:spTree>
    <p:extLst>
      <p:ext uri="{BB962C8B-B14F-4D97-AF65-F5344CB8AC3E}">
        <p14:creationId xmlns:p14="http://schemas.microsoft.com/office/powerpoint/2010/main" val="14027444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4">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0" presetClass="exit" presetSubtype="0" fill="hold" nodeType="clickEffect">
                                  <p:stCondLst>
                                    <p:cond delay="0"/>
                                  </p:stCondLst>
                                  <p:childTnLst>
                                    <p:animEffect transition="out" filter="fade">
                                      <p:cBhvr>
                                        <p:cTn id="38" dur="10"/>
                                        <p:tgtEl>
                                          <p:spTgt spid="20"/>
                                        </p:tgtEl>
                                      </p:cBhvr>
                                    </p:animEffect>
                                    <p:set>
                                      <p:cBhvr>
                                        <p:cTn id="39" dur="1" fill="hold">
                                          <p:stCondLst>
                                            <p:cond delay="9"/>
                                          </p:stCondLst>
                                        </p:cTn>
                                        <p:tgtEl>
                                          <p:spTgt spid="20"/>
                                        </p:tgtEl>
                                        <p:attrNameLst>
                                          <p:attrName>style.visibility</p:attrName>
                                        </p:attrNameLst>
                                      </p:cBhvr>
                                      <p:to>
                                        <p:strVal val="hidden"/>
                                      </p:to>
                                    </p:set>
                                  </p:childTnLst>
                                </p:cTn>
                              </p:par>
                              <p:par>
                                <p:cTn id="40" presetID="10" presetClass="exit" presetSubtype="0" fill="hold" nodeType="withEffect">
                                  <p:stCondLst>
                                    <p:cond delay="0"/>
                                  </p:stCondLst>
                                  <p:childTnLst>
                                    <p:animEffect transition="out" filter="fade">
                                      <p:cBhvr>
                                        <p:cTn id="41" dur="10"/>
                                        <p:tgtEl>
                                          <p:spTgt spid="23"/>
                                        </p:tgtEl>
                                      </p:cBhvr>
                                    </p:animEffect>
                                    <p:set>
                                      <p:cBhvr>
                                        <p:cTn id="42" dur="1" fill="hold">
                                          <p:stCondLst>
                                            <p:cond delay="9"/>
                                          </p:stCondLst>
                                        </p:cTn>
                                        <p:tgtEl>
                                          <p:spTgt spid="23"/>
                                        </p:tgtEl>
                                        <p:attrNameLst>
                                          <p:attrName>style.visibility</p:attrName>
                                        </p:attrNameLst>
                                      </p:cBhvr>
                                      <p:to>
                                        <p:strVal val="hidden"/>
                                      </p:to>
                                    </p:set>
                                  </p:childTnLst>
                                </p:cTn>
                              </p:par>
                              <p:par>
                                <p:cTn id="43" presetID="1" presetClass="entr" presetSubtype="0" fill="hold" nodeType="withEffect">
                                  <p:stCondLst>
                                    <p:cond delay="0"/>
                                  </p:stCondLst>
                                  <p:childTnLst>
                                    <p:set>
                                      <p:cBhvr>
                                        <p:cTn id="44" dur="1" fill="hold">
                                          <p:stCondLst>
                                            <p:cond delay="0"/>
                                          </p:stCondLst>
                                        </p:cTn>
                                        <p:tgtEl>
                                          <p:spTgt spid="32"/>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54"/>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54">
                                            <p:txEl>
                                              <p:pRg st="0" end="0"/>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49"/>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33"/>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55"/>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55">
                                            <p:txEl>
                                              <p:pRg st="0" end="0"/>
                                            </p:txEl>
                                          </p:spTgt>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50"/>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26"/>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40"/>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28"/>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animBg="1"/>
      <p:bldP spid="10" grpId="0"/>
      <p:bldP spid="11" grpId="0" animBg="1"/>
      <p:bldP spid="34" grpId="0" animBg="1"/>
      <p:bldP spid="54" grpId="0" animBg="1"/>
      <p:bldP spid="55" grpId="0" animBg="1"/>
      <p:bldP spid="26" grpId="0" animBg="1"/>
      <p:bldP spid="2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U</a:t>
            </a:r>
            <a:r>
              <a:rPr lang="en-US" dirty="0" smtClean="0"/>
              <a:t>nder the hood </a:t>
            </a:r>
            <a:r>
              <a:rPr lang="is-IS" dirty="0" smtClean="0"/>
              <a:t>…</a:t>
            </a:r>
            <a:endParaRPr lang="en-US" dirty="0"/>
          </a:p>
        </p:txBody>
      </p:sp>
      <p:sp>
        <p:nvSpPr>
          <p:cNvPr id="4" name="Slide Number Placeholder 3"/>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7</a:t>
            </a:fld>
            <a:endParaRPr lang="en-US"/>
          </a:p>
        </p:txBody>
      </p:sp>
      <p:grpSp>
        <p:nvGrpSpPr>
          <p:cNvPr id="187" name="Group 186"/>
          <p:cNvGrpSpPr/>
          <p:nvPr/>
        </p:nvGrpSpPr>
        <p:grpSpPr>
          <a:xfrm>
            <a:off x="1600200" y="1828800"/>
            <a:ext cx="8724900" cy="4510445"/>
            <a:chOff x="1600200" y="1447800"/>
            <a:chExt cx="8724900" cy="4510445"/>
          </a:xfrm>
        </p:grpSpPr>
        <p:grpSp>
          <p:nvGrpSpPr>
            <p:cNvPr id="6" name="Group 42"/>
            <p:cNvGrpSpPr/>
            <p:nvPr/>
          </p:nvGrpSpPr>
          <p:grpSpPr>
            <a:xfrm>
              <a:off x="1600200" y="3166815"/>
              <a:ext cx="8724900" cy="1425855"/>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562748" y="277683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562748" y="503651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562748" y="3580509"/>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562748" y="4210383"/>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896100" y="2569375"/>
              <a:ext cx="801124" cy="2594157"/>
              <a:chOff x="8534400" y="1981200"/>
              <a:chExt cx="595991" cy="2163589"/>
            </a:xfrm>
          </p:grpSpPr>
          <p:cxnSp>
            <p:nvCxnSpPr>
              <p:cNvPr id="112" name="Straight Connector 111"/>
              <p:cNvCxnSpPr/>
              <p:nvPr/>
            </p:nvCxnSpPr>
            <p:spPr>
              <a:xfrm>
                <a:off x="8534400" y="1981200"/>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8544754" y="3074118"/>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6" name="Group 15"/>
            <p:cNvGrpSpPr/>
            <p:nvPr/>
          </p:nvGrpSpPr>
          <p:grpSpPr>
            <a:xfrm>
              <a:off x="1873276" y="1936467"/>
              <a:ext cx="8025679" cy="228411"/>
              <a:chOff x="1866900" y="2628900"/>
              <a:chExt cx="4419600" cy="190500"/>
            </a:xfrm>
          </p:grpSpPr>
          <p:cxnSp>
            <p:nvCxnSpPr>
              <p:cNvPr id="109" name="Straight Connector 108"/>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0" name="Straight Connector 109"/>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1" name="Straight Connector 110"/>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7" name="TextBox 16"/>
            <p:cNvSpPr txBox="1"/>
            <p:nvPr/>
          </p:nvSpPr>
          <p:spPr>
            <a:xfrm>
              <a:off x="4469769" y="1447800"/>
              <a:ext cx="2654931" cy="562785"/>
            </a:xfrm>
            <a:prstGeom prst="rect">
              <a:avLst/>
            </a:prstGeom>
            <a:noFill/>
          </p:spPr>
          <p:txBody>
            <a:bodyPr wrap="square" lIns="130622" tIns="65311" rIns="130622" bIns="65311" rtlCol="0">
              <a:spAutoFit/>
            </a:bodyPr>
            <a:lstStyle/>
            <a:p>
              <a:pPr algn="ctr"/>
              <a:r>
                <a:rPr lang="en-US" sz="2800" dirty="0" smtClean="0">
                  <a:latin typeface="Seravek"/>
                  <a:cs typeface="Seravek"/>
                </a:rPr>
                <a:t>pipeline</a:t>
              </a:r>
              <a:endParaRPr lang="en-US" sz="2800" dirty="0">
                <a:latin typeface="Seravek"/>
                <a:cs typeface="Seravek"/>
              </a:endParaRPr>
            </a:p>
          </p:txBody>
        </p:sp>
        <p:grpSp>
          <p:nvGrpSpPr>
            <p:cNvPr id="126" name="Group 125"/>
            <p:cNvGrpSpPr/>
            <p:nvPr/>
          </p:nvGrpSpPr>
          <p:grpSpPr>
            <a:xfrm>
              <a:off x="2010957" y="2171700"/>
              <a:ext cx="1996514" cy="3786545"/>
              <a:chOff x="2010957" y="2552700"/>
              <a:chExt cx="1996514" cy="3786545"/>
            </a:xfrm>
          </p:grpSpPr>
          <p:sp>
            <p:nvSpPr>
              <p:cNvPr id="8" name="Rectangle 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82" name="Rectangle 81"/>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83" name="Group 82"/>
              <p:cNvGrpSpPr/>
              <p:nvPr/>
            </p:nvGrpSpPr>
            <p:grpSpPr>
              <a:xfrm>
                <a:off x="2137890" y="3048000"/>
                <a:ext cx="1755462" cy="2743199"/>
                <a:chOff x="1905000" y="3378571"/>
                <a:chExt cx="981004" cy="1917329"/>
              </a:xfrm>
            </p:grpSpPr>
            <p:grpSp>
              <p:nvGrpSpPr>
                <p:cNvPr id="85" name="Group 84"/>
                <p:cNvGrpSpPr/>
                <p:nvPr/>
              </p:nvGrpSpPr>
              <p:grpSpPr>
                <a:xfrm>
                  <a:off x="1905000" y="3378571"/>
                  <a:ext cx="981004" cy="234942"/>
                  <a:chOff x="3717645" y="1687844"/>
                  <a:chExt cx="981004" cy="234942"/>
                </a:xfrm>
              </p:grpSpPr>
              <p:sp>
                <p:nvSpPr>
                  <p:cNvPr id="106" name="Rectangle 10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07" name="Trapezoid 1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08" name="Straight Connector 107"/>
                  <p:cNvCxnSpPr>
                    <a:stCxn id="106" idx="3"/>
                    <a:endCxn id="10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6" name="Group 85"/>
                <p:cNvGrpSpPr/>
                <p:nvPr/>
              </p:nvGrpSpPr>
              <p:grpSpPr>
                <a:xfrm>
                  <a:off x="1905000" y="3709142"/>
                  <a:ext cx="981004" cy="234942"/>
                  <a:chOff x="3717645" y="1687844"/>
                  <a:chExt cx="981004" cy="234942"/>
                </a:xfrm>
              </p:grpSpPr>
              <p:sp>
                <p:nvSpPr>
                  <p:cNvPr id="103" name="Rectangle 10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04" name="Trapezoid 10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05" name="Straight Connector 104"/>
                  <p:cNvCxnSpPr>
                    <a:stCxn id="103" idx="3"/>
                    <a:endCxn id="10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7" name="Group 86"/>
                <p:cNvGrpSpPr/>
                <p:nvPr/>
              </p:nvGrpSpPr>
              <p:grpSpPr>
                <a:xfrm>
                  <a:off x="1905000" y="4038600"/>
                  <a:ext cx="981004" cy="234942"/>
                  <a:chOff x="3717645" y="1687844"/>
                  <a:chExt cx="981004" cy="234942"/>
                </a:xfrm>
              </p:grpSpPr>
              <p:sp>
                <p:nvSpPr>
                  <p:cNvPr id="100" name="Rectangle 9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01" name="Trapezoid 10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02" name="Straight Connector 101"/>
                  <p:cNvCxnSpPr>
                    <a:stCxn id="100" idx="3"/>
                    <a:endCxn id="10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8" name="Group 87"/>
                <p:cNvGrpSpPr/>
                <p:nvPr/>
              </p:nvGrpSpPr>
              <p:grpSpPr>
                <a:xfrm>
                  <a:off x="1905000" y="4381500"/>
                  <a:ext cx="981004" cy="234942"/>
                  <a:chOff x="3717645" y="1687844"/>
                  <a:chExt cx="981004" cy="234942"/>
                </a:xfrm>
              </p:grpSpPr>
              <p:sp>
                <p:nvSpPr>
                  <p:cNvPr id="97" name="Rectangle 9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98" name="Trapezoid 9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99" name="Straight Connector 98"/>
                  <p:cNvCxnSpPr>
                    <a:stCxn id="97" idx="3"/>
                    <a:endCxn id="9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9" name="Group 88"/>
                <p:cNvGrpSpPr/>
                <p:nvPr/>
              </p:nvGrpSpPr>
              <p:grpSpPr>
                <a:xfrm>
                  <a:off x="1905000" y="4712071"/>
                  <a:ext cx="981004" cy="234942"/>
                  <a:chOff x="3717645" y="1687844"/>
                  <a:chExt cx="981004" cy="234942"/>
                </a:xfrm>
              </p:grpSpPr>
              <p:sp>
                <p:nvSpPr>
                  <p:cNvPr id="94" name="Rectangle 9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95" name="Trapezoid 9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96" name="Straight Connector 95"/>
                  <p:cNvCxnSpPr>
                    <a:stCxn id="94" idx="3"/>
                    <a:endCxn id="9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90" name="Group 89"/>
                <p:cNvGrpSpPr/>
                <p:nvPr/>
              </p:nvGrpSpPr>
              <p:grpSpPr>
                <a:xfrm>
                  <a:off x="1905000" y="5060958"/>
                  <a:ext cx="981004" cy="234942"/>
                  <a:chOff x="3717645" y="1687844"/>
                  <a:chExt cx="981004" cy="234942"/>
                </a:xfrm>
              </p:grpSpPr>
              <p:sp>
                <p:nvSpPr>
                  <p:cNvPr id="91" name="Rectangle 9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92" name="Trapezoid 9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93" name="Straight Connector 92"/>
                  <p:cNvCxnSpPr>
                    <a:stCxn id="91" idx="3"/>
                    <a:endCxn id="9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84" name="TextBox 83"/>
              <p:cNvSpPr txBox="1"/>
              <p:nvPr/>
            </p:nvSpPr>
            <p:spPr>
              <a:xfrm>
                <a:off x="2171659" y="2552700"/>
                <a:ext cx="1752642" cy="439674"/>
              </a:xfrm>
              <a:prstGeom prst="rect">
                <a:avLst/>
              </a:prstGeom>
              <a:noFill/>
            </p:spPr>
            <p:txBody>
              <a:bodyPr wrap="none" lIns="130622" tIns="65311" rIns="130622" bIns="65311" rtlCol="0">
                <a:spAutoFit/>
              </a:bodyPr>
              <a:lstStyle/>
              <a:p>
                <a:r>
                  <a:rPr lang="en-US" sz="2000" dirty="0" smtClean="0">
                    <a:solidFill>
                      <a:srgbClr val="000000"/>
                    </a:solidFill>
                    <a:latin typeface="Seravek"/>
                    <a:cs typeface="Seravek"/>
                  </a:rPr>
                  <a:t>match/action</a:t>
                </a:r>
                <a:endParaRPr lang="en-US" sz="2000" dirty="0">
                  <a:solidFill>
                    <a:srgbClr val="000000"/>
                  </a:solidFill>
                  <a:latin typeface="Seravek"/>
                  <a:cs typeface="Seravek"/>
                </a:endParaRPr>
              </a:p>
            </p:txBody>
          </p:sp>
          <p:sp>
            <p:nvSpPr>
              <p:cNvPr id="81" name="TextBox 80"/>
              <p:cNvSpPr txBox="1"/>
              <p:nvPr/>
            </p:nvSpPr>
            <p:spPr>
              <a:xfrm>
                <a:off x="2586088" y="5939135"/>
                <a:ext cx="942296" cy="400110"/>
              </a:xfrm>
              <a:prstGeom prst="rect">
                <a:avLst/>
              </a:prstGeom>
              <a:noFill/>
            </p:spPr>
            <p:txBody>
              <a:bodyPr wrap="none" rtlCol="0">
                <a:spAutoFit/>
              </a:bodyPr>
              <a:lstStyle/>
              <a:p>
                <a:r>
                  <a:rPr lang="en-US" sz="2000" dirty="0" smtClean="0">
                    <a:latin typeface="Seravek"/>
                    <a:cs typeface="Seravek"/>
                  </a:rPr>
                  <a:t>Stage 1</a:t>
                </a:r>
                <a:endParaRPr lang="en-US" sz="2000" dirty="0">
                  <a:latin typeface="Seravek"/>
                  <a:cs typeface="Seravek"/>
                </a:endParaRPr>
              </a:p>
            </p:txBody>
          </p:sp>
        </p:grpSp>
        <p:grpSp>
          <p:nvGrpSpPr>
            <p:cNvPr id="127" name="Group 126"/>
            <p:cNvGrpSpPr/>
            <p:nvPr/>
          </p:nvGrpSpPr>
          <p:grpSpPr>
            <a:xfrm>
              <a:off x="4686300" y="2171700"/>
              <a:ext cx="1996514" cy="3786545"/>
              <a:chOff x="2010957" y="2552700"/>
              <a:chExt cx="1996514" cy="3786545"/>
            </a:xfrm>
          </p:grpSpPr>
          <p:sp>
            <p:nvSpPr>
              <p:cNvPr id="128" name="Rectangle 12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29" name="Rectangle 128"/>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30" name="Group 129"/>
              <p:cNvGrpSpPr/>
              <p:nvPr/>
            </p:nvGrpSpPr>
            <p:grpSpPr>
              <a:xfrm>
                <a:off x="2137890" y="3048000"/>
                <a:ext cx="1755462" cy="2743199"/>
                <a:chOff x="1905000" y="3378571"/>
                <a:chExt cx="981004" cy="1917329"/>
              </a:xfrm>
            </p:grpSpPr>
            <p:grpSp>
              <p:nvGrpSpPr>
                <p:cNvPr id="133" name="Group 132"/>
                <p:cNvGrpSpPr/>
                <p:nvPr/>
              </p:nvGrpSpPr>
              <p:grpSpPr>
                <a:xfrm>
                  <a:off x="1905000" y="3378571"/>
                  <a:ext cx="981004" cy="234942"/>
                  <a:chOff x="3717645" y="1687844"/>
                  <a:chExt cx="981004" cy="234942"/>
                </a:xfrm>
              </p:grpSpPr>
              <p:sp>
                <p:nvSpPr>
                  <p:cNvPr id="154" name="Rectangle 15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55" name="Trapezoid 15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56" name="Straight Connector 155"/>
                  <p:cNvCxnSpPr>
                    <a:stCxn id="154" idx="3"/>
                    <a:endCxn id="15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34" name="Group 133"/>
                <p:cNvGrpSpPr/>
                <p:nvPr/>
              </p:nvGrpSpPr>
              <p:grpSpPr>
                <a:xfrm>
                  <a:off x="1905000" y="3709142"/>
                  <a:ext cx="981004" cy="234942"/>
                  <a:chOff x="3717645" y="1687844"/>
                  <a:chExt cx="981004" cy="234942"/>
                </a:xfrm>
              </p:grpSpPr>
              <p:sp>
                <p:nvSpPr>
                  <p:cNvPr id="151" name="Rectangle 1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2" name="Trapezoid 1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3" name="Straight Connector 152"/>
                  <p:cNvCxnSpPr>
                    <a:stCxn id="151" idx="3"/>
                    <a:endCxn id="15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35" name="Group 134"/>
                <p:cNvGrpSpPr/>
                <p:nvPr/>
              </p:nvGrpSpPr>
              <p:grpSpPr>
                <a:xfrm>
                  <a:off x="1905000" y="4038600"/>
                  <a:ext cx="981004" cy="234942"/>
                  <a:chOff x="3717645" y="1687844"/>
                  <a:chExt cx="981004" cy="234942"/>
                </a:xfrm>
              </p:grpSpPr>
              <p:sp>
                <p:nvSpPr>
                  <p:cNvPr id="148" name="Rectangle 14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9" name="Trapezoid 14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0" name="Straight Connector 149"/>
                  <p:cNvCxnSpPr>
                    <a:stCxn id="148" idx="3"/>
                    <a:endCxn id="14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36" name="Group 135"/>
                <p:cNvGrpSpPr/>
                <p:nvPr/>
              </p:nvGrpSpPr>
              <p:grpSpPr>
                <a:xfrm>
                  <a:off x="1905000" y="4381500"/>
                  <a:ext cx="981004" cy="234942"/>
                  <a:chOff x="3717645" y="1687844"/>
                  <a:chExt cx="981004" cy="234942"/>
                </a:xfrm>
              </p:grpSpPr>
              <p:sp>
                <p:nvSpPr>
                  <p:cNvPr id="145" name="Rectangle 14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6" name="Trapezoid 1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47" name="Straight Connector 146"/>
                  <p:cNvCxnSpPr>
                    <a:stCxn id="145" idx="3"/>
                    <a:endCxn id="14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37" name="Group 136"/>
                <p:cNvGrpSpPr/>
                <p:nvPr/>
              </p:nvGrpSpPr>
              <p:grpSpPr>
                <a:xfrm>
                  <a:off x="1905000" y="4712071"/>
                  <a:ext cx="981004" cy="234942"/>
                  <a:chOff x="3717645" y="1687844"/>
                  <a:chExt cx="981004" cy="234942"/>
                </a:xfrm>
              </p:grpSpPr>
              <p:sp>
                <p:nvSpPr>
                  <p:cNvPr id="142" name="Rectangle 14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3" name="Trapezoid 14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44" name="Straight Connector 143"/>
                  <p:cNvCxnSpPr>
                    <a:stCxn id="142" idx="3"/>
                    <a:endCxn id="14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38" name="Group 137"/>
                <p:cNvGrpSpPr/>
                <p:nvPr/>
              </p:nvGrpSpPr>
              <p:grpSpPr>
                <a:xfrm>
                  <a:off x="1905000" y="5060958"/>
                  <a:ext cx="981004" cy="234942"/>
                  <a:chOff x="3717645" y="1687844"/>
                  <a:chExt cx="981004" cy="234942"/>
                </a:xfrm>
              </p:grpSpPr>
              <p:sp>
                <p:nvSpPr>
                  <p:cNvPr id="139" name="Rectangle 13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0" name="Trapezoid 1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41" name="Straight Connector 140"/>
                  <p:cNvCxnSpPr>
                    <a:stCxn id="139" idx="3"/>
                    <a:endCxn id="14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31" name="TextBox 130"/>
              <p:cNvSpPr txBox="1"/>
              <p:nvPr/>
            </p:nvSpPr>
            <p:spPr>
              <a:xfrm>
                <a:off x="2171659" y="2552700"/>
                <a:ext cx="1752642" cy="439674"/>
              </a:xfrm>
              <a:prstGeom prst="rect">
                <a:avLst/>
              </a:prstGeom>
              <a:noFill/>
            </p:spPr>
            <p:txBody>
              <a:bodyPr wrap="none" lIns="130622" tIns="65311" rIns="130622" bIns="65311" rtlCol="0">
                <a:spAutoFit/>
              </a:bodyPr>
              <a:lstStyle/>
              <a:p>
                <a:r>
                  <a:rPr lang="en-US" sz="2000" dirty="0" smtClean="0">
                    <a:solidFill>
                      <a:srgbClr val="000000"/>
                    </a:solidFill>
                    <a:latin typeface="Seravek"/>
                    <a:cs typeface="Seravek"/>
                  </a:rPr>
                  <a:t>match/action</a:t>
                </a:r>
                <a:endParaRPr lang="en-US" sz="2000" dirty="0">
                  <a:solidFill>
                    <a:srgbClr val="000000"/>
                  </a:solidFill>
                  <a:latin typeface="Seravek"/>
                  <a:cs typeface="Seravek"/>
                </a:endParaRPr>
              </a:p>
            </p:txBody>
          </p:sp>
          <p:sp>
            <p:nvSpPr>
              <p:cNvPr id="132" name="TextBox 131"/>
              <p:cNvSpPr txBox="1"/>
              <p:nvPr/>
            </p:nvSpPr>
            <p:spPr>
              <a:xfrm>
                <a:off x="2528567" y="5939135"/>
                <a:ext cx="974098" cy="400110"/>
              </a:xfrm>
              <a:prstGeom prst="rect">
                <a:avLst/>
              </a:prstGeom>
              <a:noFill/>
            </p:spPr>
            <p:txBody>
              <a:bodyPr wrap="none" rtlCol="0">
                <a:spAutoFit/>
              </a:bodyPr>
              <a:lstStyle/>
              <a:p>
                <a:r>
                  <a:rPr lang="en-US" sz="2000" dirty="0" smtClean="0">
                    <a:latin typeface="Seravek"/>
                    <a:cs typeface="Seravek"/>
                  </a:rPr>
                  <a:t>Stage 2</a:t>
                </a:r>
                <a:endParaRPr lang="en-US" sz="2000" dirty="0">
                  <a:latin typeface="Seravek"/>
                  <a:cs typeface="Seravek"/>
                </a:endParaRPr>
              </a:p>
            </p:txBody>
          </p:sp>
        </p:grpSp>
        <p:grpSp>
          <p:nvGrpSpPr>
            <p:cNvPr id="157" name="Group 156"/>
            <p:cNvGrpSpPr/>
            <p:nvPr/>
          </p:nvGrpSpPr>
          <p:grpSpPr>
            <a:xfrm>
              <a:off x="7810500" y="2171700"/>
              <a:ext cx="1996514" cy="3786545"/>
              <a:chOff x="2010957" y="2552700"/>
              <a:chExt cx="1996514" cy="3786545"/>
            </a:xfrm>
          </p:grpSpPr>
          <p:sp>
            <p:nvSpPr>
              <p:cNvPr id="158" name="Rectangle 15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59" name="Rectangle 158"/>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60" name="Group 159"/>
              <p:cNvGrpSpPr/>
              <p:nvPr/>
            </p:nvGrpSpPr>
            <p:grpSpPr>
              <a:xfrm>
                <a:off x="2137890" y="3048000"/>
                <a:ext cx="1755462" cy="2743199"/>
                <a:chOff x="1905000" y="3378571"/>
                <a:chExt cx="981004" cy="1917329"/>
              </a:xfrm>
            </p:grpSpPr>
            <p:grpSp>
              <p:nvGrpSpPr>
                <p:cNvPr id="163" name="Group 162"/>
                <p:cNvGrpSpPr/>
                <p:nvPr/>
              </p:nvGrpSpPr>
              <p:grpSpPr>
                <a:xfrm>
                  <a:off x="1905000" y="3378571"/>
                  <a:ext cx="981004" cy="234942"/>
                  <a:chOff x="3717645" y="1687844"/>
                  <a:chExt cx="981004" cy="234942"/>
                </a:xfrm>
              </p:grpSpPr>
              <p:sp>
                <p:nvSpPr>
                  <p:cNvPr id="184" name="Rectangle 1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85" name="Trapezoid 1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86" name="Straight Connector 185"/>
                  <p:cNvCxnSpPr>
                    <a:stCxn id="184" idx="3"/>
                    <a:endCxn id="1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4" name="Group 163"/>
                <p:cNvGrpSpPr/>
                <p:nvPr/>
              </p:nvGrpSpPr>
              <p:grpSpPr>
                <a:xfrm>
                  <a:off x="1905000" y="3709142"/>
                  <a:ext cx="981004" cy="234942"/>
                  <a:chOff x="3717645" y="1687844"/>
                  <a:chExt cx="981004" cy="234942"/>
                </a:xfrm>
              </p:grpSpPr>
              <p:sp>
                <p:nvSpPr>
                  <p:cNvPr id="181" name="Rectangle 1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2" name="Trapezoid 1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3" name="Straight Connector 182"/>
                  <p:cNvCxnSpPr>
                    <a:stCxn id="181" idx="3"/>
                    <a:endCxn id="1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5" name="Group 164"/>
                <p:cNvGrpSpPr/>
                <p:nvPr/>
              </p:nvGrpSpPr>
              <p:grpSpPr>
                <a:xfrm>
                  <a:off x="1905000" y="4038600"/>
                  <a:ext cx="981004" cy="234942"/>
                  <a:chOff x="3717645" y="1687844"/>
                  <a:chExt cx="981004" cy="234942"/>
                </a:xfrm>
              </p:grpSpPr>
              <p:sp>
                <p:nvSpPr>
                  <p:cNvPr id="178" name="Rectangle 1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9" name="Trapezoid 1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0" name="Straight Connector 179"/>
                  <p:cNvCxnSpPr>
                    <a:stCxn id="178" idx="3"/>
                    <a:endCxn id="1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6" name="Group 165"/>
                <p:cNvGrpSpPr/>
                <p:nvPr/>
              </p:nvGrpSpPr>
              <p:grpSpPr>
                <a:xfrm>
                  <a:off x="1905000" y="4381500"/>
                  <a:ext cx="981004" cy="234942"/>
                  <a:chOff x="3717645" y="1687844"/>
                  <a:chExt cx="981004" cy="234942"/>
                </a:xfrm>
              </p:grpSpPr>
              <p:sp>
                <p:nvSpPr>
                  <p:cNvPr id="175" name="Rectangle 1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6" name="Trapezoid 1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77" name="Straight Connector 176"/>
                  <p:cNvCxnSpPr>
                    <a:stCxn id="175" idx="3"/>
                    <a:endCxn id="1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7" name="Group 166"/>
                <p:cNvGrpSpPr/>
                <p:nvPr/>
              </p:nvGrpSpPr>
              <p:grpSpPr>
                <a:xfrm>
                  <a:off x="1905000" y="4712071"/>
                  <a:ext cx="981004" cy="234942"/>
                  <a:chOff x="3717645" y="1687844"/>
                  <a:chExt cx="981004" cy="234942"/>
                </a:xfrm>
              </p:grpSpPr>
              <p:sp>
                <p:nvSpPr>
                  <p:cNvPr id="172" name="Rectangle 1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3" name="Trapezoid 1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74" name="Straight Connector 173"/>
                  <p:cNvCxnSpPr>
                    <a:stCxn id="172" idx="3"/>
                    <a:endCxn id="1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8" name="Group 167"/>
                <p:cNvGrpSpPr/>
                <p:nvPr/>
              </p:nvGrpSpPr>
              <p:grpSpPr>
                <a:xfrm>
                  <a:off x="1905000" y="5060958"/>
                  <a:ext cx="981004" cy="234942"/>
                  <a:chOff x="3717645" y="1687844"/>
                  <a:chExt cx="981004" cy="234942"/>
                </a:xfrm>
              </p:grpSpPr>
              <p:sp>
                <p:nvSpPr>
                  <p:cNvPr id="169" name="Rectangle 16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0" name="Trapezoid 16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71" name="Straight Connector 170"/>
                  <p:cNvCxnSpPr>
                    <a:stCxn id="169" idx="3"/>
                    <a:endCxn id="17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61" name="TextBox 160"/>
              <p:cNvSpPr txBox="1"/>
              <p:nvPr/>
            </p:nvSpPr>
            <p:spPr>
              <a:xfrm>
                <a:off x="2171659" y="2552700"/>
                <a:ext cx="1752642" cy="439674"/>
              </a:xfrm>
              <a:prstGeom prst="rect">
                <a:avLst/>
              </a:prstGeom>
              <a:noFill/>
            </p:spPr>
            <p:txBody>
              <a:bodyPr wrap="none" lIns="130622" tIns="65311" rIns="130622" bIns="65311" rtlCol="0">
                <a:spAutoFit/>
              </a:bodyPr>
              <a:lstStyle/>
              <a:p>
                <a:r>
                  <a:rPr lang="en-US" sz="2000" dirty="0" smtClean="0">
                    <a:solidFill>
                      <a:srgbClr val="000000"/>
                    </a:solidFill>
                    <a:latin typeface="Seravek"/>
                    <a:cs typeface="Seravek"/>
                  </a:rPr>
                  <a:t>match/action</a:t>
                </a:r>
                <a:endParaRPr lang="en-US" sz="2000" dirty="0">
                  <a:solidFill>
                    <a:srgbClr val="000000"/>
                  </a:solidFill>
                  <a:latin typeface="Seravek"/>
                  <a:cs typeface="Seravek"/>
                </a:endParaRPr>
              </a:p>
            </p:txBody>
          </p:sp>
          <p:sp>
            <p:nvSpPr>
              <p:cNvPr id="162" name="TextBox 161"/>
              <p:cNvSpPr txBox="1"/>
              <p:nvPr/>
            </p:nvSpPr>
            <p:spPr>
              <a:xfrm>
                <a:off x="2452367" y="5939135"/>
                <a:ext cx="1082590" cy="400110"/>
              </a:xfrm>
              <a:prstGeom prst="rect">
                <a:avLst/>
              </a:prstGeom>
              <a:noFill/>
            </p:spPr>
            <p:txBody>
              <a:bodyPr wrap="none" rtlCol="0">
                <a:spAutoFit/>
              </a:bodyPr>
              <a:lstStyle/>
              <a:p>
                <a:r>
                  <a:rPr lang="en-US" sz="2000" dirty="0" smtClean="0">
                    <a:latin typeface="Seravek"/>
                    <a:cs typeface="Seravek"/>
                  </a:rPr>
                  <a:t>Stage 16</a:t>
                </a:r>
                <a:endParaRPr lang="en-US" sz="2000" dirty="0">
                  <a:latin typeface="Seravek"/>
                  <a:cs typeface="Seravek"/>
                </a:endParaRPr>
              </a:p>
            </p:txBody>
          </p:sp>
        </p:grpSp>
      </p:grpSp>
    </p:spTree>
    <p:extLst>
      <p:ext uri="{BB962C8B-B14F-4D97-AF65-F5344CB8AC3E}">
        <p14:creationId xmlns:p14="http://schemas.microsoft.com/office/powerpoint/2010/main" val="1282617894"/>
      </p:ext>
    </p:extLst>
  </p:cSld>
  <p:clrMapOvr>
    <a:masterClrMapping/>
  </p:clrMapOvr>
  <mc:AlternateContent xmlns:mc="http://schemas.openxmlformats.org/markup-compatibility/2006" xmlns:p14="http://schemas.microsoft.com/office/powerpoint/2010/main">
    <mc:Choice Requires="p14">
      <p:transition spd="slow" p14:dur="2000" advTm="18082"/>
    </mc:Choice>
    <mc:Fallback xmlns="">
      <p:transition xmlns:p14="http://schemas.microsoft.com/office/powerpoint/2010/main" spd="slow" advTm="18082"/>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 machine model for line-rate switches</a:t>
            </a:r>
            <a:endParaRPr lang="en-US" dirty="0"/>
          </a:p>
        </p:txBody>
      </p:sp>
      <p:sp>
        <p:nvSpPr>
          <p:cNvPr id="4" name="Slide Number Placeholder 3"/>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8</a:t>
            </a:fld>
            <a:endParaRPr lang="en-US"/>
          </a:p>
        </p:txBody>
      </p:sp>
      <p:grpSp>
        <p:nvGrpSpPr>
          <p:cNvPr id="6" name="Group 42"/>
          <p:cNvGrpSpPr/>
          <p:nvPr/>
        </p:nvGrpSpPr>
        <p:grpSpPr>
          <a:xfrm>
            <a:off x="1600200" y="3553365"/>
            <a:ext cx="8724900" cy="1425855"/>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562748" y="315783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562748" y="541751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562748" y="3961509"/>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562748" y="4591383"/>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896100" y="3162300"/>
            <a:ext cx="801124" cy="2594157"/>
            <a:chOff x="8534400" y="1981200"/>
            <a:chExt cx="595991" cy="2163589"/>
          </a:xfrm>
        </p:grpSpPr>
        <p:cxnSp>
          <p:nvCxnSpPr>
            <p:cNvPr id="112" name="Straight Connector 111"/>
            <p:cNvCxnSpPr/>
            <p:nvPr/>
          </p:nvCxnSpPr>
          <p:spPr>
            <a:xfrm>
              <a:off x="8534400" y="1981200"/>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8544754" y="3074118"/>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6" name="Group 15"/>
          <p:cNvGrpSpPr/>
          <p:nvPr/>
        </p:nvGrpSpPr>
        <p:grpSpPr>
          <a:xfrm>
            <a:off x="1873276" y="2317467"/>
            <a:ext cx="8025679" cy="228411"/>
            <a:chOff x="1866900" y="2628900"/>
            <a:chExt cx="4419600" cy="190500"/>
          </a:xfrm>
        </p:grpSpPr>
        <p:cxnSp>
          <p:nvCxnSpPr>
            <p:cNvPr id="109" name="Straight Connector 108"/>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0" name="Straight Connector 109"/>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1" name="Straight Connector 110"/>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7" name="TextBox 16"/>
          <p:cNvSpPr txBox="1"/>
          <p:nvPr/>
        </p:nvSpPr>
        <p:spPr>
          <a:xfrm>
            <a:off x="4469769" y="1828800"/>
            <a:ext cx="2654931" cy="562785"/>
          </a:xfrm>
          <a:prstGeom prst="rect">
            <a:avLst/>
          </a:prstGeom>
          <a:noFill/>
        </p:spPr>
        <p:txBody>
          <a:bodyPr wrap="square" lIns="130622" tIns="65311" rIns="130622" bIns="65311" rtlCol="0">
            <a:spAutoFit/>
          </a:bodyPr>
          <a:lstStyle/>
          <a:p>
            <a:pPr algn="ctr"/>
            <a:r>
              <a:rPr lang="en-US" sz="2800" dirty="0" smtClean="0">
                <a:latin typeface="Seravek"/>
                <a:cs typeface="Seravek"/>
              </a:rPr>
              <a:t>pipeline</a:t>
            </a:r>
            <a:endParaRPr lang="en-US" sz="2800" dirty="0">
              <a:latin typeface="Seravek"/>
              <a:cs typeface="Seravek"/>
            </a:endParaRPr>
          </a:p>
        </p:txBody>
      </p:sp>
      <p:sp>
        <p:nvSpPr>
          <p:cNvPr id="8" name="Rectangle 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82" name="Rectangle 81"/>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81" name="TextBox 80"/>
          <p:cNvSpPr txBox="1"/>
          <p:nvPr/>
        </p:nvSpPr>
        <p:spPr>
          <a:xfrm>
            <a:off x="2586088" y="5939135"/>
            <a:ext cx="942296" cy="400110"/>
          </a:xfrm>
          <a:prstGeom prst="rect">
            <a:avLst/>
          </a:prstGeom>
          <a:noFill/>
        </p:spPr>
        <p:txBody>
          <a:bodyPr wrap="none" rtlCol="0">
            <a:spAutoFit/>
          </a:bodyPr>
          <a:lstStyle/>
          <a:p>
            <a:r>
              <a:rPr lang="en-US" sz="2000" dirty="0" smtClean="0">
                <a:latin typeface="Seravek"/>
                <a:cs typeface="Seravek"/>
              </a:rPr>
              <a:t>Stage 1</a:t>
            </a:r>
            <a:endParaRPr lang="en-US" sz="2000" dirty="0">
              <a:latin typeface="Seravek"/>
              <a:cs typeface="Seravek"/>
            </a:endParaRPr>
          </a:p>
        </p:txBody>
      </p:sp>
      <p:sp>
        <p:nvSpPr>
          <p:cNvPr id="128" name="Rectangle 127"/>
          <p:cNvSpPr/>
          <p:nvPr/>
        </p:nvSpPr>
        <p:spPr>
          <a:xfrm>
            <a:off x="46863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29" name="Rectangle 128"/>
          <p:cNvSpPr/>
          <p:nvPr/>
        </p:nvSpPr>
        <p:spPr>
          <a:xfrm>
            <a:off x="4696940"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2" name="TextBox 131"/>
          <p:cNvSpPr txBox="1"/>
          <p:nvPr/>
        </p:nvSpPr>
        <p:spPr>
          <a:xfrm>
            <a:off x="5203910" y="5939135"/>
            <a:ext cx="974098" cy="400110"/>
          </a:xfrm>
          <a:prstGeom prst="rect">
            <a:avLst/>
          </a:prstGeom>
          <a:noFill/>
        </p:spPr>
        <p:txBody>
          <a:bodyPr wrap="none" rtlCol="0">
            <a:spAutoFit/>
          </a:bodyPr>
          <a:lstStyle/>
          <a:p>
            <a:r>
              <a:rPr lang="en-US" sz="2000" dirty="0" smtClean="0">
                <a:latin typeface="Seravek"/>
                <a:cs typeface="Seravek"/>
              </a:rPr>
              <a:t>Stage 2</a:t>
            </a:r>
            <a:endParaRPr lang="en-US" sz="2000" dirty="0">
              <a:latin typeface="Seravek"/>
              <a:cs typeface="Seravek"/>
            </a:endParaRPr>
          </a:p>
        </p:txBody>
      </p:sp>
      <p:sp>
        <p:nvSpPr>
          <p:cNvPr id="158" name="Rectangle 157"/>
          <p:cNvSpPr/>
          <p:nvPr/>
        </p:nvSpPr>
        <p:spPr>
          <a:xfrm>
            <a:off x="78105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59" name="Rectangle 158"/>
          <p:cNvSpPr/>
          <p:nvPr/>
        </p:nvSpPr>
        <p:spPr>
          <a:xfrm>
            <a:off x="7821140"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62" name="TextBox 161"/>
          <p:cNvSpPr txBox="1"/>
          <p:nvPr/>
        </p:nvSpPr>
        <p:spPr>
          <a:xfrm>
            <a:off x="8251910" y="5939135"/>
            <a:ext cx="1082590" cy="400110"/>
          </a:xfrm>
          <a:prstGeom prst="rect">
            <a:avLst/>
          </a:prstGeom>
          <a:noFill/>
        </p:spPr>
        <p:txBody>
          <a:bodyPr wrap="none" rtlCol="0">
            <a:spAutoFit/>
          </a:bodyPr>
          <a:lstStyle/>
          <a:p>
            <a:r>
              <a:rPr lang="en-US" sz="2000" dirty="0" smtClean="0">
                <a:latin typeface="Seravek"/>
                <a:cs typeface="Seravek"/>
              </a:rPr>
              <a:t>Stage 16</a:t>
            </a:r>
            <a:endParaRPr lang="en-US" sz="2000" dirty="0">
              <a:latin typeface="Seravek"/>
              <a:cs typeface="Seravek"/>
            </a:endParaRPr>
          </a:p>
        </p:txBody>
      </p:sp>
      <p:sp>
        <p:nvSpPr>
          <p:cNvPr id="18" name="Rectangle 17"/>
          <p:cNvSpPr/>
          <p:nvPr/>
        </p:nvSpPr>
        <p:spPr>
          <a:xfrm>
            <a:off x="4572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800" dirty="0" smtClean="0">
                <a:solidFill>
                  <a:schemeClr val="tx1"/>
                </a:solidFill>
                <a:latin typeface="Seravek"/>
                <a:cs typeface="Seravek"/>
              </a:rPr>
              <a:t>Packet Header</a:t>
            </a:r>
            <a:endParaRPr lang="en-US" sz="2800" dirty="0">
              <a:solidFill>
                <a:schemeClr val="tx1"/>
              </a:solidFill>
              <a:latin typeface="Seravek"/>
              <a:cs typeface="Seravek"/>
            </a:endParaRPr>
          </a:p>
        </p:txBody>
      </p:sp>
      <p:grpSp>
        <p:nvGrpSpPr>
          <p:cNvPr id="23" name="Group 22"/>
          <p:cNvGrpSpPr/>
          <p:nvPr/>
        </p:nvGrpSpPr>
        <p:grpSpPr>
          <a:xfrm>
            <a:off x="3924300" y="3162300"/>
            <a:ext cx="609600" cy="2743200"/>
            <a:chOff x="3924300" y="3162300"/>
            <a:chExt cx="609600" cy="2743200"/>
          </a:xfrm>
        </p:grpSpPr>
        <p:sp>
          <p:nvSpPr>
            <p:cNvPr id="216" name="Rectangle 215"/>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22" name="Straight Connector 2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7" name="Straight Connector 21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8" name="Straight Connector 21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9" name="Straight Connector 21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0" name="Straight Connector 21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1" name="Straight Connector 22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2" name="Straight Connector 22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64" name="Group 63"/>
          <p:cNvGrpSpPr/>
          <p:nvPr/>
        </p:nvGrpSpPr>
        <p:grpSpPr>
          <a:xfrm>
            <a:off x="1952625" y="2711450"/>
            <a:ext cx="1336675" cy="2971800"/>
            <a:chOff x="1936750" y="2698750"/>
            <a:chExt cx="1336675" cy="2971800"/>
          </a:xfrm>
        </p:grpSpPr>
        <p:grpSp>
          <p:nvGrpSpPr>
            <p:cNvPr id="285" name="Group 284"/>
            <p:cNvGrpSpPr/>
            <p:nvPr/>
          </p:nvGrpSpPr>
          <p:grpSpPr>
            <a:xfrm>
              <a:off x="2470150" y="3384550"/>
              <a:ext cx="803275" cy="2171700"/>
              <a:chOff x="2476500" y="3390900"/>
              <a:chExt cx="803275" cy="2171700"/>
            </a:xfrm>
          </p:grpSpPr>
          <p:cxnSp>
            <p:nvCxnSpPr>
              <p:cNvPr id="286" name="Straight Arrow Connector 285"/>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7" name="Straight Arrow Connector 286"/>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8" name="Straight Arrow Connector 287"/>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9" name="Straight Arrow Connector 288"/>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0" name="Straight Arrow Connector 289"/>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1" name="Straight Arrow Connector 290"/>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02" name="Group 301"/>
            <p:cNvGrpSpPr/>
            <p:nvPr/>
          </p:nvGrpSpPr>
          <p:grpSpPr>
            <a:xfrm>
              <a:off x="1936750" y="2698750"/>
              <a:ext cx="1028699" cy="2971800"/>
              <a:chOff x="1943100" y="2705100"/>
              <a:chExt cx="1028699" cy="2971800"/>
            </a:xfrm>
          </p:grpSpPr>
          <p:sp>
            <p:nvSpPr>
              <p:cNvPr id="303" name="TextBox 302"/>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04" name="Group 303"/>
              <p:cNvGrpSpPr/>
              <p:nvPr/>
            </p:nvGrpSpPr>
            <p:grpSpPr>
              <a:xfrm>
                <a:off x="2168925" y="3238500"/>
                <a:ext cx="577050" cy="2438400"/>
                <a:chOff x="2168925" y="3238500"/>
                <a:chExt cx="577050" cy="2438400"/>
              </a:xfrm>
            </p:grpSpPr>
            <p:sp>
              <p:nvSpPr>
                <p:cNvPr id="305" name="Rectangle 304"/>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6" name="Rectangle 305"/>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7" name="Rectangle 306"/>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08" name="Straight Connector 307"/>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34" name="Group 333"/>
          <p:cNvGrpSpPr/>
          <p:nvPr/>
        </p:nvGrpSpPr>
        <p:grpSpPr>
          <a:xfrm>
            <a:off x="4629150" y="2708275"/>
            <a:ext cx="1336675" cy="2971800"/>
            <a:chOff x="1936750" y="2698750"/>
            <a:chExt cx="1336675" cy="2971800"/>
          </a:xfrm>
        </p:grpSpPr>
        <p:grpSp>
          <p:nvGrpSpPr>
            <p:cNvPr id="335" name="Group 334"/>
            <p:cNvGrpSpPr/>
            <p:nvPr/>
          </p:nvGrpSpPr>
          <p:grpSpPr>
            <a:xfrm>
              <a:off x="2470150" y="3384550"/>
              <a:ext cx="803275" cy="2171700"/>
              <a:chOff x="2476500" y="3390900"/>
              <a:chExt cx="803275" cy="2171700"/>
            </a:xfrm>
          </p:grpSpPr>
          <p:cxnSp>
            <p:nvCxnSpPr>
              <p:cNvPr id="343" name="Straight Arrow Connector 342"/>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4" name="Straight Arrow Connector 343"/>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5" name="Straight Arrow Connector 344"/>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6" name="Straight Arrow Connector 345"/>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7" name="Straight Arrow Connector 346"/>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8" name="Straight Arrow Connector 347"/>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36" name="Group 335"/>
            <p:cNvGrpSpPr/>
            <p:nvPr/>
          </p:nvGrpSpPr>
          <p:grpSpPr>
            <a:xfrm>
              <a:off x="1936750" y="2698750"/>
              <a:ext cx="1028699" cy="2971800"/>
              <a:chOff x="1943100" y="2705100"/>
              <a:chExt cx="1028699" cy="2971800"/>
            </a:xfrm>
          </p:grpSpPr>
          <p:sp>
            <p:nvSpPr>
              <p:cNvPr id="337" name="TextBox 336"/>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38" name="Group 337"/>
              <p:cNvGrpSpPr/>
              <p:nvPr/>
            </p:nvGrpSpPr>
            <p:grpSpPr>
              <a:xfrm>
                <a:off x="2168925" y="3238500"/>
                <a:ext cx="577050" cy="2438400"/>
                <a:chOff x="2168925" y="3238500"/>
                <a:chExt cx="577050" cy="2438400"/>
              </a:xfrm>
            </p:grpSpPr>
            <p:sp>
              <p:nvSpPr>
                <p:cNvPr id="339" name="Rectangle 338"/>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0" name="Rectangle 339"/>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1" name="Rectangle 340"/>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42" name="Straight Connector 341"/>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49" name="Group 348"/>
          <p:cNvGrpSpPr/>
          <p:nvPr/>
        </p:nvGrpSpPr>
        <p:grpSpPr>
          <a:xfrm>
            <a:off x="5695950" y="2549525"/>
            <a:ext cx="990600" cy="3244850"/>
            <a:chOff x="8662554" y="2546350"/>
            <a:chExt cx="1305791" cy="3244850"/>
          </a:xfrm>
        </p:grpSpPr>
        <p:grpSp>
          <p:nvGrpSpPr>
            <p:cNvPr id="350" name="Group 349"/>
            <p:cNvGrpSpPr/>
            <p:nvPr/>
          </p:nvGrpSpPr>
          <p:grpSpPr>
            <a:xfrm>
              <a:off x="8662554" y="2546350"/>
              <a:ext cx="1305791" cy="3244850"/>
              <a:chOff x="2871353" y="2541817"/>
              <a:chExt cx="1305791" cy="3244850"/>
            </a:xfrm>
          </p:grpSpPr>
          <p:sp>
            <p:nvSpPr>
              <p:cNvPr id="354" name="Trapezoid 353"/>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5" name="Trapezoid 354"/>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6" name="Trapezoid 35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57" name="Straight Connector 356"/>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58" name="TextBox 357"/>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51" name="Straight Arrow Connector 350"/>
            <p:cNvCxnSpPr>
              <a:stCxn id="356"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2" name="Straight Arrow Connector 351"/>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3" name="Straight Arrow Connector 352"/>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59" name="Group 358"/>
          <p:cNvGrpSpPr/>
          <p:nvPr/>
        </p:nvGrpSpPr>
        <p:grpSpPr>
          <a:xfrm>
            <a:off x="7750175" y="2717800"/>
            <a:ext cx="1336675" cy="2971800"/>
            <a:chOff x="1936750" y="2698750"/>
            <a:chExt cx="1336675" cy="2971800"/>
          </a:xfrm>
        </p:grpSpPr>
        <p:grpSp>
          <p:nvGrpSpPr>
            <p:cNvPr id="360" name="Group 359"/>
            <p:cNvGrpSpPr/>
            <p:nvPr/>
          </p:nvGrpSpPr>
          <p:grpSpPr>
            <a:xfrm>
              <a:off x="2470150" y="3384550"/>
              <a:ext cx="803275" cy="2171700"/>
              <a:chOff x="2476500" y="3390900"/>
              <a:chExt cx="803275" cy="2171700"/>
            </a:xfrm>
          </p:grpSpPr>
          <p:cxnSp>
            <p:nvCxnSpPr>
              <p:cNvPr id="368" name="Straight Arrow Connector 367"/>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3" name="Straight Arrow Connector 372"/>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61" name="Group 360"/>
            <p:cNvGrpSpPr/>
            <p:nvPr/>
          </p:nvGrpSpPr>
          <p:grpSpPr>
            <a:xfrm>
              <a:off x="1936750" y="2698750"/>
              <a:ext cx="1028699" cy="2971800"/>
              <a:chOff x="1943100" y="2705100"/>
              <a:chExt cx="1028699" cy="2971800"/>
            </a:xfrm>
          </p:grpSpPr>
          <p:sp>
            <p:nvSpPr>
              <p:cNvPr id="362" name="TextBox 361"/>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63" name="Group 362"/>
              <p:cNvGrpSpPr/>
              <p:nvPr/>
            </p:nvGrpSpPr>
            <p:grpSpPr>
              <a:xfrm>
                <a:off x="2168925" y="3238500"/>
                <a:ext cx="577050" cy="2438400"/>
                <a:chOff x="2168925" y="3238500"/>
                <a:chExt cx="577050" cy="2438400"/>
              </a:xfrm>
            </p:grpSpPr>
            <p:sp>
              <p:nvSpPr>
                <p:cNvPr id="364" name="Rectangle 363"/>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5" name="Rectangle 364"/>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6" name="Rectangle 365"/>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67" name="Straight Connector 366"/>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74" name="Group 373"/>
          <p:cNvGrpSpPr/>
          <p:nvPr/>
        </p:nvGrpSpPr>
        <p:grpSpPr>
          <a:xfrm>
            <a:off x="8816975" y="2559050"/>
            <a:ext cx="990600" cy="3244850"/>
            <a:chOff x="8662554" y="2546350"/>
            <a:chExt cx="1305791" cy="3244850"/>
          </a:xfrm>
        </p:grpSpPr>
        <p:grpSp>
          <p:nvGrpSpPr>
            <p:cNvPr id="375" name="Group 374"/>
            <p:cNvGrpSpPr/>
            <p:nvPr/>
          </p:nvGrpSpPr>
          <p:grpSpPr>
            <a:xfrm>
              <a:off x="8662554" y="2546350"/>
              <a:ext cx="1305791" cy="3244850"/>
              <a:chOff x="2871353" y="2541817"/>
              <a:chExt cx="1305791" cy="3244850"/>
            </a:xfrm>
          </p:grpSpPr>
          <p:sp>
            <p:nvSpPr>
              <p:cNvPr id="379" name="Trapezoid 378"/>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0" name="Trapezoid 379"/>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1" name="Trapezoid 380"/>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82" name="Straight Connector 381"/>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83" name="TextBox 382"/>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76" name="Straight Arrow Connector 375"/>
            <p:cNvCxnSpPr>
              <a:stCxn id="381"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7" name="Straight Arrow Connector 376"/>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8" name="Straight Arrow Connector 377"/>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236" name="Group 235"/>
          <p:cNvGrpSpPr/>
          <p:nvPr/>
        </p:nvGrpSpPr>
        <p:grpSpPr>
          <a:xfrm>
            <a:off x="3009900" y="2562225"/>
            <a:ext cx="990600" cy="3228975"/>
            <a:chOff x="8662554" y="2562225"/>
            <a:chExt cx="1305791" cy="3228975"/>
          </a:xfrm>
        </p:grpSpPr>
        <p:grpSp>
          <p:nvGrpSpPr>
            <p:cNvPr id="237" name="Group 236"/>
            <p:cNvGrpSpPr/>
            <p:nvPr/>
          </p:nvGrpSpPr>
          <p:grpSpPr>
            <a:xfrm>
              <a:off x="8662554" y="2562225"/>
              <a:ext cx="1305791" cy="3228975"/>
              <a:chOff x="2871353" y="2557692"/>
              <a:chExt cx="1305791" cy="3228975"/>
            </a:xfrm>
          </p:grpSpPr>
          <p:sp>
            <p:nvSpPr>
              <p:cNvPr id="241" name="Trapezoid 240"/>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2" name="Trapezoid 241"/>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3" name="Trapezoid 242"/>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44" name="Straight Connector 243"/>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245" name="TextBox 244"/>
              <p:cNvSpPr txBox="1"/>
              <p:nvPr/>
            </p:nvSpPr>
            <p:spPr>
              <a:xfrm>
                <a:off x="2871353" y="2557692"/>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238" name="Straight Arrow Connector 237"/>
            <p:cNvCxnSpPr>
              <a:stCxn id="243"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9" name="Straight Arrow Connector 238"/>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0" name="Straight Arrow Connector 239"/>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spTree>
    <p:custDataLst>
      <p:tags r:id="rId1"/>
    </p:custDataLst>
    <p:extLst>
      <p:ext uri="{BB962C8B-B14F-4D97-AF65-F5344CB8AC3E}">
        <p14:creationId xmlns:p14="http://schemas.microsoft.com/office/powerpoint/2010/main" val="518095872"/>
      </p:ext>
    </p:extLst>
  </p:cSld>
  <p:clrMapOvr>
    <a:masterClrMapping/>
  </p:clrMapOvr>
  <mc:AlternateContent xmlns:mc="http://schemas.openxmlformats.org/markup-compatibility/2006" xmlns:p14="http://schemas.microsoft.com/office/powerpoint/2010/main">
    <mc:Choice Requires="p14">
      <p:transition spd="slow" p14:dur="2000" advTm="39602"/>
    </mc:Choice>
    <mc:Fallback xmlns="">
      <p:transition xmlns:p14="http://schemas.microsoft.com/office/powerpoint/2010/main" spd="slow" advTm="3960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3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5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0" presetClass="path" presetSubtype="0" accel="50000" decel="50000" fill="hold" grpId="0" nodeType="clickEffect">
                                  <p:stCondLst>
                                    <p:cond delay="0"/>
                                  </p:stCondLst>
                                  <p:childTnLst>
                                    <p:animMotion origin="layout" path="M 3.46945E-18 2.22222E-6 L 0.28438 2.22222E-6 " pathEditMode="relative" ptsTypes="AA">
                                      <p:cBhvr>
                                        <p:cTn id="14" dur="750" fill="hold"/>
                                        <p:tgtEl>
                                          <p:spTgt spid="18"/>
                                        </p:tgtEl>
                                        <p:attrNameLst>
                                          <p:attrName>ppt_x</p:attrName>
                                          <p:attrName>ppt_y</p:attrName>
                                        </p:attrNameLst>
                                      </p:cBhvr>
                                    </p:animMotion>
                                  </p:childTnLst>
                                </p:cTn>
                              </p:par>
                            </p:childTnLst>
                          </p:cTn>
                        </p:par>
                        <p:par>
                          <p:cTn id="15" fill="hold">
                            <p:stCondLst>
                              <p:cond delay="750"/>
                            </p:stCondLst>
                            <p:childTnLst>
                              <p:par>
                                <p:cTn id="16" presetID="1" presetClass="exit" presetSubtype="0" fill="hold" grpId="1" nodeType="afterEffect">
                                  <p:stCondLst>
                                    <p:cond delay="0"/>
                                  </p:stCondLst>
                                  <p:childTnLst>
                                    <p:set>
                                      <p:cBhvr>
                                        <p:cTn id="17" dur="1" fill="hold">
                                          <p:stCondLst>
                                            <p:cond delay="0"/>
                                          </p:stCondLst>
                                        </p:cTn>
                                        <p:tgtEl>
                                          <p:spTgt spid="18"/>
                                        </p:tgtEl>
                                        <p:attrNameLst>
                                          <p:attrName>style.visibility</p:attrName>
                                        </p:attrNameLst>
                                      </p:cBhvr>
                                      <p:to>
                                        <p:strVal val="hidden"/>
                                      </p:to>
                                    </p:set>
                                  </p:childTnLst>
                                </p:cTn>
                              </p:par>
                            </p:childTnLst>
                          </p:cTn>
                        </p:par>
                        <p:par>
                          <p:cTn id="18" fill="hold">
                            <p:stCondLst>
                              <p:cond delay="750"/>
                            </p:stCondLst>
                            <p:childTnLst>
                              <p:par>
                                <p:cTn id="19" presetID="1" presetClass="entr" presetSubtype="0" fill="hold" nodeType="afterEffect">
                                  <p:stCondLst>
                                    <p:cond delay="0"/>
                                  </p:stCondLst>
                                  <p:childTnLst>
                                    <p:set>
                                      <p:cBhvr>
                                        <p:cTn id="20"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8" grpId="1"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 machine model for line-rate switches</a:t>
            </a:r>
            <a:endParaRPr lang="en-US" dirty="0"/>
          </a:p>
        </p:txBody>
      </p:sp>
      <p:sp>
        <p:nvSpPr>
          <p:cNvPr id="4" name="Slide Number Placeholder 3"/>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9</a:t>
            </a:fld>
            <a:endParaRPr lang="en-US"/>
          </a:p>
        </p:txBody>
      </p:sp>
      <p:grpSp>
        <p:nvGrpSpPr>
          <p:cNvPr id="7" name="Group 6"/>
          <p:cNvGrpSpPr/>
          <p:nvPr/>
        </p:nvGrpSpPr>
        <p:grpSpPr>
          <a:xfrm>
            <a:off x="1600200" y="2549525"/>
            <a:ext cx="8724900" cy="3789720"/>
            <a:chOff x="1600200" y="2549525"/>
            <a:chExt cx="8724900" cy="3789720"/>
          </a:xfrm>
        </p:grpSpPr>
        <p:grpSp>
          <p:nvGrpSpPr>
            <p:cNvPr id="6" name="Group 42"/>
            <p:cNvGrpSpPr/>
            <p:nvPr/>
          </p:nvGrpSpPr>
          <p:grpSpPr>
            <a:xfrm>
              <a:off x="1600200" y="3553365"/>
              <a:ext cx="8724900" cy="1425855"/>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562748" y="315783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562748" y="541751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562748" y="3961509"/>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562748" y="4591383"/>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896100" y="3162300"/>
              <a:ext cx="801124" cy="2594157"/>
              <a:chOff x="8534400" y="1981200"/>
              <a:chExt cx="595991" cy="2163589"/>
            </a:xfrm>
          </p:grpSpPr>
          <p:cxnSp>
            <p:nvCxnSpPr>
              <p:cNvPr id="112" name="Straight Connector 111"/>
              <p:cNvCxnSpPr/>
              <p:nvPr/>
            </p:nvCxnSpPr>
            <p:spPr>
              <a:xfrm>
                <a:off x="8534400" y="1981200"/>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8544754" y="3074118"/>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8" name="Rectangle 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82" name="Rectangle 81"/>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81" name="TextBox 80"/>
            <p:cNvSpPr txBox="1"/>
            <p:nvPr/>
          </p:nvSpPr>
          <p:spPr>
            <a:xfrm>
              <a:off x="2586088" y="5939135"/>
              <a:ext cx="942296" cy="400110"/>
            </a:xfrm>
            <a:prstGeom prst="rect">
              <a:avLst/>
            </a:prstGeom>
            <a:noFill/>
          </p:spPr>
          <p:txBody>
            <a:bodyPr wrap="none" rtlCol="0">
              <a:spAutoFit/>
            </a:bodyPr>
            <a:lstStyle/>
            <a:p>
              <a:r>
                <a:rPr lang="en-US" sz="2000" dirty="0" smtClean="0">
                  <a:latin typeface="Seravek"/>
                  <a:cs typeface="Seravek"/>
                </a:rPr>
                <a:t>Stage 1</a:t>
              </a:r>
              <a:endParaRPr lang="en-US" sz="2000" dirty="0">
                <a:latin typeface="Seravek"/>
                <a:cs typeface="Seravek"/>
              </a:endParaRPr>
            </a:p>
          </p:txBody>
        </p:sp>
        <p:sp>
          <p:nvSpPr>
            <p:cNvPr id="128" name="Rectangle 127"/>
            <p:cNvSpPr/>
            <p:nvPr/>
          </p:nvSpPr>
          <p:spPr>
            <a:xfrm>
              <a:off x="46863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29" name="Rectangle 128"/>
            <p:cNvSpPr/>
            <p:nvPr/>
          </p:nvSpPr>
          <p:spPr>
            <a:xfrm>
              <a:off x="4696940"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2" name="TextBox 131"/>
            <p:cNvSpPr txBox="1"/>
            <p:nvPr/>
          </p:nvSpPr>
          <p:spPr>
            <a:xfrm>
              <a:off x="5203910" y="5939135"/>
              <a:ext cx="974098" cy="400110"/>
            </a:xfrm>
            <a:prstGeom prst="rect">
              <a:avLst/>
            </a:prstGeom>
            <a:noFill/>
          </p:spPr>
          <p:txBody>
            <a:bodyPr wrap="none" rtlCol="0">
              <a:spAutoFit/>
            </a:bodyPr>
            <a:lstStyle/>
            <a:p>
              <a:r>
                <a:rPr lang="en-US" sz="2000" dirty="0" smtClean="0">
                  <a:latin typeface="Seravek"/>
                  <a:cs typeface="Seravek"/>
                </a:rPr>
                <a:t>Stage 2</a:t>
              </a:r>
              <a:endParaRPr lang="en-US" sz="2000" dirty="0">
                <a:latin typeface="Seravek"/>
                <a:cs typeface="Seravek"/>
              </a:endParaRPr>
            </a:p>
          </p:txBody>
        </p:sp>
        <p:sp>
          <p:nvSpPr>
            <p:cNvPr id="158" name="Rectangle 157"/>
            <p:cNvSpPr/>
            <p:nvPr/>
          </p:nvSpPr>
          <p:spPr>
            <a:xfrm>
              <a:off x="78105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59" name="Rectangle 158"/>
            <p:cNvSpPr/>
            <p:nvPr/>
          </p:nvSpPr>
          <p:spPr>
            <a:xfrm>
              <a:off x="7821140"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62" name="TextBox 161"/>
            <p:cNvSpPr txBox="1"/>
            <p:nvPr/>
          </p:nvSpPr>
          <p:spPr>
            <a:xfrm>
              <a:off x="8251910" y="5939135"/>
              <a:ext cx="1082590" cy="400110"/>
            </a:xfrm>
            <a:prstGeom prst="rect">
              <a:avLst/>
            </a:prstGeom>
            <a:noFill/>
          </p:spPr>
          <p:txBody>
            <a:bodyPr wrap="none" rtlCol="0">
              <a:spAutoFit/>
            </a:bodyPr>
            <a:lstStyle/>
            <a:p>
              <a:r>
                <a:rPr lang="en-US" sz="2000" dirty="0" smtClean="0">
                  <a:latin typeface="Seravek"/>
                  <a:cs typeface="Seravek"/>
                </a:rPr>
                <a:t>Stage 16</a:t>
              </a:r>
              <a:endParaRPr lang="en-US" sz="2000" dirty="0">
                <a:latin typeface="Seravek"/>
                <a:cs typeface="Seravek"/>
              </a:endParaRPr>
            </a:p>
          </p:txBody>
        </p:sp>
        <p:grpSp>
          <p:nvGrpSpPr>
            <p:cNvPr id="334" name="Group 333"/>
            <p:cNvGrpSpPr/>
            <p:nvPr/>
          </p:nvGrpSpPr>
          <p:grpSpPr>
            <a:xfrm>
              <a:off x="4629150" y="2708275"/>
              <a:ext cx="1336675" cy="2971800"/>
              <a:chOff x="1936750" y="2698750"/>
              <a:chExt cx="1336675" cy="2971800"/>
            </a:xfrm>
          </p:grpSpPr>
          <p:grpSp>
            <p:nvGrpSpPr>
              <p:cNvPr id="335" name="Group 334"/>
              <p:cNvGrpSpPr/>
              <p:nvPr/>
            </p:nvGrpSpPr>
            <p:grpSpPr>
              <a:xfrm>
                <a:off x="2470150" y="3384550"/>
                <a:ext cx="803275" cy="2171700"/>
                <a:chOff x="2476500" y="3390900"/>
                <a:chExt cx="803275" cy="2171700"/>
              </a:xfrm>
            </p:grpSpPr>
            <p:cxnSp>
              <p:nvCxnSpPr>
                <p:cNvPr id="343" name="Straight Arrow Connector 342"/>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4" name="Straight Arrow Connector 343"/>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5" name="Straight Arrow Connector 344"/>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6" name="Straight Arrow Connector 345"/>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7" name="Straight Arrow Connector 346"/>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8" name="Straight Arrow Connector 347"/>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36" name="Group 335"/>
              <p:cNvGrpSpPr/>
              <p:nvPr/>
            </p:nvGrpSpPr>
            <p:grpSpPr>
              <a:xfrm>
                <a:off x="1936750" y="2698750"/>
                <a:ext cx="1028699" cy="2971800"/>
                <a:chOff x="1943100" y="2705100"/>
                <a:chExt cx="1028699" cy="2971800"/>
              </a:xfrm>
            </p:grpSpPr>
            <p:sp>
              <p:nvSpPr>
                <p:cNvPr id="337" name="TextBox 336"/>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38" name="Group 337"/>
                <p:cNvGrpSpPr/>
                <p:nvPr/>
              </p:nvGrpSpPr>
              <p:grpSpPr>
                <a:xfrm>
                  <a:off x="2168925" y="3238500"/>
                  <a:ext cx="577050" cy="2438400"/>
                  <a:chOff x="2168925" y="3238500"/>
                  <a:chExt cx="577050" cy="2438400"/>
                </a:xfrm>
              </p:grpSpPr>
              <p:sp>
                <p:nvSpPr>
                  <p:cNvPr id="339" name="Rectangle 338"/>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0" name="Rectangle 339"/>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1" name="Rectangle 340"/>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42" name="Straight Connector 341"/>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49" name="Group 348"/>
            <p:cNvGrpSpPr/>
            <p:nvPr/>
          </p:nvGrpSpPr>
          <p:grpSpPr>
            <a:xfrm>
              <a:off x="5695950" y="2549525"/>
              <a:ext cx="990600" cy="3244850"/>
              <a:chOff x="8662554" y="2546350"/>
              <a:chExt cx="1305791" cy="3244850"/>
            </a:xfrm>
          </p:grpSpPr>
          <p:grpSp>
            <p:nvGrpSpPr>
              <p:cNvPr id="350" name="Group 349"/>
              <p:cNvGrpSpPr/>
              <p:nvPr/>
            </p:nvGrpSpPr>
            <p:grpSpPr>
              <a:xfrm>
                <a:off x="8662554" y="2546350"/>
                <a:ext cx="1305791" cy="3244850"/>
                <a:chOff x="2871353" y="2541817"/>
                <a:chExt cx="1305791" cy="3244850"/>
              </a:xfrm>
            </p:grpSpPr>
            <p:sp>
              <p:nvSpPr>
                <p:cNvPr id="354" name="Trapezoid 353"/>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5" name="Trapezoid 354"/>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6" name="Trapezoid 35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57" name="Straight Connector 356"/>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58" name="TextBox 357"/>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51" name="Straight Arrow Connector 350"/>
              <p:cNvCxnSpPr>
                <a:stCxn id="356"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2" name="Straight Arrow Connector 351"/>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3" name="Straight Arrow Connector 352"/>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59" name="Group 358"/>
            <p:cNvGrpSpPr/>
            <p:nvPr/>
          </p:nvGrpSpPr>
          <p:grpSpPr>
            <a:xfrm>
              <a:off x="7750175" y="2717800"/>
              <a:ext cx="1336675" cy="2971800"/>
              <a:chOff x="1936750" y="2698750"/>
              <a:chExt cx="1336675" cy="2971800"/>
            </a:xfrm>
          </p:grpSpPr>
          <p:grpSp>
            <p:nvGrpSpPr>
              <p:cNvPr id="360" name="Group 359"/>
              <p:cNvGrpSpPr/>
              <p:nvPr/>
            </p:nvGrpSpPr>
            <p:grpSpPr>
              <a:xfrm>
                <a:off x="2470150" y="3384550"/>
                <a:ext cx="803275" cy="2171700"/>
                <a:chOff x="2476500" y="3390900"/>
                <a:chExt cx="803275" cy="2171700"/>
              </a:xfrm>
            </p:grpSpPr>
            <p:cxnSp>
              <p:nvCxnSpPr>
                <p:cNvPr id="368" name="Straight Arrow Connector 367"/>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3" name="Straight Arrow Connector 372"/>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61" name="Group 360"/>
              <p:cNvGrpSpPr/>
              <p:nvPr/>
            </p:nvGrpSpPr>
            <p:grpSpPr>
              <a:xfrm>
                <a:off x="1936750" y="2698750"/>
                <a:ext cx="1028699" cy="2971800"/>
                <a:chOff x="1943100" y="2705100"/>
                <a:chExt cx="1028699" cy="2971800"/>
              </a:xfrm>
            </p:grpSpPr>
            <p:sp>
              <p:nvSpPr>
                <p:cNvPr id="362" name="TextBox 361"/>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63" name="Group 362"/>
                <p:cNvGrpSpPr/>
                <p:nvPr/>
              </p:nvGrpSpPr>
              <p:grpSpPr>
                <a:xfrm>
                  <a:off x="2168925" y="3238500"/>
                  <a:ext cx="577050" cy="2438400"/>
                  <a:chOff x="2168925" y="3238500"/>
                  <a:chExt cx="577050" cy="2438400"/>
                </a:xfrm>
              </p:grpSpPr>
              <p:sp>
                <p:nvSpPr>
                  <p:cNvPr id="364" name="Rectangle 363"/>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5" name="Rectangle 364"/>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6" name="Rectangle 365"/>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67" name="Straight Connector 366"/>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74" name="Group 373"/>
            <p:cNvGrpSpPr/>
            <p:nvPr/>
          </p:nvGrpSpPr>
          <p:grpSpPr>
            <a:xfrm>
              <a:off x="8816975" y="2559050"/>
              <a:ext cx="990600" cy="3244850"/>
              <a:chOff x="8662554" y="2546350"/>
              <a:chExt cx="1305791" cy="3244850"/>
            </a:xfrm>
          </p:grpSpPr>
          <p:grpSp>
            <p:nvGrpSpPr>
              <p:cNvPr id="375" name="Group 374"/>
              <p:cNvGrpSpPr/>
              <p:nvPr/>
            </p:nvGrpSpPr>
            <p:grpSpPr>
              <a:xfrm>
                <a:off x="8662554" y="2546350"/>
                <a:ext cx="1305791" cy="3244850"/>
                <a:chOff x="2871353" y="2541817"/>
                <a:chExt cx="1305791" cy="3244850"/>
              </a:xfrm>
            </p:grpSpPr>
            <p:sp>
              <p:nvSpPr>
                <p:cNvPr id="379" name="Trapezoid 378"/>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0" name="Trapezoid 379"/>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1" name="Trapezoid 380"/>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82" name="Straight Connector 381"/>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83" name="TextBox 382"/>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76" name="Straight Arrow Connector 375"/>
              <p:cNvCxnSpPr>
                <a:stCxn id="381"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7" name="Straight Arrow Connector 376"/>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8" name="Straight Arrow Connector 377"/>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64" name="Group 63"/>
            <p:cNvGrpSpPr/>
            <p:nvPr/>
          </p:nvGrpSpPr>
          <p:grpSpPr>
            <a:xfrm>
              <a:off x="1952625" y="2711450"/>
              <a:ext cx="1336675" cy="2971800"/>
              <a:chOff x="1936750" y="2698750"/>
              <a:chExt cx="1336675" cy="2971800"/>
            </a:xfrm>
          </p:grpSpPr>
          <p:grpSp>
            <p:nvGrpSpPr>
              <p:cNvPr id="285" name="Group 284"/>
              <p:cNvGrpSpPr/>
              <p:nvPr/>
            </p:nvGrpSpPr>
            <p:grpSpPr>
              <a:xfrm>
                <a:off x="2470150" y="3384550"/>
                <a:ext cx="803275" cy="2171700"/>
                <a:chOff x="2476500" y="3390900"/>
                <a:chExt cx="803275" cy="2171700"/>
              </a:xfrm>
            </p:grpSpPr>
            <p:cxnSp>
              <p:nvCxnSpPr>
                <p:cNvPr id="286" name="Straight Arrow Connector 285"/>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7" name="Straight Arrow Connector 286"/>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8" name="Straight Arrow Connector 287"/>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9" name="Straight Arrow Connector 288"/>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0" name="Straight Arrow Connector 289"/>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1" name="Straight Arrow Connector 290"/>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02" name="Group 301"/>
              <p:cNvGrpSpPr/>
              <p:nvPr/>
            </p:nvGrpSpPr>
            <p:grpSpPr>
              <a:xfrm>
                <a:off x="1936750" y="2698750"/>
                <a:ext cx="1028699" cy="2971800"/>
                <a:chOff x="1943100" y="2705100"/>
                <a:chExt cx="1028699" cy="2971800"/>
              </a:xfrm>
            </p:grpSpPr>
            <p:sp>
              <p:nvSpPr>
                <p:cNvPr id="303" name="TextBox 302"/>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04" name="Group 303"/>
                <p:cNvGrpSpPr/>
                <p:nvPr/>
              </p:nvGrpSpPr>
              <p:grpSpPr>
                <a:xfrm>
                  <a:off x="2168925" y="3238500"/>
                  <a:ext cx="577050" cy="2438400"/>
                  <a:chOff x="2168925" y="3238500"/>
                  <a:chExt cx="577050" cy="2438400"/>
                </a:xfrm>
              </p:grpSpPr>
              <p:sp>
                <p:nvSpPr>
                  <p:cNvPr id="305" name="Rectangle 304"/>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6" name="Rectangle 305"/>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7" name="Rectangle 306"/>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08" name="Straight Connector 307"/>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236" name="Group 235"/>
            <p:cNvGrpSpPr/>
            <p:nvPr/>
          </p:nvGrpSpPr>
          <p:grpSpPr>
            <a:xfrm>
              <a:off x="3009900" y="2562225"/>
              <a:ext cx="990600" cy="3228975"/>
              <a:chOff x="8662554" y="2562225"/>
              <a:chExt cx="1305791" cy="3228975"/>
            </a:xfrm>
          </p:grpSpPr>
          <p:grpSp>
            <p:nvGrpSpPr>
              <p:cNvPr id="237" name="Group 236"/>
              <p:cNvGrpSpPr/>
              <p:nvPr/>
            </p:nvGrpSpPr>
            <p:grpSpPr>
              <a:xfrm>
                <a:off x="8662554" y="2562225"/>
                <a:ext cx="1305791" cy="3228975"/>
                <a:chOff x="2871353" y="2557692"/>
                <a:chExt cx="1305791" cy="3228975"/>
              </a:xfrm>
            </p:grpSpPr>
            <p:sp>
              <p:nvSpPr>
                <p:cNvPr id="241" name="Trapezoid 240"/>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2" name="Trapezoid 241"/>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3" name="Trapezoid 242"/>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44" name="Straight Connector 243"/>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245" name="TextBox 244"/>
                <p:cNvSpPr txBox="1"/>
                <p:nvPr/>
              </p:nvSpPr>
              <p:spPr>
                <a:xfrm>
                  <a:off x="2871353" y="2557692"/>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238" name="Straight Arrow Connector 237"/>
              <p:cNvCxnSpPr>
                <a:stCxn id="243"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9" name="Straight Arrow Connector 238"/>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0" name="Straight Arrow Connector 239"/>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grpSp>
        <p:nvGrpSpPr>
          <p:cNvPr id="15" name="Group 14"/>
          <p:cNvGrpSpPr/>
          <p:nvPr/>
        </p:nvGrpSpPr>
        <p:grpSpPr>
          <a:xfrm>
            <a:off x="-82593779" y="2740447"/>
            <a:ext cx="87127679" cy="3165053"/>
            <a:chOff x="-82593779" y="2740447"/>
            <a:chExt cx="87127679" cy="3165053"/>
          </a:xfrm>
        </p:grpSpPr>
        <p:grpSp>
          <p:nvGrpSpPr>
            <p:cNvPr id="13" name="Group 12"/>
            <p:cNvGrpSpPr/>
            <p:nvPr/>
          </p:nvGrpSpPr>
          <p:grpSpPr>
            <a:xfrm>
              <a:off x="-39337579" y="2956347"/>
              <a:ext cx="43871479" cy="2949153"/>
              <a:chOff x="-39337579" y="2956347"/>
              <a:chExt cx="43871479" cy="2949153"/>
            </a:xfrm>
          </p:grpSpPr>
          <p:grpSp>
            <p:nvGrpSpPr>
              <p:cNvPr id="5" name="Group 4"/>
              <p:cNvGrpSpPr/>
              <p:nvPr/>
            </p:nvGrpSpPr>
            <p:grpSpPr>
              <a:xfrm>
                <a:off x="-17709479" y="3057947"/>
                <a:ext cx="22243379" cy="2847553"/>
                <a:chOff x="-15004379" y="1597447"/>
                <a:chExt cx="22243379" cy="2847553"/>
              </a:xfrm>
            </p:grpSpPr>
            <p:grpSp>
              <p:nvGrpSpPr>
                <p:cNvPr id="108" name="Group 107"/>
                <p:cNvGrpSpPr/>
                <p:nvPr/>
              </p:nvGrpSpPr>
              <p:grpSpPr>
                <a:xfrm>
                  <a:off x="3928434" y="1687843"/>
                  <a:ext cx="609600" cy="2743200"/>
                  <a:chOff x="3924300" y="3162300"/>
                  <a:chExt cx="609600" cy="2743200"/>
                </a:xfrm>
              </p:grpSpPr>
              <p:sp>
                <p:nvSpPr>
                  <p:cNvPr id="109" name="Rectangle 108"/>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110" name="Straight Connector 109"/>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1" name="Straight Connector 110"/>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7" name="Straight Connector 126"/>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0" name="Straight Connector 129"/>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1" name="Straight Connector 130"/>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33" name="Group 132"/>
                <p:cNvGrpSpPr/>
                <p:nvPr/>
              </p:nvGrpSpPr>
              <p:grpSpPr>
                <a:xfrm>
                  <a:off x="6629400" y="1701800"/>
                  <a:ext cx="609600" cy="2743200"/>
                  <a:chOff x="3924300" y="3162300"/>
                  <a:chExt cx="609600" cy="2743200"/>
                </a:xfrm>
              </p:grpSpPr>
              <p:sp>
                <p:nvSpPr>
                  <p:cNvPr id="134" name="Rectangle 133"/>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135" name="Straight Connector 134"/>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6" name="Straight Connector 135"/>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7" name="Straight Connector 136"/>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8" name="Straight Connector 137"/>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9" name="Straight Connector 138"/>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0" name="Straight Connector 139"/>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1" name="Straight Connector 140"/>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263" name="Group 262"/>
                <p:cNvGrpSpPr/>
                <p:nvPr/>
              </p:nvGrpSpPr>
              <p:grpSpPr>
                <a:xfrm>
                  <a:off x="1223334" y="1675143"/>
                  <a:ext cx="609600" cy="2743200"/>
                  <a:chOff x="3924300" y="3162300"/>
                  <a:chExt cx="609600" cy="2743200"/>
                </a:xfrm>
              </p:grpSpPr>
              <p:sp>
                <p:nvSpPr>
                  <p:cNvPr id="264" name="Rectangle 263"/>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265" name="Straight Connector 264"/>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6" name="Straight Connector 265"/>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7" name="Straight Connector 266"/>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8" name="Straight Connector 267"/>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9" name="Straight Connector 268"/>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0" name="Straight Connector 269"/>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1" name="Straight Connector 270"/>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281" name="Group 280"/>
                <p:cNvGrpSpPr/>
                <p:nvPr/>
              </p:nvGrpSpPr>
              <p:grpSpPr>
                <a:xfrm>
                  <a:off x="-1481766" y="1662443"/>
                  <a:ext cx="609600" cy="2743200"/>
                  <a:chOff x="3924300" y="3162300"/>
                  <a:chExt cx="609600" cy="2743200"/>
                </a:xfrm>
              </p:grpSpPr>
              <p:sp>
                <p:nvSpPr>
                  <p:cNvPr id="282" name="Rectangle 281"/>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283" name="Straight Connector 282"/>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84" name="Straight Connector 283"/>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2" name="Straight Connector 291"/>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3" name="Straight Connector 292"/>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4" name="Straight Connector 293"/>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5" name="Straight Connector 294"/>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6" name="Straight Connector 295"/>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322" name="Group 321"/>
                <p:cNvGrpSpPr/>
                <p:nvPr/>
              </p:nvGrpSpPr>
              <p:grpSpPr>
                <a:xfrm>
                  <a:off x="-6889079" y="1635547"/>
                  <a:ext cx="609600" cy="2743200"/>
                  <a:chOff x="3924300" y="3162300"/>
                  <a:chExt cx="609600" cy="2743200"/>
                </a:xfrm>
              </p:grpSpPr>
              <p:sp>
                <p:nvSpPr>
                  <p:cNvPr id="323" name="Rectangle 322"/>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324" name="Straight Connector 323"/>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25" name="Straight Connector 324"/>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26" name="Straight Connector 325"/>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27" name="Straight Connector 326"/>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28" name="Straight Connector 327"/>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29" name="Straight Connector 328"/>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30" name="Straight Connector 329"/>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331" name="Group 330"/>
                <p:cNvGrpSpPr/>
                <p:nvPr/>
              </p:nvGrpSpPr>
              <p:grpSpPr>
                <a:xfrm>
                  <a:off x="-4188113" y="1649504"/>
                  <a:ext cx="609600" cy="2743200"/>
                  <a:chOff x="3924300" y="3162300"/>
                  <a:chExt cx="609600" cy="2743200"/>
                </a:xfrm>
              </p:grpSpPr>
              <p:sp>
                <p:nvSpPr>
                  <p:cNvPr id="332" name="Rectangle 331"/>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333" name="Straight Connector 332"/>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4" name="Straight Connector 383"/>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5" name="Straight Connector 384"/>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6" name="Straight Connector 385"/>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7" name="Straight Connector 386"/>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8" name="Straight Connector 387"/>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9" name="Straight Connector 388"/>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390" name="Group 389"/>
                <p:cNvGrpSpPr/>
                <p:nvPr/>
              </p:nvGrpSpPr>
              <p:grpSpPr>
                <a:xfrm>
                  <a:off x="-9594179" y="1622847"/>
                  <a:ext cx="609600" cy="2743200"/>
                  <a:chOff x="3924300" y="3162300"/>
                  <a:chExt cx="609600" cy="2743200"/>
                </a:xfrm>
              </p:grpSpPr>
              <p:sp>
                <p:nvSpPr>
                  <p:cNvPr id="391" name="Rectangle 390"/>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392" name="Straight Connector 39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3" name="Straight Connector 392"/>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4" name="Straight Connector 393"/>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5" name="Straight Connector 394"/>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6" name="Straight Connector 395"/>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7" name="Straight Connector 396"/>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8" name="Straight Connector 397"/>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399" name="Group 398"/>
                <p:cNvGrpSpPr/>
                <p:nvPr/>
              </p:nvGrpSpPr>
              <p:grpSpPr>
                <a:xfrm>
                  <a:off x="-12299279" y="1610147"/>
                  <a:ext cx="609600" cy="2743200"/>
                  <a:chOff x="3924300" y="3162300"/>
                  <a:chExt cx="609600" cy="2743200"/>
                </a:xfrm>
              </p:grpSpPr>
              <p:sp>
                <p:nvSpPr>
                  <p:cNvPr id="400" name="Rectangle 399"/>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01" name="Straight Connector 400"/>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02" name="Straight Connector 401"/>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03" name="Straight Connector 402"/>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04" name="Straight Connector 403"/>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05" name="Straight Connector 404"/>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06" name="Straight Connector 405"/>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07" name="Straight Connector 406"/>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08" name="Group 407"/>
                <p:cNvGrpSpPr/>
                <p:nvPr/>
              </p:nvGrpSpPr>
              <p:grpSpPr>
                <a:xfrm>
                  <a:off x="-15004379" y="1597447"/>
                  <a:ext cx="609600" cy="2743200"/>
                  <a:chOff x="3924300" y="3162300"/>
                  <a:chExt cx="609600" cy="2743200"/>
                </a:xfrm>
              </p:grpSpPr>
              <p:sp>
                <p:nvSpPr>
                  <p:cNvPr id="409" name="Rectangle 408"/>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10" name="Straight Connector 409"/>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1" name="Straight Connector 410"/>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2" name="Straight Connector 411"/>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3" name="Straight Connector 412"/>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4" name="Straight Connector 413"/>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5" name="Straight Connector 414"/>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6" name="Straight Connector 415"/>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417" name="Group 416"/>
              <p:cNvGrpSpPr/>
              <p:nvPr/>
            </p:nvGrpSpPr>
            <p:grpSpPr>
              <a:xfrm>
                <a:off x="-39337579" y="2956347"/>
                <a:ext cx="22243379" cy="2833596"/>
                <a:chOff x="-15004379" y="1597447"/>
                <a:chExt cx="22243379" cy="2833596"/>
              </a:xfrm>
            </p:grpSpPr>
            <p:grpSp>
              <p:nvGrpSpPr>
                <p:cNvPr id="418" name="Group 417"/>
                <p:cNvGrpSpPr/>
                <p:nvPr/>
              </p:nvGrpSpPr>
              <p:grpSpPr>
                <a:xfrm>
                  <a:off x="3928434" y="1687843"/>
                  <a:ext cx="609600" cy="2743200"/>
                  <a:chOff x="3924300" y="3162300"/>
                  <a:chExt cx="609600" cy="2743200"/>
                </a:xfrm>
              </p:grpSpPr>
              <p:sp>
                <p:nvSpPr>
                  <p:cNvPr id="491" name="Rectangle 490"/>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92" name="Straight Connector 49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3" name="Straight Connector 492"/>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4" name="Straight Connector 493"/>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5" name="Straight Connector 494"/>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6" name="Straight Connector 495"/>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7" name="Straight Connector 496"/>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8" name="Straight Connector 497"/>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19" name="Group 418"/>
                <p:cNvGrpSpPr/>
                <p:nvPr/>
              </p:nvGrpSpPr>
              <p:grpSpPr>
                <a:xfrm>
                  <a:off x="6629400" y="2044700"/>
                  <a:ext cx="609600" cy="2057400"/>
                  <a:chOff x="3924300" y="3505200"/>
                  <a:chExt cx="609600" cy="2057400"/>
                </a:xfrm>
              </p:grpSpPr>
              <p:cxnSp>
                <p:nvCxnSpPr>
                  <p:cNvPr id="484" name="Straight Connector 483"/>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5" name="Straight Connector 484"/>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6" name="Straight Connector 485"/>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7" name="Straight Connector 486"/>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8" name="Straight Connector 487"/>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9" name="Straight Connector 488"/>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0" name="Straight Connector 489"/>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20" name="Group 419"/>
                <p:cNvGrpSpPr/>
                <p:nvPr/>
              </p:nvGrpSpPr>
              <p:grpSpPr>
                <a:xfrm>
                  <a:off x="1223334" y="1675143"/>
                  <a:ext cx="609600" cy="2743200"/>
                  <a:chOff x="3924300" y="3162300"/>
                  <a:chExt cx="609600" cy="2743200"/>
                </a:xfrm>
              </p:grpSpPr>
              <p:sp>
                <p:nvSpPr>
                  <p:cNvPr id="475" name="Rectangle 474"/>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76" name="Straight Connector 475"/>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7" name="Straight Connector 47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8" name="Straight Connector 47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9" name="Straight Connector 47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0" name="Straight Connector 47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1" name="Straight Connector 48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2" name="Straight Connector 48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21" name="Group 420"/>
                <p:cNvGrpSpPr/>
                <p:nvPr/>
              </p:nvGrpSpPr>
              <p:grpSpPr>
                <a:xfrm>
                  <a:off x="-1481766" y="1662443"/>
                  <a:ext cx="609600" cy="2743200"/>
                  <a:chOff x="3924300" y="3162300"/>
                  <a:chExt cx="609600" cy="2743200"/>
                </a:xfrm>
              </p:grpSpPr>
              <p:sp>
                <p:nvSpPr>
                  <p:cNvPr id="467" name="Rectangle 466"/>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68" name="Straight Connector 467"/>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9" name="Straight Connector 468"/>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0" name="Straight Connector 469"/>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1" name="Straight Connector 470"/>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2" name="Straight Connector 471"/>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3" name="Straight Connector 472"/>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4" name="Straight Connector 473"/>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22" name="Group 421"/>
                <p:cNvGrpSpPr/>
                <p:nvPr/>
              </p:nvGrpSpPr>
              <p:grpSpPr>
                <a:xfrm>
                  <a:off x="-6889079" y="1635547"/>
                  <a:ext cx="609600" cy="2743200"/>
                  <a:chOff x="3924300" y="3162300"/>
                  <a:chExt cx="609600" cy="2743200"/>
                </a:xfrm>
              </p:grpSpPr>
              <p:sp>
                <p:nvSpPr>
                  <p:cNvPr id="459" name="Rectangle 458"/>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60" name="Straight Connector 459"/>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1" name="Straight Connector 460"/>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2" name="Straight Connector 461"/>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3" name="Straight Connector 462"/>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4" name="Straight Connector 463"/>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5" name="Straight Connector 464"/>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6" name="Straight Connector 465"/>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23" name="Group 422"/>
                <p:cNvGrpSpPr/>
                <p:nvPr/>
              </p:nvGrpSpPr>
              <p:grpSpPr>
                <a:xfrm>
                  <a:off x="-4188113" y="1649504"/>
                  <a:ext cx="609600" cy="2743200"/>
                  <a:chOff x="3924300" y="3162300"/>
                  <a:chExt cx="609600" cy="2743200"/>
                </a:xfrm>
              </p:grpSpPr>
              <p:sp>
                <p:nvSpPr>
                  <p:cNvPr id="451" name="Rectangle 450"/>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52" name="Straight Connector 45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3" name="Straight Connector 452"/>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4" name="Straight Connector 453"/>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5" name="Straight Connector 454"/>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6" name="Straight Connector 455"/>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7" name="Straight Connector 456"/>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8" name="Straight Connector 457"/>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24" name="Group 423"/>
                <p:cNvGrpSpPr/>
                <p:nvPr/>
              </p:nvGrpSpPr>
              <p:grpSpPr>
                <a:xfrm>
                  <a:off x="-9594179" y="1622847"/>
                  <a:ext cx="609600" cy="2743200"/>
                  <a:chOff x="3924300" y="3162300"/>
                  <a:chExt cx="609600" cy="2743200"/>
                </a:xfrm>
              </p:grpSpPr>
              <p:sp>
                <p:nvSpPr>
                  <p:cNvPr id="443" name="Rectangle 442"/>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44" name="Straight Connector 443"/>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5" name="Straight Connector 444"/>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6" name="Straight Connector 445"/>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7" name="Straight Connector 446"/>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8" name="Straight Connector 447"/>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9" name="Straight Connector 448"/>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0" name="Straight Connector 449"/>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25" name="Group 424"/>
                <p:cNvGrpSpPr/>
                <p:nvPr/>
              </p:nvGrpSpPr>
              <p:grpSpPr>
                <a:xfrm>
                  <a:off x="-12299279" y="1610147"/>
                  <a:ext cx="609600" cy="2743200"/>
                  <a:chOff x="3924300" y="3162300"/>
                  <a:chExt cx="609600" cy="2743200"/>
                </a:xfrm>
              </p:grpSpPr>
              <p:sp>
                <p:nvSpPr>
                  <p:cNvPr id="435" name="Rectangle 434"/>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36" name="Straight Connector 435"/>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7" name="Straight Connector 43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8" name="Straight Connector 43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9" name="Straight Connector 43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0" name="Straight Connector 43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1" name="Straight Connector 44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2" name="Straight Connector 44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26" name="Group 425"/>
                <p:cNvGrpSpPr/>
                <p:nvPr/>
              </p:nvGrpSpPr>
              <p:grpSpPr>
                <a:xfrm>
                  <a:off x="-15004379" y="1597447"/>
                  <a:ext cx="609600" cy="2743200"/>
                  <a:chOff x="3924300" y="3162300"/>
                  <a:chExt cx="609600" cy="2743200"/>
                </a:xfrm>
              </p:grpSpPr>
              <p:sp>
                <p:nvSpPr>
                  <p:cNvPr id="427" name="Rectangle 426"/>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28" name="Straight Connector 427"/>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9" name="Straight Connector 428"/>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0" name="Straight Connector 429"/>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1" name="Straight Connector 430"/>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2" name="Straight Connector 431"/>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3" name="Straight Connector 432"/>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4" name="Straight Connector 433"/>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grpSp>
        <p:grpSp>
          <p:nvGrpSpPr>
            <p:cNvPr id="499" name="Group 498"/>
            <p:cNvGrpSpPr/>
            <p:nvPr/>
          </p:nvGrpSpPr>
          <p:grpSpPr>
            <a:xfrm>
              <a:off x="-82593779" y="2740447"/>
              <a:ext cx="43871479" cy="2949153"/>
              <a:chOff x="-39337579" y="2956347"/>
              <a:chExt cx="43871479" cy="2949153"/>
            </a:xfrm>
          </p:grpSpPr>
          <p:grpSp>
            <p:nvGrpSpPr>
              <p:cNvPr id="500" name="Group 499"/>
              <p:cNvGrpSpPr/>
              <p:nvPr/>
            </p:nvGrpSpPr>
            <p:grpSpPr>
              <a:xfrm>
                <a:off x="-17709479" y="3057947"/>
                <a:ext cx="22243379" cy="2847553"/>
                <a:chOff x="-15004379" y="1597447"/>
                <a:chExt cx="22243379" cy="2847553"/>
              </a:xfrm>
            </p:grpSpPr>
            <p:grpSp>
              <p:nvGrpSpPr>
                <p:cNvPr id="582" name="Group 581"/>
                <p:cNvGrpSpPr/>
                <p:nvPr/>
              </p:nvGrpSpPr>
              <p:grpSpPr>
                <a:xfrm>
                  <a:off x="3928434" y="1687843"/>
                  <a:ext cx="609600" cy="2743200"/>
                  <a:chOff x="3924300" y="3162300"/>
                  <a:chExt cx="609600" cy="2743200"/>
                </a:xfrm>
              </p:grpSpPr>
              <p:sp>
                <p:nvSpPr>
                  <p:cNvPr id="655" name="Rectangle 654"/>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56" name="Straight Connector 655"/>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7" name="Straight Connector 65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8" name="Straight Connector 65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9" name="Straight Connector 65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0" name="Straight Connector 65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1" name="Straight Connector 66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2" name="Straight Connector 66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83" name="Group 582"/>
                <p:cNvGrpSpPr/>
                <p:nvPr/>
              </p:nvGrpSpPr>
              <p:grpSpPr>
                <a:xfrm>
                  <a:off x="6629400" y="1701800"/>
                  <a:ext cx="609600" cy="2743200"/>
                  <a:chOff x="3924300" y="3162300"/>
                  <a:chExt cx="609600" cy="2743200"/>
                </a:xfrm>
              </p:grpSpPr>
              <p:sp>
                <p:nvSpPr>
                  <p:cNvPr id="647" name="Rectangle 646"/>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48" name="Straight Connector 647"/>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9" name="Straight Connector 648"/>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0" name="Straight Connector 649"/>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1" name="Straight Connector 650"/>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2" name="Straight Connector 651"/>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3" name="Straight Connector 652"/>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4" name="Straight Connector 653"/>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84" name="Group 583"/>
                <p:cNvGrpSpPr/>
                <p:nvPr/>
              </p:nvGrpSpPr>
              <p:grpSpPr>
                <a:xfrm>
                  <a:off x="1223334" y="1675143"/>
                  <a:ext cx="609600" cy="2743200"/>
                  <a:chOff x="3924300" y="3162300"/>
                  <a:chExt cx="609600" cy="2743200"/>
                </a:xfrm>
              </p:grpSpPr>
              <p:sp>
                <p:nvSpPr>
                  <p:cNvPr id="639" name="Rectangle 638"/>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40" name="Straight Connector 639"/>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1" name="Straight Connector 640"/>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2" name="Straight Connector 641"/>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3" name="Straight Connector 642"/>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4" name="Straight Connector 643"/>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5" name="Straight Connector 644"/>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6" name="Straight Connector 645"/>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85" name="Group 584"/>
                <p:cNvGrpSpPr/>
                <p:nvPr/>
              </p:nvGrpSpPr>
              <p:grpSpPr>
                <a:xfrm>
                  <a:off x="-1481766" y="1662443"/>
                  <a:ext cx="609600" cy="2743200"/>
                  <a:chOff x="3924300" y="3162300"/>
                  <a:chExt cx="609600" cy="2743200"/>
                </a:xfrm>
              </p:grpSpPr>
              <p:sp>
                <p:nvSpPr>
                  <p:cNvPr id="631" name="Rectangle 630"/>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32" name="Straight Connector 63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3" name="Straight Connector 632"/>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4" name="Straight Connector 633"/>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5" name="Straight Connector 634"/>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6" name="Straight Connector 635"/>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7" name="Straight Connector 636"/>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8" name="Straight Connector 637"/>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86" name="Group 585"/>
                <p:cNvGrpSpPr/>
                <p:nvPr/>
              </p:nvGrpSpPr>
              <p:grpSpPr>
                <a:xfrm>
                  <a:off x="-6889079" y="1635547"/>
                  <a:ext cx="609600" cy="2743200"/>
                  <a:chOff x="3924300" y="3162300"/>
                  <a:chExt cx="609600" cy="2743200"/>
                </a:xfrm>
              </p:grpSpPr>
              <p:sp>
                <p:nvSpPr>
                  <p:cNvPr id="623" name="Rectangle 622"/>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24" name="Straight Connector 623"/>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5" name="Straight Connector 624"/>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6" name="Straight Connector 625"/>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7" name="Straight Connector 626"/>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8" name="Straight Connector 627"/>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9" name="Straight Connector 628"/>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0" name="Straight Connector 629"/>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87" name="Group 586"/>
                <p:cNvGrpSpPr/>
                <p:nvPr/>
              </p:nvGrpSpPr>
              <p:grpSpPr>
                <a:xfrm>
                  <a:off x="-4188113" y="1649504"/>
                  <a:ext cx="609600" cy="2743200"/>
                  <a:chOff x="3924300" y="3162300"/>
                  <a:chExt cx="609600" cy="2743200"/>
                </a:xfrm>
              </p:grpSpPr>
              <p:sp>
                <p:nvSpPr>
                  <p:cNvPr id="615" name="Rectangle 614"/>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16" name="Straight Connector 615"/>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7" name="Straight Connector 61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8" name="Straight Connector 61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9" name="Straight Connector 61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0" name="Straight Connector 61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1" name="Straight Connector 62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2" name="Straight Connector 62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88" name="Group 587"/>
                <p:cNvGrpSpPr/>
                <p:nvPr/>
              </p:nvGrpSpPr>
              <p:grpSpPr>
                <a:xfrm>
                  <a:off x="-9594179" y="1622847"/>
                  <a:ext cx="609600" cy="2743200"/>
                  <a:chOff x="3924300" y="3162300"/>
                  <a:chExt cx="609600" cy="2743200"/>
                </a:xfrm>
              </p:grpSpPr>
              <p:sp>
                <p:nvSpPr>
                  <p:cNvPr id="607" name="Rectangle 606"/>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08" name="Straight Connector 607"/>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9" name="Straight Connector 608"/>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0" name="Straight Connector 609"/>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1" name="Straight Connector 610"/>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2" name="Straight Connector 611"/>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3" name="Straight Connector 612"/>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4" name="Straight Connector 613"/>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89" name="Group 588"/>
                <p:cNvGrpSpPr/>
                <p:nvPr/>
              </p:nvGrpSpPr>
              <p:grpSpPr>
                <a:xfrm>
                  <a:off x="-12299279" y="1610147"/>
                  <a:ext cx="609600" cy="2743200"/>
                  <a:chOff x="3924300" y="3162300"/>
                  <a:chExt cx="609600" cy="2743200"/>
                </a:xfrm>
              </p:grpSpPr>
              <p:sp>
                <p:nvSpPr>
                  <p:cNvPr id="599" name="Rectangle 598"/>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00" name="Straight Connector 599"/>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1" name="Straight Connector 600"/>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2" name="Straight Connector 601"/>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3" name="Straight Connector 602"/>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4" name="Straight Connector 603"/>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5" name="Straight Connector 604"/>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6" name="Straight Connector 605"/>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90" name="Group 589"/>
                <p:cNvGrpSpPr/>
                <p:nvPr/>
              </p:nvGrpSpPr>
              <p:grpSpPr>
                <a:xfrm>
                  <a:off x="-15004379" y="1597447"/>
                  <a:ext cx="609600" cy="2743200"/>
                  <a:chOff x="3924300" y="3162300"/>
                  <a:chExt cx="609600" cy="2743200"/>
                </a:xfrm>
              </p:grpSpPr>
              <p:sp>
                <p:nvSpPr>
                  <p:cNvPr id="591" name="Rectangle 590"/>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92" name="Straight Connector 59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3" name="Straight Connector 592"/>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4" name="Straight Connector 593"/>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5" name="Straight Connector 594"/>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6" name="Straight Connector 595"/>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7" name="Straight Connector 596"/>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8" name="Straight Connector 597"/>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501" name="Group 500"/>
              <p:cNvGrpSpPr/>
              <p:nvPr/>
            </p:nvGrpSpPr>
            <p:grpSpPr>
              <a:xfrm>
                <a:off x="-39337579" y="2956347"/>
                <a:ext cx="22243379" cy="2833596"/>
                <a:chOff x="-15004379" y="1597447"/>
                <a:chExt cx="22243379" cy="2833596"/>
              </a:xfrm>
            </p:grpSpPr>
            <p:grpSp>
              <p:nvGrpSpPr>
                <p:cNvPr id="502" name="Group 501"/>
                <p:cNvGrpSpPr/>
                <p:nvPr/>
              </p:nvGrpSpPr>
              <p:grpSpPr>
                <a:xfrm>
                  <a:off x="3928434" y="1687843"/>
                  <a:ext cx="609600" cy="2743200"/>
                  <a:chOff x="3924300" y="3162300"/>
                  <a:chExt cx="609600" cy="2743200"/>
                </a:xfrm>
              </p:grpSpPr>
              <p:sp>
                <p:nvSpPr>
                  <p:cNvPr id="574" name="Rectangle 573"/>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75" name="Straight Connector 574"/>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6" name="Straight Connector 575"/>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7" name="Straight Connector 576"/>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8" name="Straight Connector 577"/>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9" name="Straight Connector 578"/>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80" name="Straight Connector 579"/>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81" name="Straight Connector 580"/>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3" name="Group 502"/>
                <p:cNvGrpSpPr/>
                <p:nvPr/>
              </p:nvGrpSpPr>
              <p:grpSpPr>
                <a:xfrm>
                  <a:off x="6629400" y="2044700"/>
                  <a:ext cx="609600" cy="2057400"/>
                  <a:chOff x="3924300" y="3505200"/>
                  <a:chExt cx="609600" cy="2057400"/>
                </a:xfrm>
              </p:grpSpPr>
              <p:cxnSp>
                <p:nvCxnSpPr>
                  <p:cNvPr id="567" name="Straight Connector 566"/>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8" name="Straight Connector 567"/>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9" name="Straight Connector 568"/>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0" name="Straight Connector 569"/>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1" name="Straight Connector 570"/>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2" name="Straight Connector 571"/>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3" name="Straight Connector 572"/>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4" name="Group 503"/>
                <p:cNvGrpSpPr/>
                <p:nvPr/>
              </p:nvGrpSpPr>
              <p:grpSpPr>
                <a:xfrm>
                  <a:off x="1223334" y="1675143"/>
                  <a:ext cx="609600" cy="2743200"/>
                  <a:chOff x="3924300" y="3162300"/>
                  <a:chExt cx="609600" cy="2743200"/>
                </a:xfrm>
              </p:grpSpPr>
              <p:sp>
                <p:nvSpPr>
                  <p:cNvPr id="559" name="Rectangle 558"/>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60" name="Straight Connector 559"/>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1" name="Straight Connector 560"/>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2" name="Straight Connector 561"/>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3" name="Straight Connector 562"/>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4" name="Straight Connector 563"/>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5" name="Straight Connector 564"/>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6" name="Straight Connector 565"/>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5" name="Group 504"/>
                <p:cNvGrpSpPr/>
                <p:nvPr/>
              </p:nvGrpSpPr>
              <p:grpSpPr>
                <a:xfrm>
                  <a:off x="-1481766" y="1662443"/>
                  <a:ext cx="609600" cy="2743200"/>
                  <a:chOff x="3924300" y="3162300"/>
                  <a:chExt cx="609600" cy="2743200"/>
                </a:xfrm>
              </p:grpSpPr>
              <p:sp>
                <p:nvSpPr>
                  <p:cNvPr id="551" name="Rectangle 550"/>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52" name="Straight Connector 55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3" name="Straight Connector 552"/>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4" name="Straight Connector 553"/>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5" name="Straight Connector 554"/>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6" name="Straight Connector 555"/>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7" name="Straight Connector 556"/>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8" name="Straight Connector 557"/>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6" name="Group 505"/>
                <p:cNvGrpSpPr/>
                <p:nvPr/>
              </p:nvGrpSpPr>
              <p:grpSpPr>
                <a:xfrm>
                  <a:off x="-6889079" y="1635547"/>
                  <a:ext cx="609600" cy="2743200"/>
                  <a:chOff x="3924300" y="3162300"/>
                  <a:chExt cx="609600" cy="2743200"/>
                </a:xfrm>
              </p:grpSpPr>
              <p:sp>
                <p:nvSpPr>
                  <p:cNvPr id="543" name="Rectangle 542"/>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44" name="Straight Connector 543"/>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5" name="Straight Connector 544"/>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6" name="Straight Connector 545"/>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7" name="Straight Connector 546"/>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8" name="Straight Connector 547"/>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9" name="Straight Connector 548"/>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0" name="Straight Connector 549"/>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7" name="Group 506"/>
                <p:cNvGrpSpPr/>
                <p:nvPr/>
              </p:nvGrpSpPr>
              <p:grpSpPr>
                <a:xfrm>
                  <a:off x="-4188113" y="1649504"/>
                  <a:ext cx="609600" cy="2743200"/>
                  <a:chOff x="3924300" y="3162300"/>
                  <a:chExt cx="609600" cy="2743200"/>
                </a:xfrm>
              </p:grpSpPr>
              <p:sp>
                <p:nvSpPr>
                  <p:cNvPr id="535" name="Rectangle 534"/>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36" name="Straight Connector 535"/>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7" name="Straight Connector 53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8" name="Straight Connector 53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9" name="Straight Connector 53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0" name="Straight Connector 53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1" name="Straight Connector 54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2" name="Straight Connector 54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8" name="Group 507"/>
                <p:cNvGrpSpPr/>
                <p:nvPr/>
              </p:nvGrpSpPr>
              <p:grpSpPr>
                <a:xfrm>
                  <a:off x="-9594179" y="1622847"/>
                  <a:ext cx="609600" cy="2743200"/>
                  <a:chOff x="3924300" y="3162300"/>
                  <a:chExt cx="609600" cy="2743200"/>
                </a:xfrm>
              </p:grpSpPr>
              <p:sp>
                <p:nvSpPr>
                  <p:cNvPr id="527" name="Rectangle 526"/>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28" name="Straight Connector 527"/>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9" name="Straight Connector 528"/>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0" name="Straight Connector 529"/>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1" name="Straight Connector 530"/>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2" name="Straight Connector 531"/>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3" name="Straight Connector 532"/>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4" name="Straight Connector 533"/>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9" name="Group 508"/>
                <p:cNvGrpSpPr/>
                <p:nvPr/>
              </p:nvGrpSpPr>
              <p:grpSpPr>
                <a:xfrm>
                  <a:off x="-12299279" y="1610147"/>
                  <a:ext cx="609600" cy="2743200"/>
                  <a:chOff x="3924300" y="3162300"/>
                  <a:chExt cx="609600" cy="2743200"/>
                </a:xfrm>
              </p:grpSpPr>
              <p:sp>
                <p:nvSpPr>
                  <p:cNvPr id="519" name="Rectangle 518"/>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20" name="Straight Connector 519"/>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1" name="Straight Connector 520"/>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2" name="Straight Connector 521"/>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3" name="Straight Connector 522"/>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4" name="Straight Connector 523"/>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5" name="Straight Connector 524"/>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6" name="Straight Connector 525"/>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10" name="Group 509"/>
                <p:cNvGrpSpPr/>
                <p:nvPr/>
              </p:nvGrpSpPr>
              <p:grpSpPr>
                <a:xfrm>
                  <a:off x="-15004379" y="1597447"/>
                  <a:ext cx="609600" cy="2743200"/>
                  <a:chOff x="3924300" y="3162300"/>
                  <a:chExt cx="609600" cy="2743200"/>
                </a:xfrm>
              </p:grpSpPr>
              <p:sp>
                <p:nvSpPr>
                  <p:cNvPr id="511" name="Rectangle 510"/>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12" name="Straight Connector 51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3" name="Straight Connector 512"/>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4" name="Straight Connector 513"/>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5" name="Straight Connector 514"/>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6" name="Straight Connector 515"/>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7" name="Straight Connector 516"/>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8" name="Straight Connector 517"/>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grpSp>
      </p:grpSp>
      <p:grpSp>
        <p:nvGrpSpPr>
          <p:cNvPr id="663" name="Group 662"/>
          <p:cNvGrpSpPr/>
          <p:nvPr/>
        </p:nvGrpSpPr>
        <p:grpSpPr>
          <a:xfrm>
            <a:off x="1873276" y="2317467"/>
            <a:ext cx="8025679" cy="228411"/>
            <a:chOff x="1866900" y="2628900"/>
            <a:chExt cx="4419600" cy="190500"/>
          </a:xfrm>
        </p:grpSpPr>
        <p:cxnSp>
          <p:nvCxnSpPr>
            <p:cNvPr id="664" name="Straight Connector 663"/>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5" name="Straight Connector 664"/>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6" name="Straight Connector 665"/>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667" name="TextBox 666"/>
          <p:cNvSpPr txBox="1"/>
          <p:nvPr/>
        </p:nvSpPr>
        <p:spPr>
          <a:xfrm>
            <a:off x="4469769" y="1828800"/>
            <a:ext cx="2654931" cy="562785"/>
          </a:xfrm>
          <a:prstGeom prst="rect">
            <a:avLst/>
          </a:prstGeom>
          <a:noFill/>
        </p:spPr>
        <p:txBody>
          <a:bodyPr wrap="square" lIns="130622" tIns="65311" rIns="130622" bIns="65311" rtlCol="0">
            <a:spAutoFit/>
          </a:bodyPr>
          <a:lstStyle/>
          <a:p>
            <a:pPr algn="ctr"/>
            <a:r>
              <a:rPr lang="en-US" sz="2800" dirty="0" smtClean="0">
                <a:latin typeface="Seravek"/>
                <a:cs typeface="Seravek"/>
              </a:rPr>
              <a:t>pipeline</a:t>
            </a:r>
            <a:endParaRPr lang="en-US" sz="2800" dirty="0">
              <a:latin typeface="Seravek"/>
              <a:cs typeface="Seravek"/>
            </a:endParaRPr>
          </a:p>
        </p:txBody>
      </p:sp>
      <p:sp>
        <p:nvSpPr>
          <p:cNvPr id="483" name="Rounded Rectangle 482"/>
          <p:cNvSpPr/>
          <p:nvPr/>
        </p:nvSpPr>
        <p:spPr>
          <a:xfrm>
            <a:off x="1701800" y="5537201"/>
            <a:ext cx="8788400" cy="1100666"/>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600" dirty="0" smtClean="0">
                <a:latin typeface="Seravek"/>
                <a:cs typeface="Seravek"/>
              </a:rPr>
              <a:t>Typical requirement: 1 </a:t>
            </a:r>
            <a:r>
              <a:rPr lang="en-US" sz="3600" dirty="0" err="1" smtClean="0">
                <a:latin typeface="Seravek"/>
                <a:cs typeface="Seravek"/>
              </a:rPr>
              <a:t>pkt</a:t>
            </a:r>
            <a:r>
              <a:rPr lang="en-US" sz="3600" dirty="0" smtClean="0">
                <a:latin typeface="Seravek"/>
                <a:cs typeface="Seravek"/>
              </a:rPr>
              <a:t> / nanosecond</a:t>
            </a:r>
          </a:p>
        </p:txBody>
      </p:sp>
    </p:spTree>
    <p:custDataLst>
      <p:tags r:id="rId1"/>
    </p:custDataLst>
    <p:extLst>
      <p:ext uri="{BB962C8B-B14F-4D97-AF65-F5344CB8AC3E}">
        <p14:creationId xmlns:p14="http://schemas.microsoft.com/office/powerpoint/2010/main" val="105194433"/>
      </p:ext>
    </p:extLst>
  </p:cSld>
  <p:clrMapOvr>
    <a:masterClrMapping/>
  </p:clrMapOvr>
  <mc:AlternateContent xmlns:mc="http://schemas.openxmlformats.org/markup-compatibility/2006" xmlns:p14="http://schemas.microsoft.com/office/powerpoint/2010/main">
    <mc:Choice Requires="p14">
      <p:transition spd="slow" p14:dur="2000" advTm="45511"/>
    </mc:Choice>
    <mc:Fallback xmlns="">
      <p:transition xmlns:p14="http://schemas.microsoft.com/office/powerpoint/2010/main" spd="slow" advTm="45511"/>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nodeType="withEffect">
                                  <p:stCondLst>
                                    <p:cond delay="0"/>
                                  </p:stCondLst>
                                  <p:childTnLst>
                                    <p:animMotion origin="layout" path="M -1.77037E-7 -3.37193E-6 L 0.21987 -3.37193E-6 " pathEditMode="relative" ptsTypes="AA">
                                      <p:cBhvr>
                                        <p:cTn id="6" dur="1000" fill="hold"/>
                                        <p:tgtEl>
                                          <p:spTgt spid="15"/>
                                        </p:tgtEl>
                                        <p:attrNameLst>
                                          <p:attrName>ppt_x</p:attrName>
                                          <p:attrName>ppt_y</p:attrName>
                                        </p:attrNameLst>
                                      </p:cBhvr>
                                    </p:animMotion>
                                  </p:childTnLst>
                                </p:cTn>
                              </p:par>
                              <p:par>
                                <p:cTn id="7" presetID="0" presetClass="path" presetSubtype="0" fill="hold" nodeType="withEffect">
                                  <p:stCondLst>
                                    <p:cond delay="0"/>
                                  </p:stCondLst>
                                  <p:childTnLst>
                                    <p:animMotion origin="layout" path="M 3.73757 0.02964 L 10.32596 0.02964 " pathEditMode="relative" rAng="0" ptsTypes="AA">
                                      <p:cBhvr>
                                        <p:cTn id="8" dur="5000" fill="hold"/>
                                        <p:tgtEl>
                                          <p:spTgt spid="15"/>
                                        </p:tgtEl>
                                        <p:attrNameLst>
                                          <p:attrName>ppt_x</p:attrName>
                                          <p:attrName>ppt_y</p:attrName>
                                        </p:attrNameLst>
                                      </p:cBhvr>
                                      <p:rCtr x="329419" y="0"/>
                                    </p:animMotion>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8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3"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TIMING" val="|10.8|10.1|14.6|13.3"/>
</p:tagLst>
</file>

<file path=ppt/tags/tag2.xml><?xml version="1.0" encoding="utf-8"?>
<p:tagLst xmlns:a="http://schemas.openxmlformats.org/drawingml/2006/main" xmlns:r="http://schemas.openxmlformats.org/officeDocument/2006/relationships" xmlns:p="http://schemas.openxmlformats.org/presentationml/2006/main">
  <p:tag name="TIMING" val="|14.8|8.8"/>
</p:tagLst>
</file>

<file path=ppt/tags/tag3.xml><?xml version="1.0" encoding="utf-8"?>
<p:tagLst xmlns:a="http://schemas.openxmlformats.org/drawingml/2006/main" xmlns:r="http://schemas.openxmlformats.org/officeDocument/2006/relationships" xmlns:p="http://schemas.openxmlformats.org/presentationml/2006/main">
  <p:tag name="TIMING" val="|19.6|1|15.9"/>
</p:tagLst>
</file>

<file path=ppt/tags/tag4.xml><?xml version="1.0" encoding="utf-8"?>
<p:tagLst xmlns:a="http://schemas.openxmlformats.org/drawingml/2006/main" xmlns:r="http://schemas.openxmlformats.org/officeDocument/2006/relationships" xmlns:p="http://schemas.openxmlformats.org/presentationml/2006/main">
  <p:tag name="TIMING" val="|39.8|31.7|24.2"/>
</p:tagLst>
</file>

<file path=ppt/tags/tag5.xml><?xml version="1.0" encoding="utf-8"?>
<p:tagLst xmlns:a="http://schemas.openxmlformats.org/drawingml/2006/main" xmlns:r="http://schemas.openxmlformats.org/officeDocument/2006/relationships" xmlns:p="http://schemas.openxmlformats.org/presentationml/2006/main">
  <p:tag name="TIMING" val="|12.3|13.4|1.1|12.3"/>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1">
      <a:majorFont>
        <a:latin typeface="Gadugi"/>
        <a:ea typeface=""/>
        <a:cs typeface=""/>
      </a:majorFont>
      <a:minorFont>
        <a:latin typeface="Gadug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9174</TotalTime>
  <Words>6318</Words>
  <Application>Microsoft Macintosh PowerPoint</Application>
  <PresentationFormat>Widescreen</PresentationFormat>
  <Paragraphs>965</Paragraphs>
  <Slides>48</Slides>
  <Notes>45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48</vt:i4>
      </vt:variant>
    </vt:vector>
  </HeadingPairs>
  <TitlesOfParts>
    <vt:vector size="54" baseType="lpstr">
      <vt:lpstr>Calibri</vt:lpstr>
      <vt:lpstr>Gadugi</vt:lpstr>
      <vt:lpstr>Seravek</vt:lpstr>
      <vt:lpstr>Wingdings</vt:lpstr>
      <vt:lpstr>Arial</vt:lpstr>
      <vt:lpstr>Office Theme</vt:lpstr>
      <vt:lpstr>Packet Transactions: High-Level Programming for Line-Rate Switches</vt:lpstr>
      <vt:lpstr>Programmability at line rate</vt:lpstr>
      <vt:lpstr>Programmable switching chips</vt:lpstr>
      <vt:lpstr>Where do programmable switches fall short?</vt:lpstr>
      <vt:lpstr>Contributions</vt:lpstr>
      <vt:lpstr>Packet transactions</vt:lpstr>
      <vt:lpstr>Under the hood …</vt:lpstr>
      <vt:lpstr>A machine model for line-rate switches</vt:lpstr>
      <vt:lpstr>A machine model for line-rate switches</vt:lpstr>
      <vt:lpstr>A machine model for line-rate switches</vt:lpstr>
      <vt:lpstr>A machine model for line-rate switches</vt:lpstr>
      <vt:lpstr>Stateless vs. stateful operations</vt:lpstr>
      <vt:lpstr>Stateless vs. stateful operations</vt:lpstr>
      <vt:lpstr>Stateless vs. stateful operations</vt:lpstr>
      <vt:lpstr>Stateful atoms can be fairly involved</vt:lpstr>
      <vt:lpstr>Compiling packet transactions</vt:lpstr>
      <vt:lpstr>Designing programmable switches</vt:lpstr>
      <vt:lpstr>Demo</vt:lpstr>
      <vt:lpstr>Stateful atoms for programmable switches</vt:lpstr>
      <vt:lpstr>Expressiveness of packet transactions</vt:lpstr>
      <vt:lpstr>Compilation results</vt:lpstr>
      <vt:lpstr>Compilation results</vt:lpstr>
      <vt:lpstr>Modest cost for programmability</vt:lpstr>
      <vt:lpstr>Conclusion</vt:lpstr>
      <vt:lpstr>Backup slides</vt:lpstr>
      <vt:lpstr>Sequential to pipelined code</vt:lpstr>
      <vt:lpstr>Sequential to pipelined code</vt:lpstr>
      <vt:lpstr>Sequential to pipelined code</vt:lpstr>
      <vt:lpstr>Sequential to pipelined code</vt:lpstr>
      <vt:lpstr>Sequential to pipelined code</vt:lpstr>
      <vt:lpstr>Sequential to pipelined code</vt:lpstr>
      <vt:lpstr>Hardware constraints</vt:lpstr>
      <vt:lpstr>Hardware constraints: example</vt:lpstr>
      <vt:lpstr>Our work</vt:lpstr>
      <vt:lpstr>Stateless vs. stateful atoms</vt:lpstr>
      <vt:lpstr>Software vs. hardware routers</vt:lpstr>
      <vt:lpstr>Stateful atoms for programmable routers</vt:lpstr>
      <vt:lpstr>Language constraints on Domino</vt:lpstr>
      <vt:lpstr>Instruction mapping: bin packing</vt:lpstr>
      <vt:lpstr>The SKETCH algorithm</vt:lpstr>
      <vt:lpstr>Instruction mapping: the SKETCH algorithm</vt:lpstr>
      <vt:lpstr>Static Single-Assignment</vt:lpstr>
      <vt:lpstr>Expression Flattening</vt:lpstr>
      <vt:lpstr>Generating P4 code</vt:lpstr>
      <vt:lpstr>Relationship to prior compiler techniques</vt:lpstr>
      <vt:lpstr>Branch Removal</vt:lpstr>
      <vt:lpstr>Handling State Variables</vt:lpstr>
      <vt:lpstr>FAQ</vt:lpstr>
    </vt:vector>
  </TitlesOfParts>
  <Company>MIT</Company>
  <LinksUpToDate>false</LinksUpToDate>
  <SharedDoc>false</SharedDoc>
  <HyperlinksChanged>false</HyperlinksChanged>
  <AppVersion>15.0024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Packet Transactions: Programming the Data Plane at Line Rate</dc:title>
  <dc:creator>anirudh</dc:creator>
  <cp:lastModifiedBy>Microsoft Office User</cp:lastModifiedBy>
  <cp:revision>3827</cp:revision>
  <dcterms:created xsi:type="dcterms:W3CDTF">2015-11-20T07:11:46Z</dcterms:created>
  <dcterms:modified xsi:type="dcterms:W3CDTF">2016-08-23T12:50:03Z</dcterms:modified>
</cp:coreProperties>
</file>