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5" r:id="rId2"/>
    <p:sldId id="410" r:id="rId3"/>
    <p:sldId id="409" r:id="rId4"/>
    <p:sldId id="383" r:id="rId5"/>
    <p:sldId id="418" r:id="rId6"/>
    <p:sldId id="384" r:id="rId7"/>
    <p:sldId id="385" r:id="rId8"/>
    <p:sldId id="386" r:id="rId9"/>
    <p:sldId id="387" r:id="rId10"/>
    <p:sldId id="388" r:id="rId11"/>
    <p:sldId id="411" r:id="rId12"/>
    <p:sldId id="412" r:id="rId13"/>
    <p:sldId id="391" r:id="rId14"/>
    <p:sldId id="392" r:id="rId15"/>
    <p:sldId id="398" r:id="rId16"/>
    <p:sldId id="399" r:id="rId17"/>
    <p:sldId id="400" r:id="rId18"/>
    <p:sldId id="403" r:id="rId19"/>
    <p:sldId id="417" r:id="rId20"/>
    <p:sldId id="416" r:id="rId21"/>
    <p:sldId id="350" r:id="rId22"/>
    <p:sldId id="421" r:id="rId23"/>
    <p:sldId id="422" r:id="rId24"/>
    <p:sldId id="396" r:id="rId25"/>
    <p:sldId id="413" r:id="rId26"/>
    <p:sldId id="414" r:id="rId27"/>
    <p:sldId id="415" r:id="rId28"/>
    <p:sldId id="397" r:id="rId29"/>
    <p:sldId id="357" r:id="rId30"/>
    <p:sldId id="363" r:id="rId31"/>
    <p:sldId id="364" r:id="rId32"/>
    <p:sldId id="365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438" autoAdjust="0"/>
    <p:restoredTop sz="82470" autoAdjust="0"/>
  </p:normalViewPr>
  <p:slideViewPr>
    <p:cSldViewPr snapToGrid="0" showGuides="1">
      <p:cViewPr>
        <p:scale>
          <a:sx n="95" d="100"/>
          <a:sy n="95" d="100"/>
        </p:scale>
        <p:origin x="144" y="24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NG: Use of the term PIFO block is too recursive.</a:t>
            </a:r>
          </a:p>
          <a:p>
            <a:r>
              <a:rPr lang="en-US" baseline="0" dirty="0" smtClean="0"/>
              <a:t>Amy: Say that the flow scheduler is implemented as an array of comparators, only now it’s feasible.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 </a:t>
            </a:r>
            <a:r>
              <a:rPr lang="en-US" baseline="0" dirty="0" err="1" smtClean="0"/>
              <a:t>pifos</a:t>
            </a:r>
            <a:r>
              <a:rPr lang="en-US" baseline="0" dirty="0" smtClean="0"/>
              <a:t>: </a:t>
            </a:r>
            <a:r>
              <a:rPr lang="en-US" dirty="0" smtClean="0"/>
              <a:t>(i.e., PIFOs for different ports or different levels of a hierarchy</a:t>
            </a:r>
          </a:p>
          <a:p>
            <a:endParaRPr lang="en-US" baseline="0" dirty="0" smtClean="0"/>
          </a:p>
          <a:p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discuss how PIFO and programmable scheduling relate to the</a:t>
            </a:r>
            <a:r>
              <a:rPr lang="en-US" baseline="0" dirty="0" smtClean="0"/>
              <a:t> most relevant</a:t>
            </a:r>
            <a:r>
              <a:rPr lang="en-US" dirty="0" smtClean="0"/>
              <a:t> prior work.</a:t>
            </a:r>
          </a:p>
          <a:p>
            <a:endParaRPr lang="en-US" dirty="0" smtClean="0"/>
          </a:p>
          <a:p>
            <a:r>
              <a:rPr lang="en-US" dirty="0" smtClean="0"/>
              <a:t>Hardware designs for priority queues</a:t>
            </a:r>
          </a:p>
          <a:p>
            <a:pPr lvl="1"/>
            <a:r>
              <a:rPr lang="en-US" dirty="0" smtClean="0"/>
              <a:t>Based on a binary heap, scales to large number of entries</a:t>
            </a:r>
          </a:p>
          <a:p>
            <a:pPr lvl="1"/>
            <a:r>
              <a:rPr lang="en-US" dirty="0" smtClean="0"/>
              <a:t>Needs a single heap for each port =&gt; hardware can’t be shared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Amy: Depending on whether we are speaking about hardware limitations as well, move this after the hardware part.</a:t>
            </a:r>
          </a:p>
          <a:p>
            <a:endParaRPr lang="en-US" dirty="0" smtClean="0"/>
          </a:p>
          <a:p>
            <a:r>
              <a:rPr lang="en-US" dirty="0" smtClean="0"/>
              <a:t>These limitations are a little hard to state succinctly. Maybe</a:t>
            </a:r>
            <a:r>
              <a:rPr lang="en-US" baseline="0" dirty="0" smtClean="0"/>
              <a:t> move them to the backup slides?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baseline="0" smtClean="0"/>
              <a:t>Flow </a:t>
            </a:r>
            <a:r>
              <a:rPr lang="en-US" baseline="0" dirty="0" smtClean="0"/>
              <a:t>of the talk:</a:t>
            </a:r>
          </a:p>
          <a:p>
            <a:pPr lvl="1" algn="l"/>
            <a:endParaRPr lang="en-US" baseline="0" dirty="0" smtClean="0"/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is programmable scheduling important?</a:t>
            </a:r>
          </a:p>
          <a:p>
            <a:pPr marL="685800" lvl="1" indent="-228600" algn="l">
              <a:buAutoNum type="arabicPeriod"/>
            </a:pPr>
            <a:r>
              <a:rPr lang="en-US" baseline="0" dirty="0" smtClean="0"/>
              <a:t>Why can’t we do programmable scheduling today? After all, switches are becoming more programmable as I spoke about in the last talk, so why isn’t that sufficient?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PIFO mesh, and then show how the hierarchical scheduler maps to the PIFO mesh.</a:t>
            </a:r>
          </a:p>
          <a:p>
            <a:r>
              <a:rPr lang="en-US" dirty="0" smtClean="0"/>
              <a:t>Just lets people make the connect from a single PIFO block to multiple PIFO</a:t>
            </a:r>
            <a:r>
              <a:rPr lang="en-US" baseline="0" dirty="0" smtClean="0"/>
              <a:t> blocks (useful for hierarchies)</a:t>
            </a:r>
          </a:p>
          <a:p>
            <a:r>
              <a:rPr lang="en-US" baseline="0" dirty="0" smtClean="0"/>
              <a:t>Always </a:t>
            </a:r>
            <a:r>
              <a:rPr lang="en-US" baseline="0" dirty="0" err="1" smtClean="0"/>
              <a:t>enq+deq</a:t>
            </a:r>
            <a:r>
              <a:rPr lang="en-US" baseline="0" dirty="0" smtClean="0"/>
              <a:t> only one per clock cycle.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Mohammad: Each block in the 5-level scheduler runs independently. You can run each block independently.</a:t>
            </a:r>
          </a:p>
          <a:p>
            <a:r>
              <a:rPr lang="en-US" baseline="0" dirty="0" smtClean="0"/>
              <a:t>Emphasize that the blocks are decoupled. Each can run independently. You can instantiate multiple of these.</a:t>
            </a:r>
          </a:p>
          <a:p>
            <a:r>
              <a:rPr lang="en-US" baseline="0" dirty="0" smtClean="0"/>
              <a:t>Because of how the hardware and hierarchical scheduler is designed and you do everything on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, each can run independently.</a:t>
            </a:r>
          </a:p>
          <a:p>
            <a:endParaRPr lang="en-US" baseline="0" dirty="0" smtClean="0"/>
          </a:p>
          <a:p>
            <a:r>
              <a:rPr lang="en-US" baseline="0" smtClean="0"/>
              <a:t>Maybe bring in the tiling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programmable scheduler needs to programmatically decide on these two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0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Need to nail down this transition from slide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baseline="0" dirty="0" smtClean="0"/>
          </a:p>
          <a:p>
            <a:r>
              <a:rPr lang="en-US" dirty="0" smtClean="0"/>
              <a:t>Make</a:t>
            </a:r>
            <a:r>
              <a:rPr lang="en-US" baseline="0" dirty="0" smtClean="0"/>
              <a:t> it clear that you have an extended budget on the </a:t>
            </a:r>
            <a:r>
              <a:rPr lang="en-US" baseline="0" dirty="0" err="1" smtClean="0"/>
              <a:t>enqueue</a:t>
            </a:r>
            <a:r>
              <a:rPr lang="en-US" baseline="0" dirty="0" smtClean="0"/>
              <a:t>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2" orient="horz" pos="9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7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5750" y="421164"/>
            <a:ext cx="116205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3319438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5" name="Right Arrow 164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210" name="Picture 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819058"/>
          </a:xfrm>
          <a:prstGeom prst="rect">
            <a:avLst/>
          </a:prstGeom>
        </p:spPr>
      </p:pic>
      <p:grpSp>
        <p:nvGrpSpPr>
          <p:cNvPr id="211" name="Group 21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212" name="TextBox 21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46" name="Freeform 24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5" name="Group 2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24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45" name="Straight Arrow Connector 24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6" name="Group 21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230" name="Freeform 22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31" name="Straight Connector 23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217" name="Group 21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222" name="Freeform 22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218" name="Straight Arrow Connector 21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85" name="TextBox 284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7900" y="2653486"/>
            <a:ext cx="3619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tokens -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2400686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Token bucket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haping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" y="1257300"/>
            <a:ext cx="12009172" cy="3918192"/>
            <a:chOff x="76200" y="1257300"/>
            <a:chExt cx="12009172" cy="3918192"/>
          </a:xfrm>
        </p:grpSpPr>
        <p:grpSp>
          <p:nvGrpSpPr>
            <p:cNvPr id="129" name="Group 42"/>
            <p:cNvGrpSpPr/>
            <p:nvPr/>
          </p:nvGrpSpPr>
          <p:grpSpPr>
            <a:xfrm>
              <a:off x="1589457" y="2974353"/>
              <a:ext cx="4875732" cy="1192610"/>
              <a:chOff x="1707458" y="1778000"/>
              <a:chExt cx="4254836" cy="1181787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Right Arrow 139"/>
            <p:cNvSpPr/>
            <p:nvPr/>
          </p:nvSpPr>
          <p:spPr>
            <a:xfrm>
              <a:off x="147389" y="3379652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200" y="3051875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2" name="Right Arrow 141"/>
            <p:cNvSpPr/>
            <p:nvPr/>
          </p:nvSpPr>
          <p:spPr>
            <a:xfrm>
              <a:off x="11556526" y="3463045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1438459" y="3116944"/>
              <a:ext cx="646913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Out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247846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819001" y="2168821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91047" y="1958521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47700" y="1563179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Parser</a:t>
              </a:r>
              <a:endParaRPr lang="en-US" dirty="0">
                <a:latin typeface="+mj-lt"/>
                <a:cs typeface="Seravek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039165" y="26481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039165" y="453820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039165" y="3320374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039165" y="384721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51"/>
            <p:cNvSpPr/>
            <p:nvPr/>
          </p:nvSpPr>
          <p:spPr>
            <a:xfrm>
              <a:off x="5033903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4480684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>
              <a:off x="11434124" y="2615465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42"/>
            <p:cNvGrpSpPr/>
            <p:nvPr/>
          </p:nvGrpSpPr>
          <p:grpSpPr>
            <a:xfrm>
              <a:off x="7741431" y="2997559"/>
              <a:ext cx="3367506" cy="1192610"/>
              <a:chOff x="1707458" y="1778000"/>
              <a:chExt cx="4254836" cy="1181787"/>
            </a:xfrm>
          </p:grpSpPr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tangle 168"/>
            <p:cNvSpPr/>
            <p:nvPr/>
          </p:nvSpPr>
          <p:spPr>
            <a:xfrm>
              <a:off x="11142470" y="1963673"/>
              <a:ext cx="326008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826474" y="1555835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+mj-lt"/>
                  <a:cs typeface="Seravek"/>
                </a:rPr>
                <a:t>D</a:t>
              </a:r>
              <a:r>
                <a:rPr lang="en-US" dirty="0" err="1" smtClean="0">
                  <a:latin typeface="+mj-lt"/>
                  <a:cs typeface="Seravek"/>
                </a:rPr>
                <a:t>eparser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970974" y="2175880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9757031" y="2162992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+mj-lt"/>
                <a:cs typeface="Seravek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9203812" y="2474644"/>
              <a:ext cx="515971" cy="2169799"/>
              <a:chOff x="8534400" y="1981200"/>
              <a:chExt cx="595991" cy="2163589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/>
            <p:cNvGrpSpPr/>
            <p:nvPr/>
          </p:nvGrpSpPr>
          <p:grpSpPr>
            <a:xfrm>
              <a:off x="1742061" y="1945270"/>
              <a:ext cx="4484987" cy="191047"/>
              <a:chOff x="1866900" y="2628900"/>
              <a:chExt cx="4419600" cy="190500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3012146" y="1601387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Ingress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7930541" y="1933566"/>
              <a:ext cx="3016451" cy="191047"/>
              <a:chOff x="1920389" y="2693432"/>
              <a:chExt cx="4419600" cy="190500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8565584" y="1589685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+mj-lt"/>
                  <a:cs typeface="Seravek"/>
                </a:rPr>
                <a:t>Egress pipeline</a:t>
              </a:r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6477000" y="1257395"/>
              <a:ext cx="1333500" cy="3918097"/>
              <a:chOff x="6477000" y="2057400"/>
              <a:chExt cx="1333500" cy="3918097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6477000" y="2057400"/>
                <a:ext cx="13335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+mj-lt"/>
                    <a:cs typeface="Seravek"/>
                  </a:rPr>
                  <a:t>Scheduler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6504879" y="2765911"/>
                <a:ext cx="1230395" cy="320958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6835234" y="32385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23" name="Freeform 222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Rectangle 227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30" name="Straight Arrow Connector 229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2" name="Group 191"/>
              <p:cNvGrpSpPr/>
              <p:nvPr/>
            </p:nvGrpSpPr>
            <p:grpSpPr>
              <a:xfrm>
                <a:off x="6835234" y="38481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15" name="Freeform 214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Rectangle 219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21" name="Straight Arrow Connector 220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6819900" y="4457700"/>
                <a:ext cx="594266" cy="457200"/>
                <a:chOff x="5899150" y="6019800"/>
                <a:chExt cx="594266" cy="457200"/>
              </a:xfrm>
            </p:grpSpPr>
            <p:sp>
              <p:nvSpPr>
                <p:cNvPr id="207" name="Freeform 206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Rectangle 211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6819900" y="5067300"/>
                <a:ext cx="594266" cy="457200"/>
                <a:chOff x="5899150" y="6019800"/>
                <a:chExt cx="594266" cy="457200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5943600" y="6172200"/>
                  <a:ext cx="549816" cy="299321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370851" y="6176434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6264833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6181725" y="6177679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067425" y="6172200"/>
                  <a:ext cx="0" cy="299321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Rectangle 203"/>
                <p:cNvSpPr/>
                <p:nvPr/>
              </p:nvSpPr>
              <p:spPr>
                <a:xfrm>
                  <a:off x="6191250" y="6179607"/>
                  <a:ext cx="63500" cy="279401"/>
                </a:xfrm>
                <a:prstGeom prst="rect">
                  <a:avLst/>
                </a:prstGeom>
                <a:pattFill prst="wdUpDiag">
                  <a:fgClr>
                    <a:prstClr val="black"/>
                  </a:fgClr>
                  <a:bgClr>
                    <a:srgbClr val="AEAEAE"/>
                  </a:bgClr>
                </a:patt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205" name="Straight Arrow Connector 204"/>
                <p:cNvCxnSpPr/>
                <p:nvPr/>
              </p:nvCxnSpPr>
              <p:spPr>
                <a:xfrm flipH="1">
                  <a:off x="5899150" y="6019800"/>
                  <a:ext cx="32452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206" name="Straight Arrow Connector 205"/>
                <p:cNvCxnSpPr/>
                <p:nvPr/>
              </p:nvCxnSpPr>
              <p:spPr>
                <a:xfrm flipV="1">
                  <a:off x="6218797" y="6019800"/>
                  <a:ext cx="0" cy="156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triangle" w="med" len="med"/>
                  <a:tailEnd type="none"/>
                </a:ln>
                <a:effectLst/>
              </p:spPr>
            </p:cxnSp>
          </p:grp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7429500" y="35433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7429500" y="41529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H="1">
                <a:off x="7407275" y="476250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7410450" y="5378450"/>
                <a:ext cx="16031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arrow" w="sm" len="sm"/>
                <a:tailEnd type="none"/>
              </a:ln>
              <a:effectLst/>
            </p:spPr>
          </p:cxnSp>
        </p:grpSp>
        <p:sp>
          <p:nvSpPr>
            <p:cNvPr id="231" name="TextBox 230"/>
            <p:cNvSpPr txBox="1"/>
            <p:nvPr/>
          </p:nvSpPr>
          <p:spPr>
            <a:xfrm>
              <a:off x="6400800" y="1257300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PIFO 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90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17083 0.297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149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remaining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663388" y="5537947"/>
            <a:ext cx="10511118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Hierarchical scheduling algorithms </a:t>
            </a:r>
            <a:r>
              <a:rPr lang="en-US" sz="3200" smtClean="0">
                <a:latin typeface="Seravek"/>
                <a:cs typeface="Seravek"/>
              </a:rPr>
              <a:t>need hierarchy of PIFOs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6091374" y="4496061"/>
            <a:ext cx="1387453" cy="638393"/>
            <a:chOff x="5553491" y="4496061"/>
            <a:chExt cx="1387453" cy="638393"/>
          </a:xfrm>
        </p:grpSpPr>
        <p:sp>
          <p:nvSpPr>
            <p:cNvPr id="100" name="Rectangle 99"/>
            <p:cNvSpPr/>
            <p:nvPr/>
          </p:nvSpPr>
          <p:spPr>
            <a:xfrm>
              <a:off x="6626685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553491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0088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63282" y="4496061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3461" y="2438401"/>
            <a:ext cx="4051684" cy="2438398"/>
            <a:chOff x="840540" y="2324100"/>
            <a:chExt cx="4051684" cy="2438398"/>
          </a:xfrm>
        </p:grpSpPr>
        <p:grpSp>
          <p:nvGrpSpPr>
            <p:cNvPr id="4" name="Group 3"/>
            <p:cNvGrpSpPr/>
            <p:nvPr/>
          </p:nvGrpSpPr>
          <p:grpSpPr>
            <a:xfrm>
              <a:off x="840540" y="2743197"/>
              <a:ext cx="4051684" cy="2019301"/>
              <a:chOff x="2396385" y="2948058"/>
              <a:chExt cx="2760542" cy="13758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048001" y="2948059"/>
                <a:ext cx="665352" cy="558511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713353" y="2948058"/>
                <a:ext cx="599824" cy="574188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813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048000" y="3506569"/>
                <a:ext cx="266700" cy="342900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endCxn id="15" idx="0"/>
              </p:cNvCxnSpPr>
              <p:nvPr/>
            </p:nvCxnSpPr>
            <p:spPr>
              <a:xfrm flipH="1">
                <a:off x="4049061" y="3548206"/>
                <a:ext cx="282368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13178" y="3522247"/>
                <a:ext cx="257997" cy="327223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396385" y="3207645"/>
                <a:ext cx="794231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Red (0.5)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22285" y="3241556"/>
                <a:ext cx="834642" cy="25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Blue (0.5)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06517" y="3875429"/>
                <a:ext cx="560831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a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0.99)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97609" y="3882574"/>
                <a:ext cx="556137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b</a:t>
                </a:r>
              </a:p>
              <a:p>
                <a:pPr algn="ctr"/>
                <a:r>
                  <a:rPr lang="en-US" b="1" dirty="0">
                    <a:solidFill>
                      <a:srgbClr val="FF6666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0.01)</a:t>
                </a:r>
                <a:endParaRPr lang="en-US" b="1" dirty="0">
                  <a:solidFill>
                    <a:srgbClr val="FF6666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5433" y="3875429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x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90462" y="3883507"/>
                <a:ext cx="467255" cy="44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y</a:t>
                </a:r>
              </a:p>
              <a:p>
                <a:pPr algn="ctr"/>
                <a:r>
                  <a:rPr lang="en-US" b="1" dirty="0">
                    <a:solidFill>
                      <a:srgbClr val="3366FF"/>
                    </a:solidFill>
                    <a:latin typeface="+mj-lt"/>
                    <a:cs typeface="Seravek"/>
                  </a:rPr>
                  <a:t>(</a:t>
                </a:r>
                <a:r>
                  <a:rPr lang="en-US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0.5)</a:t>
                </a:r>
                <a:endParaRPr lang="en-US" b="1" dirty="0">
                  <a:solidFill>
                    <a:srgbClr val="3366FF"/>
                  </a:solidFill>
                  <a:latin typeface="+mj-lt"/>
                  <a:cs typeface="Seravek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76499" y="232410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+mj-lt"/>
                  <a:cs typeface="Seravek"/>
                </a:rPr>
                <a:t>root</a:t>
              </a:r>
              <a:endParaRPr lang="en-US" b="1" dirty="0">
                <a:latin typeface="+mj-lt"/>
                <a:cs typeface="Seravek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3335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7000" y="2705100"/>
              <a:ext cx="190500" cy="1905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14500" y="3505200"/>
              <a:ext cx="190500" cy="190500"/>
            </a:xfrm>
            <a:prstGeom prst="rect">
              <a:avLst/>
            </a:prstGeom>
            <a:solidFill>
              <a:srgbClr val="FF6666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3300" y="3505200"/>
              <a:ext cx="190500" cy="190500"/>
            </a:xfrm>
            <a:prstGeom prst="rect">
              <a:avLst/>
            </a:prstGeom>
            <a:solidFill>
              <a:srgbClr val="A1B2DD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133600" y="4000500"/>
              <a:ext cx="152400" cy="152400"/>
            </a:xfrm>
            <a:prstGeom prst="ellipse">
              <a:avLst/>
            </a:prstGeom>
            <a:solidFill>
              <a:srgbClr val="FF66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200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962400" y="4000500"/>
              <a:ext cx="152400" cy="152400"/>
            </a:xfrm>
            <a:prstGeom prst="ellipse">
              <a:avLst/>
            </a:prstGeom>
            <a:solidFill>
              <a:srgbClr val="A1B2D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cs typeface="Seravek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241" y="1615905"/>
            <a:ext cx="445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Seravek"/>
              </a:rPr>
              <a:t>Hierarchical Packet Fair Queuing</a:t>
            </a:r>
            <a:endParaRPr lang="en-US" sz="2400" dirty="0">
              <a:latin typeface="+mj-lt"/>
              <a:cs typeface="Seravek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101288" y="538459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PIFO-Red</a:t>
            </a:r>
          </a:p>
          <a:p>
            <a:pPr algn="ctr"/>
            <a:r>
              <a:rPr lang="en-US" sz="2200" b="1" dirty="0" smtClean="0">
                <a:solidFill>
                  <a:srgbClr val="FF6666"/>
                </a:solidFill>
                <a:latin typeface="+mj-lt"/>
                <a:cs typeface="Seravek"/>
              </a:rPr>
              <a:t>(WFQ on a &amp; b)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6988866" y="2518348"/>
            <a:ext cx="2856211" cy="959369"/>
            <a:chOff x="1048252" y="903111"/>
            <a:chExt cx="1378859" cy="31326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6913157" y="1745159"/>
            <a:ext cx="306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  <a:cs typeface="Seravek"/>
              </a:rPr>
              <a:t>PIFO-root </a:t>
            </a:r>
          </a:p>
          <a:p>
            <a:pPr algn="ctr"/>
            <a:r>
              <a:rPr lang="en-US" sz="2200" dirty="0" smtClean="0">
                <a:latin typeface="+mj-lt"/>
                <a:cs typeface="Seravek"/>
              </a:rPr>
              <a:t>(WFQ on Red &amp; Blue)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706490" y="4482581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x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051670" y="4482581"/>
            <a:ext cx="1417473" cy="638393"/>
            <a:chOff x="9549209" y="4482581"/>
            <a:chExt cx="1417473" cy="638393"/>
          </a:xfrm>
        </p:grpSpPr>
        <p:sp>
          <p:nvSpPr>
            <p:cNvPr id="85" name="Rectangle 84"/>
            <p:cNvSpPr/>
            <p:nvPr/>
          </p:nvSpPr>
          <p:spPr>
            <a:xfrm>
              <a:off x="10100816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x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652423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549209" y="4482581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y</a:t>
              </a:r>
              <a:r>
                <a:rPr lang="en-US" kern="0" baseline="-25000" dirty="0" smtClean="0">
                  <a:latin typeface="+mj-lt"/>
                  <a:cs typeface="Seravek"/>
                </a:rPr>
                <a:t>2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8344552" y="3497477"/>
            <a:ext cx="1860886" cy="894641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712730" y="3507698"/>
            <a:ext cx="1618939" cy="809469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70065" y="5369602"/>
            <a:ext cx="260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PIFO-Blue</a:t>
            </a:r>
          </a:p>
          <a:p>
            <a:pPr algn="ctr"/>
            <a:r>
              <a:rPr lang="en-US" sz="2200" b="1" dirty="0" smtClean="0">
                <a:solidFill>
                  <a:srgbClr val="3366FF"/>
                </a:solidFill>
                <a:latin typeface="+mj-lt"/>
                <a:cs typeface="Seravek"/>
              </a:rPr>
              <a:t>(WFQ on x &amp; y)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03982" y="1846289"/>
            <a:ext cx="349771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420458" y="2676307"/>
            <a:ext cx="314259" cy="638393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B</a:t>
            </a:r>
            <a:endParaRPr lang="en-US" kern="0" dirty="0">
              <a:latin typeface="+mj-lt"/>
              <a:cs typeface="Seravek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940919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543229" y="2676307"/>
            <a:ext cx="2232411" cy="638393"/>
            <a:chOff x="7040768" y="2676307"/>
            <a:chExt cx="2232411" cy="638393"/>
          </a:xfrm>
        </p:grpSpPr>
        <p:sp>
          <p:nvSpPr>
            <p:cNvPr id="71" name="Rectangle 70"/>
            <p:cNvSpPr/>
            <p:nvPr/>
          </p:nvSpPr>
          <p:spPr>
            <a:xfrm>
              <a:off x="8958920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99844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479382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20306" y="2676308"/>
              <a:ext cx="314259" cy="638392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R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40768" y="2676307"/>
              <a:ext cx="314259" cy="638393"/>
            </a:xfrm>
            <a:prstGeom prst="rect">
              <a:avLst/>
            </a:prstGeom>
            <a:solidFill>
              <a:srgbClr val="A1B2D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>
                  <a:latin typeface="+mj-lt"/>
                  <a:cs typeface="Seravek"/>
                </a:rPr>
                <a:t>B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063691" y="2676308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742842" y="4334657"/>
            <a:ext cx="2856211" cy="959369"/>
            <a:chOff x="1048252" y="903111"/>
            <a:chExt cx="1378859" cy="313268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8327989" y="4367135"/>
            <a:ext cx="2856211" cy="959369"/>
            <a:chOff x="1048252" y="903111"/>
            <a:chExt cx="1378859" cy="313268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062754" y="903111"/>
              <a:ext cx="1364357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048252" y="1216378"/>
              <a:ext cx="1378859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8946 0.3833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91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04362 -0.00023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0091 0.1187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59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4036 0.00046 " pathEditMode="relative" rAng="0" ptsTypes="AA">
                                      <p:cBhvr>
                                        <p:cTn id="32" dur="4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919 0.00046 " pathEditMode="relative" rAng="0" ptsTypes="AA">
                                      <p:cBhvr>
                                        <p:cTn id="34" dur="4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0405 0.00046 " pathEditMode="relative" rAng="0" ptsTypes="AA">
                                      <p:cBhvr>
                                        <p:cTn id="36" dur="4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4778 0.00046 " pathEditMode="relative" rAng="0" ptsTypes="AA">
                                      <p:cBhvr>
                                        <p:cTn id="38" dur="4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4674 0.00139 " pathEditMode="relative" rAng="0" ptsTypes="AA">
                                      <p:cBhvr>
                                        <p:cTn id="42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" y="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4649 0.00139 " pathEditMode="relative" rAng="0" ptsTypes="AA">
                                      <p:cBhvr>
                                        <p:cTn id="44" dur="4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74 0.00139 L 0.12474 -0.31389 " pathEditMode="relative" rAng="0" ptsTypes="AA">
                                      <p:cBhvr>
                                        <p:cTn id="48" dur="4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84" grpId="0" animBg="1"/>
      <p:bldP spid="84" grpId="1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70" grpId="0" animBg="1"/>
      <p:bldP spid="74" grpId="0" animBg="1"/>
      <p:bldP spid="132" grpId="0" animBg="1"/>
      <p:bldP spid="1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831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Cannot express some scheduling algorithms, e.g., output shaping.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targets for a shared-memory switch</a:t>
            </a:r>
          </a:p>
          <a:p>
            <a:pPr lvl="1"/>
            <a:r>
              <a:rPr lang="en-US" dirty="0" smtClean="0"/>
              <a:t>1 GHz pipeline (</a:t>
            </a:r>
            <a:r>
              <a:rPr lang="en-US" smtClean="0"/>
              <a:t>64 ports * 10 </a:t>
            </a:r>
            <a:r>
              <a:rPr lang="en-US" dirty="0" err="1" smtClean="0"/>
              <a:t>Gbit</a:t>
            </a:r>
            <a:r>
              <a:rPr lang="en-US" dirty="0" smtClean="0"/>
              <a:t>/s)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r>
              <a:rPr lang="en-US" dirty="0" smtClean="0"/>
              <a:t>PIFO hardware shared across ports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</a:t>
            </a:r>
            <a:r>
              <a:rPr lang="en-US" dirty="0"/>
              <a:t> </a:t>
            </a:r>
            <a:r>
              <a:rPr lang="en-US" dirty="0" smtClean="0"/>
              <a:t>is infeasible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Exploit observation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single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 7 </a:t>
            </a:r>
            <a:r>
              <a:rPr lang="en-US" sz="2800" dirty="0" smtClean="0"/>
              <a:t>mm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/>
              <a:t>area </a:t>
            </a:r>
            <a:r>
              <a:rPr lang="en-US" sz="2800" dirty="0" smtClean="0"/>
              <a:t>for 5-level programmable hierarchical scheduler</a:t>
            </a:r>
          </a:p>
          <a:p>
            <a:pPr lvl="1"/>
            <a:r>
              <a:rPr lang="en-US" dirty="0" smtClean="0"/>
              <a:t>&lt; 4% for a typical chip.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PIFO: Used in theoretical work </a:t>
            </a:r>
            <a:r>
              <a:rPr lang="en-US" sz="2800" dirty="0"/>
              <a:t>by Chuang et. al. in the </a:t>
            </a:r>
            <a:r>
              <a:rPr lang="en-US" sz="2800" dirty="0" smtClean="0"/>
              <a:t>90s</a:t>
            </a:r>
          </a:p>
          <a:p>
            <a:pPr marL="228600" lvl="1">
              <a:spcBef>
                <a:spcPts val="1000"/>
              </a:spcBef>
            </a:pPr>
            <a:endParaRPr lang="en-US" b="1" dirty="0" smtClean="0"/>
          </a:p>
          <a:p>
            <a:r>
              <a:rPr lang="en-US" dirty="0" smtClean="0"/>
              <a:t>Universal Packet Scheduling (</a:t>
            </a:r>
            <a:r>
              <a:rPr lang="en-US" dirty="0" smtClean="0"/>
              <a:t>UPS</a:t>
            </a:r>
            <a:r>
              <a:rPr lang="en-US" smtClean="0"/>
              <a:t>): Uses LSTF </a:t>
            </a:r>
            <a:r>
              <a:rPr lang="en-US" dirty="0" smtClean="0"/>
              <a:t>to replay all schedules, end point sets slack</a:t>
            </a:r>
          </a:p>
          <a:p>
            <a:pPr lvl="1"/>
            <a:r>
              <a:rPr lang="en-US" dirty="0" smtClean="0"/>
              <a:t>Assumes fixed switches =&gt; cannot express fair queueing, shaping</a:t>
            </a:r>
          </a:p>
          <a:p>
            <a:pPr lvl="1"/>
            <a:r>
              <a:rPr lang="en-US" dirty="0" smtClean="0"/>
              <a:t>Assumes single priority queue =&gt; cannot express hierarchies</a:t>
            </a:r>
          </a:p>
        </p:txBody>
      </p:sp>
    </p:spTree>
    <p:extLst>
      <p:ext uri="{BB962C8B-B14F-4D97-AF65-F5344CB8AC3E}">
        <p14:creationId xmlns:p14="http://schemas.microsoft.com/office/powerpoint/2010/main" val="12043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scheduling at line rate</a:t>
            </a:r>
            <a:endParaRPr lang="en-US" dirty="0"/>
          </a:p>
        </p:txBody>
      </p:sp>
      <p:sp>
        <p:nvSpPr>
          <p:cNvPr id="260" name="Content Placeholder 2"/>
          <p:cNvSpPr>
            <a:spLocks noGrp="1"/>
          </p:cNvSpPr>
          <p:nvPr>
            <p:ph idx="1"/>
          </p:nvPr>
        </p:nvSpPr>
        <p:spPr>
          <a:xfrm>
            <a:off x="915850" y="15073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Can’t deploy new schedulers in production networks</a:t>
            </a:r>
          </a:p>
          <a:p>
            <a:r>
              <a:rPr lang="en-US" dirty="0" smtClean="0"/>
              <a:t>The status quo in line-rate switches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2429119"/>
            <a:ext cx="12039600" cy="3367577"/>
            <a:chOff x="152400" y="2429119"/>
            <a:chExt cx="12039600" cy="3367577"/>
          </a:xfrm>
        </p:grpSpPr>
        <p:grpSp>
          <p:nvGrpSpPr>
            <p:cNvPr id="311" name="Group 42"/>
            <p:cNvGrpSpPr/>
            <p:nvPr/>
          </p:nvGrpSpPr>
          <p:grpSpPr>
            <a:xfrm>
              <a:off x="1665657" y="4043646"/>
              <a:ext cx="4875732" cy="1192610"/>
              <a:chOff x="1707458" y="1778000"/>
              <a:chExt cx="4254836" cy="1181787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Right Arrow 311"/>
            <p:cNvSpPr/>
            <p:nvPr/>
          </p:nvSpPr>
          <p:spPr>
            <a:xfrm>
              <a:off x="223589" y="469245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52400" y="4364681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21" name="Right Arrow 320"/>
            <p:cNvSpPr/>
            <p:nvPr/>
          </p:nvSpPr>
          <p:spPr>
            <a:xfrm>
              <a:off x="11632726" y="4882958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1514659" y="4536857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24046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895201" y="3238114"/>
              <a:ext cx="1113765" cy="2475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7247" y="3027814"/>
              <a:ext cx="992254" cy="268592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723900" y="2632472"/>
              <a:ext cx="916049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>
              <a:off x="6115365" y="371746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6115365" y="560749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6115365" y="438966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6115365" y="4916505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58"/>
            <p:cNvSpPr/>
            <p:nvPr/>
          </p:nvSpPr>
          <p:spPr>
            <a:xfrm>
              <a:off x="5110103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0" name="Group 459"/>
            <p:cNvGrpSpPr/>
            <p:nvPr/>
          </p:nvGrpSpPr>
          <p:grpSpPr>
            <a:xfrm>
              <a:off x="4556884" y="3543938"/>
              <a:ext cx="515971" cy="2063560"/>
              <a:chOff x="8534400" y="1981200"/>
              <a:chExt cx="595991" cy="2163589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1" name="Straight Connector 460"/>
            <p:cNvCxnSpPr/>
            <p:nvPr/>
          </p:nvCxnSpPr>
          <p:spPr>
            <a:xfrm>
              <a:off x="11510324" y="3684758"/>
              <a:ext cx="0" cy="299321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2" name="Group 42"/>
            <p:cNvGrpSpPr/>
            <p:nvPr/>
          </p:nvGrpSpPr>
          <p:grpSpPr>
            <a:xfrm>
              <a:off x="7817631" y="4066852"/>
              <a:ext cx="3367506" cy="1192610"/>
              <a:chOff x="1707458" y="1778000"/>
              <a:chExt cx="4254836" cy="1181787"/>
            </a:xfrm>
          </p:grpSpPr>
          <p:cxnSp>
            <p:nvCxnSpPr>
              <p:cNvPr id="523" name="Straight Arrow Connector 522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3" name="Rectangle 462"/>
            <p:cNvSpPr/>
            <p:nvPr/>
          </p:nvSpPr>
          <p:spPr>
            <a:xfrm>
              <a:off x="11218670" y="3032966"/>
              <a:ext cx="318019" cy="26807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902674" y="2625128"/>
              <a:ext cx="1209953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err="1">
                  <a:latin typeface="Seravek"/>
                  <a:cs typeface="Seravek"/>
                </a:rPr>
                <a:t>D</a:t>
              </a:r>
              <a:r>
                <a:rPr lang="en-US" dirty="0" err="1" smtClean="0">
                  <a:latin typeface="Seravek"/>
                  <a:cs typeface="Seravek"/>
                </a:rPr>
                <a:t>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8047174" y="3245173"/>
              <a:ext cx="1113765" cy="24685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9833231" y="3232285"/>
              <a:ext cx="1113765" cy="24814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467" name="Group 466"/>
            <p:cNvGrpSpPr/>
            <p:nvPr/>
          </p:nvGrpSpPr>
          <p:grpSpPr>
            <a:xfrm>
              <a:off x="9280012" y="3543938"/>
              <a:ext cx="515971" cy="2054576"/>
              <a:chOff x="8534400" y="1981200"/>
              <a:chExt cx="595991" cy="2163589"/>
            </a:xfrm>
          </p:grpSpPr>
          <p:cxnSp>
            <p:nvCxnSpPr>
              <p:cNvPr id="520" name="Straight Connector 519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1818261" y="3014563"/>
              <a:ext cx="4484987" cy="191047"/>
              <a:chOff x="1866900" y="2628900"/>
              <a:chExt cx="4419600" cy="19050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TextBox 468"/>
            <p:cNvSpPr txBox="1"/>
            <p:nvPr/>
          </p:nvSpPr>
          <p:spPr>
            <a:xfrm>
              <a:off x="3088346" y="2670680"/>
              <a:ext cx="1859687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70" name="Group 469"/>
            <p:cNvGrpSpPr/>
            <p:nvPr/>
          </p:nvGrpSpPr>
          <p:grpSpPr>
            <a:xfrm>
              <a:off x="8006741" y="3002859"/>
              <a:ext cx="3016451" cy="191047"/>
              <a:chOff x="1920389" y="2693432"/>
              <a:chExt cx="4419600" cy="19050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TextBox 470"/>
            <p:cNvSpPr txBox="1"/>
            <p:nvPr/>
          </p:nvSpPr>
          <p:spPr>
            <a:xfrm>
              <a:off x="8641784" y="2658978"/>
              <a:ext cx="1786108" cy="410070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547" name="Slide Number Placeholder 1"/>
            <p:cNvSpPr txBox="1">
              <a:spLocks/>
            </p:cNvSpPr>
            <p:nvPr/>
          </p:nvSpPr>
          <p:spPr>
            <a:xfrm>
              <a:off x="8343900" y="5431571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448022C-F4BC-4192-A392-BACAE19DF894}" type="slidenum">
                <a:rPr lang="en-US" smtClean="0"/>
                <a:pPr/>
                <a:t>2</a:t>
              </a:fld>
              <a:endParaRPr lang="en-US"/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6544971" y="3153114"/>
              <a:ext cx="1230395" cy="2560622"/>
              <a:chOff x="6400800" y="2362200"/>
              <a:chExt cx="1181100" cy="3200400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55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60" name="Freeform 55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61" name="Straight Connector 56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554" name="Freeform 55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  <a:cs typeface="Seravek"/>
                  </a:endParaRPr>
                </a:p>
              </p:txBody>
            </p:sp>
            <p:cxnSp>
              <p:nvCxnSpPr>
                <p:cNvPr id="555" name="Straight Connector 55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6" name="TextBox 565"/>
            <p:cNvSpPr txBox="1"/>
            <p:nvPr/>
          </p:nvSpPr>
          <p:spPr>
            <a:xfrm>
              <a:off x="6430671" y="2429119"/>
              <a:ext cx="1409700" cy="68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3594" y="3919255"/>
            <a:ext cx="8595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7" name="TextBox 566"/>
          <p:cNvSpPr txBox="1"/>
          <p:nvPr/>
        </p:nvSpPr>
        <p:spPr>
          <a:xfrm>
            <a:off x="2454608" y="3906829"/>
            <a:ext cx="29127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RMT, Domino</a:t>
            </a:r>
            <a:endParaRPr lang="en-US" sz="2400" dirty="0"/>
          </a:p>
        </p:txBody>
      </p:sp>
      <p:sp>
        <p:nvSpPr>
          <p:cNvPr id="568" name="TextBox 567"/>
          <p:cNvSpPr txBox="1"/>
          <p:nvPr/>
        </p:nvSpPr>
        <p:spPr>
          <a:xfrm>
            <a:off x="11115250" y="3919254"/>
            <a:ext cx="9059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</a:t>
            </a:r>
            <a:endParaRPr lang="en-US" dirty="0"/>
          </a:p>
        </p:txBody>
      </p:sp>
      <p:sp>
        <p:nvSpPr>
          <p:cNvPr id="569" name="TextBox 568"/>
          <p:cNvSpPr txBox="1"/>
          <p:nvPr/>
        </p:nvSpPr>
        <p:spPr>
          <a:xfrm>
            <a:off x="8581743" y="3911686"/>
            <a:ext cx="2152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RMT, Domino</a:t>
            </a:r>
            <a:endParaRPr lang="en-US" sz="2400" dirty="0"/>
          </a:p>
        </p:txBody>
      </p:sp>
      <p:sp>
        <p:nvSpPr>
          <p:cNvPr id="570" name="TextBox 569"/>
          <p:cNvSpPr txBox="1"/>
          <p:nvPr/>
        </p:nvSpPr>
        <p:spPr>
          <a:xfrm>
            <a:off x="6728560" y="3790734"/>
            <a:ext cx="9676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sp>
        <p:nvSpPr>
          <p:cNvPr id="571" name="Rounded Rectangle 570"/>
          <p:cNvSpPr/>
          <p:nvPr/>
        </p:nvSpPr>
        <p:spPr>
          <a:xfrm>
            <a:off x="2493378" y="5826332"/>
            <a:ext cx="7164580" cy="878586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The scheduler is still fixed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57"/>
    </mc:Choice>
    <mc:Fallback xmlns="">
      <p:transition xmlns:p14="http://schemas.microsoft.com/office/powerpoint/2010/main" spd="slow" advTm="116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7" grpId="0" animBg="1"/>
      <p:bldP spid="568" grpId="0" animBg="1"/>
      <p:bldP spid="569" grpId="0" animBg="1"/>
      <p:bldP spid="570" grpId="0" animBg="1"/>
      <p:bldP spid="5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scheduling at line rate is within reach</a:t>
            </a:r>
          </a:p>
          <a:p>
            <a:endParaRPr lang="en-US" dirty="0" smtClean="0"/>
          </a:p>
          <a:p>
            <a:r>
              <a:rPr lang="en-US" dirty="0" smtClean="0"/>
              <a:t>Two benefits: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xpress new schedulers for different performance objectives</a:t>
            </a:r>
          </a:p>
          <a:p>
            <a:pPr lvl="1"/>
            <a:r>
              <a:rPr lang="en-US" dirty="0" smtClean="0"/>
              <a:t>Express existing schedulers as software, not hardware</a:t>
            </a:r>
          </a:p>
          <a:p>
            <a:pPr lvl="1"/>
            <a:endParaRPr lang="en-US" dirty="0"/>
          </a:p>
          <a:p>
            <a:r>
              <a:rPr lang="en-US" dirty="0" smtClean="0"/>
              <a:t>Code: http://</a:t>
            </a:r>
            <a:r>
              <a:rPr lang="en-US" dirty="0" err="1" smtClean="0"/>
              <a:t>web.mit.edu</a:t>
            </a:r>
            <a:r>
              <a:rPr lang="en-US" dirty="0" smtClean="0"/>
              <a:t>/</a:t>
            </a:r>
            <a:r>
              <a:rPr lang="en-US" dirty="0" err="1" smtClean="0"/>
              <a:t>pifo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PIFOs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shaping: PIFOs rate limit input to a queue, not output</a:t>
            </a:r>
          </a:p>
          <a:p>
            <a:endParaRPr lang="en-US" dirty="0"/>
          </a:p>
          <a:p>
            <a:r>
              <a:rPr lang="en-US" dirty="0" smtClean="0"/>
              <a:t>Shaping and scheduling are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8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57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9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algorithms, yet no consensus on abstractions, cf.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lvl="1"/>
            <a:r>
              <a:rPr lang="en-US" dirty="0" smtClean="0"/>
              <a:t>Packet transactions for data-plane algorithms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Scheduler has tight timing requirements</a:t>
            </a:r>
          </a:p>
          <a:p>
            <a:pPr lvl="1"/>
            <a:r>
              <a:rPr lang="en-US" dirty="0" smtClean="0"/>
              <a:t>Can’t simply use an FPGA/CPU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charset="0"/>
                <a:ea typeface="Gadugi" charset="0"/>
                <a:cs typeface="Gadugi" charset="0"/>
              </a:rPr>
              <a:t>Need expressive abstraction that can run at line rate</a:t>
            </a:r>
            <a:endParaRPr lang="en-US" sz="32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25624"/>
            <a:ext cx="118872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 queueing</a:t>
            </a: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6100" cy="1325563"/>
          </a:xfrm>
        </p:spPr>
        <p:txBody>
          <a:bodyPr/>
          <a:lstStyle/>
          <a:p>
            <a:r>
              <a:rPr lang="en-US" dirty="0" smtClean="0"/>
              <a:t>A strawman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00"/>
            <a:ext cx="105156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Very little time on the </a:t>
            </a:r>
            <a:r>
              <a:rPr lang="en-US" dirty="0" err="1" smtClean="0"/>
              <a:t>dequeue</a:t>
            </a:r>
            <a:r>
              <a:rPr lang="en-US" dirty="0" smtClean="0"/>
              <a:t> side =&gt; limited programmability</a:t>
            </a:r>
          </a:p>
          <a:p>
            <a:r>
              <a:rPr lang="en-US" dirty="0" smtClean="0"/>
              <a:t>Can we move programmability to the </a:t>
            </a:r>
            <a:r>
              <a:rPr lang="en-US" dirty="0" err="1" smtClean="0"/>
              <a:t>enqueue</a:t>
            </a:r>
            <a:r>
              <a:rPr lang="en-US" dirty="0" smtClean="0"/>
              <a:t> side instead?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8745" y="1943100"/>
            <a:ext cx="914892" cy="510822"/>
            <a:chOff x="931333" y="903111"/>
            <a:chExt cx="1495778" cy="31326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508745" y="2609145"/>
            <a:ext cx="914892" cy="510822"/>
            <a:chOff x="931333" y="903111"/>
            <a:chExt cx="1495778" cy="31326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508745" y="3273791"/>
            <a:ext cx="914892" cy="510822"/>
            <a:chOff x="931333" y="903111"/>
            <a:chExt cx="1495778" cy="313268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508745" y="3940536"/>
            <a:ext cx="914892" cy="510822"/>
            <a:chOff x="931333" y="903111"/>
            <a:chExt cx="1495778" cy="313268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210206" y="2632419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007006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801701" y="2631728"/>
            <a:ext cx="190493" cy="4663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210206" y="3298562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07006" y="3296794"/>
            <a:ext cx="190493" cy="4663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10210" y="3962411"/>
            <a:ext cx="190493" cy="466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571552" y="2160863"/>
            <a:ext cx="960967" cy="2090624"/>
            <a:chOff x="3509439" y="1734003"/>
            <a:chExt cx="1278461" cy="2090624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3509439" y="2634552"/>
              <a:ext cx="451553" cy="0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960993" y="1734003"/>
              <a:ext cx="826907" cy="90055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3960992" y="2435459"/>
              <a:ext cx="826908" cy="199096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960992" y="2634553"/>
              <a:ext cx="826908" cy="475881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3960992" y="2634552"/>
              <a:ext cx="826908" cy="1190075"/>
            </a:xfrm>
            <a:prstGeom prst="straightConnector1">
              <a:avLst/>
            </a:prstGeom>
            <a:ln w="635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025464" y="2779769"/>
            <a:ext cx="1550341" cy="6133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495550" y="3061412"/>
            <a:ext cx="529914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109853" y="2297174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10210" y="1968152"/>
            <a:ext cx="190493" cy="463545"/>
          </a:xfrm>
          <a:prstGeom prst="rect">
            <a:avLst/>
          </a:prstGeom>
          <a:solidFill>
            <a:srgbClr val="FF66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6419723" y="2160862"/>
            <a:ext cx="3276727" cy="2046175"/>
            <a:chOff x="6419723" y="2160862"/>
            <a:chExt cx="3276727" cy="2046175"/>
          </a:xfrm>
        </p:grpSpPr>
        <p:grpSp>
          <p:nvGrpSpPr>
            <p:cNvPr id="158" name="Group 157"/>
            <p:cNvGrpSpPr/>
            <p:nvPr/>
          </p:nvGrpSpPr>
          <p:grpSpPr>
            <a:xfrm>
              <a:off x="6419723" y="2160862"/>
              <a:ext cx="3276727" cy="2046175"/>
              <a:chOff x="6419723" y="2160862"/>
              <a:chExt cx="3276727" cy="204617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6934300" y="2539566"/>
                <a:ext cx="2015311" cy="15628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6419723" y="2160862"/>
                <a:ext cx="546242" cy="814817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423643" y="2862319"/>
                <a:ext cx="491629" cy="232782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6423638" y="3147278"/>
                <a:ext cx="491639" cy="410874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423643" y="3214522"/>
                <a:ext cx="542322" cy="992515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8972550" y="3214522"/>
                <a:ext cx="723900" cy="0"/>
              </a:xfrm>
              <a:prstGeom prst="straightConnector1">
                <a:avLst/>
              </a:prstGeom>
              <a:ln w="63500">
                <a:solidFill>
                  <a:schemeClr val="tx2">
                    <a:lumMod val="60000"/>
                    <a:lumOff val="4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6877176" y="2730838"/>
              <a:ext cx="2163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Programmable logic to decide order or time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578853" y="2881263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3" grpId="0" animBg="1"/>
      <p:bldP spid="10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sz="11200" dirty="0" smtClean="0"/>
              <a:t>In </a:t>
            </a:r>
            <a:r>
              <a:rPr lang="en-US" sz="11200" dirty="0"/>
              <a:t>many </a:t>
            </a:r>
            <a:r>
              <a:rPr lang="en-US" sz="11200" dirty="0" smtClean="0"/>
              <a:t>cases, </a:t>
            </a:r>
            <a:r>
              <a:rPr lang="en-US" sz="11200" dirty="0"/>
              <a:t>relative order of buffered packets does not change</a:t>
            </a:r>
          </a:p>
          <a:p>
            <a:r>
              <a:rPr lang="en-US" sz="11200" dirty="0"/>
              <a:t>i.e., a packet’s place in the scheduling order </a:t>
            </a:r>
            <a:r>
              <a:rPr lang="en-US" sz="11200" dirty="0" smtClean="0"/>
              <a:t>is </a:t>
            </a:r>
            <a:r>
              <a:rPr lang="en-US" sz="11200" dirty="0"/>
              <a:t>known at </a:t>
            </a:r>
            <a:r>
              <a:rPr lang="en-US" sz="11200" dirty="0" err="1"/>
              <a:t>enqueue</a:t>
            </a:r>
            <a:endParaRPr lang="en-US" sz="11200" dirty="0"/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r>
              <a:rPr lang="en-US" sz="11200" b="1" dirty="0" smtClean="0">
                <a:solidFill>
                  <a:srgbClr val="3366FF"/>
                </a:solidFill>
              </a:rPr>
              <a:t>The </a:t>
            </a:r>
            <a:r>
              <a:rPr lang="en-US" sz="11200" b="1" dirty="0">
                <a:solidFill>
                  <a:srgbClr val="3366FF"/>
                </a:solidFill>
              </a:rPr>
              <a:t>Push-In First-Out </a:t>
            </a:r>
            <a:r>
              <a:rPr lang="en-US" sz="11200" b="1" dirty="0" smtClean="0">
                <a:solidFill>
                  <a:srgbClr val="3366FF"/>
                </a:solidFill>
              </a:rPr>
              <a:t>Queue (PIFO)</a:t>
            </a:r>
            <a:r>
              <a:rPr lang="en-US" sz="11200" dirty="0" smtClean="0">
                <a:latin typeface="+mj-lt"/>
              </a:rPr>
              <a:t>: Packets are pushed into an </a:t>
            </a:r>
            <a:r>
              <a:rPr lang="en-US" sz="11200" dirty="0">
                <a:latin typeface="+mj-lt"/>
              </a:rPr>
              <a:t>arbitrary </a:t>
            </a:r>
            <a:r>
              <a:rPr lang="en-US" sz="11200" dirty="0" smtClean="0">
                <a:latin typeface="+mj-lt"/>
              </a:rPr>
              <a:t>location based on a </a:t>
            </a:r>
            <a:r>
              <a:rPr lang="en-US" sz="11200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sz="11200" dirty="0" smtClean="0">
                <a:latin typeface="+mj-lt"/>
              </a:rPr>
              <a:t>, and </a:t>
            </a:r>
            <a:r>
              <a:rPr lang="en-US" sz="11200" dirty="0" err="1" smtClean="0">
                <a:latin typeface="+mj-lt"/>
              </a:rPr>
              <a:t>dequeued</a:t>
            </a:r>
            <a:r>
              <a:rPr lang="en-US" sz="11200" dirty="0" smtClean="0">
                <a:latin typeface="+mj-lt"/>
              </a:rPr>
              <a:t> from the head</a:t>
            </a:r>
          </a:p>
          <a:p>
            <a:endParaRPr lang="en-US" sz="11200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375 4.0740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375 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375 -2.96296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</a:t>
            </a:r>
            <a:r>
              <a:rPr lang="en-US" smtClean="0">
                <a:latin typeface="+mj-lt"/>
              </a:rPr>
              <a:t>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en-US" sz="2000" b="1" dirty="0" err="1">
                <a:cs typeface="Seravek"/>
              </a:rPr>
              <a:t>p.rank</a:t>
            </a:r>
            <a:r>
              <a:rPr lang="en-US" sz="2000" b="1" dirty="0">
                <a:cs typeface="Seravek"/>
              </a:rPr>
              <a:t>= T[f] + </a:t>
            </a:r>
            <a:r>
              <a:rPr lang="en-US" sz="2000" b="1" dirty="0" err="1" smtClean="0">
                <a:cs typeface="Seravek"/>
              </a:rPr>
              <a:t>p.len</a:t>
            </a:r>
            <a:endParaRPr lang="is-IS" sz="2000" b="1" dirty="0" smtClean="0">
              <a:latin typeface="+mj-lt"/>
              <a:cs typeface="Seravek"/>
            </a:endParaRPr>
          </a:p>
          <a:p>
            <a:endParaRPr lang="is-IS" sz="2000" b="1" dirty="0" smtClean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2286095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6515100" y="1981295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2011" y="5524500"/>
            <a:ext cx="10838329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Gadugi" charset="0"/>
                <a:ea typeface="Gadugi" charset="0"/>
                <a:cs typeface="Gadugi" charset="0"/>
              </a:rPr>
              <a:t>Rank computation is a packet transaction (Domino, SIGCOMM’ 16)</a:t>
            </a:r>
            <a:endParaRPr lang="en-US" sz="2800" dirty="0">
              <a:latin typeface="Gadugi" charset="0"/>
              <a:ea typeface="Gadugi" charset="0"/>
              <a:cs typeface="Gadugi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42"/>
          <p:cNvGrpSpPr/>
          <p:nvPr/>
        </p:nvGrpSpPr>
        <p:grpSpPr>
          <a:xfrm>
            <a:off x="1589457" y="2974353"/>
            <a:ext cx="4875732" cy="1192610"/>
            <a:chOff x="1707458" y="1778000"/>
            <a:chExt cx="4254836" cy="1181787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>
            <a:off x="147389" y="3379652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200" y="3051875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11556526" y="346304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438459" y="3116944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47846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819001" y="2168821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91047" y="1958521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7700" y="1563179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039165" y="264816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039165" y="453820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039165" y="3320374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39165" y="384721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033903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480684" y="2474644"/>
            <a:ext cx="515971" cy="2169799"/>
            <a:chOff x="8534400" y="1981200"/>
            <a:chExt cx="595991" cy="2163589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1434124" y="2615465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42"/>
          <p:cNvGrpSpPr/>
          <p:nvPr/>
        </p:nvGrpSpPr>
        <p:grpSpPr>
          <a:xfrm>
            <a:off x="7741431" y="2997559"/>
            <a:ext cx="3367506" cy="1192610"/>
            <a:chOff x="1707458" y="1778000"/>
            <a:chExt cx="4254836" cy="1181787"/>
          </a:xfrm>
        </p:grpSpPr>
        <p:cxnSp>
          <p:nvCxnSpPr>
            <p:cNvPr id="140" name="Straight Arrow Connector 139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/>
          <p:cNvSpPr/>
          <p:nvPr/>
        </p:nvSpPr>
        <p:spPr>
          <a:xfrm>
            <a:off x="11142470" y="1963673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826474" y="1555835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970974" y="2175880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757031" y="2162992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9203812" y="2474644"/>
            <a:ext cx="515971" cy="2169799"/>
            <a:chOff x="8534400" y="1981200"/>
            <a:chExt cx="595991" cy="2163589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742061" y="1945270"/>
            <a:ext cx="4484987" cy="191047"/>
            <a:chOff x="1866900" y="2628900"/>
            <a:chExt cx="4419600" cy="1905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/>
          <p:cNvSpPr txBox="1"/>
          <p:nvPr/>
        </p:nvSpPr>
        <p:spPr>
          <a:xfrm>
            <a:off x="3012146" y="1601387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930541" y="1933566"/>
            <a:ext cx="3016451" cy="191047"/>
            <a:chOff x="1920389" y="2693432"/>
            <a:chExt cx="4419600" cy="190500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565584" y="15896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2286095"/>
            <a:ext cx="4165609" cy="2673350"/>
          </a:xfrm>
          <a:prstGeom prst="rect">
            <a:avLst/>
          </a:prstGeom>
        </p:spPr>
      </p:pic>
      <p:grpSp>
        <p:nvGrpSpPr>
          <p:cNvPr id="171" name="Group 170"/>
          <p:cNvGrpSpPr/>
          <p:nvPr/>
        </p:nvGrpSpPr>
        <p:grpSpPr>
          <a:xfrm>
            <a:off x="6477000" y="1257395"/>
            <a:ext cx="1333500" cy="3918097"/>
            <a:chOff x="6477000" y="2057400"/>
            <a:chExt cx="1333500" cy="3918097"/>
          </a:xfrm>
        </p:grpSpPr>
        <p:sp>
          <p:nvSpPr>
            <p:cNvPr id="172" name="TextBox 171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206" name="Freeform 2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5" name="Group 17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98" name="Freeform 19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ectangle 20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205" name="Straight Arrow Connector 20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6" name="Group 175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77" name="Group 176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82" name="Freeform 18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Rectangle 18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89" name="Straight Arrow Connector 18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78" name="Straight Arrow Connector 177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232" name="TextBox 231"/>
          <p:cNvSpPr txBox="1"/>
          <p:nvPr/>
        </p:nvSpPr>
        <p:spPr>
          <a:xfrm>
            <a:off x="6400800" y="1257300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30783" y="2568837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1856" y="296894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290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air </a:t>
            </a:r>
            <a:r>
              <a:rPr lang="en-US" dirty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ueuing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6.5|11.6|5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8409</TotalTime>
  <Words>1984</Words>
  <Application>Microsoft Macintosh PowerPoint</Application>
  <PresentationFormat>Widescreen</PresentationFormat>
  <Paragraphs>494</Paragraphs>
  <Slides>33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Why is programmable scheduling hard?</vt:lpstr>
      <vt:lpstr>What does the scheduler do?</vt:lpstr>
      <vt:lpstr>A strawman programmable scheduler</vt:lpstr>
      <vt:lpstr>The Push-In First-Out Queue</vt:lpstr>
      <vt:lpstr>A programmable scheduler</vt:lpstr>
      <vt:lpstr>PowerPoint Presentation</vt:lpstr>
      <vt:lpstr>PowerPoint Presentation</vt:lpstr>
      <vt:lpstr>PowerPoint Presentation</vt:lpstr>
      <vt:lpstr>Shortest remaining flow size</vt:lpstr>
      <vt:lpstr>Shortest remaining flow size</vt:lpstr>
      <vt:lpstr>Beyond a single PIFO</vt:lpstr>
      <vt:lpstr>Tree of PIFOs</vt:lpstr>
      <vt:lpstr>Expressiveness of PIFOs</vt:lpstr>
      <vt:lpstr>PIFO in hardware</vt:lpstr>
      <vt:lpstr>A single PIFO block</vt:lpstr>
      <vt:lpstr>Hardware feasibility</vt:lpstr>
      <vt:lpstr>Related work</vt:lpstr>
      <vt:lpstr>Conclusion</vt:lpstr>
      <vt:lpstr>Backup slides</vt:lpstr>
      <vt:lpstr>Limitations of PIFOs</vt:lpstr>
      <vt:lpstr>PIFO mesh</vt:lpstr>
      <vt:lpstr>Proposal: scheduling in P4</vt:lpstr>
      <vt:lpstr>Hardware implementation</vt:lpstr>
      <vt:lpstr>A PIFO block</vt:lpstr>
      <vt:lpstr>A PIFO mesh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3193</cp:revision>
  <dcterms:created xsi:type="dcterms:W3CDTF">2015-11-20T07:11:46Z</dcterms:created>
  <dcterms:modified xsi:type="dcterms:W3CDTF">2016-08-21T16:09:45Z</dcterms:modified>
</cp:coreProperties>
</file>