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314" r:id="rId3"/>
    <p:sldId id="315" r:id="rId4"/>
    <p:sldId id="318" r:id="rId5"/>
    <p:sldId id="295" r:id="rId6"/>
    <p:sldId id="316" r:id="rId7"/>
    <p:sldId id="31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12"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364" autoAdjust="0"/>
  </p:normalViewPr>
  <p:slideViewPr>
    <p:cSldViewPr showGuides="1">
      <p:cViewPr varScale="1">
        <p:scale>
          <a:sx n="43" d="100"/>
          <a:sy n="43" d="100"/>
        </p:scale>
        <p:origin x="2250" y="36"/>
      </p:cViewPr>
      <p:guideLst>
        <p:guide orient="horz" pos="1512"/>
        <p:guide pos="3816"/>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Chart%20in%20Microsoft%20PowerPoint"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layout/>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25129312"/>
        <c:axId val="125129696"/>
      </c:scatterChart>
      <c:valAx>
        <c:axId val="125129312"/>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5129696"/>
        <c:crosses val="autoZero"/>
        <c:crossBetween val="midCat"/>
      </c:valAx>
      <c:valAx>
        <c:axId val="12512969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5129312"/>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Anirudh, a graduate student in EECS,</a:t>
            </a:r>
            <a:r>
              <a:rPr lang="en-US" baseline="0" dirty="0" smtClean="0"/>
              <a:t> working with Hari </a:t>
            </a:r>
            <a:r>
              <a:rPr lang="en-US" baseline="0" dirty="0" err="1" smtClean="0"/>
              <a:t>Balakrishnan</a:t>
            </a:r>
            <a:r>
              <a:rPr lang="en-US" baseline="0" dirty="0" smtClean="0"/>
              <a:t>. I am going to be talking about programmable routers, a topic of recent interest in the field of Computer Networks.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what are routers.</a:t>
            </a:r>
          </a:p>
          <a:p>
            <a:endParaRPr lang="en-US" dirty="0" smtClean="0"/>
          </a:p>
          <a:p>
            <a:r>
              <a:rPr lang="en-US" dirty="0" smtClean="0"/>
              <a:t>Here’s a diagram</a:t>
            </a:r>
            <a:r>
              <a:rPr lang="en-US" baseline="0" dirty="0" smtClean="0"/>
              <a:t> of </a:t>
            </a:r>
            <a:r>
              <a:rPr lang="en-US" baseline="0" dirty="0" smtClean="0"/>
              <a:t>a network, say like the </a:t>
            </a:r>
            <a:r>
              <a:rPr lang="en-US" baseline="0" dirty="0" smtClean="0"/>
              <a:t>Internet, where you have computers (like your laptops, desktops, or phones) connected to other computers. There are some intermediate nodes that allow these computers to talk to one another, which are called routers.</a:t>
            </a:r>
          </a:p>
          <a:p>
            <a:r>
              <a:rPr lang="en-US" baseline="0" dirty="0" smtClean="0"/>
              <a:t>These could be the Wi-Fi Access Point in the building, a cellular base station, or a small </a:t>
            </a:r>
            <a:r>
              <a:rPr lang="en-US" baseline="0" dirty="0" err="1" smtClean="0"/>
              <a:t>NetGear</a:t>
            </a:r>
            <a:r>
              <a:rPr lang="en-US" baseline="0" dirty="0" smtClean="0"/>
              <a:t> box connecting computers</a:t>
            </a:r>
          </a:p>
          <a:p>
            <a:r>
              <a:rPr lang="en-US" baseline="0" dirty="0" smtClean="0"/>
              <a:t>In a lab.</a:t>
            </a:r>
          </a:p>
          <a:p>
            <a:endParaRPr lang="en-US" baseline="0" dirty="0" smtClean="0"/>
          </a:p>
          <a:p>
            <a:r>
              <a:rPr lang="en-US" dirty="0" smtClean="0"/>
              <a:t>In their</a:t>
            </a:r>
            <a:r>
              <a:rPr lang="en-US" baseline="0" dirty="0" smtClean="0"/>
              <a:t> simplest form, r</a:t>
            </a:r>
            <a:r>
              <a:rPr lang="en-US" dirty="0" smtClean="0"/>
              <a:t>outers are the glue that holds the Internet</a:t>
            </a:r>
            <a:r>
              <a:rPr lang="en-US" baseline="0" dirty="0" smtClean="0"/>
              <a:t> together. And traditionally, the Internet has prided itself</a:t>
            </a:r>
          </a:p>
          <a:p>
            <a:r>
              <a:rPr lang="en-US" baseline="0" dirty="0" smtClean="0"/>
              <a:t>On having fixed routers and smart end hosts. So the routers are fixed, cannot be changed and carry out the singular task of moving packets from one interface to another. All the intelligent diverse stuff (like Web browsing, watching videos, or running</a:t>
            </a:r>
          </a:p>
          <a:p>
            <a:r>
              <a:rPr lang="en-US" baseline="0" dirty="0" smtClean="0"/>
              <a:t>a Web server happens on the end hosts: either your phone or a server somewhere).</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1201470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t>
            </a:r>
            <a:r>
              <a:rPr lang="en-US" dirty="0" smtClean="0"/>
              <a:t>over time</a:t>
            </a:r>
            <a:r>
              <a:rPr lang="en-US" dirty="0" smtClean="0"/>
              <a:t>, people have felt</a:t>
            </a:r>
            <a:r>
              <a:rPr lang="en-US" baseline="0" dirty="0" smtClean="0"/>
              <a:t> the need for a programmable router, where the router is no longer fixed, but can be programmed to suit a network operator’s needs. I have listed a few examples of where this is useful. If you are a network admin within a company, you may not want some people to be able to access certain parts of the company. You may want to flexibly divide up bandwidth between users in a base station proportional to how much they pay, or you may just want to deploy a new format.</a:t>
            </a:r>
          </a:p>
          <a:p>
            <a:endParaRPr lang="en-US" baseline="0" dirty="0" smtClean="0"/>
          </a:p>
          <a:p>
            <a:r>
              <a:rPr lang="en-US" baseline="0" dirty="0" smtClean="0"/>
              <a:t>So, the question is can we program a router. And what I mean by programming a router is the same as what you would call programming a  CPU or phone today. Very simply put, can I download a code fragment and run it on the router, just like you do with a computer today.</a:t>
            </a:r>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708946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233424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So, let me briefly go through how we do this.</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Here’s a mock-up of</a:t>
            </a:r>
            <a:r>
              <a:rPr lang="en-US" baseline="0" dirty="0" smtClean="0"/>
              <a:t> the internals of one of these line-rate switches.</a:t>
            </a:r>
          </a:p>
          <a:p>
            <a:pPr marL="0" indent="0">
              <a:buFont typeface="Arial" panose="020B0604020202020204" pitchFamily="34" charset="0"/>
              <a:buNone/>
            </a:pPr>
            <a:r>
              <a:rPr lang="en-US" dirty="0" smtClean="0"/>
              <a:t>Packets are made</a:t>
            </a:r>
            <a:r>
              <a:rPr lang="en-US" baseline="0" dirty="0" smtClean="0"/>
              <a:t> up of bytes. We need a parser to put bytes into headers, like Ethernet, IP, and TCP.</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The</a:t>
            </a:r>
            <a:r>
              <a:rPr lang="en-US" baseline="0" dirty="0" smtClean="0"/>
              <a:t> pipeline is where most of the packet processing happens (say to lookup a ports destination address and forward it to the right output port). It basically consists of a set of tables that match on specific bit patterns in the packet and carry out specific actions like forwarding the packet.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Once a packet’s output port is determined it is placed in a queue, where it is scheduled for transmission when the link is free. There’s an analogous egress pipeline, which then takes these headers and turns them back into bits on the wire.</a:t>
            </a:r>
          </a:p>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r>
              <a:rPr lang="en-US" baseline="0" dirty="0" smtClean="0"/>
              <a:t>Now, for the highest possible performance for a given chip area, these pipelines run at a clock frequency of about 1 GHz or more.</a:t>
            </a:r>
          </a:p>
        </p:txBody>
      </p:sp>
      <p:sp>
        <p:nvSpPr>
          <p:cNvPr id="4" name="Slide Number Placeholder 3"/>
          <p:cNvSpPr>
            <a:spLocks noGrp="1"/>
          </p:cNvSpPr>
          <p:nvPr>
            <p:ph type="sldNum" sz="quarter" idx="10"/>
          </p:nvPr>
        </p:nvSpPr>
        <p:spPr/>
        <p:txBody>
          <a:bodyPr/>
          <a:lstStyle/>
          <a:p>
            <a:fld id="{6C7315F8-E931-49D1-A989-C1759F952B9E}" type="slidenum">
              <a:rPr lang="en-US" smtClean="0"/>
              <a:t>5</a:t>
            </a:fld>
            <a:endParaRPr lang="en-US"/>
          </a:p>
        </p:txBody>
      </p:sp>
    </p:spTree>
    <p:extLst>
      <p:ext uri="{BB962C8B-B14F-4D97-AF65-F5344CB8AC3E}">
        <p14:creationId xmlns:p14="http://schemas.microsoft.com/office/powerpoint/2010/main" val="3003401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zoom into one of these pipelines, this</a:t>
            </a:r>
            <a:r>
              <a:rPr lang="en-US" baseline="0" dirty="0" smtClean="0"/>
              <a:t> is how it looks.</a:t>
            </a:r>
            <a:r>
              <a:rPr lang="en-US" baseline="0" dirty="0"/>
              <a:t> </a:t>
            </a:r>
            <a:r>
              <a:rPr lang="en-US" baseline="0" dirty="0" smtClean="0"/>
              <a:t>There is a grid of atoms, arranged into an atom pipeline where packets flow from left to right.  (Explain how packets flow).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atoms are small digital circuits that make up the instruction set of the programmable router. They must finish processing their inputs within the clock period, which at 1 GHz is 1 ns so that they are ready to process the next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1303591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given that background, let me quickly outline some research problems in this space that may</a:t>
            </a:r>
            <a:r>
              <a:rPr lang="en-US" baseline="0" dirty="0" smtClean="0"/>
              <a:t> be of interest to some of you here.</a:t>
            </a:r>
          </a:p>
          <a:p>
            <a:endParaRPr lang="en-US" baseline="0" dirty="0" smtClean="0"/>
          </a:p>
          <a:p>
            <a:r>
              <a:rPr lang="en-US" baseline="0" dirty="0" smtClean="0"/>
              <a:t>First, can we design these atoms in hardware so that they are both fast enough to run at 1 GHz, and the operations they implement can support many switch features (after all, that’s the goal of making a switch programmable: to be able to support many existing and new switch algorithms).</a:t>
            </a:r>
          </a:p>
          <a:p>
            <a:endParaRPr lang="en-US" baseline="0" dirty="0" smtClean="0"/>
          </a:p>
          <a:p>
            <a:r>
              <a:rPr lang="en-US" baseline="0" dirty="0" smtClean="0"/>
              <a:t>At the same time, can we design user-friendly languages to program these routers? If we all had to program our desktops in assembly, we wouldn’t be too happy about it. Similarly, can we design a user-friendly language to program these routers?</a:t>
            </a:r>
          </a:p>
          <a:p>
            <a:endParaRPr lang="en-US" baseline="0" dirty="0" smtClean="0"/>
          </a:p>
          <a:p>
            <a:r>
              <a:rPr lang="en-US" baseline="0" dirty="0" smtClean="0"/>
              <a:t>And finally, because we are building these atoms as digital circuits, can we prototype them on an FPGA platform?</a:t>
            </a:r>
          </a:p>
          <a:p>
            <a:endParaRPr lang="en-US" baseline="0" dirty="0" smtClean="0"/>
          </a:p>
          <a:p>
            <a:r>
              <a:rPr lang="en-US" baseline="0" dirty="0" smtClean="0"/>
              <a:t>We have projects in all these areas and as a lab, we always have quite a few undergrads at any point in time. Send me an email if you are interested </a:t>
            </a:r>
            <a:r>
              <a:rPr lang="en-US"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2564075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anirudh@csail.mit.edu"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Programmable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Tree>
    <p:extLst>
      <p:ext uri="{BB962C8B-B14F-4D97-AF65-F5344CB8AC3E}">
        <p14:creationId xmlns:p14="http://schemas.microsoft.com/office/powerpoint/2010/main" val="1820529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routers?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flipV="1">
            <a:off x="2469661" y="3280758"/>
            <a:ext cx="2228803" cy="9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3680854"/>
            <a:ext cx="2228803" cy="105479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2228804" cy="75603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8050031" y="3280666"/>
            <a:ext cx="1941785" cy="9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8050031" y="3528454"/>
            <a:ext cx="1779769" cy="103757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050031" y="2020347"/>
            <a:ext cx="1950148" cy="10127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863871" cy="1015663"/>
          </a:xfrm>
          <a:prstGeom prst="rect">
            <a:avLst/>
          </a:prstGeom>
          <a:noFill/>
        </p:spPr>
        <p:txBody>
          <a:bodyPr wrap="none" rtlCol="0">
            <a:spAutoFit/>
          </a:bodyPr>
          <a:lstStyle/>
          <a:p>
            <a:pPr marL="457200" indent="-457200">
              <a:buFont typeface="Arial" panose="020B0604020202020204" pitchFamily="34" charset="0"/>
              <a:buChar char="•"/>
            </a:pPr>
            <a:r>
              <a:rPr lang="en-US" sz="3000" dirty="0" smtClean="0">
                <a:latin typeface="Gadugi" panose="020B0502040204020203" pitchFamily="34" charset="0"/>
              </a:rPr>
              <a:t>Routers: the glue holding the Internet together</a:t>
            </a:r>
          </a:p>
          <a:p>
            <a:pPr marL="457200" indent="-457200">
              <a:buFont typeface="Arial" panose="020B0604020202020204" pitchFamily="34" charset="0"/>
              <a:buChar char="•"/>
            </a:pPr>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spTree>
    <p:extLst>
      <p:ext uri="{BB962C8B-B14F-4D97-AF65-F5344CB8AC3E}">
        <p14:creationId xmlns:p14="http://schemas.microsoft.com/office/powerpoint/2010/main" val="190988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a programmable router</a:t>
            </a:r>
            <a:endParaRPr lang="en-US" dirty="0"/>
          </a:p>
        </p:txBody>
      </p:sp>
      <p:sp>
        <p:nvSpPr>
          <p:cNvPr id="3" name="Content Placeholder 2"/>
          <p:cNvSpPr>
            <a:spLocks noGrp="1"/>
          </p:cNvSpPr>
          <p:nvPr>
            <p:ph idx="1"/>
          </p:nvPr>
        </p:nvSpPr>
        <p:spPr/>
        <p:txBody>
          <a:bodyPr/>
          <a:lstStyle/>
          <a:p>
            <a:r>
              <a:rPr lang="en-US" dirty="0" smtClean="0"/>
              <a:t>Customize network to an operator’s needs</a:t>
            </a:r>
          </a:p>
          <a:p>
            <a:pPr lvl="1"/>
            <a:r>
              <a:rPr lang="en-US" dirty="0" smtClean="0"/>
              <a:t>Access control policies in an enterprise</a:t>
            </a:r>
          </a:p>
          <a:p>
            <a:pPr lvl="1"/>
            <a:r>
              <a:rPr lang="en-US" dirty="0" smtClean="0"/>
              <a:t>Share traffic unequally between users</a:t>
            </a:r>
          </a:p>
          <a:p>
            <a:pPr lvl="1"/>
            <a:r>
              <a:rPr lang="en-US" dirty="0" smtClean="0"/>
              <a:t>New protocol formats (IPv6)</a:t>
            </a:r>
          </a:p>
          <a:p>
            <a:endParaRPr lang="en-US" dirty="0"/>
          </a:p>
          <a:p>
            <a:r>
              <a:rPr lang="en-US" dirty="0" smtClean="0"/>
              <a:t>Can we “program“ a router?</a:t>
            </a:r>
          </a:p>
          <a:p>
            <a:pPr lvl="1"/>
            <a:r>
              <a:rPr lang="en-US" dirty="0" smtClean="0"/>
              <a:t>E.g., download a code fragment and run it on a router (like a CPU today?)</a:t>
            </a:r>
          </a:p>
          <a:p>
            <a:endParaRPr lang="en-US" dirty="0"/>
          </a:p>
          <a:p>
            <a:endParaRPr lang="en-US" dirty="0" smtClean="0"/>
          </a:p>
        </p:txBody>
      </p:sp>
    </p:spTree>
    <p:extLst>
      <p:ext uri="{BB962C8B-B14F-4D97-AF65-F5344CB8AC3E}">
        <p14:creationId xmlns:p14="http://schemas.microsoft.com/office/powerpoint/2010/main" val="87670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ext uri="{D42A27DB-BD31-4B8C-83A1-F6EECF244321}">
                <p14:modId xmlns:p14="http://schemas.microsoft.com/office/powerpoint/2010/main" val="452154410"/>
              </p:ext>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1816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internals of a line-rate switch</a:t>
            </a:r>
            <a:endParaRPr lang="en-US" dirty="0"/>
          </a:p>
        </p:txBody>
      </p:sp>
      <p:sp>
        <p:nvSpPr>
          <p:cNvPr id="3" name="Content Placeholder 2"/>
          <p:cNvSpPr>
            <a:spLocks noGrp="1"/>
          </p:cNvSpPr>
          <p:nvPr>
            <p:ph idx="1"/>
          </p:nvPr>
        </p:nvSpPr>
        <p:spPr>
          <a:xfrm>
            <a:off x="838200" y="1958119"/>
            <a:ext cx="11353800" cy="4351338"/>
          </a:xfrm>
        </p:spPr>
        <p:txBody>
          <a:bodyPr>
            <a:normAutofit/>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marL="457200" lvl="1" indent="0">
              <a:buNone/>
            </a:pPr>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Rounded Rectangle 263"/>
          <p:cNvSpPr/>
          <p:nvPr/>
        </p:nvSpPr>
        <p:spPr>
          <a:xfrm>
            <a:off x="1136650" y="52119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Pipelines run at 1 GHz or more.</a:t>
            </a:r>
            <a:endParaRPr lang="en-US" sz="3000" dirty="0">
              <a:latin typeface="Gadugi" panose="020B0502040204020203" pitchFamily="34" charset="0"/>
            </a:endParaRPr>
          </a:p>
        </p:txBody>
      </p:sp>
    </p:spTree>
    <p:extLst>
      <p:ext uri="{BB962C8B-B14F-4D97-AF65-F5344CB8AC3E}">
        <p14:creationId xmlns:p14="http://schemas.microsoft.com/office/powerpoint/2010/main" val="30260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at line rate</a:t>
            </a:r>
            <a:endParaRPr lang="en-US" dirty="0"/>
          </a:p>
        </p:txBody>
      </p:sp>
      <p:sp>
        <p:nvSpPr>
          <p:cNvPr id="3" name="Content Placeholder 2"/>
          <p:cNvSpPr>
            <a:spLocks noGrp="1"/>
          </p:cNvSpPr>
          <p:nvPr>
            <p:ph idx="1"/>
          </p:nvPr>
        </p:nvSpPr>
        <p:spPr>
          <a:xfrm>
            <a:off x="571500" y="2230470"/>
            <a:ext cx="113538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Atoms: small digital circuits that run at 1 GHz.</a:t>
            </a:r>
            <a:endParaRPr lang="en-US" dirty="0"/>
          </a:p>
        </p:txBody>
      </p:sp>
      <p:sp>
        <p:nvSpPr>
          <p:cNvPr id="4" name="Rounded Rectangle 3"/>
          <p:cNvSpPr/>
          <p:nvPr/>
        </p:nvSpPr>
        <p:spPr>
          <a:xfrm>
            <a:off x="669284" y="2446002"/>
            <a:ext cx="419100" cy="2628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669284" y="2636502"/>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9284" y="2788902"/>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69284" y="2932185"/>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69284" y="3084585"/>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69284" y="3236985"/>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69284" y="3389385"/>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69284" y="3541785"/>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69284" y="3694185"/>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69284" y="3694185"/>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69284" y="3846585"/>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69284" y="3989868"/>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69284" y="4142268"/>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69284" y="4294668"/>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69284" y="4447068"/>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9284" y="4599468"/>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69284" y="4751868"/>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9284" y="4904268"/>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5507984" y="2446002"/>
            <a:ext cx="419100" cy="2628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5507984" y="2636502"/>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507984" y="2788902"/>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507984" y="2932185"/>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507984" y="3084585"/>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507984" y="3236985"/>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507984" y="3389385"/>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507984" y="3541785"/>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507984" y="3694185"/>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507984" y="3694185"/>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507984" y="3846585"/>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507984" y="3989868"/>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507984" y="4142268"/>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507984" y="4294668"/>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507984" y="4447068"/>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507984" y="4599468"/>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507984" y="4751868"/>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507984" y="4904268"/>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 idx="3"/>
          </p:cNvCxnSpPr>
          <p:nvPr/>
        </p:nvCxnSpPr>
        <p:spPr>
          <a:xfrm flipV="1">
            <a:off x="1088384" y="3156227"/>
            <a:ext cx="723900" cy="604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1088384" y="3784853"/>
            <a:ext cx="723900" cy="8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2002784" y="2131644"/>
            <a:ext cx="2514600" cy="615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2004658" y="2073295"/>
            <a:ext cx="788999" cy="369332"/>
          </a:xfrm>
          <a:prstGeom prst="rect">
            <a:avLst/>
          </a:prstGeom>
          <a:noFill/>
        </p:spPr>
        <p:txBody>
          <a:bodyPr wrap="none" rtlCol="0">
            <a:spAutoFit/>
          </a:bodyPr>
          <a:lstStyle/>
          <a:p>
            <a:r>
              <a:rPr lang="en-US" b="1" dirty="0" smtClean="0">
                <a:latin typeface="Gadugi" panose="020B0502040204020203" pitchFamily="34" charset="0"/>
              </a:rPr>
              <a:t>Atom</a:t>
            </a:r>
            <a:endParaRPr lang="en-US" b="1" dirty="0">
              <a:latin typeface="Gadugi" panose="020B0502040204020203" pitchFamily="34" charset="0"/>
            </a:endParaRPr>
          </a:p>
        </p:txBody>
      </p:sp>
      <p:sp>
        <p:nvSpPr>
          <p:cNvPr id="62" name="Rounded Rectangle 61"/>
          <p:cNvSpPr/>
          <p:nvPr/>
        </p:nvSpPr>
        <p:spPr>
          <a:xfrm>
            <a:off x="2231384" y="2404151"/>
            <a:ext cx="685800" cy="30517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203028" y="2361869"/>
            <a:ext cx="742511" cy="369332"/>
          </a:xfrm>
          <a:prstGeom prst="rect">
            <a:avLst/>
          </a:prstGeom>
          <a:noFill/>
        </p:spPr>
        <p:txBody>
          <a:bodyPr wrap="none" rtlCol="0">
            <a:spAutoFit/>
          </a:bodyPr>
          <a:lstStyle/>
          <a:p>
            <a:r>
              <a:rPr lang="en-US" b="1" dirty="0" smtClean="0">
                <a:latin typeface="Gadugi" panose="020B0502040204020203" pitchFamily="34" charset="0"/>
              </a:rPr>
              <a:t>State</a:t>
            </a:r>
            <a:endParaRPr lang="en-US" b="1" dirty="0">
              <a:latin typeface="Gadugi" panose="020B0502040204020203" pitchFamily="34" charset="0"/>
            </a:endParaRPr>
          </a:p>
        </p:txBody>
      </p:sp>
      <p:cxnSp>
        <p:nvCxnSpPr>
          <p:cNvPr id="66" name="Straight Arrow Connector 65"/>
          <p:cNvCxnSpPr>
            <a:endCxn id="72" idx="1"/>
          </p:cNvCxnSpPr>
          <p:nvPr/>
        </p:nvCxnSpPr>
        <p:spPr>
          <a:xfrm>
            <a:off x="2945539" y="2533638"/>
            <a:ext cx="7717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3745640" y="2391254"/>
            <a:ext cx="685800" cy="30517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3717284" y="2348972"/>
            <a:ext cx="739305" cy="369332"/>
          </a:xfrm>
          <a:prstGeom prst="rect">
            <a:avLst/>
          </a:prstGeom>
          <a:solidFill>
            <a:srgbClr val="00B050"/>
          </a:solidFill>
        </p:spPr>
        <p:txBody>
          <a:bodyPr wrap="none" rtlCol="0">
            <a:spAutoFit/>
          </a:bodyPr>
          <a:lstStyle/>
          <a:p>
            <a:r>
              <a:rPr lang="en-US" b="1" dirty="0" smtClean="0">
                <a:latin typeface="Gadugi" panose="020B0502040204020203" pitchFamily="34" charset="0"/>
              </a:rPr>
              <a:t>Body</a:t>
            </a:r>
            <a:endParaRPr lang="en-US" b="1" dirty="0">
              <a:latin typeface="Gadugi" panose="020B0502040204020203" pitchFamily="34" charset="0"/>
            </a:endParaRPr>
          </a:p>
        </p:txBody>
      </p:sp>
      <p:cxnSp>
        <p:nvCxnSpPr>
          <p:cNvPr id="73" name="Straight Arrow Connector 72"/>
          <p:cNvCxnSpPr/>
          <p:nvPr/>
        </p:nvCxnSpPr>
        <p:spPr>
          <a:xfrm flipH="1">
            <a:off x="2901324" y="2663981"/>
            <a:ext cx="8159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ounded Rectangle 78"/>
          <p:cNvSpPr/>
          <p:nvPr/>
        </p:nvSpPr>
        <p:spPr>
          <a:xfrm>
            <a:off x="2002784" y="3005256"/>
            <a:ext cx="2514600" cy="615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2004658" y="2946907"/>
            <a:ext cx="788999" cy="369332"/>
          </a:xfrm>
          <a:prstGeom prst="rect">
            <a:avLst/>
          </a:prstGeom>
          <a:noFill/>
        </p:spPr>
        <p:txBody>
          <a:bodyPr wrap="none" rtlCol="0">
            <a:spAutoFit/>
          </a:bodyPr>
          <a:lstStyle/>
          <a:p>
            <a:r>
              <a:rPr lang="en-US" b="1" dirty="0" smtClean="0">
                <a:latin typeface="Gadugi" panose="020B0502040204020203" pitchFamily="34" charset="0"/>
              </a:rPr>
              <a:t>Atom</a:t>
            </a:r>
            <a:endParaRPr lang="en-US" b="1" dirty="0">
              <a:latin typeface="Gadugi" panose="020B0502040204020203" pitchFamily="34" charset="0"/>
            </a:endParaRPr>
          </a:p>
        </p:txBody>
      </p:sp>
      <p:sp>
        <p:nvSpPr>
          <p:cNvPr id="81" name="Rounded Rectangle 80"/>
          <p:cNvSpPr/>
          <p:nvPr/>
        </p:nvSpPr>
        <p:spPr>
          <a:xfrm>
            <a:off x="2231384" y="3277763"/>
            <a:ext cx="685800" cy="30517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2203028" y="3235481"/>
            <a:ext cx="742511" cy="369332"/>
          </a:xfrm>
          <a:prstGeom prst="rect">
            <a:avLst/>
          </a:prstGeom>
          <a:noFill/>
        </p:spPr>
        <p:txBody>
          <a:bodyPr wrap="none" rtlCol="0">
            <a:spAutoFit/>
          </a:bodyPr>
          <a:lstStyle/>
          <a:p>
            <a:r>
              <a:rPr lang="en-US" b="1" dirty="0" smtClean="0">
                <a:latin typeface="Gadugi" panose="020B0502040204020203" pitchFamily="34" charset="0"/>
              </a:rPr>
              <a:t>State</a:t>
            </a:r>
            <a:endParaRPr lang="en-US" b="1" dirty="0">
              <a:latin typeface="Gadugi" panose="020B0502040204020203" pitchFamily="34" charset="0"/>
            </a:endParaRPr>
          </a:p>
        </p:txBody>
      </p:sp>
      <p:cxnSp>
        <p:nvCxnSpPr>
          <p:cNvPr id="83" name="Straight Arrow Connector 82"/>
          <p:cNvCxnSpPr>
            <a:endCxn id="85" idx="1"/>
          </p:cNvCxnSpPr>
          <p:nvPr/>
        </p:nvCxnSpPr>
        <p:spPr>
          <a:xfrm>
            <a:off x="2945539" y="3407250"/>
            <a:ext cx="7717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ounded Rectangle 83"/>
          <p:cNvSpPr/>
          <p:nvPr/>
        </p:nvSpPr>
        <p:spPr>
          <a:xfrm>
            <a:off x="3745640" y="3264866"/>
            <a:ext cx="685800" cy="30517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3717284" y="3222584"/>
            <a:ext cx="739305" cy="369332"/>
          </a:xfrm>
          <a:prstGeom prst="rect">
            <a:avLst/>
          </a:prstGeom>
          <a:solidFill>
            <a:srgbClr val="00B050"/>
          </a:solidFill>
        </p:spPr>
        <p:txBody>
          <a:bodyPr wrap="none" rtlCol="0">
            <a:spAutoFit/>
          </a:bodyPr>
          <a:lstStyle/>
          <a:p>
            <a:r>
              <a:rPr lang="en-US" b="1" dirty="0" smtClean="0">
                <a:latin typeface="Gadugi" panose="020B0502040204020203" pitchFamily="34" charset="0"/>
              </a:rPr>
              <a:t>Body</a:t>
            </a:r>
            <a:endParaRPr lang="en-US" b="1" dirty="0">
              <a:latin typeface="Gadugi" panose="020B0502040204020203" pitchFamily="34" charset="0"/>
            </a:endParaRPr>
          </a:p>
        </p:txBody>
      </p:sp>
      <p:cxnSp>
        <p:nvCxnSpPr>
          <p:cNvPr id="86" name="Straight Arrow Connector 85"/>
          <p:cNvCxnSpPr/>
          <p:nvPr/>
        </p:nvCxnSpPr>
        <p:spPr>
          <a:xfrm flipH="1">
            <a:off x="2901324" y="3537593"/>
            <a:ext cx="8159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ounded Rectangle 86"/>
          <p:cNvSpPr/>
          <p:nvPr/>
        </p:nvSpPr>
        <p:spPr>
          <a:xfrm>
            <a:off x="2002784" y="4455744"/>
            <a:ext cx="2514600" cy="615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2004658" y="4397395"/>
            <a:ext cx="788999" cy="369332"/>
          </a:xfrm>
          <a:prstGeom prst="rect">
            <a:avLst/>
          </a:prstGeom>
          <a:noFill/>
        </p:spPr>
        <p:txBody>
          <a:bodyPr wrap="none" rtlCol="0">
            <a:spAutoFit/>
          </a:bodyPr>
          <a:lstStyle/>
          <a:p>
            <a:r>
              <a:rPr lang="en-US" b="1" dirty="0" smtClean="0">
                <a:latin typeface="Gadugi" panose="020B0502040204020203" pitchFamily="34" charset="0"/>
              </a:rPr>
              <a:t>Atom</a:t>
            </a:r>
            <a:endParaRPr lang="en-US" b="1" dirty="0">
              <a:latin typeface="Gadugi" panose="020B0502040204020203" pitchFamily="34" charset="0"/>
            </a:endParaRPr>
          </a:p>
        </p:txBody>
      </p:sp>
      <p:sp>
        <p:nvSpPr>
          <p:cNvPr id="89" name="Rounded Rectangle 88"/>
          <p:cNvSpPr/>
          <p:nvPr/>
        </p:nvSpPr>
        <p:spPr>
          <a:xfrm>
            <a:off x="2231384" y="4728251"/>
            <a:ext cx="685800" cy="30517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2203028" y="4685969"/>
            <a:ext cx="742511" cy="369332"/>
          </a:xfrm>
          <a:prstGeom prst="rect">
            <a:avLst/>
          </a:prstGeom>
          <a:noFill/>
        </p:spPr>
        <p:txBody>
          <a:bodyPr wrap="none" rtlCol="0">
            <a:spAutoFit/>
          </a:bodyPr>
          <a:lstStyle/>
          <a:p>
            <a:r>
              <a:rPr lang="en-US" b="1" dirty="0" smtClean="0">
                <a:latin typeface="Gadugi" panose="020B0502040204020203" pitchFamily="34" charset="0"/>
              </a:rPr>
              <a:t>State</a:t>
            </a:r>
            <a:endParaRPr lang="en-US" b="1" dirty="0">
              <a:latin typeface="Gadugi" panose="020B0502040204020203" pitchFamily="34" charset="0"/>
            </a:endParaRPr>
          </a:p>
        </p:txBody>
      </p:sp>
      <p:cxnSp>
        <p:nvCxnSpPr>
          <p:cNvPr id="91" name="Straight Arrow Connector 90"/>
          <p:cNvCxnSpPr>
            <a:endCxn id="93" idx="1"/>
          </p:cNvCxnSpPr>
          <p:nvPr/>
        </p:nvCxnSpPr>
        <p:spPr>
          <a:xfrm>
            <a:off x="2945539" y="4857738"/>
            <a:ext cx="7717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3745640" y="4715354"/>
            <a:ext cx="685800" cy="30517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717284" y="4673072"/>
            <a:ext cx="739305" cy="369332"/>
          </a:xfrm>
          <a:prstGeom prst="rect">
            <a:avLst/>
          </a:prstGeom>
          <a:solidFill>
            <a:srgbClr val="00B050"/>
          </a:solidFill>
        </p:spPr>
        <p:txBody>
          <a:bodyPr wrap="none" rtlCol="0">
            <a:spAutoFit/>
          </a:bodyPr>
          <a:lstStyle/>
          <a:p>
            <a:r>
              <a:rPr lang="en-US" b="1" dirty="0" smtClean="0">
                <a:latin typeface="Gadugi" panose="020B0502040204020203" pitchFamily="34" charset="0"/>
              </a:rPr>
              <a:t>Body</a:t>
            </a:r>
            <a:endParaRPr lang="en-US" b="1" dirty="0">
              <a:latin typeface="Gadugi" panose="020B0502040204020203" pitchFamily="34" charset="0"/>
            </a:endParaRPr>
          </a:p>
        </p:txBody>
      </p:sp>
      <p:cxnSp>
        <p:nvCxnSpPr>
          <p:cNvPr id="94" name="Straight Arrow Connector 93"/>
          <p:cNvCxnSpPr/>
          <p:nvPr/>
        </p:nvCxnSpPr>
        <p:spPr>
          <a:xfrm flipH="1">
            <a:off x="2901324" y="4988081"/>
            <a:ext cx="8159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194019" y="365077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194019" y="391747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194019" y="418417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p:cNvCxnSpPr/>
          <p:nvPr/>
        </p:nvCxnSpPr>
        <p:spPr>
          <a:xfrm>
            <a:off x="4664716" y="3151679"/>
            <a:ext cx="690868" cy="5543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4631684" y="3775784"/>
            <a:ext cx="723900" cy="8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1" name="Rounded Rectangle 190"/>
          <p:cNvSpPr/>
          <p:nvPr/>
        </p:nvSpPr>
        <p:spPr>
          <a:xfrm>
            <a:off x="10384784" y="2454746"/>
            <a:ext cx="419100" cy="2628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Connector 191"/>
          <p:cNvCxnSpPr/>
          <p:nvPr/>
        </p:nvCxnSpPr>
        <p:spPr>
          <a:xfrm>
            <a:off x="10384784" y="2645246"/>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10384784" y="2797646"/>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10384784" y="2940929"/>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10384784" y="3093329"/>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10384784" y="3245729"/>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10384784" y="3398129"/>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10384784" y="3550529"/>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10384784" y="3702929"/>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10384784" y="3702929"/>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10384784" y="3855329"/>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10384784" y="3998612"/>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10384784" y="4151012"/>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10384784" y="4303412"/>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10384784" y="4455812"/>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10384784" y="4608212"/>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10384784" y="4760612"/>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10384784" y="4913012"/>
            <a:ext cx="419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p:nvPr/>
        </p:nvCxnSpPr>
        <p:spPr>
          <a:xfrm flipV="1">
            <a:off x="5965184" y="3164971"/>
            <a:ext cx="723900" cy="604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p:nvPr/>
        </p:nvCxnSpPr>
        <p:spPr>
          <a:xfrm flipV="1">
            <a:off x="5965184" y="3793597"/>
            <a:ext cx="723900" cy="8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1" name="Rounded Rectangle 210"/>
          <p:cNvSpPr/>
          <p:nvPr/>
        </p:nvSpPr>
        <p:spPr>
          <a:xfrm>
            <a:off x="6879584" y="2140388"/>
            <a:ext cx="2514600" cy="615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extBox 211"/>
          <p:cNvSpPr txBox="1"/>
          <p:nvPr/>
        </p:nvSpPr>
        <p:spPr>
          <a:xfrm>
            <a:off x="6881458" y="2082039"/>
            <a:ext cx="788999" cy="369332"/>
          </a:xfrm>
          <a:prstGeom prst="rect">
            <a:avLst/>
          </a:prstGeom>
          <a:noFill/>
        </p:spPr>
        <p:txBody>
          <a:bodyPr wrap="none" rtlCol="0">
            <a:spAutoFit/>
          </a:bodyPr>
          <a:lstStyle/>
          <a:p>
            <a:r>
              <a:rPr lang="en-US" b="1" dirty="0" smtClean="0">
                <a:latin typeface="Gadugi" panose="020B0502040204020203" pitchFamily="34" charset="0"/>
              </a:rPr>
              <a:t>Atom</a:t>
            </a:r>
            <a:endParaRPr lang="en-US" b="1" dirty="0">
              <a:latin typeface="Gadugi" panose="020B0502040204020203" pitchFamily="34" charset="0"/>
            </a:endParaRPr>
          </a:p>
        </p:txBody>
      </p:sp>
      <p:sp>
        <p:nvSpPr>
          <p:cNvPr id="213" name="Rounded Rectangle 212"/>
          <p:cNvSpPr/>
          <p:nvPr/>
        </p:nvSpPr>
        <p:spPr>
          <a:xfrm>
            <a:off x="7108184" y="2412895"/>
            <a:ext cx="685800" cy="30517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p:cNvSpPr txBox="1"/>
          <p:nvPr/>
        </p:nvSpPr>
        <p:spPr>
          <a:xfrm>
            <a:off x="7079828" y="2370613"/>
            <a:ext cx="742511" cy="369332"/>
          </a:xfrm>
          <a:prstGeom prst="rect">
            <a:avLst/>
          </a:prstGeom>
          <a:noFill/>
        </p:spPr>
        <p:txBody>
          <a:bodyPr wrap="none" rtlCol="0">
            <a:spAutoFit/>
          </a:bodyPr>
          <a:lstStyle/>
          <a:p>
            <a:r>
              <a:rPr lang="en-US" b="1" dirty="0" smtClean="0">
                <a:latin typeface="Gadugi" panose="020B0502040204020203" pitchFamily="34" charset="0"/>
              </a:rPr>
              <a:t>State</a:t>
            </a:r>
            <a:endParaRPr lang="en-US" b="1" dirty="0">
              <a:latin typeface="Gadugi" panose="020B0502040204020203" pitchFamily="34" charset="0"/>
            </a:endParaRPr>
          </a:p>
        </p:txBody>
      </p:sp>
      <p:cxnSp>
        <p:nvCxnSpPr>
          <p:cNvPr id="215" name="Straight Arrow Connector 214"/>
          <p:cNvCxnSpPr>
            <a:endCxn id="217" idx="1"/>
          </p:cNvCxnSpPr>
          <p:nvPr/>
        </p:nvCxnSpPr>
        <p:spPr>
          <a:xfrm>
            <a:off x="7822339" y="2542382"/>
            <a:ext cx="7717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6" name="Rounded Rectangle 215"/>
          <p:cNvSpPr/>
          <p:nvPr/>
        </p:nvSpPr>
        <p:spPr>
          <a:xfrm>
            <a:off x="8622440" y="2399998"/>
            <a:ext cx="685800" cy="30517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8594084" y="2357716"/>
            <a:ext cx="739305" cy="369332"/>
          </a:xfrm>
          <a:prstGeom prst="rect">
            <a:avLst/>
          </a:prstGeom>
          <a:solidFill>
            <a:srgbClr val="00B050"/>
          </a:solidFill>
        </p:spPr>
        <p:txBody>
          <a:bodyPr wrap="none" rtlCol="0">
            <a:spAutoFit/>
          </a:bodyPr>
          <a:lstStyle/>
          <a:p>
            <a:r>
              <a:rPr lang="en-US" b="1" dirty="0" smtClean="0">
                <a:latin typeface="Gadugi" panose="020B0502040204020203" pitchFamily="34" charset="0"/>
              </a:rPr>
              <a:t>Body</a:t>
            </a:r>
            <a:endParaRPr lang="en-US" b="1" dirty="0">
              <a:latin typeface="Gadugi" panose="020B0502040204020203" pitchFamily="34" charset="0"/>
            </a:endParaRPr>
          </a:p>
        </p:txBody>
      </p:sp>
      <p:cxnSp>
        <p:nvCxnSpPr>
          <p:cNvPr id="218" name="Straight Arrow Connector 217"/>
          <p:cNvCxnSpPr/>
          <p:nvPr/>
        </p:nvCxnSpPr>
        <p:spPr>
          <a:xfrm flipH="1">
            <a:off x="7778124" y="2672725"/>
            <a:ext cx="8159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Rounded Rectangle 218"/>
          <p:cNvSpPr/>
          <p:nvPr/>
        </p:nvSpPr>
        <p:spPr>
          <a:xfrm>
            <a:off x="6879584" y="3014000"/>
            <a:ext cx="2514600" cy="615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6881458" y="2955651"/>
            <a:ext cx="788999" cy="369332"/>
          </a:xfrm>
          <a:prstGeom prst="rect">
            <a:avLst/>
          </a:prstGeom>
          <a:noFill/>
        </p:spPr>
        <p:txBody>
          <a:bodyPr wrap="none" rtlCol="0">
            <a:spAutoFit/>
          </a:bodyPr>
          <a:lstStyle/>
          <a:p>
            <a:r>
              <a:rPr lang="en-US" b="1" dirty="0" smtClean="0">
                <a:latin typeface="Gadugi" panose="020B0502040204020203" pitchFamily="34" charset="0"/>
              </a:rPr>
              <a:t>Atom</a:t>
            </a:r>
            <a:endParaRPr lang="en-US" b="1" dirty="0">
              <a:latin typeface="Gadugi" panose="020B0502040204020203" pitchFamily="34" charset="0"/>
            </a:endParaRPr>
          </a:p>
        </p:txBody>
      </p:sp>
      <p:sp>
        <p:nvSpPr>
          <p:cNvPr id="221" name="Rounded Rectangle 220"/>
          <p:cNvSpPr/>
          <p:nvPr/>
        </p:nvSpPr>
        <p:spPr>
          <a:xfrm>
            <a:off x="7108184" y="3286507"/>
            <a:ext cx="685800" cy="30517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TextBox 221"/>
          <p:cNvSpPr txBox="1"/>
          <p:nvPr/>
        </p:nvSpPr>
        <p:spPr>
          <a:xfrm>
            <a:off x="7079828" y="3244225"/>
            <a:ext cx="742511" cy="369332"/>
          </a:xfrm>
          <a:prstGeom prst="rect">
            <a:avLst/>
          </a:prstGeom>
          <a:noFill/>
        </p:spPr>
        <p:txBody>
          <a:bodyPr wrap="none" rtlCol="0">
            <a:spAutoFit/>
          </a:bodyPr>
          <a:lstStyle/>
          <a:p>
            <a:r>
              <a:rPr lang="en-US" b="1" dirty="0" smtClean="0">
                <a:latin typeface="Gadugi" panose="020B0502040204020203" pitchFamily="34" charset="0"/>
              </a:rPr>
              <a:t>State</a:t>
            </a:r>
            <a:endParaRPr lang="en-US" b="1" dirty="0">
              <a:latin typeface="Gadugi" panose="020B0502040204020203" pitchFamily="34" charset="0"/>
            </a:endParaRPr>
          </a:p>
        </p:txBody>
      </p:sp>
      <p:cxnSp>
        <p:nvCxnSpPr>
          <p:cNvPr id="223" name="Straight Arrow Connector 222"/>
          <p:cNvCxnSpPr>
            <a:endCxn id="225" idx="1"/>
          </p:cNvCxnSpPr>
          <p:nvPr/>
        </p:nvCxnSpPr>
        <p:spPr>
          <a:xfrm>
            <a:off x="7822339" y="3415994"/>
            <a:ext cx="7717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4" name="Rounded Rectangle 223"/>
          <p:cNvSpPr/>
          <p:nvPr/>
        </p:nvSpPr>
        <p:spPr>
          <a:xfrm>
            <a:off x="8622440" y="3273610"/>
            <a:ext cx="685800" cy="30517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Box 224"/>
          <p:cNvSpPr txBox="1"/>
          <p:nvPr/>
        </p:nvSpPr>
        <p:spPr>
          <a:xfrm>
            <a:off x="8594084" y="3231328"/>
            <a:ext cx="739305" cy="369332"/>
          </a:xfrm>
          <a:prstGeom prst="rect">
            <a:avLst/>
          </a:prstGeom>
          <a:solidFill>
            <a:srgbClr val="00B050"/>
          </a:solidFill>
        </p:spPr>
        <p:txBody>
          <a:bodyPr wrap="none" rtlCol="0">
            <a:spAutoFit/>
          </a:bodyPr>
          <a:lstStyle/>
          <a:p>
            <a:r>
              <a:rPr lang="en-US" b="1" dirty="0" smtClean="0">
                <a:latin typeface="Gadugi" panose="020B0502040204020203" pitchFamily="34" charset="0"/>
              </a:rPr>
              <a:t>Body</a:t>
            </a:r>
            <a:endParaRPr lang="en-US" b="1" dirty="0">
              <a:latin typeface="Gadugi" panose="020B0502040204020203" pitchFamily="34" charset="0"/>
            </a:endParaRPr>
          </a:p>
        </p:txBody>
      </p:sp>
      <p:cxnSp>
        <p:nvCxnSpPr>
          <p:cNvPr id="226" name="Straight Arrow Connector 225"/>
          <p:cNvCxnSpPr/>
          <p:nvPr/>
        </p:nvCxnSpPr>
        <p:spPr>
          <a:xfrm flipH="1">
            <a:off x="7778124" y="3546337"/>
            <a:ext cx="8159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Rounded Rectangle 226"/>
          <p:cNvSpPr/>
          <p:nvPr/>
        </p:nvSpPr>
        <p:spPr>
          <a:xfrm>
            <a:off x="6879584" y="4464488"/>
            <a:ext cx="2514600" cy="615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extBox 227"/>
          <p:cNvSpPr txBox="1"/>
          <p:nvPr/>
        </p:nvSpPr>
        <p:spPr>
          <a:xfrm>
            <a:off x="6881458" y="4406139"/>
            <a:ext cx="788999" cy="369332"/>
          </a:xfrm>
          <a:prstGeom prst="rect">
            <a:avLst/>
          </a:prstGeom>
          <a:noFill/>
        </p:spPr>
        <p:txBody>
          <a:bodyPr wrap="none" rtlCol="0">
            <a:spAutoFit/>
          </a:bodyPr>
          <a:lstStyle/>
          <a:p>
            <a:r>
              <a:rPr lang="en-US" b="1" dirty="0" smtClean="0">
                <a:latin typeface="Gadugi" panose="020B0502040204020203" pitchFamily="34" charset="0"/>
              </a:rPr>
              <a:t>Atom</a:t>
            </a:r>
            <a:endParaRPr lang="en-US" b="1" dirty="0">
              <a:latin typeface="Gadugi" panose="020B0502040204020203" pitchFamily="34" charset="0"/>
            </a:endParaRPr>
          </a:p>
        </p:txBody>
      </p:sp>
      <p:sp>
        <p:nvSpPr>
          <p:cNvPr id="229" name="Rounded Rectangle 228"/>
          <p:cNvSpPr/>
          <p:nvPr/>
        </p:nvSpPr>
        <p:spPr>
          <a:xfrm>
            <a:off x="7108184" y="4736995"/>
            <a:ext cx="685800" cy="30517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extBox 229"/>
          <p:cNvSpPr txBox="1"/>
          <p:nvPr/>
        </p:nvSpPr>
        <p:spPr>
          <a:xfrm>
            <a:off x="7079828" y="4694713"/>
            <a:ext cx="742511" cy="369332"/>
          </a:xfrm>
          <a:prstGeom prst="rect">
            <a:avLst/>
          </a:prstGeom>
          <a:noFill/>
        </p:spPr>
        <p:txBody>
          <a:bodyPr wrap="none" rtlCol="0">
            <a:spAutoFit/>
          </a:bodyPr>
          <a:lstStyle/>
          <a:p>
            <a:r>
              <a:rPr lang="en-US" b="1" dirty="0" smtClean="0">
                <a:latin typeface="Gadugi" panose="020B0502040204020203" pitchFamily="34" charset="0"/>
              </a:rPr>
              <a:t>State</a:t>
            </a:r>
            <a:endParaRPr lang="en-US" b="1" dirty="0">
              <a:latin typeface="Gadugi" panose="020B0502040204020203" pitchFamily="34" charset="0"/>
            </a:endParaRPr>
          </a:p>
        </p:txBody>
      </p:sp>
      <p:cxnSp>
        <p:nvCxnSpPr>
          <p:cNvPr id="231" name="Straight Arrow Connector 230"/>
          <p:cNvCxnSpPr>
            <a:endCxn id="233" idx="1"/>
          </p:cNvCxnSpPr>
          <p:nvPr/>
        </p:nvCxnSpPr>
        <p:spPr>
          <a:xfrm>
            <a:off x="7822339" y="4866482"/>
            <a:ext cx="7717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2" name="Rounded Rectangle 231"/>
          <p:cNvSpPr/>
          <p:nvPr/>
        </p:nvSpPr>
        <p:spPr>
          <a:xfrm>
            <a:off x="8622440" y="4724098"/>
            <a:ext cx="685800" cy="30517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TextBox 232"/>
          <p:cNvSpPr txBox="1"/>
          <p:nvPr/>
        </p:nvSpPr>
        <p:spPr>
          <a:xfrm>
            <a:off x="8594084" y="4681816"/>
            <a:ext cx="739305" cy="369332"/>
          </a:xfrm>
          <a:prstGeom prst="rect">
            <a:avLst/>
          </a:prstGeom>
          <a:solidFill>
            <a:srgbClr val="00B050"/>
          </a:solidFill>
        </p:spPr>
        <p:txBody>
          <a:bodyPr wrap="none" rtlCol="0">
            <a:spAutoFit/>
          </a:bodyPr>
          <a:lstStyle/>
          <a:p>
            <a:r>
              <a:rPr lang="en-US" b="1" dirty="0" smtClean="0">
                <a:latin typeface="Gadugi" panose="020B0502040204020203" pitchFamily="34" charset="0"/>
              </a:rPr>
              <a:t>Body</a:t>
            </a:r>
            <a:endParaRPr lang="en-US" b="1" dirty="0">
              <a:latin typeface="Gadugi" panose="020B0502040204020203" pitchFamily="34" charset="0"/>
            </a:endParaRPr>
          </a:p>
        </p:txBody>
      </p:sp>
      <p:cxnSp>
        <p:nvCxnSpPr>
          <p:cNvPr id="234" name="Straight Arrow Connector 233"/>
          <p:cNvCxnSpPr/>
          <p:nvPr/>
        </p:nvCxnSpPr>
        <p:spPr>
          <a:xfrm flipH="1">
            <a:off x="7778124" y="4996825"/>
            <a:ext cx="8159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5" name="Oval 234"/>
          <p:cNvSpPr/>
          <p:nvPr/>
        </p:nvSpPr>
        <p:spPr>
          <a:xfrm>
            <a:off x="8070819" y="3659522"/>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8070819" y="3926222"/>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8070819" y="4192922"/>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8" name="Straight Arrow Connector 237"/>
          <p:cNvCxnSpPr/>
          <p:nvPr/>
        </p:nvCxnSpPr>
        <p:spPr>
          <a:xfrm>
            <a:off x="9541516" y="3160423"/>
            <a:ext cx="690868" cy="5543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p:nvPr/>
        </p:nvCxnSpPr>
        <p:spPr>
          <a:xfrm flipV="1">
            <a:off x="9508484" y="3784528"/>
            <a:ext cx="723900" cy="8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0" name="Oval 239"/>
          <p:cNvSpPr/>
          <p:nvPr/>
        </p:nvSpPr>
        <p:spPr>
          <a:xfrm>
            <a:off x="11113751" y="3563306"/>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11416017" y="3554027"/>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11734800" y="3571664"/>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TextBox 242"/>
          <p:cNvSpPr txBox="1"/>
          <p:nvPr/>
        </p:nvSpPr>
        <p:spPr>
          <a:xfrm>
            <a:off x="434125" y="1729621"/>
            <a:ext cx="853119" cy="369332"/>
          </a:xfrm>
          <a:prstGeom prst="rect">
            <a:avLst/>
          </a:prstGeom>
          <a:noFill/>
        </p:spPr>
        <p:txBody>
          <a:bodyPr wrap="none" rtlCol="0">
            <a:spAutoFit/>
          </a:bodyPr>
          <a:lstStyle/>
          <a:p>
            <a:r>
              <a:rPr lang="en-US" dirty="0" smtClean="0">
                <a:latin typeface="Gadugi" panose="020B0502040204020203" pitchFamily="34" charset="0"/>
              </a:rPr>
              <a:t>Packet</a:t>
            </a:r>
          </a:p>
        </p:txBody>
      </p:sp>
      <p:sp>
        <p:nvSpPr>
          <p:cNvPr id="244" name="TextBox 243"/>
          <p:cNvSpPr txBox="1"/>
          <p:nvPr/>
        </p:nvSpPr>
        <p:spPr>
          <a:xfrm>
            <a:off x="5288253" y="1722378"/>
            <a:ext cx="853119" cy="369332"/>
          </a:xfrm>
          <a:prstGeom prst="rect">
            <a:avLst/>
          </a:prstGeom>
          <a:noFill/>
        </p:spPr>
        <p:txBody>
          <a:bodyPr wrap="none" rtlCol="0">
            <a:spAutoFit/>
          </a:bodyPr>
          <a:lstStyle/>
          <a:p>
            <a:r>
              <a:rPr lang="en-US" dirty="0" smtClean="0">
                <a:latin typeface="Gadugi" panose="020B0502040204020203" pitchFamily="34" charset="0"/>
              </a:rPr>
              <a:t>Packet</a:t>
            </a:r>
            <a:endParaRPr lang="en-US" dirty="0">
              <a:latin typeface="Gadugi" panose="020B0502040204020203" pitchFamily="34" charset="0"/>
            </a:endParaRPr>
          </a:p>
        </p:txBody>
      </p:sp>
      <p:sp>
        <p:nvSpPr>
          <p:cNvPr id="245" name="TextBox 244"/>
          <p:cNvSpPr txBox="1"/>
          <p:nvPr/>
        </p:nvSpPr>
        <p:spPr>
          <a:xfrm>
            <a:off x="10088853" y="1726156"/>
            <a:ext cx="853119" cy="369332"/>
          </a:xfrm>
          <a:prstGeom prst="rect">
            <a:avLst/>
          </a:prstGeom>
          <a:noFill/>
        </p:spPr>
        <p:txBody>
          <a:bodyPr wrap="none" rtlCol="0">
            <a:spAutoFit/>
          </a:bodyPr>
          <a:lstStyle/>
          <a:p>
            <a:r>
              <a:rPr lang="en-US" dirty="0" smtClean="0">
                <a:latin typeface="Gadugi" panose="020B0502040204020203" pitchFamily="34" charset="0"/>
              </a:rPr>
              <a:t>Packet</a:t>
            </a:r>
          </a:p>
        </p:txBody>
      </p:sp>
      <p:sp>
        <p:nvSpPr>
          <p:cNvPr id="246" name="Rounded Rectangle 245"/>
          <p:cNvSpPr/>
          <p:nvPr/>
        </p:nvSpPr>
        <p:spPr>
          <a:xfrm>
            <a:off x="1812284" y="1892241"/>
            <a:ext cx="2905735" cy="3413702"/>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ounded Rectangle 247"/>
          <p:cNvSpPr/>
          <p:nvPr/>
        </p:nvSpPr>
        <p:spPr>
          <a:xfrm>
            <a:off x="6733867" y="1884832"/>
            <a:ext cx="2807649" cy="3413702"/>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2720171" y="5421868"/>
            <a:ext cx="947695" cy="369332"/>
          </a:xfrm>
          <a:prstGeom prst="rect">
            <a:avLst/>
          </a:prstGeom>
          <a:noFill/>
        </p:spPr>
        <p:txBody>
          <a:bodyPr wrap="none" rtlCol="0">
            <a:spAutoFit/>
          </a:bodyPr>
          <a:lstStyle/>
          <a:p>
            <a:r>
              <a:rPr lang="en-US" dirty="0" smtClean="0">
                <a:latin typeface="Gadugi" panose="020B0502040204020203" pitchFamily="34" charset="0"/>
              </a:rPr>
              <a:t>Stage 1</a:t>
            </a:r>
            <a:endParaRPr lang="en-US" dirty="0">
              <a:latin typeface="Gadugi" panose="020B0502040204020203" pitchFamily="34" charset="0"/>
            </a:endParaRPr>
          </a:p>
        </p:txBody>
      </p:sp>
      <p:sp>
        <p:nvSpPr>
          <p:cNvPr id="250" name="TextBox 249"/>
          <p:cNvSpPr txBox="1"/>
          <p:nvPr/>
        </p:nvSpPr>
        <p:spPr>
          <a:xfrm>
            <a:off x="7493989" y="5415676"/>
            <a:ext cx="947695" cy="369332"/>
          </a:xfrm>
          <a:prstGeom prst="rect">
            <a:avLst/>
          </a:prstGeom>
          <a:noFill/>
        </p:spPr>
        <p:txBody>
          <a:bodyPr wrap="none" rtlCol="0">
            <a:spAutoFit/>
          </a:bodyPr>
          <a:lstStyle/>
          <a:p>
            <a:r>
              <a:rPr lang="en-US" dirty="0" smtClean="0">
                <a:latin typeface="Gadugi" panose="020B0502040204020203" pitchFamily="34" charset="0"/>
              </a:rPr>
              <a:t>Stage 2</a:t>
            </a:r>
            <a:endParaRPr lang="en-US" dirty="0">
              <a:latin typeface="Gadugi" panose="020B0502040204020203" pitchFamily="34" charset="0"/>
            </a:endParaRPr>
          </a:p>
        </p:txBody>
      </p:sp>
    </p:spTree>
    <p:extLst>
      <p:ext uri="{BB962C8B-B14F-4D97-AF65-F5344CB8AC3E}">
        <p14:creationId xmlns:p14="http://schemas.microsoft.com/office/powerpoint/2010/main" val="132069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93"/>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9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6"/>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9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98"/>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0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9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92"/>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93"/>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94"/>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9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96"/>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97"/>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98"/>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9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00"/>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01"/>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02"/>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03"/>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04"/>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05"/>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06"/>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07"/>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08"/>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09"/>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1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21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12"/>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13"/>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214"/>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15"/>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216"/>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217"/>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18"/>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219"/>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220"/>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221"/>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222"/>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23"/>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224"/>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225"/>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26"/>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22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228"/>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229"/>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230"/>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31"/>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232"/>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233"/>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34"/>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35"/>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236"/>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237"/>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238"/>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239"/>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240"/>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241"/>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242"/>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243"/>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244"/>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245"/>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246"/>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248"/>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249"/>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25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4" grpId="0" animBg="1"/>
      <p:bldP spid="60" grpId="0" animBg="1"/>
      <p:bldP spid="61" grpId="0"/>
      <p:bldP spid="62" grpId="0" animBg="1"/>
      <p:bldP spid="63" grpId="0"/>
      <p:bldP spid="71" grpId="0" animBg="1"/>
      <p:bldP spid="72" grpId="0" animBg="1"/>
      <p:bldP spid="79" grpId="0" animBg="1"/>
      <p:bldP spid="80" grpId="0"/>
      <p:bldP spid="81" grpId="0" animBg="1"/>
      <p:bldP spid="82" grpId="0"/>
      <p:bldP spid="84" grpId="0" animBg="1"/>
      <p:bldP spid="85" grpId="0" animBg="1"/>
      <p:bldP spid="87" grpId="0" animBg="1"/>
      <p:bldP spid="88" grpId="0"/>
      <p:bldP spid="89" grpId="0" animBg="1"/>
      <p:bldP spid="90" grpId="0"/>
      <p:bldP spid="92" grpId="0" animBg="1"/>
      <p:bldP spid="93" grpId="0" animBg="1"/>
      <p:bldP spid="96" grpId="0" animBg="1"/>
      <p:bldP spid="97" grpId="0" animBg="1"/>
      <p:bldP spid="98" grpId="0" animBg="1"/>
      <p:bldP spid="191" grpId="0" animBg="1"/>
      <p:bldP spid="211" grpId="0" animBg="1"/>
      <p:bldP spid="212" grpId="0"/>
      <p:bldP spid="213" grpId="0" animBg="1"/>
      <p:bldP spid="214" grpId="0"/>
      <p:bldP spid="216" grpId="0" animBg="1"/>
      <p:bldP spid="217" grpId="0" animBg="1"/>
      <p:bldP spid="219" grpId="0" animBg="1"/>
      <p:bldP spid="220" grpId="0"/>
      <p:bldP spid="221" grpId="0" animBg="1"/>
      <p:bldP spid="222" grpId="0"/>
      <p:bldP spid="224" grpId="0" animBg="1"/>
      <p:bldP spid="225" grpId="0" animBg="1"/>
      <p:bldP spid="227" grpId="0" animBg="1"/>
      <p:bldP spid="228" grpId="0"/>
      <p:bldP spid="229" grpId="0" animBg="1"/>
      <p:bldP spid="230" grpId="0"/>
      <p:bldP spid="232" grpId="0" animBg="1"/>
      <p:bldP spid="233" grpId="0" animBg="1"/>
      <p:bldP spid="235" grpId="0" animBg="1"/>
      <p:bldP spid="236" grpId="0" animBg="1"/>
      <p:bldP spid="237" grpId="0" animBg="1"/>
      <p:bldP spid="240" grpId="0" animBg="1"/>
      <p:bldP spid="241" grpId="0" animBg="1"/>
      <p:bldP spid="242" grpId="0" animBg="1"/>
      <p:bldP spid="243" grpId="0"/>
      <p:bldP spid="244" grpId="0"/>
      <p:bldP spid="245" grpId="0"/>
      <p:bldP spid="246" grpId="0" animBg="1"/>
      <p:bldP spid="248" grpId="0" animBg="1"/>
      <p:bldP spid="249" grpId="0"/>
      <p:bldP spid="2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problems</a:t>
            </a:r>
            <a:endParaRPr lang="en-US" dirty="0"/>
          </a:p>
        </p:txBody>
      </p:sp>
      <p:sp>
        <p:nvSpPr>
          <p:cNvPr id="3" name="Content Placeholder 2"/>
          <p:cNvSpPr>
            <a:spLocks noGrp="1"/>
          </p:cNvSpPr>
          <p:nvPr>
            <p:ph idx="1"/>
          </p:nvPr>
        </p:nvSpPr>
        <p:spPr/>
        <p:txBody>
          <a:bodyPr>
            <a:normAutofit lnSpcReduction="10000"/>
          </a:bodyPr>
          <a:lstStyle/>
          <a:p>
            <a:r>
              <a:rPr lang="en-US" dirty="0"/>
              <a:t>H</a:t>
            </a:r>
            <a:r>
              <a:rPr lang="en-US" dirty="0" smtClean="0"/>
              <a:t>ardware for atoms that are both …</a:t>
            </a:r>
          </a:p>
          <a:p>
            <a:pPr lvl="1"/>
            <a:r>
              <a:rPr lang="en-US" dirty="0"/>
              <a:t>f</a:t>
            </a:r>
            <a:r>
              <a:rPr lang="en-US" dirty="0" smtClean="0"/>
              <a:t>ast enough to run at 1 GHz</a:t>
            </a:r>
          </a:p>
          <a:p>
            <a:pPr lvl="1"/>
            <a:r>
              <a:rPr lang="en-US" dirty="0" smtClean="0"/>
              <a:t>and support many new and existing switch features</a:t>
            </a:r>
          </a:p>
          <a:p>
            <a:pPr lvl="1"/>
            <a:endParaRPr lang="en-US" dirty="0" smtClean="0"/>
          </a:p>
          <a:p>
            <a:r>
              <a:rPr lang="en-US" dirty="0"/>
              <a:t>U</a:t>
            </a:r>
            <a:r>
              <a:rPr lang="en-US" dirty="0" smtClean="0"/>
              <a:t>ser-friendly languages to program routers</a:t>
            </a:r>
          </a:p>
          <a:p>
            <a:endParaRPr lang="en-US" dirty="0"/>
          </a:p>
          <a:p>
            <a:r>
              <a:rPr lang="en-US" dirty="0" smtClean="0"/>
              <a:t>Prototyping routers on FPGA platforms</a:t>
            </a:r>
          </a:p>
          <a:p>
            <a:endParaRPr lang="en-US" dirty="0"/>
          </a:p>
          <a:p>
            <a:r>
              <a:rPr lang="en-US" dirty="0" smtClean="0"/>
              <a:t>We have UROP, </a:t>
            </a:r>
            <a:r>
              <a:rPr lang="en-US" dirty="0" err="1" smtClean="0"/>
              <a:t>SuperUROP</a:t>
            </a:r>
            <a:r>
              <a:rPr lang="en-US" dirty="0" smtClean="0"/>
              <a:t>, and MEng projects!</a:t>
            </a:r>
          </a:p>
          <a:p>
            <a:pPr marL="0" indent="0">
              <a:buNone/>
            </a:pPr>
            <a:r>
              <a:rPr lang="en-US" dirty="0"/>
              <a:t> </a:t>
            </a:r>
            <a:r>
              <a:rPr lang="en-US" dirty="0" smtClean="0"/>
              <a:t> (Email me at </a:t>
            </a:r>
            <a:r>
              <a:rPr lang="en-US" dirty="0" smtClean="0">
                <a:hlinkClick r:id="rId3"/>
              </a:rPr>
              <a:t>anirudh@csail.mit.edu</a:t>
            </a:r>
            <a:r>
              <a:rPr lang="en-US" dirty="0" smtClean="0"/>
              <a:t> if you </a:t>
            </a:r>
            <a:r>
              <a:rPr lang="en-US" smtClean="0"/>
              <a:t>are interested.)</a:t>
            </a:r>
            <a:endParaRPr lang="en-US" dirty="0"/>
          </a:p>
          <a:p>
            <a:endParaRPr lang="en-US" dirty="0" smtClean="0"/>
          </a:p>
          <a:p>
            <a:pPr lvl="1"/>
            <a:endParaRPr lang="en-US" dirty="0"/>
          </a:p>
          <a:p>
            <a:endParaRPr lang="en-US" dirty="0"/>
          </a:p>
        </p:txBody>
      </p:sp>
    </p:spTree>
    <p:extLst>
      <p:ext uri="{BB962C8B-B14F-4D97-AF65-F5344CB8AC3E}">
        <p14:creationId xmlns:p14="http://schemas.microsoft.com/office/powerpoint/2010/main" val="45218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2266</TotalTime>
  <Words>1287</Words>
  <Application>Microsoft Office PowerPoint</Application>
  <PresentationFormat>Widescreen</PresentationFormat>
  <Paragraphs>168</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Gadugi</vt:lpstr>
      <vt:lpstr>Wingdings</vt:lpstr>
      <vt:lpstr>Office Theme</vt:lpstr>
      <vt:lpstr>Programmable Routers</vt:lpstr>
      <vt:lpstr>What are routers?</vt:lpstr>
      <vt:lpstr>The need for a programmable router</vt:lpstr>
      <vt:lpstr>The quest for programmability</vt:lpstr>
      <vt:lpstr>The internals of a line-rate switch</vt:lpstr>
      <vt:lpstr>Programmability at line rate</vt:lpstr>
      <vt:lpstr>Research problems</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1263</cp:revision>
  <dcterms:created xsi:type="dcterms:W3CDTF">2015-11-20T07:11:46Z</dcterms:created>
  <dcterms:modified xsi:type="dcterms:W3CDTF">2016-03-09T22:16:08Z</dcterms:modified>
</cp:coreProperties>
</file>