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529" r:id="rId5"/>
    <p:sldId id="527" r:id="rId6"/>
    <p:sldId id="358" r:id="rId7"/>
    <p:sldId id="635" r:id="rId8"/>
    <p:sldId id="638" r:id="rId9"/>
    <p:sldId id="6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59" autoAdjust="0"/>
    <p:restoredTop sz="56934" autoAdjust="0"/>
  </p:normalViewPr>
  <p:slideViewPr>
    <p:cSldViewPr showGuides="1">
      <p:cViewPr varScale="1">
        <p:scale>
          <a:sx n="50" d="100"/>
          <a:sy n="50" d="100"/>
        </p:scale>
        <p:origin x="1592" y="168"/>
      </p:cViewPr>
      <p:guideLst>
        <p:guide orient="horz" pos="192"/>
        <p:guide pos="4944"/>
      </p:guideLst>
    </p:cSldViewPr>
  </p:slideViewPr>
  <p:outlineViewPr>
    <p:cViewPr>
      <p:scale>
        <a:sx n="33" d="100"/>
        <a:sy n="33" d="100"/>
      </p:scale>
      <p:origin x="0" y="-25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start with some motivation for fast and programmable networks and then talk </a:t>
            </a:r>
            <a:r>
              <a:rPr lang="en-US"/>
              <a:t>about my past</a:t>
            </a:r>
            <a:r>
              <a:rPr lang="en-US" dirty="0"/>
              <a:t>, current, and future work in this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Fixed-function routers are great because they let you evolve one part of the network alone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we seem to demand much more, and there’s no consensus as to what should be in a router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But, routers are fixed-function, so even though they support some of these demands, they can’t cater to everyone’s requirements.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Now </a:t>
            </a:r>
            <a:r>
              <a:rPr lang="en-US" baseline="0" dirty="0" err="1"/>
              <a:t>bc</a:t>
            </a:r>
            <a:r>
              <a:rPr lang="en-US" baseline="0" dirty="0"/>
              <a:t> there’s no </a:t>
            </a:r>
            <a:r>
              <a:rPr lang="en-US" baseline="0" dirty="0" err="1"/>
              <a:t>consensue</a:t>
            </a:r>
            <a:r>
              <a:rPr lang="en-US" baseline="0" dirty="0"/>
              <a:t> and routers are fixed function, rate of innovation is </a:t>
            </a:r>
            <a:r>
              <a:rPr lang="is-IS" baseline="0" dirty="0"/>
              <a:t>…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One of the reasons very little has gotten into routers is there is a belief that if you have a fast router it won’t be programmable. Much of my work has been about how to have the best of both worlds.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I’ll discuss two pieces of work: Domino to run on the pipelines and PIFO to run on the scheduler.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Skip </a:t>
            </a:r>
            <a:r>
              <a:rPr lang="en-US" baseline="0"/>
              <a:t>if required.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 research: wireless networking at the </a:t>
            </a:r>
            <a:r>
              <a:rPr lang="en-US"/>
              <a:t>transport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dugi" panose="020B0502040204020203" pitchFamily="34" charset="0"/>
              </a:rPr>
              <a:t>Fast and programmable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>
                <a:latin typeface="Gadugi" panose="020B0502040204020203" pitchFamily="34" charset="0"/>
              </a:rPr>
              <a:t>network infrastructure</a:t>
            </a:r>
            <a:br>
              <a:rPr lang="en-US" dirty="0">
                <a:latin typeface="Gadugi" panose="020B0502040204020203" pitchFamily="34" charset="0"/>
              </a:rPr>
            </a:br>
            <a:r>
              <a:rPr lang="en-US" dirty="0"/>
              <a:t>for future wireless communications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dugi" panose="020B0502040204020203" pitchFamily="34" charset="0"/>
              </a:rPr>
              <a:t>Anirudh </a:t>
            </a:r>
            <a:r>
              <a:rPr lang="en-US" sz="4000" b="1" dirty="0" err="1">
                <a:latin typeface="Gadugi" panose="020B0502040204020203" pitchFamily="34" charset="0"/>
              </a:rPr>
              <a:t>Sivaraman</a:t>
            </a:r>
            <a:endParaRPr lang="en-US" sz="40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87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462793" y="-1937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4724400"/>
            <a:ext cx="5092700" cy="10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Traditional network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3318858"/>
            <a:ext cx="1104992" cy="1104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64" y="3318858"/>
            <a:ext cx="1371516" cy="8594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9661" y="3623750"/>
            <a:ext cx="1378439" cy="80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68" y="4671454"/>
            <a:ext cx="1104992" cy="11049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469661" y="4632009"/>
            <a:ext cx="1530839" cy="4465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9660" y="2667575"/>
            <a:ext cx="1759440" cy="1640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34" y="2023366"/>
            <a:ext cx="1104992" cy="1104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30" y="3318857"/>
            <a:ext cx="1371516" cy="8594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821228" y="3623658"/>
            <a:ext cx="1106039" cy="16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3318858"/>
            <a:ext cx="1104992" cy="110499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9020923" y="3623566"/>
            <a:ext cx="970894" cy="102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50" y="4671454"/>
            <a:ext cx="1104992" cy="1104992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9020923" y="4433888"/>
            <a:ext cx="808877" cy="4750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39200" y="2363247"/>
            <a:ext cx="1160979" cy="212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16" y="2023366"/>
            <a:ext cx="1104992" cy="110499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678797" y="6108226"/>
            <a:ext cx="8938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Simple network; most functionality resides on end hosts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30" y="4539516"/>
            <a:ext cx="1371516" cy="8594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8" y="2047543"/>
            <a:ext cx="1371516" cy="85948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217432" y="4023754"/>
            <a:ext cx="739830" cy="608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563845" y="4023753"/>
            <a:ext cx="620538" cy="608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93591" y="2575862"/>
            <a:ext cx="774978" cy="855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63845" y="2631712"/>
            <a:ext cx="834454" cy="766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3848100" y="1752600"/>
            <a:ext cx="5172823" cy="4271450"/>
          </a:xfrm>
          <a:prstGeom prst="cloud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But, today’s reality is very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3390900"/>
              <a:ext cx="10896600" cy="1790700"/>
              <a:chOff x="838200" y="3390900"/>
              <a:chExt cx="10896600" cy="1790700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838200" y="3810000"/>
                <a:ext cx="108966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6383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1980s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957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1990s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096000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2000s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304039" y="33909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2010s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019300" y="3962400"/>
                <a:ext cx="68800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WFQ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333500" y="4812268"/>
                <a:ext cx="140134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VirtualClock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133441" y="4381500"/>
                <a:ext cx="73770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CSFQ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71900" y="3962400"/>
                <a:ext cx="71526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STFQ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402323" y="4812268"/>
                <a:ext cx="15055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Bloom Filters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85941" y="4381500"/>
                <a:ext cx="622286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DRR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33441" y="3962400"/>
                <a:ext cx="60144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02323" y="39624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AVQ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402323" y="4381500"/>
                <a:ext cx="593432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XCP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407488" y="3962400"/>
                <a:ext cx="59503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RCP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591659" y="4381500"/>
                <a:ext cx="80021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CoDel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91659" y="3962400"/>
                <a:ext cx="81624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DeTail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465839" y="4381500"/>
                <a:ext cx="88197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DCTCP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465839" y="4812268"/>
                <a:ext cx="724878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HULL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465839" y="3962400"/>
                <a:ext cx="696024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591659" y="4812268"/>
                <a:ext cx="49244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PIE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33441" y="4812268"/>
                <a:ext cx="888385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IntServ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085941" y="4812268"/>
                <a:ext cx="981359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DiffServ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078723" y="4812268"/>
                <a:ext cx="61747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ECN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078723" y="3962400"/>
                <a:ext cx="100700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Flowlets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0523239" y="4381500"/>
                <a:ext cx="651140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PDQ</a:t>
                </a:r>
                <a:endParaRPr lang="en-US" dirty="0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29337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5334000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83134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1247139" y="3695700"/>
                <a:ext cx="0" cy="27432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530947" y="3962400"/>
                <a:ext cx="764953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HPFQ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515600" y="3962400"/>
                <a:ext cx="569387" cy="369332"/>
              </a:xfrm>
              <a:prstGeom prst="rect">
                <a:avLst/>
              </a:prstGeom>
              <a:solidFill>
                <a:schemeClr val="accent1">
                  <a:alpha val="3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FCP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Heavy Hitters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today’s reality is very different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3657600"/>
            <a:ext cx="10896600" cy="1790700"/>
            <a:chOff x="838200" y="3390900"/>
            <a:chExt cx="10896600" cy="1790700"/>
          </a:xfrm>
        </p:grpSpPr>
        <p:cxnSp>
          <p:nvCxnSpPr>
            <p:cNvPr id="256" name="Straight Arrow Connector 255"/>
            <p:cNvCxnSpPr/>
            <p:nvPr/>
          </p:nvCxnSpPr>
          <p:spPr>
            <a:xfrm flipV="1">
              <a:off x="838200" y="3810000"/>
              <a:ext cx="108966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16383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1980s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6957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1990s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6096000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304039" y="339090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19300" y="3962400"/>
              <a:ext cx="68800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WFQ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3500" y="4812268"/>
              <a:ext cx="140134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VirtualClock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133441" y="4381500"/>
              <a:ext cx="73770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CSFQ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71900" y="3962400"/>
              <a:ext cx="71526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STFQ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402323" y="4812268"/>
              <a:ext cx="15055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Bloom Filters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85941" y="4381500"/>
              <a:ext cx="622286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133441" y="3962400"/>
              <a:ext cx="60144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402323" y="39624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AVQ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402323" y="4381500"/>
              <a:ext cx="593432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XCP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407488" y="3962400"/>
              <a:ext cx="59503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RCP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591659" y="4381500"/>
              <a:ext cx="80021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9591659" y="3962400"/>
              <a:ext cx="81624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DeTail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8465839" y="4381500"/>
              <a:ext cx="881973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DCTCP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8465839" y="4812268"/>
              <a:ext cx="72487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HULL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8465839" y="3962400"/>
              <a:ext cx="696024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SRPT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591659" y="4812268"/>
              <a:ext cx="49244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33441" y="4812268"/>
              <a:ext cx="88838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IntServ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85941" y="4812268"/>
              <a:ext cx="981359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DiffServ</a:t>
              </a:r>
              <a:endParaRPr 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078723" y="4812268"/>
              <a:ext cx="61747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ECN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078723" y="3962400"/>
              <a:ext cx="100700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Flowlets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523239" y="4381500"/>
              <a:ext cx="65114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2" name="Straight Connector 281"/>
            <p:cNvCxnSpPr/>
            <p:nvPr/>
          </p:nvCxnSpPr>
          <p:spPr>
            <a:xfrm flipV="1">
              <a:off x="29337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53340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83134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112471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/>
            <p:cNvSpPr txBox="1"/>
            <p:nvPr/>
          </p:nvSpPr>
          <p:spPr>
            <a:xfrm>
              <a:off x="4530947" y="3962400"/>
              <a:ext cx="76495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HPFQ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0515600" y="3962400"/>
              <a:ext cx="56938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FCP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343060" y="4381500"/>
              <a:ext cx="154561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Heavy Hitters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3DDFD1C-94EC-2B47-84D4-B504044A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79976"/>
          </a:xfrm>
        </p:spPr>
        <p:txBody>
          <a:bodyPr>
            <a:normAutofit/>
          </a:bodyPr>
          <a:lstStyle/>
          <a:p>
            <a:r>
              <a:rPr lang="en-US" dirty="0"/>
              <a:t>Demanding more from our network’s routers: ACLs, tunnels, measurement, etc.</a:t>
            </a:r>
          </a:p>
          <a:p>
            <a:r>
              <a:rPr lang="en-US" dirty="0"/>
              <a:t>Yet, the fastest routers have historically been fixed-function</a:t>
            </a:r>
          </a:p>
          <a:p>
            <a:r>
              <a:rPr lang="en-US" dirty="0"/>
              <a:t>Rate of innovation exceeds our ability to get things into routers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projects: </a:t>
            </a:r>
            <a:r>
              <a:rPr lang="en-US" dirty="0" err="1"/>
              <a:t>performance+programmability</a:t>
            </a:r>
            <a:endParaRPr lang="en-US" dirty="0"/>
          </a:p>
        </p:txBody>
      </p:sp>
      <p:sp>
        <p:nvSpPr>
          <p:cNvPr id="192" name="Content Placeholder 2"/>
          <p:cNvSpPr>
            <a:spLocks noGrp="1"/>
          </p:cNvSpPr>
          <p:nvPr>
            <p:ph idx="1"/>
          </p:nvPr>
        </p:nvSpPr>
        <p:spPr>
          <a:xfrm>
            <a:off x="180848" y="1518647"/>
            <a:ext cx="5495712" cy="4036190"/>
          </a:xfrm>
        </p:spPr>
        <p:txBody>
          <a:bodyPr>
            <a:noAutofit/>
          </a:bodyPr>
          <a:lstStyle/>
          <a:p>
            <a:r>
              <a:rPr lang="en-US" sz="2400" dirty="0"/>
              <a:t>Domino (SIGCOMM ‘16):</a:t>
            </a:r>
          </a:p>
          <a:p>
            <a:pPr marL="0" indent="0">
              <a:buNone/>
            </a:pPr>
            <a:r>
              <a:rPr lang="en-US" sz="2400" dirty="0"/>
              <a:t>    programming streaming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/>
              <a:t>PIFO (SIGCOMM ‘16):</a:t>
            </a:r>
          </a:p>
          <a:p>
            <a:pPr marL="0" indent="0">
              <a:buNone/>
            </a:pPr>
            <a:r>
              <a:rPr lang="en-US" sz="2400" dirty="0"/>
              <a:t>    programming scheduling</a:t>
            </a:r>
          </a:p>
          <a:p>
            <a:pPr marL="0" indent="0">
              <a:buNone/>
            </a:pPr>
            <a:r>
              <a:rPr lang="en-US" sz="2400" dirty="0"/>
              <a:t>    algorithms</a:t>
            </a:r>
          </a:p>
          <a:p>
            <a:r>
              <a:rPr lang="en-US" sz="2400" dirty="0" err="1"/>
              <a:t>Marple</a:t>
            </a:r>
            <a:r>
              <a:rPr lang="en-US" sz="2400" dirty="0"/>
              <a:t> (SIGCOMM ‘17):</a:t>
            </a:r>
          </a:p>
          <a:p>
            <a:pPr marL="0" indent="0">
              <a:buNone/>
            </a:pPr>
            <a:r>
              <a:rPr lang="en-US" sz="2400" dirty="0"/>
              <a:t>    programmable and scalable</a:t>
            </a:r>
          </a:p>
          <a:p>
            <a:pPr marL="0" indent="0">
              <a:buNone/>
            </a:pPr>
            <a:r>
              <a:rPr lang="en-US" sz="2400" dirty="0"/>
              <a:t>    measurement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114300" y="6019800"/>
            <a:ext cx="12001500" cy="723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Gadugi" charset="0"/>
                <a:ea typeface="Gadugi" charset="0"/>
                <a:cs typeface="Gadugi" charset="0"/>
              </a:rPr>
              <a:t>Performance+programmability</a:t>
            </a:r>
            <a:r>
              <a:rPr lang="en-US" sz="2800" dirty="0">
                <a:latin typeface="Gadugi" charset="0"/>
                <a:ea typeface="Gadugi" charset="0"/>
                <a:cs typeface="Gadugi" charset="0"/>
              </a:rPr>
              <a:t> for important classes of router functions</a:t>
            </a:r>
          </a:p>
        </p:txBody>
      </p:sp>
      <p:sp>
        <p:nvSpPr>
          <p:cNvPr id="658" name="Rounded Rectangle 657"/>
          <p:cNvSpPr/>
          <p:nvPr/>
        </p:nvSpPr>
        <p:spPr>
          <a:xfrm>
            <a:off x="4381500" y="2057400"/>
            <a:ext cx="27051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ounded Rectangle 658"/>
          <p:cNvSpPr/>
          <p:nvPr/>
        </p:nvSpPr>
        <p:spPr>
          <a:xfrm>
            <a:off x="9220200" y="2057400"/>
            <a:ext cx="26670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2057400"/>
            <a:ext cx="7362551" cy="2857500"/>
            <a:chOff x="4495800" y="2057400"/>
            <a:chExt cx="7362551" cy="2857500"/>
          </a:xfrm>
        </p:grpSpPr>
        <p:cxnSp>
          <p:nvCxnSpPr>
            <p:cNvPr id="498" name="Straight Connector 497"/>
            <p:cNvCxnSpPr/>
            <p:nvPr/>
          </p:nvCxnSpPr>
          <p:spPr>
            <a:xfrm flipV="1">
              <a:off x="5923047" y="3865123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647" idx="3"/>
            </p:cNvCxnSpPr>
            <p:nvPr/>
          </p:nvCxnSpPr>
          <p:spPr>
            <a:xfrm>
              <a:off x="5026945" y="3684982"/>
              <a:ext cx="3364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7320100" y="2057400"/>
              <a:ext cx="1785800" cy="374409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Scheduler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525736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02" name="Straight Connector 501"/>
            <p:cNvCxnSpPr/>
            <p:nvPr/>
          </p:nvCxnSpPr>
          <p:spPr>
            <a:xfrm>
              <a:off x="6597831" y="2950414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6597831" y="443831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597831" y="3479598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597831" y="3894343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505"/>
            <p:cNvGrpSpPr/>
            <p:nvPr/>
          </p:nvGrpSpPr>
          <p:grpSpPr>
            <a:xfrm>
              <a:off x="7658100" y="2485417"/>
              <a:ext cx="1028700" cy="2429483"/>
              <a:chOff x="6328244" y="2415536"/>
              <a:chExt cx="1181100" cy="3077267"/>
            </a:xfrm>
          </p:grpSpPr>
          <p:sp>
            <p:nvSpPr>
              <p:cNvPr id="507" name="Rectangle 506"/>
              <p:cNvSpPr/>
              <p:nvPr/>
            </p:nvSpPr>
            <p:spPr>
              <a:xfrm>
                <a:off x="6328244" y="2415536"/>
                <a:ext cx="1181100" cy="307726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508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21" name="Freeform 52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8" name="Freeform 517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5" name="Freeform 51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12" name="Freeform 511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4" name="Group 523"/>
            <p:cNvGrpSpPr/>
            <p:nvPr/>
          </p:nvGrpSpPr>
          <p:grpSpPr>
            <a:xfrm>
              <a:off x="4495800" y="2245468"/>
              <a:ext cx="2542902" cy="307232"/>
              <a:chOff x="1866900" y="2628900"/>
              <a:chExt cx="4419600" cy="190500"/>
            </a:xfrm>
          </p:grpSpPr>
          <p:cxnSp>
            <p:nvCxnSpPr>
              <p:cNvPr id="525" name="Straight Connector 52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8" name="TextBox 527"/>
            <p:cNvSpPr txBox="1"/>
            <p:nvPr/>
          </p:nvSpPr>
          <p:spPr>
            <a:xfrm>
              <a:off x="4760722" y="2095500"/>
              <a:ext cx="231508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Ingress pipeline</a:t>
              </a: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4525736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30" name="Group 52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46" name="Trapezoid 5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7" name="Straight Connector 5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Group 53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44" name="Trapezoid 54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5" name="Straight Connector 54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2" name="Group 53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2" name="Trapezoid 54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3" name="Straight Connector 54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3" name="Group 53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40" name="Trapezoid 53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41" name="Straight Connector 54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4" name="Group 53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38" name="Trapezoid 53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9" name="Straight Connector 53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5" name="Group 53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36" name="Trapezoid 5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37" name="Straight Connector 5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8" name="Rectangle 547"/>
            <p:cNvSpPr/>
            <p:nvPr/>
          </p:nvSpPr>
          <p:spPr>
            <a:xfrm>
              <a:off x="5363391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9" name="Group 548"/>
            <p:cNvGrpSpPr/>
            <p:nvPr/>
          </p:nvGrpSpPr>
          <p:grpSpPr>
            <a:xfrm>
              <a:off x="5363391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50" name="Group 54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66" name="Trapezoid 56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55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64" name="Trapezoid 56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55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2" name="Trapezoid 56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55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60" name="Trapezoid 55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" name="Group 55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58" name="Trapezoid 55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Group 55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56" name="Trapezoid 5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8" name="Rectangle 567"/>
            <p:cNvSpPr/>
            <p:nvPr/>
          </p:nvSpPr>
          <p:spPr>
            <a:xfrm>
              <a:off x="6465569" y="2573057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69" name="Group 568"/>
            <p:cNvGrpSpPr/>
            <p:nvPr/>
          </p:nvGrpSpPr>
          <p:grpSpPr>
            <a:xfrm>
              <a:off x="6465569" y="2755360"/>
              <a:ext cx="460100" cy="1858540"/>
              <a:chOff x="2578040" y="3378571"/>
              <a:chExt cx="307964" cy="1914158"/>
            </a:xfrm>
          </p:grpSpPr>
          <p:grpSp>
            <p:nvGrpSpPr>
              <p:cNvPr id="570" name="Group 56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86" name="Trapezoid 58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7" name="Straight Connector 58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1" name="Group 57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584" name="Trapezoid 58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5" name="Straight Connector 58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2" name="Group 57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2" name="Trapezoid 58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3" name="Straight Connector 58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3" name="Group 57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580" name="Trapezoid 57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4" name="Group 57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578" name="Trapezoid 57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5" name="Group 57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576" name="Trapezoid 57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8" name="Rectangle 587"/>
            <p:cNvSpPr/>
            <p:nvPr/>
          </p:nvSpPr>
          <p:spPr>
            <a:xfrm>
              <a:off x="9319162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589" name="Straight Connector 588"/>
            <p:cNvCxnSpPr/>
            <p:nvPr/>
          </p:nvCxnSpPr>
          <p:spPr>
            <a:xfrm>
              <a:off x="11391258" y="2978427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>
              <a:off x="11391258" y="4466329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>
              <a:off x="11391258" y="3507611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>
              <a:off x="11391258" y="3922356"/>
              <a:ext cx="46709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flipV="1">
              <a:off x="10744200" y="3895117"/>
              <a:ext cx="811946" cy="0"/>
            </a:xfrm>
            <a:prstGeom prst="line">
              <a:avLst/>
            </a:prstGeom>
            <a:ln w="889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593"/>
            <p:cNvGrpSpPr/>
            <p:nvPr/>
          </p:nvGrpSpPr>
          <p:grpSpPr>
            <a:xfrm>
              <a:off x="9296400" y="2247900"/>
              <a:ext cx="2438400" cy="327581"/>
              <a:chOff x="1866900" y="2628900"/>
              <a:chExt cx="4419600" cy="190500"/>
            </a:xfrm>
          </p:grpSpPr>
          <p:cxnSp>
            <p:nvCxnSpPr>
              <p:cNvPr id="595" name="Straight Connector 594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TextBox 597"/>
            <p:cNvSpPr txBox="1"/>
            <p:nvPr/>
          </p:nvSpPr>
          <p:spPr>
            <a:xfrm>
              <a:off x="9525000" y="2095500"/>
              <a:ext cx="2223328" cy="374409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Gadugi" charset="0"/>
                  <a:ea typeface="Gadugi" charset="0"/>
                  <a:cs typeface="Gadugi" charset="0"/>
                </a:rPr>
                <a:t>Egress pipeline</a:t>
              </a:r>
            </a:p>
          </p:txBody>
        </p:sp>
        <p:grpSp>
          <p:nvGrpSpPr>
            <p:cNvPr id="599" name="Group 598"/>
            <p:cNvGrpSpPr/>
            <p:nvPr/>
          </p:nvGrpSpPr>
          <p:grpSpPr>
            <a:xfrm>
              <a:off x="9319162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00" name="Group 59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16" name="Trapezoid 61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7" name="Straight Connector 61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1" name="Group 60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14" name="Trapezoid 61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5" name="Straight Connector 61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2" name="Group 60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2" name="Trapezoid 61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3" name="Straight Connector 61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Group 60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10" name="Trapezoid 60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Group 60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08" name="Trapezoid 60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9" name="Straight Connector 60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Group 60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06" name="Trapezoid 60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8" name="Rectangle 617"/>
            <p:cNvSpPr/>
            <p:nvPr/>
          </p:nvSpPr>
          <p:spPr>
            <a:xfrm>
              <a:off x="10156818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10156818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36" name="Trapezoid 63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7" name="Straight Connector 63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1" name="Group 62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34" name="Trapezoid 63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5" name="Straight Connector 63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2" name="Group 62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2" name="Trapezoid 63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3" name="Straight Connector 63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3" name="Group 62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30" name="Trapezoid 62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31" name="Straight Connector 63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4" name="Group 62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28" name="Trapezoid 62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9" name="Straight Connector 62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5" name="Group 62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26" name="Trapezoid 62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27" name="Straight Connector 62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8" name="Rectangle 637"/>
            <p:cNvSpPr/>
            <p:nvPr/>
          </p:nvSpPr>
          <p:spPr>
            <a:xfrm>
              <a:off x="11258996" y="2601070"/>
              <a:ext cx="501209" cy="22238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11258996" y="2783373"/>
              <a:ext cx="460100" cy="1858540"/>
              <a:chOff x="2578040" y="3378571"/>
              <a:chExt cx="307964" cy="1914158"/>
            </a:xfrm>
          </p:grpSpPr>
          <p:grpSp>
            <p:nvGrpSpPr>
              <p:cNvPr id="640" name="Group 639"/>
              <p:cNvGrpSpPr/>
              <p:nvPr/>
            </p:nvGrpSpPr>
            <p:grpSpPr>
              <a:xfrm>
                <a:off x="2578040" y="33785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56" name="Trapezoid 65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7" name="Straight Connector 65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1" name="Group 640"/>
              <p:cNvGrpSpPr/>
              <p:nvPr/>
            </p:nvGrpSpPr>
            <p:grpSpPr>
              <a:xfrm>
                <a:off x="2578040" y="3709142"/>
                <a:ext cx="307964" cy="231771"/>
                <a:chOff x="4390685" y="1687844"/>
                <a:chExt cx="307964" cy="231771"/>
              </a:xfrm>
            </p:grpSpPr>
            <p:sp>
              <p:nvSpPr>
                <p:cNvPr id="654" name="Trapezoid 65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5" name="Straight Connector 654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 641"/>
              <p:cNvGrpSpPr/>
              <p:nvPr/>
            </p:nvGrpSpPr>
            <p:grpSpPr>
              <a:xfrm>
                <a:off x="2578040" y="40386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2" name="Trapezoid 651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3" name="Straight Connector 652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3" name="Group 642"/>
              <p:cNvGrpSpPr/>
              <p:nvPr/>
            </p:nvGrpSpPr>
            <p:grpSpPr>
              <a:xfrm>
                <a:off x="2578040" y="4381500"/>
                <a:ext cx="307964" cy="231771"/>
                <a:chOff x="4390685" y="1687844"/>
                <a:chExt cx="307964" cy="231771"/>
              </a:xfrm>
            </p:grpSpPr>
            <p:sp>
              <p:nvSpPr>
                <p:cNvPr id="650" name="Trapezoid 64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1" name="Straight Connector 650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4" name="Group 643"/>
              <p:cNvGrpSpPr/>
              <p:nvPr/>
            </p:nvGrpSpPr>
            <p:grpSpPr>
              <a:xfrm>
                <a:off x="2578040" y="4712071"/>
                <a:ext cx="307964" cy="231771"/>
                <a:chOff x="4390685" y="1687844"/>
                <a:chExt cx="307964" cy="231771"/>
              </a:xfrm>
            </p:grpSpPr>
            <p:sp>
              <p:nvSpPr>
                <p:cNvPr id="648" name="Trapezoid 647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9" name="Straight Connector 648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5" name="Group 644"/>
              <p:cNvGrpSpPr/>
              <p:nvPr/>
            </p:nvGrpSpPr>
            <p:grpSpPr>
              <a:xfrm>
                <a:off x="2578040" y="5060958"/>
                <a:ext cx="307964" cy="231771"/>
                <a:chOff x="4390685" y="1687844"/>
                <a:chExt cx="307964" cy="231771"/>
              </a:xfrm>
            </p:grpSpPr>
            <p:sp>
              <p:nvSpPr>
                <p:cNvPr id="646" name="Trapezoid 645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47" name="Straight Connector 646"/>
                <p:cNvCxnSpPr/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0" name="Straight Arrow Connector 659"/>
            <p:cNvCxnSpPr/>
            <p:nvPr/>
          </p:nvCxnSpPr>
          <p:spPr>
            <a:xfrm>
              <a:off x="5864600" y="3684982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>
              <a:off x="9820371" y="3712995"/>
              <a:ext cx="3364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>
              <a:off x="10658027" y="3712995"/>
              <a:ext cx="60096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Right Arrow 662"/>
            <p:cNvSpPr/>
            <p:nvPr/>
          </p:nvSpPr>
          <p:spPr>
            <a:xfrm>
              <a:off x="7200900" y="34671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ight Arrow 663"/>
            <p:cNvSpPr/>
            <p:nvPr/>
          </p:nvSpPr>
          <p:spPr>
            <a:xfrm>
              <a:off x="8724900" y="3429000"/>
              <a:ext cx="457200" cy="541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5" name="Rounded Rectangle 664"/>
          <p:cNvSpPr/>
          <p:nvPr/>
        </p:nvSpPr>
        <p:spPr>
          <a:xfrm>
            <a:off x="7543800" y="2095500"/>
            <a:ext cx="1333500" cy="30099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658" grpId="0" animBg="1"/>
      <p:bldP spid="658" grpId="1" animBg="1"/>
      <p:bldP spid="658" grpId="2" animBg="1"/>
      <p:bldP spid="659" grpId="0" animBg="1"/>
      <p:bldP spid="659" grpId="1" animBg="1"/>
      <p:bldP spid="659" grpId="2" animBg="1"/>
      <p:bldP spid="665" grpId="0" animBg="1"/>
      <p:bldP spid="66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</a:rPr>
              <a:t>Broader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</a:t>
            </a:r>
            <a:r>
              <a:rPr lang="en-US" dirty="0">
                <a:latin typeface="Gadugi" panose="020B0502040204020203" pitchFamily="34" charset="0"/>
              </a:rPr>
              <a:t> ideas from Domino/PIFO now in P4, an emerging language for programmable network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Industry interest in </a:t>
            </a:r>
            <a:r>
              <a:rPr lang="en-US" dirty="0">
                <a:latin typeface="Gadugi" panose="020B0502040204020203" pitchFamily="34" charset="0"/>
              </a:rPr>
              <a:t>Domino’s compiler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45-52B3-1F48-BEA3-9AEBC3B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programmable networks 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752A-A428-C844-906D-D74FB81F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Assume fast and programmable network equipment can be built.</a:t>
            </a:r>
          </a:p>
          <a:p>
            <a:r>
              <a:rPr lang="en-US" sz="3200" dirty="0"/>
              <a:t>How should we use them?</a:t>
            </a:r>
          </a:p>
          <a:p>
            <a:r>
              <a:rPr lang="en-US" sz="3200" dirty="0"/>
              <a:t>What stays on the end hosts and what should be moved into the network?</a:t>
            </a:r>
          </a:p>
          <a:p>
            <a:r>
              <a:rPr lang="en-US" sz="3200" dirty="0"/>
              <a:t>E.g., what’s the best location to implement </a:t>
            </a:r>
            <a:r>
              <a:rPr lang="en-US" sz="3200" dirty="0" err="1"/>
              <a:t>DoS</a:t>
            </a:r>
            <a:r>
              <a:rPr lang="en-US" sz="3200" dirty="0"/>
              <a:t> prevention/measurement/congestion control/load balancing/X?</a:t>
            </a:r>
          </a:p>
          <a:p>
            <a:r>
              <a:rPr lang="en-US" sz="3200" dirty="0"/>
              <a:t>Evaluate these choices using actual programmable network devices (e.g., </a:t>
            </a:r>
            <a:r>
              <a:rPr lang="en-US" sz="3200" dirty="0" err="1"/>
              <a:t>SmartNICs</a:t>
            </a:r>
            <a:r>
              <a:rPr lang="en-US" sz="3200" dirty="0"/>
              <a:t>, programmable access points, routers, middleboxes, etc.).</a:t>
            </a:r>
          </a:p>
        </p:txBody>
      </p:sp>
    </p:spTree>
    <p:extLst>
      <p:ext uri="{BB962C8B-B14F-4D97-AF65-F5344CB8AC3E}">
        <p14:creationId xmlns:p14="http://schemas.microsoft.com/office/powerpoint/2010/main" val="6202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826-A71E-0941-BB10-25AECA24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18A9-624E-ED42-A593-F3C1EF3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Physical-layer packet processing in both </a:t>
            </a:r>
            <a:r>
              <a:rPr lang="en-US" sz="3200" dirty="0" err="1"/>
              <a:t>WiFi</a:t>
            </a:r>
            <a:r>
              <a:rPr lang="en-US" sz="3200" dirty="0"/>
              <a:t> and cellular networks</a:t>
            </a:r>
          </a:p>
          <a:p>
            <a:pPr lvl="1"/>
            <a:r>
              <a:rPr lang="en-US" sz="2800" dirty="0"/>
              <a:t>Make signal processing programmable and efficient.</a:t>
            </a:r>
          </a:p>
          <a:p>
            <a:r>
              <a:rPr lang="en-US" sz="3200" dirty="0"/>
              <a:t>Use cases:</a:t>
            </a:r>
          </a:p>
          <a:p>
            <a:pPr lvl="1"/>
            <a:r>
              <a:rPr lang="en-US" dirty="0"/>
              <a:t>Beamforming</a:t>
            </a:r>
          </a:p>
          <a:p>
            <a:pPr lvl="1"/>
            <a:r>
              <a:rPr lang="en-US" dirty="0"/>
              <a:t>Bit-rate adaptation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Beam alignment</a:t>
            </a:r>
          </a:p>
          <a:p>
            <a:pPr lvl="1"/>
            <a:r>
              <a:rPr lang="en-US" dirty="0"/>
              <a:t>Spectrum sensing</a:t>
            </a:r>
          </a:p>
          <a:p>
            <a:pPr lvl="1"/>
            <a:r>
              <a:rPr lang="en-US" dirty="0"/>
              <a:t>Activity detection using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E06F-62DF-0A4F-9228-DE916554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hardware and software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4817-F5D6-504F-A641-4E4AA613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hardware accelerators for emerging technologies (e.g., 5G)</a:t>
            </a:r>
          </a:p>
          <a:p>
            <a:pPr lvl="1"/>
            <a:r>
              <a:rPr lang="en-US" dirty="0"/>
              <a:t>Splitting the wireless stack between a host processor and an accelerator/FPGA</a:t>
            </a:r>
          </a:p>
          <a:p>
            <a:pPr lvl="1"/>
            <a:endParaRPr lang="en-US" dirty="0"/>
          </a:p>
          <a:p>
            <a:r>
              <a:rPr lang="en-US" dirty="0"/>
              <a:t>Programmability for the evolved packet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15771</TotalTime>
  <Words>589</Words>
  <Application>Microsoft Macintosh PowerPoint</Application>
  <PresentationFormat>Widescreen</PresentationFormat>
  <Paragraphs>134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Gadugi</vt:lpstr>
      <vt:lpstr>Seravek</vt:lpstr>
      <vt:lpstr>Office Theme</vt:lpstr>
      <vt:lpstr>Fast and programmable network infrastructure for future wireless communications</vt:lpstr>
      <vt:lpstr>Traditional network architecture</vt:lpstr>
      <vt:lpstr>But, today’s reality is very different</vt:lpstr>
      <vt:lpstr>But, today’s reality is very different</vt:lpstr>
      <vt:lpstr>Prior projects: performance+programmability</vt:lpstr>
      <vt:lpstr>Broader impact</vt:lpstr>
      <vt:lpstr>How should programmable networks  be used?</vt:lpstr>
      <vt:lpstr>Future: hardware and software for wireless</vt:lpstr>
      <vt:lpstr>Future: hardware and software for wireless</vt:lpstr>
    </vt:vector>
  </TitlesOfParts>
  <Company>MIT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Anirudh Sivaraman</cp:lastModifiedBy>
  <cp:revision>6396</cp:revision>
  <dcterms:created xsi:type="dcterms:W3CDTF">2015-11-20T07:11:46Z</dcterms:created>
  <dcterms:modified xsi:type="dcterms:W3CDTF">2019-01-23T14:58:15Z</dcterms:modified>
</cp:coreProperties>
</file>