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6.xml" ContentType="application/vnd.openxmlformats-officedocument.presentationml.tags+xml"/>
  <Override PartName="/ppt/notesSlides/notesSlide37.xml" ContentType="application/vnd.openxmlformats-officedocument.presentationml.notesSlide+xml"/>
  <Override PartName="/ppt/tags/tag7.xml" ContentType="application/vnd.openxmlformats-officedocument.presentationml.tags+xml"/>
  <Override PartName="/ppt/notesSlides/notesSlide38.xml" ContentType="application/vnd.openxmlformats-officedocument.presentationml.notesSlide+xml"/>
  <Override PartName="/ppt/tags/tag8.xml" ContentType="application/vnd.openxmlformats-officedocument.presentationml.tags+xml"/>
  <Override PartName="/ppt/notesSlides/notesSlide39.xml" ContentType="application/vnd.openxmlformats-officedocument.presentationml.notesSlide+xml"/>
  <Override PartName="/ppt/tags/tag9.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0.xml" ContentType="application/vnd.openxmlformats-officedocument.presentationml.tags+xml"/>
  <Override PartName="/ppt/notesSlides/notesSlide42.xml" ContentType="application/vnd.openxmlformats-officedocument.presentationml.notesSlide+xml"/>
  <Override PartName="/ppt/tags/tag11.xml" ContentType="application/vnd.openxmlformats-officedocument.presentationml.tags+xml"/>
  <Override PartName="/ppt/notesSlides/notesSlide43.xml" ContentType="application/vnd.openxmlformats-officedocument.presentationml.notesSlide+xml"/>
  <Override PartName="/ppt/tags/tag12.xml" ContentType="application/vnd.openxmlformats-officedocument.presentationml.tags+xml"/>
  <Override PartName="/ppt/notesSlides/notesSlide44.xml" ContentType="application/vnd.openxmlformats-officedocument.presentationml.notesSlide+xml"/>
  <Override PartName="/ppt/tags/tag13.xml" ContentType="application/vnd.openxmlformats-officedocument.presentationml.tags+xml"/>
  <Override PartName="/ppt/notesSlides/notesSlide45.xml" ContentType="application/vnd.openxmlformats-officedocument.presentationml.notesSlide+xml"/>
  <Override PartName="/ppt/tags/tag14.xml" ContentType="application/vnd.openxmlformats-officedocument.presentationml.tags+xml"/>
  <Override PartName="/ppt/notesSlides/notesSlide46.xml" ContentType="application/vnd.openxmlformats-officedocument.presentationml.notesSlide+xml"/>
  <Override PartName="/ppt/tags/tag15.xml" ContentType="application/vnd.openxmlformats-officedocument.presentationml.tags+xml"/>
  <Override PartName="/ppt/notesSlides/notesSlide47.xml" ContentType="application/vnd.openxmlformats-officedocument.presentationml.notesSlide+xml"/>
  <Override PartName="/ppt/tags/tag16.xml" ContentType="application/vnd.openxmlformats-officedocument.presentationml.tags+xml"/>
  <Override PartName="/ppt/notesSlides/notesSlide48.xml" ContentType="application/vnd.openxmlformats-officedocument.presentationml.notesSlide+xml"/>
  <Override PartName="/ppt/tags/tag17.xml" ContentType="application/vnd.openxmlformats-officedocument.presentationml.tags+xml"/>
  <Override PartName="/ppt/notesSlides/notesSlide49.xml" ContentType="application/vnd.openxmlformats-officedocument.presentationml.notesSlide+xml"/>
  <Override PartName="/ppt/tags/tag18.xml" ContentType="application/vnd.openxmlformats-officedocument.presentationml.tags+xml"/>
  <Override PartName="/ppt/notesSlides/notesSlide50.xml" ContentType="application/vnd.openxmlformats-officedocument.presentationml.notesSlide+xml"/>
  <Override PartName="/ppt/tags/tag19.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20.xml" ContentType="application/vnd.openxmlformats-officedocument.presentationml.tags+xml"/>
  <Override PartName="/ppt/notesSlides/notesSlide53.xml" ContentType="application/vnd.openxmlformats-officedocument.presentationml.notesSlide+xml"/>
  <Override PartName="/ppt/tags/tag21.xml" ContentType="application/vnd.openxmlformats-officedocument.presentationml.tags+xml"/>
  <Override PartName="/ppt/notesSlides/notesSlide54.xml" ContentType="application/vnd.openxmlformats-officedocument.presentationml.notesSlide+xml"/>
  <Override PartName="/ppt/tags/tag22.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293" r:id="rId3"/>
    <p:sldId id="315" r:id="rId4"/>
    <p:sldId id="316" r:id="rId5"/>
    <p:sldId id="354" r:id="rId6"/>
    <p:sldId id="319" r:id="rId7"/>
    <p:sldId id="320" r:id="rId8"/>
    <p:sldId id="399" r:id="rId9"/>
    <p:sldId id="420" r:id="rId10"/>
    <p:sldId id="421" r:id="rId11"/>
    <p:sldId id="422" r:id="rId12"/>
    <p:sldId id="423" r:id="rId13"/>
    <p:sldId id="424" r:id="rId14"/>
    <p:sldId id="425" r:id="rId15"/>
    <p:sldId id="426" r:id="rId16"/>
    <p:sldId id="427" r:id="rId17"/>
    <p:sldId id="428" r:id="rId18"/>
    <p:sldId id="454" r:id="rId19"/>
    <p:sldId id="437" r:id="rId20"/>
    <p:sldId id="455" r:id="rId21"/>
    <p:sldId id="429" r:id="rId22"/>
    <p:sldId id="470" r:id="rId23"/>
    <p:sldId id="471" r:id="rId24"/>
    <p:sldId id="472" r:id="rId25"/>
    <p:sldId id="473" r:id="rId26"/>
    <p:sldId id="474" r:id="rId27"/>
    <p:sldId id="475" r:id="rId28"/>
    <p:sldId id="476" r:id="rId29"/>
    <p:sldId id="477" r:id="rId30"/>
    <p:sldId id="430" r:id="rId31"/>
    <p:sldId id="431" r:id="rId32"/>
    <p:sldId id="432" r:id="rId33"/>
    <p:sldId id="457" r:id="rId34"/>
    <p:sldId id="434" r:id="rId35"/>
    <p:sldId id="435" r:id="rId36"/>
    <p:sldId id="436" r:id="rId37"/>
    <p:sldId id="418" r:id="rId38"/>
    <p:sldId id="478" r:id="rId39"/>
    <p:sldId id="438" r:id="rId40"/>
    <p:sldId id="439" r:id="rId41"/>
    <p:sldId id="440" r:id="rId42"/>
    <p:sldId id="441" r:id="rId43"/>
    <p:sldId id="442" r:id="rId44"/>
    <p:sldId id="443" r:id="rId45"/>
    <p:sldId id="444" r:id="rId46"/>
    <p:sldId id="445" r:id="rId47"/>
    <p:sldId id="446" r:id="rId48"/>
    <p:sldId id="447" r:id="rId49"/>
    <p:sldId id="448" r:id="rId50"/>
    <p:sldId id="469" r:id="rId51"/>
    <p:sldId id="449" r:id="rId52"/>
    <p:sldId id="450" r:id="rId53"/>
    <p:sldId id="451" r:id="rId54"/>
    <p:sldId id="452" r:id="rId55"/>
    <p:sldId id="453" r:id="rId56"/>
    <p:sldId id="358" r:id="rId57"/>
    <p:sldId id="350" r:id="rId58"/>
    <p:sldId id="464" r:id="rId59"/>
    <p:sldId id="465" r:id="rId60"/>
    <p:sldId id="375" r:id="rId61"/>
    <p:sldId id="299" r:id="rId62"/>
    <p:sldId id="357" r:id="rId63"/>
    <p:sldId id="305" r:id="rId64"/>
    <p:sldId id="306" r:id="rId65"/>
    <p:sldId id="301" r:id="rId66"/>
    <p:sldId id="271" r:id="rId67"/>
    <p:sldId id="326" r:id="rId68"/>
    <p:sldId id="327" r:id="rId69"/>
    <p:sldId id="272" r:id="rId70"/>
    <p:sldId id="374" r:id="rId71"/>
    <p:sldId id="468" r:id="rId72"/>
    <p:sldId id="332" r:id="rId73"/>
    <p:sldId id="370" r:id="rId74"/>
    <p:sldId id="371" r:id="rId75"/>
    <p:sldId id="335" r:id="rId76"/>
    <p:sldId id="372" r:id="rId77"/>
    <p:sldId id="373" r:id="rId78"/>
    <p:sldId id="307" r:id="rId79"/>
    <p:sldId id="467" r:id="rId80"/>
    <p:sldId id="458" r:id="rId81"/>
    <p:sldId id="459" r:id="rId82"/>
    <p:sldId id="460" r:id="rId83"/>
    <p:sldId id="461" r:id="rId84"/>
    <p:sldId id="462" r:id="rId85"/>
    <p:sldId id="466" r:id="rId86"/>
    <p:sldId id="463"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9216" autoAdjust="0"/>
    <p:restoredTop sz="56295" autoAdjust="0"/>
  </p:normalViewPr>
  <p:slideViewPr>
    <p:cSldViewPr showGuides="1">
      <p:cViewPr varScale="1">
        <p:scale>
          <a:sx n="46" d="100"/>
          <a:sy n="46" d="100"/>
        </p:scale>
        <p:origin x="1240" y="160"/>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viewProps" Target="viewProps.xml"/><Relationship Id="rId91" Type="http://schemas.openxmlformats.org/officeDocument/2006/relationships/theme" Target="theme/theme1.xml"/><Relationship Id="rId9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notesMaster" Target="notesMasters/notesMaster1.xml"/><Relationship Id="rId8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dirty="0" smtClean="0"/>
              <a:t>Single-Chip</a:t>
            </a:r>
            <a:r>
              <a:rPr lang="en-US" baseline="0" dirty="0" smtClean="0"/>
              <a:t> Aggregate Switching Capacity</a:t>
            </a:r>
            <a:endParaRPr lang="en-US" dirty="0"/>
          </a:p>
        </c:rich>
      </c:tx>
      <c:layout>
        <c:manualLayout>
          <c:xMode val="edge"/>
          <c:yMode val="edge"/>
          <c:x val="0.281648998822144"/>
          <c:y val="0.048780487804878"/>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Hardware switch</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Sheet1!$C$2:$C$10</c:f>
              <c:numCache>
                <c:formatCode>General</c:formatCode>
                <c:ptCount val="9"/>
                <c:pt idx="0">
                  <c:v>32.0</c:v>
                </c:pt>
                <c:pt idx="3">
                  <c:v>80.0</c:v>
                </c:pt>
                <c:pt idx="4">
                  <c:v>240.0</c:v>
                </c:pt>
                <c:pt idx="6">
                  <c:v>640.0</c:v>
                </c:pt>
                <c:pt idx="7">
                  <c:v>1280.0</c:v>
                </c:pt>
                <c:pt idx="8">
                  <c:v>3200.0</c:v>
                </c:pt>
              </c:numCache>
            </c:numRef>
          </c:val>
          <c:smooth val="0"/>
        </c:ser>
        <c:ser>
          <c:idx val="0"/>
          <c:order val="1"/>
          <c:tx>
            <c:strRef>
              <c:f>Sheet1!$B$1</c:f>
              <c:strCache>
                <c:ptCount val="1"/>
                <c:pt idx="0">
                  <c:v>Software switch</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8"/>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Sheet1!$B$2:$B$10</c:f>
              <c:numCache>
                <c:formatCode>General</c:formatCode>
                <c:ptCount val="9"/>
                <c:pt idx="0">
                  <c:v>0.1</c:v>
                </c:pt>
                <c:pt idx="1">
                  <c:v>0.17</c:v>
                </c:pt>
                <c:pt idx="2">
                  <c:v>4.0</c:v>
                </c:pt>
                <c:pt idx="5">
                  <c:v>35.0</c:v>
                </c:pt>
                <c:pt idx="6">
                  <c:v>40.0</c:v>
                </c:pt>
                <c:pt idx="8">
                  <c:v>100.0</c:v>
                </c:pt>
              </c:numCache>
            </c:numRef>
          </c:val>
          <c:smooth val="0"/>
        </c:ser>
        <c:dLbls>
          <c:dLblPos val="t"/>
          <c:showLegendKey val="0"/>
          <c:showVal val="1"/>
          <c:showCatName val="0"/>
          <c:showSerName val="0"/>
          <c:showPercent val="0"/>
          <c:showBubbleSize val="0"/>
        </c:dLbls>
        <c:marker val="1"/>
        <c:smooth val="0"/>
        <c:axId val="-670905264"/>
        <c:axId val="-670897120"/>
      </c:lineChart>
      <c:catAx>
        <c:axId val="-670905264"/>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670897120"/>
        <c:crosses val="autoZero"/>
        <c:auto val="1"/>
        <c:lblAlgn val="ctr"/>
        <c:lblOffset val="100"/>
        <c:noMultiLvlLbl val="0"/>
      </c:catAx>
      <c:valAx>
        <c:axId val="-670897120"/>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670905264"/>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616999856"/>
        <c:axId val="-616991536"/>
      </c:scatterChart>
      <c:valAx>
        <c:axId val="-616999856"/>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616991536"/>
        <c:crosses val="autoZero"/>
        <c:crossBetween val="midCat"/>
      </c:valAx>
      <c:valAx>
        <c:axId val="-616991536"/>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61699985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10/26/16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601382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633932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720710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847865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515601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red and green enter the pipeline in adjacent clock cycles 0 and 1. In cycle 1, Red picks up </a:t>
            </a:r>
            <a:r>
              <a:rPr lang="en-US" baseline="0" dirty="0" err="1" smtClean="0"/>
              <a:t>tmp</a:t>
            </a:r>
            <a:r>
              <a:rPr lang="en-US" baseline="0" dirty="0" smtClean="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anymore. To guarantee atomicity, you need the hardware to support an increment, where conceptually the </a:t>
            </a:r>
            <a:r>
              <a:rPr lang="en-US" baseline="0" dirty="0" err="1" smtClean="0"/>
              <a:t>rmw</a:t>
            </a:r>
            <a:r>
              <a:rPr lang="en-US" baseline="0" dirty="0" smtClean="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449632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part is confusing: we can’t say the state is local to the atom and then share it across stages.</a:t>
            </a:r>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681158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particularly extreme instance of this problem,</a:t>
            </a:r>
            <a:r>
              <a:rPr lang="en-US" baseline="0" dirty="0" smtClean="0"/>
              <a:t> where this atom needs us to update a state variable in one of four ways based on four predicates that themselves depend on state.</a:t>
            </a:r>
          </a:p>
          <a:p>
            <a:endParaRPr lang="en-US" baseline="0" dirty="0" smtClean="0"/>
          </a:p>
          <a:p>
            <a:r>
              <a:rPr lang="en-US" baseline="0" dirty="0" smtClean="0"/>
              <a:t>As a result, these </a:t>
            </a:r>
            <a:r>
              <a:rPr lang="en-US" baseline="0" dirty="0" err="1" smtClean="0"/>
              <a:t>stateful</a:t>
            </a:r>
            <a:r>
              <a:rPr lang="en-US" baseline="0" dirty="0" smtClean="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1416706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950409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So, what is a packet transaction?</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It’s a block of imperative code that captures an algorithm’s logic. More formally, when a packet comes in, a packet transaction is executed for the packet. It updates some packet fields and some state on the switch that persists across packets. Only after this transaction completes, do we move on to processing the next packet. So, there’s this illusion of processing a single packet at a time serially as though you have a really fast single-core processor.</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[SPEED UP]</a:t>
            </a: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075679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p>
          <a:p>
            <a:endParaRPr lang="en-US" baseline="0" dirty="0" smtClean="0"/>
          </a:p>
          <a:p>
            <a:r>
              <a:rPr lang="en-US" baseline="0" smtClean="0"/>
              <a:t>P4 </a:t>
            </a:r>
            <a:r>
              <a:rPr lang="en-US" baseline="0" dirty="0" smtClean="0"/>
              <a:t>is more low-level, closer to hardware, requires dealing with concurrency head 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907675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switches. Software switches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27262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NG: Spend some time explaining the intuition behind strongly connected components.</a:t>
            </a:r>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6252662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Stress this is an example atom and not particularly important what atom you use.</a:t>
            </a:r>
            <a:endParaRPr lang="en-US" baseline="0" dirty="0" smtClean="0">
              <a:sym typeface="Wingdings"/>
            </a:endParaRP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585319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compiler to interactively design atoms for </a:t>
            </a:r>
            <a:r>
              <a:rPr lang="en-US" baseline="0" dirty="0" err="1" smtClean="0"/>
              <a:t>prog</a:t>
            </a:r>
            <a:r>
              <a:rPr lang="en-US" baseline="0" dirty="0" smtClean="0"/>
              <a:t> switches and also to compile to an atom pipeline once it has been developed.</a:t>
            </a:r>
          </a:p>
          <a:p>
            <a:pPr lvl="1"/>
            <a:endParaRPr lang="en-US" baseline="0" dirty="0" smtClean="0"/>
          </a:p>
          <a:p>
            <a:pPr marL="457200" lvl="1" indent="0">
              <a:buNone/>
            </a:pPr>
            <a:r>
              <a:rPr lang="en-US" baseline="0" dirty="0" smtClean="0"/>
              <a:t>The compiler takes three inputs, the algorithm, a specification of the atom’s capabilities, and a pipeline geometry (the depth and width of the pipeline).</a:t>
            </a:r>
          </a:p>
          <a:p>
            <a:pPr marL="457200" lvl="1" indent="0">
              <a:buNone/>
            </a:pPr>
            <a:endParaRPr lang="en-US" baseline="0" dirty="0" smtClean="0"/>
          </a:p>
          <a:p>
            <a:pPr marL="457200" lvl="1" indent="0">
              <a:buNone/>
            </a:pPr>
            <a:r>
              <a:rPr lang="en-US" baseline="0" dirty="0" smtClean="0"/>
              <a:t>Now, invariably, the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a:p>
            <a:pPr marL="457200" lvl="1" indent="0">
              <a:buNone/>
            </a:pPr>
            <a:endParaRPr lang="en-US" baseline="0"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t>Focus on </a:t>
            </a:r>
            <a:r>
              <a:rPr lang="en-US" sz="1200" dirty="0" err="1" smtClean="0"/>
              <a:t>stateful</a:t>
            </a:r>
            <a:r>
              <a:rPr lang="en-US" sz="1200" dirty="0" smtClean="0"/>
              <a:t> atoms, stateless operations are easily pipelined</a:t>
            </a:r>
          </a:p>
          <a:p>
            <a:pPr marL="457200" lvl="1" indent="0">
              <a:buNone/>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13914655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 (remember to transition smoothly to the demo and back)</a:t>
            </a:r>
          </a:p>
          <a:p>
            <a:endParaRPr lang="en-US" baseline="0" dirty="0" smtClean="0"/>
          </a:p>
          <a:p>
            <a:r>
              <a:rPr lang="en-US" baseline="0" dirty="0" smtClean="0"/>
              <a:t>Flow: Bloom filter -&gt; describe algorithm and Domino -&gt; say you need atom -&gt; describe atom -&gt; run compiler –&gt; describe heavy hitter -&gt; doesn’t map -&gt; move to </a:t>
            </a:r>
            <a:r>
              <a:rPr lang="en-US" baseline="0" dirty="0" err="1" smtClean="0"/>
              <a:t>raw.sk</a:t>
            </a:r>
            <a:r>
              <a:rPr lang="en-US" baseline="0" dirty="0" smtClean="0"/>
              <a:t> -&gt; QED</a:t>
            </a:r>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a:t>
            </a:r>
          </a:p>
          <a:p>
            <a:endParaRPr lang="en-US" baseline="0" dirty="0" smtClean="0"/>
          </a:p>
          <a:p>
            <a:r>
              <a:rPr lang="en-US" baseline="0" dirty="0" smtClean="0"/>
              <a:t>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a:t>
            </a:r>
          </a:p>
          <a:p>
            <a:r>
              <a:rPr lang="en-US" baseline="0" dirty="0" smtClean="0"/>
              <a:t>We then check if all three locations are set to determine if this pair is already a member.</a:t>
            </a:r>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a:t>
            </a:r>
          </a:p>
          <a:p>
            <a:endParaRPr lang="en-US" baseline="0" dirty="0" smtClean="0"/>
          </a:p>
          <a:p>
            <a:r>
              <a:rPr lang="en-US" baseline="0" dirty="0" smtClean="0"/>
              <a:t>Now, let’s run the compiler on learn filter with a pipeline made up of the </a:t>
            </a:r>
            <a:r>
              <a:rPr lang="en-US" baseline="0" dirty="0" err="1" smtClean="0"/>
              <a:t>rw</a:t>
            </a:r>
            <a:r>
              <a:rPr lang="en-US" baseline="0" dirty="0" smtClean="0"/>
              <a:t> atom of depth and width 10.</a:t>
            </a:r>
          </a:p>
          <a:p>
            <a:r>
              <a:rPr lang="en-US" baseline="0" dirty="0" smtClean="0"/>
              <a:t>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tells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6679861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5969460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0408283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367677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191977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First, they all comfortably meet timing at 1 GHz. Second, their area in silicon is small. More specifically, for the 100 atom instances we need, we incur less than 1% additional area.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21343238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r>
              <a:rPr lang="en-US" baseline="0" dirty="0" smtClean="0"/>
              <a:t>.</a:t>
            </a:r>
          </a:p>
          <a:p>
            <a:pPr marL="0" lvl="0" indent="0">
              <a:buNone/>
            </a:pPr>
            <a:endParaRPr lang="en-US" baseline="0" dirty="0" smtClean="0"/>
          </a:p>
          <a:p>
            <a:pPr marL="0" lvl="0" indent="0">
              <a:buNone/>
            </a:pPr>
            <a:r>
              <a:rPr lang="en-US" baseline="0" dirty="0" smtClean="0"/>
              <a:t>Why care about programmable scheduling? Give a few examples: WFQ, Priorities.</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294718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9835484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182601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8927851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a:t>
            </a:r>
            <a:r>
              <a:rPr lang="en-US" baseline="0" dirty="0" smtClean="0"/>
              <a:t>scheduler, which is how you would program a scheduler if you took an existing fixed function scheduler and tried to make that programmable.</a:t>
            </a:r>
            <a:endParaRPr lang="en-US" baseline="0" dirty="0" smtClean="0"/>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a:p>
            <a:endParaRPr lang="en-US" baseline="0" dirty="0" smtClean="0"/>
          </a:p>
          <a:p>
            <a:r>
              <a:rPr lang="en-US" baseline="0" dirty="0" smtClean="0"/>
              <a:t>Chang’s comment: Mention that the </a:t>
            </a:r>
            <a:r>
              <a:rPr lang="en-US" baseline="0" dirty="0" err="1" smtClean="0"/>
              <a:t>dequeue</a:t>
            </a:r>
            <a:r>
              <a:rPr lang="en-US" baseline="0" dirty="0" smtClean="0"/>
              <a:t> side cannot be pipelined because of state, similar argument to Domino from the earlier slides.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893314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18693711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149003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 express it as a packet transaction, which was the focus of my previous talk, which provides a convenient language to write these computations. </a:t>
            </a:r>
          </a:p>
        </p:txBody>
      </p:sp>
      <p:sp>
        <p:nvSpPr>
          <p:cNvPr id="4" name="Slide Number Placeholder 3"/>
          <p:cNvSpPr>
            <a:spLocks noGrp="1"/>
          </p:cNvSpPr>
          <p:nvPr>
            <p:ph type="sldNum" sz="quarter" idx="10"/>
          </p:nvPr>
        </p:nvSpPr>
        <p:spPr/>
        <p:txBody>
          <a:bodyPr/>
          <a:lstStyle/>
          <a:p>
            <a:fld id="{6C7315F8-E931-49D1-A989-C1759F952B9E}" type="slidenum">
              <a:rPr lang="en-US" smtClean="0"/>
              <a:t>44</a:t>
            </a:fld>
            <a:endParaRPr lang="en-US"/>
          </a:p>
        </p:txBody>
      </p:sp>
    </p:spTree>
    <p:extLst>
      <p:ext uri="{BB962C8B-B14F-4D97-AF65-F5344CB8AC3E}">
        <p14:creationId xmlns:p14="http://schemas.microsoft.com/office/powerpoint/2010/main" val="16414030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4872648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19882554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19154609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431627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916807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Ideally, we would have a programmable</a:t>
            </a:r>
            <a:r>
              <a:rPr lang="en-US" baseline="0" dirty="0" smtClean="0"/>
              <a:t> switch, and continue here </a:t>
            </a:r>
            <a:r>
              <a:rPr lang="is-I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IMPs: BBN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Fuzzball</a:t>
            </a:r>
            <a:r>
              <a:rPr lang="en-US" baseline="0" dirty="0" smtClean="0"/>
              <a:t>: David Mills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Proteon</a:t>
            </a:r>
            <a:r>
              <a:rPr lang="en-US" baseline="0" dirty="0" smtClean="0"/>
              <a:t>: Noel </a:t>
            </a:r>
            <a:r>
              <a:rPr lang="en-US" baseline="0" dirty="0" err="1" smtClean="0"/>
              <a:t>Chiappa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Stanford multiprotocol switch: William Yeager (ships in the night switch), basis of CISCO.</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54857471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12139121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1708917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6062943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8994167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7170396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p>
          <a:p>
            <a:endParaRPr lang="en-US" baseline="0" dirty="0" smtClean="0"/>
          </a:p>
          <a:p>
            <a:endParaRPr lang="en-US" baseline="0" dirty="0" smtClean="0"/>
          </a:p>
          <a:p>
            <a:r>
              <a:rPr lang="en-US" baseline="0" smtClean="0"/>
              <a:t>Flesh out more future work.</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a:p>
            <a:r>
              <a:rPr lang="en-US" baseline="0" dirty="0" smtClean="0"/>
              <a:t>Are the two lines diverging? I think it’s no if you include FPGAs: The CORSA data planes weigh in at 640G now, Tofino is at 6.4 </a:t>
            </a:r>
            <a:r>
              <a:rPr lang="en-US" baseline="0" dirty="0" err="1" smtClean="0"/>
              <a:t>Tbps</a:t>
            </a:r>
            <a:r>
              <a:rPr lang="en-US" baseline="0" dirty="0" smtClean="0"/>
              <a:t>. There’s talk of 10 </a:t>
            </a:r>
            <a:r>
              <a:rPr lang="en-US" baseline="0" dirty="0" err="1" smtClean="0"/>
              <a:t>Tbps</a:t>
            </a:r>
            <a:r>
              <a:rPr lang="en-US" baseline="0" dirty="0" smtClean="0"/>
              <a:t> switches already.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Unpredictable performance examples: hardware </a:t>
            </a:r>
            <a:r>
              <a:rPr lang="en-US" baseline="0" dirty="0" err="1" smtClean="0"/>
              <a:t>config</a:t>
            </a:r>
            <a:r>
              <a:rPr lang="en-US" baseline="0" dirty="0" smtClean="0"/>
              <a:t> (number of cores, RAM size, etc.)</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a:t>
            </a:r>
            <a:r>
              <a:rPr lang="en-US" baseline="0" dirty="0" smtClean="0"/>
              <a:t> hopefully by now I have convinced you that switches should look like a pipeline underneath. Let’s took at the pipeline in more depth.</a:t>
            </a:r>
            <a:endParaRPr lang="en-US" dirty="0" smtClean="0"/>
          </a:p>
          <a:p>
            <a:endParaRPr lang="en-US" dirty="0" smtClean="0"/>
          </a:p>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481887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10/26/16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10/26/16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10/26/16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10/26/16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10/26/16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10/26/16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10/26/16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emf"/></Relationships>
</file>

<file path=ppt/slides/_rels/slide1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image" Target="../media/image5.png"/><Relationship Id="rId1" Type="http://schemas.openxmlformats.org/officeDocument/2006/relationships/tags" Target="../tags/tag9.x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 Id="rId3"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3" Type="http://schemas.openxmlformats.org/officeDocument/2006/relationships/hyperlink" Target="http://web.mit.edu/domino" TargetMode="External"/><Relationship Id="rId4" Type="http://schemas.openxmlformats.org/officeDocument/2006/relationships/hyperlink" Target="http://web.mit.edu/pifo" TargetMode="External"/><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chart" Target="../charts/char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Switches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914312303"/>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Typical requirement: 1 </a:t>
            </a:r>
            <a:r>
              <a:rPr lang="en-US" sz="3600" dirty="0" err="1" smtClean="0">
                <a:ea typeface="Gadugi" charset="0"/>
                <a:cs typeface="Gadugi" charset="0"/>
              </a:rPr>
              <a:t>pkt</a:t>
            </a:r>
            <a:r>
              <a:rPr lang="en-US" sz="3600" dirty="0" smtClean="0">
                <a:ea typeface="Gadugi" charset="0"/>
                <a:cs typeface="Gadugi" charset="0"/>
              </a:rPr>
              <a:t> / nanosecond</a:t>
            </a:r>
          </a:p>
        </p:txBody>
      </p:sp>
    </p:spTree>
    <p:custDataLst>
      <p:tags r:id="rId1"/>
    </p:custDataLst>
    <p:extLst>
      <p:ext uri="{BB962C8B-B14F-4D97-AF65-F5344CB8AC3E}">
        <p14:creationId xmlns:p14="http://schemas.microsoft.com/office/powerpoint/2010/main" val="18692601"/>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7911048"/>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13</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964179597"/>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uild="p"/>
      <p:bldP spid="1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151465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6" name="Rounded Rectangle 55"/>
          <p:cNvSpPr/>
          <p:nvPr/>
        </p:nvSpPr>
        <p:spPr>
          <a:xfrm>
            <a:off x="1803400" y="5549900"/>
            <a:ext cx="85852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Requires expensive memory sharing</a:t>
            </a:r>
            <a:endParaRPr lang="en-US" sz="4000" dirty="0"/>
          </a:p>
        </p:txBody>
      </p:sp>
    </p:spTree>
    <p:extLst>
      <p:ext uri="{BB962C8B-B14F-4D97-AF65-F5344CB8AC3E}">
        <p14:creationId xmlns:p14="http://schemas.microsoft.com/office/powerpoint/2010/main" val="61288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
                                            <p:bg/>
                                          </p:spTgt>
                                        </p:tgtEl>
                                        <p:attrNameLst>
                                          <p:attrName>style.visibility</p:attrName>
                                        </p:attrNameLst>
                                      </p:cBhvr>
                                      <p:to>
                                        <p:strVal val="visible"/>
                                      </p:to>
                                    </p:set>
                                  </p:childTnLst>
                                </p:cTn>
                              </p:par>
                              <p:par>
                                <p:cTn id="9" presetID="1" presetClass="entr" presetSubtype="0" fill="hold" grpId="0" nodeType="withEffect" nodePh="1">
                                  <p:stCondLst>
                                    <p:cond delay="0"/>
                                  </p:stCondLst>
                                  <p:endCondLst>
                                    <p:cond evt="begin" delay="0">
                                      <p:tn val="9"/>
                                    </p:cond>
                                  </p:endCondLst>
                                  <p:childTnLst>
                                    <p:set>
                                      <p:cBhvr>
                                        <p:cTn id="10" dur="1" fill="hold">
                                          <p:stCondLst>
                                            <p:cond delay="0"/>
                                          </p:stCondLst>
                                        </p:cTn>
                                        <p:tgtEl>
                                          <p:spTgt spid="6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7"/>
                                        </p:tgtEl>
                                        <p:attrNameLst>
                                          <p:attrName>style.visibility</p:attrName>
                                        </p:attrNameLst>
                                      </p:cBhvr>
                                      <p:to>
                                        <p:strVal val="visible"/>
                                      </p:to>
                                    </p:set>
                                  </p:childTnLst>
                                </p:cTn>
                              </p:par>
                              <p:par>
                                <p:cTn id="21" presetID="1" presetClass="exit" presetSubtype="0" fill="hold" nodeType="withEffect" nodePh="1">
                                  <p:stCondLst>
                                    <p:cond delay="0"/>
                                  </p:stCondLst>
                                  <p:endCondLst>
                                    <p:cond evt="begin" delay="0">
                                      <p:tn val="21"/>
                                    </p:cond>
                                  </p:endCondLst>
                                  <p:childTnLst>
                                    <p:set>
                                      <p:cBhvr>
                                        <p:cTn id="22" dur="1" fill="hold">
                                          <p:stCondLst>
                                            <p:cond delay="0"/>
                                          </p:stCondLst>
                                        </p:cTn>
                                        <p:tgtEl>
                                          <p:spTgt spid="69">
                                            <p:txEl>
                                              <p:pRg st="0" end="0"/>
                                            </p:txEl>
                                          </p:spTgt>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46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5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operation in h/w</a:t>
            </a:r>
            <a:endParaRPr lang="en-US" sz="4000" dirty="0"/>
          </a:p>
        </p:txBody>
      </p:sp>
    </p:spTree>
    <p:extLst>
      <p:ext uri="{BB962C8B-B14F-4D97-AF65-F5344CB8AC3E}">
        <p14:creationId xmlns:p14="http://schemas.microsoft.com/office/powerpoint/2010/main" val="77600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21387515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7318" y="57531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333672292"/>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spTree>
    <p:extLst>
      <p:ext uri="{BB962C8B-B14F-4D97-AF65-F5344CB8AC3E}">
        <p14:creationId xmlns:p14="http://schemas.microsoft.com/office/powerpoint/2010/main" val="172135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4">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5">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Packet transactions are expressive</a:t>
            </a:r>
            <a:endParaRPr lang="en-US" dirty="0"/>
          </a:p>
        </p:txBody>
      </p:sp>
      <p:graphicFrame>
        <p:nvGraphicFramePr>
          <p:cNvPr id="5" name="Table 4"/>
          <p:cNvGraphicFramePr>
            <a:graphicFrameLocks noGrp="1"/>
          </p:cNvGraphicFramePr>
          <p:nvPr>
            <p:extLst/>
          </p:nvPr>
        </p:nvGraphicFramePr>
        <p:xfrm>
          <a:off x="1485900" y="1409700"/>
          <a:ext cx="3691387" cy="4588816"/>
        </p:xfrm>
        <a:graphic>
          <a:graphicData uri="http://schemas.openxmlformats.org/drawingml/2006/table">
            <a:tbl>
              <a:tblPr firstRow="1" bandRow="1">
                <a:tableStyleId>{5C22544A-7EE6-4342-B048-85BDC9FD1C3A}</a:tableStyleId>
              </a:tblPr>
              <a:tblGrid>
                <a:gridCol w="2624455"/>
                <a:gridCol w="1066932"/>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213319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
        <p:nvSpPr>
          <p:cNvPr id="99" name="Rounded Rectangle 98"/>
          <p:cNvSpPr/>
          <p:nvPr/>
        </p:nvSpPr>
        <p:spPr>
          <a:xfrm>
            <a:off x="1790700" y="5715000"/>
            <a:ext cx="9029700" cy="9144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Reject code that can’t be mapped</a:t>
            </a:r>
          </a:p>
        </p:txBody>
      </p:sp>
      <p:grpSp>
        <p:nvGrpSpPr>
          <p:cNvPr id="3" name="Group 2"/>
          <p:cNvGrpSpPr/>
          <p:nvPr/>
        </p:nvGrpSpPr>
        <p:grpSpPr>
          <a:xfrm>
            <a:off x="876300" y="2367897"/>
            <a:ext cx="3124200" cy="3004203"/>
            <a:chOff x="876300" y="2367897"/>
            <a:chExt cx="3124200" cy="3004203"/>
          </a:xfrm>
        </p:grpSpPr>
        <p:sp>
          <p:nvSpPr>
            <p:cNvPr id="116" name="Rectangle 115"/>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4341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(1) Serial code to </a:t>
            </a:r>
            <a:r>
              <a:rPr lang="en-US" dirty="0" err="1" smtClean="0">
                <a:latin typeface="+mj-lt"/>
              </a:rPr>
              <a:t>codelet</a:t>
            </a:r>
            <a:r>
              <a:rPr lang="en-US" dirty="0" smtClean="0">
                <a:latin typeface="+mj-lt"/>
              </a:rPr>
              <a:t> pipeline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(1) Serial code to </a:t>
            </a:r>
            <a:r>
              <a:rPr lang="en-US" dirty="0" err="1"/>
              <a:t>codelet</a:t>
            </a:r>
            <a:r>
              <a:rPr lang="en-US" dirty="0"/>
              <a:t> pipeline</a:t>
            </a:r>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(2) </a:t>
            </a:r>
            <a:r>
              <a:rPr lang="en-US" dirty="0" err="1" smtClean="0">
                <a:latin typeface="+mj-lt"/>
              </a:rPr>
              <a:t>Codelets</a:t>
            </a:r>
            <a:r>
              <a:rPr lang="en-US" dirty="0" smtClean="0">
                <a:latin typeface="+mj-lt"/>
              </a:rPr>
              <a:t> to atoms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10" name="Rounded Rectangle 109"/>
          <p:cNvSpPr/>
          <p:nvPr/>
        </p:nvSpPr>
        <p:spPr>
          <a:xfrm>
            <a:off x="1257300" y="3810000"/>
            <a:ext cx="3238500" cy="1943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Assign each </a:t>
            </a:r>
            <a:r>
              <a:rPr lang="en-US" sz="2400" dirty="0" err="1" smtClean="0">
                <a:latin typeface="+mj-lt"/>
                <a:cs typeface="Seravek"/>
              </a:rPr>
              <a:t>codelet</a:t>
            </a:r>
            <a:r>
              <a:rPr lang="en-US" sz="2400" dirty="0" smtClean="0">
                <a:latin typeface="+mj-lt"/>
                <a:cs typeface="Seravek"/>
              </a:rPr>
              <a:t> to one atom.</a:t>
            </a:r>
          </a:p>
          <a:p>
            <a:pPr algn="ctr"/>
            <a:r>
              <a:rPr lang="en-US" sz="2400" dirty="0" smtClean="0">
                <a:latin typeface="+mj-lt"/>
                <a:cs typeface="Seravek"/>
              </a:rPr>
              <a:t>Reject if you run out of atoms.</a:t>
            </a:r>
            <a:endParaRPr lang="en-US" sz="2400" dirty="0">
              <a:latin typeface="+mj-lt"/>
              <a:cs typeface="Seravek"/>
            </a:endParaRPr>
          </a:p>
        </p:txBody>
      </p:sp>
    </p:spTree>
    <p:extLst>
      <p:ext uri="{BB962C8B-B14F-4D97-AF65-F5344CB8AC3E}">
        <p14:creationId xmlns:p14="http://schemas.microsoft.com/office/powerpoint/2010/main" val="1906216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1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(2) </a:t>
            </a:r>
            <a:r>
              <a:rPr lang="en-US" dirty="0" err="1" smtClean="0">
                <a:latin typeface="+mj-lt"/>
              </a:rPr>
              <a:t>Codelets</a:t>
            </a:r>
            <a:r>
              <a:rPr lang="en-US" dirty="0" smtClean="0">
                <a:latin typeface="+mj-lt"/>
              </a:rPr>
              <a:t> to atoms</a:t>
            </a:r>
            <a:endParaRPr lang="en-US" dirty="0">
              <a:latin typeface="+mj-lt"/>
            </a:endParaRPr>
          </a:p>
        </p:txBody>
      </p:sp>
      <p:sp>
        <p:nvSpPr>
          <p:cNvPr id="105" name="TextBox 104"/>
          <p:cNvSpPr txBox="1"/>
          <p:nvPr/>
        </p:nvSpPr>
        <p:spPr>
          <a:xfrm>
            <a:off x="675069" y="3286723"/>
            <a:ext cx="6221575" cy="584775"/>
          </a:xfrm>
          <a:prstGeom prst="rect">
            <a:avLst/>
          </a:prstGeom>
          <a:noFill/>
        </p:spPr>
        <p:txBody>
          <a:bodyPr wrap="none" rtlCol="0">
            <a:spAutoFit/>
          </a:bodyPr>
          <a:lstStyle/>
          <a:p>
            <a:r>
              <a:rPr lang="en-US" sz="3200" dirty="0" smtClean="0">
                <a:latin typeface="+mj-lt"/>
                <a:cs typeface="Seravek"/>
              </a:rPr>
              <a:t>x = x * x </a:t>
            </a:r>
            <a:r>
              <a:rPr lang="en-US" sz="3200" smtClean="0">
                <a:latin typeface="+mj-lt"/>
                <a:cs typeface="Seravek"/>
              </a:rPr>
              <a:t>doesn’t map, reject code</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35" name="Straight Arrow Connector 34"/>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8" name="Rounded Rectangle 3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Determines if algorithm can run at line rate</a:t>
            </a:r>
            <a:endParaRPr lang="en-US" sz="4000" dirty="0"/>
          </a:p>
        </p:txBody>
      </p:sp>
      <p:sp>
        <p:nvSpPr>
          <p:cNvPr id="39" name="Rounded Rectangle 38"/>
          <p:cNvSpPr/>
          <p:nvPr/>
        </p:nvSpPr>
        <p:spPr>
          <a:xfrm>
            <a:off x="1790700" y="4076700"/>
            <a:ext cx="3009900" cy="1181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Use </a:t>
            </a:r>
            <a:r>
              <a:rPr lang="en-US" sz="2400" smtClean="0">
                <a:latin typeface="+mj-lt"/>
                <a:cs typeface="Seravek"/>
              </a:rPr>
              <a:t>program synthesis for mapping problem.</a:t>
            </a:r>
            <a:endParaRPr lang="en-US" sz="2400" dirty="0">
              <a:latin typeface="+mj-lt"/>
              <a:cs typeface="Seravek"/>
            </a:endParaRPr>
          </a:p>
        </p:txBody>
      </p:sp>
    </p:spTree>
    <p:extLst>
      <p:ext uri="{BB962C8B-B14F-4D97-AF65-F5344CB8AC3E}">
        <p14:creationId xmlns:p14="http://schemas.microsoft.com/office/powerpoint/2010/main" val="200594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3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3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105" grpId="0"/>
      <p:bldP spid="27" grpId="0"/>
      <p:bldP spid="37" grpId="0" animBg="1"/>
      <p:bldP spid="37" grpId="1" animBg="1"/>
      <p:bldP spid="38" grpId="0" animBg="1"/>
      <p:bldP spid="3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621819" cy="553998"/>
          </a:xfrm>
          <a:prstGeom prst="rect">
            <a:avLst/>
          </a:prstGeom>
          <a:noFill/>
        </p:spPr>
        <p:txBody>
          <a:bodyPr wrap="none" rtlCol="0">
            <a:spAutoFit/>
          </a:bodyPr>
          <a:lstStyle/>
          <a:p>
            <a:r>
              <a:rPr lang="en-US" sz="3000" dirty="0" smtClean="0">
                <a:latin typeface="Gadugi" panose="020B0502040204020203" pitchFamily="34" charset="0"/>
              </a:rPr>
              <a:t>Fixed (simple) switches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914900" y="3962400"/>
            <a:ext cx="1109599" cy="646331"/>
          </a:xfrm>
          <a:prstGeom prst="rect">
            <a:avLst/>
          </a:prstGeom>
        </p:spPr>
        <p:txBody>
          <a:bodyPr wrap="none">
            <a:spAutoFit/>
          </a:bodyPr>
          <a:lstStyle/>
          <a:p>
            <a:pPr algn="ctr"/>
            <a:r>
              <a:rPr lang="en-US" dirty="0" smtClean="0"/>
              <a:t>Domino</a:t>
            </a:r>
          </a:p>
          <a:p>
            <a:pPr algn="ctr"/>
            <a:r>
              <a:rPr lang="en-US" dirty="0"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The compiler as a tool for switch design</a:t>
            </a:r>
            <a:endParaRPr lang="en-US" dirty="0"/>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a:t>
            </a:r>
            <a:r>
              <a:rPr lang="en-US" smtClean="0"/>
              <a:t>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smtClean="0"/>
              <a:t>Move on to another algorithm</a:t>
            </a:r>
            <a:endParaRPr lang="en-US" dirty="0"/>
          </a:p>
        </p:txBody>
      </p:sp>
    </p:spTree>
    <p:extLst>
      <p:ext uri="{BB962C8B-B14F-4D97-AF65-F5344CB8AC3E}">
        <p14:creationId xmlns:p14="http://schemas.microsoft.com/office/powerpoint/2010/main" val="78090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19" grpId="0" animBg="1"/>
      <p:bldP spid="2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647174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5924514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93781827"/>
              </p:ext>
            </p:extLst>
          </p:nvPr>
        </p:nvGraphicFramePr>
        <p:xfrm>
          <a:off x="1485900" y="1409700"/>
          <a:ext cx="2602629" cy="4588816"/>
        </p:xfrm>
        <a:graphic>
          <a:graphicData uri="http://schemas.openxmlformats.org/drawingml/2006/table">
            <a:tbl>
              <a:tblPr firstRow="1" bandRow="1">
                <a:tableStyleId>{5C22544A-7EE6-4342-B048-85BDC9FD1C3A}</a:tableStyleId>
              </a:tblPr>
              <a:tblGrid>
                <a:gridCol w="2602629"/>
              </a:tblGrid>
              <a:tr h="587070">
                <a:tc>
                  <a:txBody>
                    <a:bodyPr/>
                    <a:lstStyle/>
                    <a:p>
                      <a:r>
                        <a:rPr lang="en-US" dirty="0" smtClean="0"/>
                        <a:t>Algorithm</a:t>
                      </a:r>
                    </a:p>
                    <a:p>
                      <a:endParaRPr lang="en-US" dirty="0"/>
                    </a:p>
                  </a:txBody>
                  <a:tcPr/>
                </a:tc>
              </a:tr>
              <a:tr h="413582">
                <a:tc>
                  <a:txBody>
                    <a:bodyPr/>
                    <a:lstStyle/>
                    <a:p>
                      <a:r>
                        <a:rPr lang="en-US" dirty="0" smtClean="0"/>
                        <a:t>Bloom filter</a:t>
                      </a:r>
                      <a:endParaRPr lang="en-US" dirty="0"/>
                    </a:p>
                  </a:txBody>
                  <a:tcPr/>
                </a:tc>
              </a:tr>
              <a:tr h="413582">
                <a:tc>
                  <a:txBody>
                    <a:bodyPr/>
                    <a:lstStyle/>
                    <a:p>
                      <a:r>
                        <a:rPr lang="en-US" dirty="0" smtClean="0"/>
                        <a:t>Heavy hitter detection</a:t>
                      </a:r>
                      <a:endParaRPr lang="en-US" dirty="0"/>
                    </a:p>
                  </a:txBody>
                  <a:tcPr/>
                </a:tc>
              </a:tr>
              <a:tr h="413582">
                <a:tc>
                  <a:txBody>
                    <a:bodyPr/>
                    <a:lstStyle/>
                    <a:p>
                      <a:r>
                        <a:rPr lang="en-US" dirty="0" smtClean="0"/>
                        <a:t>Rate-Control</a:t>
                      </a:r>
                    </a:p>
                    <a:p>
                      <a:r>
                        <a:rPr lang="en-US" dirty="0" smtClean="0"/>
                        <a:t>Protocol</a:t>
                      </a:r>
                      <a:endParaRPr lang="en-US" dirty="0"/>
                    </a:p>
                  </a:txBody>
                  <a:tcPr/>
                </a:tc>
              </a:tr>
              <a:tr h="413582">
                <a:tc>
                  <a:txBody>
                    <a:bodyPr/>
                    <a:lstStyle/>
                    <a:p>
                      <a:r>
                        <a:rPr lang="en-US" dirty="0" err="1" smtClean="0"/>
                        <a:t>Flowlet</a:t>
                      </a:r>
                      <a:r>
                        <a:rPr lang="en-US" dirty="0" smtClean="0"/>
                        <a:t> switching</a:t>
                      </a:r>
                      <a:endParaRPr lang="en-US" dirty="0"/>
                    </a:p>
                  </a:txBody>
                  <a:tcPr/>
                </a:tc>
              </a:tr>
              <a:tr h="413582">
                <a:tc>
                  <a:txBody>
                    <a:bodyPr/>
                    <a:lstStyle/>
                    <a:p>
                      <a:r>
                        <a:rPr lang="en-US" dirty="0" smtClean="0"/>
                        <a:t>Sampled </a:t>
                      </a:r>
                      <a:r>
                        <a:rPr lang="en-US" dirty="0" err="1" smtClean="0"/>
                        <a:t>NetFlow</a:t>
                      </a:r>
                      <a:endParaRPr lang="en-US" dirty="0"/>
                    </a:p>
                  </a:txBody>
                  <a:tcPr/>
                </a:tc>
              </a:tr>
              <a:tr h="413582">
                <a:tc>
                  <a:txBody>
                    <a:bodyPr/>
                    <a:lstStyle/>
                    <a:p>
                      <a:r>
                        <a:rPr lang="en-US" dirty="0" smtClean="0"/>
                        <a:t>HULL</a:t>
                      </a:r>
                      <a:endParaRPr lang="en-US" dirty="0"/>
                    </a:p>
                  </a:txBody>
                  <a:tcPr/>
                </a:tc>
              </a:tr>
              <a:tr h="413582">
                <a:tc>
                  <a:txBody>
                    <a:bodyPr/>
                    <a:lstStyle/>
                    <a:p>
                      <a:r>
                        <a:rPr lang="en-US" dirty="0" smtClean="0"/>
                        <a:t>Adaptive Virtual Queue</a:t>
                      </a:r>
                      <a:endParaRPr lang="en-US" dirty="0"/>
                    </a:p>
                  </a:txBody>
                  <a:tcPr/>
                </a:tc>
              </a:tr>
              <a:tr h="413582">
                <a:tc>
                  <a:txBody>
                    <a:bodyPr/>
                    <a:lstStyle/>
                    <a:p>
                      <a:r>
                        <a:rPr lang="en-US" dirty="0" smtClean="0"/>
                        <a:t>CONGA</a:t>
                      </a:r>
                      <a:endParaRPr lang="en-US" dirty="0"/>
                    </a:p>
                  </a:txBody>
                  <a:tcPr/>
                </a:tc>
              </a:tr>
              <a:tr h="413582">
                <a:tc>
                  <a:txBody>
                    <a:bodyPr/>
                    <a:lstStyle/>
                    <a:p>
                      <a:r>
                        <a:rPr lang="en-US" dirty="0" err="1" smtClean="0"/>
                        <a:t>CoDel</a:t>
                      </a:r>
                      <a:endParaRPr lang="en-US" dirty="0"/>
                    </a:p>
                  </a:txBody>
                  <a:tcPr/>
                </a:tc>
              </a:tr>
            </a:tbl>
          </a:graphicData>
        </a:graphic>
      </p:graphicFrame>
    </p:spTree>
    <p:extLst>
      <p:ext uri="{BB962C8B-B14F-4D97-AF65-F5344CB8AC3E}">
        <p14:creationId xmlns:p14="http://schemas.microsoft.com/office/powerpoint/2010/main" val="4451553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6313600"/>
              </p:ext>
            </p:extLst>
          </p:nvPr>
        </p:nvGraphicFramePr>
        <p:xfrm>
          <a:off x="1485900" y="1409700"/>
          <a:ext cx="5542015" cy="4588816"/>
        </p:xfrm>
        <a:graphic>
          <a:graphicData uri="http://schemas.openxmlformats.org/drawingml/2006/table">
            <a:tbl>
              <a:tblPr firstRow="1" bandRow="1">
                <a:tableStyleId>{5C22544A-7EE6-4342-B048-85BDC9FD1C3A}</a:tableStyleId>
              </a:tblPr>
              <a:tblGrid>
                <a:gridCol w="2602629"/>
                <a:gridCol w="2939386"/>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3259574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001960444"/>
              </p:ext>
            </p:extLst>
          </p:nvPr>
        </p:nvGraphicFramePr>
        <p:xfrm>
          <a:off x="1485900" y="1409700"/>
          <a:ext cx="8692734" cy="4588816"/>
        </p:xfrm>
        <a:graphic>
          <a:graphicData uri="http://schemas.openxmlformats.org/drawingml/2006/table">
            <a:tbl>
              <a:tblPr firstRow="1" bandRow="1">
                <a:tableStyleId>{5C22544A-7EE6-4342-B048-85BDC9FD1C3A}</a:tableStyleId>
              </a:tblPr>
              <a:tblGrid>
                <a:gridCol w="2602629"/>
                <a:gridCol w="2939386"/>
                <a:gridCol w="1409532"/>
                <a:gridCol w="1741187"/>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Compiling packet transactions to atoms</a:t>
            </a:r>
            <a:endParaRPr lang="en-US" dirty="0"/>
          </a:p>
        </p:txBody>
      </p:sp>
    </p:spTree>
    <p:extLst>
      <p:ext uri="{BB962C8B-B14F-4D97-AF65-F5344CB8AC3E}">
        <p14:creationId xmlns:p14="http://schemas.microsoft.com/office/powerpoint/2010/main" val="8479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Programmability adds modest cost</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a:t>
                      </a:r>
                      <a:r>
                        <a:rPr lang="en-US" sz="1600" baseline="0" smtClean="0"/>
                        <a:t>for 100 </a:t>
                      </a:r>
                      <a:r>
                        <a:rPr lang="en-US" sz="1600" baseline="0" dirty="0" smtClean="0"/>
                        <a:t>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53383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31336" y="6395316"/>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07315699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Motivating</a:t>
            </a:r>
            <a:r>
              <a:rPr lang="en-US" dirty="0" smtClean="0"/>
              <a:t>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Multiple tenants with bandwidth guarantees: Fair Queuing</a:t>
            </a:r>
          </a:p>
          <a:p>
            <a:pPr lvl="1"/>
            <a:r>
              <a:rPr lang="en-US" dirty="0" smtClean="0"/>
              <a:t>Single tenant with RPC workload: Shortest Remaining Processing Time</a:t>
            </a:r>
          </a:p>
        </p:txBody>
      </p:sp>
    </p:spTree>
    <p:custDataLst>
      <p:tags r:id="rId1"/>
    </p:custDataLst>
    <p:extLst>
      <p:ext uri="{BB962C8B-B14F-4D97-AF65-F5344CB8AC3E}">
        <p14:creationId xmlns:p14="http://schemas.microsoft.com/office/powerpoint/2010/main" val="9160360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lvl="1"/>
            <a:r>
              <a:rPr lang="en-US" dirty="0" smtClean="0"/>
              <a:t>Packet transactions for data-plane algorithms</a:t>
            </a:r>
          </a:p>
          <a:p>
            <a:pPr marL="0" indent="0">
              <a:buNone/>
            </a:pPr>
            <a:endParaRPr lang="en-US" sz="1200" dirty="0" smtClean="0"/>
          </a:p>
          <a:p>
            <a:r>
              <a:rPr lang="en-US" dirty="0" smtClean="0"/>
              <a:t>Scheduler has tight timing requirements</a:t>
            </a:r>
          </a:p>
          <a:p>
            <a:pPr lvl="1"/>
            <a:r>
              <a:rPr lang="en-US" dirty="0" smtClean="0"/>
              <a:t>Can’t simply use an FPGA/CPU</a:t>
            </a:r>
          </a:p>
        </p:txBody>
      </p:sp>
      <p:sp>
        <p:nvSpPr>
          <p:cNvPr id="4" name="Rounded Rectangle 3"/>
          <p:cNvSpPr/>
          <p:nvPr/>
        </p:nvSpPr>
        <p:spPr>
          <a:xfrm>
            <a:off x="1066800" y="55245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615447037"/>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This is showing signs of age </a:t>
            </a:r>
            <a:r>
              <a:rPr lang="is-IS" dirty="0" smtClean="0">
                <a:latin typeface="Gadugi" panose="020B0502040204020203" pitchFamily="34" charset="0"/>
              </a:rPr>
              <a: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Switch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 in datacenters) need </a:t>
            </a:r>
            <a:r>
              <a:rPr lang="en-US" dirty="0" smtClean="0"/>
              <a:t>more</a:t>
            </a:r>
            <a:r>
              <a:rPr lang="en-US" dirty="0" smtClean="0">
                <a:latin typeface="Gadugi" panose="020B0502040204020203" pitchFamily="34" charset="0"/>
              </a:rPr>
              <a:t> control over switches</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a:t>
            </a:r>
            <a:r>
              <a:rPr lang="en-US" dirty="0" smtClean="0"/>
              <a:t>switch</a:t>
            </a:r>
            <a:r>
              <a:rPr lang="en-US" dirty="0" smtClean="0">
                <a:latin typeface="Gadugi" panose="020B0502040204020203" pitchFamily="34" charset="0"/>
              </a:rPr>
              <a:t> algorithms never make it to production</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234959703"/>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36450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1669978768"/>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834876721"/>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6" name="Rounded Rectangle 135"/>
          <p:cNvSpPr/>
          <p:nvPr/>
        </p:nvSpPr>
        <p:spPr>
          <a:xfrm>
            <a:off x="2286000" y="5524500"/>
            <a:ext cx="762000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Rank computation is a </a:t>
            </a:r>
            <a:r>
              <a:rPr lang="en-US" sz="2800" smtClean="0">
                <a:latin typeface="Gadugi" charset="0"/>
                <a:ea typeface="Gadugi" charset="0"/>
                <a:cs typeface="Gadugi" charset="0"/>
              </a:rPr>
              <a:t>packet transaction</a:t>
            </a:r>
            <a:endParaRPr lang="en-US" sz="2800" dirty="0">
              <a:latin typeface="Gadugi" charset="0"/>
              <a:ea typeface="Gadugi" charset="0"/>
              <a:cs typeface="Gadugi" charset="0"/>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542366990"/>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6" grpId="0" animBg="1"/>
      <p:bldP spid="143" grpId="0" animBg="1"/>
      <p:bldP spid="14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486333672"/>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104717343"/>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76440588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48</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22564120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1721178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switches built out of minicomputers, which were sufficient</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router (1981): DEC PDP 11 </a:t>
            </a:r>
            <a:r>
              <a:rPr lang="en-US" smtClean="0">
                <a:latin typeface="Gadugi" panose="020B0502040204020203" pitchFamily="34" charset="0"/>
              </a:rPr>
              <a:t>/ Motorola 68000</a:t>
            </a:r>
            <a:endParaRPr lang="en-US" dirty="0" smtClean="0">
              <a:latin typeface="Gadugi" panose="020B0502040204020203" pitchFamily="34" charset="0"/>
            </a:endParaRP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63437924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59102313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126841743"/>
      </p:ext>
    </p:extLst>
  </p:cSld>
  <p:clrMapOvr>
    <a:masterClrMapping/>
  </p:clrMapOvr>
  <mc:AlternateContent xmlns:mc="http://schemas.openxmlformats.org/markup-compatibility/2006">
    <mc:Choice xmlns:p14="http://schemas.microsoft.com/office/powerpoint/2010/main" Requires="p14">
      <p:transition spd="slow" p14:dur="2000" advTm="31718"/>
    </mc:Choice>
    <mc:Fallback>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991300317"/>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9958136"/>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a bank of FIFOs, used commonly to buffer data</a:t>
            </a:r>
          </a:p>
          <a:p>
            <a:endParaRPr lang="en-US" dirty="0"/>
          </a:p>
          <a:p>
            <a:r>
              <a:rPr lang="en-US" dirty="0" smtClean="0"/>
              <a:t>Flow scheduler for 1K flows meets timing at 1 GHz on  a 16-nm 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a:t>
            </a:r>
            <a:r>
              <a:rPr lang="en-US" dirty="0"/>
              <a:t>a</a:t>
            </a:r>
            <a:r>
              <a:rPr lang="en-US" dirty="0" smtClean="0"/>
              <a:t> 200 </a:t>
            </a:r>
            <a:r>
              <a:rPr lang="en-US" dirty="0"/>
              <a:t>mm</a:t>
            </a:r>
            <a:r>
              <a:rPr lang="en-US" baseline="30000" dirty="0"/>
              <a:t>2</a:t>
            </a:r>
            <a:r>
              <a:rPr lang="en-US" dirty="0"/>
              <a:t> </a:t>
            </a:r>
            <a:r>
              <a:rPr lang="en-US" dirty="0" smtClean="0"/>
              <a:t>baseline chip</a:t>
            </a:r>
            <a:endParaRPr lang="en-US" baseline="30000" dirty="0"/>
          </a:p>
        </p:txBody>
      </p:sp>
    </p:spTree>
    <p:custDataLst>
      <p:tags r:id="rId1"/>
    </p:custDataLst>
    <p:extLst>
      <p:ext uri="{BB962C8B-B14F-4D97-AF65-F5344CB8AC3E}">
        <p14:creationId xmlns:p14="http://schemas.microsoft.com/office/powerpoint/2010/main" val="360362999"/>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switches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High-performance networking </a:t>
            </a:r>
            <a:r>
              <a:rPr lang="en-US" smtClean="0">
                <a:latin typeface="Gadugi" panose="020B0502040204020203" pitchFamily="34" charset="0"/>
              </a:rPr>
              <a:t>needs specialized hardware</a:t>
            </a:r>
            <a:endParaRPr lang="en-US" dirty="0" smtClean="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endParaRPr lang="en-US" dirty="0">
              <a:latin typeface="Gadugi" panose="020B0502040204020203" pitchFamily="34" charset="0"/>
            </a:endParaRPr>
          </a:p>
          <a:p>
            <a:endParaRPr lang="en-US" dirty="0" smtClean="0"/>
          </a:p>
          <a:p>
            <a:r>
              <a:rPr lang="en-US" dirty="0" smtClean="0"/>
              <a:t>Tailor a</a:t>
            </a:r>
            <a:r>
              <a:rPr lang="en-US" dirty="0" smtClean="0">
                <a:latin typeface="Gadugi" panose="020B0502040204020203" pitchFamily="34" charset="0"/>
              </a:rPr>
              <a:t>bstractions </a:t>
            </a:r>
            <a:r>
              <a:rPr lang="en-US" dirty="0" smtClean="0"/>
              <a:t>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switch functions</a:t>
            </a:r>
          </a:p>
          <a:p>
            <a:pPr lvl="1"/>
            <a:r>
              <a:rPr lang="en-US" dirty="0" err="1" smtClean="0">
                <a:latin typeface="Gadugi" panose="020B0502040204020203" pitchFamily="34" charset="0"/>
              </a:rPr>
              <a:t>Stateful</a:t>
            </a:r>
            <a:r>
              <a:rPr lang="en-US" dirty="0" smtClean="0">
                <a:latin typeface="Gadugi" panose="020B0502040204020203" pitchFamily="34" charset="0"/>
              </a:rPr>
              <a:t> header processing without loops: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Performance queries (</a:t>
            </a:r>
            <a:r>
              <a:rPr lang="en-US" dirty="0" err="1" smtClean="0">
                <a:latin typeface="Gadugi" panose="020B0502040204020203" pitchFamily="34" charset="0"/>
              </a:rPr>
              <a:t>HotNets</a:t>
            </a:r>
            <a:r>
              <a:rPr lang="en-US" dirty="0" smtClean="0">
                <a:latin typeface="Gadugi" panose="020B0502040204020203" pitchFamily="34" charset="0"/>
              </a:rPr>
              <a:t> 2016)</a:t>
            </a:r>
          </a:p>
          <a:p>
            <a:endParaRPr lang="en-US" dirty="0" smtClean="0">
              <a:latin typeface="Gadugi" panose="020B0502040204020203" pitchFamily="34" charset="0"/>
            </a:endParaRPr>
          </a:p>
          <a:p>
            <a:r>
              <a:rPr lang="en-US" dirty="0" smtClean="0"/>
              <a:t>Software and papers</a:t>
            </a:r>
            <a:r>
              <a:rPr lang="en-US" dirty="0" smtClean="0">
                <a:latin typeface="Gadugi" panose="020B0502040204020203" pitchFamily="34" charset="0"/>
              </a:rPr>
              <a:t>: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Even now, however, P4 doesn’t provide transactional or atomic semantics.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a:t>
            </a:r>
          </a:p>
          <a:p>
            <a:pPr lvl="1"/>
            <a:r>
              <a:rPr lang="en-US" dirty="0" smtClean="0"/>
              <a:t>We don’t know for sure. We designed the atoms and were able to tweak them a little bit to serve more algorithms. But this is something we don’t yet have a handle on.</a:t>
            </a:r>
          </a:p>
          <a:p>
            <a:pPr lvl="1"/>
            <a:endParaRPr lang="en-US" dirty="0"/>
          </a:p>
          <a:p>
            <a:r>
              <a:rPr lang="en-US" dirty="0" smtClean="0"/>
              <a:t>Is someone implementing it?</a:t>
            </a:r>
          </a:p>
          <a:p>
            <a:pPr lvl="1"/>
            <a:r>
              <a:rPr lang="en-US" dirty="0" smtClean="0"/>
              <a:t>We are tabling a proposal on @atomic for P4.</a:t>
            </a:r>
          </a:p>
          <a:p>
            <a:pPr lvl="1"/>
            <a:r>
              <a:rPr lang="en-US" dirty="0" smtClean="0"/>
              <a:t>There’s industry interest in PIFO, but no one I know actively working on it.</a:t>
            </a:r>
          </a:p>
          <a:p>
            <a:endParaRPr lang="en-US" dirty="0"/>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2075236218"/>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0" y="5791200"/>
            <a:ext cx="121920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switches (CPUs, NPUs, GPUs, FPGAs) are 10—100x slower</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2" dur="500"/>
                                        <p:tgtEl>
                                          <p:spTgt spid="9">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7" dur="500"/>
                                        <p:tgtEl>
                                          <p:spTgt spid="9">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of fastest, fixed-function switches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switches</a:t>
            </a:r>
          </a:p>
          <a:p>
            <a:pPr lvl="1"/>
            <a:r>
              <a:rPr lang="en-US" dirty="0" smtClean="0">
                <a:latin typeface="Gadugi" panose="020B0502040204020203" pitchFamily="34" charset="0"/>
              </a:rPr>
              <a:t>Much more than </a:t>
            </a:r>
            <a:r>
              <a:rPr lang="en-US" dirty="0" err="1" smtClean="0">
                <a:latin typeface="Gadugi" panose="020B0502040204020203" pitchFamily="34" charset="0"/>
              </a:rPr>
              <a:t>OpenFlow</a:t>
            </a:r>
            <a:r>
              <a:rPr lang="en-US" dirty="0" smtClean="0">
                <a:latin typeface="Gadugi" panose="020B0502040204020203" pitchFamily="34" charset="0"/>
              </a:rPr>
              <a:t>/SDN, which only programs routing/control plane.</a:t>
            </a:r>
          </a:p>
          <a:p>
            <a:pPr lvl="1"/>
            <a:r>
              <a:rPr lang="en-US" dirty="0" smtClean="0">
                <a:latin typeface="Gadugi" panose="020B0502040204020203" pitchFamily="34" charset="0"/>
              </a:rPr>
              <a:t>…, but less than software switches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t>Such programmable chips</a:t>
            </a:r>
            <a:r>
              <a:rPr lang="en-US" dirty="0" smtClean="0">
                <a:latin typeface="Gadugi" panose="020B0502040204020203" pitchFamily="34" charset="0"/>
              </a:rPr>
              <a:t> are emerging: </a:t>
            </a:r>
            <a:r>
              <a:rPr lang="en-US" dirty="0" smtClean="0"/>
              <a:t>Tofino</a:t>
            </a:r>
            <a:r>
              <a:rPr lang="en-US" dirty="0" smtClean="0">
                <a:latin typeface="Gadugi" panose="020B0502040204020203" pitchFamily="34" charset="0"/>
              </a:rPr>
              <a: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As are languages such as P4 to program them</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143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60" name="Group 559"/>
          <p:cNvGrpSpPr/>
          <p:nvPr/>
        </p:nvGrpSpPr>
        <p:grpSpPr>
          <a:xfrm>
            <a:off x="3238500" y="1905000"/>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90" name="Group 589"/>
          <p:cNvGrpSpPr/>
          <p:nvPr/>
        </p:nvGrpSpPr>
        <p:grpSpPr>
          <a:xfrm>
            <a:off x="5018555" y="1897123"/>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endParaRPr lang="en-US" dirty="0">
                <a:latin typeface="Seravek"/>
                <a:cs typeface="Seravek"/>
              </a:endParaRPr>
            </a:p>
          </p:txBody>
        </p:sp>
      </p:grpSp>
      <p:grpSp>
        <p:nvGrpSpPr>
          <p:cNvPr id="650" name="Group 649"/>
          <p:cNvGrpSpPr/>
          <p:nvPr/>
        </p:nvGrpSpPr>
        <p:grpSpPr>
          <a:xfrm>
            <a:off x="9749736" y="1892299"/>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84731" cy="369332"/>
            </a:xfrm>
            <a:prstGeom prst="rect">
              <a:avLst/>
            </a:prstGeom>
            <a:noFill/>
          </p:spPr>
          <p:txBody>
            <a:bodyPr wrap="none" rtlCol="0">
              <a:spAutoFit/>
            </a:bodyPr>
            <a:lstStyle/>
            <a:p>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9</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721052663"/>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24.1|4.2|13.7|9.2"/>
</p:tagLst>
</file>

<file path=ppt/tags/tag11.xml><?xml version="1.0" encoding="utf-8"?>
<p:tagLst xmlns:a="http://schemas.openxmlformats.org/drawingml/2006/main" xmlns:r="http://schemas.openxmlformats.org/officeDocument/2006/relationships" xmlns:p="http://schemas.openxmlformats.org/presentationml/2006/main">
  <p:tag name="TIMING" val="|3.7|4.2|6.2|5.5|24.1"/>
</p:tagLst>
</file>

<file path=ppt/tags/tag12.xml><?xml version="1.0" encoding="utf-8"?>
<p:tagLst xmlns:a="http://schemas.openxmlformats.org/drawingml/2006/main" xmlns:r="http://schemas.openxmlformats.org/officeDocument/2006/relationships" xmlns:p="http://schemas.openxmlformats.org/presentationml/2006/main">
  <p:tag name="TIMING" val="|12.8|10.5|15.3"/>
</p:tagLst>
</file>

<file path=ppt/tags/tag13.xml><?xml version="1.0" encoding="utf-8"?>
<p:tagLst xmlns:a="http://schemas.openxmlformats.org/drawingml/2006/main" xmlns:r="http://schemas.openxmlformats.org/officeDocument/2006/relationships" xmlns:p="http://schemas.openxmlformats.org/presentationml/2006/main">
  <p:tag name="TIMING" val="|6.4"/>
</p:tagLst>
</file>

<file path=ppt/tags/tag14.xml><?xml version="1.0" encoding="utf-8"?>
<p:tagLst xmlns:a="http://schemas.openxmlformats.org/drawingml/2006/main" xmlns:r="http://schemas.openxmlformats.org/officeDocument/2006/relationships" xmlns:p="http://schemas.openxmlformats.org/presentationml/2006/main">
  <p:tag name="TIMING" val="|5.8"/>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9.xml><?xml version="1.0" encoding="utf-8"?>
<p:tagLst xmlns:a="http://schemas.openxmlformats.org/drawingml/2006/main" xmlns:r="http://schemas.openxmlformats.org/officeDocument/2006/relationships" xmlns:p="http://schemas.openxmlformats.org/presentationml/2006/main">
  <p:tag name="TIMING" val="|0.5|37.3|9.2"/>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20.xml><?xml version="1.0" encoding="utf-8"?>
<p:tagLst xmlns:a="http://schemas.openxmlformats.org/drawingml/2006/main" xmlns:r="http://schemas.openxmlformats.org/officeDocument/2006/relationships" xmlns:p="http://schemas.openxmlformats.org/presentationml/2006/main">
  <p:tag name="TIMING" val="|12.8|37|10.9"/>
</p:tagLst>
</file>

<file path=ppt/tags/tag21.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2.xml><?xml version="1.0" encoding="utf-8"?>
<p:tagLst xmlns:a="http://schemas.openxmlformats.org/drawingml/2006/main" xmlns:r="http://schemas.openxmlformats.org/officeDocument/2006/relationships" xmlns:p="http://schemas.openxmlformats.org/presentationml/2006/main">
  <p:tag name="TIMING" val="|6.2|2.7|9.2|15.7"/>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40.3|5.7|11.5|7.7"/>
</p:tagLst>
</file>

<file path=ppt/tags/tag6.xml><?xml version="1.0" encoding="utf-8"?>
<p:tagLst xmlns:a="http://schemas.openxmlformats.org/drawingml/2006/main" xmlns:r="http://schemas.openxmlformats.org/officeDocument/2006/relationships" xmlns:p="http://schemas.openxmlformats.org/presentationml/2006/main">
  <p:tag name="TIMING" val="|40.3|5.7|11.5|7.7"/>
</p:tagLst>
</file>

<file path=ppt/tags/tag7.xml><?xml version="1.0" encoding="utf-8"?>
<p:tagLst xmlns:a="http://schemas.openxmlformats.org/drawingml/2006/main" xmlns:r="http://schemas.openxmlformats.org/officeDocument/2006/relationships" xmlns:p="http://schemas.openxmlformats.org/presentationml/2006/main">
  <p:tag name="TIMING" val="|6.7|39.3|36.5"/>
</p:tagLst>
</file>

<file path=ppt/tags/tag8.xml><?xml version="1.0" encoding="utf-8"?>
<p:tagLst xmlns:a="http://schemas.openxmlformats.org/drawingml/2006/main" xmlns:r="http://schemas.openxmlformats.org/officeDocument/2006/relationships" xmlns:p="http://schemas.openxmlformats.org/presentationml/2006/main">
  <p:tag name="TIMING" val="|6.7|39.3|36.5"/>
</p:tagLst>
</file>

<file path=ppt/tags/tag9.xml><?xml version="1.0" encoding="utf-8"?>
<p:tagLst xmlns:a="http://schemas.openxmlformats.org/drawingml/2006/main" xmlns:r="http://schemas.openxmlformats.org/officeDocument/2006/relationships" xmlns:p="http://schemas.openxmlformats.org/presentationml/2006/main">
  <p:tag name="TIMING" val="|9.7|1.5|21.8|11.4|8.5|9.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9016</TotalTime>
  <Words>11688</Words>
  <Application>Microsoft Macintosh PowerPoint</Application>
  <PresentationFormat>Widescreen</PresentationFormat>
  <Paragraphs>1823</Paragraphs>
  <Slides>86</Slides>
  <Notes>77</Notes>
  <HiddenSlides>18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86</vt:i4>
      </vt:variant>
    </vt:vector>
  </HeadingPairs>
  <TitlesOfParts>
    <vt:vector size="92" baseType="lpstr">
      <vt:lpstr>Calibri</vt:lpstr>
      <vt:lpstr>Gadugi</vt:lpstr>
      <vt:lpstr>Seravek</vt:lpstr>
      <vt:lpstr>Wingdings</vt:lpstr>
      <vt:lpstr>Arial</vt:lpstr>
      <vt:lpstr>Office Theme</vt:lpstr>
      <vt:lpstr>Programming Line-Rate Switches</vt:lpstr>
      <vt:lpstr>Joint work with</vt:lpstr>
      <vt:lpstr>Traditional networking</vt:lpstr>
      <vt:lpstr>This is showing signs of age …</vt:lpstr>
      <vt:lpstr>The quest for programmable switches</vt:lpstr>
      <vt:lpstr>The quest for programmable switches</vt:lpstr>
      <vt:lpstr>The vision: programmability at line rate</vt:lpstr>
      <vt:lpstr>This Talk</vt:lpstr>
      <vt:lpstr>A machine model for line-rate switches</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This Talk</vt:lpstr>
      <vt:lpstr>Packet transactions</vt:lpstr>
      <vt:lpstr>Packet transactions are expressive</vt:lpstr>
      <vt:lpstr>Compiling packet transactions</vt:lpstr>
      <vt:lpstr>(1) Serial code to codelet pipeline</vt:lpstr>
      <vt:lpstr>(1) Serial code to codelet pipeline</vt:lpstr>
      <vt:lpstr>(1) Serial code to codelet pipeline</vt:lpstr>
      <vt:lpstr>(1) Serial code to codelet pipeline</vt:lpstr>
      <vt:lpstr>(1) Serial code to codelet pipeline</vt:lpstr>
      <vt:lpstr>(1) Serial code to codelet pipeline</vt:lpstr>
      <vt:lpstr>(2) Codelets to atoms</vt:lpstr>
      <vt:lpstr>(2) Codelets to atoms</vt:lpstr>
      <vt:lpstr>The compiler as a tool for switch design</vt:lpstr>
      <vt:lpstr>Demo</vt:lpstr>
      <vt:lpstr>Stateful atoms for programmable switches</vt:lpstr>
      <vt:lpstr>Compiling packet transactions to atoms</vt:lpstr>
      <vt:lpstr>Compiling packet transactions to atoms</vt:lpstr>
      <vt:lpstr>Compiling packet transactions to atoms</vt:lpstr>
      <vt:lpstr>Programmability adds modest cost</vt:lpstr>
      <vt:lpstr>This Talk</vt:lpstr>
      <vt:lpstr>Motivating programmable scheduling</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Beyond a single PIFO</vt:lpstr>
      <vt:lpstr>Tree of PIFOs</vt:lpstr>
      <vt:lpstr>Expressiveness of PIFOs</vt:lpstr>
      <vt:lpstr>PIFO in hardware</vt:lpstr>
      <vt:lpstr>A single PIFO block</vt:lpstr>
      <vt:lpstr>Hardware feasibility</vt:lpstr>
      <vt:lpstr>A blueprint for programmable switches</vt:lpstr>
      <vt:lpstr>Backup slides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3002</cp:revision>
  <dcterms:created xsi:type="dcterms:W3CDTF">2015-11-20T07:11:46Z</dcterms:created>
  <dcterms:modified xsi:type="dcterms:W3CDTF">2016-10-27T02:25:41Z</dcterms:modified>
</cp:coreProperties>
</file>