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3.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1.xml" ContentType="application/vnd.openxmlformats-officedocument.presentationml.notesSlide+xml"/>
  <Override PartName="/ppt/tags/tag6.xml" ContentType="application/vnd.openxmlformats-officedocument.presentationml.tags+xml"/>
  <Override PartName="/ppt/notesSlides/notesSlide42.xml" ContentType="application/vnd.openxmlformats-officedocument.presentationml.notesSlide+xml"/>
  <Override PartName="/ppt/tags/tag7.xml" ContentType="application/vnd.openxmlformats-officedocument.presentationml.tags+xml"/>
  <Override PartName="/ppt/notesSlides/notesSlide43.xml" ContentType="application/vnd.openxmlformats-officedocument.presentationml.notesSlide+xml"/>
  <Override PartName="/ppt/tags/tag8.xml" ContentType="application/vnd.openxmlformats-officedocument.presentationml.tags+xml"/>
  <Override PartName="/ppt/notesSlides/notesSlide44.xml" ContentType="application/vnd.openxmlformats-officedocument.presentationml.notesSlide+xml"/>
  <Override PartName="/ppt/tags/tag9.xml" ContentType="application/vnd.openxmlformats-officedocument.presentationml.tags+xml"/>
  <Override PartName="/ppt/notesSlides/notesSlide45.xml" ContentType="application/vnd.openxmlformats-officedocument.presentationml.notesSlide+xml"/>
  <Override PartName="/ppt/tags/tag10.xml" ContentType="application/vnd.openxmlformats-officedocument.presentationml.tags+xml"/>
  <Override PartName="/ppt/notesSlides/notesSlide46.xml" ContentType="application/vnd.openxmlformats-officedocument.presentationml.notesSlide+xml"/>
  <Override PartName="/ppt/tags/tag11.xml" ContentType="application/vnd.openxmlformats-officedocument.presentationml.tags+xml"/>
  <Override PartName="/ppt/notesSlides/notesSlide47.xml" ContentType="application/vnd.openxmlformats-officedocument.presentationml.notesSlide+xml"/>
  <Override PartName="/ppt/tags/tag12.xml" ContentType="application/vnd.openxmlformats-officedocument.presentationml.tags+xml"/>
  <Override PartName="/ppt/notesSlides/notesSlide4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9.xml" ContentType="application/vnd.openxmlformats-officedocument.presentationml.notesSlide+xml"/>
  <Override PartName="/ppt/tags/tag15.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00" r:id="rId15"/>
    <p:sldId id="401" r:id="rId16"/>
    <p:sldId id="402" r:id="rId17"/>
    <p:sldId id="403" r:id="rId18"/>
    <p:sldId id="349" r:id="rId19"/>
    <p:sldId id="417" r:id="rId20"/>
    <p:sldId id="406" r:id="rId21"/>
    <p:sldId id="407" r:id="rId22"/>
    <p:sldId id="324" r:id="rId23"/>
    <p:sldId id="408" r:id="rId24"/>
    <p:sldId id="409" r:id="rId25"/>
    <p:sldId id="410" r:id="rId26"/>
    <p:sldId id="411" r:id="rId27"/>
    <p:sldId id="412" r:id="rId28"/>
    <p:sldId id="413" r:id="rId29"/>
    <p:sldId id="414" r:id="rId30"/>
    <p:sldId id="415" r:id="rId31"/>
    <p:sldId id="416" r:id="rId32"/>
    <p:sldId id="337" r:id="rId33"/>
    <p:sldId id="367" r:id="rId34"/>
    <p:sldId id="368" r:id="rId35"/>
    <p:sldId id="369" r:id="rId36"/>
    <p:sldId id="308" r:id="rId37"/>
    <p:sldId id="341" r:id="rId38"/>
    <p:sldId id="340" r:id="rId39"/>
    <p:sldId id="343" r:id="rId40"/>
    <p:sldId id="418" r:id="rId41"/>
    <p:sldId id="280"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13" r:id="rId56"/>
    <p:sldId id="358" r:id="rId57"/>
    <p:sldId id="350" r:id="rId58"/>
    <p:sldId id="396" r:id="rId59"/>
    <p:sldId id="397" r:id="rId60"/>
    <p:sldId id="375" r:id="rId61"/>
    <p:sldId id="357" r:id="rId62"/>
    <p:sldId id="289" r:id="rId63"/>
    <p:sldId id="300" r:id="rId64"/>
    <p:sldId id="363" r:id="rId65"/>
    <p:sldId id="364" r:id="rId66"/>
    <p:sldId id="365" r:id="rId67"/>
    <p:sldId id="273" r:id="rId68"/>
    <p:sldId id="287" r:id="rId69"/>
    <p:sldId id="259" r:id="rId70"/>
    <p:sldId id="262" r:id="rId71"/>
    <p:sldId id="305" r:id="rId72"/>
    <p:sldId id="306" r:id="rId73"/>
    <p:sldId id="301" r:id="rId74"/>
    <p:sldId id="271" r:id="rId75"/>
    <p:sldId id="299" r:id="rId76"/>
    <p:sldId id="288" r:id="rId77"/>
    <p:sldId id="326" r:id="rId78"/>
    <p:sldId id="327" r:id="rId79"/>
    <p:sldId id="272" r:id="rId80"/>
    <p:sldId id="374" r:id="rId81"/>
    <p:sldId id="332" r:id="rId82"/>
    <p:sldId id="370" r:id="rId83"/>
    <p:sldId id="371" r:id="rId84"/>
    <p:sldId id="335" r:id="rId85"/>
    <p:sldId id="336" r:id="rId86"/>
    <p:sldId id="353" r:id="rId87"/>
    <p:sldId id="352" r:id="rId88"/>
    <p:sldId id="372" r:id="rId89"/>
    <p:sldId id="373"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4" autoAdjust="0"/>
    <p:restoredTop sz="81867" autoAdjust="0"/>
  </p:normalViewPr>
  <p:slideViewPr>
    <p:cSldViewPr showGuides="1">
      <p:cViewPr varScale="1">
        <p:scale>
          <a:sx n="57" d="100"/>
          <a:sy n="57" d="100"/>
        </p:scale>
        <p:origin x="1596" y="72"/>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797"/>
          <c:y val="4.3326504918592496E-2"/>
          <c:w val="0.83177151442642105"/>
          <c:h val="0.76181806542474872"/>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5.9988885118929199E-2"/>
                  <c:y val="6.2562771983825094E-2"/>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E-2"/>
                  <c:y val="6.8273659431002207E-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E-2"/>
                  <c:y val="7.3984546878179402E-2"/>
                </c:manualLayout>
              </c:layout>
              <c:tx>
                <c:rich>
                  <a:bodyPr/>
                  <a:lstStyle/>
                  <a:p>
                    <a:r>
                      <a:rPr lang="en-US" sz="1800" smtClean="0">
                        <a:solidFill>
                          <a:schemeClr val="bg2">
                            <a:lumMod val="50000"/>
                          </a:schemeClr>
                        </a:solidFill>
                      </a:rPr>
                      <a:t>IXP 2400</a:t>
                    </a:r>
                  </a:p>
                  <a:p>
                    <a:r>
                      <a:rPr lang="en-US" sz="1800" smtClean="0">
                        <a:solidFill>
                          <a:schemeClr val="bg2">
                            <a:lumMod val="50000"/>
                          </a:schemeClr>
                        </a:solidFill>
                      </a:rPr>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403E-2"/>
                  <c:y val="7.7944973216260496E-2"/>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502E-2"/>
                  <c:y val="6.36788948696414E-2"/>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0"/>
                  <c:y val="7.0350809807310677E-2"/>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6.1520422605671102E-2"/>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80160488"/>
        <c:axId val="180162056"/>
      </c:lineChart>
      <c:catAx>
        <c:axId val="180160488"/>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80162056"/>
        <c:crosses val="autoZero"/>
        <c:auto val="1"/>
        <c:lblAlgn val="ctr"/>
        <c:lblOffset val="100"/>
        <c:noMultiLvlLbl val="0"/>
      </c:catAx>
      <c:valAx>
        <c:axId val="180162056"/>
        <c:scaling>
          <c:logBase val="1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80160488"/>
        <c:crosses val="autoZero"/>
        <c:crossBetween val="between"/>
      </c:valAx>
      <c:spPr>
        <a:noFill/>
        <a:ln>
          <a:solidFill>
            <a:schemeClr val="bg2">
              <a:lumMod val="90000"/>
            </a:schemeClr>
          </a:solidFill>
        </a:ln>
        <a:effectLst/>
      </c:spPr>
    </c:plotArea>
    <c:legend>
      <c:legendPos val="t"/>
      <c:layout>
        <c:manualLayout>
          <c:xMode val="edge"/>
          <c:yMode val="edge"/>
          <c:x val="0.71148730686560102"/>
          <c:y val="0.59349593495935005"/>
          <c:w val="0.28851269313439898"/>
          <c:h val="0.18585771290783801"/>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19355648"/>
        <c:axId val="118352256"/>
      </c:scatterChart>
      <c:valAx>
        <c:axId val="119355648"/>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8352256"/>
        <c:crosses val="autoZero"/>
        <c:crossBetween val="midCat"/>
      </c:valAx>
      <c:valAx>
        <c:axId val="11835225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935564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3901101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4254578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119359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1834794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11808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578519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p>
          <a:p>
            <a:pPr marL="0" indent="0">
              <a:buNone/>
            </a:pPr>
            <a:endParaRPr lang="en-US" baseline="0" dirty="0" smtClean="0"/>
          </a:p>
          <a:p>
            <a:pPr marL="0" indent="0">
              <a:buNone/>
            </a:pPr>
            <a:r>
              <a:rPr lang="en-US" baseline="0" dirty="0" smtClean="0"/>
              <a:t>====</a:t>
            </a:r>
          </a:p>
          <a:p>
            <a:pPr marL="0" indent="0">
              <a:buNone/>
            </a:pPr>
            <a:r>
              <a:rPr lang="en-US" baseline="0" dirty="0" smtClean="0"/>
              <a:t>The </a:t>
            </a:r>
            <a:r>
              <a:rPr lang="en-US" baseline="0" dirty="0" err="1" smtClean="0"/>
              <a:t>preprossing</a:t>
            </a:r>
            <a:r>
              <a:rPr lang="en-US" baseline="0" dirty="0" smtClean="0"/>
              <a:t> stage is bunch of book-keeping tricks which make life easier on next stages</a:t>
            </a:r>
          </a:p>
          <a:p>
            <a:pPr marL="0" indent="0">
              <a:buNone/>
            </a:pPr>
            <a:r>
              <a:rPr lang="en-US" baseline="0" dirty="0" smtClean="0"/>
              <a:t>If else branches replaced by ternary operator </a:t>
            </a:r>
            <a:r>
              <a:rPr lang="en-US" baseline="0" dirty="0" smtClean="0">
                <a:sym typeface="Wingdings"/>
              </a:rPr>
              <a:t></a:t>
            </a:r>
            <a:r>
              <a:rPr lang="en-US" baseline="0" dirty="0" smtClean="0"/>
              <a:t> no branching, strictly straight-line code </a:t>
            </a:r>
          </a:p>
          <a:p>
            <a:pPr marL="0" indent="0">
              <a:buNone/>
            </a:pPr>
            <a:r>
              <a:rPr lang="en-US" baseline="0" dirty="0" smtClean="0"/>
              <a:t>Turn state variables into stylized from; only read from state, write to state </a:t>
            </a:r>
            <a:r>
              <a:rPr lang="en-US" baseline="0" dirty="0" smtClean="0">
                <a:sym typeface="Wingdings"/>
              </a:rPr>
              <a:t> makes it simpler to identify dependencies for state variables</a:t>
            </a:r>
          </a:p>
          <a:p>
            <a:pPr marL="0" indent="0">
              <a:buNone/>
            </a:pPr>
            <a:endParaRPr lang="en-US" baseline="0" dirty="0" smtClean="0">
              <a:sym typeface="Wingdings"/>
            </a:endParaRPr>
          </a:p>
          <a:p>
            <a:pPr marL="0" indent="0">
              <a:buNone/>
            </a:pPr>
            <a:r>
              <a:rPr lang="en-US" baseline="0" dirty="0" smtClean="0">
                <a:sym typeface="Wingdings"/>
              </a:rPr>
              <a:t>Two kinds of dependencies</a:t>
            </a:r>
          </a:p>
          <a:p>
            <a:pPr marL="228600" indent="-228600">
              <a:buAutoNum type="arabicPeriod"/>
            </a:pPr>
            <a:r>
              <a:rPr lang="en-US" baseline="0" dirty="0" smtClean="0">
                <a:sym typeface="Wingdings"/>
              </a:rPr>
              <a:t>Dependencies within a packet</a:t>
            </a:r>
          </a:p>
          <a:p>
            <a:pPr marL="228600" indent="-228600">
              <a:buAutoNum type="arabicPeriod"/>
            </a:pPr>
            <a:r>
              <a:rPr lang="en-US" baseline="0" dirty="0" smtClean="0">
                <a:sym typeface="Wingdings"/>
              </a:rPr>
              <a:t>Dependencies across packets (through persistent state on the switch)</a:t>
            </a:r>
          </a:p>
          <a:p>
            <a:pPr marL="0" indent="0">
              <a:buNone/>
            </a:pPr>
            <a:endParaRPr lang="en-US" baseline="0" dirty="0" smtClean="0">
              <a:sym typeface="Wingdings"/>
            </a:endParaRPr>
          </a:p>
          <a:p>
            <a:pPr marL="0" indent="0">
              <a:buNone/>
            </a:pPr>
            <a:endParaRPr lang="en-US" baseline="0" dirty="0" smtClean="0">
              <a:sym typeface="Wingdings"/>
            </a:endParaRPr>
          </a:p>
          <a:p>
            <a:pPr marL="0" indent="0">
              <a:buNone/>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277030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100945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baseline="0" dirty="0" smtClean="0"/>
          </a:p>
          <a:p>
            <a:r>
              <a:rPr lang="en-US" baseline="0" dirty="0" smtClean="0"/>
              <a:t>What about other dependencies? To simplify the compiler, get rid of other types of dependencies by creating dummy variable (standard compiler technique: static single assignment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484706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a:p>
            <a:endParaRPr lang="en-US" baseline="0" dirty="0" smtClean="0"/>
          </a:p>
          <a:p>
            <a:r>
              <a:rPr lang="en-US" baseline="0" dirty="0" smtClean="0"/>
              <a:t>Dependencies between fields of different packets through a state variable</a:t>
            </a:r>
          </a:p>
          <a:p>
            <a:r>
              <a:rPr lang="en-US" baseline="0" dirty="0" smtClean="0"/>
              <a:t>--</a:t>
            </a:r>
          </a:p>
          <a:p>
            <a:r>
              <a:rPr lang="en-US" baseline="0" dirty="0" smtClean="0"/>
              <a:t>Add double arrows between the two nodes that read and write to a state; the write to state has to happen after the read</a:t>
            </a:r>
          </a:p>
          <a:p>
            <a:endParaRPr lang="en-US" baseline="0" dirty="0" smtClean="0"/>
          </a:p>
          <a:p>
            <a:r>
              <a:rPr lang="en-US" baseline="0" dirty="0" smtClean="0"/>
              <a:t>Forward arrow mean: read has to happen before the write for this packet</a:t>
            </a:r>
          </a:p>
          <a:p>
            <a:r>
              <a:rPr lang="en-US" baseline="0" dirty="0" smtClean="0"/>
              <a:t>Backward arrow means: the write has to happen before the read on the next packet</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3087743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Strongly connected component gets to the heart what operations have to happen atomically to respect all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415009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567235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84345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57707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p>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t>Express the circuit as an imperative program with holes to be filled </a:t>
            </a:r>
            <a:r>
              <a:rPr lang="en-US" baseline="0" dirty="0" smtClean="0">
                <a:sym typeface="Wingdings"/>
              </a:rPr>
              <a:t> this is called an implementation sketch. Figure out if there is some assignment of wholes to implement your code block. The search for holes </a:t>
            </a:r>
          </a:p>
          <a:p>
            <a:endParaRPr lang="en-US" baseline="0" dirty="0" smtClean="0">
              <a:sym typeface="Wingdings"/>
            </a:endParaRPr>
          </a:p>
          <a:p>
            <a:r>
              <a:rPr lang="en-US" baseline="0" dirty="0" smtClean="0">
                <a:sym typeface="Wingdings"/>
              </a:rPr>
              <a:t>This is called syntax-based synthesis. Specifically, we use the tool SKETCH to do the program synthesis. (underneath uses some kind of SAT solver)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6626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Chip diagram replaced with a blank as a bad hack.</a:t>
            </a:r>
          </a:p>
          <a:p>
            <a:r>
              <a:rPr lang="en-US" dirty="0" smtClean="0"/>
              <a:t>Practice</a:t>
            </a:r>
            <a:r>
              <a:rPr lang="en-US" baseline="0" dirty="0" smtClean="0"/>
              <a:t> narration here, too much waffling.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3912011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Practice</a:t>
            </a:r>
            <a:r>
              <a:rPr lang="en-US" baseline="0" dirty="0" smtClean="0"/>
              <a:t> narration here, too much waffling.</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90081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a:p>
            <a:endParaRPr lang="en-US" baseline="0" dirty="0" smtClean="0"/>
          </a:p>
          <a:p>
            <a:r>
              <a:rPr lang="en-US" sz="800" kern="1200" dirty="0" smtClean="0">
                <a:solidFill>
                  <a:schemeClr val="tx1"/>
                </a:solidFill>
                <a:latin typeface="+mn-lt"/>
                <a:ea typeface="+mn-ea"/>
                <a:cs typeface="+mn-cs"/>
              </a:rPr>
              <a:t>1 </a:t>
            </a:r>
            <a:r>
              <a:rPr lang="en-US" sz="800" kern="1200" dirty="0" err="1" smtClean="0">
                <a:solidFill>
                  <a:schemeClr val="tx1"/>
                </a:solidFill>
                <a:latin typeface="+mn-lt"/>
                <a:ea typeface="+mn-ea"/>
                <a:cs typeface="+mn-cs"/>
              </a:rPr>
              <a:t>enqueue</a:t>
            </a:r>
            <a:r>
              <a:rPr lang="en-US" sz="800" kern="1200" dirty="0" smtClean="0">
                <a:solidFill>
                  <a:schemeClr val="tx1"/>
                </a:solidFill>
                <a:latin typeface="+mn-lt"/>
                <a:ea typeface="+mn-ea"/>
                <a:cs typeface="+mn-cs"/>
              </a:rPr>
              <a:t> + 1 </a:t>
            </a:r>
            <a:r>
              <a:rPr lang="en-US" sz="800" kern="1200" dirty="0" err="1" smtClean="0">
                <a:solidFill>
                  <a:schemeClr val="tx1"/>
                </a:solidFill>
                <a:latin typeface="+mn-lt"/>
                <a:ea typeface="+mn-ea"/>
                <a:cs typeface="+mn-cs"/>
              </a:rPr>
              <a:t>dequeue</a:t>
            </a:r>
            <a:r>
              <a:rPr lang="en-US" sz="800" kern="1200" dirty="0" smtClean="0">
                <a:solidFill>
                  <a:schemeClr val="tx1"/>
                </a:solidFill>
                <a:latin typeface="+mn-lt"/>
                <a:ea typeface="+mn-ea"/>
                <a:cs typeface="+mn-cs"/>
              </a:rPr>
              <a:t> per clock cycle</a:t>
            </a:r>
          </a:p>
          <a:p>
            <a:r>
              <a:rPr lang="en-US" sz="800" kern="1200" dirty="0" smtClean="0">
                <a:solidFill>
                  <a:schemeClr val="tx1"/>
                </a:solidFill>
                <a:latin typeface="+mn-lt"/>
                <a:ea typeface="+mn-ea"/>
                <a:cs typeface="+mn-cs"/>
              </a:rPr>
              <a:t>Can be shared among multiple logical PIFOs</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latin typeface="Gadugi" panose="020B0502040204020203" pitchFamily="34" charset="0"/>
              </a:rPr>
              <a:t>Move out </a:t>
            </a:r>
            <a:r>
              <a:rPr lang="en-US" smtClean="0">
                <a:latin typeface="Gadugi" panose="020B0502040204020203" pitchFamily="34" charset="0"/>
              </a:rPr>
              <a:t>of slides: Continues </a:t>
            </a:r>
            <a:r>
              <a:rPr lang="en-US" dirty="0" smtClean="0">
                <a:latin typeface="Gadugi" panose="020B0502040204020203" pitchFamily="34" charset="0"/>
              </a:rPr>
              <a:t>to meet timing until 2048 flows, fails timing at 4096.</a:t>
            </a:r>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615969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6/2/2016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6/2/2016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6/2/2016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eb.mit.edu/domino"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hyperlink" Target="http://web.mit.edu/pifo"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sp>
        <p:nvSpPr>
          <p:cNvPr id="76" name="Rounded Rectangle 75"/>
          <p:cNvSpPr/>
          <p:nvPr/>
        </p:nvSpPr>
        <p:spPr>
          <a:xfrm>
            <a:off x="2362200" y="3619500"/>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Can’t build a 10 GHz processor</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32" name="TextBox 131"/>
              <p:cNvSpPr txBox="1"/>
              <p:nvPr/>
            </p:nvSpPr>
            <p:spPr>
              <a:xfrm>
                <a:off x="2528567" y="5939135"/>
                <a:ext cx="103586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62" name="TextBox 161"/>
              <p:cNvSpPr txBox="1"/>
              <p:nvPr/>
            </p:nvSpPr>
            <p:spPr>
              <a:xfrm>
                <a:off x="2452367"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grpSp>
    </p:spTree>
    <p:extLst>
      <p:ext uri="{BB962C8B-B14F-4D97-AF65-F5344CB8AC3E}">
        <p14:creationId xmlns:p14="http://schemas.microsoft.com/office/powerpoint/2010/main" val="45780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2932" y="25622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46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46945E-18 2.22222E-6 L 0.28438 2.22222E-6 " pathEditMode="relative" ptsTypes="AA">
                                      <p:cBhvr>
                                        <p:cTn id="6" dur="750" fill="hold"/>
                                        <p:tgtEl>
                                          <p:spTgt spid="18"/>
                                        </p:tgtEl>
                                        <p:attrNameLst>
                                          <p:attrName>ppt_x</p:attrName>
                                          <p:attrName>ppt_y</p:attrName>
                                        </p:attrNameLst>
                                      </p:cBhvr>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75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5E-6 -1.11111E-6 L 0.69011 -1.11111E-6 " pathEditMode="relative" rAng="0" ptsTypes="AA">
                                      <p:cBhvr>
                                        <p:cTn id="26" dur="1000" fill="hold"/>
                                        <p:tgtEl>
                                          <p:spTgt spid="23"/>
                                        </p:tgtEl>
                                        <p:attrNameLst>
                                          <p:attrName>ppt_x</p:attrName>
                                          <p:attrName>ppt_y</p:attrName>
                                        </p:attrNameLst>
                                      </p:cBhvr>
                                      <p:rCtr x="345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60688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 machine model for line-rate routers</a:t>
            </a:r>
            <a:endParaRPr lang="en-US" dirty="0">
              <a:latin typeface="+mj-lt"/>
            </a:endParaRPr>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latin typeface="+mj-lt"/>
              </a:rPr>
              <a:t>Atom: </a:t>
            </a:r>
            <a:r>
              <a:rPr lang="en-US" dirty="0">
                <a:latin typeface="+mj-lt"/>
              </a:rPr>
              <a:t>Smallest unit of atomic </a:t>
            </a:r>
            <a:r>
              <a:rPr lang="en-US" dirty="0" smtClean="0">
                <a:latin typeface="+mj-lt"/>
              </a:rPr>
              <a:t>packet/state </a:t>
            </a:r>
            <a:r>
              <a:rPr lang="en-US" dirty="0">
                <a:latin typeface="+mj-lt"/>
              </a:rPr>
              <a:t>update</a:t>
            </a:r>
          </a:p>
          <a:p>
            <a:r>
              <a:rPr lang="en-US" dirty="0">
                <a:latin typeface="+mj-lt"/>
              </a:rPr>
              <a:t>A router’s atoms constitute its instruction set</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104110"/>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104110"/>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1749717"/>
            <a:ext cx="1993032" cy="3377367"/>
          </a:xfrm>
          <a:prstGeom prst="rect">
            <a:avLst/>
          </a:prstGeom>
          <a:ln w="76200"/>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104110"/>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26538"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259" name="Group 258"/>
              <p:cNvGrpSpPr/>
              <p:nvPr/>
            </p:nvGrpSpPr>
            <p:grpSpPr>
              <a:xfrm>
                <a:off x="2565399" y="2967124"/>
                <a:ext cx="2654301" cy="2288696"/>
                <a:chOff x="2565399" y="2933700"/>
                <a:chExt cx="2654301" cy="2288696"/>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constant</a:t>
                  </a:r>
                  <a:endParaRPr lang="en-US" dirty="0">
                    <a:solidFill>
                      <a:schemeClr val="tx1"/>
                    </a:solidFill>
                    <a:latin typeface="+mj-lt"/>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latin typeface="+mj-lt"/>
                    </a:rPr>
                    <a:t>Add</a:t>
                  </a:r>
                  <a:endParaRPr lang="en-US" dirty="0">
                    <a:latin typeface="+mj-lt"/>
                  </a:endParaRPr>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latin typeface="+mj-lt"/>
                    </a:rPr>
                    <a:t> Sub</a:t>
                  </a:r>
                  <a:endParaRPr lang="en-US" dirty="0">
                    <a:latin typeface="+mj-lt"/>
                  </a:endParaRPr>
                </a:p>
              </p:txBody>
            </p:sp>
            <p:sp>
              <p:nvSpPr>
                <p:cNvPr id="143" name="Trapezoid 142"/>
                <p:cNvSpPr/>
                <p:nvPr/>
              </p:nvSpPr>
              <p:spPr>
                <a:xfrm rot="10800000">
                  <a:off x="3558223" y="4216400"/>
                  <a:ext cx="1395437"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4" name="TextBox 143"/>
                <p:cNvSpPr txBox="1"/>
                <p:nvPr/>
              </p:nvSpPr>
              <p:spPr>
                <a:xfrm>
                  <a:off x="3573342" y="4254499"/>
                  <a:ext cx="1367171" cy="369332"/>
                </a:xfrm>
                <a:prstGeom prst="rect">
                  <a:avLst/>
                </a:prstGeom>
                <a:noFill/>
              </p:spPr>
              <p:txBody>
                <a:bodyPr wrap="square" rtlCol="0">
                  <a:spAutoFit/>
                </a:bodyPr>
                <a:lstStyle/>
                <a:p>
                  <a:r>
                    <a:rPr lang="en-US" dirty="0" smtClean="0">
                      <a:latin typeface="+mj-lt"/>
                    </a:rPr>
                    <a:t>2-to-1 Mux</a:t>
                  </a:r>
                  <a:endParaRPr lang="en-US" dirty="0">
                    <a:latin typeface="+mj-lt"/>
                  </a:endParaRPr>
                </a:p>
              </p:txBody>
            </p:sp>
            <p:sp>
              <p:nvSpPr>
                <p:cNvPr id="145" name="Rectangle 144"/>
                <p:cNvSpPr/>
                <p:nvPr/>
              </p:nvSpPr>
              <p:spPr>
                <a:xfrm>
                  <a:off x="4049763" y="4841396"/>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46" name="Rectangle 145"/>
                <p:cNvSpPr/>
                <p:nvPr/>
              </p:nvSpPr>
              <p:spPr>
                <a:xfrm>
                  <a:off x="2565399" y="4254500"/>
                  <a:ext cx="845865"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choice</a:t>
                  </a:r>
                  <a:endParaRPr lang="en-US" dirty="0">
                    <a:solidFill>
                      <a:schemeClr val="tx1"/>
                    </a:solidFill>
                    <a:latin typeface="+mj-lt"/>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3" idx="0"/>
                  <a:endCxn id="145" idx="0"/>
                </p:cNvCxnSpPr>
                <p:nvPr/>
              </p:nvCxnSpPr>
              <p:spPr>
                <a:xfrm>
                  <a:off x="4255941" y="4635498"/>
                  <a:ext cx="3372" cy="20589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11264" y="4425949"/>
                  <a:ext cx="199346"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1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animEffect transition="in" filter="wipe(left)">
                                      <p:cBhvr>
                                        <p:cTn id="11" dur="500"/>
                                        <p:tgtEl>
                                          <p:spTgt spid="27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endParaRPr lang="en-US" dirty="0">
              <a:latin typeface="Gadugi" panose="020B0502040204020203" pitchFamily="34" charset="0"/>
            </a:endParaRPr>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14300"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845418497"/>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3463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Programming with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8" name="Rounded Rectangle 177"/>
          <p:cNvSpPr/>
          <p:nvPr/>
        </p:nvSpPr>
        <p:spPr>
          <a:xfrm>
            <a:off x="1790700" y="5715000"/>
            <a:ext cx="9029700" cy="914400"/>
          </a:xfrm>
          <a:prstGeom prst="round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mj-lt"/>
                <a:cs typeface="Seravek"/>
              </a:rPr>
              <a:t>Reject code that can’t be mapped</a:t>
            </a:r>
          </a:p>
        </p:txBody>
      </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3028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50"/>
                                  </p:stCondLst>
                                  <p:childTnLst>
                                    <p:set>
                                      <p:cBhvr>
                                        <p:cTn id="30" dur="1" fill="hold">
                                          <p:stCondLst>
                                            <p:cond delay="0"/>
                                          </p:stCondLst>
                                        </p:cTn>
                                        <p:tgtEl>
                                          <p:spTgt spid="151"/>
                                        </p:tgtEl>
                                        <p:attrNameLst>
                                          <p:attrName>style.visibility</p:attrName>
                                        </p:attrNameLst>
                                      </p:cBhvr>
                                      <p:to>
                                        <p:strVal val="visible"/>
                                      </p:to>
                                    </p:set>
                                  </p:childTnLst>
                                </p:cTn>
                              </p:par>
                            </p:childTnLst>
                          </p:cTn>
                        </p:par>
                        <p:par>
                          <p:cTn id="31" fill="hold">
                            <p:stCondLst>
                              <p:cond delay="250"/>
                            </p:stCondLst>
                            <p:childTnLst>
                              <p:par>
                                <p:cTn id="32" presetID="1"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compiler</a:t>
            </a:r>
            <a:endParaRPr lang="en-US" dirty="0">
              <a:latin typeface="+mj-lt"/>
            </a:endParaRPr>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mj-lt"/>
              </a:rPr>
              <a:t>Packet Transactions</a:t>
            </a:r>
            <a:endParaRPr lang="en-US" dirty="0">
              <a:latin typeface="+mj-lt"/>
            </a:endParaRPr>
          </a:p>
        </p:txBody>
      </p:sp>
      <p:sp>
        <p:nvSpPr>
          <p:cNvPr id="7" name="Down Arrow 6"/>
          <p:cNvSpPr/>
          <p:nvPr/>
        </p:nvSpPr>
        <p:spPr>
          <a:xfrm>
            <a:off x="1790700"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Up Arrow 18"/>
          <p:cNvSpPr/>
          <p:nvPr/>
        </p:nvSpPr>
        <p:spPr>
          <a:xfrm>
            <a:off x="9911241"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mj-lt"/>
              </a:rPr>
              <a:t>Processing Pipeline</a:t>
            </a:r>
            <a:endParaRPr lang="en-US" dirty="0">
              <a:latin typeface="+mj-lt"/>
            </a:endParaRPr>
          </a:p>
        </p:txBody>
      </p:sp>
      <p:sp>
        <p:nvSpPr>
          <p:cNvPr id="21" name="Rounded Rectangle 20"/>
          <p:cNvSpPr/>
          <p:nvPr/>
        </p:nvSpPr>
        <p:spPr>
          <a:xfrm>
            <a:off x="8888793" y="3505200"/>
            <a:ext cx="2781300"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5" name="Right Arrow 24"/>
          <p:cNvSpPr/>
          <p:nvPr/>
        </p:nvSpPr>
        <p:spPr>
          <a:xfrm>
            <a:off x="3592893" y="35986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Rounded Rectangle 25"/>
          <p:cNvSpPr/>
          <p:nvPr/>
        </p:nvSpPr>
        <p:spPr>
          <a:xfrm>
            <a:off x="4543815" y="35183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7" name="Right Arrow 26"/>
          <p:cNvSpPr/>
          <p:nvPr/>
        </p:nvSpPr>
        <p:spPr>
          <a:xfrm>
            <a:off x="7783893" y="35986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TextBox 27"/>
          <p:cNvSpPr txBox="1"/>
          <p:nvPr/>
        </p:nvSpPr>
        <p:spPr>
          <a:xfrm>
            <a:off x="4543815" y="35892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29" name="TextBox 28"/>
          <p:cNvSpPr txBox="1"/>
          <p:nvPr/>
        </p:nvSpPr>
        <p:spPr>
          <a:xfrm>
            <a:off x="9079293" y="3594496"/>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0" name="Rounded Rectangle 29"/>
          <p:cNvSpPr/>
          <p:nvPr/>
        </p:nvSpPr>
        <p:spPr>
          <a:xfrm>
            <a:off x="468693" y="3505200"/>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1" name="TextBox 30"/>
          <p:cNvSpPr txBox="1"/>
          <p:nvPr/>
        </p:nvSpPr>
        <p:spPr>
          <a:xfrm>
            <a:off x="1017204" y="3602404"/>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Preprocessing</a:t>
            </a:r>
            <a:endParaRPr lang="en-US" dirty="0">
              <a:latin typeface="+mj-lt"/>
            </a:endParaRPr>
          </a:p>
        </p:txBody>
      </p:sp>
      <p:sp>
        <p:nvSpPr>
          <p:cNvPr id="6" name="Right Arrow 5"/>
          <p:cNvSpPr/>
          <p:nvPr/>
        </p:nvSpPr>
        <p:spPr>
          <a:xfrm>
            <a:off x="3582978" y="62275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ounded Rectangle 6"/>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 name="Right Arrow 7"/>
          <p:cNvSpPr/>
          <p:nvPr/>
        </p:nvSpPr>
        <p:spPr>
          <a:xfrm>
            <a:off x="7773978" y="62275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13" name="TextBox 12"/>
          <p:cNvSpPr txBox="1"/>
          <p:nvPr/>
        </p:nvSpPr>
        <p:spPr>
          <a:xfrm>
            <a:off x="647700" y="1828800"/>
            <a:ext cx="3829895" cy="3416320"/>
          </a:xfrm>
          <a:prstGeom prst="rect">
            <a:avLst/>
          </a:prstGeom>
          <a:noFill/>
        </p:spPr>
        <p:txBody>
          <a:bodyPr wrap="none" rtlCol="0">
            <a:spAutoFit/>
          </a:bodyPr>
          <a:lstStyle/>
          <a:p>
            <a:pPr>
              <a:lnSpc>
                <a:spcPct val="120000"/>
              </a:lnSpc>
            </a:pPr>
            <a:r>
              <a:rPr lang="en-US" sz="3000" dirty="0">
                <a:latin typeface="+mj-lt"/>
                <a:cs typeface="Seravek"/>
              </a:rPr>
              <a:t>i</a:t>
            </a:r>
            <a:r>
              <a:rPr lang="en-US" sz="3000" dirty="0" smtClean="0">
                <a:latin typeface="+mj-lt"/>
                <a:cs typeface="Seravek"/>
              </a:rPr>
              <a:t>f (</a:t>
            </a:r>
            <a:r>
              <a:rPr lang="en-US" sz="3000" dirty="0" smtClean="0">
                <a:solidFill>
                  <a:srgbClr val="FF0000"/>
                </a:solidFill>
                <a:latin typeface="+mj-lt"/>
                <a:cs typeface="Seravek"/>
              </a:rPr>
              <a:t>count</a:t>
            </a:r>
            <a:r>
              <a:rPr lang="en-US" sz="3000" dirty="0" smtClean="0">
                <a:latin typeface="+mj-lt"/>
                <a:cs typeface="Seravek"/>
              </a:rPr>
              <a:t> == 9):</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pkt.src</a:t>
            </a:r>
            <a:endParaRPr lang="en-US" sz="3000" dirty="0" smtClean="0">
              <a:latin typeface="+mj-lt"/>
              <a:cs typeface="Seravek"/>
            </a:endParaRPr>
          </a:p>
          <a:p>
            <a:pPr>
              <a:lnSpc>
                <a:spcPct val="120000"/>
              </a:lnSpc>
            </a:pPr>
            <a:r>
              <a:rPr lang="en-US" sz="3000" dirty="0">
                <a:latin typeface="+mj-lt"/>
                <a:cs typeface="Seravek"/>
              </a:rPr>
              <a:t> </a:t>
            </a:r>
            <a:r>
              <a:rPr lang="en-US" sz="3000" dirty="0" smtClean="0">
                <a:latin typeface="+mj-lt"/>
                <a:cs typeface="Seravek"/>
              </a:rPr>
              <a:t> </a:t>
            </a:r>
            <a:r>
              <a:rPr lang="en-US" sz="3000" dirty="0" smtClean="0">
                <a:solidFill>
                  <a:srgbClr val="FF0000"/>
                </a:solidFill>
                <a:latin typeface="+mj-lt"/>
                <a:cs typeface="Seravek"/>
              </a:rPr>
              <a:t>count</a:t>
            </a:r>
            <a:r>
              <a:rPr lang="en-US" sz="3000" dirty="0" smtClean="0">
                <a:latin typeface="+mj-lt"/>
                <a:cs typeface="Seravek"/>
              </a:rPr>
              <a:t> = 0</a:t>
            </a:r>
          </a:p>
          <a:p>
            <a:pPr>
              <a:lnSpc>
                <a:spcPct val="120000"/>
              </a:lnSpc>
            </a:pPr>
            <a:r>
              <a:rPr lang="en-US" sz="3000" dirty="0">
                <a:latin typeface="+mj-lt"/>
                <a:cs typeface="Seravek"/>
              </a:rPr>
              <a:t>e</a:t>
            </a:r>
            <a:r>
              <a:rPr lang="en-US" sz="3000" dirty="0" smtClean="0">
                <a:latin typeface="+mj-lt"/>
                <a:cs typeface="Seravek"/>
              </a:rPr>
              <a:t>lse :</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0</a:t>
            </a:r>
          </a:p>
          <a:p>
            <a:pPr>
              <a:lnSpc>
                <a:spcPct val="120000"/>
              </a:lnSpc>
            </a:pPr>
            <a:r>
              <a:rPr lang="en-US" sz="3000" dirty="0" smtClean="0">
                <a:latin typeface="+mj-lt"/>
                <a:cs typeface="Seravek"/>
              </a:rPr>
              <a:t>  </a:t>
            </a:r>
            <a:r>
              <a:rPr lang="en-US" sz="3000" dirty="0" smtClean="0">
                <a:solidFill>
                  <a:srgbClr val="FF0000"/>
                </a:solidFill>
                <a:latin typeface="+mj-lt"/>
                <a:cs typeface="Seravek"/>
              </a:rPr>
              <a:t>count++</a:t>
            </a:r>
            <a:endParaRPr lang="en-US" sz="3000" dirty="0" smtClean="0">
              <a:latin typeface="+mj-lt"/>
              <a:cs typeface="Seravek"/>
            </a:endParaRPr>
          </a:p>
        </p:txBody>
      </p:sp>
      <p:grpSp>
        <p:nvGrpSpPr>
          <p:cNvPr id="16" name="Group 15"/>
          <p:cNvGrpSpPr/>
          <p:nvPr/>
        </p:nvGrpSpPr>
        <p:grpSpPr>
          <a:xfrm>
            <a:off x="4305300" y="2161054"/>
            <a:ext cx="7770737" cy="2862322"/>
            <a:chOff x="4305300" y="2161054"/>
            <a:chExt cx="7770737" cy="2862322"/>
          </a:xfrm>
        </p:grpSpPr>
        <p:sp>
          <p:nvSpPr>
            <p:cNvPr id="4" name="TextBox 3"/>
            <p:cNvSpPr txBox="1"/>
            <p:nvPr/>
          </p:nvSpPr>
          <p:spPr>
            <a:xfrm>
              <a:off x="5715000" y="2161054"/>
              <a:ext cx="6361037" cy="2862322"/>
            </a:xfrm>
            <a:prstGeom prst="rect">
              <a:avLst/>
            </a:prstGeom>
            <a:noFill/>
          </p:spPr>
          <p:txBody>
            <a:bodyPr wrap="none" rtlCol="0">
              <a:spAutoFit/>
            </a:bodyPr>
            <a:lstStyle/>
            <a:p>
              <a:pPr>
                <a:lnSpc>
                  <a:spcPct val="120000"/>
                </a:lnSpc>
              </a:pPr>
              <a:r>
                <a:rPr lang="en-US" sz="3000" dirty="0" err="1" smtClean="0">
                  <a:latin typeface="+mj-lt"/>
                  <a:cs typeface="Seravek"/>
                </a:rPr>
                <a:t>pkt.old</a:t>
              </a:r>
              <a:r>
                <a:rPr lang="en-US" sz="3000" dirty="0" smtClean="0">
                  <a:latin typeface="+mj-lt"/>
                  <a:cs typeface="Seravek"/>
                </a:rPr>
                <a:t> </a:t>
              </a:r>
              <a:r>
                <a:rPr lang="en-US" sz="3000" dirty="0">
                  <a:latin typeface="+mj-lt"/>
                  <a:cs typeface="Seravek"/>
                </a:rPr>
                <a:t>= </a:t>
              </a:r>
              <a:r>
                <a:rPr lang="en-US" sz="3000" dirty="0">
                  <a:solidFill>
                    <a:srgbClr val="FF0000"/>
                  </a:solidFill>
                  <a:latin typeface="+mj-lt"/>
                  <a:cs typeface="Seravek"/>
                </a:rPr>
                <a:t>count</a:t>
              </a:r>
              <a:r>
                <a:rPr lang="en-US" sz="3000" dirty="0">
                  <a:latin typeface="+mj-lt"/>
                  <a:cs typeface="Seravek"/>
                </a:rPr>
                <a:t>;</a:t>
              </a:r>
            </a:p>
            <a:p>
              <a:pPr>
                <a:lnSpc>
                  <a:spcPct val="120000"/>
                </a:lnSpc>
              </a:pPr>
              <a:r>
                <a:rPr lang="en-US" sz="3000" dirty="0" err="1">
                  <a:latin typeface="+mj-lt"/>
                  <a:cs typeface="Seravek"/>
                </a:rPr>
                <a:t>pkt.tmp</a:t>
              </a:r>
              <a:r>
                <a:rPr lang="en-US" sz="3000" dirty="0">
                  <a:latin typeface="+mj-lt"/>
                  <a:cs typeface="Seravek"/>
                </a:rPr>
                <a:t> = </a:t>
              </a:r>
              <a:r>
                <a:rPr lang="en-US" sz="3000" dirty="0" err="1">
                  <a:latin typeface="+mj-lt"/>
                  <a:cs typeface="Seravek"/>
                </a:rPr>
                <a:t>pkt.old</a:t>
              </a:r>
              <a:r>
                <a:rPr lang="en-US" sz="3000" dirty="0">
                  <a:latin typeface="+mj-lt"/>
                  <a:cs typeface="Seravek"/>
                </a:rPr>
                <a:t> == </a:t>
              </a:r>
              <a:r>
                <a:rPr lang="en-US" sz="3000" dirty="0" smtClean="0">
                  <a:latin typeface="+mj-lt"/>
                  <a:cs typeface="Seravek"/>
                </a:rPr>
                <a:t>9;</a:t>
              </a:r>
              <a:endParaRPr lang="en-US" sz="3000" dirty="0">
                <a:latin typeface="+mj-lt"/>
                <a:cs typeface="Seravek"/>
              </a:endParaRPr>
            </a:p>
            <a:p>
              <a:pPr>
                <a:lnSpc>
                  <a:spcPct val="120000"/>
                </a:lnSpc>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a:lnSpc>
                  <a:spcPct val="120000"/>
                </a:lnSpc>
              </a:pP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pkt.tmp</a:t>
              </a:r>
              <a:r>
                <a:rPr lang="en-US" sz="3000" dirty="0">
                  <a:latin typeface="+mj-lt"/>
                  <a:cs typeface="Seravek"/>
                </a:rPr>
                <a:t> </a:t>
              </a:r>
              <a:r>
                <a:rPr lang="en-US" sz="3000" dirty="0" smtClean="0">
                  <a:latin typeface="+mj-lt"/>
                  <a:cs typeface="Seravek"/>
                </a:rPr>
                <a:t>? </a:t>
              </a:r>
              <a:r>
                <a:rPr lang="en-US" sz="3000" dirty="0" err="1" smtClean="0">
                  <a:latin typeface="+mj-lt"/>
                  <a:cs typeface="Seravek"/>
                </a:rPr>
                <a:t>pkt.src</a:t>
              </a:r>
              <a:r>
                <a:rPr lang="en-US" sz="3000" dirty="0" smtClean="0">
                  <a:latin typeface="+mj-lt"/>
                  <a:cs typeface="Seravek"/>
                </a:rPr>
                <a:t> : 0;</a:t>
              </a:r>
            </a:p>
            <a:p>
              <a:pPr>
                <a:lnSpc>
                  <a:spcPct val="120000"/>
                </a:lnSpc>
              </a:pPr>
              <a:r>
                <a:rPr lang="en-US" sz="3000" dirty="0">
                  <a:solidFill>
                    <a:srgbClr val="FF0000"/>
                  </a:solidFill>
                  <a:latin typeface="+mj-lt"/>
                  <a:cs typeface="Seravek"/>
                </a:rPr>
                <a:t>count</a:t>
              </a:r>
              <a:r>
                <a:rPr lang="en-US" sz="3000" dirty="0">
                  <a:latin typeface="+mj-lt"/>
                  <a:cs typeface="Seravek"/>
                </a:rPr>
                <a:t> = </a:t>
              </a:r>
              <a:r>
                <a:rPr lang="en-US" sz="3000" dirty="0" err="1">
                  <a:latin typeface="+mj-lt"/>
                  <a:cs typeface="Seravek"/>
                </a:rPr>
                <a:t>pkt.new</a:t>
              </a:r>
              <a:r>
                <a:rPr lang="en-US" sz="3000" dirty="0" smtClean="0">
                  <a:latin typeface="+mj-lt"/>
                  <a:cs typeface="Seravek"/>
                </a:rPr>
                <a:t>;</a:t>
              </a:r>
              <a:endParaRPr lang="en-US" sz="3000" dirty="0">
                <a:latin typeface="+mj-lt"/>
                <a:cs typeface="Seravek"/>
              </a:endParaRPr>
            </a:p>
          </p:txBody>
        </p:sp>
        <p:sp>
          <p:nvSpPr>
            <p:cNvPr id="14" name="Right Arrow 13"/>
            <p:cNvSpPr/>
            <p:nvPr/>
          </p:nvSpPr>
          <p:spPr>
            <a:xfrm>
              <a:off x="4305300" y="333472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7" name="Rounded Rectangle 16"/>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TextBox 17"/>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9" name="Rounded Rectangle 18"/>
          <p:cNvSpPr/>
          <p:nvPr/>
        </p:nvSpPr>
        <p:spPr>
          <a:xfrm>
            <a:off x="458778" y="6135624"/>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2486739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3" name="Group 2"/>
          <p:cNvGrpSpPr/>
          <p:nvPr/>
        </p:nvGrpSpPr>
        <p:grpSpPr>
          <a:xfrm>
            <a:off x="458778" y="6135624"/>
            <a:ext cx="11201400" cy="556537"/>
            <a:chOff x="458778" y="104339"/>
            <a:chExt cx="11201400" cy="556537"/>
          </a:xfrm>
        </p:grpSpPr>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38411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58778" y="6135624"/>
            <a:ext cx="11201400" cy="556537"/>
            <a:chOff x="458778" y="104339"/>
            <a:chExt cx="11201400" cy="556537"/>
          </a:xfrm>
        </p:grpSpPr>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TextBox 37"/>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9" name="Rounded Rectangle 3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150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grpSp>
        <p:nvGrpSpPr>
          <p:cNvPr id="40" name="Group 39"/>
          <p:cNvGrpSpPr/>
          <p:nvPr/>
        </p:nvGrpSpPr>
        <p:grpSpPr>
          <a:xfrm>
            <a:off x="458778" y="6135624"/>
            <a:ext cx="11201400" cy="556537"/>
            <a:chOff x="458778" y="104339"/>
            <a:chExt cx="11201400" cy="556537"/>
          </a:xfrm>
        </p:grpSpPr>
        <p:sp>
          <p:nvSpPr>
            <p:cNvPr id="41" name="Rounded Rectangle 4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Right Arrow 4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ight Arrow 4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TextBox 4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7" name="Rounded Rectangle 4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TextBox 2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3038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4" name="Rounded Rectangle 3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ight Arrow 3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TextBox 38"/>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0" name="Rounded Rectangle 3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751785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grpSp>
        <p:nvGrpSpPr>
          <p:cNvPr id="27" name="Group 26"/>
          <p:cNvGrpSpPr/>
          <p:nvPr/>
        </p:nvGrpSpPr>
        <p:grpSpPr>
          <a:xfrm>
            <a:off x="458778" y="6135624"/>
            <a:ext cx="11201400" cy="556537"/>
            <a:chOff x="458778" y="104339"/>
            <a:chExt cx="11201400" cy="556537"/>
          </a:xfrm>
        </p:grpSpPr>
        <p:sp>
          <p:nvSpPr>
            <p:cNvPr id="28" name="Rounded Rectangle 27"/>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Right Arrow 32"/>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ight Arrow 34"/>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TextBox 36"/>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8" name="Rounded Rectangle 37"/>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TextBox 38"/>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0" name="Rounded Rectangle 19"/>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TextBox 20"/>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22214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1" name="Rounded Rectangle 20"/>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6229028"/>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Right Arrow 23"/>
          <p:cNvSpPr/>
          <p:nvPr/>
        </p:nvSpPr>
        <p:spPr>
          <a:xfrm>
            <a:off x="7773978" y="622902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TextBox 25"/>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27" name="Rounded Rectangle 2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29" name="Rounded Rectangle 28"/>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295254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5" name="Group 4"/>
          <p:cNvGrpSpPr/>
          <p:nvPr/>
        </p:nvGrpSpPr>
        <p:grpSpPr>
          <a:xfrm>
            <a:off x="3582978" y="6135624"/>
            <a:ext cx="8077200" cy="556537"/>
            <a:chOff x="3582978" y="104339"/>
            <a:chExt cx="8077200" cy="556537"/>
          </a:xfrm>
        </p:grpSpPr>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44" name="Rounded Rectangle 143"/>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5" name="TextBox 144"/>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146" name="Rounded Rectangle 145"/>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7" name="TextBox 146"/>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3529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Sub</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sp>
        <p:nvSpPr>
          <p:cNvPr id="3" name="Slide Number Placeholder 2"/>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31</a:t>
            </a:fld>
            <a:endParaRPr lang="en-US">
              <a:latin typeface="+mj-lt"/>
            </a:endParaRPr>
          </a:p>
        </p:txBody>
      </p:sp>
      <p:grpSp>
        <p:nvGrpSpPr>
          <p:cNvPr id="35" name="Group 34"/>
          <p:cNvGrpSpPr/>
          <p:nvPr/>
        </p:nvGrpSpPr>
        <p:grpSpPr>
          <a:xfrm>
            <a:off x="3582978" y="6135624"/>
            <a:ext cx="8077200" cy="556537"/>
            <a:chOff x="3582978" y="104339"/>
            <a:chExt cx="8077200" cy="556537"/>
          </a:xfrm>
        </p:grpSpPr>
        <p:sp>
          <p:nvSpPr>
            <p:cNvPr id="38" name="Rounded Rectangle 37"/>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 name="Right Arrow 3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TextBox 40"/>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sp>
        <p:nvSpPr>
          <p:cNvPr id="45" name="Rounded Rectangle 44"/>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6" name="TextBox 4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47" name="Rounded Rectangle 4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5559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Evaluation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Gadugi" panose="020B0502040204020203" pitchFamily="34" charset="0"/>
              </a:rPr>
              <a:t>Expressiveness: Can we program real algorithms </a:t>
            </a:r>
            <a:r>
              <a:rPr lang="en-US" dirty="0">
                <a:latin typeface="Gadugi" panose="020B0502040204020203" pitchFamily="34" charset="0"/>
              </a:rPr>
              <a:t>using packet </a:t>
            </a:r>
            <a:r>
              <a:rPr lang="en-US" dirty="0" smtClean="0">
                <a:latin typeface="Gadugi" panose="020B0502040204020203" pitchFamily="34" charset="0"/>
              </a:rPr>
              <a:t>transactions?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Feasibility: Can we design </a:t>
            </a:r>
            <a:r>
              <a:rPr lang="en-US" dirty="0" smtClean="0"/>
              <a:t>programmable routers</a:t>
            </a:r>
            <a:r>
              <a:rPr lang="en-US" dirty="0" smtClean="0">
                <a:latin typeface="Gadugi" panose="020B0502040204020203" pitchFamily="34" charset="0"/>
              </a:rPr>
              <a:t> with small area overheads?</a:t>
            </a: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Compilation: Can the algorithms be compiled to these routers?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graphicFrame>
        <p:nvGraphicFramePr>
          <p:cNvPr id="13" name="Table 12"/>
          <p:cNvGraphicFramePr>
            <a:graphicFrameLocks noGrp="1"/>
          </p:cNvGraphicFramePr>
          <p:nvPr>
            <p:extLst>
              <p:ext uri="{D42A27DB-BD31-4B8C-83A1-F6EECF244321}">
                <p14:modId xmlns:p14="http://schemas.microsoft.com/office/powerpoint/2010/main" val="3395573556"/>
              </p:ext>
            </p:extLst>
          </p:nvPr>
        </p:nvGraphicFramePr>
        <p:xfrm>
          <a:off x="2133600" y="1569726"/>
          <a:ext cx="3091981" cy="5089634"/>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graphicFrame>
        <p:nvGraphicFramePr>
          <p:cNvPr id="13" name="Table 12"/>
          <p:cNvGraphicFramePr>
            <a:graphicFrameLocks noGrp="1"/>
          </p:cNvGraphicFramePr>
          <p:nvPr>
            <p:extLst>
              <p:ext uri="{D42A27DB-BD31-4B8C-83A1-F6EECF244321}">
                <p14:modId xmlns:p14="http://schemas.microsoft.com/office/powerpoint/2010/main" val="3893250803"/>
              </p:ext>
            </p:extLst>
          </p:nvPr>
        </p:nvGraphicFramePr>
        <p:xfrm>
          <a:off x="2133600" y="1569726"/>
          <a:ext cx="4495800" cy="5089634"/>
        </p:xfrm>
        <a:graphic>
          <a:graphicData uri="http://schemas.openxmlformats.org/drawingml/2006/table">
            <a:tbl>
              <a:tblPr firstRow="1" bandRow="1">
                <a:tableStyleId>{5C22544A-7EE6-4342-B048-85BDC9FD1C3A}</a:tableStyleId>
              </a:tblPr>
              <a:tblGrid>
                <a:gridCol w="2423445"/>
                <a:gridCol w="668536"/>
                <a:gridCol w="14038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113351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j-lt"/>
              </a:rPr>
              <a:t>Design both stateless and </a:t>
            </a:r>
            <a:r>
              <a:rPr lang="en-US" dirty="0" err="1" smtClean="0">
                <a:latin typeface="+mj-lt"/>
              </a:rPr>
              <a:t>stateful</a:t>
            </a:r>
            <a:r>
              <a:rPr lang="en-US" dirty="0" smtClean="0">
                <a:latin typeface="+mj-lt"/>
              </a:rPr>
              <a:t> atoms</a:t>
            </a:r>
          </a:p>
          <a:p>
            <a:pPr lvl="1"/>
            <a:r>
              <a:rPr lang="en-US" dirty="0" smtClean="0">
                <a:latin typeface="+mj-lt"/>
              </a:rPr>
              <a:t>Stateless: easy because stateless operations can be pipelined</a:t>
            </a:r>
          </a:p>
          <a:p>
            <a:pPr lvl="1"/>
            <a:r>
              <a:rPr lang="en-US" dirty="0" err="1" smtClean="0">
                <a:latin typeface="+mj-lt"/>
              </a:rPr>
              <a:t>Stateful</a:t>
            </a:r>
            <a:r>
              <a:rPr lang="en-US" dirty="0" smtClean="0">
                <a:latin typeface="+mj-lt"/>
              </a:rPr>
              <a:t>: determines which algorithms can run at line rate</a:t>
            </a:r>
          </a:p>
          <a:p>
            <a:endParaRPr lang="en-US" dirty="0" smtClean="0">
              <a:latin typeface="+mj-lt"/>
            </a:endParaRPr>
          </a:p>
          <a:p>
            <a:r>
              <a:rPr lang="en-US" dirty="0" smtClean="0">
                <a:latin typeface="+mj-lt"/>
              </a:rPr>
              <a:t>1 GHz clock frequency</a:t>
            </a:r>
          </a:p>
          <a:p>
            <a:pPr lvl="1"/>
            <a:r>
              <a:rPr lang="en-US" dirty="0" smtClean="0">
                <a:latin typeface="+mj-lt"/>
              </a:rPr>
              <a:t>300 each for </a:t>
            </a:r>
            <a:r>
              <a:rPr lang="en-US" dirty="0" err="1" smtClean="0">
                <a:latin typeface="+mj-lt"/>
              </a:rPr>
              <a:t>stateful</a:t>
            </a:r>
            <a:r>
              <a:rPr lang="en-US" dirty="0" smtClean="0">
                <a:latin typeface="+mj-lt"/>
              </a:rPr>
              <a:t>, stateless atoms (10 atoms per stage, 30 stages)</a:t>
            </a:r>
          </a:p>
          <a:p>
            <a:endParaRPr lang="en-US" dirty="0" smtClean="0">
              <a:latin typeface="+mj-lt"/>
            </a:endParaRPr>
          </a:p>
          <a:p>
            <a:r>
              <a:rPr lang="en-US" dirty="0" smtClean="0">
                <a:latin typeface="+mj-lt"/>
              </a:rPr>
              <a:t>Synthesize atoms to 32-nm transistor library</a:t>
            </a:r>
          </a:p>
          <a:p>
            <a:pPr lvl="1"/>
            <a:r>
              <a:rPr lang="en-US" dirty="0">
                <a:latin typeface="+mj-lt"/>
              </a:rPr>
              <a:t>E</a:t>
            </a:r>
            <a:r>
              <a:rPr lang="en-US" dirty="0" smtClean="0">
                <a:latin typeface="+mj-lt"/>
              </a:rPr>
              <a:t>stimate area overhead relative to 200 sq. mm chip.</a:t>
            </a:r>
          </a:p>
        </p:txBody>
      </p:sp>
      <p:sp>
        <p:nvSpPr>
          <p:cNvPr id="12" name="Title 11"/>
          <p:cNvSpPr>
            <a:spLocks noGrp="1"/>
          </p:cNvSpPr>
          <p:nvPr>
            <p:ph type="title"/>
          </p:nvPr>
        </p:nvSpPr>
        <p:spPr/>
        <p:txBody>
          <a:bodyPr/>
          <a:lstStyle/>
          <a:p>
            <a:r>
              <a:rPr lang="en-US" dirty="0" smtClean="0">
                <a:latin typeface="+mj-lt"/>
              </a:rPr>
              <a:t>Designing programmable routers</a:t>
            </a:r>
            <a:endParaRPr lang="en-US" dirty="0">
              <a:latin typeface="+mj-lt"/>
            </a:endParaRPr>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6310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89"/>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6415844" y="36758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30309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a:t>
            </a:r>
            <a:r>
              <a:rPr lang="en-US" dirty="0" smtClean="0"/>
              <a:t>used</a:t>
            </a:r>
            <a:endParaRPr lang="en-US" dirty="0">
              <a:latin typeface="Gadugi" panose="020B0502040204020203" pitchFamily="34" charset="0"/>
            </a:endParaRPr>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99502598"/>
              </p:ext>
            </p:extLst>
          </p:nvPr>
        </p:nvGraphicFramePr>
        <p:xfrm>
          <a:off x="5864071" y="1913890"/>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89650186"/>
              </p:ext>
            </p:extLst>
          </p:nvPr>
        </p:nvGraphicFramePr>
        <p:xfrm>
          <a:off x="5864071" y="1913890"/>
          <a:ext cx="5604029" cy="4637881"/>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Overhead</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Compiling packet transactions</a:t>
            </a:r>
            <a:endParaRPr lang="en-US"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498926770"/>
              </p:ext>
            </p:extLst>
          </p:nvPr>
        </p:nvGraphicFramePr>
        <p:xfrm>
          <a:off x="2133600" y="1417846"/>
          <a:ext cx="7696200" cy="5363954"/>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Why is the traditional view insufficient?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routers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router</a:t>
            </a:r>
            <a:r>
              <a:rPr lang="en-US" dirty="0" smtClean="0">
                <a:latin typeface="Gadugi" panose="020B0502040204020203" pitchFamily="34" charset="0"/>
              </a:rPr>
              <a:t> algorithms never make it to production</a:t>
            </a:r>
          </a:p>
          <a:p>
            <a:endParaRPr lang="en-US" dirty="0">
              <a:latin typeface="Gadugi" panose="020B0502040204020203" pitchFamily="34" charset="0"/>
            </a:endParaRPr>
          </a:p>
          <a:p>
            <a:r>
              <a:rPr lang="en-US" dirty="0" smtClean="0">
                <a:latin typeface="Gadugi" panose="020B0502040204020203" pitchFamily="34" charset="0"/>
              </a:rPr>
              <a:t>Ideally, we would have a programmable router</a:t>
            </a:r>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Why is programmable scheduling hard?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Many</a:t>
            </a:r>
            <a:r>
              <a:rPr lang="en-US" dirty="0" smtClean="0">
                <a:latin typeface="Gadugi" panose="020B0502040204020203" pitchFamily="34" charset="0"/>
              </a:rPr>
              <a:t> scheduling algorithms, but no abstractions for scheduling</a:t>
            </a:r>
          </a:p>
          <a:p>
            <a:r>
              <a:rPr lang="en-US" dirty="0" smtClean="0">
                <a:latin typeface="Gadugi" panose="020B0502040204020203" pitchFamily="34" charset="0"/>
              </a:rPr>
              <a:t>In contrast to</a:t>
            </a:r>
          </a:p>
          <a:p>
            <a:pPr lvl="1"/>
            <a:r>
              <a:rPr lang="en-US" dirty="0">
                <a:latin typeface="Gadugi" panose="020B0502040204020203" pitchFamily="34" charset="0"/>
              </a:rPr>
              <a:t>P</a:t>
            </a:r>
            <a:r>
              <a:rPr lang="en-US" dirty="0" smtClean="0">
                <a:latin typeface="Gadugi" panose="020B0502040204020203" pitchFamily="34" charset="0"/>
              </a:rPr>
              <a:t>arse graphs for parsing</a:t>
            </a:r>
          </a:p>
          <a:p>
            <a:pPr lvl="1"/>
            <a:r>
              <a:rPr lang="en-US" dirty="0" smtClean="0">
                <a:latin typeface="Gadugi" panose="020B0502040204020203" pitchFamily="34" charset="0"/>
              </a:rPr>
              <a:t>Match-action tables for forwarding</a:t>
            </a:r>
          </a:p>
          <a:p>
            <a:r>
              <a:rPr lang="en-US" dirty="0" smtClean="0">
                <a:latin typeface="Gadugi" panose="020B0502040204020203" pitchFamily="34" charset="0"/>
              </a:rPr>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a:t>
            </a:r>
            <a:r>
              <a:rPr lang="en-US" dirty="0" err="1" smtClean="0">
                <a:latin typeface="+mj-lt"/>
              </a:rPr>
              <a:t>queueing</a:t>
            </a:r>
            <a:endParaRPr lang="en-US" dirty="0" smtClean="0">
              <a:latin typeface="+mj-lt"/>
            </a:endParaRP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a:p>
            <a:pPr marL="0" indent="0">
              <a:buNone/>
            </a:pPr>
            <a:r>
              <a:rPr lang="en-US" b="1" dirty="0" smtClean="0">
                <a:solidFill>
                  <a:srgbClr val="3366FF"/>
                </a:solidFill>
                <a:latin typeface="+mj-lt"/>
              </a:rPr>
              <a:t>Key observation</a:t>
            </a:r>
          </a:p>
          <a:p>
            <a:r>
              <a:rPr lang="en-US" dirty="0">
                <a:latin typeface="+mj-lt"/>
              </a:rPr>
              <a:t>In many </a:t>
            </a:r>
            <a:r>
              <a:rPr lang="en-US" dirty="0" smtClean="0">
                <a:latin typeface="+mj-lt"/>
              </a:rPr>
              <a:t>algorithms, the scheduling order/time can be determined on </a:t>
            </a:r>
            <a:r>
              <a:rPr lang="en-US" dirty="0" err="1" smtClean="0">
                <a:latin typeface="+mj-lt"/>
              </a:rPr>
              <a:t>enqueue</a:t>
            </a:r>
            <a:endParaRPr lang="en-US" dirty="0">
              <a:latin typeface="+mj-lt"/>
            </a:endParaRPr>
          </a:p>
          <a:p>
            <a:r>
              <a:rPr lang="en-US" dirty="0" smtClean="0">
                <a:latin typeface="+mj-lt"/>
              </a:rPr>
              <a:t>i.e.</a:t>
            </a:r>
            <a:r>
              <a:rPr lang="en-US" dirty="0">
                <a:latin typeface="+mj-lt"/>
              </a:rPr>
              <a:t>, </a:t>
            </a:r>
            <a:r>
              <a:rPr lang="en-US" dirty="0" smtClean="0">
                <a:latin typeface="+mj-lt"/>
              </a:rPr>
              <a:t>relative order of buffered packets does </a:t>
            </a:r>
            <a:r>
              <a:rPr lang="en-US" dirty="0">
                <a:latin typeface="+mj-lt"/>
              </a:rPr>
              <a:t>not </a:t>
            </a:r>
            <a:r>
              <a:rPr lang="en-US" dirty="0" smtClean="0">
                <a:latin typeface="+mj-lt"/>
              </a:rPr>
              <a:t>change</a:t>
            </a:r>
            <a:endParaRPr lang="en-US" dirty="0">
              <a:latin typeface="+mj-lt"/>
            </a:endParaRPr>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a:bodyPr>
          <a:lstStyle/>
          <a:p>
            <a:r>
              <a:rPr lang="en-US" dirty="0">
                <a:latin typeface="+mj-lt"/>
              </a:rPr>
              <a:t>P</a:t>
            </a:r>
            <a:r>
              <a:rPr lang="en-US" dirty="0" smtClean="0">
                <a:latin typeface="+mj-lt"/>
              </a:rPr>
              <a:t>ackets are pushed into an </a:t>
            </a:r>
            <a:r>
              <a:rPr lang="en-US" dirty="0">
                <a:latin typeface="+mj-lt"/>
              </a:rPr>
              <a:t>arbitrary </a:t>
            </a:r>
            <a:r>
              <a:rPr lang="en-US" dirty="0" smtClean="0">
                <a:latin typeface="+mj-lt"/>
              </a:rPr>
              <a:t>location based on a </a:t>
            </a:r>
            <a:r>
              <a:rPr lang="en-US" b="1" dirty="0" smtClean="0">
                <a:solidFill>
                  <a:srgbClr val="901028"/>
                </a:solidFill>
                <a:latin typeface="+mj-lt"/>
              </a:rPr>
              <a:t>rank</a:t>
            </a:r>
            <a:r>
              <a:rPr lang="en-US" b="1" dirty="0" smtClean="0">
                <a:latin typeface="+mj-lt"/>
              </a:rPr>
              <a:t> </a:t>
            </a:r>
            <a:r>
              <a:rPr lang="en-US" dirty="0" smtClean="0">
                <a:latin typeface="+mj-lt"/>
              </a:rPr>
              <a:t>number, and </a:t>
            </a:r>
            <a:r>
              <a:rPr lang="en-US" dirty="0" err="1" smtClean="0">
                <a:latin typeface="+mj-lt"/>
              </a:rPr>
              <a:t>dequeued</a:t>
            </a:r>
            <a:r>
              <a:rPr lang="en-US" dirty="0" smtClean="0">
                <a:latin typeface="+mj-lt"/>
              </a:rPr>
              <a:t> from the head</a:t>
            </a:r>
          </a:p>
          <a:p>
            <a:pPr lvl="1"/>
            <a:r>
              <a:rPr lang="en-US" dirty="0" smtClean="0">
                <a:latin typeface="+mj-lt"/>
              </a:rPr>
              <a:t>First used as a proof construct by Chuang et. al. in the 90s</a:t>
            </a:r>
          </a:p>
          <a:p>
            <a:pPr lvl="1"/>
            <a:r>
              <a:rPr lang="en-US" dirty="0" smtClean="0">
                <a:latin typeface="+mj-lt"/>
              </a:rPr>
              <a:t>Also a powerful construct for programmable scheduling</a:t>
            </a: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en-US" sz="2000" dirty="0" err="1" smtClean="0">
                <a:latin typeface="+mj-lt"/>
                <a:cs typeface="Seravek"/>
              </a:rPr>
              <a:t>p.tmp</a:t>
            </a:r>
            <a:r>
              <a:rPr lang="en-US" sz="2000" dirty="0" smtClean="0">
                <a:latin typeface="+mj-lt"/>
                <a:cs typeface="Seravek"/>
              </a:rPr>
              <a:t> = T[f] + </a:t>
            </a:r>
            <a:r>
              <a:rPr lang="en-US" sz="2000" dirty="0" err="1" smtClean="0">
                <a:latin typeface="+mj-lt"/>
                <a:cs typeface="Seravek"/>
              </a:rPr>
              <a:t>p.len</a:t>
            </a:r>
            <a:endParaRPr lang="en-US" sz="2000" dirty="0" smtClean="0">
              <a:latin typeface="+mj-lt"/>
              <a:cs typeface="Seravek"/>
            </a:endParaRPr>
          </a:p>
          <a:p>
            <a:r>
              <a:rPr lang="is-IS" sz="2000" dirty="0" smtClean="0">
                <a:latin typeface="+mj-lt"/>
                <a:cs typeface="Seravek"/>
              </a:rPr>
              <a:t>…</a:t>
            </a:r>
          </a:p>
          <a:p>
            <a:r>
              <a:rPr lang="is-IS" sz="2000" dirty="0" smtClean="0">
                <a:latin typeface="+mj-lt"/>
                <a:cs typeface="Seravek"/>
              </a:rPr>
              <a:t>...</a:t>
            </a:r>
          </a:p>
          <a:p>
            <a:r>
              <a:rPr lang="is-IS" sz="2000" b="1" dirty="0" smtClean="0">
                <a:latin typeface="+mj-lt"/>
                <a:cs typeface="Seravek"/>
              </a:rPr>
              <a:t>p.rank = 2 * p.tmp </a:t>
            </a:r>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2057400"/>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14" name="Title 1"/>
          <p:cNvSpPr>
            <a:spLocks noGrp="1"/>
          </p:cNvSpPr>
          <p:nvPr>
            <p:ph type="title"/>
          </p:nvPr>
        </p:nvSpPr>
        <p:spPr>
          <a:xfrm>
            <a:off x="419100" y="122237"/>
            <a:ext cx="10515600" cy="1325563"/>
          </a:xfrm>
        </p:spPr>
        <p:txBody>
          <a:bodyPr/>
          <a:lstStyle/>
          <a:p>
            <a:r>
              <a:rPr lang="en-US" dirty="0" smtClean="0">
                <a:latin typeface="+mj-lt"/>
              </a:rPr>
              <a:t>A programmable scheduler</a:t>
            </a:r>
            <a:endParaRPr lang="en-US" dirty="0">
              <a:latin typeface="+mj-lt"/>
            </a:endParaRPr>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latin typeface="+mj-lt"/>
              </a:rPr>
              <a:t>Rank computation expressed </a:t>
            </a:r>
            <a:r>
              <a:rPr lang="en-US" dirty="0" smtClean="0">
                <a:latin typeface="+mj-lt"/>
              </a:rPr>
              <a:t>using packet transactions</a:t>
            </a:r>
            <a:endParaRPr lang="en-US" sz="2800" dirty="0" smtClean="0">
              <a:latin typeface="+mj-lt"/>
            </a:endParaRPr>
          </a:p>
          <a:p>
            <a:endParaRPr lang="en-US" sz="2800" dirty="0" smtClean="0">
              <a:latin typeface="+mj-lt"/>
            </a:endParaRPr>
          </a:p>
        </p:txBody>
      </p:sp>
      <p:grpSp>
        <p:nvGrpSpPr>
          <p:cNvPr id="116" name="Group 115"/>
          <p:cNvGrpSpPr/>
          <p:nvPr/>
        </p:nvGrpSpPr>
        <p:grpSpPr>
          <a:xfrm>
            <a:off x="6515100" y="2781300"/>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1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Weighted Fair Queuing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4"/>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r>
              <a:rPr lang="en-US" sz="1700" kern="0" dirty="0">
                <a:solidFill>
                  <a:prstClr val="black"/>
                </a:solidFill>
                <a:latin typeface="+mj-lt"/>
                <a:cs typeface="Seravek"/>
              </a:rPr>
              <a:t> / </a:t>
            </a:r>
            <a:r>
              <a:rPr lang="en-US" sz="1700" kern="0" dirty="0" err="1">
                <a:solidFill>
                  <a:prstClr val="black"/>
                </a:solidFill>
                <a:latin typeface="+mj-lt"/>
                <a:cs typeface="Seravek"/>
              </a:rPr>
              <a:t>p.w</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Token bucket shaping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16" name="Picture 115"/>
          <p:cNvPicPr>
            <a:picLocks noChangeAspect="1"/>
          </p:cNvPicPr>
          <p:nvPr/>
        </p:nvPicPr>
        <p:blipFill>
          <a:blip r:embed="rId4"/>
          <a:stretch>
            <a:fillRect/>
          </a:stretch>
        </p:blipFill>
        <p:spPr>
          <a:xfrm>
            <a:off x="1892295" y="3086100"/>
            <a:ext cx="4165609" cy="3048000"/>
          </a:xfrm>
          <a:prstGeom prst="rect">
            <a:avLst/>
          </a:prstGeom>
        </p:spPr>
      </p:pic>
      <p:sp>
        <p:nvSpPr>
          <p:cNvPr id="2" name="Rectangle 1"/>
          <p:cNvSpPr/>
          <p:nvPr/>
        </p:nvSpPr>
        <p:spPr>
          <a:xfrm>
            <a:off x="2247900" y="3733800"/>
            <a:ext cx="3619500" cy="192360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endParaRPr lang="en-US" sz="1700" kern="0" dirty="0">
              <a:solidFill>
                <a:prstClr val="black"/>
              </a:solidFill>
              <a:latin typeface="+mj-lt"/>
              <a:cs typeface="Seravek"/>
            </a:endParaRP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Font typeface="+mj-lt"/>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358" name="TextBox 357"/>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738722"/>
            <a:ext cx="12085372" cy="4236775"/>
            <a:chOff x="0" y="1738722"/>
            <a:chExt cx="12085372" cy="4236775"/>
          </a:xfrm>
        </p:grpSpPr>
        <p:pic>
          <p:nvPicPr>
            <p:cNvPr id="602" name="Picture 6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38722"/>
              <a:ext cx="1752600" cy="455675"/>
            </a:xfrm>
            <a:prstGeom prst="rect">
              <a:avLst/>
            </a:prstGeom>
          </p:spPr>
        </p:pic>
        <p:grpSp>
          <p:nvGrpSpPr>
            <p:cNvPr id="603" name="Group 602"/>
            <p:cNvGrpSpPr/>
            <p:nvPr/>
          </p:nvGrpSpPr>
          <p:grpSpPr>
            <a:xfrm>
              <a:off x="76200" y="2355840"/>
              <a:ext cx="12009172" cy="3619657"/>
              <a:chOff x="76200" y="2355840"/>
              <a:chExt cx="12009172"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8" name="TextBox 607"/>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2.91667E-6 1.48148E-6 L 0.18438 0.18935 " pathEditMode="relative" rAng="0" ptsTypes="AA">
                                      <p:cBhvr>
                                        <p:cTn id="8" dur="500" fill="hold"/>
                                        <p:tgtEl>
                                          <p:spTgt spid="601"/>
                                        </p:tgtEl>
                                        <p:attrNameLst>
                                          <p:attrName>ppt_x</p:attrName>
                                          <p:attrName>ppt_y</p:attrName>
                                        </p:attrNameLst>
                                      </p:cBhvr>
                                      <p:rCtr x="9219" y="9468"/>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6"/>
            <a:stretch>
              <a:fillRect/>
            </a:stretch>
          </p:blipFill>
          <p:spPr>
            <a:xfrm>
              <a:off x="762000" y="2814289"/>
              <a:ext cx="3520531" cy="2259361"/>
            </a:xfrm>
            <a:prstGeom prst="rect">
              <a:avLst/>
            </a:prstGeom>
          </p:spPr>
        </p:pic>
        <p:sp>
          <p:nvSpPr>
            <p:cNvPr id="150" name="TextBox 149"/>
            <p:cNvSpPr txBox="1"/>
            <p:nvPr/>
          </p:nvSpPr>
          <p:spPr>
            <a:xfrm>
              <a:off x="1142997" y="3028890"/>
              <a:ext cx="2705104" cy="448666"/>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f = flow(p)</a:t>
            </a:r>
          </a:p>
          <a:p>
            <a:pPr marL="342900" indent="-342900" defTabSz="457200">
              <a:buFont typeface="+mj-lt"/>
              <a:buAutoNum type="arabicPeriod" startAt="2"/>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f.rem_size</a:t>
            </a:r>
            <a:endParaRPr lang="en-US" sz="1700" kern="0" dirty="0">
              <a:solidFill>
                <a:prstClr val="black"/>
              </a:solidFill>
              <a:latin typeface="+mj-lt"/>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157" name="TextBox 156"/>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(late 60s to mid 90s) built out of minicomputers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28956" y="2400301"/>
              <a:ext cx="4051684" cy="2438398"/>
              <a:chOff x="840540" y="2324100"/>
              <a:chExt cx="4051684" cy="2438398"/>
            </a:xfrm>
          </p:grpSpPr>
          <p:grpSp>
            <p:nvGrpSpPr>
              <p:cNvPr id="53" name="Group 52"/>
              <p:cNvGrpSpPr/>
              <p:nvPr/>
            </p:nvGrpSpPr>
            <p:grpSpPr>
              <a:xfrm>
                <a:off x="840540" y="2743197"/>
                <a:ext cx="4051684" cy="2019301"/>
                <a:chOff x="2396385" y="2948058"/>
                <a:chExt cx="276054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69" name="TextBox 68"/>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71" name="TextBox 70"/>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54" name="TextBox 53"/>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52" name="TextBox 51"/>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sp>
        <p:nvSpPr>
          <p:cNvPr id="74" name="Rounded Rectangle 73"/>
          <p:cNvSpPr/>
          <p:nvPr/>
        </p:nvSpPr>
        <p:spPr>
          <a:xfrm>
            <a:off x="457200" y="5372100"/>
            <a:ext cx="11201400" cy="1104900"/>
          </a:xfrm>
          <a:prstGeom prst="roundRect">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solidFill>
                  <a:schemeClr val="tx1"/>
                </a:solidFill>
                <a:latin typeface="+mj-lt"/>
                <a:cs typeface="Seravek"/>
              </a:rPr>
              <a:t>H</a:t>
            </a:r>
            <a:r>
              <a:rPr lang="en-US" sz="3200" dirty="0" smtClean="0">
                <a:solidFill>
                  <a:schemeClr val="tx1"/>
                </a:solidFill>
                <a:latin typeface="+mj-lt"/>
                <a:cs typeface="Seravek"/>
              </a:rPr>
              <a:t>ierarchical scheduling algorithms need hierarchy of PIFOs</a:t>
            </a:r>
            <a:endParaRPr lang="en-US" sz="3200" dirty="0">
              <a:solidFill>
                <a:schemeClr val="tx1"/>
              </a:solidFill>
              <a:latin typeface="+mj-lt"/>
              <a:cs typeface="Seravek"/>
            </a:endParaRPr>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28956" y="24003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PIFOs</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Fine-grained priorities: shortest-flow first, earliest deadline first, service-curve EDF</a:t>
            </a:r>
          </a:p>
          <a:p>
            <a:r>
              <a:rPr lang="en-US" dirty="0" smtClean="0">
                <a:latin typeface="+mj-lt"/>
              </a:rPr>
              <a:t>Hierarchical scheduling: HPFQ, Class-Based Queuing</a:t>
            </a:r>
          </a:p>
          <a:p>
            <a:r>
              <a:rPr lang="en-US" dirty="0" smtClean="0">
                <a:latin typeface="+mj-lt"/>
              </a:rPr>
              <a:t>Non-work-conserving algorithms: Token buckets, Stop-And-Go, Rate Controlled Service Disciplines</a:t>
            </a:r>
          </a:p>
          <a:p>
            <a:r>
              <a:rPr lang="en-US" dirty="0" smtClean="0">
                <a:latin typeface="+mj-lt"/>
              </a:rPr>
              <a:t>Least Slack Time First</a:t>
            </a:r>
          </a:p>
          <a:p>
            <a:r>
              <a:rPr lang="en-US" dirty="0" smtClean="0">
                <a:latin typeface="+mj-lt"/>
              </a:rPr>
              <a:t>Service Curve Earliest Deadline First</a:t>
            </a:r>
          </a:p>
          <a:p>
            <a:r>
              <a:rPr lang="en-US" dirty="0" smtClean="0">
                <a:latin typeface="+mj-lt"/>
              </a:rPr>
              <a:t>Minimum and maximum rate limits on a flow</a:t>
            </a:r>
            <a:endParaRPr lang="en-US" dirty="0">
              <a:latin typeface="+mj-lt"/>
            </a:endParaRPr>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PIFO in hardware</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Performance requirements, based on standard single-chip shared-memory router (e.g., Broadcom Trident)</a:t>
            </a:r>
          </a:p>
          <a:p>
            <a:pPr lvl="1"/>
            <a:r>
              <a:rPr lang="en-US" dirty="0" smtClean="0">
                <a:latin typeface="+mj-lt"/>
              </a:rPr>
              <a:t>1 GHz pipeline</a:t>
            </a:r>
          </a:p>
          <a:p>
            <a:pPr lvl="1"/>
            <a:r>
              <a:rPr lang="en-US" dirty="0" smtClean="0">
                <a:latin typeface="+mj-lt"/>
              </a:rPr>
              <a:t>1K flows/physical queues</a:t>
            </a:r>
          </a:p>
          <a:p>
            <a:pPr lvl="1"/>
            <a:r>
              <a:rPr lang="en-US" dirty="0" smtClean="0">
                <a:latin typeface="+mj-lt"/>
              </a:rPr>
              <a:t>60K packets  (12 MB packet buffer, 200 byte cell)</a:t>
            </a:r>
          </a:p>
          <a:p>
            <a:pPr lvl="1"/>
            <a:endParaRPr lang="en-US" dirty="0" smtClean="0">
              <a:latin typeface="+mj-lt"/>
            </a:endParaRPr>
          </a:p>
          <a:p>
            <a:r>
              <a:rPr lang="en-US" dirty="0" smtClean="0">
                <a:latin typeface="+mj-lt"/>
              </a:rPr>
              <a:t>Naive solution: flat, sorted array, doesn’t scale</a:t>
            </a:r>
          </a:p>
          <a:p>
            <a:pPr marL="0" indent="0">
              <a:buNone/>
            </a:pPr>
            <a:endParaRPr lang="en-US" dirty="0">
              <a:latin typeface="+mj-lt"/>
            </a:endParaRPr>
          </a:p>
          <a:p>
            <a:r>
              <a:rPr lang="en-US" dirty="0" smtClean="0">
                <a:latin typeface="+mj-lt"/>
              </a:rPr>
              <a:t>Scalable solution: </a:t>
            </a:r>
            <a:r>
              <a:rPr lang="en-US" dirty="0" smtClean="0">
                <a:latin typeface="+mj-lt"/>
              </a:rPr>
              <a:t>use the </a:t>
            </a:r>
            <a:r>
              <a:rPr lang="en-US" dirty="0" smtClean="0">
                <a:latin typeface="+mj-lt"/>
              </a:rPr>
              <a:t>fact that ranks increase within a flow</a:t>
            </a:r>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PIFO block</a:t>
            </a:r>
            <a:endParaRPr lang="en-US" dirty="0">
              <a:latin typeface="+mj-lt"/>
            </a:endParaRP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mj-lt"/>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mj-lt"/>
                <a:cs typeface="Seravek"/>
              </a:rPr>
              <a:t>Rank</a:t>
            </a:r>
            <a:r>
              <a:rPr lang="en-US" sz="2500" dirty="0">
                <a:latin typeface="+mj-lt"/>
                <a:cs typeface="Seravek"/>
              </a:rPr>
              <a:t> </a:t>
            </a:r>
            <a:r>
              <a:rPr lang="en-US" sz="2500" dirty="0" smtClean="0">
                <a:latin typeface="+mj-lt"/>
                <a:cs typeface="Seravek"/>
              </a:rPr>
              <a:t>Store</a:t>
            </a:r>
          </a:p>
          <a:p>
            <a:pPr algn="ctr"/>
            <a:r>
              <a:rPr lang="en-US" sz="2500" dirty="0" smtClean="0">
                <a:latin typeface="+mj-lt"/>
                <a:cs typeface="Seravek"/>
              </a:rPr>
              <a:t>(SRAM)</a:t>
            </a:r>
            <a:endParaRPr lang="en-US" sz="2500" dirty="0">
              <a:latin typeface="+mj-lt"/>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mj-lt"/>
                <a:cs typeface="Seravek"/>
              </a:rPr>
              <a:t>Flow </a:t>
            </a:r>
            <a:r>
              <a:rPr lang="en-US" sz="2500" dirty="0" smtClean="0">
                <a:latin typeface="+mj-lt"/>
                <a:cs typeface="Seravek"/>
              </a:rPr>
              <a:t>Scheduler</a:t>
            </a:r>
          </a:p>
          <a:p>
            <a:pPr algn="ctr"/>
            <a:r>
              <a:rPr lang="en-US" sz="2500" dirty="0" smtClean="0">
                <a:latin typeface="+mj-lt"/>
                <a:cs typeface="Seravek"/>
              </a:rPr>
              <a:t>(flip-flops)</a:t>
            </a:r>
            <a:endParaRPr lang="en-US" sz="2500" dirty="0">
              <a:latin typeface="+mj-lt"/>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mj-lt"/>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mj-lt"/>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Dequeue</a:t>
            </a:r>
            <a:endParaRPr lang="en-US" sz="2000" dirty="0">
              <a:latin typeface="+mj-lt"/>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Enqueue</a:t>
            </a:r>
            <a:endParaRPr lang="en-US" sz="2000" dirty="0">
              <a:latin typeface="+mj-lt"/>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mj-lt"/>
                  <a:cs typeface="Seravek"/>
                </a:rPr>
                <a:t>0</a:t>
              </a:r>
              <a:endParaRPr lang="en-US" sz="3000" dirty="0">
                <a:latin typeface="+mj-lt"/>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mj-lt"/>
                  <a:cs typeface="Seravek"/>
                </a:rPr>
                <a:t>B</a:t>
              </a:r>
              <a:endParaRPr lang="en-US" sz="3000" dirty="0">
                <a:latin typeface="+mj-lt"/>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mj-lt"/>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mj-lt"/>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mj-lt"/>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mj-lt"/>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mj-lt"/>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mj-lt"/>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mj-lt"/>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mj-lt"/>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mj-lt"/>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mj-lt"/>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mj-lt"/>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mj-lt"/>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mj-lt"/>
                <a:cs typeface="Seravek"/>
              </a:rPr>
              <a:t>D</a:t>
            </a:r>
            <a:endParaRPr lang="en-US" sz="3000" dirty="0">
              <a:latin typeface="+mj-lt"/>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endParaRPr lang="en-US" dirty="0">
              <a:latin typeface="+mj-lt"/>
            </a:endParaRPr>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0 L -0.03632 0.00069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nodePh="1">
                                  <p:stCondLst>
                                    <p:cond delay="0"/>
                                  </p:stCondLst>
                                  <p:endCondLst>
                                    <p:cond evt="begin" delay="0">
                                      <p:tn val="71"/>
                                    </p:cond>
                                  </p:end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1087100" cy="4351338"/>
          </a:xfrm>
        </p:spPr>
        <p:txBody>
          <a:bodyPr>
            <a:normAutofit/>
          </a:bodyPr>
          <a:lstStyle/>
          <a:p>
            <a:r>
              <a:rPr lang="en-US" dirty="0" smtClean="0"/>
              <a:t>Rank</a:t>
            </a:r>
            <a:r>
              <a:rPr lang="en-US" dirty="0" smtClean="0">
                <a:latin typeface="Gadugi" panose="020B0502040204020203" pitchFamily="34" charset="0"/>
              </a:rPr>
              <a:t> store is just a bank of FIFOs (stable hardware IP)</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Flow scheduler for 60K packets, 1K flows meets timing at 1GHz on a 16-nm transistor library</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E.g., 4% area overhead to program 5-level hierarchies</a:t>
            </a:r>
            <a:endParaRPr lang="en-US" dirty="0">
              <a:latin typeface="Gadugi" panose="020B0502040204020203" pitchFamily="34" charset="0"/>
            </a:endParaRPr>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routers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The end of Moore’s law =&gt;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H</a:t>
            </a:r>
            <a:r>
              <a:rPr lang="en-US" dirty="0" smtClean="0">
                <a:latin typeface="Gadugi" panose="020B0502040204020203" pitchFamily="34" charset="0"/>
              </a:rPr>
              <a:t>igh-performance </a:t>
            </a:r>
            <a:r>
              <a:rPr lang="en-US" dirty="0" smtClean="0">
                <a:latin typeface="Gadugi" panose="020B0502040204020203" pitchFamily="34" charset="0"/>
              </a:rPr>
              <a:t>abstractions </a:t>
            </a:r>
            <a:r>
              <a:rPr lang="en-US" dirty="0" smtClean="0"/>
              <a:t>to</a:t>
            </a:r>
            <a:r>
              <a:rPr lang="en-US" dirty="0" smtClean="0">
                <a:latin typeface="Gadugi" panose="020B0502040204020203" pitchFamily="34" charset="0"/>
              </a:rPr>
              <a:t> program </a:t>
            </a:r>
            <a:r>
              <a:rPr lang="en-US" b="1" dirty="0" smtClean="0">
                <a:latin typeface="Gadugi" panose="020B0502040204020203" pitchFamily="34" charset="0"/>
              </a:rPr>
              <a:t>specific</a:t>
            </a:r>
            <a:r>
              <a:rPr lang="en-US" dirty="0" smtClean="0">
                <a:latin typeface="Gadugi" panose="020B0502040204020203" pitchFamily="34" charset="0"/>
              </a:rPr>
              <a:t> router </a:t>
            </a:r>
            <a:r>
              <a:rPr lang="en-US" dirty="0" smtClean="0">
                <a:latin typeface="Gadugi" panose="020B0502040204020203" pitchFamily="34" charset="0"/>
              </a:rPr>
              <a:t>functions</a:t>
            </a:r>
            <a:endParaRPr lang="en-US" dirty="0" smtClean="0">
              <a:latin typeface="Gadugi" panose="020B0502040204020203" pitchFamily="34" charset="0"/>
            </a:endParaRPr>
          </a:p>
          <a:p>
            <a:pPr lvl="1"/>
            <a:r>
              <a:rPr lang="en-US" dirty="0" err="1" smtClean="0">
                <a:latin typeface="Gadugi" panose="020B0502040204020203" pitchFamily="34" charset="0"/>
              </a:rPr>
              <a:t>Stateful</a:t>
            </a:r>
            <a:r>
              <a:rPr lang="en-US" dirty="0" smtClean="0">
                <a:latin typeface="Gadugi" panose="020B0502040204020203" pitchFamily="34" charset="0"/>
              </a:rPr>
              <a:t> algorithms: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a:t>
            </a:r>
            <a:r>
              <a:rPr lang="en-US" dirty="0" smtClean="0">
                <a:latin typeface="Gadugi" panose="020B0502040204020203" pitchFamily="34" charset="0"/>
              </a:rPr>
              <a:t>?</a:t>
            </a:r>
          </a:p>
          <a:p>
            <a:pPr lvl="1"/>
            <a:r>
              <a:rPr lang="en-US" dirty="0" err="1" smtClean="0"/>
              <a:t>Middleboxes</a:t>
            </a:r>
            <a:r>
              <a:rPr lang="en-US" dirty="0" smtClean="0"/>
              <a:t>, NICs: ?</a:t>
            </a:r>
            <a:endParaRPr lang="en-US" dirty="0" smtClean="0">
              <a:latin typeface="Gadugi" panose="020B0502040204020203" pitchFamily="34" charset="0"/>
            </a:endParaRPr>
          </a:p>
          <a:p>
            <a:endParaRPr lang="en-US" dirty="0" smtClean="0">
              <a:latin typeface="Gadugi" panose="020B0502040204020203" pitchFamily="34" charset="0"/>
            </a:endParaRPr>
          </a:p>
          <a:p>
            <a:r>
              <a:rPr lang="en-US" dirty="0" smtClean="0"/>
              <a:t>Software and </a:t>
            </a:r>
            <a:r>
              <a:rPr lang="en-US" dirty="0" smtClean="0">
                <a:latin typeface="Gadugi" panose="020B0502040204020203" pitchFamily="34" charset="0"/>
              </a:rPr>
              <a:t>papers appearing at SIGCOMM 2016: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ext uri="{D42A27DB-BD31-4B8C-83A1-F6EECF244321}">
                <p14:modId xmlns:p14="http://schemas.microsoft.com/office/powerpoint/2010/main" val="4238571487"/>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hardware, line-rate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the current </a:t>
            </a:r>
            <a:r>
              <a:rPr lang="en-US" dirty="0" err="1" smtClean="0">
                <a:latin typeface="Gadugi" panose="020B0502040204020203" pitchFamily="34" charset="0"/>
              </a:rPr>
              <a:t>OpenFlow</a:t>
            </a:r>
            <a:r>
              <a:rPr lang="en-US" dirty="0" smtClean="0">
                <a:latin typeface="Gadugi" panose="020B0502040204020203" pitchFamily="34" charset="0"/>
              </a:rPr>
              <a:t>/SDN APIs for routers</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Programmable router chips</a:t>
            </a:r>
            <a:r>
              <a:rPr lang="en-US" dirty="0" smtClean="0">
                <a:latin typeface="Gadugi" panose="020B0502040204020203" pitchFamily="34" charset="0"/>
              </a:rPr>
              <a:t> are emerging: </a:t>
            </a:r>
            <a:r>
              <a:rPr lang="en-US" dirty="0" smtClean="0">
                <a:latin typeface="Gadugi" panose="020B0502040204020203" pitchFamily="34" charset="0"/>
              </a:rPr>
              <a:t>RMT,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Languages such as P4 are emerging to program these chips</a:t>
            </a:r>
            <a:endParaRPr lang="en-US" dirty="0" smtClean="0">
              <a:latin typeface="Gadugi" panose="020B0502040204020203" pitchFamily="34" charset="0"/>
            </a:endParaRP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a:p>
            <a:endParaRPr lang="en-US" dirty="0">
              <a:latin typeface="Gadugi" panose="020B0502040204020203" pitchFamily="34" charset="0"/>
            </a:endParaRPr>
          </a:p>
          <a:p>
            <a:pPr marL="0" indent="0">
              <a:buNone/>
            </a:pPr>
            <a:r>
              <a:rPr lang="en-US" dirty="0">
                <a:latin typeface="Gadugi" panose="020B0502040204020203" pitchFamily="34" charset="0"/>
              </a:rPr>
              <a:t>Need to process 1 </a:t>
            </a:r>
            <a:r>
              <a:rPr lang="en-US" dirty="0" smtClean="0">
                <a:latin typeface="Gadugi" panose="020B0502040204020203" pitchFamily="34" charset="0"/>
              </a:rPr>
              <a:t>billion </a:t>
            </a:r>
            <a:r>
              <a:rPr lang="en-US" dirty="0">
                <a:latin typeface="Gadugi" panose="020B0502040204020203" pitchFamily="34" charset="0"/>
              </a:rPr>
              <a:t>packets per </a:t>
            </a:r>
            <a:r>
              <a:rPr lang="en-US" dirty="0" smtClean="0">
                <a:latin typeface="Gadugi" panose="020B0502040204020203" pitchFamily="34" charset="0"/>
              </a:rPr>
              <a:t>second, 10 ops per packet</a:t>
            </a:r>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7756</TotalTime>
  <Words>10069</Words>
  <Application>Microsoft Office PowerPoint</Application>
  <PresentationFormat>Widescreen</PresentationFormat>
  <Paragraphs>2001</Paragraphs>
  <Slides>90</Slides>
  <Notes>77</Notes>
  <HiddenSlides>12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A machine model for line-rate routers</vt:lpstr>
      <vt:lpstr>A machine model for line-rate routers</vt:lpstr>
      <vt:lpstr>A machine model for line-rate routers</vt:lpstr>
      <vt:lpstr>Stateless vs. stateful atoms</vt:lpstr>
      <vt:lpstr>This Talk</vt:lpstr>
      <vt:lpstr>Packet transactions</vt:lpstr>
      <vt:lpstr>Programming with packet transactions</vt:lpstr>
      <vt:lpstr>The compiler</vt:lpstr>
      <vt:lpstr>Preprocessing</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Evaluation</vt:lpstr>
      <vt:lpstr>Expressiveness of packet transactions</vt:lpstr>
      <vt:lpstr>Expressiveness of packet transactions</vt:lpstr>
      <vt:lpstr>Designing programmable routers</vt:lpstr>
      <vt:lpstr>Atoms used</vt:lpstr>
      <vt:lpstr>Atoms used</vt:lpstr>
      <vt:lpstr>Atoms used</vt:lpstr>
      <vt:lpstr>Compiling packet transactions</vt:lpstr>
      <vt:lpstr>This Talk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A blueprint for programmable routers</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2780</cp:revision>
  <dcterms:created xsi:type="dcterms:W3CDTF">2015-11-20T07:11:46Z</dcterms:created>
  <dcterms:modified xsi:type="dcterms:W3CDTF">2016-06-03T04:25:30Z</dcterms:modified>
</cp:coreProperties>
</file>