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tags/tag11.xml" ContentType="application/vnd.openxmlformats-officedocument.presentationml.tags+xml"/>
  <Override PartName="/ppt/notesSlides/notesSlide18.xml" ContentType="application/vnd.openxmlformats-officedocument.presentationml.notesSlide+xml"/>
  <Override PartName="/ppt/tags/tag12.xml" ContentType="application/vnd.openxmlformats-officedocument.presentationml.tags+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315" r:id="rId3"/>
    <p:sldId id="316" r:id="rId4"/>
    <p:sldId id="319" r:id="rId5"/>
    <p:sldId id="320" r:id="rId6"/>
    <p:sldId id="480" r:id="rId7"/>
    <p:sldId id="512" r:id="rId8"/>
    <p:sldId id="485" r:id="rId9"/>
    <p:sldId id="486" r:id="rId10"/>
    <p:sldId id="487" r:id="rId11"/>
    <p:sldId id="488" r:id="rId12"/>
    <p:sldId id="489" r:id="rId13"/>
    <p:sldId id="490" r:id="rId14"/>
    <p:sldId id="491" r:id="rId15"/>
    <p:sldId id="492" r:id="rId16"/>
    <p:sldId id="493" r:id="rId17"/>
    <p:sldId id="494" r:id="rId18"/>
    <p:sldId id="495" r:id="rId19"/>
    <p:sldId id="496" r:id="rId20"/>
    <p:sldId id="498" r:id="rId21"/>
    <p:sldId id="500" r:id="rId22"/>
    <p:sldId id="501" r:id="rId23"/>
    <p:sldId id="502" r:id="rId24"/>
    <p:sldId id="513" r:id="rId25"/>
    <p:sldId id="482" r:id="rId26"/>
    <p:sldId id="520" r:id="rId27"/>
    <p:sldId id="522" r:id="rId28"/>
    <p:sldId id="524" r:id="rId29"/>
    <p:sldId id="504" r:id="rId30"/>
    <p:sldId id="514" r:id="rId31"/>
    <p:sldId id="470" r:id="rId32"/>
    <p:sldId id="471" r:id="rId33"/>
    <p:sldId id="472" r:id="rId34"/>
    <p:sldId id="473" r:id="rId35"/>
    <p:sldId id="474" r:id="rId36"/>
    <p:sldId id="475" r:id="rId37"/>
    <p:sldId id="505" r:id="rId38"/>
    <p:sldId id="517" r:id="rId39"/>
    <p:sldId id="516" r:id="rId40"/>
    <p:sldId id="358" r:id="rId41"/>
    <p:sldId id="507" r:id="rId42"/>
    <p:sldId id="508" r:id="rId43"/>
    <p:sldId id="350" r:id="rId44"/>
    <p:sldId id="509" r:id="rId45"/>
    <p:sldId id="510" r:id="rId46"/>
    <p:sldId id="464" r:id="rId47"/>
    <p:sldId id="465" r:id="rId48"/>
    <p:sldId id="375" r:id="rId49"/>
    <p:sldId id="299" r:id="rId50"/>
    <p:sldId id="357" r:id="rId51"/>
    <p:sldId id="305" r:id="rId52"/>
    <p:sldId id="306" r:id="rId53"/>
    <p:sldId id="301" r:id="rId54"/>
    <p:sldId id="271" r:id="rId55"/>
    <p:sldId id="326" r:id="rId56"/>
    <p:sldId id="327" r:id="rId57"/>
    <p:sldId id="272" r:id="rId58"/>
    <p:sldId id="374" r:id="rId59"/>
    <p:sldId id="468" r:id="rId60"/>
    <p:sldId id="332" r:id="rId61"/>
    <p:sldId id="370" r:id="rId62"/>
    <p:sldId id="371" r:id="rId63"/>
    <p:sldId id="335" r:id="rId64"/>
    <p:sldId id="372" r:id="rId65"/>
    <p:sldId id="373" r:id="rId66"/>
    <p:sldId id="307" r:id="rId67"/>
    <p:sldId id="467" r:id="rId68"/>
    <p:sldId id="458" r:id="rId69"/>
    <p:sldId id="459" r:id="rId70"/>
    <p:sldId id="460" r:id="rId71"/>
    <p:sldId id="461" r:id="rId72"/>
    <p:sldId id="462" r:id="rId73"/>
    <p:sldId id="466" r:id="rId74"/>
    <p:sldId id="463"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24" autoAdjust="0"/>
    <p:restoredTop sz="95144" autoAdjust="0"/>
  </p:normalViewPr>
  <p:slideViewPr>
    <p:cSldViewPr showGuides="1">
      <p:cViewPr varScale="1">
        <p:scale>
          <a:sx n="86" d="100"/>
          <a:sy n="86" d="100"/>
        </p:scale>
        <p:origin x="216" y="184"/>
      </p:cViewPr>
      <p:guideLst>
        <p:guide orient="horz" pos="168"/>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notesMaster" Target="notesMasters/notesMaster1.xml"/><Relationship Id="rId77" Type="http://schemas.openxmlformats.org/officeDocument/2006/relationships/presProps" Target="presProps.xml"/><Relationship Id="rId78" Type="http://schemas.openxmlformats.org/officeDocument/2006/relationships/viewProps" Target="viewProps.xml"/><Relationship Id="rId79" Type="http://schemas.openxmlformats.org/officeDocument/2006/relationships/theme" Target="theme/theme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t> Aggregate Capacity</a:t>
            </a:r>
            <a:endParaRPr lang="en-US" dirty="0"/>
          </a:p>
        </c:rich>
      </c:tx>
      <c:layout>
        <c:manualLayout>
          <c:xMode val="edge"/>
          <c:yMode val="edge"/>
          <c:x val="0.415924617196702"/>
          <c:y val="0.056910569105691"/>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10"/>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11"/>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12"/>
              <c:layout>
                <c:manualLayout>
                  <c:x val="0.0"/>
                  <c:y val="-0.056910569105691"/>
                </c:manualLayout>
              </c:layout>
              <c:tx>
                <c:rich>
                  <a:bodyPr/>
                  <a:lstStyle/>
                  <a:p>
                    <a:r>
                      <a:rPr lang="en-US" sz="1800" dirty="0" smtClean="0">
                        <a:solidFill>
                          <a:srgbClr val="767171"/>
                        </a:solidFill>
                      </a:rPr>
                      <a:t>Tomahawk</a:t>
                    </a:r>
                    <a:endParaRPr lang="en-US" dirty="0" smtClean="0"/>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Programmable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491872791519434"/>
                  <c:y val="-0.071781789471438"/>
                </c:manualLayout>
              </c:layout>
              <c:tx>
                <c:rich>
                  <a:bodyPr/>
                  <a:lstStyle/>
                  <a:p>
                    <a:r>
                      <a:rPr lang="en-US" smtClean="0"/>
                      <a:t>MIT</a:t>
                    </a:r>
                    <a:r>
                      <a:rPr lang="en-US" baseline="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0.090613134488931"/>
                  <c:y val="0.0815329791093186"/>
                </c:manualLayout>
              </c:layout>
              <c:tx>
                <c:rich>
                  <a:bodyPr/>
                  <a:lstStyle/>
                  <a:p>
                    <a:r>
                      <a:rPr lang="en-US" sz="1800" dirty="0" smtClean="0">
                        <a:solidFill>
                          <a:schemeClr val="bg2">
                            <a:lumMod val="50000"/>
                          </a:schemeClr>
                        </a:solidFill>
                      </a:rPr>
                      <a:t>SNAP</a:t>
                    </a:r>
                  </a:p>
                  <a:p>
                    <a:r>
                      <a:rPr lang="en-US" sz="1800" dirty="0" smtClean="0">
                        <a:solidFill>
                          <a:schemeClr val="bg2">
                            <a:lumMod val="50000"/>
                          </a:schemeClr>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143427654582046"/>
                  <c:y val="0.0438834474958923"/>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0.0949753763111766"/>
                  <c:y val="0.0942052365405544"/>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0"/>
              <c:layout>
                <c:manualLayout>
                  <c:x val="-0.0557786372109847"/>
                  <c:y val="0.0853590252437957"/>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668348672"/>
        <c:axId val="1668310400"/>
      </c:lineChart>
      <c:catAx>
        <c:axId val="1668348672"/>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668310400"/>
        <c:crosses val="autoZero"/>
        <c:auto val="1"/>
        <c:lblAlgn val="ctr"/>
        <c:lblOffset val="100"/>
        <c:noMultiLvlLbl val="0"/>
      </c:catAx>
      <c:valAx>
        <c:axId val="1668310400"/>
        <c:scaling>
          <c:logBase val="10.0"/>
          <c:orientation val="minMax"/>
          <c:min val="0.0004"/>
        </c:scaling>
        <c:delete val="0"/>
        <c:axPos val="l"/>
        <c:title>
          <c:tx>
            <c:rich>
              <a:bodyPr rot="-5400000" vert="horz"/>
              <a:lstStyle/>
              <a:p>
                <a:pPr>
                  <a:defRPr sz="2000">
                    <a:latin typeface="Seravek"/>
                    <a:cs typeface="Seravek"/>
                  </a:defRPr>
                </a:pPr>
                <a:r>
                  <a:rPr lang="en-US" sz="2000">
                    <a:latin typeface="Seravek"/>
                    <a:cs typeface="Seravek"/>
                  </a:rPr>
                  <a:t>Gbit/s</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1668348672"/>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708018960"/>
        <c:axId val="1707939168"/>
      </c:scatterChart>
      <c:valAx>
        <c:axId val="1708018960"/>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707939168"/>
        <c:crosses val="autoZero"/>
        <c:crossBetween val="midCat"/>
      </c:valAx>
      <c:valAx>
        <c:axId val="1707939168"/>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7080189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838638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 which is how you would program a scheduler if you took an existing fixed function scheduler and tried to make that programmable.</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759561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12</a:t>
            </a:fld>
            <a:endParaRPr lang="en-US"/>
          </a:p>
        </p:txBody>
      </p:sp>
    </p:spTree>
    <p:extLst>
      <p:ext uri="{BB962C8B-B14F-4D97-AF65-F5344CB8AC3E}">
        <p14:creationId xmlns:p14="http://schemas.microsoft.com/office/powerpoint/2010/main" val="933741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899688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We’ll deal with that in the second half of the talk.</a:t>
            </a:r>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677881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53513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658192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799347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971409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2087674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607145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524053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2013761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0823281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92513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Naïve shared memory either causes</a:t>
            </a:r>
            <a:r>
              <a:rPr lang="en-US" sz="1200" baseline="0" dirty="0" smtClean="0"/>
              <a:t> inconsistency (stale read) or non-determinism (bypass, followed by pipeline blocking). Can’t have both.</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Secondary point: caching cause non-determinism.</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Naïve shared memory either causes</a:t>
            </a:r>
            <a:r>
              <a:rPr lang="en-US" sz="1200" baseline="0" dirty="0" smtClean="0"/>
              <a:t> inconsistency (stale read) or non-determinism (bypass, followed by pipeline blocking). Can’t have both.</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Secondary point: caching cause non-determinism.</a:t>
            </a:r>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730336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Naïve shared memory either causes</a:t>
            </a:r>
            <a:r>
              <a:rPr lang="en-US" sz="1200" baseline="0" dirty="0" smtClean="0"/>
              <a:t> inconsistency (stale read) or non-determinism (bypass, followed by pipeline blocking). Can’t have both.</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Secondary point: caching cause non-determinism.</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1059450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Naïve shared memory either causes</a:t>
            </a:r>
            <a:r>
              <a:rPr lang="en-US" sz="1200" baseline="0" dirty="0" smtClean="0"/>
              <a:t> inconsistency (stale read) or non-determinism (bypass, followed by pipeline blocking). Can’t have both.</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Secondary point: caching cause non-determinism.</a:t>
            </a:r>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Given some algorithms, can we figure out what atoms we need?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Say that the algorithm can’t have loops right here</a:t>
            </a:r>
            <a:r>
              <a:rPr lang="en-US" baseline="0" dirty="0" smtClean="0"/>
              <a:t> and introduce the transaction programming model briefly.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Say that we are going over the process for a single algorithm first.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code has been simplified (into 3-opcode form) so that they</a:t>
            </a:r>
            <a:r>
              <a:rPr lang="en-US" baseline="0" dirty="0" smtClean="0"/>
              <a:t> are as close as possible to the hardware.</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One slide with animation showing the problem, then bring in analogy to VLIW, and then solution.</a:t>
            </a:r>
          </a:p>
          <a:p>
            <a:r>
              <a:rPr lang="en-US" baseline="0" dirty="0" smtClean="0"/>
              <a:t>Mention Monica Lam’s work and time/space duality.</a:t>
            </a: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Requires a synthesis of ideas from domain-specific languages, compilers, hardware, systems, and networking</a:t>
            </a:r>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Maybe mention Tiny Tera, BBN multi-gigabit router =&gt; </a:t>
            </a:r>
            <a:r>
              <a:rPr lang="en-US" baseline="0" dirty="0" err="1" smtClean="0"/>
              <a:t>Avicii</a:t>
            </a:r>
            <a:r>
              <a:rPr lang="en-US" baseline="0" dirty="0" smtClean="0"/>
              <a:t>.</a:t>
            </a:r>
          </a:p>
          <a:p>
            <a:endParaRPr lang="en-US" baseline="0" dirty="0" smtClean="0"/>
          </a:p>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end, I should mention that this is joint work with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51</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52</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55</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56</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57</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add some pictures to it. Performance and flexibility on two different axes. Figure out what the rate of improvement is.</a:t>
            </a:r>
          </a:p>
          <a:p>
            <a:endParaRPr lang="en-US" dirty="0" smtClean="0"/>
          </a:p>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60</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64</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65</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66</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68</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69</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13071742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p>
          <a:p>
            <a:pPr marL="685800" lvl="1" indent="-228600">
              <a:buAutoNum type="arabicParenR"/>
            </a:pPr>
            <a:r>
              <a:rPr lang="is-IS" baseline="0" dirty="0" smtClean="0"/>
              <a:t>Maybe don’t show the parse format right here.</a:t>
            </a:r>
          </a:p>
          <a:p>
            <a:pPr marL="685800" lvl="1" indent="-228600">
              <a:buAutoNum type="arabicParenR"/>
            </a:pPr>
            <a:r>
              <a:rPr lang="is-IS" baseline="0" dirty="0" smtClean="0"/>
              <a:t>Match and action are too technical: use more basic terms, like filter and transform.</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769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Parse graphs and match-action tables are too jargon-heavy.</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9</a:t>
            </a:fld>
            <a:endParaRPr lang="en-US"/>
          </a:p>
        </p:txBody>
      </p:sp>
    </p:spTree>
    <p:extLst>
      <p:ext uri="{BB962C8B-B14F-4D97-AF65-F5344CB8AC3E}">
        <p14:creationId xmlns:p14="http://schemas.microsoft.com/office/powerpoint/2010/main" val="1014146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2/9/17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2/9/17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2/9/17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2/9/17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4.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chart" Target="../charts/char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183208348"/>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85818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2103840780"/>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1732146606"/>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6290676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75732070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96792091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55106496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18</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764967485"/>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10097065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485603" y="5867400"/>
            <a:ext cx="9220794" cy="553998"/>
          </a:xfrm>
          <a:prstGeom prst="rect">
            <a:avLst/>
          </a:prstGeom>
          <a:noFill/>
        </p:spPr>
        <p:txBody>
          <a:bodyPr wrap="none" rtlCol="0">
            <a:spAutoFit/>
          </a:bodyPr>
          <a:lstStyle/>
          <a:p>
            <a:r>
              <a:rPr lang="en-US" sz="3000">
                <a:latin typeface="Gadugi" panose="020B0502040204020203" pitchFamily="34" charset="0"/>
              </a:rPr>
              <a:t>F</a:t>
            </a:r>
            <a:r>
              <a:rPr lang="en-US" sz="3000" smtClean="0">
                <a:latin typeface="Gadugi" panose="020B0502040204020203" pitchFamily="34" charset="0"/>
              </a:rPr>
              <a:t>ixed-function routers and </a:t>
            </a:r>
            <a:r>
              <a:rPr lang="en-US" sz="3000" dirty="0" smtClean="0">
                <a:latin typeface="Gadugi" panose="020B0502040204020203" pitchFamily="34" charset="0"/>
              </a:rPr>
              <a:t>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78339194"/>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183657443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36557180"/>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a bank of FIFOs, used commonly to buffer data</a:t>
            </a:r>
          </a:p>
          <a:p>
            <a:endParaRPr lang="en-US" dirty="0"/>
          </a:p>
          <a:p>
            <a:r>
              <a:rPr lang="en-US" dirty="0" smtClean="0"/>
              <a:t>Flow scheduler for 1K flows meets timing at 1 GHz on  a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a:t>
            </a:r>
            <a:r>
              <a:rPr lang="en-US" dirty="0"/>
              <a:t>a</a:t>
            </a:r>
            <a:r>
              <a:rPr lang="en-US" dirty="0" smtClean="0"/>
              <a:t> 200 </a:t>
            </a:r>
            <a:r>
              <a:rPr lang="en-US" dirty="0"/>
              <a:t>mm</a:t>
            </a:r>
            <a:r>
              <a:rPr lang="en-US" baseline="30000" dirty="0"/>
              <a:t>2</a:t>
            </a:r>
            <a:r>
              <a:rPr lang="en-US" dirty="0"/>
              <a:t> </a:t>
            </a:r>
            <a:r>
              <a:rPr lang="en-US" dirty="0" smtClean="0"/>
              <a:t>baseline chip</a:t>
            </a:r>
            <a:endParaRPr lang="en-US" baseline="30000" dirty="0"/>
          </a:p>
        </p:txBody>
      </p:sp>
    </p:spTree>
    <p:custDataLst>
      <p:tags r:id="rId1"/>
    </p:custDataLst>
    <p:extLst>
      <p:ext uri="{BB962C8B-B14F-4D97-AF65-F5344CB8AC3E}">
        <p14:creationId xmlns:p14="http://schemas.microsoft.com/office/powerpoint/2010/main" val="947757990"/>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76200" y="5143500"/>
            <a:ext cx="12458700" cy="1085850"/>
          </a:xfrm>
        </p:spPr>
        <p:txBody>
          <a:bodyPr>
            <a:normAutofit fontScale="25000" lnSpcReduction="20000"/>
          </a:bodyPr>
          <a:lstStyle/>
          <a:p>
            <a:pPr lvl="1"/>
            <a:r>
              <a:rPr lang="en-US" sz="9600" dirty="0" smtClean="0"/>
              <a:t>Scheduling algorithms: round robin, priorities, etc. (PIFO, SIGCOMM’ 16)</a:t>
            </a:r>
            <a:endParaRPr lang="en-US" sz="9600" dirty="0"/>
          </a:p>
          <a:p>
            <a:pPr lvl="1"/>
            <a:endParaRPr lang="en-US" sz="9600" dirty="0">
              <a:latin typeface="Gadugi" panose="020B0502040204020203" pitchFamily="34" charset="0"/>
            </a:endParaRPr>
          </a:p>
          <a:p>
            <a:pPr lvl="1"/>
            <a:r>
              <a:rPr lang="en-US" sz="9600" dirty="0" smtClean="0"/>
              <a:t>Streaming </a:t>
            </a:r>
            <a:r>
              <a:rPr lang="en-US" sz="9600" dirty="0" smtClean="0">
                <a:latin typeface="Gadugi" panose="020B0502040204020203" pitchFamily="34" charset="0"/>
              </a:rPr>
              <a:t>algorithms: resource management, measurement (Domino, SIGCOMM’ 16)</a:t>
            </a:r>
            <a:endParaRPr lang="en-US" sz="9600" dirty="0">
              <a:latin typeface="Gadugi" panose="020B0502040204020203" pitchFamily="34" charset="0"/>
            </a:endParaRPr>
          </a:p>
          <a:p>
            <a:pPr marL="457200" lvl="1" indent="0">
              <a:buNone/>
            </a:pPr>
            <a:endParaRPr lang="en-US" sz="9600" dirty="0">
              <a:latin typeface="Gadugi" panose="020B0502040204020203" pitchFamily="34" charset="0"/>
            </a:endParaRPr>
          </a:p>
        </p:txBody>
      </p:sp>
      <p:sp>
        <p:nvSpPr>
          <p:cNvPr id="26" name="Right Arrow 25"/>
          <p:cNvSpPr/>
          <p:nvPr/>
        </p:nvSpPr>
        <p:spPr>
          <a:xfrm>
            <a:off x="0" y="5753100"/>
            <a:ext cx="4953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8218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2271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8993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91300" y="1371600"/>
            <a:ext cx="1297858" cy="408897"/>
          </a:xfrm>
          <a:prstGeom prst="rect">
            <a:avLst/>
          </a:prstGeom>
          <a:noFill/>
        </p:spPr>
        <p:txBody>
          <a:bodyPr wrap="square" lIns="130622" tIns="65311" rIns="130622" bIns="65311" rtlCol="0">
            <a:spAutoFit/>
          </a:bodyPr>
          <a:lstStyle/>
          <a:p>
            <a:pPr algn="ctr"/>
            <a:r>
              <a:rPr lang="en-US" smtClean="0">
                <a:latin typeface="Seravek"/>
                <a:cs typeface="Seravek"/>
              </a:rPr>
              <a:t>Queues</a:t>
            </a:r>
            <a:endParaRPr lang="en-US" dirty="0" smtClean="0">
              <a:latin typeface="Seravek"/>
              <a:cs typeface="Seravek"/>
            </a:endParaRPr>
          </a:p>
        </p:txBody>
      </p:sp>
      <p:sp>
        <p:nvSpPr>
          <p:cNvPr id="320" name="Right Arrow 319"/>
          <p:cNvSpPr/>
          <p:nvPr/>
        </p:nvSpPr>
        <p:spPr>
          <a:xfrm>
            <a:off x="11632726" y="33105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9644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20163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8060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4106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4956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385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1678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694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3221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8134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8450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2" name="Rectangle 461"/>
          <p:cNvSpPr/>
          <p:nvPr/>
        </p:nvSpPr>
        <p:spPr>
          <a:xfrm>
            <a:off x="8047174"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3221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7927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4488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7810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4371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20193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20193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20114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20193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20066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Contributions: H/W primitives for routers</a:t>
            </a:r>
            <a:endParaRPr lang="en-US" dirty="0"/>
          </a:p>
        </p:txBody>
      </p:sp>
      <p:grpSp>
        <p:nvGrpSpPr>
          <p:cNvPr id="255" name="Group 254"/>
          <p:cNvGrpSpPr/>
          <p:nvPr/>
        </p:nvGrpSpPr>
        <p:grpSpPr>
          <a:xfrm>
            <a:off x="647700" y="1866901"/>
            <a:ext cx="1008325" cy="3238500"/>
            <a:chOff x="591875" y="2743200"/>
            <a:chExt cx="1008325"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599" y="3390900"/>
              <a:ext cx="978955" cy="1816899"/>
              <a:chOff x="1791929" y="5127627"/>
              <a:chExt cx="1519272"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957537631"/>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streaming algorithm</a:t>
            </a:r>
            <a:endParaRPr lang="en-US" dirty="0"/>
          </a:p>
        </p:txBody>
      </p:sp>
      <p:sp>
        <p:nvSpPr>
          <p:cNvPr id="3" name="Content Placeholder 2"/>
          <p:cNvSpPr>
            <a:spLocks noGrp="1"/>
          </p:cNvSpPr>
          <p:nvPr>
            <p:ph idx="1"/>
          </p:nvPr>
        </p:nvSpPr>
        <p:spPr/>
        <p:txBody>
          <a:bodyPr>
            <a:normAutofit/>
          </a:bodyPr>
          <a:lstStyle/>
          <a:p>
            <a:r>
              <a:rPr lang="en-US" dirty="0" smtClean="0"/>
              <a:t>E.g., sample every 10</a:t>
            </a:r>
            <a:r>
              <a:rPr lang="en-US" baseline="30000" dirty="0" smtClean="0"/>
              <a:t>th</a:t>
            </a:r>
            <a:r>
              <a:rPr lang="en-US" dirty="0" smtClean="0"/>
              <a:t> packet:</a:t>
            </a:r>
          </a:p>
          <a:p>
            <a:r>
              <a:rPr lang="en-US" dirty="0" smtClean="0"/>
              <a:t>Routers typically handle 1 packet a clock cycle</a:t>
            </a:r>
          </a:p>
          <a:p>
            <a:r>
              <a:rPr lang="en-US" dirty="0" smtClean="0"/>
              <a:t>But, the algorithm takes &gt;1 cycles/packet</a:t>
            </a:r>
          </a:p>
          <a:p>
            <a:r>
              <a:rPr lang="en-US" smtClean="0"/>
              <a:t>How </a:t>
            </a:r>
            <a:r>
              <a:rPr lang="en-US" smtClean="0"/>
              <a:t>does the</a:t>
            </a:r>
            <a:r>
              <a:rPr lang="en-US" smtClean="0"/>
              <a:t> </a:t>
            </a:r>
            <a:r>
              <a:rPr lang="en-US" dirty="0" smtClean="0"/>
              <a:t>router </a:t>
            </a:r>
            <a:r>
              <a:rPr lang="en-US" smtClean="0"/>
              <a:t>hardware bridge</a:t>
            </a:r>
            <a:r>
              <a:rPr lang="en-US" smtClean="0"/>
              <a:t> </a:t>
            </a:r>
            <a:r>
              <a:rPr lang="en-US" dirty="0" smtClean="0"/>
              <a:t>this </a:t>
            </a:r>
            <a:r>
              <a:rPr lang="en-US" dirty="0" smtClean="0"/>
              <a:t>gap?</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63" name="Group 62"/>
          <p:cNvGrpSpPr/>
          <p:nvPr/>
        </p:nvGrpSpPr>
        <p:grpSpPr>
          <a:xfrm>
            <a:off x="8686800" y="1333500"/>
            <a:ext cx="3124200" cy="2628899"/>
            <a:chOff x="8534400" y="1752600"/>
            <a:chExt cx="3124200" cy="2628899"/>
          </a:xfrm>
        </p:grpSpPr>
        <p:sp>
          <p:nvSpPr>
            <p:cNvPr id="5" name="Rectangle 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65" name="Group 64"/>
          <p:cNvGrpSpPr/>
          <p:nvPr/>
        </p:nvGrpSpPr>
        <p:grpSpPr>
          <a:xfrm>
            <a:off x="8686800" y="1333500"/>
            <a:ext cx="3124200" cy="2628899"/>
            <a:chOff x="8534400" y="1752600"/>
            <a:chExt cx="3124200" cy="2628899"/>
          </a:xfrm>
        </p:grpSpPr>
        <p:sp>
          <p:nvSpPr>
            <p:cNvPr id="66" name="Rectangle 65"/>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1" name="Group 70"/>
          <p:cNvGrpSpPr/>
          <p:nvPr/>
        </p:nvGrpSpPr>
        <p:grpSpPr>
          <a:xfrm>
            <a:off x="8686800" y="1333500"/>
            <a:ext cx="3124200" cy="2628899"/>
            <a:chOff x="8534400" y="1752600"/>
            <a:chExt cx="3124200" cy="2628899"/>
          </a:xfrm>
        </p:grpSpPr>
        <p:sp>
          <p:nvSpPr>
            <p:cNvPr id="72" name="Rectangle 71"/>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TextBox 72"/>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4" name="Group 73"/>
          <p:cNvGrpSpPr/>
          <p:nvPr/>
        </p:nvGrpSpPr>
        <p:grpSpPr>
          <a:xfrm>
            <a:off x="8686800" y="13335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p:cNvSpPr/>
          <p:nvPr/>
        </p:nvSpPr>
        <p:spPr>
          <a:xfrm>
            <a:off x="5181600" y="4533900"/>
            <a:ext cx="20955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Shared Memory</a:t>
            </a:r>
            <a:endParaRPr lang="en-US"/>
          </a:p>
        </p:txBody>
      </p:sp>
      <p:sp>
        <p:nvSpPr>
          <p:cNvPr id="2" name="Title 1"/>
          <p:cNvSpPr>
            <a:spLocks noGrp="1"/>
          </p:cNvSpPr>
          <p:nvPr>
            <p:ph type="title"/>
          </p:nvPr>
        </p:nvSpPr>
        <p:spPr/>
        <p:txBody>
          <a:bodyPr/>
          <a:lstStyle/>
          <a:p>
            <a:r>
              <a:rPr lang="en-US" dirty="0" smtClean="0"/>
              <a:t>A shared-memory </a:t>
            </a:r>
            <a:r>
              <a:rPr lang="en-US" dirty="0" smtClean="0"/>
              <a:t>x86 multicore</a:t>
            </a:r>
            <a:endParaRPr lang="en-US" dirty="0"/>
          </a:p>
        </p:txBody>
      </p:sp>
      <p:sp>
        <p:nvSpPr>
          <p:cNvPr id="28" name="Rounded Rectangle 27"/>
          <p:cNvSpPr/>
          <p:nvPr/>
        </p:nvSpPr>
        <p:spPr>
          <a:xfrm>
            <a:off x="552450" y="5147734"/>
            <a:ext cx="11087100" cy="719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Shared memory =&gt; contention =&gt; non-determinism</a:t>
            </a:r>
          </a:p>
        </p:txBody>
      </p:sp>
      <p:sp>
        <p:nvSpPr>
          <p:cNvPr id="29" name="Rounded Rectangle 28"/>
          <p:cNvSpPr/>
          <p:nvPr/>
        </p:nvSpPr>
        <p:spPr>
          <a:xfrm>
            <a:off x="552450" y="6019800"/>
            <a:ext cx="110871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Routers expected to </a:t>
            </a:r>
            <a:r>
              <a:rPr lang="en-US" sz="3600" smtClean="0">
                <a:ea typeface="Gadugi" charset="0"/>
                <a:cs typeface="Gadugi" charset="0"/>
              </a:rPr>
              <a:t>have deterministic performance</a:t>
            </a:r>
            <a:endParaRPr lang="en-US" sz="3600" dirty="0" smtClean="0">
              <a:ea typeface="Gadugi" charset="0"/>
              <a:cs typeface="Gadugi" charset="0"/>
            </a:endParaRP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4900" y="2590800"/>
            <a:ext cx="2057400" cy="1830389"/>
          </a:xfrm>
          <a:prstGeom prst="rect">
            <a:avLst/>
          </a:prstGeom>
        </p:spPr>
      </p:pic>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2590800"/>
            <a:ext cx="2057400" cy="1830389"/>
          </a:xfrm>
          <a:prstGeom prst="rect">
            <a:avLst/>
          </a:prstGeom>
        </p:spPr>
      </p:pic>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590800"/>
            <a:ext cx="2057400" cy="1830389"/>
          </a:xfrm>
          <a:prstGeom prst="rect">
            <a:avLst/>
          </a:prstGeom>
        </p:spPr>
      </p:pic>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2590800"/>
            <a:ext cx="2057400" cy="1830389"/>
          </a:xfrm>
          <a:prstGeom prst="rect">
            <a:avLst/>
          </a:prstGeom>
        </p:spPr>
      </p:pic>
      <p:cxnSp>
        <p:nvCxnSpPr>
          <p:cNvPr id="14" name="Elbow Connector 13"/>
          <p:cNvCxnSpPr>
            <a:stCxn id="46" idx="2"/>
            <a:endCxn id="32" idx="2"/>
          </p:cNvCxnSpPr>
          <p:nvPr/>
        </p:nvCxnSpPr>
        <p:spPr>
          <a:xfrm rot="16200000" flipH="1">
            <a:off x="3658395" y="3315494"/>
            <a:ext cx="417511" cy="26289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44" idx="2"/>
            <a:endCxn id="32" idx="6"/>
          </p:cNvCxnSpPr>
          <p:nvPr/>
        </p:nvCxnSpPr>
        <p:spPr>
          <a:xfrm rot="5400000">
            <a:off x="8306595" y="3391694"/>
            <a:ext cx="417511" cy="24765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5105400" y="1905000"/>
            <a:ext cx="2095500" cy="4953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Packet</a:t>
            </a:r>
          </a:p>
          <a:p>
            <a:pPr algn="ctr"/>
            <a:r>
              <a:rPr lang="en-US" dirty="0" smtClean="0"/>
              <a:t>Distributor</a:t>
            </a:r>
            <a:endParaRPr lang="en-US" dirty="0"/>
          </a:p>
        </p:txBody>
      </p:sp>
      <p:sp>
        <p:nvSpPr>
          <p:cNvPr id="25" name="TextBox 24"/>
          <p:cNvSpPr txBox="1"/>
          <p:nvPr/>
        </p:nvSpPr>
        <p:spPr>
          <a:xfrm>
            <a:off x="5715000" y="1295400"/>
            <a:ext cx="853119" cy="369332"/>
          </a:xfrm>
          <a:prstGeom prst="rect">
            <a:avLst/>
          </a:prstGeom>
          <a:noFill/>
        </p:spPr>
        <p:txBody>
          <a:bodyPr wrap="none" rtlCol="0">
            <a:spAutoFit/>
          </a:bodyPr>
          <a:lstStyle/>
          <a:p>
            <a:r>
              <a:rPr lang="en-US" dirty="0" smtClean="0"/>
              <a:t>Packet</a:t>
            </a:r>
            <a:endParaRPr lang="en-US" dirty="0"/>
          </a:p>
        </p:txBody>
      </p:sp>
      <p:cxnSp>
        <p:nvCxnSpPr>
          <p:cNvPr id="43" name="Straight Arrow Connector 42"/>
          <p:cNvCxnSpPr>
            <a:stCxn id="25" idx="2"/>
            <a:endCxn id="69" idx="0"/>
          </p:cNvCxnSpPr>
          <p:nvPr/>
        </p:nvCxnSpPr>
        <p:spPr>
          <a:xfrm>
            <a:off x="6141560" y="1664732"/>
            <a:ext cx="11590" cy="24026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2" idx="7"/>
            <a:endCxn id="45" idx="2"/>
          </p:cNvCxnSpPr>
          <p:nvPr/>
        </p:nvCxnSpPr>
        <p:spPr>
          <a:xfrm flipV="1">
            <a:off x="6970221" y="4421189"/>
            <a:ext cx="383079" cy="201985"/>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2" idx="1"/>
            <a:endCxn id="47" idx="2"/>
          </p:cNvCxnSpPr>
          <p:nvPr/>
        </p:nvCxnSpPr>
        <p:spPr>
          <a:xfrm flipH="1" flipV="1">
            <a:off x="4953000" y="4421189"/>
            <a:ext cx="535479" cy="201985"/>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69" idx="3"/>
            <a:endCxn id="47" idx="0"/>
          </p:cNvCxnSpPr>
          <p:nvPr/>
        </p:nvCxnSpPr>
        <p:spPr>
          <a:xfrm flipH="1">
            <a:off x="4953000" y="2327765"/>
            <a:ext cx="459279" cy="26303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69" idx="2"/>
            <a:endCxn id="46" idx="0"/>
          </p:cNvCxnSpPr>
          <p:nvPr/>
        </p:nvCxnSpPr>
        <p:spPr>
          <a:xfrm flipH="1">
            <a:off x="2552700" y="2152650"/>
            <a:ext cx="2552700" cy="43815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69" idx="5"/>
            <a:endCxn id="45" idx="0"/>
          </p:cNvCxnSpPr>
          <p:nvPr/>
        </p:nvCxnSpPr>
        <p:spPr>
          <a:xfrm>
            <a:off x="6894021" y="2327765"/>
            <a:ext cx="459279" cy="26303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69" idx="6"/>
            <a:endCxn id="44" idx="0"/>
          </p:cNvCxnSpPr>
          <p:nvPr/>
        </p:nvCxnSpPr>
        <p:spPr>
          <a:xfrm>
            <a:off x="7200900" y="2152650"/>
            <a:ext cx="2552700" cy="43815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60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4900" y="1562100"/>
            <a:ext cx="2057400" cy="1830389"/>
          </a:xfrm>
          <a:prstGeom prst="rect">
            <a:avLst/>
          </a:prstGeom>
        </p:spPr>
      </p:pic>
      <p:sp>
        <p:nvSpPr>
          <p:cNvPr id="2" name="Title 1"/>
          <p:cNvSpPr>
            <a:spLocks noGrp="1"/>
          </p:cNvSpPr>
          <p:nvPr>
            <p:ph type="title"/>
          </p:nvPr>
        </p:nvSpPr>
        <p:spPr/>
        <p:txBody>
          <a:bodyPr/>
          <a:lstStyle/>
          <a:p>
            <a:r>
              <a:rPr lang="en-US" dirty="0" smtClean="0"/>
              <a:t>A </a:t>
            </a:r>
            <a:r>
              <a:rPr lang="en-US" dirty="0" smtClean="0"/>
              <a:t>shared-nothing x86 </a:t>
            </a:r>
            <a:r>
              <a:rPr lang="en-US" dirty="0" smtClean="0"/>
              <a:t>pipeline</a:t>
            </a:r>
            <a:endParaRPr lang="en-US" dirty="0"/>
          </a:p>
        </p:txBody>
      </p:sp>
      <p:sp>
        <p:nvSpPr>
          <p:cNvPr id="28" name="Rounded Rectangle 27"/>
          <p:cNvSpPr/>
          <p:nvPr/>
        </p:nvSpPr>
        <p:spPr>
          <a:xfrm>
            <a:off x="685800" y="3810000"/>
            <a:ext cx="10706100" cy="11811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endParaRPr lang="en-US" sz="3600" dirty="0" smtClean="0">
              <a:ea typeface="Gadugi" charset="0"/>
              <a:cs typeface="Gadugi" charset="0"/>
            </a:endParaRPr>
          </a:p>
          <a:p>
            <a:pPr algn="ctr"/>
            <a:r>
              <a:rPr lang="en-US" sz="3600" dirty="0" smtClean="0">
                <a:ea typeface="Gadugi" charset="0"/>
                <a:cs typeface="Gadugi" charset="0"/>
              </a:rPr>
              <a:t>Processors can </a:t>
            </a:r>
            <a:r>
              <a:rPr lang="en-US" sz="3600" dirty="0" smtClean="0">
                <a:ea typeface="Gadugi" charset="0"/>
                <a:cs typeface="Gadugi" charset="0"/>
              </a:rPr>
              <a:t>spend variable time per </a:t>
            </a:r>
            <a:r>
              <a:rPr lang="en-US" sz="3600" dirty="0" smtClean="0">
                <a:ea typeface="Gadugi" charset="0"/>
                <a:cs typeface="Gadugi" charset="0"/>
              </a:rPr>
              <a:t>stage =&gt; Variable throughput</a:t>
            </a:r>
          </a:p>
          <a:p>
            <a:pPr algn="ctr"/>
            <a:endParaRPr lang="en-US" sz="3600" dirty="0" smtClean="0">
              <a:ea typeface="Gadugi" charset="0"/>
              <a:cs typeface="Gadugi" charset="0"/>
            </a:endParaRPr>
          </a:p>
        </p:txBody>
      </p:sp>
      <p:sp>
        <p:nvSpPr>
          <p:cNvPr id="89" name="Rounded Rectangle 88"/>
          <p:cNvSpPr/>
          <p:nvPr/>
        </p:nvSpPr>
        <p:spPr>
          <a:xfrm>
            <a:off x="552450" y="5829300"/>
            <a:ext cx="11087100" cy="8339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Need to constrain processing within each stage</a:t>
            </a:r>
          </a:p>
        </p:txBody>
      </p:sp>
      <p:pic>
        <p:nvPicPr>
          <p:cNvPr id="104" name="Picture 1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562100"/>
            <a:ext cx="2057400" cy="1830389"/>
          </a:xfrm>
          <a:prstGeom prst="rect">
            <a:avLst/>
          </a:prstGeom>
        </p:spPr>
      </p:pic>
      <p:pic>
        <p:nvPicPr>
          <p:cNvPr id="105" name="Picture 10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562100"/>
            <a:ext cx="2057400" cy="1830389"/>
          </a:xfrm>
          <a:prstGeom prst="rect">
            <a:avLst/>
          </a:prstGeom>
        </p:spPr>
      </p:pic>
      <p:pic>
        <p:nvPicPr>
          <p:cNvPr id="106" name="Picture 10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1562100"/>
            <a:ext cx="2057400" cy="1830389"/>
          </a:xfrm>
          <a:prstGeom prst="rect">
            <a:avLst/>
          </a:prstGeom>
        </p:spPr>
      </p:pic>
      <p:sp>
        <p:nvSpPr>
          <p:cNvPr id="108" name="Oval 107"/>
          <p:cNvSpPr/>
          <p:nvPr/>
        </p:nvSpPr>
        <p:spPr>
          <a:xfrm>
            <a:off x="88392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9" name="TextBox 108"/>
          <p:cNvSpPr txBox="1"/>
          <p:nvPr/>
        </p:nvSpPr>
        <p:spPr>
          <a:xfrm>
            <a:off x="88773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0" name="Oval 109"/>
          <p:cNvSpPr/>
          <p:nvPr/>
        </p:nvSpPr>
        <p:spPr>
          <a:xfrm>
            <a:off x="6438900" y="25527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1" name="TextBox 110"/>
          <p:cNvSpPr txBox="1"/>
          <p:nvPr/>
        </p:nvSpPr>
        <p:spPr>
          <a:xfrm>
            <a:off x="6477000" y="25908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2" name="Oval 111"/>
          <p:cNvSpPr/>
          <p:nvPr/>
        </p:nvSpPr>
        <p:spPr>
          <a:xfrm>
            <a:off x="40767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3" name="TextBox 112"/>
          <p:cNvSpPr txBox="1"/>
          <p:nvPr/>
        </p:nvSpPr>
        <p:spPr>
          <a:xfrm>
            <a:off x="41148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70" name="Oval 69"/>
          <p:cNvSpPr/>
          <p:nvPr/>
        </p:nvSpPr>
        <p:spPr>
          <a:xfrm>
            <a:off x="1676400" y="24765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7" name="TextBox 106"/>
          <p:cNvSpPr txBox="1"/>
          <p:nvPr/>
        </p:nvSpPr>
        <p:spPr>
          <a:xfrm>
            <a:off x="1714500" y="25146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cxnSp>
        <p:nvCxnSpPr>
          <p:cNvPr id="4" name="Straight Arrow Connector 3"/>
          <p:cNvCxnSpPr>
            <a:stCxn id="105" idx="3"/>
            <a:endCxn id="106" idx="1"/>
          </p:cNvCxnSpPr>
          <p:nvPr/>
        </p:nvCxnSpPr>
        <p:spPr>
          <a:xfrm>
            <a:off x="3581400" y="2477295"/>
            <a:ext cx="3429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6" idx="3"/>
            <a:endCxn id="104" idx="1"/>
          </p:cNvCxnSpPr>
          <p:nvPr/>
        </p:nvCxnSpPr>
        <p:spPr>
          <a:xfrm>
            <a:off x="5981700" y="2477295"/>
            <a:ext cx="3429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4" idx="3"/>
            <a:endCxn id="10" idx="1"/>
          </p:cNvCxnSpPr>
          <p:nvPr/>
        </p:nvCxnSpPr>
        <p:spPr>
          <a:xfrm>
            <a:off x="8382000" y="2477295"/>
            <a:ext cx="3429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0" y="2286000"/>
            <a:ext cx="853119" cy="0"/>
          </a:xfrm>
          <a:prstGeom prst="rect">
            <a:avLst/>
          </a:prstGeom>
          <a:noFill/>
        </p:spPr>
        <p:txBody>
          <a:bodyPr wrap="none" rtlCol="0">
            <a:spAutoFit/>
          </a:bodyPr>
          <a:lstStyle/>
          <a:p>
            <a:r>
              <a:rPr lang="en-US" dirty="0" smtClean="0"/>
              <a:t>Packet</a:t>
            </a:r>
            <a:endParaRPr lang="en-US" dirty="0"/>
          </a:p>
        </p:txBody>
      </p:sp>
      <p:cxnSp>
        <p:nvCxnSpPr>
          <p:cNvPr id="39" name="Straight Arrow Connector 38"/>
          <p:cNvCxnSpPr>
            <a:endCxn id="105" idx="1"/>
          </p:cNvCxnSpPr>
          <p:nvPr/>
        </p:nvCxnSpPr>
        <p:spPr>
          <a:xfrm>
            <a:off x="876300" y="2476500"/>
            <a:ext cx="647700" cy="79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87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8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smtClean="0"/>
              <a:t>shared-nothing atom pipeline</a:t>
            </a:r>
            <a:endParaRPr lang="en-US" dirty="0"/>
          </a:p>
        </p:txBody>
      </p:sp>
      <p:sp>
        <p:nvSpPr>
          <p:cNvPr id="28" name="Rounded Rectangle 27"/>
          <p:cNvSpPr/>
          <p:nvPr/>
        </p:nvSpPr>
        <p:spPr>
          <a:xfrm>
            <a:off x="4362450" y="4800600"/>
            <a:ext cx="7829550" cy="719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Local memory </a:t>
            </a:r>
            <a:r>
              <a:rPr lang="en-US" sz="3600" smtClean="0">
                <a:ea typeface="Gadugi" charset="0"/>
                <a:cs typeface="Gadugi" charset="0"/>
              </a:rPr>
              <a:t>+ action unit = atom</a:t>
            </a:r>
            <a:endParaRPr lang="en-US" sz="3600" dirty="0" smtClean="0">
              <a:ea typeface="Gadugi" charset="0"/>
              <a:cs typeface="Gadugi" charset="0"/>
            </a:endParaRPr>
          </a:p>
        </p:txBody>
      </p:sp>
      <p:sp>
        <p:nvSpPr>
          <p:cNvPr id="89" name="Rounded Rectangle 88"/>
          <p:cNvSpPr/>
          <p:nvPr/>
        </p:nvSpPr>
        <p:spPr>
          <a:xfrm>
            <a:off x="4724400" y="5753100"/>
            <a:ext cx="7124700" cy="990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Atoms must handle a </a:t>
            </a:r>
          </a:p>
          <a:p>
            <a:pPr algn="ctr"/>
            <a:r>
              <a:rPr lang="en-US" sz="3600" dirty="0" smtClean="0">
                <a:ea typeface="Gadugi" charset="0"/>
                <a:cs typeface="Gadugi" charset="0"/>
              </a:rPr>
              <a:t>new packet every clock cycle</a:t>
            </a:r>
            <a:endParaRPr lang="en-US" sz="3600" dirty="0" smtClean="0">
              <a:ea typeface="Gadugi" charset="0"/>
              <a:cs typeface="Gadugi" charset="0"/>
            </a:endParaRPr>
          </a:p>
        </p:txBody>
      </p:sp>
      <p:cxnSp>
        <p:nvCxnSpPr>
          <p:cNvPr id="4" name="Straight Arrow Connector 3"/>
          <p:cNvCxnSpPr>
            <a:stCxn id="205" idx="3"/>
            <a:endCxn id="222" idx="1"/>
          </p:cNvCxnSpPr>
          <p:nvPr/>
        </p:nvCxnSpPr>
        <p:spPr>
          <a:xfrm>
            <a:off x="3924300" y="2609850"/>
            <a:ext cx="6731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endParaRPr lang="en-US" sz="2000" dirty="0" smtClean="0">
                <a:latin typeface="Seravek"/>
                <a:cs typeface="Seravek"/>
              </a:endParaRP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endParaRPr lang="en-US" sz="2000" dirty="0" smtClean="0">
                <a:latin typeface="Seravek"/>
                <a:cs typeface="Seravek"/>
              </a:endParaRP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443334"/>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2763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266700" cy="13906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3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89" grpId="0" animBg="1"/>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 from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40386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6101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 y="2057400"/>
            <a:ext cx="4305300" cy="584775"/>
          </a:xfrm>
          <a:prstGeom prst="rect">
            <a:avLst/>
          </a:prstGeom>
          <a:noFill/>
        </p:spPr>
        <p:txBody>
          <a:bodyPr wrap="square" rtlCol="0">
            <a:spAutoFit/>
          </a:bodyPr>
          <a:lstStyle/>
          <a:p>
            <a:pPr algn="ctr"/>
            <a:r>
              <a:rPr lang="en-US" sz="2200" b="1" u="sng" dirty="0" smtClean="0">
                <a:latin typeface="+mj-lt"/>
                <a:cs typeface="Seravek"/>
              </a:rPr>
              <a:t>Input: Algorithms as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933700" y="4572000"/>
            <a:ext cx="1600200" cy="1150441"/>
            <a:chOff x="3962400" y="3886200"/>
            <a:chExt cx="1600200" cy="1150441"/>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62400" y="42672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smtClean="0">
                  <a:solidFill>
                    <a:srgbClr val="000000"/>
                  </a:solidFill>
                  <a:latin typeface="+mj-lt"/>
                  <a:cs typeface="Seravek"/>
                </a:rPr>
                <a:t>pipelining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a:off x="8915400" y="44958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267700" y="4876800"/>
            <a:ext cx="1752600" cy="2123658"/>
          </a:xfrm>
          <a:prstGeom prst="rect">
            <a:avLst/>
          </a:prstGeom>
          <a:noFill/>
        </p:spPr>
        <p:txBody>
          <a:bodyPr wrap="square" rtlCol="0">
            <a:spAutoFit/>
          </a:bodyPr>
          <a:lstStyle/>
          <a:p>
            <a:pPr algn="ctr"/>
            <a:r>
              <a:rPr lang="en-US" sz="2200" dirty="0" smtClean="0">
                <a:solidFill>
                  <a:srgbClr val="000000"/>
                </a:solidFill>
                <a:latin typeface="+mj-lt"/>
                <a:cs typeface="Seravek"/>
              </a:rPr>
              <a:t>Look for</a:t>
            </a:r>
          </a:p>
          <a:p>
            <a:pPr algn="ctr"/>
            <a:r>
              <a:rPr lang="en-US" sz="2200" dirty="0" smtClean="0">
                <a:solidFill>
                  <a:srgbClr val="000000"/>
                </a:solidFill>
                <a:latin typeface="+mj-lt"/>
                <a:cs typeface="Seravek"/>
              </a:rPr>
              <a:t>reusable</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toms</a:t>
            </a:r>
          </a:p>
          <a:p>
            <a:pPr algn="ctr"/>
            <a:r>
              <a:rPr lang="en-US" sz="2200" dirty="0" smtClean="0">
                <a:solidFill>
                  <a:srgbClr val="000000"/>
                </a:solidFill>
                <a:latin typeface="+mj-lt"/>
                <a:cs typeface="Seravek"/>
              </a:rPr>
              <a:t>across algorithms</a:t>
            </a:r>
          </a:p>
          <a:p>
            <a:pPr algn="ctr"/>
            <a:endParaRPr lang="en-US" sz="2200" dirty="0">
              <a:solidFill>
                <a:srgbClr val="000000"/>
              </a:solidFill>
              <a:latin typeface="+mj-lt"/>
              <a:cs typeface="Seravek"/>
            </a:endParaRPr>
          </a:p>
        </p:txBody>
      </p:sp>
      <p:grpSp>
        <p:nvGrpSpPr>
          <p:cNvPr id="191" name="Group 190"/>
          <p:cNvGrpSpPr/>
          <p:nvPr/>
        </p:nvGrpSpPr>
        <p:grpSpPr>
          <a:xfrm>
            <a:off x="10058400" y="3657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8115300" y="2057400"/>
            <a:ext cx="45720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210800" y="3810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363200" y="3962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515600" y="4114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668000" y="4267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4" name="Straight Arrow Connector 103"/>
          <p:cNvCxnSpPr/>
          <p:nvPr/>
        </p:nvCxnSpPr>
        <p:spPr>
          <a:xfrm>
            <a:off x="1066800" y="3733800"/>
            <a:ext cx="104013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866900" y="34290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924300" y="34290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324600" y="34290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029700" y="3429000"/>
            <a:ext cx="782587" cy="369332"/>
          </a:xfrm>
          <a:prstGeom prst="rect">
            <a:avLst/>
          </a:prstGeom>
          <a:noFill/>
        </p:spPr>
        <p:txBody>
          <a:bodyPr wrap="none" rtlCol="0">
            <a:spAutoFit/>
          </a:bodyPr>
          <a:lstStyle/>
          <a:p>
            <a:r>
              <a:rPr lang="en-US" dirty="0" smtClean="0"/>
              <a:t>2010s</a:t>
            </a:r>
            <a:endParaRPr lang="en-US" dirty="0"/>
          </a:p>
        </p:txBody>
      </p:sp>
      <p:sp>
        <p:nvSpPr>
          <p:cNvPr id="109" name="TextBox 108"/>
          <p:cNvSpPr txBox="1"/>
          <p:nvPr/>
        </p:nvSpPr>
        <p:spPr>
          <a:xfrm>
            <a:off x="1562100" y="3848100"/>
            <a:ext cx="59663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GPS</a:t>
            </a:r>
            <a:endParaRPr lang="en-US" dirty="0"/>
          </a:p>
        </p:txBody>
      </p:sp>
      <p:sp>
        <p:nvSpPr>
          <p:cNvPr id="110" name="TextBox 109"/>
          <p:cNvSpPr txBox="1"/>
          <p:nvPr/>
        </p:nvSpPr>
        <p:spPr>
          <a:xfrm>
            <a:off x="2247900" y="38481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562100" y="46979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362041" y="42672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4314541" y="3848100"/>
            <a:ext cx="70243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BLUE</a:t>
            </a:r>
            <a:endParaRPr lang="en-US" dirty="0"/>
          </a:p>
        </p:txBody>
      </p:sp>
      <p:sp>
        <p:nvSpPr>
          <p:cNvPr id="114" name="TextBox 113"/>
          <p:cNvSpPr txBox="1"/>
          <p:nvPr/>
        </p:nvSpPr>
        <p:spPr>
          <a:xfrm>
            <a:off x="5630923" y="4697968"/>
            <a:ext cx="920445"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CHOKe</a:t>
            </a:r>
            <a:endParaRPr lang="en-US" dirty="0"/>
          </a:p>
        </p:txBody>
      </p:sp>
      <p:sp>
        <p:nvSpPr>
          <p:cNvPr id="115" name="TextBox 114"/>
          <p:cNvSpPr txBox="1"/>
          <p:nvPr/>
        </p:nvSpPr>
        <p:spPr>
          <a:xfrm>
            <a:off x="4314541" y="42672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362041" y="38481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630923" y="38481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630923" y="42672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636088" y="38481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317320" y="42672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317320" y="38481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191500" y="42672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191500" y="4697968"/>
            <a:ext cx="86433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D2TCP</a:t>
            </a:r>
            <a:endParaRPr lang="en-US" dirty="0"/>
          </a:p>
        </p:txBody>
      </p:sp>
      <p:sp>
        <p:nvSpPr>
          <p:cNvPr id="124" name="TextBox 123"/>
          <p:cNvSpPr txBox="1"/>
          <p:nvPr/>
        </p:nvSpPr>
        <p:spPr>
          <a:xfrm>
            <a:off x="8191500" y="3848100"/>
            <a:ext cx="930063"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pFabric</a:t>
            </a:r>
            <a:endParaRPr lang="en-US" dirty="0"/>
          </a:p>
        </p:txBody>
      </p:sp>
      <p:sp>
        <p:nvSpPr>
          <p:cNvPr id="125" name="TextBox 124"/>
          <p:cNvSpPr txBox="1"/>
          <p:nvPr/>
        </p:nvSpPr>
        <p:spPr>
          <a:xfrm>
            <a:off x="9317320" y="46979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6" name="TextBox 125"/>
          <p:cNvSpPr txBox="1"/>
          <p:nvPr/>
        </p:nvSpPr>
        <p:spPr>
          <a:xfrm>
            <a:off x="6636088" y="4267200"/>
            <a:ext cx="58381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SRR</a:t>
            </a:r>
            <a:endParaRPr lang="en-US" dirty="0"/>
          </a:p>
        </p:txBody>
      </p:sp>
      <p:sp>
        <p:nvSpPr>
          <p:cNvPr id="127" name="TextBox 126"/>
          <p:cNvSpPr txBox="1"/>
          <p:nvPr/>
        </p:nvSpPr>
        <p:spPr>
          <a:xfrm>
            <a:off x="6636088" y="4697968"/>
            <a:ext cx="3754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PI</a:t>
            </a:r>
            <a:endParaRPr lang="en-US" dirty="0"/>
          </a:p>
        </p:txBody>
      </p:sp>
      <p:sp>
        <p:nvSpPr>
          <p:cNvPr id="128" name="TextBox 127"/>
          <p:cNvSpPr txBox="1"/>
          <p:nvPr/>
        </p:nvSpPr>
        <p:spPr>
          <a:xfrm>
            <a:off x="3362041" y="46979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314541" y="46979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0" name="TextBox 129"/>
          <p:cNvSpPr txBox="1"/>
          <p:nvPr/>
        </p:nvSpPr>
        <p:spPr>
          <a:xfrm>
            <a:off x="10248900" y="4697968"/>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FCP</a:t>
            </a:r>
            <a:endParaRPr lang="en-US" dirty="0"/>
          </a:p>
        </p:txBody>
      </p:sp>
      <p:sp>
        <p:nvSpPr>
          <p:cNvPr id="131" name="TextBox 130"/>
          <p:cNvSpPr txBox="1"/>
          <p:nvPr/>
        </p:nvSpPr>
        <p:spPr>
          <a:xfrm>
            <a:off x="7307323" y="46979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2" name="TextBox 131"/>
          <p:cNvSpPr txBox="1"/>
          <p:nvPr/>
        </p:nvSpPr>
        <p:spPr>
          <a:xfrm>
            <a:off x="7307323" y="4267200"/>
            <a:ext cx="55816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RIO</a:t>
            </a:r>
            <a:endParaRPr lang="en-US" dirty="0"/>
          </a:p>
        </p:txBody>
      </p:sp>
      <p:sp>
        <p:nvSpPr>
          <p:cNvPr id="133" name="TextBox 132"/>
          <p:cNvSpPr txBox="1"/>
          <p:nvPr/>
        </p:nvSpPr>
        <p:spPr>
          <a:xfrm>
            <a:off x="7307323" y="3848100"/>
            <a:ext cx="59984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VCP</a:t>
            </a:r>
            <a:endParaRPr lang="en-US" dirty="0"/>
          </a:p>
        </p:txBody>
      </p:sp>
      <p:sp>
        <p:nvSpPr>
          <p:cNvPr id="134" name="TextBox 133"/>
          <p:cNvSpPr txBox="1"/>
          <p:nvPr/>
        </p:nvSpPr>
        <p:spPr>
          <a:xfrm>
            <a:off x="10248900" y="42672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31623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5245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0391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09728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But, the architecture is not future-proof</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Ideologically, what goes into a fixed-function router? No consensus after decades of router design</a:t>
            </a:r>
          </a:p>
          <a:p>
            <a:r>
              <a:rPr lang="en-US" dirty="0" smtClean="0"/>
              <a:t>Practically, innovation </a:t>
            </a:r>
            <a:r>
              <a:rPr lang="en-US" dirty="0"/>
              <a:t>is </a:t>
            </a:r>
            <a:r>
              <a:rPr lang="en-US" dirty="0" smtClean="0"/>
              <a:t>outstripping </a:t>
            </a:r>
            <a:r>
              <a:rPr lang="en-US" dirty="0"/>
              <a:t>our ability to get things into </a:t>
            </a:r>
            <a:r>
              <a:rPr lang="en-US" dirty="0" smtClean="0"/>
              <a:t>production routers.</a:t>
            </a:r>
          </a:p>
          <a:p>
            <a:r>
              <a:rPr lang="en-US" dirty="0" smtClean="0"/>
              <a:t>Workaround: Indirect</a:t>
            </a:r>
            <a:r>
              <a:rPr lang="en-US" dirty="0"/>
              <a:t> </a:t>
            </a:r>
            <a:r>
              <a:rPr lang="en-US" dirty="0" smtClean="0"/>
              <a:t>control from end hosts / edge</a:t>
            </a:r>
          </a:p>
          <a:p>
            <a:r>
              <a:rPr lang="en-US" dirty="0" smtClean="0"/>
              <a:t>The fix: Don’t bake </a:t>
            </a:r>
            <a:r>
              <a:rPr lang="en-US" b="1" i="1" dirty="0" smtClean="0"/>
              <a:t>policy </a:t>
            </a:r>
            <a:r>
              <a:rPr lang="en-US" dirty="0" smtClean="0"/>
              <a:t>into a router’s hardware</a:t>
            </a:r>
          </a:p>
          <a:p>
            <a:r>
              <a:rPr lang="en-US" dirty="0" smtClean="0"/>
              <a:t>Our work: Design hardware primitives; program policies in software</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3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2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2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3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130"/>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134"/>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121"/>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120"/>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123"/>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124"/>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133"/>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132"/>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126"/>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119"/>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127"/>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114"/>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118"/>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117"/>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13"/>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28"/>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112"/>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110"/>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109"/>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111"/>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125"/>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 presetClass="exit" presetSubtype="0" fill="hold" nodeType="clickEffect">
                                  <p:stCondLst>
                                    <p:cond delay="0"/>
                                  </p:stCondLst>
                                  <p:childTnLst>
                                    <p:set>
                                      <p:cBhvr>
                                        <p:cTn id="130" dur="1" fill="hold">
                                          <p:stCondLst>
                                            <p:cond delay="0"/>
                                          </p:stCondLst>
                                        </p:cTn>
                                        <p:tgtEl>
                                          <p:spTgt spid="104"/>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105"/>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106"/>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107"/>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108"/>
                                        </p:tgtEl>
                                        <p:attrNameLst>
                                          <p:attrName>style.visibility</p:attrName>
                                        </p:attrNameLst>
                                      </p:cBhvr>
                                      <p:to>
                                        <p:strVal val="hidden"/>
                                      </p:to>
                                    </p:set>
                                  </p:childTnLst>
                                </p:cTn>
                              </p:par>
                              <p:par>
                                <p:cTn id="139" presetID="1" presetClass="exit" presetSubtype="0" fill="hold" grpId="2" nodeType="withEffect">
                                  <p:stCondLst>
                                    <p:cond delay="0"/>
                                  </p:stCondLst>
                                  <p:childTnLst>
                                    <p:set>
                                      <p:cBhvr>
                                        <p:cTn id="140" dur="1" fill="hold">
                                          <p:stCondLst>
                                            <p:cond delay="0"/>
                                          </p:stCondLst>
                                        </p:cTn>
                                        <p:tgtEl>
                                          <p:spTgt spid="109"/>
                                        </p:tgtEl>
                                        <p:attrNameLst>
                                          <p:attrName>style.visibility</p:attrName>
                                        </p:attrNameLst>
                                      </p:cBhvr>
                                      <p:to>
                                        <p:strVal val="hidden"/>
                                      </p:to>
                                    </p:set>
                                  </p:childTnLst>
                                </p:cTn>
                              </p:par>
                              <p:par>
                                <p:cTn id="141" presetID="1" presetClass="exit" presetSubtype="0" fill="hold" grpId="2" nodeType="withEffect">
                                  <p:stCondLst>
                                    <p:cond delay="0"/>
                                  </p:stCondLst>
                                  <p:childTnLst>
                                    <p:set>
                                      <p:cBhvr>
                                        <p:cTn id="142" dur="1" fill="hold">
                                          <p:stCondLst>
                                            <p:cond delay="0"/>
                                          </p:stCondLst>
                                        </p:cTn>
                                        <p:tgtEl>
                                          <p:spTgt spid="110"/>
                                        </p:tgtEl>
                                        <p:attrNameLst>
                                          <p:attrName>style.visibility</p:attrName>
                                        </p:attrNameLst>
                                      </p:cBhvr>
                                      <p:to>
                                        <p:strVal val="hidden"/>
                                      </p:to>
                                    </p:set>
                                  </p:childTnLst>
                                </p:cTn>
                              </p:par>
                              <p:par>
                                <p:cTn id="143" presetID="1" presetClass="exit" presetSubtype="0" fill="hold" grpId="2" nodeType="withEffect">
                                  <p:stCondLst>
                                    <p:cond delay="0"/>
                                  </p:stCondLst>
                                  <p:childTnLst>
                                    <p:set>
                                      <p:cBhvr>
                                        <p:cTn id="144" dur="1" fill="hold">
                                          <p:stCondLst>
                                            <p:cond delay="0"/>
                                          </p:stCondLst>
                                        </p:cTn>
                                        <p:tgtEl>
                                          <p:spTgt spid="111"/>
                                        </p:tgtEl>
                                        <p:attrNameLst>
                                          <p:attrName>style.visibility</p:attrName>
                                        </p:attrNameLst>
                                      </p:cBhvr>
                                      <p:to>
                                        <p:strVal val="hidden"/>
                                      </p:to>
                                    </p:set>
                                  </p:childTnLst>
                                </p:cTn>
                              </p:par>
                              <p:par>
                                <p:cTn id="145" presetID="1" presetClass="exit" presetSubtype="0" fill="hold" grpId="2" nodeType="withEffect">
                                  <p:stCondLst>
                                    <p:cond delay="0"/>
                                  </p:stCondLst>
                                  <p:childTnLst>
                                    <p:set>
                                      <p:cBhvr>
                                        <p:cTn id="146" dur="1" fill="hold">
                                          <p:stCondLst>
                                            <p:cond delay="0"/>
                                          </p:stCondLst>
                                        </p:cTn>
                                        <p:tgtEl>
                                          <p:spTgt spid="112"/>
                                        </p:tgtEl>
                                        <p:attrNameLst>
                                          <p:attrName>style.visibility</p:attrName>
                                        </p:attrNameLst>
                                      </p:cBhvr>
                                      <p:to>
                                        <p:strVal val="hidden"/>
                                      </p:to>
                                    </p:set>
                                  </p:childTnLst>
                                </p:cTn>
                              </p:par>
                              <p:par>
                                <p:cTn id="147" presetID="1" presetClass="exit" presetSubtype="0" fill="hold" grpId="2" nodeType="withEffect">
                                  <p:stCondLst>
                                    <p:cond delay="0"/>
                                  </p:stCondLst>
                                  <p:childTnLst>
                                    <p:set>
                                      <p:cBhvr>
                                        <p:cTn id="148" dur="1" fill="hold">
                                          <p:stCondLst>
                                            <p:cond delay="0"/>
                                          </p:stCondLst>
                                        </p:cTn>
                                        <p:tgtEl>
                                          <p:spTgt spid="113"/>
                                        </p:tgtEl>
                                        <p:attrNameLst>
                                          <p:attrName>style.visibility</p:attrName>
                                        </p:attrNameLst>
                                      </p:cBhvr>
                                      <p:to>
                                        <p:strVal val="hidden"/>
                                      </p:to>
                                    </p:set>
                                  </p:childTnLst>
                                </p:cTn>
                              </p:par>
                              <p:par>
                                <p:cTn id="149" presetID="1" presetClass="exit" presetSubtype="0" fill="hold" grpId="2" nodeType="withEffect">
                                  <p:stCondLst>
                                    <p:cond delay="0"/>
                                  </p:stCondLst>
                                  <p:childTnLst>
                                    <p:set>
                                      <p:cBhvr>
                                        <p:cTn id="150" dur="1" fill="hold">
                                          <p:stCondLst>
                                            <p:cond delay="0"/>
                                          </p:stCondLst>
                                        </p:cTn>
                                        <p:tgtEl>
                                          <p:spTgt spid="114"/>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115"/>
                                        </p:tgtEl>
                                        <p:attrNameLst>
                                          <p:attrName>style.visibility</p:attrName>
                                        </p:attrNameLst>
                                      </p:cBhvr>
                                      <p:to>
                                        <p:strVal val="hidden"/>
                                      </p:to>
                                    </p:set>
                                  </p:childTnLst>
                                </p:cTn>
                              </p:par>
                              <p:par>
                                <p:cTn id="153" presetID="1" presetClass="exit" presetSubtype="0" fill="hold" grpId="1" nodeType="withEffect">
                                  <p:stCondLst>
                                    <p:cond delay="0"/>
                                  </p:stCondLst>
                                  <p:childTnLst>
                                    <p:set>
                                      <p:cBhvr>
                                        <p:cTn id="154" dur="1" fill="hold">
                                          <p:stCondLst>
                                            <p:cond delay="0"/>
                                          </p:stCondLst>
                                        </p:cTn>
                                        <p:tgtEl>
                                          <p:spTgt spid="116"/>
                                        </p:tgtEl>
                                        <p:attrNameLst>
                                          <p:attrName>style.visibility</p:attrName>
                                        </p:attrNameLst>
                                      </p:cBhvr>
                                      <p:to>
                                        <p:strVal val="hidden"/>
                                      </p:to>
                                    </p:set>
                                  </p:childTnLst>
                                </p:cTn>
                              </p:par>
                              <p:par>
                                <p:cTn id="155" presetID="1" presetClass="exit" presetSubtype="0" fill="hold" grpId="2" nodeType="withEffect">
                                  <p:stCondLst>
                                    <p:cond delay="0"/>
                                  </p:stCondLst>
                                  <p:childTnLst>
                                    <p:set>
                                      <p:cBhvr>
                                        <p:cTn id="156" dur="1" fill="hold">
                                          <p:stCondLst>
                                            <p:cond delay="0"/>
                                          </p:stCondLst>
                                        </p:cTn>
                                        <p:tgtEl>
                                          <p:spTgt spid="117"/>
                                        </p:tgtEl>
                                        <p:attrNameLst>
                                          <p:attrName>style.visibility</p:attrName>
                                        </p:attrNameLst>
                                      </p:cBhvr>
                                      <p:to>
                                        <p:strVal val="hidden"/>
                                      </p:to>
                                    </p:set>
                                  </p:childTnLst>
                                </p:cTn>
                              </p:par>
                              <p:par>
                                <p:cTn id="157" presetID="1" presetClass="exit" presetSubtype="0" fill="hold" grpId="2" nodeType="withEffect">
                                  <p:stCondLst>
                                    <p:cond delay="0"/>
                                  </p:stCondLst>
                                  <p:childTnLst>
                                    <p:set>
                                      <p:cBhvr>
                                        <p:cTn id="158" dur="1" fill="hold">
                                          <p:stCondLst>
                                            <p:cond delay="0"/>
                                          </p:stCondLst>
                                        </p:cTn>
                                        <p:tgtEl>
                                          <p:spTgt spid="118"/>
                                        </p:tgtEl>
                                        <p:attrNameLst>
                                          <p:attrName>style.visibility</p:attrName>
                                        </p:attrNameLst>
                                      </p:cBhvr>
                                      <p:to>
                                        <p:strVal val="hidden"/>
                                      </p:to>
                                    </p:set>
                                  </p:childTnLst>
                                </p:cTn>
                              </p:par>
                              <p:par>
                                <p:cTn id="159" presetID="1" presetClass="exit" presetSubtype="0" fill="hold" grpId="2" nodeType="withEffect">
                                  <p:stCondLst>
                                    <p:cond delay="0"/>
                                  </p:stCondLst>
                                  <p:childTnLst>
                                    <p:set>
                                      <p:cBhvr>
                                        <p:cTn id="160" dur="1" fill="hold">
                                          <p:stCondLst>
                                            <p:cond delay="0"/>
                                          </p:stCondLst>
                                        </p:cTn>
                                        <p:tgtEl>
                                          <p:spTgt spid="119"/>
                                        </p:tgtEl>
                                        <p:attrNameLst>
                                          <p:attrName>style.visibility</p:attrName>
                                        </p:attrNameLst>
                                      </p:cBhvr>
                                      <p:to>
                                        <p:strVal val="hidden"/>
                                      </p:to>
                                    </p:set>
                                  </p:childTnLst>
                                </p:cTn>
                              </p:par>
                              <p:par>
                                <p:cTn id="161" presetID="1" presetClass="exit" presetSubtype="0" fill="hold" grpId="2" nodeType="withEffect">
                                  <p:stCondLst>
                                    <p:cond delay="0"/>
                                  </p:stCondLst>
                                  <p:childTnLst>
                                    <p:set>
                                      <p:cBhvr>
                                        <p:cTn id="162" dur="1" fill="hold">
                                          <p:stCondLst>
                                            <p:cond delay="0"/>
                                          </p:stCondLst>
                                        </p:cTn>
                                        <p:tgtEl>
                                          <p:spTgt spid="120"/>
                                        </p:tgtEl>
                                        <p:attrNameLst>
                                          <p:attrName>style.visibility</p:attrName>
                                        </p:attrNameLst>
                                      </p:cBhvr>
                                      <p:to>
                                        <p:strVal val="hidden"/>
                                      </p:to>
                                    </p:set>
                                  </p:childTnLst>
                                </p:cTn>
                              </p:par>
                              <p:par>
                                <p:cTn id="163" presetID="1" presetClass="exit" presetSubtype="0" fill="hold" grpId="2" nodeType="withEffect">
                                  <p:stCondLst>
                                    <p:cond delay="0"/>
                                  </p:stCondLst>
                                  <p:childTnLst>
                                    <p:set>
                                      <p:cBhvr>
                                        <p:cTn id="164" dur="1" fill="hold">
                                          <p:stCondLst>
                                            <p:cond delay="0"/>
                                          </p:stCondLst>
                                        </p:cTn>
                                        <p:tgtEl>
                                          <p:spTgt spid="121"/>
                                        </p:tgtEl>
                                        <p:attrNameLst>
                                          <p:attrName>style.visibility</p:attrName>
                                        </p:attrNameLst>
                                      </p:cBhvr>
                                      <p:to>
                                        <p:strVal val="hidden"/>
                                      </p:to>
                                    </p:set>
                                  </p:childTnLst>
                                </p:cTn>
                              </p:par>
                              <p:par>
                                <p:cTn id="165" presetID="1" presetClass="exit" presetSubtype="0" fill="hold" grpId="1" nodeType="withEffect">
                                  <p:stCondLst>
                                    <p:cond delay="0"/>
                                  </p:stCondLst>
                                  <p:childTnLst>
                                    <p:set>
                                      <p:cBhvr>
                                        <p:cTn id="166" dur="1" fill="hold">
                                          <p:stCondLst>
                                            <p:cond delay="0"/>
                                          </p:stCondLst>
                                        </p:cTn>
                                        <p:tgtEl>
                                          <p:spTgt spid="122"/>
                                        </p:tgtEl>
                                        <p:attrNameLst>
                                          <p:attrName>style.visibility</p:attrName>
                                        </p:attrNameLst>
                                      </p:cBhvr>
                                      <p:to>
                                        <p:strVal val="hidden"/>
                                      </p:to>
                                    </p:set>
                                  </p:childTnLst>
                                </p:cTn>
                              </p:par>
                              <p:par>
                                <p:cTn id="167" presetID="1" presetClass="exit" presetSubtype="0" fill="hold" grpId="2" nodeType="withEffect">
                                  <p:stCondLst>
                                    <p:cond delay="0"/>
                                  </p:stCondLst>
                                  <p:childTnLst>
                                    <p:set>
                                      <p:cBhvr>
                                        <p:cTn id="168" dur="1" fill="hold">
                                          <p:stCondLst>
                                            <p:cond delay="0"/>
                                          </p:stCondLst>
                                        </p:cTn>
                                        <p:tgtEl>
                                          <p:spTgt spid="123"/>
                                        </p:tgtEl>
                                        <p:attrNameLst>
                                          <p:attrName>style.visibility</p:attrName>
                                        </p:attrNameLst>
                                      </p:cBhvr>
                                      <p:to>
                                        <p:strVal val="hidden"/>
                                      </p:to>
                                    </p:set>
                                  </p:childTnLst>
                                </p:cTn>
                              </p:par>
                              <p:par>
                                <p:cTn id="169" presetID="1" presetClass="exit" presetSubtype="0" fill="hold" grpId="2" nodeType="withEffect">
                                  <p:stCondLst>
                                    <p:cond delay="0"/>
                                  </p:stCondLst>
                                  <p:childTnLst>
                                    <p:set>
                                      <p:cBhvr>
                                        <p:cTn id="170" dur="1" fill="hold">
                                          <p:stCondLst>
                                            <p:cond delay="0"/>
                                          </p:stCondLst>
                                        </p:cTn>
                                        <p:tgtEl>
                                          <p:spTgt spid="124"/>
                                        </p:tgtEl>
                                        <p:attrNameLst>
                                          <p:attrName>style.visibility</p:attrName>
                                        </p:attrNameLst>
                                      </p:cBhvr>
                                      <p:to>
                                        <p:strVal val="hidden"/>
                                      </p:to>
                                    </p:set>
                                  </p:childTnLst>
                                </p:cTn>
                              </p:par>
                              <p:par>
                                <p:cTn id="171" presetID="1" presetClass="exit" presetSubtype="0" fill="hold" grpId="2" nodeType="withEffect">
                                  <p:stCondLst>
                                    <p:cond delay="0"/>
                                  </p:stCondLst>
                                  <p:childTnLst>
                                    <p:set>
                                      <p:cBhvr>
                                        <p:cTn id="172" dur="1" fill="hold">
                                          <p:stCondLst>
                                            <p:cond delay="0"/>
                                          </p:stCondLst>
                                        </p:cTn>
                                        <p:tgtEl>
                                          <p:spTgt spid="125"/>
                                        </p:tgtEl>
                                        <p:attrNameLst>
                                          <p:attrName>style.visibility</p:attrName>
                                        </p:attrNameLst>
                                      </p:cBhvr>
                                      <p:to>
                                        <p:strVal val="hidden"/>
                                      </p:to>
                                    </p:set>
                                  </p:childTnLst>
                                </p:cTn>
                              </p:par>
                              <p:par>
                                <p:cTn id="173" presetID="1" presetClass="exit" presetSubtype="0" fill="hold" grpId="2" nodeType="withEffect">
                                  <p:stCondLst>
                                    <p:cond delay="0"/>
                                  </p:stCondLst>
                                  <p:childTnLst>
                                    <p:set>
                                      <p:cBhvr>
                                        <p:cTn id="174" dur="1" fill="hold">
                                          <p:stCondLst>
                                            <p:cond delay="0"/>
                                          </p:stCondLst>
                                        </p:cTn>
                                        <p:tgtEl>
                                          <p:spTgt spid="126"/>
                                        </p:tgtEl>
                                        <p:attrNameLst>
                                          <p:attrName>style.visibility</p:attrName>
                                        </p:attrNameLst>
                                      </p:cBhvr>
                                      <p:to>
                                        <p:strVal val="hidden"/>
                                      </p:to>
                                    </p:set>
                                  </p:childTnLst>
                                </p:cTn>
                              </p:par>
                              <p:par>
                                <p:cTn id="175" presetID="1" presetClass="exit" presetSubtype="0" fill="hold" grpId="2" nodeType="withEffect">
                                  <p:stCondLst>
                                    <p:cond delay="0"/>
                                  </p:stCondLst>
                                  <p:childTnLst>
                                    <p:set>
                                      <p:cBhvr>
                                        <p:cTn id="176" dur="1" fill="hold">
                                          <p:stCondLst>
                                            <p:cond delay="0"/>
                                          </p:stCondLst>
                                        </p:cTn>
                                        <p:tgtEl>
                                          <p:spTgt spid="127"/>
                                        </p:tgtEl>
                                        <p:attrNameLst>
                                          <p:attrName>style.visibility</p:attrName>
                                        </p:attrNameLst>
                                      </p:cBhvr>
                                      <p:to>
                                        <p:strVal val="hidden"/>
                                      </p:to>
                                    </p:set>
                                  </p:childTnLst>
                                </p:cTn>
                              </p:par>
                              <p:par>
                                <p:cTn id="177" presetID="1" presetClass="exit" presetSubtype="0" fill="hold" grpId="2" nodeType="withEffect">
                                  <p:stCondLst>
                                    <p:cond delay="0"/>
                                  </p:stCondLst>
                                  <p:childTnLst>
                                    <p:set>
                                      <p:cBhvr>
                                        <p:cTn id="178" dur="1" fill="hold">
                                          <p:stCondLst>
                                            <p:cond delay="0"/>
                                          </p:stCondLst>
                                        </p:cTn>
                                        <p:tgtEl>
                                          <p:spTgt spid="128"/>
                                        </p:tgtEl>
                                        <p:attrNameLst>
                                          <p:attrName>style.visibility</p:attrName>
                                        </p:attrNameLst>
                                      </p:cBhvr>
                                      <p:to>
                                        <p:strVal val="hidden"/>
                                      </p:to>
                                    </p:set>
                                  </p:childTnLst>
                                </p:cTn>
                              </p:par>
                              <p:par>
                                <p:cTn id="179" presetID="1" presetClass="exit" presetSubtype="0" fill="hold" grpId="1" nodeType="withEffect">
                                  <p:stCondLst>
                                    <p:cond delay="0"/>
                                  </p:stCondLst>
                                  <p:childTnLst>
                                    <p:set>
                                      <p:cBhvr>
                                        <p:cTn id="180" dur="1" fill="hold">
                                          <p:stCondLst>
                                            <p:cond delay="0"/>
                                          </p:stCondLst>
                                        </p:cTn>
                                        <p:tgtEl>
                                          <p:spTgt spid="129"/>
                                        </p:tgtEl>
                                        <p:attrNameLst>
                                          <p:attrName>style.visibility</p:attrName>
                                        </p:attrNameLst>
                                      </p:cBhvr>
                                      <p:to>
                                        <p:strVal val="hidden"/>
                                      </p:to>
                                    </p:set>
                                  </p:childTnLst>
                                </p:cTn>
                              </p:par>
                              <p:par>
                                <p:cTn id="181" presetID="1" presetClass="exit" presetSubtype="0" fill="hold" grpId="2" nodeType="withEffect">
                                  <p:stCondLst>
                                    <p:cond delay="0"/>
                                  </p:stCondLst>
                                  <p:childTnLst>
                                    <p:set>
                                      <p:cBhvr>
                                        <p:cTn id="182" dur="1" fill="hold">
                                          <p:stCondLst>
                                            <p:cond delay="0"/>
                                          </p:stCondLst>
                                        </p:cTn>
                                        <p:tgtEl>
                                          <p:spTgt spid="130"/>
                                        </p:tgtEl>
                                        <p:attrNameLst>
                                          <p:attrName>style.visibility</p:attrName>
                                        </p:attrNameLst>
                                      </p:cBhvr>
                                      <p:to>
                                        <p:strVal val="hidden"/>
                                      </p:to>
                                    </p:set>
                                  </p:childTnLst>
                                </p:cTn>
                              </p:par>
                              <p:par>
                                <p:cTn id="183" presetID="1" presetClass="exit" presetSubtype="0" fill="hold" grpId="1" nodeType="withEffect">
                                  <p:stCondLst>
                                    <p:cond delay="0"/>
                                  </p:stCondLst>
                                  <p:childTnLst>
                                    <p:set>
                                      <p:cBhvr>
                                        <p:cTn id="184" dur="1" fill="hold">
                                          <p:stCondLst>
                                            <p:cond delay="0"/>
                                          </p:stCondLst>
                                        </p:cTn>
                                        <p:tgtEl>
                                          <p:spTgt spid="131"/>
                                        </p:tgtEl>
                                        <p:attrNameLst>
                                          <p:attrName>style.visibility</p:attrName>
                                        </p:attrNameLst>
                                      </p:cBhvr>
                                      <p:to>
                                        <p:strVal val="hidden"/>
                                      </p:to>
                                    </p:set>
                                  </p:childTnLst>
                                </p:cTn>
                              </p:par>
                              <p:par>
                                <p:cTn id="185" presetID="1" presetClass="exit" presetSubtype="0" fill="hold" grpId="2" nodeType="withEffect">
                                  <p:stCondLst>
                                    <p:cond delay="0"/>
                                  </p:stCondLst>
                                  <p:childTnLst>
                                    <p:set>
                                      <p:cBhvr>
                                        <p:cTn id="186" dur="1" fill="hold">
                                          <p:stCondLst>
                                            <p:cond delay="0"/>
                                          </p:stCondLst>
                                        </p:cTn>
                                        <p:tgtEl>
                                          <p:spTgt spid="132"/>
                                        </p:tgtEl>
                                        <p:attrNameLst>
                                          <p:attrName>style.visibility</p:attrName>
                                        </p:attrNameLst>
                                      </p:cBhvr>
                                      <p:to>
                                        <p:strVal val="hidden"/>
                                      </p:to>
                                    </p:set>
                                  </p:childTnLst>
                                </p:cTn>
                              </p:par>
                              <p:par>
                                <p:cTn id="187" presetID="1" presetClass="exit" presetSubtype="0" fill="hold" grpId="2" nodeType="withEffect">
                                  <p:stCondLst>
                                    <p:cond delay="0"/>
                                  </p:stCondLst>
                                  <p:childTnLst>
                                    <p:set>
                                      <p:cBhvr>
                                        <p:cTn id="188" dur="1" fill="hold">
                                          <p:stCondLst>
                                            <p:cond delay="0"/>
                                          </p:stCondLst>
                                        </p:cTn>
                                        <p:tgtEl>
                                          <p:spTgt spid="133"/>
                                        </p:tgtEl>
                                        <p:attrNameLst>
                                          <p:attrName>style.visibility</p:attrName>
                                        </p:attrNameLst>
                                      </p:cBhvr>
                                      <p:to>
                                        <p:strVal val="hidden"/>
                                      </p:to>
                                    </p:set>
                                  </p:childTnLst>
                                </p:cTn>
                              </p:par>
                              <p:par>
                                <p:cTn id="189" presetID="1" presetClass="exit" presetSubtype="0" fill="hold" grpId="2" nodeType="withEffect">
                                  <p:stCondLst>
                                    <p:cond delay="0"/>
                                  </p:stCondLst>
                                  <p:childTnLst>
                                    <p:set>
                                      <p:cBhvr>
                                        <p:cTn id="190" dur="1" fill="hold">
                                          <p:stCondLst>
                                            <p:cond delay="0"/>
                                          </p:stCondLst>
                                        </p:cTn>
                                        <p:tgtEl>
                                          <p:spTgt spid="134"/>
                                        </p:tgtEl>
                                        <p:attrNameLst>
                                          <p:attrName>style.visibility</p:attrName>
                                        </p:attrNameLst>
                                      </p:cBhvr>
                                      <p:to>
                                        <p:strVal val="hidden"/>
                                      </p:to>
                                    </p:set>
                                  </p:childTnLst>
                                </p:cTn>
                              </p:par>
                              <p:par>
                                <p:cTn id="191" presetID="1" presetClass="exit" presetSubtype="0" fill="hold" nodeType="withEffect">
                                  <p:stCondLst>
                                    <p:cond delay="0"/>
                                  </p:stCondLst>
                                  <p:childTnLst>
                                    <p:set>
                                      <p:cBhvr>
                                        <p:cTn id="192" dur="1" fill="hold">
                                          <p:stCondLst>
                                            <p:cond delay="0"/>
                                          </p:stCondLst>
                                        </p:cTn>
                                        <p:tgtEl>
                                          <p:spTgt spid="135"/>
                                        </p:tgtEl>
                                        <p:attrNameLst>
                                          <p:attrName>style.visibility</p:attrName>
                                        </p:attrNameLst>
                                      </p:cBhvr>
                                      <p:to>
                                        <p:strVal val="hidden"/>
                                      </p:to>
                                    </p:set>
                                  </p:childTnLst>
                                </p:cTn>
                              </p:par>
                              <p:par>
                                <p:cTn id="193" presetID="1" presetClass="exit" presetSubtype="0" fill="hold" nodeType="withEffect">
                                  <p:stCondLst>
                                    <p:cond delay="0"/>
                                  </p:stCondLst>
                                  <p:childTnLst>
                                    <p:set>
                                      <p:cBhvr>
                                        <p:cTn id="194" dur="1" fill="hold">
                                          <p:stCondLst>
                                            <p:cond delay="0"/>
                                          </p:stCondLst>
                                        </p:cTn>
                                        <p:tgtEl>
                                          <p:spTgt spid="136"/>
                                        </p:tgtEl>
                                        <p:attrNameLst>
                                          <p:attrName>style.visibility</p:attrName>
                                        </p:attrNameLst>
                                      </p:cBhvr>
                                      <p:to>
                                        <p:strVal val="hidden"/>
                                      </p:to>
                                    </p:set>
                                  </p:childTnLst>
                                </p:cTn>
                              </p:par>
                              <p:par>
                                <p:cTn id="195" presetID="1" presetClass="exit" presetSubtype="0" fill="hold" nodeType="withEffect">
                                  <p:stCondLst>
                                    <p:cond delay="0"/>
                                  </p:stCondLst>
                                  <p:childTnLst>
                                    <p:set>
                                      <p:cBhvr>
                                        <p:cTn id="196" dur="1" fill="hold">
                                          <p:stCondLst>
                                            <p:cond delay="0"/>
                                          </p:stCondLst>
                                        </p:cTn>
                                        <p:tgtEl>
                                          <p:spTgt spid="137"/>
                                        </p:tgtEl>
                                        <p:attrNameLst>
                                          <p:attrName>style.visibility</p:attrName>
                                        </p:attrNameLst>
                                      </p:cBhvr>
                                      <p:to>
                                        <p:strVal val="hidden"/>
                                      </p:to>
                                    </p:set>
                                  </p:childTnLst>
                                </p:cTn>
                              </p:par>
                              <p:par>
                                <p:cTn id="197" presetID="1" presetClass="exit" presetSubtype="0" fill="hold" nodeType="withEffect">
                                  <p:stCondLst>
                                    <p:cond delay="0"/>
                                  </p:stCondLst>
                                  <p:childTnLst>
                                    <p:set>
                                      <p:cBhvr>
                                        <p:cTn id="198" dur="1" fill="hold">
                                          <p:stCondLst>
                                            <p:cond delay="0"/>
                                          </p:stCondLst>
                                        </p:cTn>
                                        <p:tgtEl>
                                          <p:spTgt spid="138"/>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nodeType="clickEffect">
                                  <p:stCondLst>
                                    <p:cond delay="0"/>
                                  </p:stCondLst>
                                  <p:childTnLst>
                                    <p:set>
                                      <p:cBhvr>
                                        <p:cTn id="20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nodeType="clickEffect">
                                  <p:stCondLst>
                                    <p:cond delay="0"/>
                                  </p:stCondLst>
                                  <p:childTnLst>
                                    <p:set>
                                      <p:cBhvr>
                                        <p:cTn id="20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nodeType="clickEffect">
                                  <p:stCondLst>
                                    <p:cond delay="0"/>
                                  </p:stCondLst>
                                  <p:childTnLst>
                                    <p:set>
                                      <p:cBhvr>
                                        <p:cTn id="2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5" grpId="1"/>
      <p:bldP spid="106" grpId="0"/>
      <p:bldP spid="106" grpId="1"/>
      <p:bldP spid="107" grpId="0"/>
      <p:bldP spid="107" grpId="1"/>
      <p:bldP spid="108" grpId="0"/>
      <p:bldP spid="108" grpId="1"/>
      <p:bldP spid="109" grpId="0" animBg="1"/>
      <p:bldP spid="109" grpId="1" animBg="1"/>
      <p:bldP spid="109" grpId="2" animBg="1"/>
      <p:bldP spid="110" grpId="0" animBg="1"/>
      <p:bldP spid="110" grpId="1" animBg="1"/>
      <p:bldP spid="110" grpId="2" animBg="1"/>
      <p:bldP spid="111" grpId="0" animBg="1"/>
      <p:bldP spid="111" grpId="1" animBg="1"/>
      <p:bldP spid="111" grpId="2" animBg="1"/>
      <p:bldP spid="112" grpId="0" animBg="1"/>
      <p:bldP spid="112" grpId="1" animBg="1"/>
      <p:bldP spid="112" grpId="2" animBg="1"/>
      <p:bldP spid="113" grpId="0" animBg="1"/>
      <p:bldP spid="113" grpId="1" animBg="1"/>
      <p:bldP spid="113" grpId="2" animBg="1"/>
      <p:bldP spid="114" grpId="0" animBg="1"/>
      <p:bldP spid="114" grpId="1" animBg="1"/>
      <p:bldP spid="114" grpId="2" animBg="1"/>
      <p:bldP spid="115" grpId="0" animBg="1"/>
      <p:bldP spid="115" grpId="1" animBg="1"/>
      <p:bldP spid="116" grpId="0" animBg="1"/>
      <p:bldP spid="116" grpId="1" animBg="1"/>
      <p:bldP spid="117" grpId="0" animBg="1"/>
      <p:bldP spid="117" grpId="1" animBg="1"/>
      <p:bldP spid="117" grpId="2" animBg="1"/>
      <p:bldP spid="118" grpId="0" animBg="1"/>
      <p:bldP spid="118" grpId="1" animBg="1"/>
      <p:bldP spid="118" grpId="2" animBg="1"/>
      <p:bldP spid="119" grpId="0" animBg="1"/>
      <p:bldP spid="119" grpId="1" animBg="1"/>
      <p:bldP spid="119" grpId="2" animBg="1"/>
      <p:bldP spid="120" grpId="0" animBg="1"/>
      <p:bldP spid="120" grpId="1" animBg="1"/>
      <p:bldP spid="120" grpId="2" animBg="1"/>
      <p:bldP spid="121" grpId="0" animBg="1"/>
      <p:bldP spid="121" grpId="1" animBg="1"/>
      <p:bldP spid="121" grpId="2" animBg="1"/>
      <p:bldP spid="122" grpId="0" animBg="1"/>
      <p:bldP spid="122" grpId="1" animBg="1"/>
      <p:bldP spid="123" grpId="0" animBg="1"/>
      <p:bldP spid="123" grpId="1" animBg="1"/>
      <p:bldP spid="123" grpId="2" animBg="1"/>
      <p:bldP spid="124" grpId="0" animBg="1"/>
      <p:bldP spid="124" grpId="1" animBg="1"/>
      <p:bldP spid="124" grpId="2" animBg="1"/>
      <p:bldP spid="125" grpId="0" animBg="1"/>
      <p:bldP spid="125" grpId="1" animBg="1"/>
      <p:bldP spid="125" grpId="2" animBg="1"/>
      <p:bldP spid="126" grpId="0" animBg="1"/>
      <p:bldP spid="126" grpId="1" animBg="1"/>
      <p:bldP spid="126" grpId="2" animBg="1"/>
      <p:bldP spid="127" grpId="0" animBg="1"/>
      <p:bldP spid="127" grpId="1" animBg="1"/>
      <p:bldP spid="127" grpId="2" animBg="1"/>
      <p:bldP spid="128" grpId="0" animBg="1"/>
      <p:bldP spid="128" grpId="1" animBg="1"/>
      <p:bldP spid="128" grpId="2" animBg="1"/>
      <p:bldP spid="129" grpId="0" animBg="1"/>
      <p:bldP spid="129" grpId="1" animBg="1"/>
      <p:bldP spid="130" grpId="0" animBg="1"/>
      <p:bldP spid="130" grpId="1" animBg="1"/>
      <p:bldP spid="130" grpId="2" animBg="1"/>
      <p:bldP spid="131" grpId="0" animBg="1"/>
      <p:bldP spid="131" grpId="1" animBg="1"/>
      <p:bldP spid="132" grpId="0" animBg="1"/>
      <p:bldP spid="132" grpId="1" animBg="1"/>
      <p:bldP spid="132" grpId="2" animBg="1"/>
      <p:bldP spid="133" grpId="0" animBg="1"/>
      <p:bldP spid="133" grpId="1" animBg="1"/>
      <p:bldP spid="133" grpId="2" animBg="1"/>
      <p:bldP spid="134" grpId="0" animBg="1"/>
      <p:bldP spid="134" grpId="1" animBg="1"/>
      <p:bldP spid="134" grpId="2"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intra-packet 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complicates pipelining</a:t>
            </a:r>
            <a:r>
              <a:rPr lang="en-US" dirty="0"/>
              <a:t> </a:t>
            </a:r>
            <a:r>
              <a:rPr lang="en-US" dirty="0" smtClean="0"/>
              <a:t>because of inter-packet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reusable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sp>
        <p:nvSpPr>
          <p:cNvPr id="19" name="Freeform 18"/>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20" name="Freeform 19"/>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21" name="Freeform 20"/>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124200"/>
            <a:ext cx="2851862" cy="9647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sp>
        <p:nvSpPr>
          <p:cNvPr id="25" name="Freeform 24"/>
          <p:cNvSpPr/>
          <p:nvPr/>
        </p:nvSpPr>
        <p:spPr>
          <a:xfrm>
            <a:off x="8610600" y="2945985"/>
            <a:ext cx="3352800" cy="11430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smtClean="0">
                <a:solidFill>
                  <a:srgbClr val="000000"/>
                </a:solidFill>
                <a:latin typeface="+mj-lt"/>
                <a:cs typeface="Seravek"/>
              </a:rPr>
              <a:t>mux(</a:t>
            </a:r>
            <a:r>
              <a:rPr lang="en-US" sz="2000" kern="0" dirty="0" err="1" smtClean="0">
                <a:solidFill>
                  <a:srgbClr val="000000"/>
                </a:solidFill>
                <a:latin typeface="+mj-lt"/>
                <a:cs typeface="Seravek"/>
              </a:rPr>
              <a:t>pkt.pred</a:t>
            </a:r>
            <a:r>
              <a:rPr lang="en-US" sz="2000" kern="0" dirty="0" smtClean="0">
                <a:solidFill>
                  <a:srgbClr val="000000"/>
                </a:solidFill>
                <a:latin typeface="+mj-lt"/>
                <a:cs typeface="Seravek"/>
              </a:rPr>
              <a:t>,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err="1" smtClean="0">
                <a:solidFill>
                  <a:srgbClr val="000000"/>
                </a:solidFill>
                <a:latin typeface="+mj-lt"/>
                <a:cs typeface="Seravek"/>
              </a:rPr>
              <a:t>pkt.b</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0)</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19" grpId="0" animBg="1"/>
      <p:bldP spid="20" grpId="0" animBg="1"/>
      <p:bldP spid="21" grpId="0" animBg="1"/>
      <p:bldP spid="24" grpId="0" animBg="1"/>
      <p:bldP spid="2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501511910"/>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850973712"/>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
        <p:nvSpPr>
          <p:cNvPr id="8" name="Rounded Rectangle 7"/>
          <p:cNvSpPr/>
          <p:nvPr/>
        </p:nvSpPr>
        <p:spPr>
          <a:xfrm>
            <a:off x="266700" y="5905500"/>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t>
            </a:r>
            <a:r>
              <a:rPr lang="en-US" sz="4000" smtClean="0"/>
              <a:t>additional chip area </a:t>
            </a:r>
            <a:r>
              <a:rPr lang="en-US" sz="4000" dirty="0" smtClean="0"/>
              <a:t>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Routers over time</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1870304493"/>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76200" y="5981700"/>
            <a:ext cx="12039600" cy="6858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Programmable routers 10—100x worse than fastest (h/w) routers</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switches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High-performance networking needs specialized hardware</a:t>
            </a: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p>
          <a:p>
            <a:endParaRPr lang="en-US" dirty="0" smtClean="0"/>
          </a:p>
          <a:p>
            <a:r>
              <a:rPr lang="en-US" dirty="0" smtClean="0"/>
              <a:t>Tailor primitives 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switch functions</a:t>
            </a:r>
          </a:p>
          <a:p>
            <a:pPr lvl="1"/>
            <a:r>
              <a:rPr lang="en-US" dirty="0" smtClean="0">
                <a:latin typeface="Gadugi" panose="020B0502040204020203" pitchFamily="34" charset="0"/>
              </a:rPr>
              <a:t>Streaming algorithms without loops: Atoms</a:t>
            </a:r>
          </a:p>
          <a:p>
            <a:pPr lvl="1"/>
            <a:r>
              <a:rPr lang="en-US" dirty="0" smtClean="0">
                <a:latin typeface="Gadugi" panose="020B0502040204020203" pitchFamily="34" charset="0"/>
              </a:rPr>
              <a:t>Scheduling: PIFOs</a:t>
            </a:r>
          </a:p>
          <a:p>
            <a:pPr lvl="1"/>
            <a:r>
              <a:rPr lang="en-US" dirty="0" smtClean="0"/>
              <a:t>Network measurement (</a:t>
            </a:r>
            <a:r>
              <a:rPr lang="en-US" dirty="0" err="1" smtClean="0"/>
              <a:t>HotNets</a:t>
            </a:r>
            <a:r>
              <a:rPr lang="en-US" dirty="0" smtClean="0"/>
              <a:t>’ 16): Scalable tracking of flow statistics</a:t>
            </a:r>
            <a:endParaRPr lang="en-US" dirty="0" smtClean="0">
              <a:latin typeface="Gadugi" panose="020B0502040204020203" pitchFamily="34" charset="0"/>
            </a:endParaRPr>
          </a:p>
          <a:p>
            <a:pPr lvl="1"/>
            <a:endParaRPr lang="en-US" dirty="0" smtClean="0">
              <a:latin typeface="Gadugi" panose="020B0502040204020203" pitchFamily="34" charset="0"/>
            </a:endParaRPr>
          </a:p>
          <a:p>
            <a:r>
              <a:rPr lang="en-US" dirty="0" smtClean="0"/>
              <a:t>Broader impact: Transactions in P4; industry interest in PIFOs</a:t>
            </a: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685800" lvl="2">
              <a:spcBef>
                <a:spcPts val="1000"/>
              </a:spcBef>
            </a:pPr>
            <a:r>
              <a:rPr lang="en-US" sz="2600" dirty="0" smtClean="0"/>
              <a:t>What’s in the accelerators?</a:t>
            </a:r>
          </a:p>
          <a:p>
            <a:pPr marL="685800" lvl="2">
              <a:spcBef>
                <a:spcPts val="1000"/>
              </a:spcBef>
            </a:pPr>
            <a:r>
              <a:rPr lang="en-US" sz="2600" dirty="0"/>
              <a:t>What’s the storage medium</a:t>
            </a:r>
            <a:r>
              <a:rPr lang="en-US" sz="2600" dirty="0" smtClean="0"/>
              <a:t>?</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Performance of fastest, fixed-function routers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S</a:t>
            </a:r>
            <a:r>
              <a:rPr lang="en-US" dirty="0" smtClean="0">
                <a:latin typeface="Gadugi" panose="020B0502040204020203" pitchFamily="34" charset="0"/>
              </a:rPr>
              <a:t>ufficiently programmable (but not as much as software routers)</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8289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38100" y="5143500"/>
            <a:ext cx="12458700" cy="1085850"/>
          </a:xfrm>
        </p:spPr>
        <p:txBody>
          <a:bodyPr>
            <a:normAutofit fontScale="25000" lnSpcReduction="20000"/>
          </a:bodyPr>
          <a:lstStyle/>
          <a:p>
            <a:pPr lvl="1"/>
            <a:r>
              <a:rPr lang="en-US" sz="9600" dirty="0" smtClean="0"/>
              <a:t>Scheduling algorithms: </a:t>
            </a:r>
            <a:r>
              <a:rPr lang="en-US" sz="9600" dirty="0"/>
              <a:t>r</a:t>
            </a:r>
            <a:r>
              <a:rPr lang="en-US" sz="9600" dirty="0" smtClean="0"/>
              <a:t>ound </a:t>
            </a:r>
            <a:r>
              <a:rPr lang="en-US" sz="9600" dirty="0"/>
              <a:t>r</a:t>
            </a:r>
            <a:r>
              <a:rPr lang="en-US" sz="9600" dirty="0" smtClean="0"/>
              <a:t>obin, priorities etc. (PIFO, SIGCOMM’ 16)</a:t>
            </a:r>
            <a:endParaRPr lang="en-US" sz="9600" dirty="0"/>
          </a:p>
          <a:p>
            <a:pPr lvl="1"/>
            <a:endParaRPr lang="en-US" sz="9600" dirty="0">
              <a:latin typeface="Gadugi" panose="020B0502040204020203" pitchFamily="34" charset="0"/>
            </a:endParaRPr>
          </a:p>
          <a:p>
            <a:pPr lvl="1"/>
            <a:r>
              <a:rPr lang="en-US" sz="9600" dirty="0" smtClean="0"/>
              <a:t>Streaming </a:t>
            </a:r>
            <a:r>
              <a:rPr lang="en-US" sz="9600" dirty="0"/>
              <a:t>algorithms: </a:t>
            </a:r>
            <a:r>
              <a:rPr lang="en-US" sz="9600" dirty="0" smtClean="0"/>
              <a:t>resource management, measurement</a:t>
            </a:r>
            <a:r>
              <a:rPr lang="en-US" sz="9600" dirty="0"/>
              <a:t> </a:t>
            </a:r>
            <a:r>
              <a:rPr lang="is-IS" sz="9600" dirty="0" smtClean="0"/>
              <a:t>(Domino, SIGCOMM’ 16)</a:t>
            </a:r>
            <a:endParaRPr lang="en-US" sz="9600" dirty="0"/>
          </a:p>
        </p:txBody>
      </p:sp>
      <p:sp>
        <p:nvSpPr>
          <p:cNvPr id="26" name="Right Arrow 25"/>
          <p:cNvSpPr/>
          <p:nvPr/>
        </p:nvSpPr>
        <p:spPr>
          <a:xfrm>
            <a:off x="38100" y="5105400"/>
            <a:ext cx="4572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8218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2271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8993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91300" y="1409700"/>
            <a:ext cx="1297858" cy="408897"/>
          </a:xfrm>
          <a:prstGeom prst="rect">
            <a:avLst/>
          </a:prstGeom>
          <a:noFill/>
        </p:spPr>
        <p:txBody>
          <a:bodyPr wrap="square" lIns="130622" tIns="65311" rIns="130622" bIns="65311" rtlCol="0">
            <a:spAutoFit/>
          </a:bodyPr>
          <a:lstStyle/>
          <a:p>
            <a:pPr algn="ctr"/>
            <a:r>
              <a:rPr lang="en-US" smtClean="0">
                <a:latin typeface="Seravek"/>
                <a:cs typeface="Seravek"/>
              </a:rPr>
              <a:t>Queues</a:t>
            </a:r>
            <a:endParaRPr lang="en-US" dirty="0" smtClean="0">
              <a:latin typeface="Seravek"/>
              <a:cs typeface="Seravek"/>
            </a:endParaRPr>
          </a:p>
        </p:txBody>
      </p:sp>
      <p:sp>
        <p:nvSpPr>
          <p:cNvPr id="320" name="Right Arrow 319"/>
          <p:cNvSpPr/>
          <p:nvPr/>
        </p:nvSpPr>
        <p:spPr>
          <a:xfrm>
            <a:off x="11632726" y="33105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9644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20163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8060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4106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4956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385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1678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694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3221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8134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8450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2" name="Rectangle 461"/>
          <p:cNvSpPr/>
          <p:nvPr/>
        </p:nvSpPr>
        <p:spPr>
          <a:xfrm>
            <a:off x="8047174"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3221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7927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4488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7810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4371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20193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20193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20114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20193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20066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Contributions: H/W primitives for routers</a:t>
            </a:r>
            <a:endParaRPr lang="en-US" dirty="0"/>
          </a:p>
        </p:txBody>
      </p:sp>
      <p:grpSp>
        <p:nvGrpSpPr>
          <p:cNvPr id="255" name="Group 254"/>
          <p:cNvGrpSpPr/>
          <p:nvPr/>
        </p:nvGrpSpPr>
        <p:grpSpPr>
          <a:xfrm>
            <a:off x="647700" y="1866901"/>
            <a:ext cx="1008325" cy="3238500"/>
            <a:chOff x="591875" y="2743200"/>
            <a:chExt cx="1008325"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599" y="3390900"/>
              <a:ext cx="978955" cy="1816899"/>
              <a:chOff x="1791929" y="5127627"/>
              <a:chExt cx="1519272"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458"/>
                                        </p:tgtEl>
                                        <p:attrNameLst>
                                          <p:attrName>r</p:attrName>
                                        </p:attrNameLst>
                                      </p:cBhvr>
                                    </p:animRot>
                                    <p:animRot by="-240000">
                                      <p:cBhvr>
                                        <p:cTn id="25" dur="200" fill="hold">
                                          <p:stCondLst>
                                            <p:cond delay="200"/>
                                          </p:stCondLst>
                                        </p:cTn>
                                        <p:tgtEl>
                                          <p:spTgt spid="458"/>
                                        </p:tgtEl>
                                        <p:attrNameLst>
                                          <p:attrName>r</p:attrName>
                                        </p:attrNameLst>
                                      </p:cBhvr>
                                    </p:animRot>
                                    <p:animRot by="240000">
                                      <p:cBhvr>
                                        <p:cTn id="26" dur="200" fill="hold">
                                          <p:stCondLst>
                                            <p:cond delay="400"/>
                                          </p:stCondLst>
                                        </p:cTn>
                                        <p:tgtEl>
                                          <p:spTgt spid="458"/>
                                        </p:tgtEl>
                                        <p:attrNameLst>
                                          <p:attrName>r</p:attrName>
                                        </p:attrNameLst>
                                      </p:cBhvr>
                                    </p:animRot>
                                    <p:animRot by="-240000">
                                      <p:cBhvr>
                                        <p:cTn id="27" dur="200" fill="hold">
                                          <p:stCondLst>
                                            <p:cond delay="600"/>
                                          </p:stCondLst>
                                        </p:cTn>
                                        <p:tgtEl>
                                          <p:spTgt spid="458"/>
                                        </p:tgtEl>
                                        <p:attrNameLst>
                                          <p:attrName>r</p:attrName>
                                        </p:attrNameLst>
                                      </p:cBhvr>
                                    </p:animRot>
                                    <p:animRot by="120000">
                                      <p:cBhvr>
                                        <p:cTn id="28" dur="200" fill="hold">
                                          <p:stCondLst>
                                            <p:cond delay="800"/>
                                          </p:stCondLst>
                                        </p:cTn>
                                        <p:tgtEl>
                                          <p:spTgt spid="458"/>
                                        </p:tgtEl>
                                        <p:attrNameLst>
                                          <p:attrName>r</p:attrName>
                                        </p:attrNameLst>
                                      </p:cBhvr>
                                    </p:animRot>
                                  </p:childTnLst>
                                </p:cTn>
                              </p:par>
                              <p:par>
                                <p:cTn id="29" presetID="1" presetClass="entr" presetSubtype="0" fill="hold" nodeType="withEffect">
                                  <p:stCondLst>
                                    <p:cond delay="0"/>
                                  </p:stCondLst>
                                  <p:iterate type="lt">
                                    <p:tmAbs val="0"/>
                                  </p:iterate>
                                  <p:childTnLst>
                                    <p:set>
                                      <p:cBhvr>
                                        <p:cTn id="30"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2" presetClass="emph" presetSubtype="0" fill="hold" nodeType="clickEffect">
                                  <p:stCondLst>
                                    <p:cond delay="0"/>
                                  </p:stCondLst>
                                  <p:childTnLst>
                                    <p:animRot by="120000">
                                      <p:cBhvr>
                                        <p:cTn id="34" dur="100" fill="hold">
                                          <p:stCondLst>
                                            <p:cond delay="0"/>
                                          </p:stCondLst>
                                        </p:cTn>
                                        <p:tgtEl>
                                          <p:spTgt spid="530"/>
                                        </p:tgtEl>
                                        <p:attrNameLst>
                                          <p:attrName>r</p:attrName>
                                        </p:attrNameLst>
                                      </p:cBhvr>
                                    </p:animRot>
                                    <p:animRot by="-240000">
                                      <p:cBhvr>
                                        <p:cTn id="35" dur="200" fill="hold">
                                          <p:stCondLst>
                                            <p:cond delay="200"/>
                                          </p:stCondLst>
                                        </p:cTn>
                                        <p:tgtEl>
                                          <p:spTgt spid="530"/>
                                        </p:tgtEl>
                                        <p:attrNameLst>
                                          <p:attrName>r</p:attrName>
                                        </p:attrNameLst>
                                      </p:cBhvr>
                                    </p:animRot>
                                    <p:animRot by="240000">
                                      <p:cBhvr>
                                        <p:cTn id="36" dur="200" fill="hold">
                                          <p:stCondLst>
                                            <p:cond delay="400"/>
                                          </p:stCondLst>
                                        </p:cTn>
                                        <p:tgtEl>
                                          <p:spTgt spid="530"/>
                                        </p:tgtEl>
                                        <p:attrNameLst>
                                          <p:attrName>r</p:attrName>
                                        </p:attrNameLst>
                                      </p:cBhvr>
                                    </p:animRot>
                                    <p:animRot by="-240000">
                                      <p:cBhvr>
                                        <p:cTn id="37" dur="200" fill="hold">
                                          <p:stCondLst>
                                            <p:cond delay="600"/>
                                          </p:stCondLst>
                                        </p:cTn>
                                        <p:tgtEl>
                                          <p:spTgt spid="530"/>
                                        </p:tgtEl>
                                        <p:attrNameLst>
                                          <p:attrName>r</p:attrName>
                                        </p:attrNameLst>
                                      </p:cBhvr>
                                    </p:animRot>
                                    <p:animRot by="120000">
                                      <p:cBhvr>
                                        <p:cTn id="38" dur="200" fill="hold">
                                          <p:stCondLst>
                                            <p:cond delay="800"/>
                                          </p:stCondLst>
                                        </p:cTn>
                                        <p:tgtEl>
                                          <p:spTgt spid="530"/>
                                        </p:tgtEl>
                                        <p:attrNameLst>
                                          <p:attrName>r</p:attrName>
                                        </p:attrNameLst>
                                      </p:cBhvr>
                                    </p:animRot>
                                  </p:childTnLst>
                                </p:cTn>
                              </p:par>
                              <p:par>
                                <p:cTn id="39" presetID="32" presetClass="emph" presetSubtype="0" fill="hold" nodeType="withEffect">
                                  <p:stCondLst>
                                    <p:cond delay="0"/>
                                  </p:stCondLst>
                                  <p:childTnLst>
                                    <p:animRot by="120000">
                                      <p:cBhvr>
                                        <p:cTn id="40" dur="100" fill="hold">
                                          <p:stCondLst>
                                            <p:cond delay="0"/>
                                          </p:stCondLst>
                                        </p:cTn>
                                        <p:tgtEl>
                                          <p:spTgt spid="560"/>
                                        </p:tgtEl>
                                        <p:attrNameLst>
                                          <p:attrName>r</p:attrName>
                                        </p:attrNameLst>
                                      </p:cBhvr>
                                    </p:animRot>
                                    <p:animRot by="-240000">
                                      <p:cBhvr>
                                        <p:cTn id="41" dur="200" fill="hold">
                                          <p:stCondLst>
                                            <p:cond delay="200"/>
                                          </p:stCondLst>
                                        </p:cTn>
                                        <p:tgtEl>
                                          <p:spTgt spid="560"/>
                                        </p:tgtEl>
                                        <p:attrNameLst>
                                          <p:attrName>r</p:attrName>
                                        </p:attrNameLst>
                                      </p:cBhvr>
                                    </p:animRot>
                                    <p:animRot by="240000">
                                      <p:cBhvr>
                                        <p:cTn id="42" dur="200" fill="hold">
                                          <p:stCondLst>
                                            <p:cond delay="400"/>
                                          </p:stCondLst>
                                        </p:cTn>
                                        <p:tgtEl>
                                          <p:spTgt spid="560"/>
                                        </p:tgtEl>
                                        <p:attrNameLst>
                                          <p:attrName>r</p:attrName>
                                        </p:attrNameLst>
                                      </p:cBhvr>
                                    </p:animRot>
                                    <p:animRot by="-240000">
                                      <p:cBhvr>
                                        <p:cTn id="43" dur="200" fill="hold">
                                          <p:stCondLst>
                                            <p:cond delay="600"/>
                                          </p:stCondLst>
                                        </p:cTn>
                                        <p:tgtEl>
                                          <p:spTgt spid="560"/>
                                        </p:tgtEl>
                                        <p:attrNameLst>
                                          <p:attrName>r</p:attrName>
                                        </p:attrNameLst>
                                      </p:cBhvr>
                                    </p:animRot>
                                    <p:animRot by="120000">
                                      <p:cBhvr>
                                        <p:cTn id="44" dur="200" fill="hold">
                                          <p:stCondLst>
                                            <p:cond delay="800"/>
                                          </p:stCondLst>
                                        </p:cTn>
                                        <p:tgtEl>
                                          <p:spTgt spid="560"/>
                                        </p:tgtEl>
                                        <p:attrNameLst>
                                          <p:attrName>r</p:attrName>
                                        </p:attrNameLst>
                                      </p:cBhvr>
                                    </p:animRot>
                                  </p:childTnLst>
                                </p:cTn>
                              </p:par>
                              <p:par>
                                <p:cTn id="45" presetID="32" presetClass="emph" presetSubtype="0" fill="hold" nodeType="withEffect">
                                  <p:stCondLst>
                                    <p:cond delay="0"/>
                                  </p:stCondLst>
                                  <p:childTnLst>
                                    <p:animRot by="120000">
                                      <p:cBhvr>
                                        <p:cTn id="46" dur="100" fill="hold">
                                          <p:stCondLst>
                                            <p:cond delay="0"/>
                                          </p:stCondLst>
                                        </p:cTn>
                                        <p:tgtEl>
                                          <p:spTgt spid="590"/>
                                        </p:tgtEl>
                                        <p:attrNameLst>
                                          <p:attrName>r</p:attrName>
                                        </p:attrNameLst>
                                      </p:cBhvr>
                                    </p:animRot>
                                    <p:animRot by="-240000">
                                      <p:cBhvr>
                                        <p:cTn id="47" dur="200" fill="hold">
                                          <p:stCondLst>
                                            <p:cond delay="200"/>
                                          </p:stCondLst>
                                        </p:cTn>
                                        <p:tgtEl>
                                          <p:spTgt spid="590"/>
                                        </p:tgtEl>
                                        <p:attrNameLst>
                                          <p:attrName>r</p:attrName>
                                        </p:attrNameLst>
                                      </p:cBhvr>
                                    </p:animRot>
                                    <p:animRot by="240000">
                                      <p:cBhvr>
                                        <p:cTn id="48" dur="200" fill="hold">
                                          <p:stCondLst>
                                            <p:cond delay="400"/>
                                          </p:stCondLst>
                                        </p:cTn>
                                        <p:tgtEl>
                                          <p:spTgt spid="590"/>
                                        </p:tgtEl>
                                        <p:attrNameLst>
                                          <p:attrName>r</p:attrName>
                                        </p:attrNameLst>
                                      </p:cBhvr>
                                    </p:animRot>
                                    <p:animRot by="-240000">
                                      <p:cBhvr>
                                        <p:cTn id="49" dur="200" fill="hold">
                                          <p:stCondLst>
                                            <p:cond delay="600"/>
                                          </p:stCondLst>
                                        </p:cTn>
                                        <p:tgtEl>
                                          <p:spTgt spid="590"/>
                                        </p:tgtEl>
                                        <p:attrNameLst>
                                          <p:attrName>r</p:attrName>
                                        </p:attrNameLst>
                                      </p:cBhvr>
                                    </p:animRot>
                                    <p:animRot by="120000">
                                      <p:cBhvr>
                                        <p:cTn id="50" dur="200" fill="hold">
                                          <p:stCondLst>
                                            <p:cond delay="800"/>
                                          </p:stCondLst>
                                        </p:cTn>
                                        <p:tgtEl>
                                          <p:spTgt spid="590"/>
                                        </p:tgtEl>
                                        <p:attrNameLst>
                                          <p:attrName>r</p:attrName>
                                        </p:attrNameLst>
                                      </p:cBhvr>
                                    </p:animRot>
                                  </p:childTnLst>
                                </p:cTn>
                              </p:par>
                              <p:par>
                                <p:cTn id="51" presetID="32" presetClass="emph" presetSubtype="0" fill="hold" nodeType="withEffect">
                                  <p:stCondLst>
                                    <p:cond delay="0"/>
                                  </p:stCondLst>
                                  <p:childTnLst>
                                    <p:animRot by="120000">
                                      <p:cBhvr>
                                        <p:cTn id="52" dur="100" fill="hold">
                                          <p:stCondLst>
                                            <p:cond delay="0"/>
                                          </p:stCondLst>
                                        </p:cTn>
                                        <p:tgtEl>
                                          <p:spTgt spid="620"/>
                                        </p:tgtEl>
                                        <p:attrNameLst>
                                          <p:attrName>r</p:attrName>
                                        </p:attrNameLst>
                                      </p:cBhvr>
                                    </p:animRot>
                                    <p:animRot by="-240000">
                                      <p:cBhvr>
                                        <p:cTn id="53" dur="200" fill="hold">
                                          <p:stCondLst>
                                            <p:cond delay="200"/>
                                          </p:stCondLst>
                                        </p:cTn>
                                        <p:tgtEl>
                                          <p:spTgt spid="620"/>
                                        </p:tgtEl>
                                        <p:attrNameLst>
                                          <p:attrName>r</p:attrName>
                                        </p:attrNameLst>
                                      </p:cBhvr>
                                    </p:animRot>
                                    <p:animRot by="240000">
                                      <p:cBhvr>
                                        <p:cTn id="54" dur="200" fill="hold">
                                          <p:stCondLst>
                                            <p:cond delay="400"/>
                                          </p:stCondLst>
                                        </p:cTn>
                                        <p:tgtEl>
                                          <p:spTgt spid="620"/>
                                        </p:tgtEl>
                                        <p:attrNameLst>
                                          <p:attrName>r</p:attrName>
                                        </p:attrNameLst>
                                      </p:cBhvr>
                                    </p:animRot>
                                    <p:animRot by="-240000">
                                      <p:cBhvr>
                                        <p:cTn id="55" dur="200" fill="hold">
                                          <p:stCondLst>
                                            <p:cond delay="600"/>
                                          </p:stCondLst>
                                        </p:cTn>
                                        <p:tgtEl>
                                          <p:spTgt spid="620"/>
                                        </p:tgtEl>
                                        <p:attrNameLst>
                                          <p:attrName>r</p:attrName>
                                        </p:attrNameLst>
                                      </p:cBhvr>
                                    </p:animRot>
                                    <p:animRot by="120000">
                                      <p:cBhvr>
                                        <p:cTn id="56" dur="200" fill="hold">
                                          <p:stCondLst>
                                            <p:cond delay="800"/>
                                          </p:stCondLst>
                                        </p:cTn>
                                        <p:tgtEl>
                                          <p:spTgt spid="620"/>
                                        </p:tgtEl>
                                        <p:attrNameLst>
                                          <p:attrName>r</p:attrName>
                                        </p:attrNameLst>
                                      </p:cBhvr>
                                    </p:animRot>
                                  </p:childTnLst>
                                </p:cTn>
                              </p:par>
                              <p:par>
                                <p:cTn id="57" presetID="32" presetClass="emph" presetSubtype="0" fill="hold" nodeType="withEffect">
                                  <p:stCondLst>
                                    <p:cond delay="0"/>
                                  </p:stCondLst>
                                  <p:childTnLst>
                                    <p:animRot by="120000">
                                      <p:cBhvr>
                                        <p:cTn id="58" dur="100" fill="hold">
                                          <p:stCondLst>
                                            <p:cond delay="0"/>
                                          </p:stCondLst>
                                        </p:cTn>
                                        <p:tgtEl>
                                          <p:spTgt spid="650"/>
                                        </p:tgtEl>
                                        <p:attrNameLst>
                                          <p:attrName>r</p:attrName>
                                        </p:attrNameLst>
                                      </p:cBhvr>
                                    </p:animRot>
                                    <p:animRot by="-240000">
                                      <p:cBhvr>
                                        <p:cTn id="59" dur="200" fill="hold">
                                          <p:stCondLst>
                                            <p:cond delay="200"/>
                                          </p:stCondLst>
                                        </p:cTn>
                                        <p:tgtEl>
                                          <p:spTgt spid="650"/>
                                        </p:tgtEl>
                                        <p:attrNameLst>
                                          <p:attrName>r</p:attrName>
                                        </p:attrNameLst>
                                      </p:cBhvr>
                                    </p:animRot>
                                    <p:animRot by="240000">
                                      <p:cBhvr>
                                        <p:cTn id="60" dur="200" fill="hold">
                                          <p:stCondLst>
                                            <p:cond delay="400"/>
                                          </p:stCondLst>
                                        </p:cTn>
                                        <p:tgtEl>
                                          <p:spTgt spid="650"/>
                                        </p:tgtEl>
                                        <p:attrNameLst>
                                          <p:attrName>r</p:attrName>
                                        </p:attrNameLst>
                                      </p:cBhvr>
                                    </p:animRot>
                                    <p:animRot by="-240000">
                                      <p:cBhvr>
                                        <p:cTn id="61" dur="200" fill="hold">
                                          <p:stCondLst>
                                            <p:cond delay="600"/>
                                          </p:stCondLst>
                                        </p:cTn>
                                        <p:tgtEl>
                                          <p:spTgt spid="650"/>
                                        </p:tgtEl>
                                        <p:attrNameLst>
                                          <p:attrName>r</p:attrName>
                                        </p:attrNameLst>
                                      </p:cBhvr>
                                    </p:animRot>
                                    <p:animRot by="120000">
                                      <p:cBhvr>
                                        <p:cTn id="62" dur="200" fill="hold">
                                          <p:stCondLst>
                                            <p:cond delay="800"/>
                                          </p:stCondLst>
                                        </p:cTn>
                                        <p:tgtEl>
                                          <p:spTgt spid="650"/>
                                        </p:tgtEl>
                                        <p:attrNameLst>
                                          <p:attrName>r</p:attrName>
                                        </p:attrNameLst>
                                      </p:cBhvr>
                                    </p:animRot>
                                  </p:childTnLst>
                                </p:cTn>
                              </p:par>
                              <p:par>
                                <p:cTn id="63" presetID="1" presetClass="entr" presetSubtype="0" fill="hold" nodeType="withEffect">
                                  <p:stCondLst>
                                    <p:cond delay="0"/>
                                  </p:stCondLst>
                                  <p:childTnLst>
                                    <p:set>
                                      <p:cBhvr>
                                        <p:cTn id="6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Round Robin, Fair Queuing</a:t>
            </a:r>
          </a:p>
          <a:p>
            <a:pPr lvl="1"/>
            <a:r>
              <a:rPr lang="en-US" dirty="0" smtClean="0"/>
              <a:t>Single tenant with many short flows: Shortest Remaining Processing Time</a:t>
            </a:r>
          </a:p>
          <a:p>
            <a:pPr lvl="1"/>
            <a:endParaRPr lang="en-US" dirty="0"/>
          </a:p>
          <a:p>
            <a:r>
              <a:rPr lang="en-US" dirty="0" smtClean="0"/>
              <a:t>Today’s schedulers are rigid</a:t>
            </a:r>
          </a:p>
          <a:p>
            <a:pPr lvl="1"/>
            <a:r>
              <a:rPr lang="en-US" dirty="0" smtClean="0"/>
              <a:t>Some combination of round robin + coarse priorities + rate limits</a:t>
            </a:r>
          </a:p>
          <a:p>
            <a:pPr lvl="1"/>
            <a:r>
              <a:rPr lang="en-US" dirty="0" smtClean="0"/>
              <a:t>Can change coefficients, but not the algorithm</a:t>
            </a:r>
          </a:p>
        </p:txBody>
      </p:sp>
    </p:spTree>
    <p:custDataLst>
      <p:tags r:id="rId1"/>
    </p:custDataLst>
    <p:extLst>
      <p:ext uri="{BB962C8B-B14F-4D97-AF65-F5344CB8AC3E}">
        <p14:creationId xmlns:p14="http://schemas.microsoft.com/office/powerpoint/2010/main" val="1244529035"/>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marL="0" indent="0">
              <a:buNone/>
            </a:pPr>
            <a:endParaRPr lang="en-US" sz="1200" dirty="0" smtClean="0"/>
          </a:p>
          <a:p>
            <a:r>
              <a:rPr lang="en-US" dirty="0"/>
              <a:t>T</a:t>
            </a:r>
            <a:r>
              <a:rPr lang="en-US" dirty="0" smtClean="0"/>
              <a:t>ight timing requirements: can’t punt to an FPGA/CPU</a:t>
            </a:r>
          </a:p>
        </p:txBody>
      </p:sp>
      <p:sp>
        <p:nvSpPr>
          <p:cNvPr id="4" name="Rounded Rectangle 3"/>
          <p:cNvSpPr/>
          <p:nvPr/>
        </p:nvSpPr>
        <p:spPr>
          <a:xfrm>
            <a:off x="1076325" y="48006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167907103"/>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11.4"/>
</p:tagLst>
</file>

<file path=ppt/tags/tag11.xml><?xml version="1.0" encoding="utf-8"?>
<p:tagLst xmlns:a="http://schemas.openxmlformats.org/drawingml/2006/main" xmlns:r="http://schemas.openxmlformats.org/officeDocument/2006/relationships" xmlns:p="http://schemas.openxmlformats.org/presentationml/2006/main">
  <p:tag name="TIMING" val="|26.6"/>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6.xml><?xml version="1.0" encoding="utf-8"?>
<p:tagLst xmlns:a="http://schemas.openxmlformats.org/drawingml/2006/main" xmlns:r="http://schemas.openxmlformats.org/officeDocument/2006/relationships" xmlns:p="http://schemas.openxmlformats.org/presentationml/2006/main">
  <p:tag name="TIMING" val="|6.2|2.7|9.2|15.7"/>
</p:tagLst>
</file>

<file path=ppt/tags/tag17.xml><?xml version="1.0" encoding="utf-8"?>
<p:tagLst xmlns:a="http://schemas.openxmlformats.org/drawingml/2006/main" xmlns:r="http://schemas.openxmlformats.org/officeDocument/2006/relationships" xmlns:p="http://schemas.openxmlformats.org/presentationml/2006/main">
  <p:tag name="TIMING" val="|40.3|5.7|11.5|7.7"/>
</p:tagLst>
</file>

<file path=ppt/tags/tag2.xml><?xml version="1.0" encoding="utf-8"?>
<p:tagLst xmlns:a="http://schemas.openxmlformats.org/drawingml/2006/main" xmlns:r="http://schemas.openxmlformats.org/officeDocument/2006/relationships" xmlns:p="http://schemas.openxmlformats.org/presentationml/2006/main">
  <p:tag name="TIMING" val="|6.7|39.3|36.5"/>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9.7|1.5|21.8|11.4|8.5|9.8"/>
</p:tagLst>
</file>

<file path=ppt/tags/tag5.xml><?xml version="1.0" encoding="utf-8"?>
<p:tagLst xmlns:a="http://schemas.openxmlformats.org/drawingml/2006/main" xmlns:r="http://schemas.openxmlformats.org/officeDocument/2006/relationships" xmlns:p="http://schemas.openxmlformats.org/presentationml/2006/main">
  <p:tag name="TIMING" val="|24.1|4.2|13.7|9.2"/>
</p:tagLst>
</file>

<file path=ppt/tags/tag6.xml><?xml version="1.0" encoding="utf-8"?>
<p:tagLst xmlns:a="http://schemas.openxmlformats.org/drawingml/2006/main" xmlns:r="http://schemas.openxmlformats.org/officeDocument/2006/relationships" xmlns:p="http://schemas.openxmlformats.org/presentationml/2006/main">
  <p:tag name="TIMING" val="|3.7|4.2|6.2|5.5|24.1"/>
</p:tagLst>
</file>

<file path=ppt/tags/tag7.xml><?xml version="1.0" encoding="utf-8"?>
<p:tagLst xmlns:a="http://schemas.openxmlformats.org/drawingml/2006/main" xmlns:r="http://schemas.openxmlformats.org/officeDocument/2006/relationships" xmlns:p="http://schemas.openxmlformats.org/presentationml/2006/main">
  <p:tag name="TIMING" val="|12.8|10.5|15.3"/>
</p:tagLst>
</file>

<file path=ppt/tags/tag8.xml><?xml version="1.0" encoding="utf-8"?>
<p:tagLst xmlns:a="http://schemas.openxmlformats.org/drawingml/2006/main" xmlns:r="http://schemas.openxmlformats.org/officeDocument/2006/relationships" xmlns:p="http://schemas.openxmlformats.org/presentationml/2006/main">
  <p:tag name="TIMING" val="|6.4"/>
</p:tagLst>
</file>

<file path=ppt/tags/tag9.xml><?xml version="1.0" encoding="utf-8"?>
<p:tagLst xmlns:a="http://schemas.openxmlformats.org/drawingml/2006/main" xmlns:r="http://schemas.openxmlformats.org/officeDocument/2006/relationships" xmlns:p="http://schemas.openxmlformats.org/presentationml/2006/main">
  <p:tag name="TIMING" val="|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10659</TotalTime>
  <Words>8555</Words>
  <Application>Microsoft Macintosh PowerPoint</Application>
  <PresentationFormat>Widescreen</PresentationFormat>
  <Paragraphs>1517</Paragraphs>
  <Slides>74</Slides>
  <Notes>63</Notes>
  <HiddenSlides>15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74</vt:i4>
      </vt:variant>
    </vt:vector>
  </HeadingPairs>
  <TitlesOfParts>
    <vt:vector size="80" baseType="lpstr">
      <vt:lpstr>Calibri</vt:lpstr>
      <vt:lpstr>Gadugi</vt:lpstr>
      <vt:lpstr>Seravek</vt:lpstr>
      <vt:lpstr>Wingdings</vt:lpstr>
      <vt:lpstr>Arial</vt:lpstr>
      <vt:lpstr>Office Theme</vt:lpstr>
      <vt:lpstr>Making the fastest routers programmable</vt:lpstr>
      <vt:lpstr>Traditional network architecture</vt:lpstr>
      <vt:lpstr>But, the architecture is not future-proof</vt:lpstr>
      <vt:lpstr>Routers over time</vt:lpstr>
      <vt:lpstr>The vision: programmability at line rate</vt:lpstr>
      <vt:lpstr>Recent activity in the area</vt:lpstr>
      <vt:lpstr>This Talk</vt:lpstr>
      <vt:lpstr>Why programmable scheduling?</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A single PIFO block</vt:lpstr>
      <vt:lpstr>Hardware feasibility</vt:lpstr>
      <vt:lpstr>This Talk</vt:lpstr>
      <vt:lpstr>An example streaming algorithm</vt:lpstr>
      <vt:lpstr>A shared-memory x86 multicore</vt:lpstr>
      <vt:lpstr>A shared-nothing x86 pipeline</vt:lpstr>
      <vt:lpstr>A shared-nothing atom pipeline</vt:lpstr>
      <vt:lpstr>Extracting atoms from algorithms</vt:lpstr>
      <vt:lpstr>Code pipelining in one slide</vt:lpstr>
      <vt:lpstr>Code pipelining: an example</vt:lpstr>
      <vt:lpstr>Code pipelining: an example</vt:lpstr>
      <vt:lpstr>Code pipelining: an example</vt:lpstr>
      <vt:lpstr>Code pipelining: an example</vt:lpstr>
      <vt:lpstr>Code pipelining: an example</vt:lpstr>
      <vt:lpstr>Code pipelining: an example</vt:lpstr>
      <vt:lpstr>Detecting reusable atoms</vt:lpstr>
      <vt:lpstr>A catalog of reusable atoms</vt:lpstr>
      <vt:lpstr>A catalog of reusable atoms</vt:lpstr>
      <vt:lpstr>A blueprint for programmable switches</vt:lpstr>
      <vt:lpstr>Future work: An era of specialized systems</vt:lpstr>
      <vt:lpstr>Acknowledgements</vt:lpstr>
      <vt:lpstr>Backup slides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4102</cp:revision>
  <dcterms:created xsi:type="dcterms:W3CDTF">2015-11-20T07:11:46Z</dcterms:created>
  <dcterms:modified xsi:type="dcterms:W3CDTF">2017-02-10T03:17:16Z</dcterms:modified>
</cp:coreProperties>
</file>