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3.xml" ContentType="application/vnd.openxmlformats-officedocument.presentationml.tags+xml"/>
  <Override PartName="/ppt/notesSlides/notesSlide16.xml" ContentType="application/vnd.openxmlformats-officedocument.presentationml.notesSlide+xml"/>
  <Override PartName="/ppt/tags/tag14.xml" ContentType="application/vnd.openxmlformats-officedocument.presentationml.tags+xml"/>
  <Override PartName="/ppt/notesSlides/notesSlide17.xml" ContentType="application/vnd.openxmlformats-officedocument.presentationml.notesSlide+xml"/>
  <Override PartName="/ppt/tags/tag15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0.xml" ContentType="application/vnd.openxmlformats-officedocument.presentationml.notesSlide+xml"/>
  <Override PartName="/ppt/tags/tag18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405" r:id="rId2"/>
    <p:sldId id="410" r:id="rId3"/>
    <p:sldId id="409" r:id="rId4"/>
    <p:sldId id="383" r:id="rId5"/>
    <p:sldId id="418" r:id="rId6"/>
    <p:sldId id="384" r:id="rId7"/>
    <p:sldId id="385" r:id="rId8"/>
    <p:sldId id="386" r:id="rId9"/>
    <p:sldId id="387" r:id="rId10"/>
    <p:sldId id="388" r:id="rId11"/>
    <p:sldId id="411" r:id="rId12"/>
    <p:sldId id="412" r:id="rId13"/>
    <p:sldId id="391" r:id="rId14"/>
    <p:sldId id="392" r:id="rId15"/>
    <p:sldId id="398" r:id="rId16"/>
    <p:sldId id="419" r:id="rId17"/>
    <p:sldId id="399" r:id="rId18"/>
    <p:sldId id="400" r:id="rId19"/>
    <p:sldId id="403" r:id="rId20"/>
    <p:sldId id="417" r:id="rId21"/>
    <p:sldId id="416" r:id="rId22"/>
    <p:sldId id="350" r:id="rId23"/>
    <p:sldId id="396" r:id="rId24"/>
    <p:sldId id="413" r:id="rId25"/>
    <p:sldId id="414" r:id="rId26"/>
    <p:sldId id="415" r:id="rId27"/>
    <p:sldId id="397" r:id="rId28"/>
    <p:sldId id="357" r:id="rId29"/>
    <p:sldId id="363" r:id="rId30"/>
    <p:sldId id="364" r:id="rId31"/>
    <p:sldId id="365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46" autoAdjust="0"/>
    <p:restoredTop sz="63716" autoAdjust="0"/>
  </p:normalViewPr>
  <p:slideViewPr>
    <p:cSldViewPr showGuides="1">
      <p:cViewPr>
        <p:scale>
          <a:sx n="85" d="100"/>
          <a:sy n="85" d="100"/>
        </p:scale>
        <p:origin x="2160" y="688"/>
      </p:cViewPr>
      <p:guideLst>
        <p:guide orient="horz" pos="168"/>
        <p:guide pos="3840"/>
      </p:guideLst>
    </p:cSldViewPr>
  </p:slideViewPr>
  <p:outlineViewPr>
    <p:cViewPr>
      <p:scale>
        <a:sx n="33" d="100"/>
        <a:sy n="33" d="100"/>
      </p:scale>
      <p:origin x="0" y="-5634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4" d="100"/>
          <a:sy n="54" d="100"/>
        </p:scale>
        <p:origin x="3504" y="78"/>
      </p:cViewPr>
      <p:guideLst>
        <p:guide orient="horz" pos="2880"/>
        <p:guide pos="2160"/>
      </p:guideLst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7B9F6-97F7-436C-AE99-7DC514F72812}" type="datetimeFigureOut">
              <a:rPr lang="en-US" smtClean="0"/>
              <a:t>8/12/16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09458-7AEF-4AD3-A567-0F1138006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61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Thanks Nate. I am Anirudh and am</a:t>
            </a:r>
            <a:r>
              <a:rPr lang="en-US" baseline="0" dirty="0" smtClean="0"/>
              <a:t> going to be speaking about a system that enables programmable packet scheduling at line rate. This is joint work with people at MIT, Barefoot Networks, CISCO, and Stanford.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7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Packet transactions: High-level programming for the router pipeline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Push-In First-Out Queues: Programming the scheduler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Hari: </a:t>
            </a:r>
            <a:r>
              <a:rPr lang="en-US" dirty="0" err="1" smtClean="0"/>
              <a:t>Decerment</a:t>
            </a:r>
            <a:r>
              <a:rPr lang="en-US" dirty="0" smtClean="0"/>
              <a:t> tokens correctly.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Ok, so far, I have presented a higher-leve</a:t>
            </a:r>
            <a:r>
              <a:rPr lang="en-US" baseline="0" dirty="0" smtClean="0"/>
              <a:t>l abstraction for both the ingress and egress pipelines.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This is great, but an important class of data-plane algorithms are still left out.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that’s scheduling. In the remaining half, I ‘ll present a design for a programmable scheduler.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Today’s packet schedulers allow you to pick from one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 set of scheduling algorithms available on the switch. These include things like Deficit Round Robin, strict priority scheduling, and 2-level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Hierarchical scheduling. While a user can tune coefficients in these algorithms, she can’t change the core scheduling logic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20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TODO: Fix alignment</a:t>
            </a:r>
            <a:r>
              <a:rPr lang="en-US" baseline="0" dirty="0" smtClean="0"/>
              <a:t> of this slide with the previous one.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Packet transactions: High-level programming for the router pipeline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Push-In First-Out Queues: Programming the scheduler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Ok, so far, I have presented a higher-leve</a:t>
            </a:r>
            <a:r>
              <a:rPr lang="en-US" baseline="0" dirty="0" smtClean="0"/>
              <a:t>l abstraction for both the ingress and egress pipelines.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This is great, but an important class of data-plane algorithms are still left out.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that’s scheduling. In the remaining half, I ‘ll present a design for a programmable scheduler.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Today’s packet schedulers allow you to pick from one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 set of scheduling algorithms available on the switch. These include things like Deficit Round Robin, strict priority scheduling, and 2-level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Hierarchical scheduling. While a user can tune coefficients in these algorithms, she can’t change the core scheduling logic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6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Practice</a:t>
            </a:r>
            <a:r>
              <a:rPr lang="en-US" baseline="0" dirty="0" smtClean="0"/>
              <a:t> narration here, too much waffling.</a:t>
            </a:r>
            <a:endParaRPr lang="en-US" dirty="0" smtClean="0"/>
          </a:p>
          <a:p>
            <a:r>
              <a:rPr lang="en-US" dirty="0" smtClean="0"/>
              <a:t>Mohammad: Explain the example more clearly.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1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Wasn’t clear how the </a:t>
            </a:r>
            <a:r>
              <a:rPr lang="en-US" dirty="0" err="1" smtClean="0"/>
              <a:t>deque</a:t>
            </a:r>
            <a:r>
              <a:rPr lang="en-US" baseline="0" dirty="0" smtClean="0"/>
              <a:t> works. Animate how the </a:t>
            </a:r>
            <a:r>
              <a:rPr lang="en-US" baseline="0" dirty="0" err="1" smtClean="0"/>
              <a:t>dequeue</a:t>
            </a:r>
            <a:r>
              <a:rPr lang="en-US" baseline="0" dirty="0" smtClean="0"/>
              <a:t> works.</a:t>
            </a:r>
          </a:p>
          <a:p>
            <a:r>
              <a:rPr lang="en-US" baseline="0" dirty="0" smtClean="0"/>
              <a:t>Similar alignment issues.</a:t>
            </a:r>
          </a:p>
          <a:p>
            <a:r>
              <a:rPr lang="en-US" baseline="0" dirty="0" smtClean="0"/>
              <a:t>Letters aren’t aligned.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41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 add citation</a:t>
            </a:r>
          </a:p>
          <a:p>
            <a:r>
              <a:rPr lang="en-US" dirty="0" smtClean="0"/>
              <a:t>Amy: Add limitations</a:t>
            </a:r>
            <a:r>
              <a:rPr lang="en-US" baseline="0" dirty="0" smtClean="0"/>
              <a:t> of what you cannot express.</a:t>
            </a:r>
          </a:p>
          <a:p>
            <a:r>
              <a:rPr lang="en-US" baseline="0" dirty="0" smtClean="0"/>
              <a:t>NG: Is the list complete, etc.?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1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Amy: Depending on whether we are speaking about hardware limitations as well, move this after the hardware part.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008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Provide a little more intuition.</a:t>
            </a:r>
          </a:p>
          <a:p>
            <a:r>
              <a:rPr lang="en-US" dirty="0" smtClean="0"/>
              <a:t>Call it performance targets instead of performance</a:t>
            </a:r>
            <a:r>
              <a:rPr lang="en-US" baseline="0" dirty="0" smtClean="0"/>
              <a:t> requirements?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7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Logical PIFOs can be supported</a:t>
            </a:r>
            <a:r>
              <a:rPr lang="en-US" baseline="0" dirty="0" smtClean="0"/>
              <a:t> by modifying the dequeuer logic a little bit.</a:t>
            </a:r>
          </a:p>
          <a:p>
            <a:r>
              <a:rPr lang="en-US" baseline="0" dirty="0" smtClean="0"/>
              <a:t>Instead of </a:t>
            </a:r>
            <a:r>
              <a:rPr lang="en-US" baseline="0" dirty="0" err="1" smtClean="0"/>
              <a:t>dequeueing</a:t>
            </a:r>
            <a:r>
              <a:rPr lang="en-US" baseline="0" dirty="0" smtClean="0"/>
              <a:t> the head packet, we find the first packet for a particular logical PIFO (using an equality check + priority encoder), and then shift at that position.</a:t>
            </a:r>
          </a:p>
          <a:p>
            <a:r>
              <a:rPr lang="en-US" baseline="0" dirty="0" smtClean="0"/>
              <a:t>Make sure to mention logical PIFOs here.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NG: Use of the term PIFO block is too recursive.</a:t>
            </a:r>
          </a:p>
          <a:p>
            <a:r>
              <a:rPr lang="en-US" baseline="0" dirty="0" smtClean="0"/>
              <a:t>Say that the flow scheduler is implemented as an array of comparators, only now it’s feasible.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96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determines clock rate and area overhead?</a:t>
            </a:r>
          </a:p>
          <a:p>
            <a:r>
              <a:rPr lang="en-US" dirty="0" smtClean="0"/>
              <a:t>Maybe</a:t>
            </a:r>
            <a:r>
              <a:rPr lang="en-US" baseline="0" dirty="0" smtClean="0"/>
              <a:t> one or two slides on what affects what?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Make the 4% area overhead an example as opposed to the only design.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Add some scaling behavior.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Put the 2048, 4096 in context (5 tuples or aggregates?-)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407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Ok don’t say: “Before you wrap up, </a:t>
            </a:r>
            <a:r>
              <a:rPr lang="is-IS" smtClean="0"/>
              <a:t>…” It sounds like a chore.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79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algn="l"/>
            <a:r>
              <a:rPr lang="en-US" dirty="0" smtClean="0"/>
              <a:t>And so</a:t>
            </a:r>
            <a:r>
              <a:rPr lang="en-US" baseline="0" dirty="0" smtClean="0"/>
              <a:t> we’ve seen the development of programmable switching chips, which aim to provide programmability without compromising performance. </a:t>
            </a:r>
          </a:p>
          <a:p>
            <a:pPr lvl="1" algn="l"/>
            <a:endParaRPr lang="en-US" baseline="0" dirty="0" smtClean="0"/>
          </a:p>
          <a:p>
            <a:pPr lvl="1" algn="l"/>
            <a:r>
              <a:rPr lang="en-US" baseline="0" dirty="0" smtClean="0"/>
              <a:t>Going through the pipeline model much faster. Ravi says the pipeline animation was useful.</a:t>
            </a:r>
          </a:p>
          <a:p>
            <a:pPr lvl="1" algn="l"/>
            <a:r>
              <a:rPr lang="en-US" baseline="0" dirty="0" smtClean="0"/>
              <a:t>Ravi: Expand on what some means here.</a:t>
            </a:r>
          </a:p>
          <a:p>
            <a:pPr lvl="1" algn="l"/>
            <a:endParaRPr lang="en-US" baseline="0" dirty="0" smtClean="0"/>
          </a:p>
          <a:p>
            <a:pPr lvl="1" algn="l"/>
            <a:r>
              <a:rPr lang="en-US" baseline="0" dirty="0" smtClean="0"/>
              <a:t>Example actions. Say that they don’t provide support for </a:t>
            </a:r>
            <a:r>
              <a:rPr lang="en-US" baseline="0" dirty="0" err="1" smtClean="0"/>
              <a:t>stateful</a:t>
            </a:r>
            <a:r>
              <a:rPr lang="en-US" baseline="0" dirty="0" smtClean="0"/>
              <a:t> operations in the next</a:t>
            </a:r>
          </a:p>
          <a:p>
            <a:pPr lvl="1" algn="l"/>
            <a:r>
              <a:rPr lang="en-US" baseline="0" dirty="0" smtClean="0"/>
              <a:t> (motivation slide).</a:t>
            </a:r>
          </a:p>
          <a:p>
            <a:pPr lvl="1" algn="l"/>
            <a:endParaRPr lang="en-US" baseline="0" dirty="0" smtClean="0"/>
          </a:p>
          <a:p>
            <a:pPr lvl="1" algn="l"/>
            <a:r>
              <a:rPr lang="en-US" baseline="0" dirty="0" smtClean="0"/>
              <a:t>Hari: Make the scheduler bigger in this talk.</a:t>
            </a:r>
          </a:p>
          <a:p>
            <a:pPr lvl="1" algn="l"/>
            <a:r>
              <a:rPr lang="en-US" baseline="0" dirty="0" smtClean="0"/>
              <a:t>Hari: Previous talk spoke about Domino. Now, we talk about scheduler.</a:t>
            </a:r>
          </a:p>
          <a:p>
            <a:pPr lvl="1" algn="l"/>
            <a:r>
              <a:rPr lang="en-US" baseline="0" dirty="0" smtClean="0"/>
              <a:t>Don’t talk about parser/</a:t>
            </a:r>
            <a:r>
              <a:rPr lang="en-US" baseline="0" dirty="0" err="1" smtClean="0"/>
              <a:t>deparser</a:t>
            </a:r>
            <a:r>
              <a:rPr lang="en-US" baseline="0" dirty="0" smtClean="0"/>
              <a:t> etc.</a:t>
            </a:r>
          </a:p>
          <a:p>
            <a:pPr lvl="1" algn="l"/>
            <a:endParaRPr lang="en-US" baseline="0" dirty="0" smtClean="0"/>
          </a:p>
          <a:p>
            <a:pPr lvl="1" algn="l"/>
            <a:r>
              <a:rPr lang="en-US" baseline="0" dirty="0" smtClean="0"/>
              <a:t>NG: Why is programmable scheduling important?</a:t>
            </a:r>
          </a:p>
          <a:p>
            <a:pPr lvl="1" algn="l"/>
            <a:endParaRPr lang="en-US" baseline="0" dirty="0" smtClean="0"/>
          </a:p>
          <a:p>
            <a:pPr lvl="1" algn="l"/>
            <a:r>
              <a:rPr lang="en-US" baseline="0" dirty="0" smtClean="0"/>
              <a:t>One possible structure:</a:t>
            </a:r>
            <a:br>
              <a:rPr lang="en-US" baseline="0" dirty="0" smtClean="0"/>
            </a:br>
            <a:r>
              <a:rPr lang="en-US" baseline="0" dirty="0" smtClean="0"/>
              <a:t>Why is scheduling important?</a:t>
            </a:r>
          </a:p>
          <a:p>
            <a:pPr lvl="1" algn="l"/>
            <a:r>
              <a:rPr lang="en-US" baseline="0" dirty="0" smtClean="0"/>
              <a:t>What is the status quo?</a:t>
            </a:r>
          </a:p>
          <a:p>
            <a:pPr lvl="1" algn="l"/>
            <a:r>
              <a:rPr lang="en-US" baseline="0" dirty="0" smtClean="0"/>
              <a:t>Why is </a:t>
            </a:r>
            <a:r>
              <a:rPr lang="en-US" baseline="0" dirty="0" err="1" smtClean="0"/>
              <a:t>prog</a:t>
            </a:r>
            <a:r>
              <a:rPr lang="en-US" baseline="0" dirty="0" smtClean="0"/>
              <a:t>. Scheduling hard?</a:t>
            </a:r>
          </a:p>
          <a:p>
            <a:pPr lvl="1" algn="l"/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981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603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089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TODO: Flesh out this slide.</a:t>
            </a:r>
          </a:p>
          <a:p>
            <a:r>
              <a:rPr lang="en-US" baseline="0" dirty="0" smtClean="0"/>
              <a:t>Stress that composed PIFOs can be used for more than just hierarchical scheduling.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Slightly better </a:t>
            </a:r>
            <a:r>
              <a:rPr lang="en-US" baseline="0" smtClean="0"/>
              <a:t>figure maybe?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233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natural question is whether a PIFO can handle</a:t>
            </a:r>
            <a:r>
              <a:rPr lang="en-US" dirty="0" smtClean="0"/>
              <a:t> non-work-conserving</a:t>
            </a:r>
            <a:r>
              <a:rPr lang="en-US" baseline="0" dirty="0" smtClean="0"/>
              <a:t> algorithms? </a:t>
            </a:r>
          </a:p>
          <a:p>
            <a:r>
              <a:rPr lang="en-US" baseline="0" dirty="0" smtClean="0"/>
              <a:t>So, our third example looks at Traffic Shaping, the most common of these non-work-conserving algorithms,</a:t>
            </a:r>
          </a:p>
          <a:p>
            <a:r>
              <a:rPr lang="en-US" baseline="0" dirty="0" smtClean="0"/>
              <a:t>whose goal is to limit a flow to a fixed absolute throughput regardless of its offered load and the offered load of other flows.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can implement Traffic Shaping using PIFOs by computing a packet’s priority in the PIFO based on the wall-clock</a:t>
            </a:r>
          </a:p>
          <a:p>
            <a:r>
              <a:rPr lang="en-US" baseline="0" dirty="0" smtClean="0"/>
              <a:t>departure time of the packet when it is </a:t>
            </a:r>
            <a:r>
              <a:rPr lang="en-US" baseline="0" dirty="0" err="1" smtClean="0"/>
              <a:t>enqueued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dequeuing</a:t>
            </a:r>
            <a:r>
              <a:rPr lang="en-US" baseline="0" dirty="0" smtClean="0"/>
              <a:t> a packet whenever its wall-clock time arrives.</a:t>
            </a:r>
          </a:p>
          <a:p>
            <a:endParaRPr lang="en-US" baseline="0" dirty="0" smtClean="0"/>
          </a:p>
          <a:p>
            <a:r>
              <a:rPr lang="en-US" dirty="0" smtClean="0"/>
              <a:t>A PIFO allows you</a:t>
            </a:r>
            <a:r>
              <a:rPr lang="en-US" baseline="0" dirty="0" smtClean="0"/>
              <a:t> to express anything where you can determine the transmission order when packets are </a:t>
            </a:r>
            <a:r>
              <a:rPr lang="en-US" baseline="0" dirty="0" err="1" smtClean="0"/>
              <a:t>enqueued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In other words, anything where the relative order doesn’t change in the future.</a:t>
            </a:r>
          </a:p>
          <a:p>
            <a:r>
              <a:rPr lang="en-US" baseline="0" dirty="0" smtClean="0"/>
              <a:t>There are algorithms for which these are not true. In particular, hierarchical scheduling algorithms are a class of algorithms</a:t>
            </a:r>
          </a:p>
          <a:p>
            <a:r>
              <a:rPr lang="en-US" baseline="0" dirty="0" smtClean="0"/>
              <a:t>for which this is not true. Let’s consider one in particular.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364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transmission time at the switch</a:t>
            </a:r>
          </a:p>
          <a:p>
            <a:endParaRPr lang="en-US" dirty="0" smtClean="0"/>
          </a:p>
          <a:p>
            <a:r>
              <a:rPr lang="en-US" dirty="0" smtClean="0"/>
              <a:t>Too many examples.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453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summarize,</a:t>
            </a:r>
            <a:r>
              <a:rPr lang="en-US" baseline="0" dirty="0" smtClean="0"/>
              <a:t> let’s look at what the PIFO abstraction entails.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81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Amy: Tight timing constraints is a red herring because other switch functions also suffer from it.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Amy: Emphasize that this is MYYYY abstraction.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So, it should make you wonder. Why is programmable scheduling hard?</a:t>
            </a: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After all, new scheduling algorithms spring up every year.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problem is that, despite many years of work on programmable scheduling and hundreds of algorithms, there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 consensus on an abstraction to use for ALL scheduling algorithms.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is in contrast to other aspects of the switch such as parsing, for which parse graphs are a good abstraction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and forwarding, for which match-action tables are a good abstraction.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Conclude here by saying, “packet transactions are insufficient” and we invent a primitive that allows us to keep using packet transactions for this as well.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Because there is no abstraction, one approach is to throw up your hand and build an FPGA or CPU on the critical path.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But this also isn’t feasible for line rate switches because you need to make decisions within a few clock cycles.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So we are really looking for an abstraction that is simple enough that it can finish executing within a few clock cycles.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Packet transactions are insufficient. On the surface of it, scheduling operates on groups of packets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or queues. Packet transactions on the other hand, operate one packet at a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3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programmable scheduler needs to programmatically decide on these two attributes.</a:t>
            </a:r>
          </a:p>
          <a:p>
            <a:endParaRPr lang="en-US" dirty="0" smtClean="0"/>
          </a:p>
          <a:p>
            <a:r>
              <a:rPr lang="en-US" dirty="0" smtClean="0"/>
              <a:t>Present a strawman design that has programmability on the </a:t>
            </a:r>
            <a:r>
              <a:rPr lang="en-US" dirty="0" err="1" smtClean="0"/>
              <a:t>dequeue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78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09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Amy: The PIFO figure isn’t perfectly aligned. There is whitespace between some boxes and no whitespace between others.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Mohammad: Break ties based on time of arrival.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Hari: It’s a lot like a priority queue. It’s been used for proving properties of switches. We show that it can be used to build schedulers out of a priority queue / PIFO.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z="9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powerful construct for programmable scheduling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93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End by reminding</a:t>
            </a:r>
            <a:r>
              <a:rPr lang="en-US" baseline="0" dirty="0" smtClean="0"/>
              <a:t> them that the reason this works is that the rank can be computed before </a:t>
            </a:r>
            <a:r>
              <a:rPr lang="en-US" baseline="0" dirty="0" err="1" smtClean="0"/>
              <a:t>enqueue</a:t>
            </a:r>
            <a:endParaRPr lang="en-US" baseline="0" dirty="0" smtClean="0"/>
          </a:p>
          <a:p>
            <a:r>
              <a:rPr lang="en-US" dirty="0" smtClean="0"/>
              <a:t>Make</a:t>
            </a:r>
            <a:r>
              <a:rPr lang="en-US" baseline="0" dirty="0" smtClean="0"/>
              <a:t> it clear that you have an extended budget on the </a:t>
            </a:r>
            <a:r>
              <a:rPr lang="en-US" baseline="0" dirty="0" err="1" smtClean="0"/>
              <a:t>enqueue</a:t>
            </a:r>
            <a:r>
              <a:rPr lang="en-US" baseline="0" dirty="0" smtClean="0"/>
              <a:t> side.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21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Packet transactions: High-level programming for the router pipeline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Push-In First-Out Queues: Programming the scheduler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Ok, so far, I have presented a higher-leve</a:t>
            </a:r>
            <a:r>
              <a:rPr lang="en-US" baseline="0" dirty="0" smtClean="0"/>
              <a:t>l abstraction for both the ingress and egress pipelines.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This is great, but an important class of data-plane algorithms are still left out.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that’s scheduling. In the remaining half, I ‘ll present a design for a programmable scheduler.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Today’s packet schedulers allow you to pick from one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 set of scheduling algorithms available on the switch. These include things like Deficit Round Robin, strict priority scheduling, and 2-level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Hierarchical scheduling. While a user can tune coefficients in these algorithms, she can’t change the core scheduling logic itself.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Sign post the examples: WFQ, Token Bucket, HPFQ, </a:t>
            </a:r>
            <a:r>
              <a:rPr lang="en-US" baseline="0" dirty="0" err="1" smtClean="0">
                <a:sym typeface="Wingdings" panose="05000000000000000000" pitchFamily="2" charset="2"/>
              </a:rPr>
              <a:t>pFabric</a:t>
            </a:r>
            <a:r>
              <a:rPr lang="en-US" baseline="0" dirty="0" smtClean="0">
                <a:sym typeface="Wingdings" panose="05000000000000000000" pitchFamily="2" charset="2"/>
              </a:rPr>
              <a:t> by saying what each captures.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36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Packet transactions: High-level programming for the router pipeline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Push-In First-Out Queues: Programming the scheduler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Ok, so far, I have presented a higher-leve</a:t>
            </a:r>
            <a:r>
              <a:rPr lang="en-US" baseline="0" dirty="0" smtClean="0"/>
              <a:t>l abstraction for both the ingress and egress pipelines.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This is great, but an important class of data-plane algorithms are still left out.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that’s scheduling. In the remaining half, I ‘ll present a design for a programmable scheduler.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Today’s packet schedulers allow you to pick from one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 set of scheduling algorithms available on the switch. These include things like Deficit Round Robin, strict priority scheduling, and 2-level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Hierarchical scheduling. While a user can tune c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Coefficients in these algorithms, she can’t change the core scheduling logic itself.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Remove the weights in WFQ.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05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1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8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dug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adugi" panose="020B0502040204020203" pitchFamily="34" charset="0"/>
              </a:defRPr>
            </a:lvl1pPr>
            <a:lvl2pPr>
              <a:defRPr>
                <a:latin typeface="Gadugi" panose="020B0502040204020203" pitchFamily="34" charset="0"/>
              </a:defRPr>
            </a:lvl2pPr>
            <a:lvl3pPr>
              <a:defRPr>
                <a:latin typeface="Gadugi" panose="020B0502040204020203" pitchFamily="34" charset="0"/>
              </a:defRPr>
            </a:lvl3pPr>
            <a:lvl4pPr>
              <a:defRPr>
                <a:latin typeface="Gadugi" panose="020B0502040204020203" pitchFamily="34" charset="0"/>
              </a:defRPr>
            </a:lvl4pPr>
            <a:lvl5pPr>
              <a:defRPr>
                <a:latin typeface="Gadug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07815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pos="480" userDrawn="1">
          <p15:clr>
            <a:srgbClr val="FBAE40"/>
          </p15:clr>
        </p15:guide>
        <p15:guide id="2" orient="horz" pos="93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Gadug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adug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0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8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2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5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0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9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0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27DEF-D704-4509-8BF6-90F2BA4AB2EF}" type="datetimeFigureOut">
              <a:rPr lang="en-US" smtClean="0"/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0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6.png"/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5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6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6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6.pn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85750" y="421164"/>
            <a:ext cx="11620500" cy="2387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Programmable Packet Scheduling at Line Rate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752600" y="3319438"/>
            <a:ext cx="8686800" cy="1655762"/>
          </a:xfrm>
        </p:spPr>
        <p:txBody>
          <a:bodyPr>
            <a:noAutofit/>
          </a:bodyPr>
          <a:lstStyle/>
          <a:p>
            <a:r>
              <a:rPr lang="en-US" b="1" dirty="0" smtClean="0"/>
              <a:t>Anirudh </a:t>
            </a:r>
            <a:r>
              <a:rPr lang="en-US" b="1" dirty="0" err="1" smtClean="0"/>
              <a:t>Sivaraman</a:t>
            </a:r>
            <a:r>
              <a:rPr lang="en-US" dirty="0" smtClean="0"/>
              <a:t>, </a:t>
            </a:r>
            <a:r>
              <a:rPr lang="en-US" dirty="0" err="1" smtClean="0"/>
              <a:t>Suvinay</a:t>
            </a:r>
            <a:r>
              <a:rPr lang="en-US" dirty="0" smtClean="0"/>
              <a:t> Subramanian, Mohammad </a:t>
            </a:r>
            <a:r>
              <a:rPr lang="en-US" dirty="0" err="1" smtClean="0"/>
              <a:t>Alizadeh</a:t>
            </a:r>
            <a:r>
              <a:rPr lang="en-US" dirty="0" smtClean="0"/>
              <a:t>, Sharad </a:t>
            </a:r>
            <a:r>
              <a:rPr lang="en-US" dirty="0" err="1" smtClean="0"/>
              <a:t>Chole</a:t>
            </a:r>
            <a:r>
              <a:rPr lang="en-US" dirty="0" smtClean="0"/>
              <a:t>, Shang-</a:t>
            </a:r>
            <a:r>
              <a:rPr lang="en-US" dirty="0" err="1" smtClean="0"/>
              <a:t>Tse</a:t>
            </a:r>
            <a:r>
              <a:rPr lang="en-US" dirty="0" smtClean="0"/>
              <a:t> Chuang, Anurag Agrawal, Hari </a:t>
            </a:r>
            <a:r>
              <a:rPr lang="en-US" dirty="0" err="1" smtClean="0"/>
              <a:t>Balakrishnan</a:t>
            </a:r>
            <a:r>
              <a:rPr lang="en-US" dirty="0" smtClean="0"/>
              <a:t>, Tom </a:t>
            </a:r>
            <a:r>
              <a:rPr lang="en-US" dirty="0" err="1" smtClean="0"/>
              <a:t>Edsall</a:t>
            </a:r>
            <a:r>
              <a:rPr lang="en-US" dirty="0" smtClean="0"/>
              <a:t>, </a:t>
            </a:r>
            <a:r>
              <a:rPr lang="en-US" dirty="0" err="1" smtClean="0"/>
              <a:t>Sachin</a:t>
            </a:r>
            <a:r>
              <a:rPr lang="en-US" dirty="0" smtClean="0"/>
              <a:t> </a:t>
            </a:r>
            <a:r>
              <a:rPr lang="en-US" dirty="0" err="1" smtClean="0"/>
              <a:t>Katti</a:t>
            </a:r>
            <a:r>
              <a:rPr lang="en-US" dirty="0" smtClean="0"/>
              <a:t>, Nick McKeown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24767" y="5269486"/>
            <a:ext cx="596291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000" dirty="0">
              <a:latin typeface="Gadug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496" y="5778804"/>
            <a:ext cx="1973997" cy="4407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827" y="5664244"/>
            <a:ext cx="1994162" cy="6699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767" y="5603804"/>
            <a:ext cx="1497713" cy="7907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816" y="5535837"/>
            <a:ext cx="2112931" cy="92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13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42"/>
          <p:cNvGrpSpPr/>
          <p:nvPr/>
        </p:nvGrpSpPr>
        <p:grpSpPr>
          <a:xfrm>
            <a:off x="1589457" y="2974353"/>
            <a:ext cx="4875732" cy="1192610"/>
            <a:chOff x="1707458" y="1778000"/>
            <a:chExt cx="4254836" cy="1181787"/>
          </a:xfrm>
        </p:grpSpPr>
        <p:cxnSp>
          <p:nvCxnSpPr>
            <p:cNvPr id="108" name="Straight Arrow Connector 107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Right Arrow 162"/>
          <p:cNvSpPr/>
          <p:nvPr/>
        </p:nvSpPr>
        <p:spPr>
          <a:xfrm>
            <a:off x="147389" y="3379652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76200" y="3051875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65" name="Right Arrow 164"/>
          <p:cNvSpPr/>
          <p:nvPr/>
        </p:nvSpPr>
        <p:spPr>
          <a:xfrm>
            <a:off x="11556526" y="3463045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1438459" y="3116944"/>
            <a:ext cx="646913" cy="40889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Out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3247846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1819001" y="2168821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591047" y="1958521"/>
            <a:ext cx="992254" cy="321697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647700" y="1563179"/>
            <a:ext cx="916049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Parser</a:t>
            </a:r>
            <a:endParaRPr lang="en-US" dirty="0">
              <a:latin typeface="+mj-lt"/>
              <a:cs typeface="Seravek"/>
            </a:endParaRPr>
          </a:p>
        </p:txBody>
      </p:sp>
      <p:cxnSp>
        <p:nvCxnSpPr>
          <p:cNvPr id="171" name="Straight Connector 170"/>
          <p:cNvCxnSpPr/>
          <p:nvPr/>
        </p:nvCxnSpPr>
        <p:spPr>
          <a:xfrm>
            <a:off x="6039165" y="2648167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6039165" y="453820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6039165" y="332037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6039165" y="3847212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5033903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76" name="Group 175"/>
          <p:cNvGrpSpPr/>
          <p:nvPr/>
        </p:nvGrpSpPr>
        <p:grpSpPr>
          <a:xfrm>
            <a:off x="4480684" y="2474644"/>
            <a:ext cx="515971" cy="2169799"/>
            <a:chOff x="8534400" y="1981200"/>
            <a:chExt cx="595991" cy="2163589"/>
          </a:xfrm>
        </p:grpSpPr>
        <p:cxnSp>
          <p:nvCxnSpPr>
            <p:cNvPr id="177" name="Straight Connector 176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0" name="Straight Connector 179"/>
          <p:cNvCxnSpPr/>
          <p:nvPr/>
        </p:nvCxnSpPr>
        <p:spPr>
          <a:xfrm>
            <a:off x="11434124" y="2615465"/>
            <a:ext cx="0" cy="29932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1" name="Group 42"/>
          <p:cNvGrpSpPr/>
          <p:nvPr/>
        </p:nvGrpSpPr>
        <p:grpSpPr>
          <a:xfrm>
            <a:off x="7741431" y="2997559"/>
            <a:ext cx="3367506" cy="1192610"/>
            <a:chOff x="1707458" y="1778000"/>
            <a:chExt cx="4254836" cy="1181787"/>
          </a:xfrm>
        </p:grpSpPr>
        <p:cxnSp>
          <p:nvCxnSpPr>
            <p:cNvPr id="182" name="Straight Arrow Connector 181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2" name="Rectangle 191"/>
          <p:cNvSpPr/>
          <p:nvPr/>
        </p:nvSpPr>
        <p:spPr>
          <a:xfrm>
            <a:off x="11142470" y="1963673"/>
            <a:ext cx="326008" cy="320958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10826474" y="1555835"/>
            <a:ext cx="1209953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err="1">
                <a:latin typeface="+mj-lt"/>
                <a:cs typeface="Seravek"/>
              </a:rPr>
              <a:t>D</a:t>
            </a:r>
            <a:r>
              <a:rPr lang="en-US" dirty="0" err="1" smtClean="0">
                <a:latin typeface="+mj-lt"/>
                <a:cs typeface="Seravek"/>
              </a:rPr>
              <a:t>eparser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7970974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9757031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96" name="Group 195"/>
          <p:cNvGrpSpPr/>
          <p:nvPr/>
        </p:nvGrpSpPr>
        <p:grpSpPr>
          <a:xfrm>
            <a:off x="9203812" y="2474644"/>
            <a:ext cx="515971" cy="2169799"/>
            <a:chOff x="8534400" y="1981200"/>
            <a:chExt cx="595991" cy="2163589"/>
          </a:xfrm>
        </p:grpSpPr>
        <p:cxnSp>
          <p:nvCxnSpPr>
            <p:cNvPr id="197" name="Straight Connector 196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/>
          <p:cNvGrpSpPr/>
          <p:nvPr/>
        </p:nvGrpSpPr>
        <p:grpSpPr>
          <a:xfrm>
            <a:off x="1742061" y="1945270"/>
            <a:ext cx="4484987" cy="191047"/>
            <a:chOff x="1866900" y="2628900"/>
            <a:chExt cx="4419600" cy="190500"/>
          </a:xfrm>
        </p:grpSpPr>
        <p:cxnSp>
          <p:nvCxnSpPr>
            <p:cNvPr id="201" name="Straight Connector 200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" name="TextBox 203"/>
          <p:cNvSpPr txBox="1"/>
          <p:nvPr/>
        </p:nvSpPr>
        <p:spPr>
          <a:xfrm>
            <a:off x="3012146" y="1601387"/>
            <a:ext cx="1859687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Ingress pipeline</a:t>
            </a:r>
            <a:endParaRPr lang="en-US" dirty="0">
              <a:latin typeface="+mj-lt"/>
              <a:cs typeface="Seravek"/>
            </a:endParaRPr>
          </a:p>
        </p:txBody>
      </p:sp>
      <p:grpSp>
        <p:nvGrpSpPr>
          <p:cNvPr id="205" name="Group 204"/>
          <p:cNvGrpSpPr/>
          <p:nvPr/>
        </p:nvGrpSpPr>
        <p:grpSpPr>
          <a:xfrm>
            <a:off x="7930541" y="1933566"/>
            <a:ext cx="3016451" cy="191047"/>
            <a:chOff x="1920389" y="2693432"/>
            <a:chExt cx="4419600" cy="190500"/>
          </a:xfrm>
        </p:grpSpPr>
        <p:cxnSp>
          <p:nvCxnSpPr>
            <p:cNvPr id="206" name="Straight Connector 205"/>
            <p:cNvCxnSpPr/>
            <p:nvPr/>
          </p:nvCxnSpPr>
          <p:spPr>
            <a:xfrm>
              <a:off x="19203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>
              <a:off x="63399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flipH="1">
              <a:off x="1920389" y="2793595"/>
              <a:ext cx="44195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" name="TextBox 208"/>
          <p:cNvSpPr txBox="1"/>
          <p:nvPr/>
        </p:nvSpPr>
        <p:spPr>
          <a:xfrm>
            <a:off x="8565584" y="1589685"/>
            <a:ext cx="1786108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Egress pipeline</a:t>
            </a:r>
            <a:endParaRPr lang="en-US" dirty="0">
              <a:latin typeface="+mj-lt"/>
              <a:cs typeface="Seravek"/>
            </a:endParaRPr>
          </a:p>
        </p:txBody>
      </p:sp>
      <p:pic>
        <p:nvPicPr>
          <p:cNvPr id="210" name="Picture 2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295" y="2286095"/>
            <a:ext cx="4165609" cy="2673350"/>
          </a:xfrm>
          <a:prstGeom prst="rect">
            <a:avLst/>
          </a:prstGeom>
        </p:spPr>
      </p:pic>
      <p:grpSp>
        <p:nvGrpSpPr>
          <p:cNvPr id="211" name="Group 210"/>
          <p:cNvGrpSpPr/>
          <p:nvPr/>
        </p:nvGrpSpPr>
        <p:grpSpPr>
          <a:xfrm>
            <a:off x="6477000" y="1257395"/>
            <a:ext cx="1333500" cy="3918097"/>
            <a:chOff x="6477000" y="2057400"/>
            <a:chExt cx="1333500" cy="3918097"/>
          </a:xfrm>
        </p:grpSpPr>
        <p:sp>
          <p:nvSpPr>
            <p:cNvPr id="212" name="TextBox 211"/>
            <p:cNvSpPr txBox="1"/>
            <p:nvPr/>
          </p:nvSpPr>
          <p:spPr>
            <a:xfrm>
              <a:off x="6477000" y="2057400"/>
              <a:ext cx="1333500" cy="685895"/>
            </a:xfrm>
            <a:prstGeom prst="rect">
              <a:avLst/>
            </a:prstGeom>
            <a:noFill/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  <a:cs typeface="Seravek"/>
                </a:rPr>
                <a:t>Queues/</a:t>
              </a:r>
            </a:p>
            <a:p>
              <a:pPr algn="ctr"/>
              <a:r>
                <a:rPr lang="en-US" dirty="0" smtClean="0">
                  <a:latin typeface="+mj-lt"/>
                  <a:cs typeface="Seravek"/>
                </a:rPr>
                <a:t>Scheduler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6504879" y="2765911"/>
              <a:ext cx="1230395" cy="320958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214" name="Group 213"/>
            <p:cNvGrpSpPr/>
            <p:nvPr/>
          </p:nvGrpSpPr>
          <p:grpSpPr>
            <a:xfrm>
              <a:off x="6835234" y="3238500"/>
              <a:ext cx="594266" cy="457200"/>
              <a:chOff x="5899150" y="6019800"/>
              <a:chExt cx="594266" cy="457200"/>
            </a:xfrm>
          </p:grpSpPr>
          <p:sp>
            <p:nvSpPr>
              <p:cNvPr id="246" name="Freeform 245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247" name="Straight Connector 246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1" name="Rectangle 250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52" name="Straight Arrow Connector 251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53" name="Straight Arrow Connector 252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215" name="Group 214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238" name="Freeform 237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239" name="Straight Connector 238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3" name="Rectangle 242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44" name="Straight Arrow Connector 243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45" name="Straight Arrow Connector 244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216" name="Group 215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230" name="Freeform 229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231" name="Straight Connector 230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Rectangle 234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36" name="Straight Arrow Connector 235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37" name="Straight Arrow Connector 236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217" name="Group 216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222" name="Freeform 221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223" name="Straight Connector 222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" name="Rectangle 226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28" name="Straight Arrow Connector 227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29" name="Straight Arrow Connector 228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218" name="Straight Arrow Connector 217"/>
            <p:cNvCxnSpPr/>
            <p:nvPr/>
          </p:nvCxnSpPr>
          <p:spPr>
            <a:xfrm flipH="1">
              <a:off x="7429500" y="35433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219" name="Straight Arrow Connector 218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220" name="Straight Arrow Connector 219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221" name="Straight Arrow Connector 220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</p:grpSp>
      <p:sp>
        <p:nvSpPr>
          <p:cNvPr id="285" name="TextBox 284"/>
          <p:cNvSpPr txBox="1"/>
          <p:nvPr/>
        </p:nvSpPr>
        <p:spPr>
          <a:xfrm>
            <a:off x="6400800" y="1257300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+mj-lt"/>
                <a:cs typeface="Seravek"/>
              </a:rPr>
              <a:t>PIFO Scheduler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47900" y="2838896"/>
            <a:ext cx="3619500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tokens = min(</a:t>
            </a:r>
          </a:p>
          <a:p>
            <a:pPr defTabSz="457200">
              <a:defRPr/>
            </a:pP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 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      tokens + rate * (now – last),             	burst)</a:t>
            </a:r>
          </a:p>
          <a:p>
            <a:pPr marL="342900" indent="-342900" defTabSz="457200">
              <a:buFont typeface="+mj-lt"/>
              <a:buAutoNum type="arabicPeriod" startAt="2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p.send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= now +                                 </a:t>
            </a:r>
          </a:p>
          <a:p>
            <a:pPr defTabSz="457200"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       max( (</a:t>
            </a: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p.len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– tokens) / rate, 0)</a:t>
            </a:r>
          </a:p>
          <a:p>
            <a:pPr marL="342900" indent="-342900" defTabSz="457200">
              <a:buFont typeface="+mj-lt"/>
              <a:buAutoNum type="arabicPeriod" startAt="3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last = now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  <a:p>
            <a:pPr marL="342900" indent="-342900" defTabSz="457200">
              <a:buFontTx/>
              <a:buAutoNum type="arabicPeriod" startAt="3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p.rank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= </a:t>
            </a: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p.send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666997" y="2400686"/>
            <a:ext cx="2705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  <a:cs typeface="Seravek"/>
              </a:rPr>
              <a:t>Rank Computation </a:t>
            </a:r>
            <a:endParaRPr lang="en-US" sz="2000" dirty="0">
              <a:latin typeface="+mj-lt"/>
              <a:cs typeface="Seravek"/>
            </a:endParaRPr>
          </a:p>
        </p:txBody>
      </p:sp>
      <p:sp>
        <p:nvSpPr>
          <p:cNvPr id="290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adug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j-lt"/>
              </a:rPr>
              <a:t>Token bucket </a:t>
            </a:r>
            <a:r>
              <a:rPr lang="en-US" dirty="0">
                <a:latin typeface="+mj-lt"/>
              </a:rPr>
              <a:t>s</a:t>
            </a:r>
            <a:r>
              <a:rPr lang="en-US" dirty="0" smtClean="0">
                <a:latin typeface="+mj-lt"/>
              </a:rPr>
              <a:t>haping</a:t>
            </a:r>
            <a:endParaRPr lang="en-US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745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262"/>
    </mc:Choice>
    <mc:Fallback xmlns="">
      <p:transition spd="slow" advTm="312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10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605274" cy="1005971"/>
          </a:xfrm>
          <a:prstGeom prst="rect">
            <a:avLst/>
          </a:prstGeom>
        </p:spPr>
      </p:pic>
      <p:grpSp>
        <p:nvGrpSpPr>
          <p:cNvPr id="354" name="Group 353"/>
          <p:cNvGrpSpPr/>
          <p:nvPr/>
        </p:nvGrpSpPr>
        <p:grpSpPr>
          <a:xfrm>
            <a:off x="6934200" y="2933700"/>
            <a:ext cx="2743200" cy="2227150"/>
            <a:chOff x="6397161" y="2935733"/>
            <a:chExt cx="3204039" cy="2601297"/>
          </a:xfrm>
        </p:grpSpPr>
        <p:grpSp>
          <p:nvGrpSpPr>
            <p:cNvPr id="355" name="Group 354"/>
            <p:cNvGrpSpPr/>
            <p:nvPr/>
          </p:nvGrpSpPr>
          <p:grpSpPr>
            <a:xfrm>
              <a:off x="6397161" y="2935733"/>
              <a:ext cx="3204039" cy="2601297"/>
              <a:chOff x="6397161" y="2935733"/>
              <a:chExt cx="3204039" cy="2601297"/>
            </a:xfrm>
          </p:grpSpPr>
          <p:grpSp>
            <p:nvGrpSpPr>
              <p:cNvPr id="357" name="Group 356"/>
              <p:cNvGrpSpPr/>
              <p:nvPr/>
            </p:nvGrpSpPr>
            <p:grpSpPr>
              <a:xfrm>
                <a:off x="6397161" y="3462120"/>
                <a:ext cx="3204039" cy="2074910"/>
                <a:chOff x="6431622" y="3698774"/>
                <a:chExt cx="3204039" cy="2074910"/>
              </a:xfrm>
            </p:grpSpPr>
            <p:sp>
              <p:nvSpPr>
                <p:cNvPr id="359" name="Rectangle 358"/>
                <p:cNvSpPr/>
                <p:nvPr/>
              </p:nvSpPr>
              <p:spPr>
                <a:xfrm>
                  <a:off x="6431622" y="3698774"/>
                  <a:ext cx="3204039" cy="207491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360" name="Group 359"/>
                <p:cNvGrpSpPr/>
                <p:nvPr/>
              </p:nvGrpSpPr>
              <p:grpSpPr>
                <a:xfrm>
                  <a:off x="6892503" y="4038600"/>
                  <a:ext cx="2175291" cy="1228293"/>
                  <a:chOff x="3906054" y="6114996"/>
                  <a:chExt cx="1050221" cy="563990"/>
                </a:xfrm>
              </p:grpSpPr>
              <p:grpSp>
                <p:nvGrpSpPr>
                  <p:cNvPr id="361" name="Group 360"/>
                  <p:cNvGrpSpPr/>
                  <p:nvPr/>
                </p:nvGrpSpPr>
                <p:grpSpPr>
                  <a:xfrm>
                    <a:off x="3906054" y="6114996"/>
                    <a:ext cx="1050221" cy="563990"/>
                    <a:chOff x="3906054" y="6114996"/>
                    <a:chExt cx="1050221" cy="563990"/>
                  </a:xfrm>
                </p:grpSpPr>
                <p:grpSp>
                  <p:nvGrpSpPr>
                    <p:cNvPr id="392" name="Group 391"/>
                    <p:cNvGrpSpPr/>
                    <p:nvPr/>
                  </p:nvGrpSpPr>
                  <p:grpSpPr>
                    <a:xfrm>
                      <a:off x="4000499" y="6358104"/>
                      <a:ext cx="955776" cy="320882"/>
                      <a:chOff x="1594855" y="898558"/>
                      <a:chExt cx="832256" cy="317821"/>
                    </a:xfrm>
                  </p:grpSpPr>
                  <p:cxnSp>
                    <p:nvCxnSpPr>
                      <p:cNvPr id="398" name="Straight Connector 397"/>
                      <p:cNvCxnSpPr/>
                      <p:nvPr/>
                    </p:nvCxnSpPr>
                    <p:spPr>
                      <a:xfrm>
                        <a:off x="1594855" y="89855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399" name="Straight Connector 398"/>
                      <p:cNvCxnSpPr/>
                      <p:nvPr/>
                    </p:nvCxnSpPr>
                    <p:spPr>
                      <a:xfrm>
                        <a:off x="1594855" y="121637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400" name="Straight Connector 399"/>
                      <p:cNvCxnSpPr/>
                      <p:nvPr/>
                    </p:nvCxnSpPr>
                    <p:spPr>
                      <a:xfrm flipV="1">
                        <a:off x="2427111" y="903111"/>
                        <a:ext cx="0" cy="313268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</p:grpSp>
                <p:sp>
                  <p:nvSpPr>
                    <p:cNvPr id="393" name="Rectangle 392"/>
                    <p:cNvSpPr/>
                    <p:nvPr/>
                  </p:nvSpPr>
                  <p:spPr>
                    <a:xfrm>
                      <a:off x="4774463" y="6375591"/>
                      <a:ext cx="163401" cy="288746"/>
                    </a:xfrm>
                    <a:prstGeom prst="rect">
                      <a:avLst/>
                    </a:prstGeom>
                    <a:solidFill>
                      <a:srgbClr val="F79646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Seravek"/>
                          <a:cs typeface="Seravek"/>
                        </a:rPr>
                        <a:t>2</a:t>
                      </a:r>
                      <a:endParaRPr lang="en-US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394" name="Rectangle 393"/>
                    <p:cNvSpPr/>
                    <p:nvPr/>
                  </p:nvSpPr>
                  <p:spPr>
                    <a:xfrm>
                      <a:off x="4238407" y="6378211"/>
                      <a:ext cx="163401" cy="288746"/>
                    </a:xfrm>
                    <a:prstGeom prst="rect">
                      <a:avLst/>
                    </a:prstGeom>
                    <a:solidFill>
                      <a:srgbClr val="9BBB59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Seravek"/>
                          <a:cs typeface="Seravek"/>
                        </a:rPr>
                        <a:t>9</a:t>
                      </a:r>
                      <a:endParaRPr lang="en-US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395" name="Rectangle 394"/>
                    <p:cNvSpPr/>
                    <p:nvPr/>
                  </p:nvSpPr>
                  <p:spPr>
                    <a:xfrm>
                      <a:off x="4424539" y="6376469"/>
                      <a:ext cx="163401" cy="28874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solidFill>
                            <a:schemeClr val="tx1"/>
                          </a:solidFill>
                          <a:latin typeface="Seravek"/>
                          <a:cs typeface="Seravek"/>
                        </a:rPr>
                        <a:t>8</a:t>
                      </a:r>
                      <a:endParaRPr lang="en-US" kern="0" dirty="0">
                        <a:solidFill>
                          <a:schemeClr val="tx1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  <p:cxnSp>
                  <p:nvCxnSpPr>
                    <p:cNvPr id="396" name="Straight Arrow Connector 395"/>
                    <p:cNvCxnSpPr/>
                    <p:nvPr/>
                  </p:nvCxnSpPr>
                  <p:spPr>
                    <a:xfrm flipH="1">
                      <a:off x="3906054" y="6122857"/>
                      <a:ext cx="515025" cy="0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tailEnd type="none"/>
                    </a:ln>
                    <a:effectLst/>
                  </p:spPr>
                </p:cxnSp>
                <p:cxnSp>
                  <p:nvCxnSpPr>
                    <p:cNvPr id="397" name="Straight Arrow Connector 396"/>
                    <p:cNvCxnSpPr/>
                    <p:nvPr/>
                  </p:nvCxnSpPr>
                  <p:spPr>
                    <a:xfrm flipV="1">
                      <a:off x="4414905" y="6114996"/>
                      <a:ext cx="0" cy="253677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triangle" w="lg" len="lg"/>
                      <a:tailEnd type="none"/>
                    </a:ln>
                    <a:effectLst/>
                  </p:spPr>
                </p:cxnSp>
              </p:grpSp>
              <p:sp>
                <p:nvSpPr>
                  <p:cNvPr id="385" name="Rectangle 384"/>
                  <p:cNvSpPr/>
                  <p:nvPr/>
                </p:nvSpPr>
                <p:spPr>
                  <a:xfrm>
                    <a:off x="4600575" y="6378575"/>
                    <a:ext cx="163401" cy="288746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Seravek"/>
                        <a:cs typeface="Seravek"/>
                      </a:rPr>
                      <a:t>5</a:t>
                    </a:r>
                    <a:endParaRPr lang="en-US" kern="0" dirty="0">
                      <a:latin typeface="Seravek"/>
                      <a:cs typeface="Seravek"/>
                    </a:endParaRPr>
                  </a:p>
                </p:txBody>
              </p:sp>
            </p:grpSp>
          </p:grpSp>
          <p:sp>
            <p:nvSpPr>
              <p:cNvPr id="358" name="TextBox 357"/>
              <p:cNvSpPr txBox="1"/>
              <p:nvPr/>
            </p:nvSpPr>
            <p:spPr>
              <a:xfrm>
                <a:off x="6469978" y="2935733"/>
                <a:ext cx="3048000" cy="634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PIFO Scheduler</a:t>
                </a:r>
              </a:p>
            </p:txBody>
          </p:sp>
        </p:grpSp>
        <p:cxnSp>
          <p:nvCxnSpPr>
            <p:cNvPr id="356" name="Straight Arrow Connector 355"/>
            <p:cNvCxnSpPr/>
            <p:nvPr/>
          </p:nvCxnSpPr>
          <p:spPr>
            <a:xfrm>
              <a:off x="9029699" y="4686300"/>
              <a:ext cx="44961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tailEnd type="arrow" w="lg" len="lg"/>
            </a:ln>
            <a:effectLst/>
          </p:spPr>
        </p:cxnSp>
      </p:grpSp>
      <p:grpSp>
        <p:nvGrpSpPr>
          <p:cNvPr id="601" name="Group 600"/>
          <p:cNvGrpSpPr/>
          <p:nvPr/>
        </p:nvGrpSpPr>
        <p:grpSpPr>
          <a:xfrm>
            <a:off x="0" y="1549133"/>
            <a:ext cx="12115800" cy="4426364"/>
            <a:chOff x="0" y="1549133"/>
            <a:chExt cx="12115800" cy="4426364"/>
          </a:xfrm>
        </p:grpSpPr>
        <p:pic>
          <p:nvPicPr>
            <p:cNvPr id="602" name="Picture 60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1549133"/>
              <a:ext cx="1752600" cy="834853"/>
            </a:xfrm>
            <a:prstGeom prst="rect">
              <a:avLst/>
            </a:prstGeom>
          </p:spPr>
        </p:pic>
        <p:grpSp>
          <p:nvGrpSpPr>
            <p:cNvPr id="603" name="Group 602"/>
            <p:cNvGrpSpPr/>
            <p:nvPr/>
          </p:nvGrpSpPr>
          <p:grpSpPr>
            <a:xfrm>
              <a:off x="76200" y="2355840"/>
              <a:ext cx="12039600" cy="3619657"/>
              <a:chOff x="76200" y="2355840"/>
              <a:chExt cx="12039600" cy="3619657"/>
            </a:xfrm>
          </p:grpSpPr>
          <p:grpSp>
            <p:nvGrpSpPr>
              <p:cNvPr id="604" name="Group 42"/>
              <p:cNvGrpSpPr/>
              <p:nvPr/>
            </p:nvGrpSpPr>
            <p:grpSpPr>
              <a:xfrm>
                <a:off x="1589457" y="3774358"/>
                <a:ext cx="4875732" cy="1192610"/>
                <a:chOff x="1707458" y="1778000"/>
                <a:chExt cx="4254836" cy="1181787"/>
              </a:xfrm>
            </p:grpSpPr>
            <p:cxnSp>
              <p:nvCxnSpPr>
                <p:cNvPr id="696" name="Straight Arrow Connector 695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7" name="Straight Arrow Connector 696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8" name="Straight Arrow Connector 697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9" name="Straight Arrow Connector 698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0" name="Straight Arrow Connector 699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1" name="Straight Arrow Connector 700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2" name="Straight Arrow Connector 701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3" name="Straight Arrow Connector 702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4" name="Straight Arrow Connector 703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5" name="Straight Arrow Connector 704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5" name="Right Arrow 604"/>
              <p:cNvSpPr/>
              <p:nvPr/>
            </p:nvSpPr>
            <p:spPr>
              <a:xfrm>
                <a:off x="147389" y="4179657"/>
                <a:ext cx="396032" cy="374842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606" name="TextBox 605"/>
              <p:cNvSpPr txBox="1"/>
              <p:nvPr/>
            </p:nvSpPr>
            <p:spPr>
              <a:xfrm>
                <a:off x="76200" y="3851880"/>
                <a:ext cx="471021" cy="41007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In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607" name="Right Arrow 606"/>
              <p:cNvSpPr/>
              <p:nvPr/>
            </p:nvSpPr>
            <p:spPr>
              <a:xfrm>
                <a:off x="11556526" y="4263050"/>
                <a:ext cx="463237" cy="374842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608" name="TextBox 607"/>
              <p:cNvSpPr txBox="1"/>
              <p:nvPr/>
            </p:nvSpPr>
            <p:spPr>
              <a:xfrm>
                <a:off x="11438459" y="3916949"/>
                <a:ext cx="677341" cy="41007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Out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609" name="Rectangle 608"/>
              <p:cNvSpPr/>
              <p:nvPr/>
            </p:nvSpPr>
            <p:spPr>
              <a:xfrm>
                <a:off x="3247846" y="2975885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610" name="Rectangle 609"/>
              <p:cNvSpPr/>
              <p:nvPr/>
            </p:nvSpPr>
            <p:spPr>
              <a:xfrm>
                <a:off x="1819001" y="2968826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611" name="Rectangle 610"/>
              <p:cNvSpPr/>
              <p:nvPr/>
            </p:nvSpPr>
            <p:spPr>
              <a:xfrm>
                <a:off x="591047" y="2758526"/>
                <a:ext cx="992254" cy="3216970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612" name="TextBox 611"/>
              <p:cNvSpPr txBox="1"/>
              <p:nvPr/>
            </p:nvSpPr>
            <p:spPr>
              <a:xfrm>
                <a:off x="647700" y="2363184"/>
                <a:ext cx="916049" cy="41007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cxnSp>
            <p:nvCxnSpPr>
              <p:cNvPr id="613" name="Straight Connector 612"/>
              <p:cNvCxnSpPr/>
              <p:nvPr/>
            </p:nvCxnSpPr>
            <p:spPr>
              <a:xfrm>
                <a:off x="6039165" y="3448172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Straight Connector 613"/>
              <p:cNvCxnSpPr/>
              <p:nvPr/>
            </p:nvCxnSpPr>
            <p:spPr>
              <a:xfrm>
                <a:off x="6039165" y="5338209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Straight Connector 614"/>
              <p:cNvCxnSpPr/>
              <p:nvPr/>
            </p:nvCxnSpPr>
            <p:spPr>
              <a:xfrm>
                <a:off x="6039165" y="4120379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Straight Connector 615"/>
              <p:cNvCxnSpPr/>
              <p:nvPr/>
            </p:nvCxnSpPr>
            <p:spPr>
              <a:xfrm>
                <a:off x="6039165" y="4647217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7" name="Rectangle 616"/>
              <p:cNvSpPr/>
              <p:nvPr/>
            </p:nvSpPr>
            <p:spPr>
              <a:xfrm>
                <a:off x="5033903" y="2962997"/>
                <a:ext cx="1113765" cy="282489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618" name="Group 617"/>
              <p:cNvGrpSpPr/>
              <p:nvPr/>
            </p:nvGrpSpPr>
            <p:grpSpPr>
              <a:xfrm>
                <a:off x="4480684" y="3274649"/>
                <a:ext cx="515971" cy="2169799"/>
                <a:chOff x="8534400" y="1981200"/>
                <a:chExt cx="595991" cy="2163589"/>
              </a:xfrm>
            </p:grpSpPr>
            <p:cxnSp>
              <p:nvCxnSpPr>
                <p:cNvPr id="693" name="Straight Connector 692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4" name="Straight Connector 693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5" name="Straight Connector 694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19" name="Straight Connector 618"/>
              <p:cNvCxnSpPr/>
              <p:nvPr/>
            </p:nvCxnSpPr>
            <p:spPr>
              <a:xfrm>
                <a:off x="11434124" y="341547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0" name="Group 42"/>
              <p:cNvGrpSpPr/>
              <p:nvPr/>
            </p:nvGrpSpPr>
            <p:grpSpPr>
              <a:xfrm>
                <a:off x="7741431" y="3797564"/>
                <a:ext cx="3367506" cy="1192610"/>
                <a:chOff x="1707458" y="1778000"/>
                <a:chExt cx="4254836" cy="1181787"/>
              </a:xfrm>
            </p:grpSpPr>
            <p:cxnSp>
              <p:nvCxnSpPr>
                <p:cNvPr id="683" name="Straight Arrow Connector 682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4" name="Straight Arrow Connector 683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5" name="Straight Arrow Connector 684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6" name="Straight Arrow Connector 685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7" name="Straight Arrow Connector 686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8" name="Straight Arrow Connector 687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9" name="Straight Arrow Connector 688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0" name="Straight Arrow Connector 689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1" name="Straight Arrow Connector 690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2" name="Straight Arrow Connector 691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1" name="Rectangle 620"/>
              <p:cNvSpPr/>
              <p:nvPr/>
            </p:nvSpPr>
            <p:spPr>
              <a:xfrm>
                <a:off x="11142470" y="2763678"/>
                <a:ext cx="326008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622" name="TextBox 621"/>
              <p:cNvSpPr txBox="1"/>
              <p:nvPr/>
            </p:nvSpPr>
            <p:spPr>
              <a:xfrm>
                <a:off x="10826474" y="2355840"/>
                <a:ext cx="1209953" cy="41007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err="1">
                    <a:latin typeface="Seravek"/>
                    <a:cs typeface="Seravek"/>
                  </a:rPr>
                  <a:t>D</a:t>
                </a:r>
                <a:r>
                  <a:rPr lang="en-US" dirty="0" err="1" smtClean="0">
                    <a:latin typeface="Seravek"/>
                    <a:cs typeface="Seravek"/>
                  </a:rPr>
                  <a:t>eparser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623" name="Rectangle 622"/>
              <p:cNvSpPr/>
              <p:nvPr/>
            </p:nvSpPr>
            <p:spPr>
              <a:xfrm>
                <a:off x="7970974" y="2975885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624" name="Rectangle 623"/>
              <p:cNvSpPr/>
              <p:nvPr/>
            </p:nvSpPr>
            <p:spPr>
              <a:xfrm>
                <a:off x="9757031" y="2962997"/>
                <a:ext cx="1113765" cy="282489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625" name="Group 624"/>
              <p:cNvGrpSpPr/>
              <p:nvPr/>
            </p:nvGrpSpPr>
            <p:grpSpPr>
              <a:xfrm>
                <a:off x="9203812" y="3274649"/>
                <a:ext cx="515971" cy="2169799"/>
                <a:chOff x="8534400" y="1981200"/>
                <a:chExt cx="595991" cy="2163589"/>
              </a:xfrm>
            </p:grpSpPr>
            <p:cxnSp>
              <p:nvCxnSpPr>
                <p:cNvPr id="680" name="Straight Connector 679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1" name="Straight Connector 680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2" name="Straight Connector 681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6" name="Group 625"/>
              <p:cNvGrpSpPr/>
              <p:nvPr/>
            </p:nvGrpSpPr>
            <p:grpSpPr>
              <a:xfrm>
                <a:off x="1742061" y="2745275"/>
                <a:ext cx="4484987" cy="191047"/>
                <a:chOff x="1866900" y="2628900"/>
                <a:chExt cx="4419600" cy="190500"/>
              </a:xfrm>
            </p:grpSpPr>
            <p:cxnSp>
              <p:nvCxnSpPr>
                <p:cNvPr id="677" name="Straight Connector 676"/>
                <p:cNvCxnSpPr/>
                <p:nvPr/>
              </p:nvCxnSpPr>
              <p:spPr>
                <a:xfrm>
                  <a:off x="18669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8" name="Straight Connector 677"/>
                <p:cNvCxnSpPr/>
                <p:nvPr/>
              </p:nvCxnSpPr>
              <p:spPr>
                <a:xfrm>
                  <a:off x="62865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9" name="Straight Connector 678"/>
                <p:cNvCxnSpPr/>
                <p:nvPr/>
              </p:nvCxnSpPr>
              <p:spPr>
                <a:xfrm flipH="1">
                  <a:off x="1866900" y="2729063"/>
                  <a:ext cx="44196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7" name="TextBox 626"/>
              <p:cNvSpPr txBox="1"/>
              <p:nvPr/>
            </p:nvSpPr>
            <p:spPr>
              <a:xfrm>
                <a:off x="3012146" y="2401392"/>
                <a:ext cx="1859687" cy="410070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Ingress pipeline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628" name="Group 627"/>
              <p:cNvGrpSpPr/>
              <p:nvPr/>
            </p:nvGrpSpPr>
            <p:grpSpPr>
              <a:xfrm>
                <a:off x="7930541" y="2733571"/>
                <a:ext cx="3016451" cy="191047"/>
                <a:chOff x="1920389" y="2693432"/>
                <a:chExt cx="4419600" cy="190500"/>
              </a:xfrm>
            </p:grpSpPr>
            <p:cxnSp>
              <p:nvCxnSpPr>
                <p:cNvPr id="674" name="Straight Connector 673"/>
                <p:cNvCxnSpPr/>
                <p:nvPr/>
              </p:nvCxnSpPr>
              <p:spPr>
                <a:xfrm>
                  <a:off x="1920389" y="2693432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5" name="Straight Connector 674"/>
                <p:cNvCxnSpPr/>
                <p:nvPr/>
              </p:nvCxnSpPr>
              <p:spPr>
                <a:xfrm>
                  <a:off x="6339989" y="2693432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6" name="Straight Connector 675"/>
                <p:cNvCxnSpPr/>
                <p:nvPr/>
              </p:nvCxnSpPr>
              <p:spPr>
                <a:xfrm flipH="1">
                  <a:off x="1920389" y="2793595"/>
                  <a:ext cx="4419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9" name="TextBox 628"/>
              <p:cNvSpPr txBox="1"/>
              <p:nvPr/>
            </p:nvSpPr>
            <p:spPr>
              <a:xfrm>
                <a:off x="8565584" y="2389690"/>
                <a:ext cx="1786108" cy="410070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Egress pipeline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630" name="Group 629"/>
              <p:cNvGrpSpPr/>
              <p:nvPr/>
            </p:nvGrpSpPr>
            <p:grpSpPr>
              <a:xfrm>
                <a:off x="6504879" y="2765911"/>
                <a:ext cx="1230395" cy="3209586"/>
                <a:chOff x="6504879" y="2765911"/>
                <a:chExt cx="1230395" cy="3209586"/>
              </a:xfrm>
            </p:grpSpPr>
            <p:sp>
              <p:nvSpPr>
                <p:cNvPr id="632" name="Rectangle 631"/>
                <p:cNvSpPr/>
                <p:nvPr/>
              </p:nvSpPr>
              <p:spPr>
                <a:xfrm>
                  <a:off x="6504879" y="2765911"/>
                  <a:ext cx="1230395" cy="3209586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dirty="0"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633" name="Group 632"/>
                <p:cNvGrpSpPr/>
                <p:nvPr/>
              </p:nvGrpSpPr>
              <p:grpSpPr>
                <a:xfrm>
                  <a:off x="6835234" y="32385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66" name="Freeform 66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67" name="Straight Connector 66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8" name="Straight Connector 66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9" name="Straight Connector 66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0" name="Straight Connector 66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71" name="Rectangle 67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prstClr val="black"/>
                    </a:fgClr>
                    <a:bgClr>
                      <a:srgbClr val="AEAEAE"/>
                    </a:bgClr>
                  </a:patt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72" name="Straight Arrow Connector 67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673" name="Straight Arrow Connector 67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634" name="Group 633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58" name="Freeform 657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59" name="Straight Connector 658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0" name="Straight Connector 659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1" name="Straight Connector 660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2" name="Straight Connector 661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3" name="Rectangle 662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prstClr val="black"/>
                    </a:fgClr>
                    <a:bgClr>
                      <a:srgbClr val="AEAEAE"/>
                    </a:bgClr>
                  </a:patt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64" name="Straight Arrow Connector 663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665" name="Straight Arrow Connector 664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635" name="Group 634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50" name="Freeform 649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51" name="Straight Connector 650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2" name="Straight Connector 651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3" name="Straight Connector 652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4" name="Straight Connector 653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55" name="Rectangle 654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prstClr val="black"/>
                    </a:fgClr>
                    <a:bgClr>
                      <a:srgbClr val="AEAEAE"/>
                    </a:bgClr>
                  </a:patt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56" name="Straight Arrow Connector 655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657" name="Straight Arrow Connector 656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636" name="Group 635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42" name="Freeform 64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43" name="Straight Connector 64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4" name="Straight Connector 64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5" name="Straight Connector 64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6" name="Straight Connector 64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47" name="Rectangle 64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prstClr val="black"/>
                    </a:fgClr>
                    <a:bgClr>
                      <a:srgbClr val="AEAEAE"/>
                    </a:bgClr>
                  </a:patt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48" name="Straight Arrow Connector 64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649" name="Straight Arrow Connector 64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637" name="Straight Arrow Connector 636"/>
                <p:cNvCxnSpPr/>
                <p:nvPr/>
              </p:nvCxnSpPr>
              <p:spPr>
                <a:xfrm flipH="1">
                  <a:off x="7429500" y="35433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38" name="Straight Arrow Connector 637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39" name="Straight Arrow Connector 638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40" name="Straight Arrow Connector 639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</p:grp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SRPT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6400800" y="2057305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Seravek"/>
                <a:cs typeface="Seravek"/>
              </a:rPr>
              <a:t>PIFO Scheduler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033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17"/>
    </mc:Choice>
    <mc:Fallback xmlns="">
      <p:transition xmlns:p14="http://schemas.microsoft.com/office/powerpoint/2010/main" spd="slow" advTm="131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11111E-6 L 0.18438 0.18935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19" y="946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601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SRPT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820135" y="5105308"/>
            <a:ext cx="5811559" cy="1104992"/>
            <a:chOff x="1820135" y="5105308"/>
            <a:chExt cx="5811559" cy="110499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135" y="5105308"/>
              <a:ext cx="1104992" cy="1104992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3086100" y="5562600"/>
              <a:ext cx="4545594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605274" cy="1005971"/>
          </a:xfrm>
          <a:prstGeom prst="rect">
            <a:avLst/>
          </a:prstGeom>
        </p:spPr>
      </p:pic>
      <p:grpSp>
        <p:nvGrpSpPr>
          <p:cNvPr id="151" name="Group 150"/>
          <p:cNvGrpSpPr/>
          <p:nvPr/>
        </p:nvGrpSpPr>
        <p:grpSpPr>
          <a:xfrm>
            <a:off x="914400" y="3058802"/>
            <a:ext cx="3139531" cy="2014848"/>
            <a:chOff x="762000" y="2814289"/>
            <a:chExt cx="3520531" cy="2259361"/>
          </a:xfrm>
        </p:grpSpPr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2000" y="2814289"/>
              <a:ext cx="3520531" cy="2259361"/>
            </a:xfrm>
            <a:prstGeom prst="rect">
              <a:avLst/>
            </a:prstGeom>
          </p:spPr>
        </p:pic>
        <p:sp>
          <p:nvSpPr>
            <p:cNvPr id="150" name="TextBox 149"/>
            <p:cNvSpPr txBox="1"/>
            <p:nvPr/>
          </p:nvSpPr>
          <p:spPr>
            <a:xfrm>
              <a:off x="1142997" y="3028890"/>
              <a:ext cx="27051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Seravek"/>
                  <a:cs typeface="Seravek"/>
                </a:rPr>
                <a:t>Rank Computation </a:t>
              </a:r>
              <a:endParaRPr lang="en-US" sz="2000" dirty="0">
                <a:latin typeface="Seravek"/>
                <a:cs typeface="Seravek"/>
              </a:endParaRPr>
            </a:p>
          </p:txBody>
        </p:sp>
      </p:grpSp>
      <p:sp>
        <p:nvSpPr>
          <p:cNvPr id="152" name="Rectangle 151"/>
          <p:cNvSpPr/>
          <p:nvPr/>
        </p:nvSpPr>
        <p:spPr>
          <a:xfrm>
            <a:off x="1257300" y="3695700"/>
            <a:ext cx="24765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f = flow(p)</a:t>
            </a:r>
          </a:p>
          <a:p>
            <a:pPr marL="342900" indent="-342900" defTabSz="457200">
              <a:buFont typeface="+mj-lt"/>
              <a:buAutoNum type="arabicPeriod" startAt="2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Seravek"/>
                <a:cs typeface="Seravek"/>
              </a:rPr>
              <a:t>p.rank</a:t>
            </a: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 = </a:t>
            </a:r>
            <a:r>
              <a:rPr lang="en-US" sz="1700" kern="0" dirty="0" err="1" smtClean="0">
                <a:solidFill>
                  <a:prstClr val="black"/>
                </a:solidFill>
                <a:latin typeface="Seravek"/>
                <a:cs typeface="Seravek"/>
              </a:rPr>
              <a:t>f.rem_size</a:t>
            </a:r>
            <a:endParaRPr lang="en-US" sz="1700" kern="0" dirty="0">
              <a:solidFill>
                <a:prstClr val="black"/>
              </a:solidFill>
              <a:latin typeface="Seravek"/>
              <a:cs typeface="Seravek"/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6934200" y="2933700"/>
            <a:ext cx="2743200" cy="2227150"/>
            <a:chOff x="6397161" y="2935733"/>
            <a:chExt cx="3204039" cy="2601297"/>
          </a:xfrm>
        </p:grpSpPr>
        <p:grpSp>
          <p:nvGrpSpPr>
            <p:cNvPr id="154" name="Group 153"/>
            <p:cNvGrpSpPr/>
            <p:nvPr/>
          </p:nvGrpSpPr>
          <p:grpSpPr>
            <a:xfrm>
              <a:off x="6397161" y="2935733"/>
              <a:ext cx="3204039" cy="2601297"/>
              <a:chOff x="6397161" y="2935733"/>
              <a:chExt cx="3204039" cy="2601297"/>
            </a:xfrm>
          </p:grpSpPr>
          <p:grpSp>
            <p:nvGrpSpPr>
              <p:cNvPr id="156" name="Group 155"/>
              <p:cNvGrpSpPr/>
              <p:nvPr/>
            </p:nvGrpSpPr>
            <p:grpSpPr>
              <a:xfrm>
                <a:off x="6397161" y="3462120"/>
                <a:ext cx="3204039" cy="2074910"/>
                <a:chOff x="6431622" y="3698774"/>
                <a:chExt cx="3204039" cy="2074910"/>
              </a:xfrm>
            </p:grpSpPr>
            <p:sp>
              <p:nvSpPr>
                <p:cNvPr id="158" name="Rectangle 157"/>
                <p:cNvSpPr/>
                <p:nvPr/>
              </p:nvSpPr>
              <p:spPr>
                <a:xfrm>
                  <a:off x="6431622" y="3698774"/>
                  <a:ext cx="3204039" cy="207491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159" name="Group 158"/>
                <p:cNvGrpSpPr/>
                <p:nvPr/>
              </p:nvGrpSpPr>
              <p:grpSpPr>
                <a:xfrm>
                  <a:off x="6892503" y="4038600"/>
                  <a:ext cx="2175291" cy="1228293"/>
                  <a:chOff x="3906054" y="6114996"/>
                  <a:chExt cx="1050221" cy="563990"/>
                </a:xfrm>
              </p:grpSpPr>
              <p:grpSp>
                <p:nvGrpSpPr>
                  <p:cNvPr id="160" name="Group 159"/>
                  <p:cNvGrpSpPr/>
                  <p:nvPr/>
                </p:nvGrpSpPr>
                <p:grpSpPr>
                  <a:xfrm>
                    <a:off x="3906054" y="6114996"/>
                    <a:ext cx="1050221" cy="563990"/>
                    <a:chOff x="3906054" y="6114996"/>
                    <a:chExt cx="1050221" cy="563990"/>
                  </a:xfrm>
                </p:grpSpPr>
                <p:grpSp>
                  <p:nvGrpSpPr>
                    <p:cNvPr id="162" name="Group 161"/>
                    <p:cNvGrpSpPr/>
                    <p:nvPr/>
                  </p:nvGrpSpPr>
                  <p:grpSpPr>
                    <a:xfrm>
                      <a:off x="4000499" y="6358104"/>
                      <a:ext cx="955776" cy="320882"/>
                      <a:chOff x="1594855" y="898558"/>
                      <a:chExt cx="832256" cy="317821"/>
                    </a:xfrm>
                  </p:grpSpPr>
                  <p:cxnSp>
                    <p:nvCxnSpPr>
                      <p:cNvPr id="168" name="Straight Connector 167"/>
                      <p:cNvCxnSpPr/>
                      <p:nvPr/>
                    </p:nvCxnSpPr>
                    <p:spPr>
                      <a:xfrm>
                        <a:off x="1594855" y="89855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169" name="Straight Connector 168"/>
                      <p:cNvCxnSpPr/>
                      <p:nvPr/>
                    </p:nvCxnSpPr>
                    <p:spPr>
                      <a:xfrm>
                        <a:off x="1594855" y="121637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170" name="Straight Connector 169"/>
                      <p:cNvCxnSpPr/>
                      <p:nvPr/>
                    </p:nvCxnSpPr>
                    <p:spPr>
                      <a:xfrm flipV="1">
                        <a:off x="2427111" y="903111"/>
                        <a:ext cx="0" cy="313268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</p:grpSp>
                <p:sp>
                  <p:nvSpPr>
                    <p:cNvPr id="163" name="Rectangle 162"/>
                    <p:cNvSpPr/>
                    <p:nvPr/>
                  </p:nvSpPr>
                  <p:spPr>
                    <a:xfrm>
                      <a:off x="4774463" y="6375591"/>
                      <a:ext cx="163401" cy="288746"/>
                    </a:xfrm>
                    <a:prstGeom prst="rect">
                      <a:avLst/>
                    </a:prstGeom>
                    <a:solidFill>
                      <a:srgbClr val="F79646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Seravek"/>
                          <a:cs typeface="Seravek"/>
                        </a:rPr>
                        <a:t>2</a:t>
                      </a:r>
                      <a:endParaRPr lang="en-US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164" name="Rectangle 163"/>
                    <p:cNvSpPr/>
                    <p:nvPr/>
                  </p:nvSpPr>
                  <p:spPr>
                    <a:xfrm>
                      <a:off x="4238407" y="6378211"/>
                      <a:ext cx="163401" cy="288746"/>
                    </a:xfrm>
                    <a:prstGeom prst="rect">
                      <a:avLst/>
                    </a:prstGeom>
                    <a:solidFill>
                      <a:srgbClr val="9BBB59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Seravek"/>
                          <a:cs typeface="Seravek"/>
                        </a:rPr>
                        <a:t>9</a:t>
                      </a:r>
                      <a:endParaRPr lang="en-US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165" name="Rectangle 164"/>
                    <p:cNvSpPr/>
                    <p:nvPr/>
                  </p:nvSpPr>
                  <p:spPr>
                    <a:xfrm>
                      <a:off x="4424539" y="6376469"/>
                      <a:ext cx="163401" cy="28874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solidFill>
                            <a:schemeClr val="tx1"/>
                          </a:solidFill>
                          <a:latin typeface="Seravek"/>
                          <a:cs typeface="Seravek"/>
                        </a:rPr>
                        <a:t>8</a:t>
                      </a:r>
                      <a:endParaRPr lang="en-US" kern="0" dirty="0">
                        <a:solidFill>
                          <a:schemeClr val="tx1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  <p:cxnSp>
                  <p:nvCxnSpPr>
                    <p:cNvPr id="166" name="Straight Arrow Connector 165"/>
                    <p:cNvCxnSpPr/>
                    <p:nvPr/>
                  </p:nvCxnSpPr>
                  <p:spPr>
                    <a:xfrm flipH="1">
                      <a:off x="3906054" y="6122857"/>
                      <a:ext cx="515025" cy="0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tailEnd type="none"/>
                    </a:ln>
                    <a:effectLst/>
                  </p:spPr>
                </p:cxnSp>
                <p:cxnSp>
                  <p:nvCxnSpPr>
                    <p:cNvPr id="167" name="Straight Arrow Connector 166"/>
                    <p:cNvCxnSpPr/>
                    <p:nvPr/>
                  </p:nvCxnSpPr>
                  <p:spPr>
                    <a:xfrm flipV="1">
                      <a:off x="4414905" y="6114996"/>
                      <a:ext cx="0" cy="253677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triangle" w="lg" len="lg"/>
                      <a:tailEnd type="none"/>
                    </a:ln>
                    <a:effectLst/>
                  </p:spPr>
                </p:cxnSp>
              </p:grpSp>
              <p:sp>
                <p:nvSpPr>
                  <p:cNvPr id="161" name="Rectangle 160"/>
                  <p:cNvSpPr/>
                  <p:nvPr/>
                </p:nvSpPr>
                <p:spPr>
                  <a:xfrm>
                    <a:off x="4600575" y="6378575"/>
                    <a:ext cx="163401" cy="288746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Seravek"/>
                        <a:cs typeface="Seravek"/>
                      </a:rPr>
                      <a:t>5</a:t>
                    </a:r>
                    <a:endParaRPr lang="en-US" kern="0" dirty="0">
                      <a:latin typeface="Seravek"/>
                      <a:cs typeface="Seravek"/>
                    </a:endParaRPr>
                  </a:p>
                </p:txBody>
              </p:sp>
            </p:grpSp>
          </p:grpSp>
          <p:sp>
            <p:nvSpPr>
              <p:cNvPr id="157" name="TextBox 156"/>
              <p:cNvSpPr txBox="1"/>
              <p:nvPr/>
            </p:nvSpPr>
            <p:spPr>
              <a:xfrm>
                <a:off x="6469978" y="2935733"/>
                <a:ext cx="3048000" cy="634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PIFO Scheduler</a:t>
                </a:r>
              </a:p>
            </p:txBody>
          </p:sp>
        </p:grpSp>
        <p:cxnSp>
          <p:nvCxnSpPr>
            <p:cNvPr id="155" name="Straight Arrow Connector 154"/>
            <p:cNvCxnSpPr/>
            <p:nvPr/>
          </p:nvCxnSpPr>
          <p:spPr>
            <a:xfrm>
              <a:off x="9029699" y="4686300"/>
              <a:ext cx="44961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tailEnd type="arrow" w="lg" len="lg"/>
            </a:ln>
            <a:effectLst/>
          </p:spPr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414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683"/>
    </mc:Choice>
    <mc:Fallback xmlns="">
      <p:transition xmlns:p14="http://schemas.microsoft.com/office/powerpoint/2010/main" spd="slow" advTm="406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Beyond a single PIFO</a:t>
            </a:r>
            <a:endParaRPr lang="en-US" dirty="0">
              <a:latin typeface="+mj-lt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0625130" y="3929045"/>
            <a:ext cx="609504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 w="lg" len="lg"/>
          </a:ln>
          <a:effectLst/>
        </p:spPr>
      </p:cxnSp>
      <p:grpSp>
        <p:nvGrpSpPr>
          <p:cNvPr id="33" name="Group 32"/>
          <p:cNvGrpSpPr/>
          <p:nvPr/>
        </p:nvGrpSpPr>
        <p:grpSpPr>
          <a:xfrm>
            <a:off x="6667500" y="3543300"/>
            <a:ext cx="3929678" cy="771493"/>
            <a:chOff x="931333" y="903111"/>
            <a:chExt cx="1495778" cy="313268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37" name="Rectangle 36"/>
          <p:cNvSpPr/>
          <p:nvPr/>
        </p:nvSpPr>
        <p:spPr>
          <a:xfrm>
            <a:off x="10153695" y="3574744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x</a:t>
            </a:r>
          </a:p>
          <a:p>
            <a:pPr algn="ctr" defTabSz="457200">
              <a:defRPr/>
            </a:pP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300149" y="3576886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y</a:t>
            </a:r>
          </a:p>
          <a:p>
            <a:pPr algn="ctr" defTabSz="457200">
              <a:defRPr/>
            </a:pP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435714" y="3581135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x</a:t>
            </a:r>
          </a:p>
          <a:p>
            <a:pPr algn="ctr" defTabSz="457200">
              <a:defRPr/>
            </a:pPr>
            <a:r>
              <a:rPr lang="en-US" sz="2000" kern="0" baseline="-25000" dirty="0" smtClean="0">
                <a:latin typeface="+mj-lt"/>
                <a:cs typeface="Seravek"/>
              </a:rPr>
              <a:t>2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8003367" y="3577413"/>
            <a:ext cx="2124959" cy="708040"/>
            <a:chOff x="2178933" y="5549120"/>
            <a:chExt cx="2124959" cy="708040"/>
          </a:xfrm>
        </p:grpSpPr>
        <p:sp>
          <p:nvSpPr>
            <p:cNvPr id="38" name="Rectangle 37"/>
            <p:cNvSpPr/>
            <p:nvPr/>
          </p:nvSpPr>
          <p:spPr>
            <a:xfrm>
              <a:off x="3905320" y="5549120"/>
              <a:ext cx="398572" cy="704318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2000" kern="0" dirty="0">
                  <a:latin typeface="+mj-lt"/>
                  <a:cs typeface="Seravek"/>
                </a:rPr>
                <a:t>b</a:t>
              </a:r>
              <a:r>
                <a:rPr lang="en-US" sz="2000" kern="0" baseline="-25000" dirty="0" smtClean="0">
                  <a:latin typeface="+mj-lt"/>
                  <a:cs typeface="Seravek"/>
                </a:rPr>
                <a:t>1</a:t>
              </a:r>
              <a:endParaRPr lang="en-US" sz="2000" kern="0" baseline="-25000" dirty="0">
                <a:latin typeface="+mj-lt"/>
                <a:cs typeface="Seravek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047978" y="5552842"/>
              <a:ext cx="398572" cy="704318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2000" kern="0" dirty="0" smtClean="0">
                  <a:latin typeface="+mj-lt"/>
                  <a:cs typeface="Seravek"/>
                </a:rPr>
                <a:t>b</a:t>
              </a:r>
              <a:r>
                <a:rPr lang="en-US" sz="2000" kern="0" baseline="-25000" dirty="0" smtClean="0">
                  <a:latin typeface="+mj-lt"/>
                  <a:cs typeface="Seravek"/>
                </a:rPr>
                <a:t>2</a:t>
              </a:r>
              <a:endParaRPr lang="en-US" sz="2000" kern="0" dirty="0">
                <a:latin typeface="+mj-lt"/>
                <a:cs typeface="Seravek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178933" y="5550171"/>
              <a:ext cx="398572" cy="704318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2000" kern="0" dirty="0" smtClean="0">
                  <a:latin typeface="+mj-lt"/>
                  <a:cs typeface="Seravek"/>
                </a:rPr>
                <a:t>b</a:t>
              </a:r>
              <a:r>
                <a:rPr lang="en-US" sz="2000" kern="0" baseline="-25000" dirty="0" smtClean="0">
                  <a:latin typeface="+mj-lt"/>
                  <a:cs typeface="Seravek"/>
                </a:rPr>
                <a:t>3</a:t>
              </a:r>
              <a:endParaRPr lang="en-US" sz="2000" kern="0" baseline="-25000" dirty="0">
                <a:latin typeface="+mj-lt"/>
                <a:cs typeface="Seravek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7566749" y="3578464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+mj-lt"/>
                <a:cs typeface="Seravek"/>
              </a:rPr>
              <a:t>y</a:t>
            </a:r>
            <a:endParaRPr lang="en-US" sz="2000" kern="0" dirty="0" smtClean="0">
              <a:latin typeface="+mj-lt"/>
              <a:cs typeface="Seravek"/>
            </a:endParaRPr>
          </a:p>
          <a:p>
            <a:pPr algn="ctr" defTabSz="457200">
              <a:defRPr/>
            </a:pPr>
            <a:r>
              <a:rPr lang="en-US" sz="2000" kern="0" baseline="-25000" dirty="0" smtClean="0">
                <a:latin typeface="+mj-lt"/>
                <a:cs typeface="Seravek"/>
              </a:rPr>
              <a:t>2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553200" y="1981200"/>
            <a:ext cx="398572" cy="704318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a</a:t>
            </a: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723900" y="1938635"/>
            <a:ext cx="4457700" cy="2938164"/>
            <a:chOff x="723900" y="1900535"/>
            <a:chExt cx="4457700" cy="2938164"/>
          </a:xfrm>
        </p:grpSpPr>
        <p:grpSp>
          <p:nvGrpSpPr>
            <p:cNvPr id="51" name="Group 50"/>
            <p:cNvGrpSpPr/>
            <p:nvPr/>
          </p:nvGrpSpPr>
          <p:grpSpPr>
            <a:xfrm>
              <a:off x="828956" y="2400301"/>
              <a:ext cx="4051684" cy="2438398"/>
              <a:chOff x="840540" y="2324100"/>
              <a:chExt cx="4051684" cy="2438398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840540" y="2743197"/>
                <a:ext cx="4051684" cy="2019301"/>
                <a:chOff x="2396385" y="2948058"/>
                <a:chExt cx="2760542" cy="1375815"/>
              </a:xfrm>
            </p:grpSpPr>
            <p:cxnSp>
              <p:nvCxnSpPr>
                <p:cNvPr id="62" name="Straight Connector 61"/>
                <p:cNvCxnSpPr/>
                <p:nvPr/>
              </p:nvCxnSpPr>
              <p:spPr>
                <a:xfrm flipH="1">
                  <a:off x="3048001" y="2948059"/>
                  <a:ext cx="665352" cy="558511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3713353" y="2948058"/>
                  <a:ext cx="599824" cy="574188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H="1">
                  <a:off x="2781300" y="3506569"/>
                  <a:ext cx="266700" cy="342900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3048000" y="3506569"/>
                  <a:ext cx="266700" cy="342900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>
                  <a:endCxn id="72" idx="0"/>
                </p:cNvCxnSpPr>
                <p:nvPr/>
              </p:nvCxnSpPr>
              <p:spPr>
                <a:xfrm flipH="1">
                  <a:off x="4049061" y="3548206"/>
                  <a:ext cx="282368" cy="327223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4313178" y="3522247"/>
                  <a:ext cx="257997" cy="327223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TextBox 67"/>
                <p:cNvSpPr txBox="1"/>
                <p:nvPr/>
              </p:nvSpPr>
              <p:spPr>
                <a:xfrm>
                  <a:off x="2396385" y="3207645"/>
                  <a:ext cx="794231" cy="251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Red (0.5)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4322285" y="3241556"/>
                  <a:ext cx="834642" cy="251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Blue (0.5)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2506517" y="3875429"/>
                  <a:ext cx="560831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a</a:t>
                  </a:r>
                </a:p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0.99)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3097609" y="3882574"/>
                  <a:ext cx="556137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b</a:t>
                  </a:r>
                </a:p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0.01)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3815433" y="3875429"/>
                  <a:ext cx="467255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x</a:t>
                  </a:r>
                </a:p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4390462" y="3883507"/>
                  <a:ext cx="467255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y</a:t>
                  </a:r>
                </a:p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</p:grpSp>
          <p:sp>
            <p:nvSpPr>
              <p:cNvPr id="54" name="TextBox 53"/>
              <p:cNvSpPr txBox="1"/>
              <p:nvPr/>
            </p:nvSpPr>
            <p:spPr>
              <a:xfrm>
                <a:off x="2476499" y="2324100"/>
                <a:ext cx="647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+mj-lt"/>
                    <a:cs typeface="Seravek"/>
                  </a:rPr>
                  <a:t>root</a:t>
                </a:r>
                <a:endParaRPr lang="en-US" b="1" dirty="0">
                  <a:latin typeface="+mj-lt"/>
                  <a:cs typeface="Seravek"/>
                </a:endParaRP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1333500" y="4000500"/>
                <a:ext cx="152400" cy="152400"/>
              </a:xfrm>
              <a:prstGeom prst="ellipse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667000" y="2705100"/>
                <a:ext cx="190500" cy="1905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714500" y="3505200"/>
                <a:ext cx="190500" cy="190500"/>
              </a:xfrm>
              <a:prstGeom prst="rect">
                <a:avLst/>
              </a:prstGeom>
              <a:solidFill>
                <a:srgbClr val="FF6666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543300" y="3505200"/>
                <a:ext cx="190500" cy="190500"/>
              </a:xfrm>
              <a:prstGeom prst="rect">
                <a:avLst/>
              </a:prstGeom>
              <a:solidFill>
                <a:srgbClr val="A1B2DD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133600" y="4000500"/>
                <a:ext cx="152400" cy="152400"/>
              </a:xfrm>
              <a:prstGeom prst="ellipse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3200400" y="4000500"/>
                <a:ext cx="152400" cy="152400"/>
              </a:xfrm>
              <a:prstGeom prst="ellipse">
                <a:avLst/>
              </a:prstGeom>
              <a:solidFill>
                <a:srgbClr val="A1B2D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3962400" y="4000500"/>
                <a:ext cx="152400" cy="152400"/>
              </a:xfrm>
              <a:prstGeom prst="ellipse">
                <a:avLst/>
              </a:prstGeom>
              <a:solidFill>
                <a:srgbClr val="A1B2D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723900" y="1900535"/>
              <a:ext cx="44577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j-lt"/>
                  <a:cs typeface="Seravek"/>
                </a:rPr>
                <a:t>Hierarchical Packet Fair Queuing</a:t>
              </a:r>
              <a:endParaRPr lang="en-US" sz="2400" dirty="0">
                <a:latin typeface="+mj-lt"/>
                <a:cs typeface="Seravek"/>
              </a:endParaRPr>
            </a:p>
          </p:txBody>
        </p:sp>
      </p:grpSp>
      <p:sp>
        <p:nvSpPr>
          <p:cNvPr id="74" name="Rounded Rectangle 73"/>
          <p:cNvSpPr/>
          <p:nvPr/>
        </p:nvSpPr>
        <p:spPr>
          <a:xfrm>
            <a:off x="457200" y="5372100"/>
            <a:ext cx="11201400" cy="1104900"/>
          </a:xfrm>
          <a:prstGeom prst="roundRect">
            <a:avLst/>
          </a:prstGeom>
          <a:solidFill>
            <a:schemeClr val="accent1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+mj-lt"/>
                <a:cs typeface="Seravek"/>
              </a:rPr>
              <a:t>H</a:t>
            </a:r>
            <a:r>
              <a:rPr lang="en-US" sz="3200" dirty="0" smtClean="0">
                <a:solidFill>
                  <a:schemeClr val="tx1"/>
                </a:solidFill>
                <a:latin typeface="+mj-lt"/>
                <a:cs typeface="Seravek"/>
              </a:rPr>
              <a:t>ierarchical scheduling algorithms need hierarchy of PIFOs</a:t>
            </a:r>
            <a:endParaRPr lang="en-US" sz="32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547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214"/>
    </mc:Choice>
    <mc:Fallback xmlns="">
      <p:transition spd="slow" advTm="902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85185E-6 L 4.16667E-7 -0.12014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01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35E-6 1.75382E-6 L 0.25996 1.75382E-6 " pathEditMode="relative" ptsTypes="AA">
                                      <p:cBhvr>
                                        <p:cTn id="3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0.12014 L -0.07057 -0.12014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057 -0.12014 L -0.07057 -0.00116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4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996 -2.06849E-6 L 0.25996 0.23276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6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0" grpId="0" animBg="1"/>
      <p:bldP spid="41" grpId="0" animBg="1"/>
      <p:bldP spid="43" grpId="0" animBg="1"/>
      <p:bldP spid="49" grpId="0" animBg="1"/>
      <p:bldP spid="49" grpId="1" animBg="1"/>
      <p:bldP spid="49" grpId="2" animBg="1"/>
      <p:bldP spid="7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/>
          <p:cNvGrpSpPr/>
          <p:nvPr/>
        </p:nvGrpSpPr>
        <p:grpSpPr>
          <a:xfrm>
            <a:off x="7033957" y="4493642"/>
            <a:ext cx="987248" cy="640812"/>
            <a:chOff x="7033957" y="4493642"/>
            <a:chExt cx="987248" cy="640812"/>
          </a:xfrm>
        </p:grpSpPr>
        <p:sp>
          <p:nvSpPr>
            <p:cNvPr id="100" name="Rectangle 99"/>
            <p:cNvSpPr/>
            <p:nvPr/>
          </p:nvSpPr>
          <p:spPr>
            <a:xfrm>
              <a:off x="7706946" y="4493642"/>
              <a:ext cx="314259" cy="638393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b</a:t>
              </a:r>
              <a:r>
                <a:rPr lang="en-US" kern="0" baseline="-25000" dirty="0" smtClean="0">
                  <a:latin typeface="+mj-lt"/>
                  <a:cs typeface="Seravek"/>
                </a:rPr>
                <a:t>1</a:t>
              </a:r>
              <a:endParaRPr lang="en-US" kern="0" baseline="-25000" dirty="0">
                <a:latin typeface="+mj-lt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7033957" y="4495583"/>
              <a:ext cx="314259" cy="638393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b</a:t>
              </a:r>
              <a:r>
                <a:rPr lang="en-US" kern="0" baseline="-25000" dirty="0">
                  <a:latin typeface="+mj-lt"/>
                  <a:cs typeface="Seravek"/>
                </a:rPr>
                <a:t>3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7372684" y="4496061"/>
              <a:ext cx="314259" cy="638393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b</a:t>
              </a:r>
              <a:r>
                <a:rPr lang="en-US" kern="0" baseline="-25000" dirty="0">
                  <a:latin typeface="+mj-lt"/>
                  <a:cs typeface="Seravek"/>
                </a:rPr>
                <a:t>2</a:t>
              </a:r>
            </a:p>
          </p:txBody>
        </p:sp>
      </p:grpSp>
      <p:sp>
        <p:nvSpPr>
          <p:cNvPr id="124" name="Rectangle 123"/>
          <p:cNvSpPr/>
          <p:nvPr/>
        </p:nvSpPr>
        <p:spPr>
          <a:xfrm>
            <a:off x="7705791" y="4492625"/>
            <a:ext cx="314259" cy="638393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 smtClean="0">
                <a:latin typeface="+mj-lt"/>
                <a:cs typeface="Seravek"/>
              </a:rPr>
              <a:t>a</a:t>
            </a:r>
            <a:r>
              <a:rPr lang="en-US" kern="0" baseline="-25000" dirty="0" smtClean="0">
                <a:latin typeface="+mj-lt"/>
                <a:cs typeface="Seravek"/>
              </a:rPr>
              <a:t>1</a:t>
            </a:r>
            <a:endParaRPr lang="en-US" kern="0" baseline="-25000" dirty="0">
              <a:latin typeface="+mj-lt"/>
              <a:cs typeface="Serave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Tree of PIFOs</a:t>
            </a:r>
            <a:endParaRPr lang="en-US" dirty="0">
              <a:latin typeface="+mj-lt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723900" y="1938635"/>
            <a:ext cx="4457700" cy="2938164"/>
            <a:chOff x="723900" y="1900535"/>
            <a:chExt cx="4457700" cy="2938164"/>
          </a:xfrm>
        </p:grpSpPr>
        <p:grpSp>
          <p:nvGrpSpPr>
            <p:cNvPr id="30" name="Group 29"/>
            <p:cNvGrpSpPr/>
            <p:nvPr/>
          </p:nvGrpSpPr>
          <p:grpSpPr>
            <a:xfrm>
              <a:off x="828956" y="2400301"/>
              <a:ext cx="4051684" cy="2438398"/>
              <a:chOff x="840540" y="2324100"/>
              <a:chExt cx="4051684" cy="2438398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840540" y="2743197"/>
                <a:ext cx="4051684" cy="2019301"/>
                <a:chOff x="2396385" y="2948058"/>
                <a:chExt cx="2760542" cy="1375815"/>
              </a:xfrm>
            </p:grpSpPr>
            <p:cxnSp>
              <p:nvCxnSpPr>
                <p:cNvPr id="5" name="Straight Connector 4"/>
                <p:cNvCxnSpPr/>
                <p:nvPr/>
              </p:nvCxnSpPr>
              <p:spPr>
                <a:xfrm flipH="1">
                  <a:off x="3048001" y="2948059"/>
                  <a:ext cx="665352" cy="558511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/>
                <p:cNvCxnSpPr/>
                <p:nvPr/>
              </p:nvCxnSpPr>
              <p:spPr>
                <a:xfrm>
                  <a:off x="3713353" y="2948058"/>
                  <a:ext cx="599824" cy="574188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 flipH="1">
                  <a:off x="2781300" y="3506569"/>
                  <a:ext cx="266700" cy="342900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3048000" y="3506569"/>
                  <a:ext cx="266700" cy="342900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>
                  <a:endCxn id="15" idx="0"/>
                </p:cNvCxnSpPr>
                <p:nvPr/>
              </p:nvCxnSpPr>
              <p:spPr>
                <a:xfrm flipH="1">
                  <a:off x="4049061" y="3548206"/>
                  <a:ext cx="282368" cy="327223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4313178" y="3522247"/>
                  <a:ext cx="257997" cy="327223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TextBox 10"/>
                <p:cNvSpPr txBox="1"/>
                <p:nvPr/>
              </p:nvSpPr>
              <p:spPr>
                <a:xfrm>
                  <a:off x="2396385" y="3207645"/>
                  <a:ext cx="794231" cy="251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Red (0.5)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4322285" y="3241556"/>
                  <a:ext cx="834642" cy="251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Blue (0.5)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2506517" y="3875429"/>
                  <a:ext cx="560831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a</a:t>
                  </a:r>
                </a:p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0.99)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3097609" y="3882574"/>
                  <a:ext cx="556137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b</a:t>
                  </a:r>
                </a:p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0.01)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3815433" y="3875429"/>
                  <a:ext cx="467255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x</a:t>
                  </a:r>
                </a:p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4390462" y="3883507"/>
                  <a:ext cx="467255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y</a:t>
                  </a:r>
                </a:p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2476499" y="2324100"/>
                <a:ext cx="647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+mj-lt"/>
                    <a:cs typeface="Seravek"/>
                  </a:rPr>
                  <a:t>root</a:t>
                </a:r>
                <a:endParaRPr lang="en-US" b="1" dirty="0">
                  <a:latin typeface="+mj-lt"/>
                  <a:cs typeface="Seravek"/>
                </a:endParaRP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333500" y="4000500"/>
                <a:ext cx="152400" cy="152400"/>
              </a:xfrm>
              <a:prstGeom prst="ellipse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667000" y="2705100"/>
                <a:ext cx="190500" cy="1905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714500" y="3505200"/>
                <a:ext cx="190500" cy="190500"/>
              </a:xfrm>
              <a:prstGeom prst="rect">
                <a:avLst/>
              </a:prstGeom>
              <a:solidFill>
                <a:srgbClr val="FF6666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543300" y="3505200"/>
                <a:ext cx="190500" cy="190500"/>
              </a:xfrm>
              <a:prstGeom prst="rect">
                <a:avLst/>
              </a:prstGeom>
              <a:solidFill>
                <a:srgbClr val="A1B2DD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133600" y="4000500"/>
                <a:ext cx="152400" cy="152400"/>
              </a:xfrm>
              <a:prstGeom prst="ellipse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3200400" y="4000500"/>
                <a:ext cx="152400" cy="152400"/>
              </a:xfrm>
              <a:prstGeom prst="ellipse">
                <a:avLst/>
              </a:prstGeom>
              <a:solidFill>
                <a:srgbClr val="A1B2D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3962400" y="4000500"/>
                <a:ext cx="152400" cy="152400"/>
              </a:xfrm>
              <a:prstGeom prst="ellipse">
                <a:avLst/>
              </a:prstGeom>
              <a:solidFill>
                <a:srgbClr val="A1B2D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723900" y="1900535"/>
              <a:ext cx="44577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j-lt"/>
                  <a:cs typeface="Seravek"/>
                </a:rPr>
                <a:t>Hierarchical Packet Fair Queuing</a:t>
              </a:r>
              <a:endParaRPr lang="en-US" sz="2400" dirty="0">
                <a:latin typeface="+mj-lt"/>
                <a:cs typeface="Seravek"/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5943600" y="1745159"/>
            <a:ext cx="6133608" cy="4243982"/>
            <a:chOff x="5943600" y="1745159"/>
            <a:chExt cx="6133608" cy="4243982"/>
          </a:xfrm>
        </p:grpSpPr>
        <p:grpSp>
          <p:nvGrpSpPr>
            <p:cNvPr id="126" name="Group 125"/>
            <p:cNvGrpSpPr/>
            <p:nvPr/>
          </p:nvGrpSpPr>
          <p:grpSpPr>
            <a:xfrm>
              <a:off x="5943600" y="4465141"/>
              <a:ext cx="2609604" cy="1524000"/>
              <a:chOff x="5943600" y="4465141"/>
              <a:chExt cx="2609604" cy="1524000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6452795" y="4465141"/>
                <a:ext cx="1603820" cy="699280"/>
                <a:chOff x="1652854" y="903111"/>
                <a:chExt cx="774257" cy="313268"/>
              </a:xfrm>
            </p:grpSpPr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1652854" y="903111"/>
                  <a:ext cx="77425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1652854" y="1216378"/>
                  <a:ext cx="77425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  <p:cxnSp>
              <p:nvCxnSpPr>
                <p:cNvPr id="107" name="Straight Connector 106"/>
                <p:cNvCxnSpPr/>
                <p:nvPr/>
              </p:nvCxnSpPr>
              <p:spPr>
                <a:xfrm flipV="1">
                  <a:off x="2427111" y="903111"/>
                  <a:ext cx="0" cy="313268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</p:grpSp>
          <p:sp>
            <p:nvSpPr>
              <p:cNvPr id="120" name="TextBox 119"/>
              <p:cNvSpPr txBox="1"/>
              <p:nvPr/>
            </p:nvSpPr>
            <p:spPr>
              <a:xfrm>
                <a:off x="5943600" y="5219700"/>
                <a:ext cx="260960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b="1" dirty="0" smtClean="0">
                    <a:solidFill>
                      <a:srgbClr val="FF6666"/>
                    </a:solidFill>
                    <a:latin typeface="+mj-lt"/>
                    <a:cs typeface="Seravek"/>
                  </a:rPr>
                  <a:t>PIFO-Red</a:t>
                </a:r>
              </a:p>
              <a:p>
                <a:pPr algn="ctr"/>
                <a:r>
                  <a:rPr lang="en-US" sz="2200" b="1" dirty="0" smtClean="0">
                    <a:solidFill>
                      <a:srgbClr val="FF6666"/>
                    </a:solidFill>
                    <a:latin typeface="+mj-lt"/>
                    <a:cs typeface="Seravek"/>
                  </a:rPr>
                  <a:t>(WFQ on a &amp; b)</a:t>
                </a:r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7410696" y="1745159"/>
              <a:ext cx="4666512" cy="4243982"/>
              <a:chOff x="7410696" y="1745159"/>
              <a:chExt cx="4666512" cy="4243982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7486405" y="2636341"/>
                <a:ext cx="2856211" cy="699280"/>
                <a:chOff x="6553200" y="5528487"/>
                <a:chExt cx="3622511" cy="771493"/>
              </a:xfrm>
            </p:grpSpPr>
            <p:grpSp>
              <p:nvGrpSpPr>
                <p:cNvPr id="66" name="Group 65"/>
                <p:cNvGrpSpPr/>
                <p:nvPr/>
              </p:nvGrpSpPr>
              <p:grpSpPr>
                <a:xfrm>
                  <a:off x="6553200" y="5528487"/>
                  <a:ext cx="3622511" cy="771493"/>
                  <a:chOff x="1048252" y="903111"/>
                  <a:chExt cx="1378859" cy="313268"/>
                </a:xfrm>
              </p:grpSpPr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1062754" y="903111"/>
                    <a:ext cx="136435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1048252" y="1216378"/>
                    <a:ext cx="1378859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 flipV="1">
                    <a:off x="2427111" y="903111"/>
                    <a:ext cx="0" cy="313268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0" name="Rectangle 69"/>
                <p:cNvSpPr/>
                <p:nvPr/>
              </p:nvSpPr>
              <p:spPr>
                <a:xfrm>
                  <a:off x="9732228" y="5559931"/>
                  <a:ext cx="398572" cy="704318"/>
                </a:xfrm>
                <a:prstGeom prst="rect">
                  <a:avLst/>
                </a:prstGeom>
                <a:solidFill>
                  <a:srgbClr val="A1B2DD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kern="0" dirty="0" smtClean="0">
                      <a:latin typeface="+mj-lt"/>
                      <a:cs typeface="Seravek"/>
                    </a:rPr>
                    <a:t>B</a:t>
                  </a:r>
                  <a:endParaRPr lang="en-US" kern="0" dirty="0">
                    <a:latin typeface="+mj-lt"/>
                    <a:cs typeface="Seravek"/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8878682" y="5562073"/>
                  <a:ext cx="398572" cy="704318"/>
                </a:xfrm>
                <a:prstGeom prst="rect">
                  <a:avLst/>
                </a:prstGeom>
                <a:solidFill>
                  <a:srgbClr val="A1B2DD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kern="0" dirty="0" smtClean="0">
                      <a:latin typeface="+mj-lt"/>
                      <a:cs typeface="Seravek"/>
                    </a:rPr>
                    <a:t>B</a:t>
                  </a:r>
                  <a:endParaRPr lang="en-US" kern="0" baseline="-25000" dirty="0">
                    <a:latin typeface="+mj-lt"/>
                    <a:cs typeface="Seravek"/>
                  </a:endParaRP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8014247" y="5566322"/>
                  <a:ext cx="398572" cy="704318"/>
                </a:xfrm>
                <a:prstGeom prst="rect">
                  <a:avLst/>
                </a:prstGeom>
                <a:solidFill>
                  <a:srgbClr val="A1B2DD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kern="0" dirty="0">
                      <a:latin typeface="+mj-lt"/>
                      <a:cs typeface="Seravek"/>
                    </a:rPr>
                    <a:t>B</a:t>
                  </a:r>
                  <a:endParaRPr lang="en-US" kern="0" baseline="-25000" dirty="0">
                    <a:latin typeface="+mj-lt"/>
                    <a:cs typeface="Seravek"/>
                  </a:endParaRPr>
                </a:p>
              </p:txBody>
            </p:sp>
            <p:grpSp>
              <p:nvGrpSpPr>
                <p:cNvPr id="73" name="Group 72"/>
                <p:cNvGrpSpPr/>
                <p:nvPr/>
              </p:nvGrpSpPr>
              <p:grpSpPr>
                <a:xfrm>
                  <a:off x="7581900" y="5562600"/>
                  <a:ext cx="2124959" cy="708040"/>
                  <a:chOff x="2178933" y="5549120"/>
                  <a:chExt cx="2124959" cy="708040"/>
                </a:xfrm>
              </p:grpSpPr>
              <p:sp>
                <p:nvSpPr>
                  <p:cNvPr id="74" name="Rectangle 73"/>
                  <p:cNvSpPr/>
                  <p:nvPr/>
                </p:nvSpPr>
                <p:spPr>
                  <a:xfrm>
                    <a:off x="3905320" y="5549120"/>
                    <a:ext cx="398572" cy="704318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+mj-lt"/>
                        <a:cs typeface="Seravek"/>
                      </a:rPr>
                      <a:t>R</a:t>
                    </a:r>
                    <a:endParaRPr lang="en-US" kern="0" baseline="-25000" dirty="0">
                      <a:latin typeface="+mj-lt"/>
                      <a:cs typeface="Seravek"/>
                    </a:endParaRPr>
                  </a:p>
                </p:txBody>
              </p:sp>
              <p:sp>
                <p:nvSpPr>
                  <p:cNvPr id="75" name="Rectangle 74"/>
                  <p:cNvSpPr/>
                  <p:nvPr/>
                </p:nvSpPr>
                <p:spPr>
                  <a:xfrm>
                    <a:off x="3047978" y="5552842"/>
                    <a:ext cx="398572" cy="704318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>
                        <a:latin typeface="+mj-lt"/>
                        <a:cs typeface="Seravek"/>
                      </a:rPr>
                      <a:t>R</a:t>
                    </a:r>
                  </a:p>
                </p:txBody>
              </p:sp>
              <p:sp>
                <p:nvSpPr>
                  <p:cNvPr id="76" name="Rectangle 75"/>
                  <p:cNvSpPr/>
                  <p:nvPr/>
                </p:nvSpPr>
                <p:spPr>
                  <a:xfrm>
                    <a:off x="2178933" y="5550171"/>
                    <a:ext cx="398572" cy="704318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>
                        <a:latin typeface="+mj-lt"/>
                        <a:cs typeface="Seravek"/>
                      </a:rPr>
                      <a:t>R</a:t>
                    </a:r>
                    <a:endParaRPr lang="en-US" kern="0" baseline="-25000" dirty="0">
                      <a:latin typeface="+mj-lt"/>
                      <a:cs typeface="Seravek"/>
                    </a:endParaRPr>
                  </a:p>
                </p:txBody>
              </p:sp>
            </p:grpSp>
            <p:sp>
              <p:nvSpPr>
                <p:cNvPr id="77" name="Rectangle 76"/>
                <p:cNvSpPr/>
                <p:nvPr/>
              </p:nvSpPr>
              <p:spPr>
                <a:xfrm>
                  <a:off x="7145282" y="5563651"/>
                  <a:ext cx="398572" cy="704318"/>
                </a:xfrm>
                <a:prstGeom prst="rect">
                  <a:avLst/>
                </a:prstGeom>
                <a:solidFill>
                  <a:srgbClr val="A1B2DD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kern="0" dirty="0">
                      <a:latin typeface="+mj-lt"/>
                      <a:cs typeface="Seravek"/>
                    </a:rPr>
                    <a:t>B</a:t>
                  </a:r>
                  <a:endParaRPr lang="en-US" kern="0" baseline="-25000" dirty="0">
                    <a:latin typeface="+mj-lt"/>
                    <a:cs typeface="Seravek"/>
                  </a:endParaRPr>
                </a:p>
              </p:txBody>
            </p:sp>
          </p:grpSp>
          <p:sp>
            <p:nvSpPr>
              <p:cNvPr id="80" name="TextBox 79"/>
              <p:cNvSpPr txBox="1"/>
              <p:nvPr/>
            </p:nvSpPr>
            <p:spPr>
              <a:xfrm>
                <a:off x="7410696" y="1745159"/>
                <a:ext cx="306680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 smtClean="0">
                    <a:latin typeface="+mj-lt"/>
                    <a:cs typeface="Seravek"/>
                  </a:rPr>
                  <a:t>PIFO-root </a:t>
                </a:r>
              </a:p>
              <a:p>
                <a:pPr algn="ctr"/>
                <a:r>
                  <a:rPr lang="en-US" sz="2200" dirty="0" smtClean="0">
                    <a:latin typeface="+mj-lt"/>
                    <a:cs typeface="Seravek"/>
                  </a:rPr>
                  <a:t>(WFQ on Red &amp; Blue)</a:t>
                </a:r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9772404" y="4451661"/>
                <a:ext cx="1751312" cy="699280"/>
                <a:chOff x="7954536" y="5528487"/>
                <a:chExt cx="2221176" cy="771493"/>
              </a:xfrm>
            </p:grpSpPr>
            <p:grpSp>
              <p:nvGrpSpPr>
                <p:cNvPr id="83" name="Group 82"/>
                <p:cNvGrpSpPr/>
                <p:nvPr/>
              </p:nvGrpSpPr>
              <p:grpSpPr>
                <a:xfrm>
                  <a:off x="7954536" y="5528487"/>
                  <a:ext cx="2221176" cy="771493"/>
                  <a:chOff x="1581651" y="903111"/>
                  <a:chExt cx="845460" cy="313268"/>
                </a:xfrm>
              </p:grpSpPr>
              <p:cxnSp>
                <p:nvCxnSpPr>
                  <p:cNvPr id="92" name="Straight Connector 91"/>
                  <p:cNvCxnSpPr/>
                  <p:nvPr/>
                </p:nvCxnSpPr>
                <p:spPr>
                  <a:xfrm>
                    <a:off x="1581651" y="903111"/>
                    <a:ext cx="845460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93" name="Straight Connector 92"/>
                  <p:cNvCxnSpPr/>
                  <p:nvPr/>
                </p:nvCxnSpPr>
                <p:spPr>
                  <a:xfrm>
                    <a:off x="1581651" y="1216378"/>
                    <a:ext cx="845460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94" name="Straight Connector 93"/>
                  <p:cNvCxnSpPr/>
                  <p:nvPr/>
                </p:nvCxnSpPr>
                <p:spPr>
                  <a:xfrm flipV="1">
                    <a:off x="2427111" y="903111"/>
                    <a:ext cx="0" cy="313268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84" name="Rectangle 83"/>
                <p:cNvSpPr/>
                <p:nvPr/>
              </p:nvSpPr>
              <p:spPr>
                <a:xfrm>
                  <a:off x="9732228" y="5559931"/>
                  <a:ext cx="398572" cy="704318"/>
                </a:xfrm>
                <a:prstGeom prst="rect">
                  <a:avLst/>
                </a:prstGeom>
                <a:solidFill>
                  <a:srgbClr val="A1B2DD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kern="0" dirty="0" smtClean="0">
                      <a:latin typeface="+mj-lt"/>
                      <a:cs typeface="Seravek"/>
                    </a:rPr>
                    <a:t>x</a:t>
                  </a:r>
                  <a:r>
                    <a:rPr lang="en-US" kern="0" baseline="-25000" dirty="0" smtClean="0">
                      <a:latin typeface="+mj-lt"/>
                      <a:cs typeface="Seravek"/>
                    </a:rPr>
                    <a:t>1</a:t>
                  </a:r>
                  <a:endParaRPr lang="en-US" kern="0" baseline="-25000" dirty="0">
                    <a:latin typeface="+mj-lt"/>
                    <a:cs typeface="Seravek"/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8878682" y="5562073"/>
                  <a:ext cx="398572" cy="704318"/>
                </a:xfrm>
                <a:prstGeom prst="rect">
                  <a:avLst/>
                </a:prstGeom>
                <a:solidFill>
                  <a:srgbClr val="A1B2DD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kern="0" dirty="0" smtClean="0">
                      <a:latin typeface="+mj-lt"/>
                      <a:cs typeface="Seravek"/>
                    </a:rPr>
                    <a:t>x</a:t>
                  </a:r>
                  <a:r>
                    <a:rPr lang="en-US" kern="0" baseline="-25000" dirty="0" smtClean="0">
                      <a:latin typeface="+mj-lt"/>
                      <a:cs typeface="Seravek"/>
                    </a:rPr>
                    <a:t>2</a:t>
                  </a:r>
                  <a:endParaRPr lang="en-US" kern="0" baseline="-25000" dirty="0">
                    <a:latin typeface="+mj-lt"/>
                    <a:cs typeface="Seravek"/>
                  </a:endParaRPr>
                </a:p>
              </p:txBody>
            </p:sp>
            <p:grpSp>
              <p:nvGrpSpPr>
                <p:cNvPr id="87" name="Group 86"/>
                <p:cNvGrpSpPr/>
                <p:nvPr/>
              </p:nvGrpSpPr>
              <p:grpSpPr>
                <a:xfrm>
                  <a:off x="8450945" y="5562600"/>
                  <a:ext cx="1255914" cy="708040"/>
                  <a:chOff x="3047978" y="5549120"/>
                  <a:chExt cx="1255914" cy="708040"/>
                </a:xfrm>
              </p:grpSpPr>
              <p:sp>
                <p:nvSpPr>
                  <p:cNvPr id="89" name="Rectangle 88"/>
                  <p:cNvSpPr/>
                  <p:nvPr/>
                </p:nvSpPr>
                <p:spPr>
                  <a:xfrm>
                    <a:off x="3905320" y="5549120"/>
                    <a:ext cx="398572" cy="704318"/>
                  </a:xfrm>
                  <a:prstGeom prst="rect">
                    <a:avLst/>
                  </a:prstGeom>
                  <a:solidFill>
                    <a:srgbClr val="A1B2DD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+mj-lt"/>
                        <a:cs typeface="Seravek"/>
                      </a:rPr>
                      <a:t>y</a:t>
                    </a:r>
                    <a:r>
                      <a:rPr lang="en-US" kern="0" baseline="-25000" dirty="0" smtClean="0">
                        <a:latin typeface="+mj-lt"/>
                        <a:cs typeface="Seravek"/>
                      </a:rPr>
                      <a:t>1</a:t>
                    </a:r>
                    <a:endParaRPr lang="en-US" kern="0" baseline="-25000" dirty="0">
                      <a:latin typeface="+mj-lt"/>
                      <a:cs typeface="Seravek"/>
                    </a:endParaRPr>
                  </a:p>
                </p:txBody>
              </p:sp>
              <p:sp>
                <p:nvSpPr>
                  <p:cNvPr id="90" name="Rectangle 89"/>
                  <p:cNvSpPr/>
                  <p:nvPr/>
                </p:nvSpPr>
                <p:spPr>
                  <a:xfrm>
                    <a:off x="3047978" y="5552842"/>
                    <a:ext cx="398572" cy="704318"/>
                  </a:xfrm>
                  <a:prstGeom prst="rect">
                    <a:avLst/>
                  </a:prstGeom>
                  <a:solidFill>
                    <a:srgbClr val="A1B2DD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+mj-lt"/>
                        <a:cs typeface="Seravek"/>
                      </a:rPr>
                      <a:t>y</a:t>
                    </a:r>
                    <a:r>
                      <a:rPr lang="en-US" kern="0" baseline="-25000" dirty="0" smtClean="0">
                        <a:latin typeface="+mj-lt"/>
                        <a:cs typeface="Seravek"/>
                      </a:rPr>
                      <a:t>2</a:t>
                    </a:r>
                    <a:endParaRPr lang="en-US" kern="0" baseline="-25000" dirty="0">
                      <a:latin typeface="+mj-lt"/>
                      <a:cs typeface="Seravek"/>
                    </a:endParaRPr>
                  </a:p>
                </p:txBody>
              </p:sp>
            </p:grpSp>
          </p:grpSp>
          <p:cxnSp>
            <p:nvCxnSpPr>
              <p:cNvPr id="110" name="Straight Connector 109"/>
              <p:cNvCxnSpPr>
                <a:stCxn id="75" idx="2"/>
              </p:cNvCxnSpPr>
              <p:nvPr/>
            </p:nvCxnSpPr>
            <p:spPr>
              <a:xfrm>
                <a:off x="9139834" y="3309027"/>
                <a:ext cx="1661270" cy="1118014"/>
              </a:xfrm>
              <a:prstGeom prst="line">
                <a:avLst/>
              </a:prstGeom>
              <a:ln w="38100">
                <a:solidFill>
                  <a:srgbClr val="AEAE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>
                <a:stCxn id="75" idx="2"/>
                <a:endCxn id="103" idx="0"/>
              </p:cNvCxnSpPr>
              <p:nvPr/>
            </p:nvCxnSpPr>
            <p:spPr>
              <a:xfrm flipH="1">
                <a:off x="7529814" y="3309027"/>
                <a:ext cx="1610020" cy="1187034"/>
              </a:xfrm>
              <a:prstGeom prst="line">
                <a:avLst/>
              </a:prstGeom>
              <a:ln w="38100">
                <a:solidFill>
                  <a:srgbClr val="AEAE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TextBox 120"/>
              <p:cNvSpPr txBox="1"/>
              <p:nvPr/>
            </p:nvSpPr>
            <p:spPr>
              <a:xfrm>
                <a:off x="9467604" y="5219700"/>
                <a:ext cx="260960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b="1" dirty="0" smtClean="0">
                    <a:solidFill>
                      <a:srgbClr val="3366FF"/>
                    </a:solidFill>
                    <a:latin typeface="+mj-lt"/>
                    <a:cs typeface="Seravek"/>
                  </a:rPr>
                  <a:t>PIFO-Blue</a:t>
                </a:r>
              </a:p>
              <a:p>
                <a:pPr algn="ctr"/>
                <a:r>
                  <a:rPr lang="en-US" sz="2200" b="1" dirty="0" smtClean="0">
                    <a:solidFill>
                      <a:srgbClr val="3366FF"/>
                    </a:solidFill>
                    <a:latin typeface="+mj-lt"/>
                    <a:cs typeface="Seravek"/>
                  </a:rPr>
                  <a:t>(WFQ on x &amp; y)</a:t>
                </a:r>
              </a:p>
            </p:txBody>
          </p:sp>
        </p:grpSp>
      </p:grpSp>
      <p:sp>
        <p:nvSpPr>
          <p:cNvPr id="122" name="Rectangle 121"/>
          <p:cNvSpPr/>
          <p:nvPr/>
        </p:nvSpPr>
        <p:spPr>
          <a:xfrm>
            <a:off x="6096000" y="1981200"/>
            <a:ext cx="398572" cy="704318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a</a:t>
            </a: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096000" y="1981200"/>
            <a:ext cx="398572" cy="704318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a</a:t>
            </a: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7610541" y="2667000"/>
            <a:ext cx="314259" cy="638392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latin typeface="+mj-lt"/>
                <a:cs typeface="Seravek"/>
              </a:rPr>
              <a:t>R</a:t>
            </a:r>
            <a:endParaRPr lang="en-US" kern="0" baseline="-25000" dirty="0">
              <a:latin typeface="+mj-lt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730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740"/>
    </mc:Choice>
    <mc:Fallback xmlns="">
      <p:transition spd="slow" advTm="627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2568E-6 3.95187E-6 L 0.1275 0.3651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69" y="1825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85185E-6 L -0.02813 -1.85185E-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092E-6 -1.63775E-6 L 0.11671 0.09276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6" y="462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4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4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4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4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122" grpId="0" animBg="1"/>
      <p:bldP spid="122" grpId="1" animBg="1"/>
      <p:bldP spid="122" grpId="2" animBg="1"/>
      <p:bldP spid="131" grpId="0" animBg="1"/>
      <p:bldP spid="131" grpId="1" animBg="1"/>
      <p:bldP spid="131" grpId="2" animBg="1"/>
      <p:bldP spid="1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Expressiveness of PIFOs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Fine-grained priorities: shortest-flow first, earliest deadline first, service-curve EDF</a:t>
            </a:r>
          </a:p>
          <a:p>
            <a:r>
              <a:rPr lang="en-US" dirty="0" smtClean="0"/>
              <a:t>Hierarchical scheduling: HPFQ, Class-Based Queuing</a:t>
            </a:r>
          </a:p>
          <a:p>
            <a:r>
              <a:rPr lang="en-US" dirty="0" smtClean="0"/>
              <a:t>Non-work-conserving algorithms: Token buckets, Stop-And-Go, Rate Controlled Service Disciplines</a:t>
            </a:r>
          </a:p>
          <a:p>
            <a:r>
              <a:rPr lang="en-US" dirty="0" smtClean="0"/>
              <a:t>Least Slack Time First</a:t>
            </a:r>
          </a:p>
          <a:p>
            <a:r>
              <a:rPr lang="en-US" dirty="0" smtClean="0"/>
              <a:t>Service Curve Earliest Deadline First</a:t>
            </a:r>
          </a:p>
          <a:p>
            <a:r>
              <a:rPr lang="en-US" dirty="0" smtClean="0"/>
              <a:t>Minimum and maximum rate limits on a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9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718"/>
    </mc:Choice>
    <mc:Fallback xmlns="">
      <p:transition xmlns:p14="http://schemas.microsoft.com/office/powerpoint/2010/main" spd="slow" advTm="31718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Limitations of PIFOs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5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PIFO in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Performance requirements, based on standard single-chip shared-memory switch (e.g., Broadcom Trident)</a:t>
            </a:r>
          </a:p>
          <a:p>
            <a:pPr lvl="1"/>
            <a:r>
              <a:rPr lang="en-US" dirty="0" smtClean="0"/>
              <a:t>1 GHz pipeline</a:t>
            </a:r>
          </a:p>
          <a:p>
            <a:pPr lvl="1"/>
            <a:r>
              <a:rPr lang="en-US" dirty="0" smtClean="0"/>
              <a:t>1K flows/physical queues</a:t>
            </a:r>
          </a:p>
          <a:p>
            <a:pPr lvl="1"/>
            <a:r>
              <a:rPr lang="en-US" dirty="0" smtClean="0"/>
              <a:t>60K packets  (12 MB packet buffer, 200 byte cell)</a:t>
            </a:r>
          </a:p>
          <a:p>
            <a:pPr lvl="1"/>
            <a:r>
              <a:rPr lang="en-US" dirty="0" smtClean="0"/>
              <a:t>PIFO hardware shared across ports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Naive solution: flat, sorted array</a:t>
            </a:r>
            <a:r>
              <a:rPr lang="en-US" dirty="0"/>
              <a:t> </a:t>
            </a:r>
            <a:r>
              <a:rPr lang="en-US" dirty="0" smtClean="0"/>
              <a:t>is infeasible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Scalable solution: use fact that ranks increase within a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421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759"/>
    </mc:Choice>
    <mc:Fallback xmlns="">
      <p:transition xmlns:p14="http://schemas.microsoft.com/office/powerpoint/2010/main" spd="slow" advTm="797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PIFO block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7443704" y="2895600"/>
            <a:ext cx="1889262" cy="16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453975" y="3492935"/>
            <a:ext cx="18892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448108" y="2897964"/>
            <a:ext cx="329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2</a:t>
            </a:r>
          </a:p>
        </p:txBody>
      </p:sp>
      <p:cxnSp>
        <p:nvCxnSpPr>
          <p:cNvPr id="79" name="Straight Connector 78"/>
          <p:cNvCxnSpPr/>
          <p:nvPr/>
        </p:nvCxnSpPr>
        <p:spPr>
          <a:xfrm>
            <a:off x="7453975" y="2895600"/>
            <a:ext cx="0" cy="1678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048501" y="1857579"/>
            <a:ext cx="18668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latin typeface="Seravek"/>
                <a:cs typeface="Seravek"/>
              </a:rPr>
              <a:t>Rank</a:t>
            </a:r>
            <a:r>
              <a:rPr lang="en-US" sz="2500" dirty="0">
                <a:latin typeface="Seravek"/>
                <a:cs typeface="Seravek"/>
              </a:rPr>
              <a:t> </a:t>
            </a:r>
            <a:r>
              <a:rPr lang="en-US" sz="2500" dirty="0" smtClean="0">
                <a:latin typeface="Seravek"/>
                <a:cs typeface="Seravek"/>
              </a:rPr>
              <a:t>Store</a:t>
            </a:r>
          </a:p>
          <a:p>
            <a:pPr algn="ctr"/>
            <a:r>
              <a:rPr lang="en-US" sz="2500" dirty="0" smtClean="0">
                <a:latin typeface="Seravek"/>
                <a:cs typeface="Seravek"/>
              </a:rPr>
              <a:t>(SRAM)</a:t>
            </a:r>
            <a:endParaRPr lang="en-US" sz="2500" dirty="0">
              <a:latin typeface="Seravek"/>
              <a:cs typeface="Seravek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337119" y="1885146"/>
            <a:ext cx="29587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Seravek"/>
                <a:cs typeface="Seravek"/>
              </a:rPr>
              <a:t>Flow </a:t>
            </a:r>
            <a:r>
              <a:rPr lang="en-US" sz="2500" dirty="0" smtClean="0">
                <a:latin typeface="Seravek"/>
                <a:cs typeface="Seravek"/>
              </a:rPr>
              <a:t>Scheduler</a:t>
            </a:r>
          </a:p>
          <a:p>
            <a:pPr algn="ctr"/>
            <a:r>
              <a:rPr lang="en-US" sz="2500" dirty="0" smtClean="0">
                <a:latin typeface="Seravek"/>
                <a:cs typeface="Seravek"/>
              </a:rPr>
              <a:t>(flip-flops)</a:t>
            </a:r>
            <a:endParaRPr lang="en-US" sz="2500" dirty="0">
              <a:latin typeface="Seravek"/>
              <a:cs typeface="Seravek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088502" y="2902530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A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083814" y="3456528"/>
            <a:ext cx="2410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B</a:t>
            </a:r>
          </a:p>
        </p:txBody>
      </p:sp>
      <p:cxnSp>
        <p:nvCxnSpPr>
          <p:cNvPr id="140" name="Straight Arrow Connector 139"/>
          <p:cNvCxnSpPr/>
          <p:nvPr/>
        </p:nvCxnSpPr>
        <p:spPr>
          <a:xfrm flipH="1" flipV="1">
            <a:off x="1143774" y="4032551"/>
            <a:ext cx="494526" cy="22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342900" y="2911614"/>
            <a:ext cx="1221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latin typeface="Seravek"/>
              <a:cs typeface="Seravek"/>
            </a:endParaRPr>
          </a:p>
          <a:p>
            <a:r>
              <a:rPr lang="en-US" sz="2000" dirty="0" err="1" smtClean="0">
                <a:latin typeface="Seravek"/>
                <a:cs typeface="Seravek"/>
              </a:rPr>
              <a:t>Dequeue</a:t>
            </a:r>
            <a:endParaRPr lang="en-US" sz="2000" dirty="0">
              <a:latin typeface="Seravek"/>
              <a:cs typeface="Seravek"/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 flipH="1" flipV="1">
            <a:off x="10036655" y="4027317"/>
            <a:ext cx="494526" cy="22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9633269" y="2873514"/>
            <a:ext cx="1221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latin typeface="Seravek"/>
              <a:cs typeface="Seravek"/>
            </a:endParaRPr>
          </a:p>
          <a:p>
            <a:r>
              <a:rPr lang="en-US" sz="2000" dirty="0" err="1" smtClean="0">
                <a:latin typeface="Seravek"/>
                <a:cs typeface="Seravek"/>
              </a:rPr>
              <a:t>Enqueue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45" name="Rounded Rectangle 144"/>
          <p:cNvSpPr/>
          <p:nvPr/>
        </p:nvSpPr>
        <p:spPr>
          <a:xfrm>
            <a:off x="1638301" y="1828800"/>
            <a:ext cx="7353300" cy="3581400"/>
          </a:xfrm>
          <a:prstGeom prst="round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53489" y="3644403"/>
            <a:ext cx="953905" cy="851397"/>
            <a:chOff x="1866900" y="3377703"/>
            <a:chExt cx="953905" cy="851397"/>
          </a:xfrm>
        </p:grpSpPr>
        <p:sp>
          <p:nvSpPr>
            <p:cNvPr id="125" name="Rounded Rectangle 124"/>
            <p:cNvSpPr/>
            <p:nvPr/>
          </p:nvSpPr>
          <p:spPr>
            <a:xfrm>
              <a:off x="1866900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109" name="Straight Connector 108"/>
            <p:cNvCxnSpPr>
              <a:stCxn id="125" idx="0"/>
              <a:endCxn id="125" idx="2"/>
            </p:cNvCxnSpPr>
            <p:nvPr/>
          </p:nvCxnSpPr>
          <p:spPr>
            <a:xfrm>
              <a:off x="2343853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1902696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A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369320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latin typeface="Seravek"/>
                  <a:cs typeface="Seravek"/>
                </a:rPr>
                <a:t>0</a:t>
              </a:r>
              <a:endParaRPr lang="en-US" sz="3000" dirty="0">
                <a:latin typeface="Seravek"/>
                <a:cs typeface="Seravek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50454" y="3644403"/>
            <a:ext cx="953905" cy="851397"/>
            <a:chOff x="3037683" y="3377703"/>
            <a:chExt cx="953905" cy="851397"/>
          </a:xfrm>
        </p:grpSpPr>
        <p:sp>
          <p:nvSpPr>
            <p:cNvPr id="70" name="Rounded Rectangle 69"/>
            <p:cNvSpPr/>
            <p:nvPr/>
          </p:nvSpPr>
          <p:spPr>
            <a:xfrm>
              <a:off x="3037683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71" name="Straight Connector 70"/>
            <p:cNvCxnSpPr>
              <a:stCxn id="70" idx="0"/>
              <a:endCxn id="70" idx="2"/>
            </p:cNvCxnSpPr>
            <p:nvPr/>
          </p:nvCxnSpPr>
          <p:spPr>
            <a:xfrm>
              <a:off x="3514636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3073479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latin typeface="Seravek"/>
                  <a:cs typeface="Seravek"/>
                </a:rPr>
                <a:t>B</a:t>
              </a:r>
              <a:endParaRPr lang="en-US" sz="3000" dirty="0">
                <a:latin typeface="Seravek"/>
                <a:cs typeface="Seravek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540103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1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315714" y="3655986"/>
            <a:ext cx="953905" cy="851397"/>
            <a:chOff x="4305469" y="3377703"/>
            <a:chExt cx="953905" cy="851397"/>
          </a:xfrm>
        </p:grpSpPr>
        <p:sp>
          <p:nvSpPr>
            <p:cNvPr id="81" name="Rounded Rectangle 80"/>
            <p:cNvSpPr/>
            <p:nvPr/>
          </p:nvSpPr>
          <p:spPr>
            <a:xfrm>
              <a:off x="4305469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82" name="Straight Connector 81"/>
            <p:cNvCxnSpPr>
              <a:stCxn id="81" idx="0"/>
              <a:endCxn id="81" idx="2"/>
            </p:cNvCxnSpPr>
            <p:nvPr/>
          </p:nvCxnSpPr>
          <p:spPr>
            <a:xfrm>
              <a:off x="4782422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4341265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C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07889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3</a:t>
              </a:r>
            </a:p>
          </p:txBody>
        </p:sp>
      </p:grpSp>
      <p:cxnSp>
        <p:nvCxnSpPr>
          <p:cNvPr id="85" name="Straight Connector 84"/>
          <p:cNvCxnSpPr/>
          <p:nvPr/>
        </p:nvCxnSpPr>
        <p:spPr>
          <a:xfrm>
            <a:off x="7436694" y="4010526"/>
            <a:ext cx="18892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7443704" y="4574114"/>
            <a:ext cx="192889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076333" y="4020116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C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446184" y="3492934"/>
            <a:ext cx="331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442288" y="4020116"/>
            <a:ext cx="3353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Seravek"/>
                <a:cs typeface="Seravek"/>
              </a:rPr>
              <a:t>4</a:t>
            </a:r>
            <a:endParaRPr lang="en-US" sz="3000" dirty="0">
              <a:latin typeface="Seravek"/>
              <a:cs typeface="Seravek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7857827" y="2917011"/>
            <a:ext cx="0" cy="1678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867168" y="2897439"/>
            <a:ext cx="329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865244" y="3492409"/>
            <a:ext cx="331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Seravek"/>
                <a:cs typeface="Seravek"/>
              </a:rPr>
              <a:t>4</a:t>
            </a:r>
            <a:endParaRPr lang="en-US" sz="3000" dirty="0">
              <a:latin typeface="Seravek"/>
              <a:cs typeface="Seravek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861348" y="4019591"/>
            <a:ext cx="3353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5</a:t>
            </a:r>
          </a:p>
        </p:txBody>
      </p:sp>
      <p:cxnSp>
        <p:nvCxnSpPr>
          <p:cNvPr id="96" name="Straight Connector 95"/>
          <p:cNvCxnSpPr/>
          <p:nvPr/>
        </p:nvCxnSpPr>
        <p:spPr>
          <a:xfrm>
            <a:off x="8305800" y="2917011"/>
            <a:ext cx="0" cy="1678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10761024" y="3644403"/>
            <a:ext cx="953905" cy="851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cxnSp>
        <p:nvCxnSpPr>
          <p:cNvPr id="98" name="Straight Connector 97"/>
          <p:cNvCxnSpPr>
            <a:stCxn id="97" idx="0"/>
            <a:endCxn id="97" idx="2"/>
          </p:cNvCxnSpPr>
          <p:nvPr/>
        </p:nvCxnSpPr>
        <p:spPr>
          <a:xfrm>
            <a:off x="11237977" y="3644403"/>
            <a:ext cx="0" cy="8513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0796820" y="3792131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C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1263443" y="3792131"/>
            <a:ext cx="3570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6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759938" y="3655986"/>
            <a:ext cx="953905" cy="851397"/>
            <a:chOff x="10666595" y="637480"/>
            <a:chExt cx="953905" cy="851397"/>
          </a:xfrm>
        </p:grpSpPr>
        <p:sp>
          <p:nvSpPr>
            <p:cNvPr id="51" name="Rounded Rectangle 50"/>
            <p:cNvSpPr/>
            <p:nvPr/>
          </p:nvSpPr>
          <p:spPr>
            <a:xfrm>
              <a:off x="10666595" y="637480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52" name="Straight Connector 51"/>
            <p:cNvCxnSpPr>
              <a:stCxn id="51" idx="0"/>
              <a:endCxn id="51" idx="2"/>
            </p:cNvCxnSpPr>
            <p:nvPr/>
          </p:nvCxnSpPr>
          <p:spPr>
            <a:xfrm>
              <a:off x="11143548" y="637480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0702391" y="785208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D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169014" y="785208"/>
              <a:ext cx="35705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4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889837" y="2370414"/>
            <a:ext cx="953905" cy="851397"/>
            <a:chOff x="1866900" y="3377703"/>
            <a:chExt cx="953905" cy="851397"/>
          </a:xfrm>
        </p:grpSpPr>
        <p:sp>
          <p:nvSpPr>
            <p:cNvPr id="63" name="Rounded Rectangle 62"/>
            <p:cNvSpPr/>
            <p:nvPr/>
          </p:nvSpPr>
          <p:spPr>
            <a:xfrm>
              <a:off x="1866900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64" name="Straight Connector 63"/>
            <p:cNvCxnSpPr>
              <a:stCxn id="63" idx="0"/>
              <a:endCxn id="63" idx="2"/>
            </p:cNvCxnSpPr>
            <p:nvPr/>
          </p:nvCxnSpPr>
          <p:spPr>
            <a:xfrm>
              <a:off x="2343853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902696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A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369320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2</a:t>
              </a:r>
            </a:p>
          </p:txBody>
        </p:sp>
      </p:grpSp>
      <p:cxnSp>
        <p:nvCxnSpPr>
          <p:cNvPr id="55" name="Straight Connector 54"/>
          <p:cNvCxnSpPr/>
          <p:nvPr/>
        </p:nvCxnSpPr>
        <p:spPr>
          <a:xfrm>
            <a:off x="7453975" y="5066774"/>
            <a:ext cx="1928896" cy="5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453976" y="4572000"/>
            <a:ext cx="3990" cy="5006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7857826" y="4582438"/>
            <a:ext cx="2" cy="4843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8305799" y="4584385"/>
            <a:ext cx="1" cy="482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076332" y="4521087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Seravek"/>
                <a:cs typeface="Seravek"/>
              </a:rPr>
              <a:t>D</a:t>
            </a:r>
            <a:endParaRPr lang="en-US" sz="3000" dirty="0">
              <a:latin typeface="Seravek"/>
              <a:cs typeface="Seravek"/>
            </a:endParaRPr>
          </a:p>
        </p:txBody>
      </p:sp>
      <p:cxnSp>
        <p:nvCxnSpPr>
          <p:cNvPr id="10" name="Straight Arrow Connector 9"/>
          <p:cNvCxnSpPr>
            <a:stCxn id="106" idx="1"/>
            <a:endCxn id="63" idx="3"/>
          </p:cNvCxnSpPr>
          <p:nvPr/>
        </p:nvCxnSpPr>
        <p:spPr>
          <a:xfrm flipH="1" flipV="1">
            <a:off x="5843742" y="2796113"/>
            <a:ext cx="1244760" cy="38341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1"/>
          </p:cNvCxnSpPr>
          <p:nvPr/>
        </p:nvCxnSpPr>
        <p:spPr>
          <a:xfrm flipH="1">
            <a:off x="4085119" y="2796113"/>
            <a:ext cx="804718" cy="127301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ontent Placeholder 2"/>
          <p:cNvSpPr>
            <a:spLocks noGrp="1"/>
          </p:cNvSpPr>
          <p:nvPr>
            <p:ph idx="1"/>
          </p:nvPr>
        </p:nvSpPr>
        <p:spPr>
          <a:xfrm>
            <a:off x="838200" y="5524500"/>
            <a:ext cx="10515600" cy="12954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enqueue</a:t>
            </a:r>
            <a:r>
              <a:rPr lang="en-US" dirty="0" smtClean="0"/>
              <a:t> + 1 </a:t>
            </a:r>
            <a:r>
              <a:rPr lang="en-US" dirty="0" err="1" smtClean="0"/>
              <a:t>dequeue</a:t>
            </a:r>
            <a:r>
              <a:rPr lang="en-US" dirty="0" smtClean="0"/>
              <a:t> per clock cycle</a:t>
            </a:r>
          </a:p>
          <a:p>
            <a:r>
              <a:rPr lang="en-US" dirty="0" smtClean="0"/>
              <a:t>Can be shared among multiple logical PIFOs (i.e., PIFOs for different ports or different levels of a hierarchy)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25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263"/>
    </mc:Choice>
    <mc:Fallback xmlns="">
      <p:transition xmlns:p14="http://schemas.microsoft.com/office/powerpoint/2010/main" spd="slow" advTm="1092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85185E-6 L -0.23841 0.03449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27" y="171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 L -0.42473 -0.00185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37" y="-9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32 3.7037E-7 L -0.14532 0.00023 " pathEditMode="relative" rAng="0" ptsTypes="AA">
                                      <p:cBhvr>
                                        <p:cTn id="44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4 -1.11111E-6 L -0.03632 0.0007 " pathEditMode="relative" rAng="0" ptsTypes="AA">
                                      <p:cBhvr>
                                        <p:cTn id="50" dur="1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23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7 L -0.09752 -0.00023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83" y="-2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0 L -0.15079 0.18588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26" y="9838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7" grpId="1" animBg="1"/>
      <p:bldP spid="99" grpId="0"/>
      <p:bldP spid="99" grpId="1"/>
      <p:bldP spid="100" grpId="0"/>
      <p:bldP spid="100" grpId="1"/>
      <p:bldP spid="6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feasibility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87100" cy="4841875"/>
          </a:xfrm>
        </p:spPr>
        <p:txBody>
          <a:bodyPr>
            <a:normAutofit/>
          </a:bodyPr>
          <a:lstStyle/>
          <a:p>
            <a:r>
              <a:rPr lang="en-US" dirty="0" smtClean="0"/>
              <a:t>The Rank store is just a bank of FIFOs (stable hardware IP)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Flow scheduler for 1K flows meets timing at 1GHz on 16-nm transistor library</a:t>
            </a:r>
          </a:p>
          <a:p>
            <a:pPr lvl="1"/>
            <a:r>
              <a:rPr lang="en-US" dirty="0" smtClean="0"/>
              <a:t> Continues to meet timing until 2048 flows, fails timing at 4096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E.g., </a:t>
            </a:r>
            <a:r>
              <a:rPr lang="en-US" dirty="0" smtClean="0"/>
              <a:t>&lt; 4</a:t>
            </a:r>
            <a:r>
              <a:rPr lang="en-US" dirty="0"/>
              <a:t>% area overhead </a:t>
            </a:r>
            <a:r>
              <a:rPr lang="en-US" dirty="0" smtClean="0"/>
              <a:t>for 5</a:t>
            </a:r>
            <a:r>
              <a:rPr lang="en-US" dirty="0"/>
              <a:t>-block PIFO </a:t>
            </a:r>
            <a:r>
              <a:rPr lang="en-US" dirty="0" smtClean="0"/>
              <a:t>mesh</a:t>
            </a:r>
          </a:p>
          <a:p>
            <a:pPr lvl="1"/>
            <a:r>
              <a:rPr lang="en-US" dirty="0" smtClean="0"/>
              <a:t>About 7 mm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714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229"/>
    </mc:Choice>
    <mc:Fallback xmlns="">
      <p:transition xmlns:p14="http://schemas.microsoft.com/office/powerpoint/2010/main" spd="slow" advTm="522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Programmable </a:t>
            </a:r>
            <a:r>
              <a:rPr lang="en-US" dirty="0" smtClean="0"/>
              <a:t>scheduling at line rate</a:t>
            </a:r>
            <a:endParaRPr lang="en-US" dirty="0"/>
          </a:p>
        </p:txBody>
      </p:sp>
      <p:sp>
        <p:nvSpPr>
          <p:cNvPr id="260" name="Content Placeholder 2"/>
          <p:cNvSpPr>
            <a:spLocks noGrp="1"/>
          </p:cNvSpPr>
          <p:nvPr>
            <p:ph idx="1"/>
          </p:nvPr>
        </p:nvSpPr>
        <p:spPr>
          <a:xfrm>
            <a:off x="915850" y="150737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Motivation: Can’t deploy new schedulers in production networks</a:t>
            </a:r>
          </a:p>
          <a:p>
            <a:r>
              <a:rPr lang="en-US" dirty="0" smtClean="0"/>
              <a:t>The status quo in line-rate switches</a:t>
            </a:r>
            <a:endParaRPr lang="en-US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152400" y="2429119"/>
            <a:ext cx="12039600" cy="3367577"/>
            <a:chOff x="152400" y="2429119"/>
            <a:chExt cx="12039600" cy="3367577"/>
          </a:xfrm>
        </p:grpSpPr>
        <p:grpSp>
          <p:nvGrpSpPr>
            <p:cNvPr id="311" name="Group 42"/>
            <p:cNvGrpSpPr/>
            <p:nvPr/>
          </p:nvGrpSpPr>
          <p:grpSpPr>
            <a:xfrm>
              <a:off x="1665657" y="4043646"/>
              <a:ext cx="4875732" cy="1192610"/>
              <a:chOff x="1707458" y="1778000"/>
              <a:chExt cx="4254836" cy="1181787"/>
            </a:xfrm>
          </p:grpSpPr>
          <p:cxnSp>
            <p:nvCxnSpPr>
              <p:cNvPr id="536" name="Straight Arrow Connector 535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Arrow Connector 536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Straight Arrow Connector 537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9" name="Straight Arrow Connector 538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0" name="Straight Arrow Connector 539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1" name="Straight Arrow Connector 540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2" name="Straight Arrow Connector 541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3" name="Straight Arrow Connector 542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4" name="Straight Arrow Connector 543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5" name="Straight Arrow Connector 544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2" name="Right Arrow 311"/>
            <p:cNvSpPr/>
            <p:nvPr/>
          </p:nvSpPr>
          <p:spPr>
            <a:xfrm>
              <a:off x="223589" y="469245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152400" y="4364681"/>
              <a:ext cx="47102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321" name="Right Arrow 320"/>
            <p:cNvSpPr/>
            <p:nvPr/>
          </p:nvSpPr>
          <p:spPr>
            <a:xfrm>
              <a:off x="11632726" y="4882958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11514659" y="4536857"/>
              <a:ext cx="67734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Out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3324046" y="3245173"/>
              <a:ext cx="1113765" cy="24685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1895201" y="3238114"/>
              <a:ext cx="1113765" cy="247562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667247" y="3027814"/>
              <a:ext cx="992254" cy="2685922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454" name="TextBox 453"/>
            <p:cNvSpPr txBox="1"/>
            <p:nvPr/>
          </p:nvSpPr>
          <p:spPr>
            <a:xfrm>
              <a:off x="723900" y="2632472"/>
              <a:ext cx="916049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Parser</a:t>
              </a:r>
              <a:endParaRPr lang="en-US" dirty="0">
                <a:latin typeface="Seravek"/>
                <a:cs typeface="Seravek"/>
              </a:endParaRPr>
            </a:p>
          </p:txBody>
        </p:sp>
        <p:cxnSp>
          <p:nvCxnSpPr>
            <p:cNvPr id="455" name="Straight Connector 454"/>
            <p:cNvCxnSpPr/>
            <p:nvPr/>
          </p:nvCxnSpPr>
          <p:spPr>
            <a:xfrm>
              <a:off x="6115365" y="3717460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/>
            <p:cNvCxnSpPr/>
            <p:nvPr/>
          </p:nvCxnSpPr>
          <p:spPr>
            <a:xfrm>
              <a:off x="6115365" y="5607497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/>
            <p:cNvCxnSpPr/>
            <p:nvPr/>
          </p:nvCxnSpPr>
          <p:spPr>
            <a:xfrm>
              <a:off x="6115365" y="4389667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/>
            <p:cNvCxnSpPr/>
            <p:nvPr/>
          </p:nvCxnSpPr>
          <p:spPr>
            <a:xfrm>
              <a:off x="6115365" y="4916505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9" name="Rectangle 458"/>
            <p:cNvSpPr/>
            <p:nvPr/>
          </p:nvSpPr>
          <p:spPr>
            <a:xfrm>
              <a:off x="5110103" y="3232285"/>
              <a:ext cx="1113765" cy="248145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460" name="Group 459"/>
            <p:cNvGrpSpPr/>
            <p:nvPr/>
          </p:nvGrpSpPr>
          <p:grpSpPr>
            <a:xfrm>
              <a:off x="4556884" y="3543938"/>
              <a:ext cx="515971" cy="2063560"/>
              <a:chOff x="8534400" y="1981200"/>
              <a:chExt cx="595991" cy="2163589"/>
            </a:xfrm>
          </p:grpSpPr>
          <p:cxnSp>
            <p:nvCxnSpPr>
              <p:cNvPr id="533" name="Straight Connector 532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Straight Connector 533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5" name="Straight Connector 534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1" name="Straight Connector 460"/>
            <p:cNvCxnSpPr/>
            <p:nvPr/>
          </p:nvCxnSpPr>
          <p:spPr>
            <a:xfrm>
              <a:off x="11510324" y="3684758"/>
              <a:ext cx="0" cy="299321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2" name="Group 42"/>
            <p:cNvGrpSpPr/>
            <p:nvPr/>
          </p:nvGrpSpPr>
          <p:grpSpPr>
            <a:xfrm>
              <a:off x="7817631" y="4066852"/>
              <a:ext cx="3367506" cy="1192610"/>
              <a:chOff x="1707458" y="1778000"/>
              <a:chExt cx="4254836" cy="1181787"/>
            </a:xfrm>
          </p:grpSpPr>
          <p:cxnSp>
            <p:nvCxnSpPr>
              <p:cNvPr id="523" name="Straight Arrow Connector 522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4" name="Straight Arrow Connector 523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Arrow Connector 524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Arrow Connector 525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Arrow Connector 526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Straight Arrow Connector 527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Straight Arrow Connector 528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0" name="Straight Arrow Connector 529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1" name="Straight Arrow Connector 530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2" name="Straight Arrow Connector 531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3" name="Rectangle 462"/>
            <p:cNvSpPr/>
            <p:nvPr/>
          </p:nvSpPr>
          <p:spPr>
            <a:xfrm>
              <a:off x="11218670" y="3032966"/>
              <a:ext cx="318019" cy="268077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464" name="TextBox 463"/>
            <p:cNvSpPr txBox="1"/>
            <p:nvPr/>
          </p:nvSpPr>
          <p:spPr>
            <a:xfrm>
              <a:off x="10902674" y="2625128"/>
              <a:ext cx="1209953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err="1">
                  <a:latin typeface="Seravek"/>
                  <a:cs typeface="Seravek"/>
                </a:rPr>
                <a:t>D</a:t>
              </a:r>
              <a:r>
                <a:rPr lang="en-US" dirty="0" err="1" smtClean="0">
                  <a:latin typeface="Seravek"/>
                  <a:cs typeface="Seravek"/>
                </a:rPr>
                <a:t>eparser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8047174" y="3245173"/>
              <a:ext cx="1113765" cy="24685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9833231" y="3232285"/>
              <a:ext cx="1113765" cy="248145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467" name="Group 466"/>
            <p:cNvGrpSpPr/>
            <p:nvPr/>
          </p:nvGrpSpPr>
          <p:grpSpPr>
            <a:xfrm>
              <a:off x="9280012" y="3543938"/>
              <a:ext cx="515971" cy="2054576"/>
              <a:chOff x="8534400" y="1981200"/>
              <a:chExt cx="595991" cy="2163589"/>
            </a:xfrm>
          </p:grpSpPr>
          <p:cxnSp>
            <p:nvCxnSpPr>
              <p:cNvPr id="520" name="Straight Connector 519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8" name="Group 467"/>
            <p:cNvGrpSpPr/>
            <p:nvPr/>
          </p:nvGrpSpPr>
          <p:grpSpPr>
            <a:xfrm>
              <a:off x="1818261" y="3014563"/>
              <a:ext cx="4484987" cy="191047"/>
              <a:chOff x="1866900" y="2628900"/>
              <a:chExt cx="4419600" cy="190500"/>
            </a:xfrm>
          </p:grpSpPr>
          <p:cxnSp>
            <p:nvCxnSpPr>
              <p:cNvPr id="517" name="Straight Connector 516"/>
              <p:cNvCxnSpPr/>
              <p:nvPr/>
            </p:nvCxnSpPr>
            <p:spPr>
              <a:xfrm>
                <a:off x="18669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/>
              <p:cNvCxnSpPr/>
              <p:nvPr/>
            </p:nvCxnSpPr>
            <p:spPr>
              <a:xfrm>
                <a:off x="62865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/>
              <p:cNvCxnSpPr/>
              <p:nvPr/>
            </p:nvCxnSpPr>
            <p:spPr>
              <a:xfrm flipH="1">
                <a:off x="1866900" y="2729063"/>
                <a:ext cx="441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9" name="TextBox 468"/>
            <p:cNvSpPr txBox="1"/>
            <p:nvPr/>
          </p:nvSpPr>
          <p:spPr>
            <a:xfrm>
              <a:off x="3088346" y="2670680"/>
              <a:ext cx="1859687" cy="410070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Ingress pipeline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470" name="Group 469"/>
            <p:cNvGrpSpPr/>
            <p:nvPr/>
          </p:nvGrpSpPr>
          <p:grpSpPr>
            <a:xfrm>
              <a:off x="8006741" y="3002859"/>
              <a:ext cx="3016451" cy="191047"/>
              <a:chOff x="1920389" y="2693432"/>
              <a:chExt cx="4419600" cy="190500"/>
            </a:xfrm>
          </p:grpSpPr>
          <p:cxnSp>
            <p:nvCxnSpPr>
              <p:cNvPr id="514" name="Straight Connector 513"/>
              <p:cNvCxnSpPr/>
              <p:nvPr/>
            </p:nvCxnSpPr>
            <p:spPr>
              <a:xfrm>
                <a:off x="19203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Straight Connector 514"/>
              <p:cNvCxnSpPr/>
              <p:nvPr/>
            </p:nvCxnSpPr>
            <p:spPr>
              <a:xfrm>
                <a:off x="63399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Connector 515"/>
              <p:cNvCxnSpPr/>
              <p:nvPr/>
            </p:nvCxnSpPr>
            <p:spPr>
              <a:xfrm flipH="1">
                <a:off x="1920389" y="2793595"/>
                <a:ext cx="441959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1" name="TextBox 470"/>
            <p:cNvSpPr txBox="1"/>
            <p:nvPr/>
          </p:nvSpPr>
          <p:spPr>
            <a:xfrm>
              <a:off x="8641784" y="2658978"/>
              <a:ext cx="1786108" cy="410070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Egress pipeline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547" name="Slide Number Placeholder 1"/>
            <p:cNvSpPr txBox="1">
              <a:spLocks/>
            </p:cNvSpPr>
            <p:nvPr/>
          </p:nvSpPr>
          <p:spPr>
            <a:xfrm>
              <a:off x="8343900" y="5431571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5448022C-F4BC-4192-A392-BACAE19DF894}" type="slidenum">
                <a:rPr lang="en-US" smtClean="0"/>
                <a:pPr/>
                <a:t>11</a:t>
              </a:fld>
              <a:endParaRPr lang="en-US"/>
            </a:p>
          </p:txBody>
        </p:sp>
        <p:grpSp>
          <p:nvGrpSpPr>
            <p:cNvPr id="548" name="Group 547"/>
            <p:cNvGrpSpPr/>
            <p:nvPr/>
          </p:nvGrpSpPr>
          <p:grpSpPr>
            <a:xfrm>
              <a:off x="6544971" y="3153114"/>
              <a:ext cx="1230395" cy="2560622"/>
              <a:chOff x="6400800" y="2362200"/>
              <a:chExt cx="1181100" cy="3200400"/>
            </a:xfrm>
          </p:grpSpPr>
          <p:sp>
            <p:nvSpPr>
              <p:cNvPr id="549" name="Rectangle 548"/>
              <p:cNvSpPr/>
              <p:nvPr/>
            </p:nvSpPr>
            <p:spPr>
              <a:xfrm>
                <a:off x="6400800" y="2362200"/>
                <a:ext cx="1181100" cy="320040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+mj-lt"/>
                  <a:cs typeface="Seravek"/>
                </a:endParaRPr>
              </a:p>
            </p:txBody>
          </p:sp>
          <p:grpSp>
            <p:nvGrpSpPr>
              <p:cNvPr id="550" name="Group 65"/>
              <p:cNvGrpSpPr/>
              <p:nvPr/>
            </p:nvGrpSpPr>
            <p:grpSpPr>
              <a:xfrm>
                <a:off x="6749312" y="3009900"/>
                <a:ext cx="527788" cy="298464"/>
                <a:chOff x="7660968" y="1751777"/>
                <a:chExt cx="1040580" cy="450645"/>
              </a:xfrm>
            </p:grpSpPr>
            <p:sp>
              <p:nvSpPr>
                <p:cNvPr id="563" name="Freeform 562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Seravek"/>
                  </a:endParaRPr>
                </a:p>
              </p:txBody>
            </p:sp>
            <p:cxnSp>
              <p:nvCxnSpPr>
                <p:cNvPr id="564" name="Straight Connector 563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5" name="Straight Connector 564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1" name="Group 70"/>
              <p:cNvGrpSpPr/>
              <p:nvPr/>
            </p:nvGrpSpPr>
            <p:grpSpPr>
              <a:xfrm>
                <a:off x="6749312" y="35115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560" name="Freeform 559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Seravek"/>
                  </a:endParaRPr>
                </a:p>
              </p:txBody>
            </p:sp>
            <p:cxnSp>
              <p:nvCxnSpPr>
                <p:cNvPr id="561" name="Straight Connector 560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2" name="Straight Connector 561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2" name="Group 65"/>
              <p:cNvGrpSpPr/>
              <p:nvPr/>
            </p:nvGrpSpPr>
            <p:grpSpPr>
              <a:xfrm>
                <a:off x="6749312" y="40068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557" name="Freeform 556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Seravek"/>
                  </a:endParaRPr>
                </a:p>
              </p:txBody>
            </p:sp>
            <p:cxnSp>
              <p:nvCxnSpPr>
                <p:cNvPr id="558" name="Straight Connector 557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9" name="Straight Connector 558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3" name="Group 70"/>
              <p:cNvGrpSpPr/>
              <p:nvPr/>
            </p:nvGrpSpPr>
            <p:grpSpPr>
              <a:xfrm>
                <a:off x="6749312" y="45021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554" name="Freeform 553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Seravek"/>
                  </a:endParaRPr>
                </a:p>
              </p:txBody>
            </p:sp>
            <p:cxnSp>
              <p:nvCxnSpPr>
                <p:cNvPr id="555" name="Straight Connector 554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6" name="Straight Connector 555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66" name="TextBox 565"/>
            <p:cNvSpPr txBox="1"/>
            <p:nvPr/>
          </p:nvSpPr>
          <p:spPr>
            <a:xfrm>
              <a:off x="6430671" y="2429119"/>
              <a:ext cx="1409700" cy="68589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  <a:cs typeface="Seravek"/>
                </a:rPr>
                <a:t>Queues/</a:t>
              </a:r>
            </a:p>
            <a:p>
              <a:pPr algn="ctr"/>
              <a:r>
                <a:rPr lang="en-US" dirty="0" smtClean="0">
                  <a:latin typeface="+mj-lt"/>
                  <a:cs typeface="Seravek"/>
                </a:rPr>
                <a:t>Scheduler</a:t>
              </a:r>
              <a:endParaRPr lang="en-US" dirty="0">
                <a:latin typeface="+mj-lt"/>
                <a:cs typeface="Seravek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33594" y="3919255"/>
            <a:ext cx="85955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RMT</a:t>
            </a:r>
            <a:endParaRPr lang="en-US" dirty="0"/>
          </a:p>
        </p:txBody>
      </p:sp>
      <p:sp>
        <p:nvSpPr>
          <p:cNvPr id="567" name="TextBox 566"/>
          <p:cNvSpPr txBox="1"/>
          <p:nvPr/>
        </p:nvSpPr>
        <p:spPr>
          <a:xfrm>
            <a:off x="2454608" y="3906829"/>
            <a:ext cx="29127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RMT, Domino</a:t>
            </a:r>
            <a:endParaRPr lang="en-US" sz="2400" dirty="0"/>
          </a:p>
        </p:txBody>
      </p:sp>
      <p:sp>
        <p:nvSpPr>
          <p:cNvPr id="568" name="TextBox 567"/>
          <p:cNvSpPr txBox="1"/>
          <p:nvPr/>
        </p:nvSpPr>
        <p:spPr>
          <a:xfrm>
            <a:off x="11115250" y="3919254"/>
            <a:ext cx="90593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RMT</a:t>
            </a:r>
            <a:endParaRPr lang="en-US" dirty="0"/>
          </a:p>
        </p:txBody>
      </p:sp>
      <p:sp>
        <p:nvSpPr>
          <p:cNvPr id="569" name="TextBox 568"/>
          <p:cNvSpPr txBox="1"/>
          <p:nvPr/>
        </p:nvSpPr>
        <p:spPr>
          <a:xfrm>
            <a:off x="8581743" y="3911686"/>
            <a:ext cx="2152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RMT, Domino</a:t>
            </a:r>
            <a:endParaRPr lang="en-US" sz="2400" dirty="0"/>
          </a:p>
        </p:txBody>
      </p:sp>
      <p:sp>
        <p:nvSpPr>
          <p:cNvPr id="570" name="TextBox 569"/>
          <p:cNvSpPr txBox="1"/>
          <p:nvPr/>
        </p:nvSpPr>
        <p:spPr>
          <a:xfrm>
            <a:off x="6728560" y="3790734"/>
            <a:ext cx="96764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???</a:t>
            </a:r>
            <a:endParaRPr lang="en-US" sz="4000" dirty="0"/>
          </a:p>
        </p:txBody>
      </p:sp>
      <p:sp>
        <p:nvSpPr>
          <p:cNvPr id="571" name="Rounded Rectangle 570"/>
          <p:cNvSpPr/>
          <p:nvPr/>
        </p:nvSpPr>
        <p:spPr>
          <a:xfrm>
            <a:off x="2493378" y="5826332"/>
            <a:ext cx="7164580" cy="878586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Seravek"/>
                <a:cs typeface="Seravek"/>
              </a:rPr>
              <a:t>The </a:t>
            </a:r>
            <a:r>
              <a:rPr lang="en-US" sz="3200" smtClean="0">
                <a:latin typeface="Seravek"/>
                <a:cs typeface="Seravek"/>
              </a:rPr>
              <a:t>scheduler is still fixed</a:t>
            </a:r>
            <a:endParaRPr lang="en-US" sz="3200" dirty="0" smtClean="0">
              <a:latin typeface="Seravek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682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457"/>
    </mc:Choice>
    <mc:Fallback xmlns="">
      <p:transition xmlns:p14="http://schemas.microsoft.com/office/powerpoint/2010/main" spd="slow" advTm="1164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67" grpId="0" animBg="1"/>
      <p:bldP spid="568" grpId="0" animBg="1"/>
      <p:bldP spid="569" grpId="0" animBg="1"/>
      <p:bldP spid="570" grpId="0" animBg="1"/>
      <p:bldP spid="57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lvl="1">
              <a:spcBef>
                <a:spcPts val="1000"/>
              </a:spcBef>
            </a:pPr>
            <a:r>
              <a:rPr lang="en-US" dirty="0"/>
              <a:t>PIFO was used as a proof construct by Chuang et. al. in the </a:t>
            </a:r>
            <a:r>
              <a:rPr lang="en-US" dirty="0" smtClean="0"/>
              <a:t>90s</a:t>
            </a:r>
          </a:p>
          <a:p>
            <a:pPr marL="228600" lvl="1">
              <a:spcBef>
                <a:spcPts val="1000"/>
              </a:spcBef>
            </a:pPr>
            <a:endParaRPr lang="en-US" b="1" dirty="0" smtClean="0"/>
          </a:p>
          <a:p>
            <a:r>
              <a:rPr lang="en-US" dirty="0" smtClean="0"/>
              <a:t>Universal Packet Scheduling (UPS)</a:t>
            </a:r>
          </a:p>
          <a:p>
            <a:pPr lvl="1"/>
            <a:r>
              <a:rPr lang="en-US" dirty="0" smtClean="0"/>
              <a:t>Single algorithm (LSTF) to replay all schedulers, end point sets slack</a:t>
            </a:r>
          </a:p>
          <a:p>
            <a:pPr lvl="1"/>
            <a:r>
              <a:rPr lang="en-US" dirty="0" smtClean="0"/>
              <a:t>Assumes fixed switches =&gt; cannot express fair queueing, non-work-conserving algorithms</a:t>
            </a:r>
          </a:p>
          <a:p>
            <a:pPr lvl="1"/>
            <a:r>
              <a:rPr lang="en-US" dirty="0" smtClean="0"/>
              <a:t>Assumes single priority queue =&gt; no support for hierarchies</a:t>
            </a:r>
          </a:p>
          <a:p>
            <a:endParaRPr lang="en-US" dirty="0" smtClean="0"/>
          </a:p>
          <a:p>
            <a:r>
              <a:rPr lang="en-US" dirty="0" smtClean="0"/>
              <a:t>Hardware designs for priority queues</a:t>
            </a:r>
          </a:p>
          <a:p>
            <a:pPr lvl="1"/>
            <a:r>
              <a:rPr lang="en-US" dirty="0" smtClean="0"/>
              <a:t>Based on a binary heap, scales to large number of entries</a:t>
            </a:r>
          </a:p>
          <a:p>
            <a:pPr lvl="1"/>
            <a:r>
              <a:rPr lang="en-US" dirty="0" smtClean="0"/>
              <a:t>But needs a single heap for each port; can’t be shared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0437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Programmable scheduling at line rate is within reach</a:t>
            </a:r>
          </a:p>
          <a:p>
            <a:endParaRPr lang="en-US" smtClean="0"/>
          </a:p>
          <a:p>
            <a:r>
              <a:rPr lang="en-US" smtClean="0"/>
              <a:t>Two </a:t>
            </a:r>
            <a:r>
              <a:rPr lang="en-US" dirty="0" smtClean="0"/>
              <a:t>benefits: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xpress new schedulers for different performance objectives</a:t>
            </a:r>
          </a:p>
          <a:p>
            <a:pPr lvl="1"/>
            <a:r>
              <a:rPr lang="en-US" dirty="0" smtClean="0"/>
              <a:t>Express existing schedulers as programs, not hardware</a:t>
            </a:r>
          </a:p>
          <a:p>
            <a:pPr lvl="1"/>
            <a:endParaRPr lang="en-US" dirty="0"/>
          </a:p>
          <a:p>
            <a:r>
              <a:rPr lang="en-US" dirty="0" smtClean="0"/>
              <a:t>Code: http://</a:t>
            </a:r>
            <a:r>
              <a:rPr lang="en-US" dirty="0" err="1" smtClean="0"/>
              <a:t>web.mit.edu</a:t>
            </a:r>
            <a:r>
              <a:rPr lang="en-US" dirty="0" smtClean="0"/>
              <a:t>/</a:t>
            </a:r>
            <a:r>
              <a:rPr lang="en-US" dirty="0" err="1" smtClean="0"/>
              <a:t>pifo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59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Backup slides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9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Proposal: scheduling in P4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Currently not modeled at all, </a:t>
            </a:r>
            <a:r>
              <a:rPr lang="en-US" dirty="0" err="1" smtClean="0">
                <a:latin typeface="Gadugi" panose="020B0502040204020203" pitchFamily="34" charset="0"/>
              </a:rPr>
              <a:t>blackbox</a:t>
            </a:r>
            <a:r>
              <a:rPr lang="en-US" dirty="0" smtClean="0">
                <a:latin typeface="Gadugi" panose="020B0502040204020203" pitchFamily="34" charset="0"/>
              </a:rPr>
              <a:t> left to vendor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Only part of the switch that isn’t programmable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PIFOs present a candidate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Concurrent work on Universal Packet Scheduling also requires a priority queue that is identical to a PIFO</a:t>
            </a:r>
          </a:p>
        </p:txBody>
      </p:sp>
    </p:spTree>
    <p:extLst>
      <p:ext uri="{BB962C8B-B14F-4D97-AF65-F5344CB8AC3E}">
        <p14:creationId xmlns:p14="http://schemas.microsoft.com/office/powerpoint/2010/main" val="92776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38200" y="1790700"/>
            <a:ext cx="10680700" cy="4905166"/>
            <a:chOff x="-76200" y="73985"/>
            <a:chExt cx="10279906" cy="5669382"/>
          </a:xfrm>
        </p:grpSpPr>
        <p:cxnSp>
          <p:nvCxnSpPr>
            <p:cNvPr id="6" name="Elbow Connector 5"/>
            <p:cNvCxnSpPr/>
            <p:nvPr/>
          </p:nvCxnSpPr>
          <p:spPr>
            <a:xfrm rot="5400000" flipH="1">
              <a:off x="52516" y="1962512"/>
              <a:ext cx="5209615" cy="1573515"/>
            </a:xfrm>
            <a:prstGeom prst="bentConnector4">
              <a:avLst>
                <a:gd name="adj1" fmla="val -4388"/>
                <a:gd name="adj2" fmla="val 123392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3312369" y="4225615"/>
              <a:ext cx="0" cy="59254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931034" y="963567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54834" y="1190692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sp>
          <p:nvSpPr>
            <p:cNvPr id="10" name="Trapezoid 9"/>
            <p:cNvSpPr/>
            <p:nvPr/>
          </p:nvSpPr>
          <p:spPr>
            <a:xfrm rot="10800000">
              <a:off x="5902720" y="3818437"/>
              <a:ext cx="2684848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44309" y="3888973"/>
              <a:ext cx="1906572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== comparators</a:t>
              </a:r>
            </a:p>
          </p:txBody>
        </p:sp>
        <p:sp>
          <p:nvSpPr>
            <p:cNvPr id="12" name="Trapezoid 11"/>
            <p:cNvSpPr/>
            <p:nvPr/>
          </p:nvSpPr>
          <p:spPr>
            <a:xfrm rot="10800000">
              <a:off x="1996282" y="3692200"/>
              <a:ext cx="2838934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3" name="Trapezoid 12"/>
            <p:cNvSpPr/>
            <p:nvPr/>
          </p:nvSpPr>
          <p:spPr>
            <a:xfrm rot="10800000">
              <a:off x="2222951" y="3844600"/>
              <a:ext cx="2778584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56726" y="3857099"/>
              <a:ext cx="1762412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&gt; comparators</a:t>
              </a:r>
            </a:p>
          </p:txBody>
        </p:sp>
        <p:sp>
          <p:nvSpPr>
            <p:cNvPr id="15" name="Trapezoid 14"/>
            <p:cNvSpPr/>
            <p:nvPr/>
          </p:nvSpPr>
          <p:spPr>
            <a:xfrm rot="10800000">
              <a:off x="5902732" y="4872627"/>
              <a:ext cx="2684849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40258" y="4908505"/>
              <a:ext cx="1906452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Priority encoder</a:t>
              </a:r>
            </a:p>
          </p:txBody>
        </p:sp>
        <p:sp>
          <p:nvSpPr>
            <p:cNvPr id="17" name="Trapezoid 16"/>
            <p:cNvSpPr/>
            <p:nvPr/>
          </p:nvSpPr>
          <p:spPr>
            <a:xfrm rot="10800000">
              <a:off x="1996292" y="4818164"/>
              <a:ext cx="2838935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8" name="Trapezoid 17"/>
            <p:cNvSpPr/>
            <p:nvPr/>
          </p:nvSpPr>
          <p:spPr>
            <a:xfrm rot="10800000">
              <a:off x="2222960" y="4981033"/>
              <a:ext cx="2778585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68094" y="5016911"/>
              <a:ext cx="1906452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Priority encoder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778402" y="871177"/>
              <a:ext cx="6771079" cy="1172862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adugi" panose="020B0502040204020203" pitchFamily="34" charset="0"/>
              </a:endParaRPr>
            </a:p>
          </p:txBody>
        </p:sp>
        <p:cxnSp>
          <p:nvCxnSpPr>
            <p:cNvPr id="21" name="Elbow Connector 20"/>
            <p:cNvCxnSpPr>
              <a:stCxn id="15" idx="0"/>
              <a:endCxn id="23" idx="3"/>
            </p:cNvCxnSpPr>
            <p:nvPr/>
          </p:nvCxnSpPr>
          <p:spPr>
            <a:xfrm rot="5400000" flipH="1" flipV="1">
              <a:off x="4999482" y="2550492"/>
              <a:ext cx="5101209" cy="609862"/>
            </a:xfrm>
            <a:prstGeom prst="bentConnector4">
              <a:avLst>
                <a:gd name="adj1" fmla="val -4481"/>
                <a:gd name="adj2" fmla="val 234731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rapezoid 21"/>
            <p:cNvSpPr/>
            <p:nvPr/>
          </p:nvSpPr>
          <p:spPr>
            <a:xfrm rot="10800000">
              <a:off x="1896939" y="136831"/>
              <a:ext cx="5958079" cy="332887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6337" y="73985"/>
              <a:ext cx="59686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Shift elements based on push, pop indices</a:t>
              </a:r>
            </a:p>
          </p:txBody>
        </p:sp>
        <p:cxnSp>
          <p:nvCxnSpPr>
            <p:cNvPr id="24" name="Straight Arrow Connector 23"/>
            <p:cNvCxnSpPr>
              <a:stCxn id="22" idx="0"/>
              <a:endCxn id="20" idx="0"/>
            </p:cNvCxnSpPr>
            <p:nvPr/>
          </p:nvCxnSpPr>
          <p:spPr>
            <a:xfrm>
              <a:off x="4875978" y="469718"/>
              <a:ext cx="0" cy="401459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39" idx="2"/>
              <a:endCxn id="39" idx="2"/>
            </p:cNvCxnSpPr>
            <p:nvPr/>
          </p:nvCxnSpPr>
          <p:spPr>
            <a:xfrm>
              <a:off x="3204731" y="1883009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955339" y="1879885"/>
              <a:ext cx="0" cy="1977214"/>
            </a:xfrm>
            <a:prstGeom prst="line">
              <a:avLst/>
            </a:prstGeom>
            <a:ln w="635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0" idx="0"/>
              <a:endCxn id="15" idx="2"/>
            </p:cNvCxnSpPr>
            <p:nvPr/>
          </p:nvCxnSpPr>
          <p:spPr>
            <a:xfrm flipH="1">
              <a:off x="7245156" y="4351836"/>
              <a:ext cx="1" cy="52079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3" idx="0"/>
              <a:endCxn id="18" idx="2"/>
            </p:cNvCxnSpPr>
            <p:nvPr/>
          </p:nvCxnSpPr>
          <p:spPr>
            <a:xfrm flipH="1">
              <a:off x="3612240" y="4378010"/>
              <a:ext cx="2" cy="603033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/>
            <p:nvPr/>
          </p:nvCxnSpPr>
          <p:spPr>
            <a:xfrm rot="5400000" flipH="1">
              <a:off x="166815" y="2114912"/>
              <a:ext cx="5209615" cy="1573515"/>
            </a:xfrm>
            <a:prstGeom prst="bentConnector4">
              <a:avLst>
                <a:gd name="adj1" fmla="val -4388"/>
                <a:gd name="adj2" fmla="val 123392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9159081" y="2711959"/>
              <a:ext cx="1044625" cy="7602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Pop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(DEQ)</a:t>
              </a:r>
            </a:p>
          </p:txBody>
        </p:sp>
        <p:cxnSp>
          <p:nvCxnSpPr>
            <p:cNvPr id="31" name="Straight Arrow Connector 196"/>
            <p:cNvCxnSpPr>
              <a:stCxn id="30" idx="2"/>
              <a:endCxn id="10" idx="1"/>
            </p:cNvCxnSpPr>
            <p:nvPr/>
          </p:nvCxnSpPr>
          <p:spPr>
            <a:xfrm rot="5400000">
              <a:off x="8794658" y="3198400"/>
              <a:ext cx="612973" cy="1160501"/>
            </a:xfrm>
            <a:prstGeom prst="bentConnector2">
              <a:avLst/>
            </a:prstGeom>
            <a:ln w="889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-63499" y="2748564"/>
              <a:ext cx="1330018" cy="7602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Push 1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(ENQ)</a:t>
              </a:r>
            </a:p>
          </p:txBody>
        </p:sp>
        <p:cxnSp>
          <p:nvCxnSpPr>
            <p:cNvPr id="33" name="Straight Arrow Connector 200"/>
            <p:cNvCxnSpPr>
              <a:stCxn id="32" idx="2"/>
              <a:endCxn id="12" idx="3"/>
            </p:cNvCxnSpPr>
            <p:nvPr/>
          </p:nvCxnSpPr>
          <p:spPr>
            <a:xfrm rot="16200000" flipH="1">
              <a:off x="1107168" y="3003110"/>
              <a:ext cx="450131" cy="1461447"/>
            </a:xfrm>
            <a:prstGeom prst="bentConnector2">
              <a:avLst/>
            </a:prstGeom>
            <a:ln w="889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-76200" y="4983162"/>
              <a:ext cx="1500981" cy="7602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Push 2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(reinsert)</a:t>
              </a:r>
            </a:p>
          </p:txBody>
        </p:sp>
        <p:cxnSp>
          <p:nvCxnSpPr>
            <p:cNvPr id="35" name="Elbow Connector 34"/>
            <p:cNvCxnSpPr>
              <a:stCxn id="34" idx="0"/>
              <a:endCxn id="13" idx="3"/>
            </p:cNvCxnSpPr>
            <p:nvPr/>
          </p:nvCxnSpPr>
          <p:spPr>
            <a:xfrm rot="5400000" flipH="1" flipV="1">
              <a:off x="1046027" y="3739564"/>
              <a:ext cx="871862" cy="1615335"/>
            </a:xfrm>
            <a:prstGeom prst="bentConnector2">
              <a:avLst/>
            </a:prstGeom>
            <a:ln w="889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8724897" y="4113443"/>
              <a:ext cx="1069214" cy="818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Logical</a:t>
              </a:r>
            </a:p>
            <a:p>
              <a:r>
                <a:rPr lang="en-US" sz="2000" dirty="0">
                  <a:latin typeface="Gadugi" panose="020B0502040204020203" pitchFamily="34" charset="0"/>
                </a:rPr>
                <a:t>PIFO ID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66371" y="3515385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96587" y="4085138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631957" y="968609"/>
              <a:ext cx="1145548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Logical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PIFO ID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004642" y="959838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28442" y="1186963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cxnSp>
          <p:nvCxnSpPr>
            <p:cNvPr id="42" name="Straight Connector 41"/>
            <p:cNvCxnSpPr>
              <a:stCxn id="43" idx="2"/>
              <a:endCxn id="43" idx="2"/>
            </p:cNvCxnSpPr>
            <p:nvPr/>
          </p:nvCxnSpPr>
          <p:spPr>
            <a:xfrm>
              <a:off x="5278339" y="1879280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4705565" y="964880"/>
              <a:ext cx="1145548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Logical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PIFO ID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5912894" y="134571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adugi" panose="020B0502040204020203" pitchFamily="34" charset="0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6113011" y="134571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adugi" panose="020B0502040204020203" pitchFamily="34" charset="0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6329180" y="134571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adugi" panose="020B0502040204020203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605780" y="942224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529580" y="1169349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cxnSp>
          <p:nvCxnSpPr>
            <p:cNvPr id="49" name="Straight Connector 48"/>
            <p:cNvCxnSpPr>
              <a:stCxn id="50" idx="2"/>
              <a:endCxn id="50" idx="2"/>
            </p:cNvCxnSpPr>
            <p:nvPr/>
          </p:nvCxnSpPr>
          <p:spPr>
            <a:xfrm>
              <a:off x="7879477" y="1861666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7306703" y="947266"/>
              <a:ext cx="1145548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Logical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PIFO ID</a:t>
              </a:r>
            </a:p>
          </p:txBody>
        </p:sp>
        <p:cxnSp>
          <p:nvCxnSpPr>
            <p:cNvPr id="51" name="Straight Connector 83"/>
            <p:cNvCxnSpPr>
              <a:stCxn id="43" idx="2"/>
              <a:endCxn id="10" idx="2"/>
            </p:cNvCxnSpPr>
            <p:nvPr/>
          </p:nvCxnSpPr>
          <p:spPr>
            <a:xfrm rot="16200000" flipH="1">
              <a:off x="5292163" y="1865455"/>
              <a:ext cx="1939157" cy="1966805"/>
            </a:xfrm>
            <a:prstGeom prst="bentConnector3">
              <a:avLst>
                <a:gd name="adj1" fmla="val 52398"/>
              </a:avLst>
            </a:prstGeom>
            <a:ln w="635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83"/>
            <p:cNvCxnSpPr/>
            <p:nvPr/>
          </p:nvCxnSpPr>
          <p:spPr>
            <a:xfrm rot="16200000" flipH="1">
              <a:off x="4073630" y="796260"/>
              <a:ext cx="1935428" cy="4108926"/>
            </a:xfrm>
            <a:prstGeom prst="bentConnector3">
              <a:avLst>
                <a:gd name="adj1" fmla="val 62812"/>
              </a:avLst>
            </a:prstGeom>
            <a:ln w="635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90"/>
            <p:cNvCxnSpPr/>
            <p:nvPr/>
          </p:nvCxnSpPr>
          <p:spPr>
            <a:xfrm rot="5400000">
              <a:off x="4147977" y="1152729"/>
              <a:ext cx="1835576" cy="3243367"/>
            </a:xfrm>
            <a:prstGeom prst="bentConnector3">
              <a:avLst>
                <a:gd name="adj1" fmla="val 33114"/>
              </a:avLst>
            </a:prstGeom>
            <a:ln w="635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90"/>
            <p:cNvCxnSpPr/>
            <p:nvPr/>
          </p:nvCxnSpPr>
          <p:spPr>
            <a:xfrm rot="5400000">
              <a:off x="4394251" y="1058854"/>
              <a:ext cx="2000475" cy="3596014"/>
            </a:xfrm>
            <a:prstGeom prst="bentConnector3">
              <a:avLst>
                <a:gd name="adj1" fmla="val 42252"/>
              </a:avLst>
            </a:prstGeom>
            <a:ln w="635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>
              <a:off x="4167981" y="1851135"/>
              <a:ext cx="0" cy="1841065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40" idx="2"/>
            </p:cNvCxnSpPr>
            <p:nvPr/>
          </p:nvCxnSpPr>
          <p:spPr>
            <a:xfrm>
              <a:off x="4461842" y="1874238"/>
              <a:ext cx="0" cy="1944199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2106284" y="1828032"/>
              <a:ext cx="0" cy="1841065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2377281" y="1861666"/>
              <a:ext cx="0" cy="202729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215900" y="1587500"/>
            <a:ext cx="11722100" cy="5384800"/>
            <a:chOff x="215900" y="1587500"/>
            <a:chExt cx="11722100" cy="5384800"/>
          </a:xfrm>
        </p:grpSpPr>
        <p:sp>
          <p:nvSpPr>
            <p:cNvPr id="63" name="Rectangle 62"/>
            <p:cNvSpPr/>
            <p:nvPr/>
          </p:nvSpPr>
          <p:spPr>
            <a:xfrm>
              <a:off x="215900" y="1587500"/>
              <a:ext cx="11722100" cy="5384800"/>
            </a:xfrm>
            <a:prstGeom prst="rect">
              <a:avLst/>
            </a:prstGeom>
            <a:solidFill>
              <a:srgbClr val="FFFFFF">
                <a:alpha val="8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508000" y="5232400"/>
              <a:ext cx="11303000" cy="1498600"/>
            </a:xfrm>
            <a:prstGeom prst="roundRect">
              <a:avLst/>
            </a:prstGeom>
            <a:solidFill>
              <a:srgbClr val="901028"/>
            </a:solidFill>
            <a:ln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>
                <a:buFont typeface="Wingdings" charset="2"/>
                <a:buChar char="§"/>
              </a:pPr>
              <a:r>
                <a:rPr lang="en-US" sz="3200" dirty="0" smtClean="0">
                  <a:latin typeface="Seravek"/>
                  <a:cs typeface="Seravek"/>
                </a:rPr>
                <a:t>Meets timing (1 GHz) for up to 2048 flows at 16 nm</a:t>
              </a:r>
            </a:p>
            <a:p>
              <a:pPr marL="457200" indent="-457200">
                <a:buFont typeface="Wingdings" charset="2"/>
                <a:buChar char="§"/>
              </a:pPr>
              <a:r>
                <a:rPr lang="en-US" sz="3200" dirty="0" smtClean="0">
                  <a:latin typeface="Seravek"/>
                  <a:cs typeface="Seravek"/>
                </a:rPr>
                <a:t>Less than 4% area overhead (~7 mm</a:t>
              </a:r>
              <a:r>
                <a:rPr lang="en-US" sz="3200" baseline="30000" dirty="0" smtClean="0">
                  <a:latin typeface="Seravek"/>
                  <a:cs typeface="Seravek"/>
                </a:rPr>
                <a:t>2</a:t>
              </a:r>
              <a:r>
                <a:rPr lang="en-US" sz="3200" dirty="0" smtClean="0">
                  <a:latin typeface="Seravek"/>
                  <a:cs typeface="Seravek"/>
                </a:rPr>
                <a:t>) for 5-level scheduler</a:t>
              </a:r>
              <a:endParaRPr lang="en-US" sz="3200" dirty="0">
                <a:latin typeface="Seravek"/>
                <a:cs typeface="Seravek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76570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97"/>
    </mc:Choice>
    <mc:Fallback xmlns="">
      <p:transition xmlns:p14="http://schemas.microsoft.com/office/powerpoint/2010/main" spd="slow" advTm="433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PIFO block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038600" y="2095500"/>
            <a:ext cx="4191000" cy="2286000"/>
          </a:xfrm>
          <a:prstGeom prst="round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724400" y="4152900"/>
            <a:ext cx="0" cy="6477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48100" y="4772561"/>
            <a:ext cx="1790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 smtClean="0">
              <a:latin typeface="Seravek"/>
              <a:cs typeface="Seravek"/>
            </a:endParaRPr>
          </a:p>
          <a:p>
            <a:pPr algn="ctr"/>
            <a:r>
              <a:rPr lang="en-US" sz="2000" dirty="0" err="1" smtClean="0">
                <a:latin typeface="Seravek"/>
                <a:cs typeface="Seravek"/>
              </a:rPr>
              <a:t>Enqueue</a:t>
            </a:r>
            <a:r>
              <a:rPr lang="en-US" sz="2000" dirty="0" smtClean="0">
                <a:latin typeface="Seravek"/>
                <a:cs typeface="Seravek"/>
              </a:rPr>
              <a:t>:</a:t>
            </a:r>
          </a:p>
          <a:p>
            <a:pPr algn="ctr"/>
            <a:r>
              <a:rPr lang="en-US" sz="2000" dirty="0" smtClean="0">
                <a:latin typeface="Seravek"/>
                <a:cs typeface="Seravek"/>
              </a:rPr>
              <a:t>(logical PIFO,</a:t>
            </a:r>
          </a:p>
          <a:p>
            <a:pPr algn="ctr"/>
            <a:r>
              <a:rPr lang="en-US" sz="2000" dirty="0" smtClean="0">
                <a:latin typeface="Seravek"/>
                <a:cs typeface="Seravek"/>
              </a:rPr>
              <a:t> rank,</a:t>
            </a:r>
            <a:r>
              <a:rPr lang="en-US" sz="2000" dirty="0">
                <a:latin typeface="Seravek"/>
                <a:cs typeface="Seravek"/>
              </a:rPr>
              <a:t> </a:t>
            </a:r>
            <a:r>
              <a:rPr lang="en-US" sz="2000" dirty="0" smtClean="0">
                <a:latin typeface="Seravek"/>
                <a:cs typeface="Seravek"/>
              </a:rPr>
              <a:t>flow)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505700" y="4152900"/>
            <a:ext cx="0" cy="6096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29400" y="4800600"/>
            <a:ext cx="1790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 smtClean="0">
              <a:latin typeface="Seravek"/>
              <a:cs typeface="Seravek"/>
            </a:endParaRPr>
          </a:p>
          <a:p>
            <a:pPr algn="ctr"/>
            <a:r>
              <a:rPr lang="en-US" sz="2000" dirty="0" err="1" smtClean="0">
                <a:latin typeface="Seravek"/>
                <a:cs typeface="Seravek"/>
              </a:rPr>
              <a:t>Dequeue</a:t>
            </a:r>
            <a:r>
              <a:rPr lang="en-US" sz="2000" dirty="0" smtClean="0">
                <a:latin typeface="Seravek"/>
                <a:cs typeface="Seravek"/>
              </a:rPr>
              <a:t>:</a:t>
            </a:r>
          </a:p>
          <a:p>
            <a:pPr algn="ctr"/>
            <a:r>
              <a:rPr lang="en-US" sz="2000" dirty="0" smtClean="0">
                <a:latin typeface="Seravek"/>
                <a:cs typeface="Seravek"/>
              </a:rPr>
              <a:t>(logical PIFO)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962400" y="4800600"/>
            <a:ext cx="1600200" cy="153406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ravek"/>
              <a:cs typeface="Seravek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705600" y="4762500"/>
            <a:ext cx="1600200" cy="16002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5410200" y="2400300"/>
            <a:ext cx="769918" cy="1676400"/>
            <a:chOff x="6819900" y="3848100"/>
            <a:chExt cx="769918" cy="1676400"/>
          </a:xfrm>
        </p:grpSpPr>
        <p:grpSp>
          <p:nvGrpSpPr>
            <p:cNvPr id="62" name="Group 61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84" name="Freeform 83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85" name="Straight Connector 84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Rectangle 88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Arrow Connector 89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91" name="Straight Arrow Connector 90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63" name="Group 62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76" name="Freeform 75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Rectangle 80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" name="Straight Arrow Connector 81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83" name="Straight Arrow Connector 82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64" name="Group 63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68" name="Freeform 67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Rectangle 72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75" name="Straight Arrow Connector 74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65" name="Straight Arrow Connector 64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66" name="Straight Arrow Connector 65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67" name="Straight Arrow Connector 66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</p:grpSp>
      <p:grpSp>
        <p:nvGrpSpPr>
          <p:cNvPr id="92" name="Group 91"/>
          <p:cNvGrpSpPr/>
          <p:nvPr/>
        </p:nvGrpSpPr>
        <p:grpSpPr>
          <a:xfrm>
            <a:off x="6286500" y="2400300"/>
            <a:ext cx="769918" cy="1676400"/>
            <a:chOff x="6819900" y="3848100"/>
            <a:chExt cx="769918" cy="1676400"/>
          </a:xfrm>
        </p:grpSpPr>
        <p:grpSp>
          <p:nvGrpSpPr>
            <p:cNvPr id="93" name="Group 92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115" name="Freeform 114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16" name="Straight Connector 115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Rectangle 119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1" name="Straight Arrow Connector 120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22" name="Straight Arrow Connector 121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94" name="Group 93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107" name="Freeform 106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08" name="Straight Connector 107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Rectangle 111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3" name="Straight Arrow Connector 112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14" name="Straight Arrow Connector 113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95" name="Group 94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99" name="Freeform 98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00" name="Straight Connector 99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Rectangle 103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Arrow Connector 104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06" name="Straight Arrow Connector 105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96" name="Straight Arrow Connector 95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97" name="Straight Arrow Connector 96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98" name="Straight Arrow Connector 97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</p:grpSp>
      <p:sp>
        <p:nvSpPr>
          <p:cNvPr id="195" name="Trapezoid 194"/>
          <p:cNvSpPr/>
          <p:nvPr/>
        </p:nvSpPr>
        <p:spPr>
          <a:xfrm rot="5400000">
            <a:off x="3965442" y="2936742"/>
            <a:ext cx="1719935" cy="636181"/>
          </a:xfrm>
          <a:prstGeom prst="trapezoid">
            <a:avLst/>
          </a:prstGeom>
          <a:solidFill>
            <a:srgbClr val="FF7E77"/>
          </a:solidFill>
          <a:ln>
            <a:solidFill>
              <a:srgbClr val="EC401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 defTabSz="566900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ALU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25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192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50"/>
    </mc:Choice>
    <mc:Fallback xmlns="">
      <p:transition xmlns:p14="http://schemas.microsoft.com/office/powerpoint/2010/main" spd="slow" advTm="226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PIFO mesh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457700" y="1614055"/>
            <a:ext cx="3048000" cy="2538845"/>
            <a:chOff x="4457700" y="1614055"/>
            <a:chExt cx="3048000" cy="2538845"/>
          </a:xfrm>
        </p:grpSpPr>
        <p:grpSp>
          <p:nvGrpSpPr>
            <p:cNvPr id="9" name="Group 8"/>
            <p:cNvGrpSpPr/>
            <p:nvPr/>
          </p:nvGrpSpPr>
          <p:grpSpPr>
            <a:xfrm>
              <a:off x="5295900" y="3276600"/>
              <a:ext cx="838200" cy="876300"/>
              <a:chOff x="5295900" y="3276600"/>
              <a:chExt cx="838200" cy="876300"/>
            </a:xfrm>
          </p:grpSpPr>
          <p:cxnSp>
            <p:nvCxnSpPr>
              <p:cNvPr id="41" name="Straight Arrow Connector 40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Group 6"/>
              <p:cNvGrpSpPr/>
              <p:nvPr/>
            </p:nvGrpSpPr>
            <p:grpSpPr>
              <a:xfrm>
                <a:off x="5295900" y="3390900"/>
                <a:ext cx="838200" cy="762000"/>
                <a:chOff x="5295900" y="3657600"/>
                <a:chExt cx="838200" cy="762000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52959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Enq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46" name="Rounded Rectangle 45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3" name="Group 12"/>
            <p:cNvGrpSpPr/>
            <p:nvPr/>
          </p:nvGrpSpPr>
          <p:grpSpPr>
            <a:xfrm>
              <a:off x="4457700" y="1614055"/>
              <a:ext cx="3048000" cy="1662545"/>
              <a:chOff x="-762000" y="2781300"/>
              <a:chExt cx="4191000" cy="22860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-762000" y="2781300"/>
                <a:ext cx="4191000" cy="2286000"/>
              </a:xfrm>
              <a:prstGeom prst="roundRect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6096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79" name="Freeform 78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80" name="Straight Connector 79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Connector 82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4" name="Rectangle 83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5" name="Straight Arrow Connector 84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86" name="Straight Arrow Connector 85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71" name="Freeform 70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72" name="Straight Connector 71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6" name="Rectangle 75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7" name="Straight Arrow Connector 76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78" name="Straight Arrow Connector 77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59" name="Group 58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3" name="Freeform 62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4" name="Straight Connector 63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8" name="Rectangle 67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9" name="Straight Arrow Connector 68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70" name="Straight Arrow Connector 69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60" name="Straight Arrow Connector 59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1" name="Straight Arrow Connector 60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2" name="Straight Arrow Connector 61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14859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49" name="Freeform 48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Rectangle 53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5" name="Straight Arrow Connector 54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56" name="Straight Arrow Connector 55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32" name="Freeform 3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Rectangle 3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" name="Straight Arrow Connector 3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39" name="Straight Arrow Connector 3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4" name="Freeform 23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" name="Rectangle 28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" name="Straight Arrow Connector 29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31" name="Straight Arrow Connector 30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21" name="Straight Arrow Connector 20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2" name="Straight Arrow Connector 21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3" name="Straight Arrow Connector 22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</p:grpSp>
        <p:grpSp>
          <p:nvGrpSpPr>
            <p:cNvPr id="87" name="Group 86"/>
            <p:cNvGrpSpPr/>
            <p:nvPr/>
          </p:nvGrpSpPr>
          <p:grpSpPr>
            <a:xfrm>
              <a:off x="6134100" y="3276600"/>
              <a:ext cx="838200" cy="876300"/>
              <a:chOff x="5257800" y="3276600"/>
              <a:chExt cx="838200" cy="876300"/>
            </a:xfrm>
          </p:grpSpPr>
          <p:cxnSp>
            <p:nvCxnSpPr>
              <p:cNvPr id="88" name="Straight Arrow Connector 87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9" name="Group 88"/>
              <p:cNvGrpSpPr/>
              <p:nvPr/>
            </p:nvGrpSpPr>
            <p:grpSpPr>
              <a:xfrm>
                <a:off x="5257800" y="3390900"/>
                <a:ext cx="838200" cy="762000"/>
                <a:chOff x="5257800" y="3657600"/>
                <a:chExt cx="838200" cy="762000"/>
              </a:xfrm>
            </p:grpSpPr>
            <p:sp>
              <p:nvSpPr>
                <p:cNvPr id="90" name="TextBox 89"/>
                <p:cNvSpPr txBox="1"/>
                <p:nvPr/>
              </p:nvSpPr>
              <p:spPr>
                <a:xfrm>
                  <a:off x="52578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Deq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91" name="Rounded Rectangle 90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92" name="Group 91"/>
          <p:cNvGrpSpPr/>
          <p:nvPr/>
        </p:nvGrpSpPr>
        <p:grpSpPr>
          <a:xfrm>
            <a:off x="8496300" y="4090555"/>
            <a:ext cx="3048000" cy="2538845"/>
            <a:chOff x="4457700" y="1614055"/>
            <a:chExt cx="3048000" cy="2538845"/>
          </a:xfrm>
        </p:grpSpPr>
        <p:grpSp>
          <p:nvGrpSpPr>
            <p:cNvPr id="93" name="Group 92"/>
            <p:cNvGrpSpPr/>
            <p:nvPr/>
          </p:nvGrpSpPr>
          <p:grpSpPr>
            <a:xfrm>
              <a:off x="5295900" y="3276600"/>
              <a:ext cx="838200" cy="876300"/>
              <a:chOff x="5295900" y="3276600"/>
              <a:chExt cx="838200" cy="876300"/>
            </a:xfrm>
          </p:grpSpPr>
          <p:cxnSp>
            <p:nvCxnSpPr>
              <p:cNvPr id="164" name="Straight Arrow Connector 163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5" name="Group 164"/>
              <p:cNvGrpSpPr/>
              <p:nvPr/>
            </p:nvGrpSpPr>
            <p:grpSpPr>
              <a:xfrm>
                <a:off x="5295900" y="3390900"/>
                <a:ext cx="838200" cy="762000"/>
                <a:chOff x="5295900" y="3657600"/>
                <a:chExt cx="838200" cy="762000"/>
              </a:xfrm>
            </p:grpSpPr>
            <p:sp>
              <p:nvSpPr>
                <p:cNvPr id="166" name="TextBox 165"/>
                <p:cNvSpPr txBox="1"/>
                <p:nvPr/>
              </p:nvSpPr>
              <p:spPr>
                <a:xfrm>
                  <a:off x="52959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Enq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167" name="Rounded Rectangle 166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4" name="Group 93"/>
            <p:cNvGrpSpPr/>
            <p:nvPr/>
          </p:nvGrpSpPr>
          <p:grpSpPr>
            <a:xfrm>
              <a:off x="4457700" y="1614055"/>
              <a:ext cx="3048000" cy="1662545"/>
              <a:chOff x="-762000" y="2781300"/>
              <a:chExt cx="4191000" cy="22860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-762000" y="2781300"/>
                <a:ext cx="4191000" cy="2286000"/>
              </a:xfrm>
              <a:prstGeom prst="roundRect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6096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34" name="Group 133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56" name="Freeform 15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57" name="Straight Connector 15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Straight Connector 15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Straight Connector 15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Straight Connector 15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1" name="Rectangle 16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62" name="Straight Arrow Connector 16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63" name="Straight Arrow Connector 16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35" name="Group 134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48" name="Freeform 147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49" name="Straight Connector 148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Connector 149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Straight Connector 150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3" name="Rectangle 152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4" name="Straight Arrow Connector 153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55" name="Straight Arrow Connector 154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36" name="Group 135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40" name="Freeform 139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41" name="Straight Connector 140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5" name="Rectangle 144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6" name="Straight Arrow Connector 145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47" name="Straight Arrow Connector 146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137" name="Straight Arrow Connector 136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38" name="Straight Arrow Connector 137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39" name="Straight Arrow Connector 138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grpSp>
            <p:nvGrpSpPr>
              <p:cNvPr id="102" name="Group 101"/>
              <p:cNvGrpSpPr/>
              <p:nvPr/>
            </p:nvGrpSpPr>
            <p:grpSpPr>
              <a:xfrm>
                <a:off x="14859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04" name="Group 103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26" name="Freeform 12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27" name="Straight Connector 12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2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1" name="Rectangle 13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32" name="Straight Arrow Connector 13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33" name="Straight Arrow Connector 13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05" name="Group 104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18" name="Freeform 117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19" name="Straight Connector 118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3" name="Rectangle 122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4" name="Straight Arrow Connector 123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25" name="Straight Arrow Connector 124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06" name="Group 105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10" name="Freeform 109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5" name="Rectangle 114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6" name="Straight Arrow Connector 115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17" name="Straight Arrow Connector 116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107" name="Straight Arrow Connector 106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08" name="Straight Arrow Connector 107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09" name="Straight Arrow Connector 108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sp>
            <p:nvSpPr>
              <p:cNvPr id="103" name="Trapezoid 102"/>
              <p:cNvSpPr/>
              <p:nvPr/>
            </p:nvSpPr>
            <p:spPr>
              <a:xfrm rot="5400000">
                <a:off x="-846677" y="3660642"/>
                <a:ext cx="1719935" cy="559980"/>
              </a:xfrm>
              <a:prstGeom prst="trapezoid">
                <a:avLst/>
              </a:prstGeom>
              <a:solidFill>
                <a:srgbClr val="FF7E77"/>
              </a:solidFill>
              <a:ln>
                <a:solidFill>
                  <a:srgbClr val="EC401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r>
                  <a:rPr lang="en-US" sz="2200" dirty="0" smtClean="0">
                    <a:solidFill>
                      <a:schemeClr val="bg1"/>
                    </a:solidFill>
                    <a:latin typeface="Seravek"/>
                    <a:cs typeface="Seravek"/>
                  </a:rPr>
                  <a:t>ALU</a:t>
                </a: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6134100" y="3276600"/>
              <a:ext cx="838200" cy="876300"/>
              <a:chOff x="5257800" y="3276600"/>
              <a:chExt cx="838200" cy="876300"/>
            </a:xfrm>
          </p:grpSpPr>
          <p:cxnSp>
            <p:nvCxnSpPr>
              <p:cNvPr id="96" name="Straight Arrow Connector 95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7" name="Group 96"/>
              <p:cNvGrpSpPr/>
              <p:nvPr/>
            </p:nvGrpSpPr>
            <p:grpSpPr>
              <a:xfrm>
                <a:off x="5257800" y="3390900"/>
                <a:ext cx="838200" cy="762000"/>
                <a:chOff x="5257800" y="3657600"/>
                <a:chExt cx="838200" cy="762000"/>
              </a:xfrm>
            </p:grpSpPr>
            <p:sp>
              <p:nvSpPr>
                <p:cNvPr id="98" name="TextBox 97"/>
                <p:cNvSpPr txBox="1"/>
                <p:nvPr/>
              </p:nvSpPr>
              <p:spPr>
                <a:xfrm>
                  <a:off x="52578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Deq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99" name="Rounded Rectangle 98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68" name="Group 167"/>
          <p:cNvGrpSpPr/>
          <p:nvPr/>
        </p:nvGrpSpPr>
        <p:grpSpPr>
          <a:xfrm>
            <a:off x="533400" y="4114800"/>
            <a:ext cx="3048000" cy="2538845"/>
            <a:chOff x="4457700" y="1614055"/>
            <a:chExt cx="3048000" cy="2538845"/>
          </a:xfrm>
        </p:grpSpPr>
        <p:grpSp>
          <p:nvGrpSpPr>
            <p:cNvPr id="169" name="Group 168"/>
            <p:cNvGrpSpPr/>
            <p:nvPr/>
          </p:nvGrpSpPr>
          <p:grpSpPr>
            <a:xfrm>
              <a:off x="5295900" y="3276600"/>
              <a:ext cx="838200" cy="876300"/>
              <a:chOff x="5295900" y="3276600"/>
              <a:chExt cx="838200" cy="876300"/>
            </a:xfrm>
          </p:grpSpPr>
          <p:cxnSp>
            <p:nvCxnSpPr>
              <p:cNvPr id="240" name="Straight Arrow Connector 239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1" name="Group 240"/>
              <p:cNvGrpSpPr/>
              <p:nvPr/>
            </p:nvGrpSpPr>
            <p:grpSpPr>
              <a:xfrm>
                <a:off x="5295900" y="3390900"/>
                <a:ext cx="838200" cy="762000"/>
                <a:chOff x="5295900" y="3657600"/>
                <a:chExt cx="838200" cy="762000"/>
              </a:xfrm>
            </p:grpSpPr>
            <p:sp>
              <p:nvSpPr>
                <p:cNvPr id="242" name="TextBox 241"/>
                <p:cNvSpPr txBox="1"/>
                <p:nvPr/>
              </p:nvSpPr>
              <p:spPr>
                <a:xfrm>
                  <a:off x="52959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Enq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243" name="Rounded Rectangle 242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70" name="Group 169"/>
            <p:cNvGrpSpPr/>
            <p:nvPr/>
          </p:nvGrpSpPr>
          <p:grpSpPr>
            <a:xfrm>
              <a:off x="4457700" y="1614055"/>
              <a:ext cx="3048000" cy="1662545"/>
              <a:chOff x="-762000" y="2781300"/>
              <a:chExt cx="4191000" cy="2286000"/>
            </a:xfrm>
          </p:grpSpPr>
          <p:sp>
            <p:nvSpPr>
              <p:cNvPr id="176" name="Rounded Rectangle 175"/>
              <p:cNvSpPr/>
              <p:nvPr/>
            </p:nvSpPr>
            <p:spPr>
              <a:xfrm>
                <a:off x="-762000" y="2781300"/>
                <a:ext cx="4191000" cy="2286000"/>
              </a:xfrm>
              <a:prstGeom prst="roundRect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grpSp>
            <p:nvGrpSpPr>
              <p:cNvPr id="177" name="Group 176"/>
              <p:cNvGrpSpPr/>
              <p:nvPr/>
            </p:nvGrpSpPr>
            <p:grpSpPr>
              <a:xfrm>
                <a:off x="6096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210" name="Group 209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32" name="Freeform 23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33" name="Straight Connector 23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Straight Connector 23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Straight Connector 23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7" name="Rectangle 23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8" name="Straight Arrow Connector 23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39" name="Straight Arrow Connector 23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211" name="Group 210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24" name="Freeform 223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25" name="Straight Connector 224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Connector 225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Straight Connector 226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8" name="Straight Connector 227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9" name="Rectangle 228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0" name="Straight Arrow Connector 229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31" name="Straight Arrow Connector 230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212" name="Group 211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16" name="Freeform 21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17" name="Straight Connector 21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" name="Straight Connector 21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Straight Connector 21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Straight Connector 21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1" name="Rectangle 22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22" name="Straight Arrow Connector 22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23" name="Straight Arrow Connector 22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213" name="Straight Arrow Connector 212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14" name="Straight Arrow Connector 213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15" name="Straight Arrow Connector 214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grpSp>
            <p:nvGrpSpPr>
              <p:cNvPr id="178" name="Group 177"/>
              <p:cNvGrpSpPr/>
              <p:nvPr/>
            </p:nvGrpSpPr>
            <p:grpSpPr>
              <a:xfrm>
                <a:off x="14859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80" name="Group 179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02" name="Freeform 20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03" name="Straight Connector 20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Straight Connector 20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Straight Connector 20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7" name="Rectangle 20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8" name="Straight Arrow Connector 20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09" name="Straight Arrow Connector 20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81" name="Group 180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94" name="Freeform 193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95" name="Straight Connector 194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9" name="Rectangle 198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0" name="Straight Arrow Connector 199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01" name="Straight Arrow Connector 200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82" name="Group 181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86" name="Freeform 18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87" name="Straight Connector 18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1" name="Rectangle 19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2" name="Straight Arrow Connector 19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93" name="Straight Arrow Connector 19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183" name="Straight Arrow Connector 182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84" name="Straight Arrow Connector 183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85" name="Straight Arrow Connector 184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sp>
            <p:nvSpPr>
              <p:cNvPr id="179" name="Trapezoid 178"/>
              <p:cNvSpPr/>
              <p:nvPr/>
            </p:nvSpPr>
            <p:spPr>
              <a:xfrm rot="5400000">
                <a:off x="-846677" y="3660642"/>
                <a:ext cx="1719935" cy="559980"/>
              </a:xfrm>
              <a:prstGeom prst="trapezoid">
                <a:avLst/>
              </a:prstGeom>
              <a:solidFill>
                <a:srgbClr val="FF7E77"/>
              </a:solidFill>
              <a:ln>
                <a:solidFill>
                  <a:srgbClr val="EC401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r>
                  <a:rPr lang="en-US" sz="2200" dirty="0" smtClean="0">
                    <a:solidFill>
                      <a:schemeClr val="bg1"/>
                    </a:solidFill>
                    <a:latin typeface="Seravek"/>
                    <a:cs typeface="Seravek"/>
                  </a:rPr>
                  <a:t>ALU</a:t>
                </a:r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6134100" y="3276600"/>
              <a:ext cx="838200" cy="876300"/>
              <a:chOff x="5257800" y="3276600"/>
              <a:chExt cx="838200" cy="876300"/>
            </a:xfrm>
          </p:grpSpPr>
          <p:cxnSp>
            <p:nvCxnSpPr>
              <p:cNvPr id="172" name="Straight Arrow Connector 171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3" name="Group 172"/>
              <p:cNvGrpSpPr/>
              <p:nvPr/>
            </p:nvGrpSpPr>
            <p:grpSpPr>
              <a:xfrm>
                <a:off x="5257800" y="3390900"/>
                <a:ext cx="838200" cy="762000"/>
                <a:chOff x="5257800" y="3657600"/>
                <a:chExt cx="838200" cy="762000"/>
              </a:xfrm>
            </p:grpSpPr>
            <p:sp>
              <p:nvSpPr>
                <p:cNvPr id="174" name="TextBox 173"/>
                <p:cNvSpPr txBox="1"/>
                <p:nvPr/>
              </p:nvSpPr>
              <p:spPr>
                <a:xfrm>
                  <a:off x="52578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Deq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175" name="Rounded Rectangle 174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244" name="Straight Arrow Connector 243"/>
          <p:cNvCxnSpPr>
            <a:stCxn id="176" idx="3"/>
            <a:endCxn id="100" idx="1"/>
          </p:cNvCxnSpPr>
          <p:nvPr/>
        </p:nvCxnSpPr>
        <p:spPr>
          <a:xfrm flipV="1">
            <a:off x="3581400" y="4921828"/>
            <a:ext cx="4914900" cy="24245"/>
          </a:xfrm>
          <a:prstGeom prst="straightConnector1">
            <a:avLst/>
          </a:prstGeom>
          <a:ln w="889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stCxn id="14" idx="3"/>
          </p:cNvCxnSpPr>
          <p:nvPr/>
        </p:nvCxnSpPr>
        <p:spPr>
          <a:xfrm>
            <a:off x="7505700" y="2445328"/>
            <a:ext cx="1866900" cy="1631372"/>
          </a:xfrm>
          <a:prstGeom prst="straightConnector1">
            <a:avLst/>
          </a:prstGeom>
          <a:ln w="889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14" idx="1"/>
          </p:cNvCxnSpPr>
          <p:nvPr/>
        </p:nvCxnSpPr>
        <p:spPr>
          <a:xfrm flipH="1">
            <a:off x="2732496" y="2445328"/>
            <a:ext cx="1725204" cy="1672358"/>
          </a:xfrm>
          <a:prstGeom prst="straightConnector1">
            <a:avLst/>
          </a:prstGeom>
          <a:ln w="889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tangle 263"/>
          <p:cNvSpPr/>
          <p:nvPr/>
        </p:nvSpPr>
        <p:spPr>
          <a:xfrm>
            <a:off x="6743700" y="1714500"/>
            <a:ext cx="609600" cy="14430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Next-hop lookup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65" name="Trapezoid 264"/>
          <p:cNvSpPr/>
          <p:nvPr/>
        </p:nvSpPr>
        <p:spPr>
          <a:xfrm rot="5400000">
            <a:off x="4428740" y="2250602"/>
            <a:ext cx="1250861" cy="407258"/>
          </a:xfrm>
          <a:prstGeom prst="trapezoid">
            <a:avLst/>
          </a:prstGeom>
          <a:solidFill>
            <a:srgbClr val="FF7E77"/>
          </a:solidFill>
          <a:ln>
            <a:solidFill>
              <a:srgbClr val="EC401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ALU</a:t>
            </a:r>
          </a:p>
        </p:txBody>
      </p:sp>
      <p:sp>
        <p:nvSpPr>
          <p:cNvPr id="266" name="Rectangle 265"/>
          <p:cNvSpPr/>
          <p:nvPr/>
        </p:nvSpPr>
        <p:spPr>
          <a:xfrm>
            <a:off x="10782300" y="4191000"/>
            <a:ext cx="609600" cy="14430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Next-hop lookup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2819400" y="4229100"/>
            <a:ext cx="609600" cy="14430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Next-hop lookup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26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02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84"/>
    </mc:Choice>
    <mc:Fallback xmlns="">
      <p:transition xmlns:p14="http://schemas.microsoft.com/office/powerpoint/2010/main" spd="slow" advTm="343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6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 animBg="1"/>
      <p:bldP spid="266" grpId="0" animBg="1"/>
      <p:bldP spid="26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Proposal: scheduling in P4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Need to model a PIFO (or priority queue) in P4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Requires an extern instance to model a PIFO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Can start by including it in a target-specific library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Later migrate to standard library if there’s sufficient interest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Section 16 of P4v1.1</a:t>
            </a:r>
          </a:p>
          <a:p>
            <a:pPr lvl="1"/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Transactions themselves can be compiled down to P4 code using the Domino DSL for </a:t>
            </a:r>
            <a:r>
              <a:rPr lang="en-US" dirty="0" err="1" smtClean="0">
                <a:latin typeface="Gadugi" panose="020B0502040204020203" pitchFamily="34" charset="0"/>
              </a:rPr>
              <a:t>stateful</a:t>
            </a:r>
            <a:r>
              <a:rPr lang="en-US" dirty="0" smtClean="0">
                <a:latin typeface="Gadugi" panose="020B0502040204020203" pitchFamily="34" charset="0"/>
              </a:rPr>
              <a:t> algorithms.</a:t>
            </a:r>
          </a:p>
        </p:txBody>
      </p:sp>
    </p:spTree>
    <p:extLst>
      <p:ext uri="{BB962C8B-B14F-4D97-AF65-F5344CB8AC3E}">
        <p14:creationId xmlns:p14="http://schemas.microsoft.com/office/powerpoint/2010/main" val="196314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Hardware feasibility of PIFOs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Number of flows handled by a PIFO affects timing.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Number of logical PIFOs within a PIFO, priority and metadata width, and number of PIFO blocks only increases area.</a:t>
            </a:r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30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23128"/>
            <a:ext cx="10210800" cy="1325563"/>
          </a:xfrm>
        </p:spPr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Composing PIFOs: min. rate guarantees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Gadugi" panose="020B0502040204020203" pitchFamily="34" charset="0"/>
              </a:rPr>
              <a:t>Minimum rate guarantees:</a:t>
            </a:r>
          </a:p>
          <a:p>
            <a:pPr marL="0" indent="0">
              <a:buNone/>
            </a:pPr>
            <a:endParaRPr lang="en-US" dirty="0">
              <a:latin typeface="Gadugi" panose="020B0502040204020203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Gadugi" panose="020B0502040204020203" pitchFamily="34" charset="0"/>
              </a:rPr>
              <a:t>Provide each flow a guaranteed</a:t>
            </a:r>
          </a:p>
          <a:p>
            <a:pPr marL="0" indent="0">
              <a:buNone/>
            </a:pPr>
            <a:r>
              <a:rPr lang="en-US" dirty="0" smtClean="0">
                <a:latin typeface="Gadugi" panose="020B0502040204020203" pitchFamily="34" charset="0"/>
              </a:rPr>
              <a:t>rate provided the sum of these</a:t>
            </a:r>
          </a:p>
          <a:p>
            <a:pPr marL="0" indent="0">
              <a:buNone/>
            </a:pPr>
            <a:r>
              <a:rPr lang="en-US" dirty="0" smtClean="0">
                <a:latin typeface="Gadugi" panose="020B0502040204020203" pitchFamily="34" charset="0"/>
              </a:rPr>
              <a:t>guarantees  is below capacity.</a:t>
            </a:r>
            <a:endParaRPr lang="en-US" dirty="0">
              <a:latin typeface="Gadugi" panose="020B0502040204020203" pitchFamily="34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9296401" y="3843236"/>
            <a:ext cx="996505" cy="316285"/>
            <a:chOff x="1559390" y="903111"/>
            <a:chExt cx="867721" cy="313268"/>
          </a:xfrm>
        </p:grpSpPr>
        <p:cxnSp>
          <p:nvCxnSpPr>
            <p:cNvPr id="84" name="Straight Connector 83"/>
            <p:cNvCxnSpPr/>
            <p:nvPr/>
          </p:nvCxnSpPr>
          <p:spPr>
            <a:xfrm flipV="1">
              <a:off x="1559390" y="903111"/>
              <a:ext cx="867721" cy="12769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>
            <a:xfrm flipV="1">
              <a:off x="1559390" y="1216378"/>
              <a:ext cx="867721" cy="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88" name="Rectangle 87"/>
          <p:cNvSpPr/>
          <p:nvPr/>
        </p:nvSpPr>
        <p:spPr>
          <a:xfrm>
            <a:off x="10108294" y="3857221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9919617" y="3858747"/>
            <a:ext cx="163401" cy="28874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982609" y="3856921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353301" y="3834074"/>
            <a:ext cx="996505" cy="316285"/>
            <a:chOff x="1559390" y="903111"/>
            <a:chExt cx="867721" cy="313268"/>
          </a:xfrm>
        </p:grpSpPr>
        <p:cxnSp>
          <p:nvCxnSpPr>
            <p:cNvPr id="120" name="Straight Connector 119"/>
            <p:cNvCxnSpPr/>
            <p:nvPr/>
          </p:nvCxnSpPr>
          <p:spPr>
            <a:xfrm flipV="1">
              <a:off x="1559390" y="903111"/>
              <a:ext cx="867721" cy="12769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1" name="Straight Connector 120"/>
            <p:cNvCxnSpPr/>
            <p:nvPr/>
          </p:nvCxnSpPr>
          <p:spPr>
            <a:xfrm flipV="1">
              <a:off x="1559390" y="1216378"/>
              <a:ext cx="867721" cy="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2" name="Straight Connector 121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123" name="Rectangle 122"/>
          <p:cNvSpPr/>
          <p:nvPr/>
        </p:nvSpPr>
        <p:spPr>
          <a:xfrm>
            <a:off x="8167992" y="3846965"/>
            <a:ext cx="163401" cy="28874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7806040" y="3852720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8381463" y="2876605"/>
            <a:ext cx="996505" cy="316285"/>
            <a:chOff x="1559390" y="903111"/>
            <a:chExt cx="867721" cy="313268"/>
          </a:xfrm>
        </p:grpSpPr>
        <p:cxnSp>
          <p:nvCxnSpPr>
            <p:cNvPr id="131" name="Straight Connector 130"/>
            <p:cNvCxnSpPr/>
            <p:nvPr/>
          </p:nvCxnSpPr>
          <p:spPr>
            <a:xfrm flipV="1">
              <a:off x="1559390" y="903111"/>
              <a:ext cx="867721" cy="12769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32" name="Straight Connector 131"/>
            <p:cNvCxnSpPr/>
            <p:nvPr/>
          </p:nvCxnSpPr>
          <p:spPr>
            <a:xfrm flipV="1">
              <a:off x="1559390" y="1216378"/>
              <a:ext cx="867721" cy="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134" name="Rectangle 133"/>
          <p:cNvSpPr/>
          <p:nvPr/>
        </p:nvSpPr>
        <p:spPr>
          <a:xfrm>
            <a:off x="9196154" y="2889496"/>
            <a:ext cx="163401" cy="28874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9022353" y="2890590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8671092" y="2892116"/>
            <a:ext cx="163401" cy="28874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8846230" y="2890374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8492061" y="2892116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 flipH="1">
            <a:off x="8221724" y="3235813"/>
            <a:ext cx="665352" cy="5585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8887076" y="3235812"/>
            <a:ext cx="599824" cy="5741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6096000" y="2744148"/>
            <a:ext cx="2329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PIFO-Root</a:t>
            </a:r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Prioritize flows under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min. rate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781801" y="4219576"/>
            <a:ext cx="1835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PIFO-A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(FIFO for flow A)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8724901" y="4230470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PIFO-B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(FIFO for flow B)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 flipH="1">
            <a:off x="7729840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9" name="TextBox 148"/>
          <p:cNvSpPr txBox="1"/>
          <p:nvPr/>
        </p:nvSpPr>
        <p:spPr>
          <a:xfrm flipH="1">
            <a:off x="9867901" y="381000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0" name="TextBox 149"/>
          <p:cNvSpPr txBox="1"/>
          <p:nvPr/>
        </p:nvSpPr>
        <p:spPr>
          <a:xfrm flipH="1">
            <a:off x="7920340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1" name="TextBox 150"/>
          <p:cNvSpPr txBox="1"/>
          <p:nvPr/>
        </p:nvSpPr>
        <p:spPr>
          <a:xfrm flipH="1">
            <a:off x="10039351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4" name="TextBox 153"/>
          <p:cNvSpPr txBox="1"/>
          <p:nvPr/>
        </p:nvSpPr>
        <p:spPr>
          <a:xfrm flipH="1">
            <a:off x="8106667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8420100" y="2846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8600818" y="284360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8766351" y="28470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8956909" y="28464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9131084" y="284534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6650536" y="1740856"/>
            <a:ext cx="31983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Gadugi" panose="020B0502040204020203" pitchFamily="34" charset="0"/>
              </a:rPr>
              <a:t>Composing PIFOs</a:t>
            </a:r>
          </a:p>
        </p:txBody>
      </p:sp>
    </p:spTree>
    <p:extLst>
      <p:ext uri="{BB962C8B-B14F-4D97-AF65-F5344CB8AC3E}">
        <p14:creationId xmlns:p14="http://schemas.microsoft.com/office/powerpoint/2010/main" val="250380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 animBg="1"/>
      <p:bldP spid="90" grpId="0" animBg="1"/>
      <p:bldP spid="123" grpId="0" animBg="1"/>
      <p:bldP spid="127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42" grpId="0"/>
      <p:bldP spid="143" grpId="0"/>
      <p:bldP spid="144" grpId="0"/>
      <p:bldP spid="145" grpId="0"/>
      <p:bldP spid="149" grpId="0"/>
      <p:bldP spid="150" grpId="0"/>
      <p:bldP spid="151" grpId="0"/>
      <p:bldP spid="154" grpId="0"/>
      <p:bldP spid="155" grpId="0"/>
      <p:bldP spid="156" grpId="0"/>
      <p:bldP spid="157" grpId="0"/>
      <p:bldP spid="158" grpId="0"/>
      <p:bldP spid="159" grpId="0"/>
      <p:bldP spid="1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is programmable scheduling hard?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</a:t>
            </a:r>
            <a:r>
              <a:rPr lang="en-US" dirty="0" smtClean="0"/>
              <a:t>algorithms, </a:t>
            </a:r>
            <a:r>
              <a:rPr lang="en-US" dirty="0" smtClean="0"/>
              <a:t>yet </a:t>
            </a:r>
            <a:r>
              <a:rPr lang="en-US" dirty="0" smtClean="0"/>
              <a:t>no </a:t>
            </a:r>
            <a:r>
              <a:rPr lang="en-US" dirty="0" smtClean="0"/>
              <a:t>consensus on </a:t>
            </a:r>
            <a:r>
              <a:rPr lang="en-US" dirty="0" smtClean="0"/>
              <a:t>abstractions, cf.</a:t>
            </a:r>
            <a:endParaRPr lang="en-US" dirty="0" smtClean="0"/>
          </a:p>
          <a:p>
            <a:pPr lvl="1"/>
            <a:r>
              <a:rPr lang="en-US" dirty="0"/>
              <a:t>P</a:t>
            </a:r>
            <a:r>
              <a:rPr lang="en-US" dirty="0" smtClean="0"/>
              <a:t>arse graphs for parsing</a:t>
            </a:r>
          </a:p>
          <a:p>
            <a:pPr lvl="1"/>
            <a:r>
              <a:rPr lang="en-US" dirty="0" smtClean="0"/>
              <a:t>Match-action tables for forwarding</a:t>
            </a:r>
          </a:p>
          <a:p>
            <a:pPr lvl="1"/>
            <a:r>
              <a:rPr lang="en-US" dirty="0" smtClean="0"/>
              <a:t>Packet transactions for data-plane algorithms</a:t>
            </a:r>
          </a:p>
          <a:p>
            <a:pPr marL="0" indent="0">
              <a:buNone/>
            </a:pPr>
            <a:endParaRPr lang="en-US" sz="1200" dirty="0" smtClean="0"/>
          </a:p>
          <a:p>
            <a:r>
              <a:rPr lang="en-US" dirty="0" smtClean="0"/>
              <a:t>Ti</a:t>
            </a:r>
            <a:r>
              <a:rPr lang="en-US" dirty="0" smtClean="0"/>
              <a:t>ght </a:t>
            </a:r>
            <a:r>
              <a:rPr lang="en-US" dirty="0" smtClean="0"/>
              <a:t>timing requirements</a:t>
            </a:r>
          </a:p>
          <a:p>
            <a:pPr lvl="1"/>
            <a:r>
              <a:rPr lang="en-US" dirty="0" smtClean="0"/>
              <a:t>Scheduler manipulates </a:t>
            </a:r>
            <a:r>
              <a:rPr lang="en-US" dirty="0" smtClean="0"/>
              <a:t>state every clock cycle</a:t>
            </a:r>
          </a:p>
          <a:p>
            <a:pPr lvl="1"/>
            <a:r>
              <a:rPr lang="en-US" dirty="0" smtClean="0"/>
              <a:t>One decision per clock cycle is typical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66800" y="5524500"/>
            <a:ext cx="10039350" cy="1104900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Seravek"/>
                <a:cs typeface="Seravek"/>
              </a:rPr>
              <a:t>Need expressive abstraction that can </a:t>
            </a:r>
            <a:r>
              <a:rPr lang="en-US" sz="3200" dirty="0" smtClean="0">
                <a:latin typeface="Seravek"/>
                <a:cs typeface="Seravek"/>
              </a:rPr>
              <a:t>run at </a:t>
            </a:r>
            <a:r>
              <a:rPr lang="en-US" sz="3200" dirty="0" smtClean="0">
                <a:latin typeface="Seravek"/>
                <a:cs typeface="Seravek"/>
              </a:rPr>
              <a:t>line rate</a:t>
            </a:r>
            <a:endParaRPr lang="en-US" sz="3200" dirty="0">
              <a:latin typeface="Seravek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186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651"/>
    </mc:Choice>
    <mc:Fallback xmlns="">
      <p:transition xmlns:p14="http://schemas.microsoft.com/office/powerpoint/2010/main" spd="slow" advTm="906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Traffic Shaping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39118" y="3589257"/>
            <a:ext cx="3257691" cy="112163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wrap="square" rtlCol="0" anchor="ctr"/>
          <a:lstStyle/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1. update tokens</a:t>
            </a:r>
          </a:p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2. 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p.send</a:t>
            </a: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= now +</a:t>
            </a:r>
          </a:p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                    (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p.len</a:t>
            </a: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- tokens) / rate;</a:t>
            </a:r>
          </a:p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3. 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p.prio</a:t>
            </a: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=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p.send</a:t>
            </a:r>
            <a:endParaRPr lang="en-US" sz="1500" b="1" kern="0" dirty="0">
              <a:solidFill>
                <a:prstClr val="black"/>
              </a:solidFill>
              <a:latin typeface="Gadugi" panose="020B0502040204020203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248304" y="4097534"/>
            <a:ext cx="291142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37" name="Straight Arrow Connector 36"/>
          <p:cNvCxnSpPr/>
          <p:nvPr/>
        </p:nvCxnSpPr>
        <p:spPr>
          <a:xfrm>
            <a:off x="9370360" y="4097534"/>
            <a:ext cx="24987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arrow"/>
          </a:ln>
          <a:effectLst/>
        </p:spPr>
      </p:cxnSp>
      <p:grpSp>
        <p:nvGrpSpPr>
          <p:cNvPr id="38" name="Group 37"/>
          <p:cNvGrpSpPr/>
          <p:nvPr/>
        </p:nvGrpSpPr>
        <p:grpSpPr>
          <a:xfrm>
            <a:off x="7641125" y="3939392"/>
            <a:ext cx="1717776" cy="316285"/>
            <a:chOff x="931333" y="903111"/>
            <a:chExt cx="1495778" cy="313268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42" name="Rectangle 41"/>
          <p:cNvSpPr/>
          <p:nvPr/>
        </p:nvSpPr>
        <p:spPr>
          <a:xfrm>
            <a:off x="9177088" y="395228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003287" y="3953377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541428" y="3954903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827164" y="3953161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362397" y="395490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185150" y="3953808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006152" y="3953808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535815" y="3694308"/>
            <a:ext cx="0" cy="410216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50" name="Straight Arrow Connector 49"/>
          <p:cNvCxnSpPr/>
          <p:nvPr/>
        </p:nvCxnSpPr>
        <p:spPr>
          <a:xfrm flipH="1">
            <a:off x="7528554" y="3699549"/>
            <a:ext cx="123719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51" name="Straight Arrow Connector 50"/>
          <p:cNvCxnSpPr/>
          <p:nvPr/>
        </p:nvCxnSpPr>
        <p:spPr>
          <a:xfrm flipV="1">
            <a:off x="8760872" y="3691688"/>
            <a:ext cx="0" cy="367179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headEnd type="arrow"/>
            <a:tailEnd type="none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7423823" y="4311143"/>
            <a:ext cx="2240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Push-In-First-Out (PIFO) Queue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8458011" y="3553866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7482814" y="3317964"/>
            <a:ext cx="2181922" cy="163503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8142078" y="300990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Scheduler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3886201" y="3316637"/>
            <a:ext cx="3449476" cy="163636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816456" y="30099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Ingress Pipeline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3467100" y="3034880"/>
            <a:ext cx="6324601" cy="2078368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135" y="5105308"/>
            <a:ext cx="1104992" cy="1104992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371516" cy="859483"/>
          </a:xfrm>
          <a:prstGeom prst="rect">
            <a:avLst/>
          </a:prstGeom>
        </p:spPr>
      </p:pic>
      <p:cxnSp>
        <p:nvCxnSpPr>
          <p:cNvPr id="62" name="Straight Connector 61"/>
          <p:cNvCxnSpPr/>
          <p:nvPr/>
        </p:nvCxnSpPr>
        <p:spPr>
          <a:xfrm>
            <a:off x="2925127" y="5410200"/>
            <a:ext cx="6974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925128" y="5410200"/>
            <a:ext cx="480409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76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LSTF</a:t>
            </a:r>
            <a:endParaRPr lang="en-US" dirty="0">
              <a:latin typeface="Gadugi" panose="020B0502040204020203" pitchFamily="34" charset="0"/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7248304" y="4097534"/>
            <a:ext cx="291142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sp>
        <p:nvSpPr>
          <p:cNvPr id="117" name="Rectangle 116"/>
          <p:cNvSpPr/>
          <p:nvPr/>
        </p:nvSpPr>
        <p:spPr>
          <a:xfrm>
            <a:off x="5468281" y="3543301"/>
            <a:ext cx="1758180" cy="1092505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Add transmission delay to slack</a:t>
            </a:r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9370360" y="4097534"/>
            <a:ext cx="24987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arrow"/>
          </a:ln>
          <a:effectLst/>
        </p:spPr>
      </p:cxnSp>
      <p:grpSp>
        <p:nvGrpSpPr>
          <p:cNvPr id="119" name="Group 118"/>
          <p:cNvGrpSpPr/>
          <p:nvPr/>
        </p:nvGrpSpPr>
        <p:grpSpPr>
          <a:xfrm>
            <a:off x="7641125" y="3939392"/>
            <a:ext cx="1717776" cy="316285"/>
            <a:chOff x="931333" y="903111"/>
            <a:chExt cx="1495778" cy="313268"/>
          </a:xfrm>
        </p:grpSpPr>
        <p:cxnSp>
          <p:nvCxnSpPr>
            <p:cNvPr id="120" name="Straight Connector 119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1" name="Straight Connector 120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2" name="Straight Connector 121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123" name="Rectangle 122"/>
          <p:cNvSpPr/>
          <p:nvPr/>
        </p:nvSpPr>
        <p:spPr>
          <a:xfrm>
            <a:off x="9177088" y="395228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9003287" y="3953377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541428" y="3954903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827164" y="3953161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8362397" y="395490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185150" y="3953808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8006152" y="3953808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 flipV="1">
            <a:off x="7535815" y="3694308"/>
            <a:ext cx="0" cy="410216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131" name="Straight Arrow Connector 130"/>
          <p:cNvCxnSpPr/>
          <p:nvPr/>
        </p:nvCxnSpPr>
        <p:spPr>
          <a:xfrm flipH="1">
            <a:off x="7528554" y="3699549"/>
            <a:ext cx="123719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132" name="Straight Arrow Connector 131"/>
          <p:cNvCxnSpPr/>
          <p:nvPr/>
        </p:nvCxnSpPr>
        <p:spPr>
          <a:xfrm flipV="1">
            <a:off x="8760872" y="3691688"/>
            <a:ext cx="0" cy="367179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headEnd type="arrow"/>
            <a:tailEnd type="none"/>
          </a:ln>
          <a:effectLst/>
        </p:spPr>
      </p:cxnSp>
      <p:sp>
        <p:nvSpPr>
          <p:cNvPr id="133" name="TextBox 132"/>
          <p:cNvSpPr txBox="1"/>
          <p:nvPr/>
        </p:nvSpPr>
        <p:spPr>
          <a:xfrm>
            <a:off x="7423823" y="4311143"/>
            <a:ext cx="2240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Push-In-First-Out (PIFO) Queue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8458011" y="3553866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7482814" y="3317964"/>
            <a:ext cx="2181922" cy="163503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8142078" y="300990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Scheduler</a:t>
            </a:r>
          </a:p>
        </p:txBody>
      </p:sp>
      <p:sp>
        <p:nvSpPr>
          <p:cNvPr id="137" name="Rounded Rectangle 136"/>
          <p:cNvSpPr/>
          <p:nvPr/>
        </p:nvSpPr>
        <p:spPr>
          <a:xfrm>
            <a:off x="5334000" y="3316637"/>
            <a:ext cx="2001676" cy="163636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5627170" y="30099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Ingress Pipeline</a:t>
            </a:r>
          </a:p>
        </p:txBody>
      </p:sp>
      <p:sp>
        <p:nvSpPr>
          <p:cNvPr id="139" name="Rounded Rectangle 138"/>
          <p:cNvSpPr/>
          <p:nvPr/>
        </p:nvSpPr>
        <p:spPr>
          <a:xfrm>
            <a:off x="5235309" y="3034880"/>
            <a:ext cx="4518292" cy="2078368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3347220" y="3581401"/>
            <a:ext cx="1758180" cy="1092505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Decrement wait time in queue from slack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1589524" y="3581401"/>
            <a:ext cx="1687077" cy="1092505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Initialize slack</a:t>
            </a:r>
          </a:p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values</a:t>
            </a:r>
          </a:p>
        </p:txBody>
      </p:sp>
      <p:pic>
        <p:nvPicPr>
          <p:cNvPr id="142" name="Picture 1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135" y="5105308"/>
            <a:ext cx="1104992" cy="1104992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21" y="5114972"/>
            <a:ext cx="1371516" cy="859483"/>
          </a:xfrm>
          <a:prstGeom prst="rect">
            <a:avLst/>
          </a:prstGeom>
        </p:spPr>
      </p:pic>
      <p:pic>
        <p:nvPicPr>
          <p:cNvPr id="144" name="Picture 1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371516" cy="859483"/>
          </a:xfrm>
          <a:prstGeom prst="rect">
            <a:avLst/>
          </a:prstGeom>
        </p:spPr>
      </p:pic>
      <p:cxnSp>
        <p:nvCxnSpPr>
          <p:cNvPr id="145" name="Straight Connector 144"/>
          <p:cNvCxnSpPr/>
          <p:nvPr/>
        </p:nvCxnSpPr>
        <p:spPr>
          <a:xfrm>
            <a:off x="2925127" y="5410200"/>
            <a:ext cx="6974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4762500" y="5410200"/>
            <a:ext cx="29834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24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The </a:t>
            </a:r>
            <a:r>
              <a:rPr lang="en-US" smtClean="0">
                <a:latin typeface="Gadugi" panose="020B0502040204020203" pitchFamily="34" charset="0"/>
              </a:rPr>
              <a:t>PIFO abstraction in one slide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PIFO: A sorted array that let us insert an entry (packet or PIFO pointer) into a PIFO based on a programmable priority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Entries are always </a:t>
            </a:r>
            <a:r>
              <a:rPr lang="en-US" dirty="0" err="1" smtClean="0">
                <a:latin typeface="Gadugi" panose="020B0502040204020203" pitchFamily="34" charset="0"/>
              </a:rPr>
              <a:t>dequeued</a:t>
            </a:r>
            <a:r>
              <a:rPr lang="en-US" dirty="0" smtClean="0">
                <a:latin typeface="Gadugi" panose="020B0502040204020203" pitchFamily="34" charset="0"/>
              </a:rPr>
              <a:t> from the head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If an entry is a packet, </a:t>
            </a:r>
            <a:r>
              <a:rPr lang="en-US" dirty="0" err="1" smtClean="0">
                <a:latin typeface="Gadugi" panose="020B0502040204020203" pitchFamily="34" charset="0"/>
              </a:rPr>
              <a:t>dequeue</a:t>
            </a:r>
            <a:r>
              <a:rPr lang="en-US" dirty="0" smtClean="0">
                <a:latin typeface="Gadugi" panose="020B0502040204020203" pitchFamily="34" charset="0"/>
              </a:rPr>
              <a:t> and transmit it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If an entry is a PIFO, </a:t>
            </a:r>
            <a:r>
              <a:rPr lang="en-US" dirty="0" err="1" smtClean="0">
                <a:latin typeface="Gadugi" panose="020B0502040204020203" pitchFamily="34" charset="0"/>
              </a:rPr>
              <a:t>dequeue</a:t>
            </a:r>
            <a:r>
              <a:rPr lang="en-US" dirty="0" smtClean="0">
                <a:latin typeface="Gadugi" panose="020B0502040204020203" pitchFamily="34" charset="0"/>
              </a:rPr>
              <a:t> it, and continue recursively</a:t>
            </a:r>
          </a:p>
        </p:txBody>
      </p:sp>
    </p:spTree>
    <p:extLst>
      <p:ext uri="{BB962C8B-B14F-4D97-AF65-F5344CB8AC3E}">
        <p14:creationId xmlns:p14="http://schemas.microsoft.com/office/powerpoint/2010/main" val="20766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6268" t="11739" r="5193" b="10479"/>
          <a:stretch/>
        </p:blipFill>
        <p:spPr>
          <a:xfrm>
            <a:off x="7658100" y="1828800"/>
            <a:ext cx="4381500" cy="28868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What does the </a:t>
            </a:r>
            <a:r>
              <a:rPr lang="en-US" dirty="0" smtClean="0">
                <a:latin typeface="+mj-lt"/>
              </a:rPr>
              <a:t>scheduler </a:t>
            </a:r>
            <a:r>
              <a:rPr lang="en-US" dirty="0">
                <a:latin typeface="+mj-lt"/>
              </a:rPr>
              <a:t>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825624"/>
            <a:ext cx="11887200" cy="4727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It decides</a:t>
            </a:r>
          </a:p>
          <a:p>
            <a:r>
              <a:rPr lang="en-US" dirty="0" smtClean="0">
                <a:latin typeface="+mj-lt"/>
              </a:rPr>
              <a:t>In what </a:t>
            </a:r>
            <a:r>
              <a:rPr lang="en-US" b="1" dirty="0" smtClean="0">
                <a:solidFill>
                  <a:srgbClr val="901028"/>
                </a:solidFill>
                <a:latin typeface="+mj-lt"/>
              </a:rPr>
              <a:t>order</a:t>
            </a:r>
            <a:r>
              <a:rPr lang="en-US" dirty="0" smtClean="0">
                <a:latin typeface="+mj-lt"/>
              </a:rPr>
              <a:t> are packets sent</a:t>
            </a:r>
          </a:p>
          <a:p>
            <a:pPr lvl="1"/>
            <a:r>
              <a:rPr lang="en-US" dirty="0" smtClean="0">
                <a:latin typeface="+mj-lt"/>
              </a:rPr>
              <a:t>e.g., FCFS, priorities, weighted fair queueing</a:t>
            </a:r>
          </a:p>
          <a:p>
            <a:r>
              <a:rPr lang="en-US" dirty="0" smtClean="0">
                <a:latin typeface="+mj-lt"/>
              </a:rPr>
              <a:t>At what </a:t>
            </a:r>
            <a:r>
              <a:rPr lang="en-US" b="1" dirty="0" smtClean="0">
                <a:solidFill>
                  <a:srgbClr val="901028"/>
                </a:solidFill>
                <a:latin typeface="+mj-lt"/>
              </a:rPr>
              <a:t>time</a:t>
            </a:r>
            <a:r>
              <a:rPr lang="en-US" b="1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are packets sent</a:t>
            </a:r>
          </a:p>
          <a:p>
            <a:pPr lvl="1"/>
            <a:r>
              <a:rPr lang="en-US" dirty="0">
                <a:latin typeface="+mj-lt"/>
              </a:rPr>
              <a:t>e</a:t>
            </a:r>
            <a:r>
              <a:rPr lang="en-US" dirty="0" smtClean="0">
                <a:latin typeface="+mj-lt"/>
              </a:rPr>
              <a:t>.g., Token bucket shaping</a:t>
            </a:r>
          </a:p>
          <a:p>
            <a:pPr marL="0" indent="0">
              <a:buNone/>
            </a:pPr>
            <a:endParaRPr lang="en-US" sz="1200" dirty="0" smtClean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790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884"/>
    </mc:Choice>
    <mc:Fallback xmlns="">
      <p:transition spd="slow" advTm="848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06100" cy="1325563"/>
          </a:xfrm>
        </p:spPr>
        <p:txBody>
          <a:bodyPr/>
          <a:lstStyle/>
          <a:p>
            <a:r>
              <a:rPr lang="en-US" dirty="0" smtClean="0"/>
              <a:t>A strawman programmable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43500"/>
            <a:ext cx="10515600" cy="1104900"/>
          </a:xfrm>
        </p:spPr>
        <p:txBody>
          <a:bodyPr>
            <a:normAutofit/>
          </a:bodyPr>
          <a:lstStyle/>
          <a:p>
            <a:r>
              <a:rPr lang="en-US" dirty="0" smtClean="0"/>
              <a:t>Very little time</a:t>
            </a:r>
            <a:r>
              <a:rPr lang="en-US" dirty="0" smtClean="0"/>
              <a:t> on the </a:t>
            </a:r>
            <a:r>
              <a:rPr lang="en-US" dirty="0" err="1" smtClean="0"/>
              <a:t>dequeue</a:t>
            </a:r>
            <a:r>
              <a:rPr lang="en-US" dirty="0" smtClean="0"/>
              <a:t> side (new decision every cycle)</a:t>
            </a:r>
            <a:endParaRPr lang="en-US" dirty="0" smtClean="0"/>
          </a:p>
          <a:p>
            <a:r>
              <a:rPr lang="en-US" dirty="0" smtClean="0"/>
              <a:t>Limits flexibility in logic that determines order or time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5508745" y="1943100"/>
            <a:ext cx="914892" cy="510822"/>
            <a:chOff x="931333" y="903111"/>
            <a:chExt cx="1495778" cy="313268"/>
          </a:xfrm>
        </p:grpSpPr>
        <p:cxnSp>
          <p:nvCxnSpPr>
            <p:cNvPr id="127" name="Straight Connector 126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5508745" y="2609145"/>
            <a:ext cx="914892" cy="510822"/>
            <a:chOff x="931333" y="903111"/>
            <a:chExt cx="1495778" cy="313268"/>
          </a:xfrm>
        </p:grpSpPr>
        <p:cxnSp>
          <p:nvCxnSpPr>
            <p:cNvPr id="124" name="Straight Connector 123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5508745" y="3273791"/>
            <a:ext cx="914892" cy="510822"/>
            <a:chOff x="931333" y="903111"/>
            <a:chExt cx="1495778" cy="313268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5508745" y="3940536"/>
            <a:ext cx="914892" cy="510822"/>
            <a:chOff x="931333" y="903111"/>
            <a:chExt cx="1495778" cy="313268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Rectangle 92"/>
          <p:cNvSpPr/>
          <p:nvPr/>
        </p:nvSpPr>
        <p:spPr>
          <a:xfrm>
            <a:off x="6210206" y="2632419"/>
            <a:ext cx="190493" cy="4663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6007006" y="2631728"/>
            <a:ext cx="190493" cy="4663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801701" y="2631728"/>
            <a:ext cx="190493" cy="4663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6210206" y="3298562"/>
            <a:ext cx="190493" cy="4663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6007006" y="3296794"/>
            <a:ext cx="190493" cy="4663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6210210" y="3962411"/>
            <a:ext cx="190493" cy="46634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/>
          <p:cNvGrpSpPr/>
          <p:nvPr/>
        </p:nvGrpSpPr>
        <p:grpSpPr>
          <a:xfrm>
            <a:off x="4571552" y="2160863"/>
            <a:ext cx="960967" cy="2090624"/>
            <a:chOff x="3509439" y="1734003"/>
            <a:chExt cx="1278461" cy="2090624"/>
          </a:xfrm>
        </p:grpSpPr>
        <p:cxnSp>
          <p:nvCxnSpPr>
            <p:cNvPr id="113" name="Straight Arrow Connector 112"/>
            <p:cNvCxnSpPr/>
            <p:nvPr/>
          </p:nvCxnSpPr>
          <p:spPr>
            <a:xfrm>
              <a:off x="3509439" y="2634552"/>
              <a:ext cx="451553" cy="0"/>
            </a:xfrm>
            <a:prstGeom prst="straightConnector1">
              <a:avLst/>
            </a:prstGeom>
            <a:ln w="635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V="1">
              <a:off x="3960993" y="1734003"/>
              <a:ext cx="826907" cy="900551"/>
            </a:xfrm>
            <a:prstGeom prst="straightConnector1">
              <a:avLst/>
            </a:prstGeom>
            <a:ln w="635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 flipV="1">
              <a:off x="3960992" y="2435459"/>
              <a:ext cx="826908" cy="199096"/>
            </a:xfrm>
            <a:prstGeom prst="straightConnector1">
              <a:avLst/>
            </a:prstGeom>
            <a:ln w="635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3960992" y="2634553"/>
              <a:ext cx="826908" cy="475881"/>
            </a:xfrm>
            <a:prstGeom prst="straightConnector1">
              <a:avLst/>
            </a:prstGeom>
            <a:ln w="635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3960992" y="2634552"/>
              <a:ext cx="826908" cy="1190075"/>
            </a:xfrm>
            <a:prstGeom prst="straightConnector1">
              <a:avLst/>
            </a:prstGeom>
            <a:ln w="635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Rectangle 99"/>
          <p:cNvSpPr/>
          <p:nvPr/>
        </p:nvSpPr>
        <p:spPr>
          <a:xfrm>
            <a:off x="3025464" y="2779769"/>
            <a:ext cx="1550341" cy="61333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Classification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2495550" y="3061412"/>
            <a:ext cx="529914" cy="0"/>
          </a:xfrm>
          <a:prstGeom prst="straightConnector1">
            <a:avLst/>
          </a:prstGeom>
          <a:ln w="63500">
            <a:solidFill>
              <a:schemeClr val="tx2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5109853" y="2297174"/>
            <a:ext cx="190493" cy="463545"/>
          </a:xfrm>
          <a:prstGeom prst="rect">
            <a:avLst/>
          </a:prstGeom>
          <a:solidFill>
            <a:srgbClr val="FF66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6210210" y="1968152"/>
            <a:ext cx="190493" cy="463545"/>
          </a:xfrm>
          <a:prstGeom prst="rect">
            <a:avLst/>
          </a:prstGeom>
          <a:solidFill>
            <a:srgbClr val="FF66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9" name="Group 158"/>
          <p:cNvGrpSpPr/>
          <p:nvPr/>
        </p:nvGrpSpPr>
        <p:grpSpPr>
          <a:xfrm>
            <a:off x="6419723" y="2160862"/>
            <a:ext cx="3276727" cy="2046175"/>
            <a:chOff x="6419723" y="2160862"/>
            <a:chExt cx="3276727" cy="2046175"/>
          </a:xfrm>
        </p:grpSpPr>
        <p:grpSp>
          <p:nvGrpSpPr>
            <p:cNvPr id="158" name="Group 157"/>
            <p:cNvGrpSpPr/>
            <p:nvPr/>
          </p:nvGrpSpPr>
          <p:grpSpPr>
            <a:xfrm>
              <a:off x="6419723" y="2160862"/>
              <a:ext cx="3276727" cy="2046175"/>
              <a:chOff x="6419723" y="2160862"/>
              <a:chExt cx="3276727" cy="2046175"/>
            </a:xfrm>
          </p:grpSpPr>
          <p:sp>
            <p:nvSpPr>
              <p:cNvPr id="105" name="Oval 104"/>
              <p:cNvSpPr/>
              <p:nvPr/>
            </p:nvSpPr>
            <p:spPr>
              <a:xfrm>
                <a:off x="6934300" y="2539566"/>
                <a:ext cx="2015311" cy="156287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="1" dirty="0"/>
              </a:p>
            </p:txBody>
          </p:sp>
          <p:cxnSp>
            <p:nvCxnSpPr>
              <p:cNvPr id="106" name="Straight Arrow Connector 105"/>
              <p:cNvCxnSpPr/>
              <p:nvPr/>
            </p:nvCxnSpPr>
            <p:spPr>
              <a:xfrm>
                <a:off x="6419723" y="2160862"/>
                <a:ext cx="546242" cy="814817"/>
              </a:xfrm>
              <a:prstGeom prst="straightConnector1">
                <a:avLst/>
              </a:prstGeom>
              <a:ln w="63500">
                <a:solidFill>
                  <a:schemeClr val="tx2">
                    <a:lumMod val="60000"/>
                    <a:lumOff val="40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/>
              <p:nvPr/>
            </p:nvCxnSpPr>
            <p:spPr>
              <a:xfrm>
                <a:off x="6423643" y="2862319"/>
                <a:ext cx="491629" cy="232782"/>
              </a:xfrm>
              <a:prstGeom prst="straightConnector1">
                <a:avLst/>
              </a:prstGeom>
              <a:ln w="63500">
                <a:solidFill>
                  <a:schemeClr val="tx2">
                    <a:lumMod val="60000"/>
                    <a:lumOff val="40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 flipV="1">
                <a:off x="6423638" y="3147278"/>
                <a:ext cx="491639" cy="410874"/>
              </a:xfrm>
              <a:prstGeom prst="straightConnector1">
                <a:avLst/>
              </a:prstGeom>
              <a:ln w="63500">
                <a:solidFill>
                  <a:schemeClr val="tx2">
                    <a:lumMod val="60000"/>
                    <a:lumOff val="40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/>
              <p:nvPr/>
            </p:nvCxnSpPr>
            <p:spPr>
              <a:xfrm flipV="1">
                <a:off x="6423643" y="3214522"/>
                <a:ext cx="542322" cy="992515"/>
              </a:xfrm>
              <a:prstGeom prst="straightConnector1">
                <a:avLst/>
              </a:prstGeom>
              <a:ln w="63500">
                <a:solidFill>
                  <a:schemeClr val="tx2">
                    <a:lumMod val="60000"/>
                    <a:lumOff val="40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/>
              <p:nvPr/>
            </p:nvCxnSpPr>
            <p:spPr>
              <a:xfrm>
                <a:off x="8972550" y="3214522"/>
                <a:ext cx="723900" cy="0"/>
              </a:xfrm>
              <a:prstGeom prst="straightConnector1">
                <a:avLst/>
              </a:prstGeom>
              <a:ln w="63500">
                <a:solidFill>
                  <a:schemeClr val="tx2">
                    <a:lumMod val="60000"/>
                    <a:lumOff val="40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4" name="TextBox 153"/>
            <p:cNvSpPr txBox="1"/>
            <p:nvPr/>
          </p:nvSpPr>
          <p:spPr>
            <a:xfrm>
              <a:off x="6877176" y="2730838"/>
              <a:ext cx="216341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</a:rPr>
                <a:t>Programmable logic to decide order or time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264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100" grpId="0" animBg="1"/>
      <p:bldP spid="103" grpId="0" animBg="1"/>
      <p:bldP spid="10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The Push-In First-Out Queue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72800" cy="270827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1200" b="1" dirty="0" smtClean="0">
                <a:solidFill>
                  <a:srgbClr val="3366FF"/>
                </a:solidFill>
              </a:rPr>
              <a:t>Key observation</a:t>
            </a:r>
          </a:p>
          <a:p>
            <a:r>
              <a:rPr lang="en-US" sz="11200" dirty="0" smtClean="0"/>
              <a:t>In </a:t>
            </a:r>
            <a:r>
              <a:rPr lang="en-US" sz="11200" dirty="0"/>
              <a:t>many </a:t>
            </a:r>
            <a:r>
              <a:rPr lang="en-US" sz="11200" dirty="0" smtClean="0"/>
              <a:t>cases</a:t>
            </a:r>
            <a:r>
              <a:rPr lang="en-US" sz="11200" dirty="0" smtClean="0"/>
              <a:t>, </a:t>
            </a:r>
            <a:r>
              <a:rPr lang="en-US" sz="11200" dirty="0"/>
              <a:t>relative order of buffered packets does not change</a:t>
            </a:r>
          </a:p>
          <a:p>
            <a:r>
              <a:rPr lang="en-US" sz="11200" dirty="0"/>
              <a:t>i.e., a packet’s place in the scheduling order </a:t>
            </a:r>
            <a:r>
              <a:rPr lang="en-US" sz="11200" dirty="0" smtClean="0"/>
              <a:t>is </a:t>
            </a:r>
            <a:r>
              <a:rPr lang="en-US" sz="11200" dirty="0"/>
              <a:t>known at </a:t>
            </a:r>
            <a:r>
              <a:rPr lang="en-US" sz="11200" dirty="0" err="1"/>
              <a:t>enqueue</a:t>
            </a:r>
            <a:endParaRPr lang="en-US" sz="11200" dirty="0"/>
          </a:p>
          <a:p>
            <a:endParaRPr lang="en-US" sz="11200" dirty="0" smtClean="0">
              <a:latin typeface="+mj-lt"/>
            </a:endParaRPr>
          </a:p>
          <a:p>
            <a:pPr marL="0" indent="0">
              <a:buNone/>
            </a:pPr>
            <a:r>
              <a:rPr lang="en-US" sz="11200" b="1" dirty="0" smtClean="0">
                <a:solidFill>
                  <a:srgbClr val="3366FF"/>
                </a:solidFill>
              </a:rPr>
              <a:t>The </a:t>
            </a:r>
            <a:r>
              <a:rPr lang="en-US" sz="11200" b="1" dirty="0">
                <a:solidFill>
                  <a:srgbClr val="3366FF"/>
                </a:solidFill>
              </a:rPr>
              <a:t>Push-In First-Out </a:t>
            </a:r>
            <a:r>
              <a:rPr lang="en-US" sz="11200" b="1" dirty="0" smtClean="0">
                <a:solidFill>
                  <a:srgbClr val="3366FF"/>
                </a:solidFill>
              </a:rPr>
              <a:t>Queue (PIFO)</a:t>
            </a:r>
            <a:r>
              <a:rPr lang="en-US" sz="11200" dirty="0" smtClean="0">
                <a:latin typeface="+mj-lt"/>
              </a:rPr>
              <a:t>: </a:t>
            </a:r>
            <a:r>
              <a:rPr lang="en-US" sz="11200" dirty="0" smtClean="0">
                <a:latin typeface="+mj-lt"/>
              </a:rPr>
              <a:t>Packets </a:t>
            </a:r>
            <a:r>
              <a:rPr lang="en-US" sz="11200" dirty="0" smtClean="0">
                <a:latin typeface="+mj-lt"/>
              </a:rPr>
              <a:t>are pushed into an </a:t>
            </a:r>
            <a:r>
              <a:rPr lang="en-US" sz="11200" dirty="0">
                <a:latin typeface="+mj-lt"/>
              </a:rPr>
              <a:t>arbitrary </a:t>
            </a:r>
            <a:r>
              <a:rPr lang="en-US" sz="11200" dirty="0" smtClean="0">
                <a:latin typeface="+mj-lt"/>
              </a:rPr>
              <a:t>location based on a </a:t>
            </a:r>
            <a:r>
              <a:rPr lang="en-US" sz="11200" b="1" dirty="0" smtClean="0">
                <a:solidFill>
                  <a:srgbClr val="901028"/>
                </a:solidFill>
                <a:latin typeface="+mj-lt"/>
              </a:rPr>
              <a:t>rank</a:t>
            </a:r>
            <a:r>
              <a:rPr lang="en-US" sz="11200" dirty="0" smtClean="0">
                <a:latin typeface="+mj-lt"/>
              </a:rPr>
              <a:t>, </a:t>
            </a:r>
            <a:r>
              <a:rPr lang="en-US" sz="11200" dirty="0" smtClean="0">
                <a:latin typeface="+mj-lt"/>
              </a:rPr>
              <a:t>and </a:t>
            </a:r>
            <a:r>
              <a:rPr lang="en-US" sz="11200" dirty="0" err="1" smtClean="0">
                <a:latin typeface="+mj-lt"/>
              </a:rPr>
              <a:t>dequeued</a:t>
            </a:r>
            <a:r>
              <a:rPr lang="en-US" sz="11200" dirty="0" smtClean="0">
                <a:latin typeface="+mj-lt"/>
              </a:rPr>
              <a:t> from the head</a:t>
            </a:r>
          </a:p>
          <a:p>
            <a:endParaRPr lang="en-US" sz="11200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7923633" y="5445729"/>
            <a:ext cx="651132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 w="lg" len="lg"/>
          </a:ln>
          <a:effectLst/>
        </p:spPr>
      </p:cxnSp>
      <p:grpSp>
        <p:nvGrpSpPr>
          <p:cNvPr id="5" name="Group 4"/>
          <p:cNvGrpSpPr/>
          <p:nvPr/>
        </p:nvGrpSpPr>
        <p:grpSpPr>
          <a:xfrm>
            <a:off x="3695700" y="5033638"/>
            <a:ext cx="4198072" cy="824185"/>
            <a:chOff x="931333" y="903111"/>
            <a:chExt cx="1495778" cy="313268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9" name="Rectangle 8"/>
          <p:cNvSpPr/>
          <p:nvPr/>
        </p:nvSpPr>
        <p:spPr>
          <a:xfrm>
            <a:off x="7419999" y="5067230"/>
            <a:ext cx="425795" cy="752423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+mj-lt"/>
                <a:cs typeface="Seravek"/>
              </a:rPr>
              <a:t>2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67103" y="5070081"/>
            <a:ext cx="425795" cy="7524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5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51205" y="5074057"/>
            <a:ext cx="425795" cy="7524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9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08157" y="5069518"/>
            <a:ext cx="425795" cy="752423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+mj-lt"/>
                <a:cs typeface="Seravek"/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84681" y="5074057"/>
            <a:ext cx="425795" cy="752423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9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22806" y="5071204"/>
            <a:ext cx="477894" cy="752423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10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56367" y="5071204"/>
            <a:ext cx="487133" cy="7524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13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69805" y="4191000"/>
            <a:ext cx="425795" cy="752423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solidFill>
                  <a:srgbClr val="000000"/>
                </a:solidFill>
                <a:latin typeface="+mj-lt"/>
                <a:cs typeface="Seravek"/>
              </a:rPr>
              <a:t>8</a:t>
            </a:r>
            <a:endParaRPr lang="en-US" kern="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924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267"/>
    </mc:Choice>
    <mc:Fallback xmlns="">
      <p:transition spd="slow" advTm="592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75 0 " pathEditMode="relative" ptsTypes="AA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75 0 " pathEditMode="relative" ptsTypes="AA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75 0 " pathEditMode="relative" ptsTypes="AA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75 0 " pathEditMode="relative" ptsTypes="AA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0.00093 L 0.29376 0.00093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63 0.00092 L 0.29363 0.12879 " pathEditMode="relative" ptsTypes="AA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1" grpId="1" animBg="1"/>
      <p:bldP spid="12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9" grpId="0" animBg="1"/>
      <p:bldP spid="19" grpId="1" animBg="1"/>
      <p:bldP spid="19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A </a:t>
            </a:r>
            <a:r>
              <a:rPr lang="en-US" smtClean="0">
                <a:latin typeface="+mj-lt"/>
              </a:rPr>
              <a:t>programmable </a:t>
            </a:r>
            <a:r>
              <a:rPr lang="en-US" smtClean="0">
                <a:latin typeface="+mj-lt"/>
              </a:rPr>
              <a:t>scheduler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To program the scheduler, program the rank computation </a:t>
            </a:r>
            <a:endParaRPr lang="en-US" dirty="0">
              <a:latin typeface="+mj-lt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2049780" y="2667000"/>
            <a:ext cx="3512820" cy="3433465"/>
            <a:chOff x="2049780" y="2548235"/>
            <a:chExt cx="3512820" cy="3433465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49780" y="3054350"/>
              <a:ext cx="3512820" cy="2927350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2286000" y="2548235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  <a:cs typeface="Seravek"/>
                </a:rPr>
                <a:t>Rank Computation</a:t>
              </a:r>
            </a:p>
          </p:txBody>
        </p:sp>
      </p:grpSp>
      <p:sp>
        <p:nvSpPr>
          <p:cNvPr id="50" name="Right Arrow 49"/>
          <p:cNvSpPr/>
          <p:nvPr/>
        </p:nvSpPr>
        <p:spPr>
          <a:xfrm>
            <a:off x="5600700" y="4347865"/>
            <a:ext cx="723900" cy="342900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2247900" y="6019800"/>
            <a:ext cx="7277100" cy="466130"/>
            <a:chOff x="2209800" y="5901035"/>
            <a:chExt cx="7277100" cy="466130"/>
          </a:xfrm>
        </p:grpSpPr>
        <p:sp>
          <p:nvSpPr>
            <p:cNvPr id="51" name="TextBox 50"/>
            <p:cNvSpPr txBox="1"/>
            <p:nvPr/>
          </p:nvSpPr>
          <p:spPr>
            <a:xfrm>
              <a:off x="2209800" y="5905500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  <a:cs typeface="Seravek"/>
                </a:rPr>
                <a:t>(programmable)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438900" y="5901035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  <a:cs typeface="Seravek"/>
                </a:rPr>
                <a:t>(fixed logic)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397161" y="2667000"/>
            <a:ext cx="3204039" cy="3311111"/>
            <a:chOff x="6397161" y="2548235"/>
            <a:chExt cx="3204039" cy="3311111"/>
          </a:xfrm>
        </p:grpSpPr>
        <p:grpSp>
          <p:nvGrpSpPr>
            <p:cNvPr id="45" name="Group 44"/>
            <p:cNvGrpSpPr/>
            <p:nvPr/>
          </p:nvGrpSpPr>
          <p:grpSpPr>
            <a:xfrm>
              <a:off x="6397161" y="2548235"/>
              <a:ext cx="3204039" cy="3311111"/>
              <a:chOff x="6397161" y="2548235"/>
              <a:chExt cx="3204039" cy="3311111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6397161" y="3124200"/>
                <a:ext cx="3204039" cy="2735146"/>
                <a:chOff x="6431622" y="3360854"/>
                <a:chExt cx="3204039" cy="2735146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6431622" y="3360854"/>
                  <a:ext cx="3204039" cy="2735146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</a:endParaRPr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>
                  <a:off x="6892503" y="4038600"/>
                  <a:ext cx="2175291" cy="1228293"/>
                  <a:chOff x="3906054" y="6114996"/>
                  <a:chExt cx="1050221" cy="563990"/>
                </a:xfrm>
              </p:grpSpPr>
              <p:grpSp>
                <p:nvGrpSpPr>
                  <p:cNvPr id="18" name="Group 17"/>
                  <p:cNvGrpSpPr/>
                  <p:nvPr/>
                </p:nvGrpSpPr>
                <p:grpSpPr>
                  <a:xfrm>
                    <a:off x="3906054" y="6114996"/>
                    <a:ext cx="1050221" cy="563990"/>
                    <a:chOff x="3906054" y="6114996"/>
                    <a:chExt cx="1050221" cy="563990"/>
                  </a:xfrm>
                </p:grpSpPr>
                <p:grpSp>
                  <p:nvGrpSpPr>
                    <p:cNvPr id="20" name="Group 19"/>
                    <p:cNvGrpSpPr/>
                    <p:nvPr/>
                  </p:nvGrpSpPr>
                  <p:grpSpPr>
                    <a:xfrm>
                      <a:off x="4000499" y="6358104"/>
                      <a:ext cx="955776" cy="320882"/>
                      <a:chOff x="1594855" y="898558"/>
                      <a:chExt cx="832256" cy="317821"/>
                    </a:xfrm>
                  </p:grpSpPr>
                  <p:cxnSp>
                    <p:nvCxnSpPr>
                      <p:cNvPr id="27" name="Straight Connector 26"/>
                      <p:cNvCxnSpPr/>
                      <p:nvPr/>
                    </p:nvCxnSpPr>
                    <p:spPr>
                      <a:xfrm>
                        <a:off x="1594855" y="89855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28" name="Straight Connector 27"/>
                      <p:cNvCxnSpPr/>
                      <p:nvPr/>
                    </p:nvCxnSpPr>
                    <p:spPr>
                      <a:xfrm>
                        <a:off x="1594855" y="121637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29" name="Straight Connector 28"/>
                      <p:cNvCxnSpPr/>
                      <p:nvPr/>
                    </p:nvCxnSpPr>
                    <p:spPr>
                      <a:xfrm flipV="1">
                        <a:off x="2427111" y="903111"/>
                        <a:ext cx="0" cy="313268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</p:grp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4774463" y="6375591"/>
                      <a:ext cx="163401" cy="288746"/>
                    </a:xfrm>
                    <a:prstGeom prst="rect">
                      <a:avLst/>
                    </a:prstGeom>
                    <a:solidFill>
                      <a:srgbClr val="F79646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sz="2000" kern="0" dirty="0" smtClean="0">
                          <a:latin typeface="+mj-lt"/>
                          <a:cs typeface="Seravek"/>
                        </a:rPr>
                        <a:t>2</a:t>
                      </a:r>
                      <a:endParaRPr lang="en-US" sz="2000" kern="0" dirty="0">
                        <a:latin typeface="+mj-lt"/>
                        <a:cs typeface="Seravek"/>
                      </a:endParaRPr>
                    </a:p>
                  </p:txBody>
                </p:sp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4246332" y="6378211"/>
                      <a:ext cx="163401" cy="288746"/>
                    </a:xfrm>
                    <a:prstGeom prst="rect">
                      <a:avLst/>
                    </a:prstGeom>
                    <a:solidFill>
                      <a:srgbClr val="9BBB59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sz="2000" kern="0" dirty="0" smtClean="0">
                          <a:latin typeface="+mj-lt"/>
                          <a:cs typeface="Seravek"/>
                        </a:rPr>
                        <a:t>9</a:t>
                      </a:r>
                      <a:endParaRPr lang="en-US" sz="2000" kern="0" dirty="0">
                        <a:latin typeface="+mj-lt"/>
                        <a:cs typeface="Seravek"/>
                      </a:endParaRPr>
                    </a:p>
                  </p:txBody>
                </p:sp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4424539" y="6376469"/>
                      <a:ext cx="163401" cy="28874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sz="2000" kern="0" dirty="0" smtClean="0">
                          <a:solidFill>
                            <a:schemeClr val="tx1"/>
                          </a:solidFill>
                          <a:latin typeface="+mj-lt"/>
                          <a:cs typeface="Seravek"/>
                        </a:rPr>
                        <a:t>8</a:t>
                      </a:r>
                      <a:endParaRPr lang="en-US" sz="2000" kern="0" dirty="0">
                        <a:solidFill>
                          <a:schemeClr val="tx1"/>
                        </a:solidFill>
                        <a:latin typeface="+mj-lt"/>
                        <a:cs typeface="Seravek"/>
                      </a:endParaRPr>
                    </a:p>
                  </p:txBody>
                </p:sp>
                <p:cxnSp>
                  <p:nvCxnSpPr>
                    <p:cNvPr id="24" name="Straight Arrow Connector 23"/>
                    <p:cNvCxnSpPr/>
                    <p:nvPr/>
                  </p:nvCxnSpPr>
                  <p:spPr>
                    <a:xfrm flipH="1">
                      <a:off x="3906054" y="6122857"/>
                      <a:ext cx="515025" cy="0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tailEnd type="none"/>
                    </a:ln>
                    <a:effectLst/>
                  </p:spPr>
                </p:cxnSp>
                <p:cxnSp>
                  <p:nvCxnSpPr>
                    <p:cNvPr id="25" name="Straight Arrow Connector 24"/>
                    <p:cNvCxnSpPr/>
                    <p:nvPr/>
                  </p:nvCxnSpPr>
                  <p:spPr>
                    <a:xfrm flipV="1">
                      <a:off x="4414905" y="6114996"/>
                      <a:ext cx="0" cy="253677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triangle" w="lg" len="lg"/>
                      <a:tailEnd type="none"/>
                    </a:ln>
                    <a:effectLst/>
                  </p:spPr>
                </p:cxnSp>
              </p:grpSp>
              <p:sp>
                <p:nvSpPr>
                  <p:cNvPr id="19" name="Rectangle 18"/>
                  <p:cNvSpPr/>
                  <p:nvPr/>
                </p:nvSpPr>
                <p:spPr>
                  <a:xfrm>
                    <a:off x="4600575" y="6378575"/>
                    <a:ext cx="163401" cy="288746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sz="2000" kern="0" dirty="0" smtClean="0">
                        <a:latin typeface="+mj-lt"/>
                        <a:cs typeface="Seravek"/>
                      </a:rPr>
                      <a:t>5</a:t>
                    </a:r>
                    <a:endParaRPr lang="en-US" sz="2000" kern="0" dirty="0">
                      <a:latin typeface="+mj-lt"/>
                      <a:cs typeface="Seravek"/>
                    </a:endParaRPr>
                  </a:p>
                </p:txBody>
              </p:sp>
            </p:grpSp>
          </p:grpSp>
          <p:sp>
            <p:nvSpPr>
              <p:cNvPr id="44" name="TextBox 43"/>
              <p:cNvSpPr txBox="1"/>
              <p:nvPr/>
            </p:nvSpPr>
            <p:spPr>
              <a:xfrm>
                <a:off x="6438900" y="2548235"/>
                <a:ext cx="3048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+mj-lt"/>
                    <a:cs typeface="Seravek"/>
                  </a:rPr>
                  <a:t>PIFO Scheduler</a:t>
                </a:r>
              </a:p>
            </p:txBody>
          </p:sp>
        </p:grpSp>
        <p:cxnSp>
          <p:nvCxnSpPr>
            <p:cNvPr id="53" name="Straight Arrow Connector 52"/>
            <p:cNvCxnSpPr/>
            <p:nvPr/>
          </p:nvCxnSpPr>
          <p:spPr>
            <a:xfrm>
              <a:off x="9029700" y="4686300"/>
              <a:ext cx="30480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tailEnd type="arrow" w="lg" len="lg"/>
            </a:ln>
            <a:effectLst/>
          </p:spPr>
        </p:cxnSp>
      </p:grpSp>
      <p:sp>
        <p:nvSpPr>
          <p:cNvPr id="56" name="TextBox 55"/>
          <p:cNvSpPr txBox="1"/>
          <p:nvPr/>
        </p:nvSpPr>
        <p:spPr>
          <a:xfrm>
            <a:off x="2628899" y="3776365"/>
            <a:ext cx="25734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  <a:cs typeface="Seravek"/>
              </a:rPr>
              <a:t>f = flow(</a:t>
            </a:r>
            <a:r>
              <a:rPr lang="en-US" sz="2000" dirty="0" err="1" smtClean="0">
                <a:latin typeface="+mj-lt"/>
                <a:cs typeface="Seravek"/>
              </a:rPr>
              <a:t>pkt</a:t>
            </a:r>
            <a:r>
              <a:rPr lang="en-US" sz="2000" dirty="0" smtClean="0">
                <a:latin typeface="+mj-lt"/>
                <a:cs typeface="Seravek"/>
              </a:rPr>
              <a:t>) </a:t>
            </a:r>
          </a:p>
          <a:p>
            <a:r>
              <a:rPr lang="is-IS" sz="2000" dirty="0" smtClean="0">
                <a:latin typeface="+mj-lt"/>
                <a:cs typeface="Seravek"/>
              </a:rPr>
              <a:t>…</a:t>
            </a:r>
          </a:p>
          <a:p>
            <a:r>
              <a:rPr lang="is-IS" sz="2000" dirty="0" smtClean="0">
                <a:latin typeface="+mj-lt"/>
                <a:cs typeface="Seravek"/>
              </a:rPr>
              <a:t>...</a:t>
            </a:r>
          </a:p>
          <a:p>
            <a:r>
              <a:rPr lang="en-US" sz="2000" b="1" dirty="0" err="1">
                <a:cs typeface="Seravek"/>
              </a:rPr>
              <a:t>p.rank</a:t>
            </a:r>
            <a:r>
              <a:rPr lang="en-US" sz="2000" b="1" dirty="0">
                <a:cs typeface="Seravek"/>
              </a:rPr>
              <a:t>= T[f] + </a:t>
            </a:r>
            <a:r>
              <a:rPr lang="en-US" sz="2000" b="1" dirty="0" err="1" smtClean="0">
                <a:cs typeface="Seravek"/>
              </a:rPr>
              <a:t>p.len</a:t>
            </a:r>
            <a:endParaRPr lang="is-IS" sz="2000" b="1" dirty="0" smtClean="0">
              <a:latin typeface="+mj-lt"/>
              <a:cs typeface="Seravek"/>
            </a:endParaRPr>
          </a:p>
          <a:p>
            <a:endParaRPr lang="is-IS" sz="2000" b="1" dirty="0" smtClean="0">
              <a:latin typeface="+mj-lt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927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415"/>
    </mc:Choice>
    <mc:Fallback xmlns="">
      <p:transition spd="slow" advTm="754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roup 42"/>
          <p:cNvGrpSpPr/>
          <p:nvPr/>
        </p:nvGrpSpPr>
        <p:grpSpPr>
          <a:xfrm>
            <a:off x="1589457" y="2974353"/>
            <a:ext cx="4875732" cy="1192610"/>
            <a:chOff x="1707458" y="1778000"/>
            <a:chExt cx="4254836" cy="1181787"/>
          </a:xfrm>
        </p:grpSpPr>
        <p:cxnSp>
          <p:nvCxnSpPr>
            <p:cNvPr id="268" name="Straight Arrow Connector 267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9" name="Right Arrow 278"/>
          <p:cNvSpPr/>
          <p:nvPr/>
        </p:nvSpPr>
        <p:spPr>
          <a:xfrm>
            <a:off x="147389" y="3379652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76200" y="3051875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292" name="Right Arrow 291"/>
          <p:cNvSpPr/>
          <p:nvPr/>
        </p:nvSpPr>
        <p:spPr>
          <a:xfrm>
            <a:off x="11556526" y="3463045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11438459" y="3116944"/>
            <a:ext cx="646913" cy="40889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Out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3247846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1819001" y="2168821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591047" y="1958521"/>
            <a:ext cx="992254" cy="321697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647700" y="1563179"/>
            <a:ext cx="916049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Parser</a:t>
            </a:r>
            <a:endParaRPr lang="en-US" dirty="0">
              <a:latin typeface="+mj-lt"/>
              <a:cs typeface="Seravek"/>
            </a:endParaRPr>
          </a:p>
        </p:txBody>
      </p:sp>
      <p:cxnSp>
        <p:nvCxnSpPr>
          <p:cNvPr id="315" name="Straight Connector 314"/>
          <p:cNvCxnSpPr/>
          <p:nvPr/>
        </p:nvCxnSpPr>
        <p:spPr>
          <a:xfrm>
            <a:off x="6039165" y="2648167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6039165" y="453820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6039165" y="332037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6039165" y="3847212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ctangle 318"/>
          <p:cNvSpPr/>
          <p:nvPr/>
        </p:nvSpPr>
        <p:spPr>
          <a:xfrm>
            <a:off x="5033903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480684" y="2474644"/>
            <a:ext cx="515971" cy="2169799"/>
            <a:chOff x="8534400" y="1981200"/>
            <a:chExt cx="595991" cy="2163589"/>
          </a:xfrm>
        </p:grpSpPr>
        <p:cxnSp>
          <p:nvCxnSpPr>
            <p:cNvPr id="349" name="Straight Connector 348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3" name="Straight Connector 282"/>
          <p:cNvCxnSpPr/>
          <p:nvPr/>
        </p:nvCxnSpPr>
        <p:spPr>
          <a:xfrm>
            <a:off x="11434124" y="2615465"/>
            <a:ext cx="0" cy="29932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2" name="Group 42"/>
          <p:cNvGrpSpPr/>
          <p:nvPr/>
        </p:nvGrpSpPr>
        <p:grpSpPr>
          <a:xfrm>
            <a:off x="7741431" y="2997559"/>
            <a:ext cx="3367506" cy="1192610"/>
            <a:chOff x="1707458" y="1778000"/>
            <a:chExt cx="4254836" cy="1181787"/>
          </a:xfrm>
        </p:grpSpPr>
        <p:cxnSp>
          <p:nvCxnSpPr>
            <p:cNvPr id="363" name="Straight Arrow Connector 362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Arrow Connector 365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Arrow Connector 366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Arrow Connector 367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Arrow Connector 368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Arrow Connector 370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Arrow Connector 371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3" name="Rectangle 372"/>
          <p:cNvSpPr/>
          <p:nvPr/>
        </p:nvSpPr>
        <p:spPr>
          <a:xfrm>
            <a:off x="11142470" y="1963673"/>
            <a:ext cx="326008" cy="320958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374" name="TextBox 373"/>
          <p:cNvSpPr txBox="1"/>
          <p:nvPr/>
        </p:nvSpPr>
        <p:spPr>
          <a:xfrm>
            <a:off x="10826474" y="1555835"/>
            <a:ext cx="1209953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err="1">
                <a:latin typeface="+mj-lt"/>
                <a:cs typeface="Seravek"/>
              </a:rPr>
              <a:t>D</a:t>
            </a:r>
            <a:r>
              <a:rPr lang="en-US" dirty="0" err="1" smtClean="0">
                <a:latin typeface="+mj-lt"/>
                <a:cs typeface="Seravek"/>
              </a:rPr>
              <a:t>eparser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375" name="Rectangle 374"/>
          <p:cNvSpPr/>
          <p:nvPr/>
        </p:nvSpPr>
        <p:spPr>
          <a:xfrm>
            <a:off x="7970974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377" name="Rectangle 376"/>
          <p:cNvSpPr/>
          <p:nvPr/>
        </p:nvSpPr>
        <p:spPr>
          <a:xfrm>
            <a:off x="9757031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379" name="Group 378"/>
          <p:cNvGrpSpPr/>
          <p:nvPr/>
        </p:nvGrpSpPr>
        <p:grpSpPr>
          <a:xfrm>
            <a:off x="9203812" y="2474644"/>
            <a:ext cx="515971" cy="2169799"/>
            <a:chOff x="8534400" y="1981200"/>
            <a:chExt cx="595991" cy="2163589"/>
          </a:xfrm>
        </p:grpSpPr>
        <p:cxnSp>
          <p:nvCxnSpPr>
            <p:cNvPr id="380" name="Straight Connector 379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1742061" y="1945270"/>
            <a:ext cx="4484987" cy="191047"/>
            <a:chOff x="1866900" y="2628900"/>
            <a:chExt cx="4419600" cy="19050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6" name="TextBox 385"/>
          <p:cNvSpPr txBox="1"/>
          <p:nvPr/>
        </p:nvSpPr>
        <p:spPr>
          <a:xfrm>
            <a:off x="3012146" y="1601387"/>
            <a:ext cx="1859687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Ingress pipeline</a:t>
            </a:r>
            <a:endParaRPr lang="en-US" dirty="0">
              <a:latin typeface="+mj-lt"/>
              <a:cs typeface="Seravek"/>
            </a:endParaRPr>
          </a:p>
        </p:txBody>
      </p:sp>
      <p:grpSp>
        <p:nvGrpSpPr>
          <p:cNvPr id="387" name="Group 386"/>
          <p:cNvGrpSpPr/>
          <p:nvPr/>
        </p:nvGrpSpPr>
        <p:grpSpPr>
          <a:xfrm>
            <a:off x="7930541" y="1933566"/>
            <a:ext cx="3016451" cy="191047"/>
            <a:chOff x="1920389" y="2693432"/>
            <a:chExt cx="4419600" cy="190500"/>
          </a:xfrm>
        </p:grpSpPr>
        <p:cxnSp>
          <p:nvCxnSpPr>
            <p:cNvPr id="388" name="Straight Connector 387"/>
            <p:cNvCxnSpPr/>
            <p:nvPr/>
          </p:nvCxnSpPr>
          <p:spPr>
            <a:xfrm>
              <a:off x="19203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>
              <a:off x="63399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 flipH="1">
              <a:off x="1920389" y="2793595"/>
              <a:ext cx="44195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1" name="TextBox 390"/>
          <p:cNvSpPr txBox="1"/>
          <p:nvPr/>
        </p:nvSpPr>
        <p:spPr>
          <a:xfrm>
            <a:off x="8565584" y="1589685"/>
            <a:ext cx="1786108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Egress pipeline</a:t>
            </a:r>
            <a:endParaRPr lang="en-US" dirty="0">
              <a:latin typeface="+mj-lt"/>
              <a:cs typeface="Seravek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1892295" y="2286095"/>
            <a:ext cx="4165609" cy="2673350"/>
            <a:chOff x="6079535" y="3009901"/>
            <a:chExt cx="771409" cy="2673350"/>
          </a:xfrm>
        </p:grpSpPr>
        <p:pic>
          <p:nvPicPr>
            <p:cNvPr id="481" name="Picture 48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79535" y="3009901"/>
              <a:ext cx="771409" cy="2673350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6215944" y="3808394"/>
              <a:ext cx="50094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+mj-lt"/>
                  <a:cs typeface="Seravek"/>
                </a:rPr>
                <a:t>Rank Computation </a:t>
              </a:r>
              <a:endParaRPr lang="en-US" sz="2800" dirty="0">
                <a:latin typeface="+mj-lt"/>
                <a:cs typeface="Seravek"/>
              </a:endParaRPr>
            </a:p>
          </p:txBody>
        </p:sp>
      </p:grpSp>
      <p:grpSp>
        <p:nvGrpSpPr>
          <p:cNvPr id="487" name="Group 486"/>
          <p:cNvGrpSpPr/>
          <p:nvPr/>
        </p:nvGrpSpPr>
        <p:grpSpPr>
          <a:xfrm>
            <a:off x="6477000" y="1257395"/>
            <a:ext cx="1333500" cy="3918097"/>
            <a:chOff x="6477000" y="2057400"/>
            <a:chExt cx="1333500" cy="3918097"/>
          </a:xfrm>
        </p:grpSpPr>
        <p:sp>
          <p:nvSpPr>
            <p:cNvPr id="488" name="TextBox 487"/>
            <p:cNvSpPr txBox="1"/>
            <p:nvPr/>
          </p:nvSpPr>
          <p:spPr>
            <a:xfrm>
              <a:off x="6477000" y="2057400"/>
              <a:ext cx="1333500" cy="685895"/>
            </a:xfrm>
            <a:prstGeom prst="rect">
              <a:avLst/>
            </a:prstGeom>
            <a:noFill/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  <a:cs typeface="Seravek"/>
                </a:rPr>
                <a:t>Queues/</a:t>
              </a:r>
            </a:p>
            <a:p>
              <a:pPr algn="ctr"/>
              <a:r>
                <a:rPr lang="en-US" dirty="0" smtClean="0">
                  <a:latin typeface="+mj-lt"/>
                  <a:cs typeface="Seravek"/>
                </a:rPr>
                <a:t>Scheduler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6504879" y="2765911"/>
              <a:ext cx="1230395" cy="320958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490" name="Group 489"/>
            <p:cNvGrpSpPr/>
            <p:nvPr/>
          </p:nvGrpSpPr>
          <p:grpSpPr>
            <a:xfrm>
              <a:off x="6835234" y="3238500"/>
              <a:ext cx="594266" cy="457200"/>
              <a:chOff x="5899150" y="6019800"/>
              <a:chExt cx="594266" cy="457200"/>
            </a:xfrm>
          </p:grpSpPr>
          <p:sp>
            <p:nvSpPr>
              <p:cNvPr id="523" name="Freeform 522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524" name="Straight Connector 523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Connector 524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Connector 525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8" name="Rectangle 527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529" name="Straight Arrow Connector 528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30" name="Straight Arrow Connector 529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91" name="Group 490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515" name="Freeform 514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516" name="Straight Connector 515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0" name="Rectangle 519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521" name="Straight Arrow Connector 520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22" name="Straight Arrow Connector 521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92" name="Group 491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507" name="Freeform 506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508" name="Straight Connector 507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2" name="Rectangle 511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513" name="Straight Arrow Connector 512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14" name="Straight Arrow Connector 513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93" name="Group 492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499" name="Freeform 498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500" name="Straight Connector 499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4" name="Rectangle 503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505" name="Straight Arrow Connector 504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06" name="Straight Arrow Connector 505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494" name="Straight Arrow Connector 493"/>
            <p:cNvCxnSpPr/>
            <p:nvPr/>
          </p:nvCxnSpPr>
          <p:spPr>
            <a:xfrm flipH="1">
              <a:off x="7429500" y="35433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95" name="Straight Arrow Connector 494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96" name="Straight Arrow Connector 495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97" name="Straight Arrow Connector 496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</p:grpSp>
      <p:sp>
        <p:nvSpPr>
          <p:cNvPr id="113" name="Content Placeholder 2"/>
          <p:cNvSpPr>
            <a:spLocks noGrp="1"/>
          </p:cNvSpPr>
          <p:nvPr>
            <p:ph idx="1"/>
          </p:nvPr>
        </p:nvSpPr>
        <p:spPr>
          <a:xfrm>
            <a:off x="264398" y="5410200"/>
            <a:ext cx="11925300" cy="765175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+mj-lt"/>
              </a:rPr>
              <a:t>Rank computation carried out by programmable switch pipeline</a:t>
            </a:r>
          </a:p>
          <a:p>
            <a:pPr lvl="1"/>
            <a:r>
              <a:rPr lang="en-US" dirty="0" smtClean="0">
                <a:latin typeface="+mj-lt"/>
              </a:rPr>
              <a:t>Expressed either as a high-level packet transaction (Domino, SIGCOMM ‘16)</a:t>
            </a:r>
          </a:p>
          <a:p>
            <a:pPr lvl="1"/>
            <a:r>
              <a:rPr lang="en-US" dirty="0">
                <a:latin typeface="+mj-lt"/>
              </a:rPr>
              <a:t>o</a:t>
            </a:r>
            <a:r>
              <a:rPr lang="en-US" dirty="0" smtClean="0">
                <a:latin typeface="+mj-lt"/>
              </a:rPr>
              <a:t>r directly in a low-level language like P4</a:t>
            </a:r>
          </a:p>
          <a:p>
            <a:endParaRPr lang="en-US" sz="2800" dirty="0" smtClean="0">
              <a:latin typeface="+mj-lt"/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6515100" y="1981295"/>
            <a:ext cx="1230395" cy="3209586"/>
            <a:chOff x="6400800" y="2362200"/>
            <a:chExt cx="1181100" cy="3200400"/>
          </a:xfrm>
        </p:grpSpPr>
        <p:sp>
          <p:nvSpPr>
            <p:cNvPr id="117" name="Rectangle 116"/>
            <p:cNvSpPr/>
            <p:nvPr/>
          </p:nvSpPr>
          <p:spPr>
            <a:xfrm>
              <a:off x="6400800" y="2362200"/>
              <a:ext cx="1181100" cy="32004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118" name="Group 65"/>
            <p:cNvGrpSpPr/>
            <p:nvPr/>
          </p:nvGrpSpPr>
          <p:grpSpPr>
            <a:xfrm>
              <a:off x="6749312" y="3009900"/>
              <a:ext cx="527788" cy="298464"/>
              <a:chOff x="7660968" y="1751777"/>
              <a:chExt cx="1040580" cy="450645"/>
            </a:xfrm>
          </p:grpSpPr>
          <p:sp>
            <p:nvSpPr>
              <p:cNvPr id="131" name="Freeform 130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32" name="Straight Connector 131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28" name="Freeform 127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29" name="Straight Connector 128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25" name="Freeform 124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26" name="Straight Connector 125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22" name="Freeform 121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23" name="Straight Connector 122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4" name="TextBox 133"/>
          <p:cNvSpPr txBox="1"/>
          <p:nvPr/>
        </p:nvSpPr>
        <p:spPr>
          <a:xfrm>
            <a:off x="6400800" y="1257300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+mj-lt"/>
                <a:cs typeface="Seravek"/>
              </a:rPr>
              <a:t>PIFO Scheduler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3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adug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j-lt"/>
              </a:rPr>
              <a:t>A programmable scheduler</a:t>
            </a:r>
            <a:endParaRPr lang="en-US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282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217"/>
    </mc:Choice>
    <mc:Fallback xmlns="">
      <p:transition spd="slow" advTm="572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uiExpand="1" build="p"/>
      <p:bldP spid="1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42"/>
          <p:cNvGrpSpPr/>
          <p:nvPr/>
        </p:nvGrpSpPr>
        <p:grpSpPr>
          <a:xfrm>
            <a:off x="1589457" y="2974353"/>
            <a:ext cx="4875732" cy="1192610"/>
            <a:chOff x="1707458" y="1778000"/>
            <a:chExt cx="4254836" cy="1181787"/>
          </a:xfrm>
        </p:grpSpPr>
        <p:cxnSp>
          <p:nvCxnSpPr>
            <p:cNvPr id="108" name="Straight Arrow Connector 107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Right Arrow 120"/>
          <p:cNvSpPr/>
          <p:nvPr/>
        </p:nvSpPr>
        <p:spPr>
          <a:xfrm>
            <a:off x="147389" y="3379652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6200" y="3051875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23" name="Right Arrow 122"/>
          <p:cNvSpPr/>
          <p:nvPr/>
        </p:nvSpPr>
        <p:spPr>
          <a:xfrm>
            <a:off x="11556526" y="3463045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1438459" y="3116944"/>
            <a:ext cx="646913" cy="40889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Out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3247846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1819001" y="2168821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591047" y="1958521"/>
            <a:ext cx="992254" cy="321697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47700" y="1563179"/>
            <a:ext cx="916049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Parser</a:t>
            </a:r>
            <a:endParaRPr lang="en-US" dirty="0">
              <a:latin typeface="+mj-lt"/>
              <a:cs typeface="Seravek"/>
            </a:endParaRPr>
          </a:p>
        </p:txBody>
      </p:sp>
      <p:cxnSp>
        <p:nvCxnSpPr>
          <p:cNvPr id="129" name="Straight Connector 128"/>
          <p:cNvCxnSpPr/>
          <p:nvPr/>
        </p:nvCxnSpPr>
        <p:spPr>
          <a:xfrm>
            <a:off x="6039165" y="2648167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6039165" y="453820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039165" y="332037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6039165" y="3847212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5033903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4480684" y="2474644"/>
            <a:ext cx="515971" cy="2169799"/>
            <a:chOff x="8534400" y="1981200"/>
            <a:chExt cx="595991" cy="2163589"/>
          </a:xfrm>
        </p:grpSpPr>
        <p:cxnSp>
          <p:nvCxnSpPr>
            <p:cNvPr id="135" name="Straight Connector 134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8" name="Straight Connector 137"/>
          <p:cNvCxnSpPr/>
          <p:nvPr/>
        </p:nvCxnSpPr>
        <p:spPr>
          <a:xfrm>
            <a:off x="11434124" y="2615465"/>
            <a:ext cx="0" cy="29932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9" name="Group 42"/>
          <p:cNvGrpSpPr/>
          <p:nvPr/>
        </p:nvGrpSpPr>
        <p:grpSpPr>
          <a:xfrm>
            <a:off x="7741431" y="2997559"/>
            <a:ext cx="3367506" cy="1192610"/>
            <a:chOff x="1707458" y="1778000"/>
            <a:chExt cx="4254836" cy="1181787"/>
          </a:xfrm>
        </p:grpSpPr>
        <p:cxnSp>
          <p:nvCxnSpPr>
            <p:cNvPr id="140" name="Straight Arrow Connector 139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Rectangle 149"/>
          <p:cNvSpPr/>
          <p:nvPr/>
        </p:nvSpPr>
        <p:spPr>
          <a:xfrm>
            <a:off x="11142470" y="1963673"/>
            <a:ext cx="326008" cy="320958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0826474" y="1555835"/>
            <a:ext cx="1209953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err="1">
                <a:latin typeface="+mj-lt"/>
                <a:cs typeface="Seravek"/>
              </a:rPr>
              <a:t>D</a:t>
            </a:r>
            <a:r>
              <a:rPr lang="en-US" dirty="0" err="1" smtClean="0">
                <a:latin typeface="+mj-lt"/>
                <a:cs typeface="Seravek"/>
              </a:rPr>
              <a:t>eparser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7970974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9757031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54" name="Group 153"/>
          <p:cNvGrpSpPr/>
          <p:nvPr/>
        </p:nvGrpSpPr>
        <p:grpSpPr>
          <a:xfrm>
            <a:off x="9203812" y="2474644"/>
            <a:ext cx="515971" cy="2169799"/>
            <a:chOff x="8534400" y="1981200"/>
            <a:chExt cx="595991" cy="2163589"/>
          </a:xfrm>
        </p:grpSpPr>
        <p:cxnSp>
          <p:nvCxnSpPr>
            <p:cNvPr id="155" name="Straight Connector 154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1742061" y="1945270"/>
            <a:ext cx="4484987" cy="191047"/>
            <a:chOff x="1866900" y="2628900"/>
            <a:chExt cx="4419600" cy="190500"/>
          </a:xfrm>
        </p:grpSpPr>
        <p:cxnSp>
          <p:nvCxnSpPr>
            <p:cNvPr id="159" name="Straight Connector 158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TextBox 161"/>
          <p:cNvSpPr txBox="1"/>
          <p:nvPr/>
        </p:nvSpPr>
        <p:spPr>
          <a:xfrm>
            <a:off x="3012146" y="1601387"/>
            <a:ext cx="1859687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Ingress pipeline</a:t>
            </a:r>
            <a:endParaRPr lang="en-US" dirty="0">
              <a:latin typeface="+mj-lt"/>
              <a:cs typeface="Seravek"/>
            </a:endParaRPr>
          </a:p>
        </p:txBody>
      </p:sp>
      <p:grpSp>
        <p:nvGrpSpPr>
          <p:cNvPr id="163" name="Group 162"/>
          <p:cNvGrpSpPr/>
          <p:nvPr/>
        </p:nvGrpSpPr>
        <p:grpSpPr>
          <a:xfrm>
            <a:off x="7930541" y="1933566"/>
            <a:ext cx="3016451" cy="191047"/>
            <a:chOff x="1920389" y="2693432"/>
            <a:chExt cx="4419600" cy="190500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19203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63399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H="1">
              <a:off x="1920389" y="2793595"/>
              <a:ext cx="44195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7" name="TextBox 166"/>
          <p:cNvSpPr txBox="1"/>
          <p:nvPr/>
        </p:nvSpPr>
        <p:spPr>
          <a:xfrm>
            <a:off x="8565584" y="1589685"/>
            <a:ext cx="1786108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Egress pipeline</a:t>
            </a:r>
            <a:endParaRPr lang="en-US" dirty="0">
              <a:latin typeface="+mj-lt"/>
              <a:cs typeface="Seravek"/>
            </a:endParaRPr>
          </a:p>
        </p:txBody>
      </p:sp>
      <p:pic>
        <p:nvPicPr>
          <p:cNvPr id="169" name="Picture 1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295" y="2286095"/>
            <a:ext cx="4165609" cy="2673350"/>
          </a:xfrm>
          <a:prstGeom prst="rect">
            <a:avLst/>
          </a:prstGeom>
        </p:spPr>
      </p:pic>
      <p:grpSp>
        <p:nvGrpSpPr>
          <p:cNvPr id="171" name="Group 170"/>
          <p:cNvGrpSpPr/>
          <p:nvPr/>
        </p:nvGrpSpPr>
        <p:grpSpPr>
          <a:xfrm>
            <a:off x="6477000" y="1257395"/>
            <a:ext cx="1333500" cy="3918097"/>
            <a:chOff x="6477000" y="2057400"/>
            <a:chExt cx="1333500" cy="3918097"/>
          </a:xfrm>
        </p:grpSpPr>
        <p:sp>
          <p:nvSpPr>
            <p:cNvPr id="172" name="TextBox 171"/>
            <p:cNvSpPr txBox="1"/>
            <p:nvPr/>
          </p:nvSpPr>
          <p:spPr>
            <a:xfrm>
              <a:off x="6477000" y="2057400"/>
              <a:ext cx="1333500" cy="685895"/>
            </a:xfrm>
            <a:prstGeom prst="rect">
              <a:avLst/>
            </a:prstGeom>
            <a:noFill/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  <a:cs typeface="Seravek"/>
                </a:rPr>
                <a:t>Queues/</a:t>
              </a:r>
            </a:p>
            <a:p>
              <a:pPr algn="ctr"/>
              <a:r>
                <a:rPr lang="en-US" dirty="0" smtClean="0">
                  <a:latin typeface="+mj-lt"/>
                  <a:cs typeface="Seravek"/>
                </a:rPr>
                <a:t>Scheduler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6504879" y="2765911"/>
              <a:ext cx="1230395" cy="320958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174" name="Group 173"/>
            <p:cNvGrpSpPr/>
            <p:nvPr/>
          </p:nvGrpSpPr>
          <p:grpSpPr>
            <a:xfrm>
              <a:off x="6835234" y="3238500"/>
              <a:ext cx="594266" cy="457200"/>
              <a:chOff x="5899150" y="6019800"/>
              <a:chExt cx="594266" cy="457200"/>
            </a:xfrm>
          </p:grpSpPr>
          <p:sp>
            <p:nvSpPr>
              <p:cNvPr id="206" name="Freeform 205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207" name="Straight Connector 206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" name="Rectangle 210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12" name="Straight Arrow Connector 211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13" name="Straight Arrow Connector 212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175" name="Group 174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198" name="Freeform 197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99" name="Straight Connector 198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Rectangle 202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04" name="Straight Arrow Connector 203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05" name="Straight Arrow Connector 204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176" name="Group 175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" name="Rectangle 194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196" name="Straight Arrow Connector 195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97" name="Straight Arrow Connector 196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177" name="Group 176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182" name="Freeform 181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83" name="Straight Connector 182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Rectangle 186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188" name="Straight Arrow Connector 187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89" name="Straight Arrow Connector 188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178" name="Straight Arrow Connector 177"/>
            <p:cNvCxnSpPr/>
            <p:nvPr/>
          </p:nvCxnSpPr>
          <p:spPr>
            <a:xfrm flipH="1">
              <a:off x="7429500" y="35433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179" name="Straight Arrow Connector 178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180" name="Straight Arrow Connector 179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181" name="Straight Arrow Connector 180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</p:grpSp>
      <p:sp>
        <p:nvSpPr>
          <p:cNvPr id="232" name="TextBox 231"/>
          <p:cNvSpPr txBox="1"/>
          <p:nvPr/>
        </p:nvSpPr>
        <p:spPr>
          <a:xfrm>
            <a:off x="6400800" y="1257300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+mj-lt"/>
                <a:cs typeface="Seravek"/>
              </a:rPr>
              <a:t>PIFO Scheduler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630783" y="2568837"/>
            <a:ext cx="2705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  <a:cs typeface="Seravek"/>
              </a:rPr>
              <a:t>Rank Computation </a:t>
            </a:r>
            <a:endParaRPr lang="en-US" sz="2000" dirty="0">
              <a:latin typeface="+mj-lt"/>
              <a:cs typeface="Seravek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21856" y="2968947"/>
            <a:ext cx="3543300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f = flow(p)</a:t>
            </a:r>
          </a:p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p.start</a:t>
            </a: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 = max(T[f].finish,                	                       </a:t>
            </a: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virtual_time</a:t>
            </a: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)</a:t>
            </a:r>
          </a:p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T[f].finish = </a:t>
            </a: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p.start</a:t>
            </a: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 + </a:t>
            </a: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p.len</a:t>
            </a: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 / </a:t>
            </a: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p.w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p.rank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= </a:t>
            </a: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p.start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</p:txBody>
      </p:sp>
      <p:sp>
        <p:nvSpPr>
          <p:cNvPr id="290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adug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j-lt"/>
              </a:rPr>
              <a:t>Weighted fair </a:t>
            </a:r>
            <a:r>
              <a:rPr lang="en-US" dirty="0">
                <a:latin typeface="+mj-lt"/>
              </a:rPr>
              <a:t>q</a:t>
            </a:r>
            <a:r>
              <a:rPr lang="en-US" dirty="0" smtClean="0">
                <a:latin typeface="+mj-lt"/>
              </a:rPr>
              <a:t>ueuing</a:t>
            </a:r>
            <a:endParaRPr lang="en-US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250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208"/>
    </mc:Choice>
    <mc:Fallback xmlns="">
      <p:transition spd="slow" advTm="362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|6.5|11.6|53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7|28.8|14.4|12.6|10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7.3|9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8|37|10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8|3.7|2.9|2.3|5.9|6.7|3.4|1.8|24.1|4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2.7|9.2|15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2.5|15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|39.3|36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1.5|21.8|11.4|8.5|9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1|4.2|13.7|9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4.2|6.2|5.5|24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8|10.5|15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Gadugi"/>
        <a:ea typeface=""/>
        <a:cs typeface=""/>
      </a:majorFont>
      <a:minorFont>
        <a:latin typeface="Gadug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8151</TotalTime>
  <Words>2942</Words>
  <Application>Microsoft Macintosh PowerPoint</Application>
  <PresentationFormat>Widescreen</PresentationFormat>
  <Paragraphs>594</Paragraphs>
  <Slides>32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Calibri</vt:lpstr>
      <vt:lpstr>Gadugi</vt:lpstr>
      <vt:lpstr>Seravek</vt:lpstr>
      <vt:lpstr>Wingdings</vt:lpstr>
      <vt:lpstr>Arial</vt:lpstr>
      <vt:lpstr>Office Theme</vt:lpstr>
      <vt:lpstr>Programmable Packet Scheduling at Line Rate</vt:lpstr>
      <vt:lpstr>Programmable scheduling at line rate</vt:lpstr>
      <vt:lpstr>Why is programmable scheduling hard?</vt:lpstr>
      <vt:lpstr>What does the scheduler do?</vt:lpstr>
      <vt:lpstr>A strawman programmable scheduler</vt:lpstr>
      <vt:lpstr>The Push-In First-Out Queue</vt:lpstr>
      <vt:lpstr>A programmable scheduler</vt:lpstr>
      <vt:lpstr>PowerPoint Presentation</vt:lpstr>
      <vt:lpstr>PowerPoint Presentation</vt:lpstr>
      <vt:lpstr>PowerPoint Presentation</vt:lpstr>
      <vt:lpstr>SRPT</vt:lpstr>
      <vt:lpstr>SRPT</vt:lpstr>
      <vt:lpstr>Beyond a single PIFO</vt:lpstr>
      <vt:lpstr>Tree of PIFOs</vt:lpstr>
      <vt:lpstr>Expressiveness of PIFOs</vt:lpstr>
      <vt:lpstr>Limitations of PIFOs</vt:lpstr>
      <vt:lpstr>PIFO in hardware</vt:lpstr>
      <vt:lpstr>A PIFO block</vt:lpstr>
      <vt:lpstr>Hardware feasibility</vt:lpstr>
      <vt:lpstr>Related work</vt:lpstr>
      <vt:lpstr>Conclusion</vt:lpstr>
      <vt:lpstr>Backup slides</vt:lpstr>
      <vt:lpstr>Proposal: scheduling in P4</vt:lpstr>
      <vt:lpstr>Hardware implementation</vt:lpstr>
      <vt:lpstr>A PIFO block</vt:lpstr>
      <vt:lpstr>A PIFO mesh</vt:lpstr>
      <vt:lpstr>Proposal: scheduling in P4</vt:lpstr>
      <vt:lpstr>Hardware feasibility of PIFOs</vt:lpstr>
      <vt:lpstr>Composing PIFOs: min. rate guarantees</vt:lpstr>
      <vt:lpstr>Traffic Shaping</vt:lpstr>
      <vt:lpstr>LSTF</vt:lpstr>
      <vt:lpstr>The PIFO abstraction in one slide</vt:lpstr>
    </vt:vector>
  </TitlesOfParts>
  <Company>MIT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Transactions: Programming the Data Plane at Line Rate</dc:title>
  <dc:creator>anirudh</dc:creator>
  <cp:lastModifiedBy>Microsoft Office User</cp:lastModifiedBy>
  <cp:revision>3033</cp:revision>
  <dcterms:created xsi:type="dcterms:W3CDTF">2015-11-20T07:11:46Z</dcterms:created>
  <dcterms:modified xsi:type="dcterms:W3CDTF">2016-08-12T15:56:31Z</dcterms:modified>
</cp:coreProperties>
</file>