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93" r:id="rId3"/>
    <p:sldId id="315" r:id="rId4"/>
    <p:sldId id="316" r:id="rId5"/>
    <p:sldId id="354" r:id="rId6"/>
    <p:sldId id="319" r:id="rId7"/>
    <p:sldId id="320" r:id="rId8"/>
    <p:sldId id="295" r:id="rId9"/>
    <p:sldId id="344" r:id="rId10"/>
    <p:sldId id="346" r:id="rId11"/>
    <p:sldId id="345" r:id="rId12"/>
    <p:sldId id="348" r:id="rId13"/>
    <p:sldId id="347" r:id="rId14"/>
    <p:sldId id="317" r:id="rId15"/>
    <p:sldId id="349" r:id="rId16"/>
    <p:sldId id="355" r:id="rId17"/>
    <p:sldId id="260" r:id="rId18"/>
    <p:sldId id="323" r:id="rId19"/>
    <p:sldId id="324" r:id="rId20"/>
    <p:sldId id="325" r:id="rId21"/>
    <p:sldId id="266" r:id="rId22"/>
    <p:sldId id="329" r:id="rId23"/>
    <p:sldId id="330" r:id="rId24"/>
    <p:sldId id="333" r:id="rId25"/>
    <p:sldId id="334" r:id="rId26"/>
    <p:sldId id="270" r:id="rId27"/>
    <p:sldId id="366" r:id="rId28"/>
    <p:sldId id="310" r:id="rId29"/>
    <p:sldId id="337" r:id="rId30"/>
    <p:sldId id="367" r:id="rId31"/>
    <p:sldId id="368" r:id="rId32"/>
    <p:sldId id="369" r:id="rId33"/>
    <p:sldId id="308" r:id="rId34"/>
    <p:sldId id="341" r:id="rId35"/>
    <p:sldId id="340" r:id="rId36"/>
    <p:sldId id="343" r:id="rId37"/>
    <p:sldId id="298" r:id="rId38"/>
    <p:sldId id="280" r:id="rId39"/>
    <p:sldId id="281" r:id="rId40"/>
    <p:sldId id="282" r:id="rId41"/>
    <p:sldId id="283" r:id="rId42"/>
    <p:sldId id="284" r:id="rId43"/>
    <p:sldId id="286" r:id="rId44"/>
    <p:sldId id="356" r:id="rId45"/>
    <p:sldId id="311" r:id="rId46"/>
    <p:sldId id="312" r:id="rId47"/>
    <p:sldId id="313" r:id="rId48"/>
    <p:sldId id="358" r:id="rId49"/>
    <p:sldId id="350" r:id="rId50"/>
    <p:sldId id="375" r:id="rId51"/>
    <p:sldId id="357" r:id="rId52"/>
    <p:sldId id="289" r:id="rId53"/>
    <p:sldId id="300" r:id="rId54"/>
    <p:sldId id="363" r:id="rId55"/>
    <p:sldId id="364" r:id="rId56"/>
    <p:sldId id="365" r:id="rId57"/>
    <p:sldId id="273" r:id="rId58"/>
    <p:sldId id="287" r:id="rId59"/>
    <p:sldId id="259" r:id="rId60"/>
    <p:sldId id="262" r:id="rId61"/>
    <p:sldId id="305" r:id="rId62"/>
    <p:sldId id="306" r:id="rId63"/>
    <p:sldId id="301" r:id="rId64"/>
    <p:sldId id="271" r:id="rId65"/>
    <p:sldId id="299" r:id="rId66"/>
    <p:sldId id="288" r:id="rId67"/>
    <p:sldId id="326" r:id="rId68"/>
    <p:sldId id="327" r:id="rId69"/>
    <p:sldId id="272" r:id="rId70"/>
    <p:sldId id="374" r:id="rId71"/>
    <p:sldId id="332" r:id="rId72"/>
    <p:sldId id="370" r:id="rId73"/>
    <p:sldId id="371" r:id="rId74"/>
    <p:sldId id="335" r:id="rId75"/>
    <p:sldId id="336" r:id="rId76"/>
    <p:sldId id="353" r:id="rId77"/>
    <p:sldId id="352" r:id="rId78"/>
    <p:sldId id="372" r:id="rId79"/>
    <p:sldId id="373" r:id="rId80"/>
    <p:sldId id="30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1" autoAdjust="0"/>
    <p:restoredTop sz="95501" autoAdjust="0"/>
  </p:normalViewPr>
  <p:slideViewPr>
    <p:cSldViewPr showGuides="1">
      <p:cViewPr varScale="1">
        <p:scale>
          <a:sx n="88" d="100"/>
          <a:sy n="88" d="100"/>
        </p:scale>
        <p:origin x="492" y="66"/>
      </p:cViewPr>
      <p:guideLst>
        <p:guide orient="horz" pos="168"/>
        <p:guide pos="3840"/>
      </p:guideLst>
    </p:cSldViewPr>
  </p:slideViewPr>
  <p:notesTextViewPr>
    <p:cViewPr>
      <p:scale>
        <a:sx n="1" d="1"/>
        <a:sy n="1" d="1"/>
      </p:scale>
      <p:origin x="0" y="-3264"/>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95903512"/>
        <c:axId val="195905080"/>
      </c:lineChart>
      <c:catAx>
        <c:axId val="19590351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5905080"/>
        <c:crosses val="autoZero"/>
        <c:auto val="1"/>
        <c:lblAlgn val="ctr"/>
        <c:lblOffset val="100"/>
        <c:noMultiLvlLbl val="0"/>
      </c:catAx>
      <c:valAx>
        <c:axId val="195905080"/>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59035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93933792"/>
        <c:axId val="194267880"/>
      </c:scatterChart>
      <c:valAx>
        <c:axId val="193933792"/>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4267880"/>
        <c:crosses val="autoZero"/>
        <c:crossBetween val="midCat"/>
      </c:valAx>
      <c:valAx>
        <c:axId val="19426788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393379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it’s very deterministic, latency and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Make sure to mention that atoms are the smallest unit of atomic packet processing.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stress the definition of atom once.</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46408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30148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Rambling a bit too much here.</a:t>
            </a:r>
          </a:p>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So the next packet doesn’t see any intermediate state.</a:t>
            </a:r>
          </a:p>
          <a:p>
            <a:pPr marL="457200" lvl="1" indent="0">
              <a:buFont typeface="Wingdings" panose="05000000000000000000" pitchFamily="2" charset="2"/>
              <a:buNone/>
            </a:pPr>
            <a:r>
              <a:rPr lang="en-US" baseline="0" dirty="0" smtClean="0">
                <a:sym typeface="Wingdings" panose="05000000000000000000" pitchFamily="2" charset="2"/>
              </a:rPr>
              <a:t>A compiler then translates this into a pipelined implementation suitable for a programmable switch.</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02987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Should we introduce the term Domino here at all? Maybe remove it altogether.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What is the goal of the compiler?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goal of the compiler is to isolate portions of the code that need to execute atomically and schedule them based on dependencies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the most important language restriction in the compiler: no loops.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238676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0813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57089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744994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90727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407051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348927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56759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23794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63492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3166932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59709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WORK: Stress the key idea</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68971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example is </a:t>
            </a:r>
            <a:r>
              <a:rPr lang="en-US" dirty="0" err="1" smtClean="0"/>
              <a:t>pFabric</a:t>
            </a:r>
            <a:r>
              <a:rPr lang="en-US" dirty="0" smtClean="0"/>
              <a:t>,</a:t>
            </a:r>
            <a:r>
              <a:rPr lang="en-US" baseline="0" dirty="0" smtClean="0"/>
              <a:t> a recent datacenter scheduling algorithm that seeks to minimize flow completion time.</a:t>
            </a:r>
          </a:p>
          <a:p>
            <a:r>
              <a:rPr lang="en-US" baseline="0" dirty="0" err="1" smtClean="0"/>
              <a:t>pFabric</a:t>
            </a:r>
            <a:r>
              <a:rPr lang="en-US" baseline="0" dirty="0" smtClean="0"/>
              <a:t> boils down to the shortest remaining processing time discipline. </a:t>
            </a:r>
            <a:r>
              <a:rPr lang="en-US" baseline="0" dirty="0" err="1" smtClean="0"/>
              <a:t>pFabric</a:t>
            </a:r>
            <a:r>
              <a:rPr lang="en-US" baseline="0" dirty="0" smtClean="0"/>
              <a:t> implements SRPT by</a:t>
            </a:r>
          </a:p>
          <a:p>
            <a:r>
              <a:rPr lang="en-US" baseline="0" dirty="0" smtClean="0"/>
              <a:t>tracking the remaining flow size for each flow using TCP acknowledgements and inserting this as the packet’s priority in the flow’s packets.</a:t>
            </a:r>
          </a:p>
          <a:p>
            <a:endParaRPr lang="en-US" baseline="0" dirty="0" smtClean="0"/>
          </a:p>
          <a:p>
            <a:r>
              <a:rPr lang="en-US" baseline="0" dirty="0" smtClean="0"/>
              <a:t>Then, the scheduler itself simply schedules packets based on the remaining flow size. So this is an example where the end host determines</a:t>
            </a:r>
          </a:p>
          <a:p>
            <a:r>
              <a:rPr lang="en-US" baseline="0" dirty="0" smtClean="0"/>
              <a:t>the packet’s priority and the switch respects it.</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275555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our second</a:t>
            </a:r>
            <a:r>
              <a:rPr lang="en-US" baseline="0" dirty="0" smtClean="0"/>
              <a:t> example, let’s look at </a:t>
            </a:r>
            <a:r>
              <a:rPr lang="en-US" dirty="0" smtClean="0"/>
              <a:t>Weighted Fair Queueing,</a:t>
            </a:r>
            <a:r>
              <a:rPr lang="en-US" baseline="0" dirty="0" smtClean="0"/>
              <a:t> an algorithm that divides link capacity equitably</a:t>
            </a:r>
          </a:p>
          <a:p>
            <a:r>
              <a:rPr lang="en-US" baseline="0" dirty="0" smtClean="0"/>
              <a:t>among flows. Most implementations of Weighted Fair Queueing use a virtual time calculation. Here, we look at the</a:t>
            </a:r>
          </a:p>
          <a:p>
            <a:r>
              <a:rPr lang="en-US" baseline="0" dirty="0" smtClean="0"/>
              <a:t>Virtual Start-Time Fair Queueing implementation, which schedules packets based on their virtual start time. Computing</a:t>
            </a:r>
          </a:p>
          <a:p>
            <a:r>
              <a:rPr lang="en-US" baseline="0" dirty="0" smtClean="0"/>
              <a:t>the virtual start-time requires the switch to track the virtual finish time of the last packet in each flow as shown in the simplified version of WFQ on the slides.</a:t>
            </a:r>
          </a:p>
          <a:p>
            <a:endParaRPr lang="en-US" baseline="0" dirty="0" smtClean="0"/>
          </a:p>
          <a:p>
            <a:r>
              <a:rPr lang="en-US" baseline="0" dirty="0" smtClean="0"/>
              <a:t>This algorithm can be implemented using PIFOs by maintaining this state on the ingress pipeline of a programmable switch</a:t>
            </a:r>
          </a:p>
          <a:p>
            <a:r>
              <a:rPr lang="en-US" baseline="0" dirty="0" smtClean="0"/>
              <a:t>architecture such as the RMT architecture and updating the virtual finish time every time a packet is </a:t>
            </a:r>
            <a:r>
              <a:rPr lang="en-US" baseline="0" dirty="0" err="1" smtClean="0"/>
              <a:t>enqueued</a:t>
            </a:r>
            <a:r>
              <a:rPr lang="en-US" baseline="0" dirty="0" smtClean="0"/>
              <a: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2767032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Hari: In truth, we need a hierarchy of PIFOs and quickly skip over.</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4151631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3202090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numbers are the priorities of the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679860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Say that we are going to look at the router architecture to see how my</a:t>
            </a:r>
            <a:r>
              <a:rPr lang="en-US" baseline="0" dirty="0" smtClean="0"/>
              <a:t> work fits into the router architecture.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0340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43" name="TextBox 42"/>
          <p:cNvSpPr txBox="1"/>
          <p:nvPr/>
        </p:nvSpPr>
        <p:spPr>
          <a:xfrm>
            <a:off x="5358509" y="1714500"/>
            <a:ext cx="1398781" cy="369332"/>
          </a:xfrm>
          <a:prstGeom prst="rect">
            <a:avLst/>
          </a:prstGeom>
          <a:noFill/>
        </p:spPr>
        <p:txBody>
          <a:bodyPr wrap="none" rtlCol="0">
            <a:spAutoFit/>
          </a:bodyPr>
          <a:lstStyle/>
          <a:p>
            <a:r>
              <a:rPr lang="en-US" dirty="0" smtClean="0"/>
              <a:t>Lookup table</a:t>
            </a:r>
            <a:endParaRPr lang="en-US" dirty="0"/>
          </a:p>
        </p:txBody>
      </p:sp>
      <p:sp>
        <p:nvSpPr>
          <p:cNvPr id="44" name="TextBox 43"/>
          <p:cNvSpPr txBox="1"/>
          <p:nvPr/>
        </p:nvSpPr>
        <p:spPr>
          <a:xfrm>
            <a:off x="5512249" y="2360831"/>
            <a:ext cx="583750" cy="276999"/>
          </a:xfrm>
          <a:prstGeom prst="rect">
            <a:avLst/>
          </a:prstGeom>
          <a:noFill/>
        </p:spPr>
        <p:txBody>
          <a:bodyPr wrap="none" rtlCol="0">
            <a:spAutoFit/>
          </a:bodyPr>
          <a:lstStyle/>
          <a:p>
            <a:r>
              <a:rPr lang="en-US" sz="1200" dirty="0"/>
              <a:t>Match</a:t>
            </a:r>
          </a:p>
        </p:txBody>
      </p:sp>
      <p:sp>
        <p:nvSpPr>
          <p:cNvPr id="47" name="Rounded Rectangle 46"/>
          <p:cNvSpPr/>
          <p:nvPr/>
        </p:nvSpPr>
        <p:spPr>
          <a:xfrm>
            <a:off x="5552423" y="20864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43600" y="2360831"/>
            <a:ext cx="588623" cy="276999"/>
          </a:xfrm>
          <a:prstGeom prst="rect">
            <a:avLst/>
          </a:prstGeom>
          <a:noFill/>
        </p:spPr>
        <p:txBody>
          <a:bodyPr wrap="none" rtlCol="0">
            <a:spAutoFit/>
          </a:bodyPr>
          <a:lstStyle/>
          <a:p>
            <a:r>
              <a:rPr lang="en-US" sz="1200" dirty="0"/>
              <a:t>Action</a:t>
            </a:r>
          </a:p>
        </p:txBody>
      </p:sp>
      <p:grpSp>
        <p:nvGrpSpPr>
          <p:cNvPr id="49" name="Group 48"/>
          <p:cNvGrpSpPr/>
          <p:nvPr/>
        </p:nvGrpSpPr>
        <p:grpSpPr>
          <a:xfrm>
            <a:off x="5590869" y="2419369"/>
            <a:ext cx="851685" cy="159453"/>
            <a:chOff x="1133169" y="3629639"/>
            <a:chExt cx="851685" cy="587483"/>
          </a:xfrm>
        </p:grpSpPr>
        <p:sp>
          <p:nvSpPr>
            <p:cNvPr id="50" name="Rectangle 4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512727" y="2637830"/>
            <a:ext cx="583750" cy="276999"/>
          </a:xfrm>
          <a:prstGeom prst="rect">
            <a:avLst/>
          </a:prstGeom>
          <a:noFill/>
        </p:spPr>
        <p:txBody>
          <a:bodyPr wrap="none" rtlCol="0">
            <a:spAutoFit/>
          </a:bodyPr>
          <a:lstStyle/>
          <a:p>
            <a:r>
              <a:rPr lang="en-US" sz="1200" dirty="0"/>
              <a:t>Match</a:t>
            </a:r>
          </a:p>
        </p:txBody>
      </p:sp>
      <p:sp>
        <p:nvSpPr>
          <p:cNvPr id="53" name="TextBox 52"/>
          <p:cNvSpPr txBox="1"/>
          <p:nvPr/>
        </p:nvSpPr>
        <p:spPr>
          <a:xfrm>
            <a:off x="5944078" y="2637830"/>
            <a:ext cx="588623" cy="276999"/>
          </a:xfrm>
          <a:prstGeom prst="rect">
            <a:avLst/>
          </a:prstGeom>
          <a:noFill/>
        </p:spPr>
        <p:txBody>
          <a:bodyPr wrap="none" rtlCol="0">
            <a:spAutoFit/>
          </a:bodyPr>
          <a:lstStyle/>
          <a:p>
            <a:r>
              <a:rPr lang="en-US" sz="1200" dirty="0"/>
              <a:t>Action</a:t>
            </a:r>
          </a:p>
        </p:txBody>
      </p:sp>
      <p:grpSp>
        <p:nvGrpSpPr>
          <p:cNvPr id="54" name="Group 53"/>
          <p:cNvGrpSpPr/>
          <p:nvPr/>
        </p:nvGrpSpPr>
        <p:grpSpPr>
          <a:xfrm>
            <a:off x="5591347" y="2696368"/>
            <a:ext cx="851685" cy="159453"/>
            <a:chOff x="1133169" y="3629639"/>
            <a:chExt cx="851685" cy="587483"/>
          </a:xfrm>
        </p:grpSpPr>
        <p:sp>
          <p:nvSpPr>
            <p:cNvPr id="55" name="Rectangle 5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514220" y="33998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5945571" y="33998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5592840" y="34583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980717" y="2941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80717" y="3094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0717" y="32464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44099" y="6403333"/>
            <a:ext cx="1703800" cy="369332"/>
          </a:xfrm>
          <a:prstGeom prst="rect">
            <a:avLst/>
          </a:prstGeom>
          <a:noFill/>
        </p:spPr>
        <p:txBody>
          <a:bodyPr wrap="none" rtlCol="0">
            <a:spAutoFit/>
          </a:bodyPr>
          <a:lstStyle/>
          <a:p>
            <a:r>
              <a:rPr lang="en-US" dirty="0" smtClean="0"/>
              <a:t>1 GHz processor</a:t>
            </a:r>
            <a:endParaRPr lang="en-US" dirty="0"/>
          </a:p>
        </p:txBody>
      </p:sp>
      <p:sp>
        <p:nvSpPr>
          <p:cNvPr id="72" name="Down Arrow 71"/>
          <p:cNvSpPr/>
          <p:nvPr/>
        </p:nvSpPr>
        <p:spPr>
          <a:xfrm>
            <a:off x="5750011" y="3823161"/>
            <a:ext cx="533400" cy="3847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Only sustains 100 M packets per second</a:t>
            </a:r>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5358509" y="1181100"/>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5512249" y="182743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555242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82743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5590869" y="188596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12727" y="2104430"/>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5944078" y="2104430"/>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5591347" y="2162968"/>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514220" y="2866430"/>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5945571" y="2866430"/>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5592840" y="2924968"/>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598071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8071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8071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28299" y="2177959"/>
            <a:ext cx="533400" cy="1673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74974" y="533327"/>
            <a:ext cx="533400" cy="43640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422874" y="2229015"/>
            <a:ext cx="533400" cy="17076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10790" y="416438"/>
            <a:ext cx="533400" cy="45431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3516119" y="1203844"/>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3669859" y="1850175"/>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3710033"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01210" y="1850175"/>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3748479" y="1908713"/>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670337" y="2127174"/>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4101688" y="2127174"/>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3748957" y="2185712"/>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671830" y="2889174"/>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4103181" y="2889174"/>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3750450" y="2947712"/>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4138327"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38327"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38327"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47" name="TextBox 46"/>
          <p:cNvSpPr txBox="1"/>
          <p:nvPr/>
        </p:nvSpPr>
        <p:spPr>
          <a:xfrm>
            <a:off x="876300" y="1181100"/>
            <a:ext cx="1398781" cy="369332"/>
          </a:xfrm>
          <a:prstGeom prst="rect">
            <a:avLst/>
          </a:prstGeom>
          <a:noFill/>
        </p:spPr>
        <p:txBody>
          <a:bodyPr wrap="none" rtlCol="0">
            <a:spAutoFit/>
          </a:bodyPr>
          <a:lstStyle/>
          <a:p>
            <a:r>
              <a:rPr lang="en-US" dirty="0" smtClean="0"/>
              <a:t>Lookup table</a:t>
            </a:r>
            <a:endParaRPr lang="en-US" dirty="0"/>
          </a:p>
        </p:txBody>
      </p:sp>
      <p:sp>
        <p:nvSpPr>
          <p:cNvPr id="49" name="TextBox 48"/>
          <p:cNvSpPr txBox="1"/>
          <p:nvPr/>
        </p:nvSpPr>
        <p:spPr>
          <a:xfrm>
            <a:off x="1030040" y="1827431"/>
            <a:ext cx="583750" cy="276999"/>
          </a:xfrm>
          <a:prstGeom prst="rect">
            <a:avLst/>
          </a:prstGeom>
          <a:noFill/>
        </p:spPr>
        <p:txBody>
          <a:bodyPr wrap="none" rtlCol="0">
            <a:spAutoFit/>
          </a:bodyPr>
          <a:lstStyle/>
          <a:p>
            <a:r>
              <a:rPr lang="en-US" sz="1200" dirty="0"/>
              <a:t>Match</a:t>
            </a:r>
          </a:p>
        </p:txBody>
      </p:sp>
      <p:sp>
        <p:nvSpPr>
          <p:cNvPr id="50" name="Rounded Rectangle 49"/>
          <p:cNvSpPr/>
          <p:nvPr/>
        </p:nvSpPr>
        <p:spPr>
          <a:xfrm>
            <a:off x="1070214"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61391" y="1827431"/>
            <a:ext cx="588623" cy="276999"/>
          </a:xfrm>
          <a:prstGeom prst="rect">
            <a:avLst/>
          </a:prstGeom>
          <a:noFill/>
        </p:spPr>
        <p:txBody>
          <a:bodyPr wrap="none" rtlCol="0">
            <a:spAutoFit/>
          </a:bodyPr>
          <a:lstStyle/>
          <a:p>
            <a:r>
              <a:rPr lang="en-US" sz="1200" dirty="0"/>
              <a:t>Action</a:t>
            </a:r>
          </a:p>
        </p:txBody>
      </p:sp>
      <p:grpSp>
        <p:nvGrpSpPr>
          <p:cNvPr id="52" name="Group 51"/>
          <p:cNvGrpSpPr/>
          <p:nvPr/>
        </p:nvGrpSpPr>
        <p:grpSpPr>
          <a:xfrm>
            <a:off x="1108660" y="1885969"/>
            <a:ext cx="851685" cy="159453"/>
            <a:chOff x="1133169" y="3629639"/>
            <a:chExt cx="851685" cy="587483"/>
          </a:xfrm>
        </p:grpSpPr>
        <p:sp>
          <p:nvSpPr>
            <p:cNvPr id="54" name="Rectangle 53"/>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030518" y="21044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1461869" y="21044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1109138" y="21629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032011" y="2866430"/>
            <a:ext cx="583750" cy="276999"/>
          </a:xfrm>
          <a:prstGeom prst="rect">
            <a:avLst/>
          </a:prstGeom>
          <a:noFill/>
        </p:spPr>
        <p:txBody>
          <a:bodyPr wrap="none" rtlCol="0">
            <a:spAutoFit/>
          </a:bodyPr>
          <a:lstStyle/>
          <a:p>
            <a:r>
              <a:rPr lang="en-US" sz="1200" dirty="0"/>
              <a:t>Match</a:t>
            </a:r>
          </a:p>
        </p:txBody>
      </p:sp>
      <p:sp>
        <p:nvSpPr>
          <p:cNvPr id="63" name="TextBox 62"/>
          <p:cNvSpPr txBox="1"/>
          <p:nvPr/>
        </p:nvSpPr>
        <p:spPr>
          <a:xfrm>
            <a:off x="1463362" y="2866430"/>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1110631" y="2924968"/>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1498508"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98508"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98508"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429500" y="1203844"/>
            <a:ext cx="1398781" cy="369332"/>
          </a:xfrm>
          <a:prstGeom prst="rect">
            <a:avLst/>
          </a:prstGeom>
          <a:noFill/>
        </p:spPr>
        <p:txBody>
          <a:bodyPr wrap="none" rtlCol="0">
            <a:spAutoFit/>
          </a:bodyPr>
          <a:lstStyle/>
          <a:p>
            <a:r>
              <a:rPr lang="en-US" dirty="0" smtClean="0"/>
              <a:t>Lookup table</a:t>
            </a:r>
            <a:endParaRPr lang="en-US" dirty="0"/>
          </a:p>
        </p:txBody>
      </p:sp>
      <p:sp>
        <p:nvSpPr>
          <p:cNvPr id="71" name="TextBox 70"/>
          <p:cNvSpPr txBox="1"/>
          <p:nvPr/>
        </p:nvSpPr>
        <p:spPr>
          <a:xfrm>
            <a:off x="7583240" y="1850175"/>
            <a:ext cx="583750" cy="276999"/>
          </a:xfrm>
          <a:prstGeom prst="rect">
            <a:avLst/>
          </a:prstGeom>
          <a:noFill/>
        </p:spPr>
        <p:txBody>
          <a:bodyPr wrap="none" rtlCol="0">
            <a:spAutoFit/>
          </a:bodyPr>
          <a:lstStyle/>
          <a:p>
            <a:r>
              <a:rPr lang="en-US" sz="1200" dirty="0"/>
              <a:t>Match</a:t>
            </a:r>
          </a:p>
        </p:txBody>
      </p:sp>
      <p:sp>
        <p:nvSpPr>
          <p:cNvPr id="72" name="Rounded Rectangle 71"/>
          <p:cNvSpPr/>
          <p:nvPr/>
        </p:nvSpPr>
        <p:spPr>
          <a:xfrm>
            <a:off x="7623414"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014591" y="1850175"/>
            <a:ext cx="588623" cy="276999"/>
          </a:xfrm>
          <a:prstGeom prst="rect">
            <a:avLst/>
          </a:prstGeom>
          <a:noFill/>
        </p:spPr>
        <p:txBody>
          <a:bodyPr wrap="none" rtlCol="0">
            <a:spAutoFit/>
          </a:bodyPr>
          <a:lstStyle/>
          <a:p>
            <a:r>
              <a:rPr lang="en-US" sz="1200" dirty="0"/>
              <a:t>Action</a:t>
            </a:r>
          </a:p>
        </p:txBody>
      </p:sp>
      <p:grpSp>
        <p:nvGrpSpPr>
          <p:cNvPr id="74" name="Group 73"/>
          <p:cNvGrpSpPr/>
          <p:nvPr/>
        </p:nvGrpSpPr>
        <p:grpSpPr>
          <a:xfrm>
            <a:off x="7661860" y="1908713"/>
            <a:ext cx="851685" cy="159453"/>
            <a:chOff x="1133169" y="3629639"/>
            <a:chExt cx="851685" cy="587483"/>
          </a:xfrm>
        </p:grpSpPr>
        <p:sp>
          <p:nvSpPr>
            <p:cNvPr id="75" name="Rectangle 7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7583718" y="2127174"/>
            <a:ext cx="583750" cy="276999"/>
          </a:xfrm>
          <a:prstGeom prst="rect">
            <a:avLst/>
          </a:prstGeom>
          <a:noFill/>
        </p:spPr>
        <p:txBody>
          <a:bodyPr wrap="none" rtlCol="0">
            <a:spAutoFit/>
          </a:bodyPr>
          <a:lstStyle/>
          <a:p>
            <a:r>
              <a:rPr lang="en-US" sz="1200" dirty="0"/>
              <a:t>Match</a:t>
            </a:r>
          </a:p>
        </p:txBody>
      </p:sp>
      <p:sp>
        <p:nvSpPr>
          <p:cNvPr id="78" name="TextBox 77"/>
          <p:cNvSpPr txBox="1"/>
          <p:nvPr/>
        </p:nvSpPr>
        <p:spPr>
          <a:xfrm>
            <a:off x="8015069" y="2127174"/>
            <a:ext cx="588623" cy="276999"/>
          </a:xfrm>
          <a:prstGeom prst="rect">
            <a:avLst/>
          </a:prstGeom>
          <a:noFill/>
        </p:spPr>
        <p:txBody>
          <a:bodyPr wrap="none" rtlCol="0">
            <a:spAutoFit/>
          </a:bodyPr>
          <a:lstStyle/>
          <a:p>
            <a:r>
              <a:rPr lang="en-US" sz="1200" dirty="0"/>
              <a:t>Action</a:t>
            </a:r>
          </a:p>
        </p:txBody>
      </p:sp>
      <p:grpSp>
        <p:nvGrpSpPr>
          <p:cNvPr id="79" name="Group 78"/>
          <p:cNvGrpSpPr/>
          <p:nvPr/>
        </p:nvGrpSpPr>
        <p:grpSpPr>
          <a:xfrm>
            <a:off x="7662338" y="2185712"/>
            <a:ext cx="851685" cy="159453"/>
            <a:chOff x="1133169" y="3629639"/>
            <a:chExt cx="851685" cy="587483"/>
          </a:xfrm>
        </p:grpSpPr>
        <p:sp>
          <p:nvSpPr>
            <p:cNvPr id="80" name="Rectangle 7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7585211" y="2889174"/>
            <a:ext cx="583750" cy="276999"/>
          </a:xfrm>
          <a:prstGeom prst="rect">
            <a:avLst/>
          </a:prstGeom>
          <a:noFill/>
        </p:spPr>
        <p:txBody>
          <a:bodyPr wrap="none" rtlCol="0">
            <a:spAutoFit/>
          </a:bodyPr>
          <a:lstStyle/>
          <a:p>
            <a:r>
              <a:rPr lang="en-US" sz="1200" dirty="0"/>
              <a:t>Match</a:t>
            </a:r>
          </a:p>
        </p:txBody>
      </p:sp>
      <p:sp>
        <p:nvSpPr>
          <p:cNvPr id="83" name="TextBox 82"/>
          <p:cNvSpPr txBox="1"/>
          <p:nvPr/>
        </p:nvSpPr>
        <p:spPr>
          <a:xfrm>
            <a:off x="8016562" y="2889174"/>
            <a:ext cx="588623" cy="276999"/>
          </a:xfrm>
          <a:prstGeom prst="rect">
            <a:avLst/>
          </a:prstGeom>
          <a:noFill/>
        </p:spPr>
        <p:txBody>
          <a:bodyPr wrap="none" rtlCol="0">
            <a:spAutoFit/>
          </a:bodyPr>
          <a:lstStyle/>
          <a:p>
            <a:r>
              <a:rPr lang="en-US" sz="1200" dirty="0"/>
              <a:t>Action</a:t>
            </a:r>
          </a:p>
        </p:txBody>
      </p:sp>
      <p:grpSp>
        <p:nvGrpSpPr>
          <p:cNvPr id="84" name="Group 83"/>
          <p:cNvGrpSpPr/>
          <p:nvPr/>
        </p:nvGrpSpPr>
        <p:grpSpPr>
          <a:xfrm>
            <a:off x="7663831" y="2947712"/>
            <a:ext cx="851685" cy="159453"/>
            <a:chOff x="1133169" y="3629639"/>
            <a:chExt cx="851685" cy="587483"/>
          </a:xfrm>
        </p:grpSpPr>
        <p:sp>
          <p:nvSpPr>
            <p:cNvPr id="85" name="Rectangle 8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7" name="Oval 86"/>
          <p:cNvSpPr/>
          <p:nvPr/>
        </p:nvSpPr>
        <p:spPr>
          <a:xfrm>
            <a:off x="8051708"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051708"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051708"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69319" y="1181100"/>
            <a:ext cx="1398781" cy="369332"/>
          </a:xfrm>
          <a:prstGeom prst="rect">
            <a:avLst/>
          </a:prstGeom>
          <a:noFill/>
        </p:spPr>
        <p:txBody>
          <a:bodyPr wrap="none" rtlCol="0">
            <a:spAutoFit/>
          </a:bodyPr>
          <a:lstStyle/>
          <a:p>
            <a:r>
              <a:rPr lang="en-US" dirty="0" smtClean="0"/>
              <a:t>Lookup table</a:t>
            </a:r>
            <a:endParaRPr lang="en-US" dirty="0"/>
          </a:p>
        </p:txBody>
      </p:sp>
      <p:sp>
        <p:nvSpPr>
          <p:cNvPr id="91" name="TextBox 90"/>
          <p:cNvSpPr txBox="1"/>
          <p:nvPr/>
        </p:nvSpPr>
        <p:spPr>
          <a:xfrm>
            <a:off x="10223059" y="1827431"/>
            <a:ext cx="583750" cy="276999"/>
          </a:xfrm>
          <a:prstGeom prst="rect">
            <a:avLst/>
          </a:prstGeom>
          <a:noFill/>
        </p:spPr>
        <p:txBody>
          <a:bodyPr wrap="none" rtlCol="0">
            <a:spAutoFit/>
          </a:bodyPr>
          <a:lstStyle/>
          <a:p>
            <a:r>
              <a:rPr lang="en-US" sz="1200" dirty="0"/>
              <a:t>Match</a:t>
            </a:r>
          </a:p>
        </p:txBody>
      </p:sp>
      <p:sp>
        <p:nvSpPr>
          <p:cNvPr id="92" name="Rounded Rectangle 91"/>
          <p:cNvSpPr/>
          <p:nvPr/>
        </p:nvSpPr>
        <p:spPr>
          <a:xfrm>
            <a:off x="1026323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654410" y="1827431"/>
            <a:ext cx="588623" cy="276999"/>
          </a:xfrm>
          <a:prstGeom prst="rect">
            <a:avLst/>
          </a:prstGeom>
          <a:noFill/>
        </p:spPr>
        <p:txBody>
          <a:bodyPr wrap="none" rtlCol="0">
            <a:spAutoFit/>
          </a:bodyPr>
          <a:lstStyle/>
          <a:p>
            <a:r>
              <a:rPr lang="en-US" sz="1200" dirty="0"/>
              <a:t>Action</a:t>
            </a:r>
          </a:p>
        </p:txBody>
      </p:sp>
      <p:grpSp>
        <p:nvGrpSpPr>
          <p:cNvPr id="94" name="Group 93"/>
          <p:cNvGrpSpPr/>
          <p:nvPr/>
        </p:nvGrpSpPr>
        <p:grpSpPr>
          <a:xfrm>
            <a:off x="10301679" y="1885969"/>
            <a:ext cx="851685" cy="159453"/>
            <a:chOff x="1133169" y="3629639"/>
            <a:chExt cx="851685" cy="587483"/>
          </a:xfrm>
        </p:grpSpPr>
        <p:sp>
          <p:nvSpPr>
            <p:cNvPr id="95" name="Rectangle 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0223537" y="2104430"/>
            <a:ext cx="583750" cy="276999"/>
          </a:xfrm>
          <a:prstGeom prst="rect">
            <a:avLst/>
          </a:prstGeom>
          <a:noFill/>
        </p:spPr>
        <p:txBody>
          <a:bodyPr wrap="none" rtlCol="0">
            <a:spAutoFit/>
          </a:bodyPr>
          <a:lstStyle/>
          <a:p>
            <a:r>
              <a:rPr lang="en-US" sz="1200" dirty="0"/>
              <a:t>Match</a:t>
            </a:r>
          </a:p>
        </p:txBody>
      </p:sp>
      <p:sp>
        <p:nvSpPr>
          <p:cNvPr id="98" name="TextBox 97"/>
          <p:cNvSpPr txBox="1"/>
          <p:nvPr/>
        </p:nvSpPr>
        <p:spPr>
          <a:xfrm>
            <a:off x="10654888" y="2104430"/>
            <a:ext cx="588623" cy="276999"/>
          </a:xfrm>
          <a:prstGeom prst="rect">
            <a:avLst/>
          </a:prstGeom>
          <a:noFill/>
        </p:spPr>
        <p:txBody>
          <a:bodyPr wrap="none" rtlCol="0">
            <a:spAutoFit/>
          </a:bodyPr>
          <a:lstStyle/>
          <a:p>
            <a:r>
              <a:rPr lang="en-US" sz="1200" dirty="0"/>
              <a:t>Action</a:t>
            </a:r>
          </a:p>
        </p:txBody>
      </p:sp>
      <p:grpSp>
        <p:nvGrpSpPr>
          <p:cNvPr id="99" name="Group 98"/>
          <p:cNvGrpSpPr/>
          <p:nvPr/>
        </p:nvGrpSpPr>
        <p:grpSpPr>
          <a:xfrm>
            <a:off x="10302157" y="2162968"/>
            <a:ext cx="851685" cy="159453"/>
            <a:chOff x="1133169" y="3629639"/>
            <a:chExt cx="851685" cy="587483"/>
          </a:xfrm>
        </p:grpSpPr>
        <p:sp>
          <p:nvSpPr>
            <p:cNvPr id="100" name="Rectangle 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10225030" y="2866430"/>
            <a:ext cx="583750" cy="276999"/>
          </a:xfrm>
          <a:prstGeom prst="rect">
            <a:avLst/>
          </a:prstGeom>
          <a:noFill/>
        </p:spPr>
        <p:txBody>
          <a:bodyPr wrap="none" rtlCol="0">
            <a:spAutoFit/>
          </a:bodyPr>
          <a:lstStyle/>
          <a:p>
            <a:r>
              <a:rPr lang="en-US" sz="1200" dirty="0"/>
              <a:t>Match</a:t>
            </a:r>
          </a:p>
        </p:txBody>
      </p:sp>
      <p:sp>
        <p:nvSpPr>
          <p:cNvPr id="103" name="TextBox 102"/>
          <p:cNvSpPr txBox="1"/>
          <p:nvPr/>
        </p:nvSpPr>
        <p:spPr>
          <a:xfrm>
            <a:off x="10656381" y="2866430"/>
            <a:ext cx="588623" cy="276999"/>
          </a:xfrm>
          <a:prstGeom prst="rect">
            <a:avLst/>
          </a:prstGeom>
          <a:noFill/>
        </p:spPr>
        <p:txBody>
          <a:bodyPr wrap="none" rtlCol="0">
            <a:spAutoFit/>
          </a:bodyPr>
          <a:lstStyle/>
          <a:p>
            <a:r>
              <a:rPr lang="en-US" sz="1200" dirty="0"/>
              <a:t>Action</a:t>
            </a:r>
          </a:p>
        </p:txBody>
      </p:sp>
      <p:grpSp>
        <p:nvGrpSpPr>
          <p:cNvPr id="104" name="Group 103"/>
          <p:cNvGrpSpPr/>
          <p:nvPr/>
        </p:nvGrpSpPr>
        <p:grpSpPr>
          <a:xfrm>
            <a:off x="10303650" y="2924968"/>
            <a:ext cx="851685" cy="159453"/>
            <a:chOff x="1133169" y="3629639"/>
            <a:chExt cx="851685" cy="587483"/>
          </a:xfrm>
        </p:grpSpPr>
        <p:sp>
          <p:nvSpPr>
            <p:cNvPr id="105" name="Rectangle 1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7" name="Oval 106"/>
          <p:cNvSpPr/>
          <p:nvPr/>
        </p:nvSpPr>
        <p:spPr>
          <a:xfrm>
            <a:off x="1069152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69152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69152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or pipelined architecture</a:t>
            </a:r>
            <a:endParaRPr lang="en-US" dirty="0"/>
          </a:p>
        </p:txBody>
      </p:sp>
      <p:sp>
        <p:nvSpPr>
          <p:cNvPr id="6" name="TextBox 5"/>
          <p:cNvSpPr txBox="1"/>
          <p:nvPr/>
        </p:nvSpPr>
        <p:spPr>
          <a:xfrm>
            <a:off x="1626293" y="2444076"/>
            <a:ext cx="2013500" cy="369332"/>
          </a:xfrm>
          <a:prstGeom prst="rect">
            <a:avLst/>
          </a:prstGeom>
          <a:noFill/>
        </p:spPr>
        <p:txBody>
          <a:bodyPr wrap="none" rtlCol="0">
            <a:spAutoFit/>
          </a:bodyPr>
          <a:lstStyle/>
          <a:p>
            <a:r>
              <a:rPr lang="en-US" dirty="0" smtClean="0"/>
              <a:t>Route lookup table</a:t>
            </a:r>
            <a:endParaRPr lang="en-US" dirty="0"/>
          </a:p>
        </p:txBody>
      </p:sp>
      <p:sp>
        <p:nvSpPr>
          <p:cNvPr id="7" name="TextBox 6"/>
          <p:cNvSpPr txBox="1"/>
          <p:nvPr/>
        </p:nvSpPr>
        <p:spPr>
          <a:xfrm>
            <a:off x="2089289" y="280910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2129463"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0640" y="280910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2167909" y="286763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50452" y="2444076"/>
            <a:ext cx="1759392" cy="369332"/>
          </a:xfrm>
          <a:prstGeom prst="rect">
            <a:avLst/>
          </a:prstGeom>
          <a:noFill/>
        </p:spPr>
        <p:txBody>
          <a:bodyPr wrap="none" rtlCol="0">
            <a:spAutoFit/>
          </a:bodyPr>
          <a:lstStyle/>
          <a:p>
            <a:r>
              <a:rPr lang="en-US" dirty="0" smtClean="0"/>
              <a:t>ACL lookup table</a:t>
            </a:r>
            <a:endParaRPr lang="en-US" dirty="0"/>
          </a:p>
        </p:txBody>
      </p:sp>
      <p:sp>
        <p:nvSpPr>
          <p:cNvPr id="61" name="TextBox 60"/>
          <p:cNvSpPr txBox="1"/>
          <p:nvPr/>
        </p:nvSpPr>
        <p:spPr>
          <a:xfrm>
            <a:off x="5313448" y="2809101"/>
            <a:ext cx="583750" cy="276999"/>
          </a:xfrm>
          <a:prstGeom prst="rect">
            <a:avLst/>
          </a:prstGeom>
          <a:noFill/>
        </p:spPr>
        <p:txBody>
          <a:bodyPr wrap="none" rtlCol="0">
            <a:spAutoFit/>
          </a:bodyPr>
          <a:lstStyle/>
          <a:p>
            <a:r>
              <a:rPr lang="en-US" sz="1200" dirty="0"/>
              <a:t>Match</a:t>
            </a:r>
          </a:p>
        </p:txBody>
      </p:sp>
      <p:sp>
        <p:nvSpPr>
          <p:cNvPr id="62" name="Rounded Rectangle 61"/>
          <p:cNvSpPr/>
          <p:nvPr/>
        </p:nvSpPr>
        <p:spPr>
          <a:xfrm>
            <a:off x="5353622"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44799" y="2809101"/>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5392068" y="2867639"/>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8768" y="2458663"/>
            <a:ext cx="2038507" cy="369332"/>
          </a:xfrm>
          <a:prstGeom prst="rect">
            <a:avLst/>
          </a:prstGeom>
          <a:noFill/>
        </p:spPr>
        <p:txBody>
          <a:bodyPr wrap="none" rtlCol="0">
            <a:spAutoFit/>
          </a:bodyPr>
          <a:lstStyle/>
          <a:p>
            <a:r>
              <a:rPr lang="en-US" dirty="0" smtClean="0"/>
              <a:t>Tunnel lookup table</a:t>
            </a:r>
            <a:endParaRPr lang="en-US" dirty="0"/>
          </a:p>
        </p:txBody>
      </p:sp>
      <p:sp>
        <p:nvSpPr>
          <p:cNvPr id="69" name="TextBox 68"/>
          <p:cNvSpPr txBox="1"/>
          <p:nvPr/>
        </p:nvSpPr>
        <p:spPr>
          <a:xfrm>
            <a:off x="10471764" y="2823688"/>
            <a:ext cx="583750" cy="276999"/>
          </a:xfrm>
          <a:prstGeom prst="rect">
            <a:avLst/>
          </a:prstGeom>
          <a:noFill/>
        </p:spPr>
        <p:txBody>
          <a:bodyPr wrap="none" rtlCol="0">
            <a:spAutoFit/>
          </a:bodyPr>
          <a:lstStyle/>
          <a:p>
            <a:r>
              <a:rPr lang="en-US" sz="1200" dirty="0"/>
              <a:t>Match</a:t>
            </a:r>
          </a:p>
        </p:txBody>
      </p:sp>
      <p:sp>
        <p:nvSpPr>
          <p:cNvPr id="70" name="Rounded Rectangle 69"/>
          <p:cNvSpPr/>
          <p:nvPr/>
        </p:nvSpPr>
        <p:spPr>
          <a:xfrm>
            <a:off x="10511938" y="2823688"/>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903115" y="2823688"/>
            <a:ext cx="588623" cy="276999"/>
          </a:xfrm>
          <a:prstGeom prst="rect">
            <a:avLst/>
          </a:prstGeom>
          <a:noFill/>
        </p:spPr>
        <p:txBody>
          <a:bodyPr wrap="none" rtlCol="0">
            <a:spAutoFit/>
          </a:bodyPr>
          <a:lstStyle/>
          <a:p>
            <a:r>
              <a:rPr lang="en-US" sz="1200" dirty="0"/>
              <a:t>Action</a:t>
            </a:r>
          </a:p>
        </p:txBody>
      </p:sp>
      <p:grpSp>
        <p:nvGrpSpPr>
          <p:cNvPr id="72" name="Group 71"/>
          <p:cNvGrpSpPr/>
          <p:nvPr/>
        </p:nvGrpSpPr>
        <p:grpSpPr>
          <a:xfrm>
            <a:off x="10550384" y="2882226"/>
            <a:ext cx="851685" cy="159453"/>
            <a:chOff x="1133169" y="3629639"/>
            <a:chExt cx="851685" cy="587483"/>
          </a:xfrm>
        </p:grpSpPr>
        <p:sp>
          <p:nvSpPr>
            <p:cNvPr id="73" name="Rectangle 72"/>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machine model for line-rate routers</a:t>
            </a:r>
            <a:endParaRPr lang="en-US" dirty="0"/>
          </a:p>
        </p:txBody>
      </p:sp>
      <p:sp>
        <p:nvSpPr>
          <p:cNvPr id="3" name="Content Placeholder 2"/>
          <p:cNvSpPr>
            <a:spLocks noGrp="1"/>
          </p:cNvSpPr>
          <p:nvPr>
            <p:ph idx="1"/>
          </p:nvPr>
        </p:nvSpPr>
        <p:spPr>
          <a:xfrm>
            <a:off x="435428" y="2743200"/>
            <a:ext cx="11353800" cy="4351338"/>
          </a:xfrm>
        </p:spPr>
        <p:txBody>
          <a:bodyPr>
            <a:normAutofit fontScale="92500" lnSpcReduction="20000"/>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sz="3000" dirty="0" smtClean="0"/>
              <a:t>Deterministic pipeline</a:t>
            </a:r>
          </a:p>
          <a:p>
            <a:r>
              <a:rPr lang="en-US" sz="3000" dirty="0" smtClean="0"/>
              <a:t>Atoms: Smallest unit of atomic packet processing / state update</a:t>
            </a:r>
          </a:p>
          <a:p>
            <a:r>
              <a:rPr lang="en-US" sz="3000" dirty="0" smtClean="0"/>
              <a:t>A router’s atoms constitute its instruction set</a:t>
            </a:r>
            <a:endParaRPr lang="en-US" sz="3000" dirty="0"/>
          </a:p>
        </p:txBody>
      </p:sp>
      <p:pic>
        <p:nvPicPr>
          <p:cNvPr id="382" name="Picture 381"/>
          <p:cNvPicPr>
            <a:picLocks noChangeAspect="1"/>
          </p:cNvPicPr>
          <p:nvPr/>
        </p:nvPicPr>
        <p:blipFill>
          <a:blip r:embed="rId3"/>
          <a:stretch>
            <a:fillRect/>
          </a:stretch>
        </p:blipFill>
        <p:spPr>
          <a:xfrm>
            <a:off x="307346" y="1331794"/>
            <a:ext cx="11577307" cy="4194412"/>
          </a:xfrm>
          <a:prstGeom prst="rect">
            <a:avLst/>
          </a:prstGeom>
        </p:spPr>
      </p:pic>
      <p:pic>
        <p:nvPicPr>
          <p:cNvPr id="170" name="Picture 169"/>
          <p:cNvPicPr>
            <a:picLocks noChangeAspect="1"/>
          </p:cNvPicPr>
          <p:nvPr/>
        </p:nvPicPr>
        <p:blipFill>
          <a:blip r:embed="rId4"/>
          <a:stretch>
            <a:fillRect/>
          </a:stretch>
        </p:blipFill>
        <p:spPr>
          <a:xfrm>
            <a:off x="4724400" y="3848101"/>
            <a:ext cx="2606862" cy="2054160"/>
          </a:xfrm>
          <a:prstGeom prst="rect">
            <a:avLst/>
          </a:prstGeom>
        </p:spPr>
      </p:pic>
      <p:sp>
        <p:nvSpPr>
          <p:cNvPr id="172" name="Freeform 171"/>
          <p:cNvSpPr/>
          <p:nvPr/>
        </p:nvSpPr>
        <p:spPr>
          <a:xfrm>
            <a:off x="4038600" y="2657357"/>
            <a:ext cx="687224" cy="2802387"/>
          </a:xfrm>
          <a:custGeom>
            <a:avLst/>
            <a:gdLst>
              <a:gd name="connsiteX0" fmla="*/ 1045654 w 1045654"/>
              <a:gd name="connsiteY0" fmla="*/ 1854437 h 2032880"/>
              <a:gd name="connsiteX1" fmla="*/ 105617 w 1045654"/>
              <a:gd name="connsiteY1" fmla="*/ 1854437 h 2032880"/>
              <a:gd name="connsiteX2" fmla="*/ 62888 w 1045654"/>
              <a:gd name="connsiteY2" fmla="*/ 0 h 2032880"/>
            </a:gdLst>
            <a:ahLst/>
            <a:cxnLst>
              <a:cxn ang="0">
                <a:pos x="connsiteX0" y="connsiteY0"/>
              </a:cxn>
              <a:cxn ang="0">
                <a:pos x="connsiteX1" y="connsiteY1"/>
              </a:cxn>
              <a:cxn ang="0">
                <a:pos x="connsiteX2" y="connsiteY2"/>
              </a:cxn>
            </a:cxnLst>
            <a:rect l="l" t="t" r="r" b="b"/>
            <a:pathLst>
              <a:path w="1045654" h="2032880">
                <a:moveTo>
                  <a:pt x="1045654" y="1854437"/>
                </a:moveTo>
                <a:cubicBezTo>
                  <a:pt x="657532" y="2008973"/>
                  <a:pt x="269411" y="2163510"/>
                  <a:pt x="105617" y="1854437"/>
                </a:cubicBezTo>
                <a:cubicBezTo>
                  <a:pt x="-58177" y="1545364"/>
                  <a:pt x="2355" y="772682"/>
                  <a:pt x="62888" y="0"/>
                </a:cubicBezTo>
              </a:path>
            </a:pathLst>
          </a:custGeom>
          <a:noFill/>
          <a:ln w="63500">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0" fill="hold"/>
                                        <p:tgtEl>
                                          <p:spTgt spid="382"/>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 0 L -0.00312 -0.17454 " pathEditMode="relative" rAng="0" ptsTypes="AA">
                                      <p:cBhvr>
                                        <p:cTn id="18" dur="10" fill="hold"/>
                                        <p:tgtEl>
                                          <p:spTgt spid="382"/>
                                        </p:tgtEl>
                                        <p:attrNameLst>
                                          <p:attrName>ppt_x</p:attrName>
                                          <p:attrName>ppt_y</p:attrName>
                                        </p:attrNameLst>
                                      </p:cBhvr>
                                      <p:rCtr x="-156" y="-87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be easily pipelined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be pipelined; needs an atomic </a:t>
            </a:r>
            <a:r>
              <a:rPr lang="en-US" dirty="0" err="1" smtClean="0"/>
              <a:t>read+modify+write</a:t>
            </a:r>
            <a:r>
              <a:rPr lang="en-US" dirty="0" smtClean="0"/>
              <a:t> instruction</a:t>
            </a:r>
          </a:p>
          <a:p>
            <a:pPr lvl="1"/>
            <a:r>
              <a:rPr lang="en-US" dirty="0" smtClean="0"/>
              <a:t>Explicitly design each </a:t>
            </a:r>
            <a:r>
              <a:rPr lang="en-US" dirty="0" err="1" smtClean="0"/>
              <a:t>stateful</a:t>
            </a:r>
            <a:r>
              <a:rPr lang="en-US" dirty="0" smtClean="0"/>
              <a:t> operation in </a:t>
            </a:r>
            <a:r>
              <a:rPr lang="en-US" dirty="0"/>
              <a:t>hardware </a:t>
            </a:r>
            <a:r>
              <a:rPr lang="en-US" dirty="0" smtClean="0"/>
              <a:t>for 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a:t>The machine model: Formalizing the computational capabilities of line-rate </a:t>
            </a:r>
            <a:r>
              <a:rPr lang="en-US" dirty="0" smtClean="0"/>
              <a:t>routers</a:t>
            </a:r>
          </a:p>
          <a:p>
            <a:pPr lvl="1"/>
            <a:endParaRPr lang="en-US" dirty="0"/>
          </a:p>
          <a:p>
            <a:pPr lvl="1"/>
            <a:r>
              <a:rPr lang="en-US" dirty="0"/>
              <a:t>Packet transactions: High-level programming for the router </a:t>
            </a:r>
            <a:r>
              <a:rPr lang="en-US" dirty="0" smtClean="0"/>
              <a:t>pipeline</a:t>
            </a:r>
          </a:p>
          <a:p>
            <a:pPr marL="457200" lvl="1" indent="0">
              <a:buNone/>
            </a:pPr>
            <a:endParaRPr lang="en-US" dirty="0" smtClean="0"/>
          </a:p>
          <a:p>
            <a:pPr lvl="1"/>
            <a:r>
              <a:rPr lang="en-US" dirty="0"/>
              <a:t>Push-In First-Out Queues: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45752" y="5135422"/>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105"/>
                                        </p:tgtEl>
                                        <p:attrNameLst>
                                          <p:attrName>fillcolor</p:attrName>
                                        </p:attrNameLst>
                                      </p:cBhvr>
                                      <p:to>
                                        <a:schemeClr val="accent1"/>
                                      </p:to>
                                    </p:animClr>
                                    <p:set>
                                      <p:cBhvr>
                                        <p:cTn id="7" dur="10" fill="hold"/>
                                        <p:tgtEl>
                                          <p:spTgt spid="105"/>
                                        </p:tgtEl>
                                        <p:attrNameLst>
                                          <p:attrName>fill.type</p:attrName>
                                        </p:attrNameLst>
                                      </p:cBhvr>
                                      <p:to>
                                        <p:strVal val="solid"/>
                                      </p:to>
                                    </p:set>
                                    <p:set>
                                      <p:cBhvr>
                                        <p:cTn id="8" dur="10" fill="hold"/>
                                        <p:tgtEl>
                                          <p:spTgt spid="10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 fill="hold"/>
                                        <p:tgtEl>
                                          <p:spTgt spid="143"/>
                                        </p:tgtEl>
                                        <p:attrNameLst>
                                          <p:attrName>fillcolor</p:attrName>
                                        </p:attrNameLst>
                                      </p:cBhvr>
                                      <p:to>
                                        <a:schemeClr val="accent1"/>
                                      </p:to>
                                    </p:animClr>
                                    <p:set>
                                      <p:cBhvr>
                                        <p:cTn id="11" dur="10" fill="hold"/>
                                        <p:tgtEl>
                                          <p:spTgt spid="143"/>
                                        </p:tgtEl>
                                        <p:attrNameLst>
                                          <p:attrName>fill.type</p:attrName>
                                        </p:attrNameLst>
                                      </p:cBhvr>
                                      <p:to>
                                        <p:strVal val="solid"/>
                                      </p:to>
                                    </p:set>
                                    <p:set>
                                      <p:cBhvr>
                                        <p:cTn id="12" dur="10" fill="hold"/>
                                        <p:tgtEl>
                                          <p:spTgt spid="14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63781" y="3053550"/>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a:xfrm>
            <a:off x="507023" y="1540670"/>
            <a:ext cx="10846777" cy="481012"/>
          </a:xfrm>
        </p:spPr>
        <p:txBody>
          <a:bodyPr>
            <a:noAutofit/>
          </a:bodyPr>
          <a:lstStyle/>
          <a:p>
            <a:r>
              <a:rPr lang="en-US" sz="2500" dirty="0" smtClean="0"/>
              <a:t>Packet transaction: Block of imperative code</a:t>
            </a:r>
          </a:p>
          <a:p>
            <a:r>
              <a:rPr lang="en-US" sz="2500" dirty="0" smtClean="0"/>
              <a:t>A transaction runs to completion, processes one packet at a time, serially</a:t>
            </a:r>
          </a:p>
          <a:p>
            <a:pPr marL="0" indent="0">
              <a:buNone/>
            </a:pPr>
            <a:endParaRPr lang="en-US" sz="2500" dirty="0" smtClean="0"/>
          </a:p>
        </p:txBody>
      </p:sp>
      <p:sp>
        <p:nvSpPr>
          <p:cNvPr id="6" name="Rounded Rectangle 5"/>
          <p:cNvSpPr/>
          <p:nvPr/>
        </p:nvSpPr>
        <p:spPr>
          <a:xfrm>
            <a:off x="3175414" y="2827328"/>
            <a:ext cx="3299401" cy="2738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500" dirty="0">
                <a:latin typeface="Gadugi" panose="020B0502040204020203" pitchFamily="34" charset="0"/>
              </a:rPr>
              <a:t>if (count == </a:t>
            </a:r>
            <a:r>
              <a:rPr lang="en-US" sz="2500" dirty="0" smtClean="0">
                <a:latin typeface="Gadugi" panose="020B0502040204020203" pitchFamily="34" charset="0"/>
              </a:rPr>
              <a:t>9):</a:t>
            </a:r>
            <a:endParaRPr lang="en-US" sz="2500" dirty="0">
              <a:latin typeface="Gadugi" panose="020B0502040204020203" pitchFamily="34" charset="0"/>
            </a:endParaRP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1</a:t>
            </a:r>
          </a:p>
          <a:p>
            <a:pPr>
              <a:lnSpc>
                <a:spcPct val="120000"/>
              </a:lnSpc>
            </a:pPr>
            <a:r>
              <a:rPr lang="en-US" sz="2500" dirty="0">
                <a:latin typeface="Gadugi" panose="020B0502040204020203" pitchFamily="34" charset="0"/>
              </a:rPr>
              <a:t>  count = 0</a:t>
            </a:r>
          </a:p>
          <a:p>
            <a:pPr>
              <a:lnSpc>
                <a:spcPct val="120000"/>
              </a:lnSpc>
            </a:pPr>
            <a:r>
              <a:rPr lang="en-US" sz="2500" dirty="0">
                <a:latin typeface="Gadugi" panose="020B0502040204020203" pitchFamily="34" charset="0"/>
              </a:rPr>
              <a:t>else :</a:t>
            </a: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0</a:t>
            </a:r>
          </a:p>
          <a:p>
            <a:pPr>
              <a:lnSpc>
                <a:spcPct val="120000"/>
              </a:lnSpc>
            </a:pPr>
            <a:r>
              <a:rPr lang="en-US" sz="2500" dirty="0">
                <a:latin typeface="Gadugi" panose="020B0502040204020203" pitchFamily="34" charset="0"/>
              </a:rPr>
              <a:t> </a:t>
            </a:r>
            <a:r>
              <a:rPr lang="en-US" sz="2500" dirty="0" smtClean="0">
                <a:latin typeface="Gadugi" panose="020B0502040204020203" pitchFamily="34" charset="0"/>
              </a:rPr>
              <a:t> count++</a:t>
            </a:r>
            <a:endParaRPr lang="en-US" sz="2500" dirty="0">
              <a:latin typeface="Gadugi" panose="020B0502040204020203" pitchFamily="34" charset="0"/>
            </a:endParaRPr>
          </a:p>
        </p:txBody>
      </p:sp>
      <p:sp>
        <p:nvSpPr>
          <p:cNvPr id="10" name="TextBox 9"/>
          <p:cNvSpPr txBox="1"/>
          <p:nvPr/>
        </p:nvSpPr>
        <p:spPr>
          <a:xfrm>
            <a:off x="6455721" y="2759777"/>
            <a:ext cx="1154483" cy="553998"/>
          </a:xfrm>
          <a:prstGeom prst="rect">
            <a:avLst/>
          </a:prstGeom>
          <a:noFill/>
        </p:spPr>
        <p:txBody>
          <a:bodyPr wrap="none" rtlCol="0">
            <a:spAutoFit/>
          </a:bodyPr>
          <a:lstStyle/>
          <a:p>
            <a:r>
              <a:rPr lang="en-US" sz="3000" dirty="0" smtClean="0">
                <a:latin typeface="Gadugi" panose="020B0502040204020203" pitchFamily="34" charset="0"/>
              </a:rPr>
              <a:t>count</a:t>
            </a:r>
            <a:endParaRPr lang="en-US" sz="3000" dirty="0">
              <a:latin typeface="Gadugi" panose="020B0502040204020203" pitchFamily="34" charset="0"/>
            </a:endParaRPr>
          </a:p>
        </p:txBody>
      </p:sp>
      <p:sp>
        <p:nvSpPr>
          <p:cNvPr id="11" name="Rounded Rectangle 10"/>
          <p:cNvSpPr/>
          <p:nvPr/>
        </p:nvSpPr>
        <p:spPr>
          <a:xfrm>
            <a:off x="2908714" y="2590800"/>
            <a:ext cx="4953000" cy="320357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03914" y="4003673"/>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81741" y="3013073"/>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p1.sample = 0</a:t>
            </a:r>
          </a:p>
        </p:txBody>
      </p:sp>
      <p:cxnSp>
        <p:nvCxnSpPr>
          <p:cNvPr id="27" name="Straight Arrow Connector 26"/>
          <p:cNvCxnSpPr/>
          <p:nvPr/>
        </p:nvCxnSpPr>
        <p:spPr>
          <a:xfrm>
            <a:off x="7658100" y="4006050"/>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363781" y="37568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1" name="TextBox 30"/>
          <p:cNvSpPr txBox="1"/>
          <p:nvPr/>
        </p:nvSpPr>
        <p:spPr>
          <a:xfrm>
            <a:off x="8481741" y="37163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p2.sample = 0</a:t>
            </a:r>
          </a:p>
        </p:txBody>
      </p:sp>
      <p:sp>
        <p:nvSpPr>
          <p:cNvPr id="44" name="Rounded Rectangle 43"/>
          <p:cNvSpPr/>
          <p:nvPr/>
        </p:nvSpPr>
        <p:spPr>
          <a:xfrm>
            <a:off x="1866900" y="312611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5" name="TextBox 44"/>
          <p:cNvSpPr txBox="1"/>
          <p:nvPr/>
        </p:nvSpPr>
        <p:spPr>
          <a:xfrm>
            <a:off x="1866900" y="308563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a:t>
            </a:r>
          </a:p>
        </p:txBody>
      </p:sp>
      <p:sp>
        <p:nvSpPr>
          <p:cNvPr id="46" name="Rounded Rectangle 45"/>
          <p:cNvSpPr/>
          <p:nvPr/>
        </p:nvSpPr>
        <p:spPr>
          <a:xfrm>
            <a:off x="1866900" y="3829414"/>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7" name="TextBox 46"/>
          <p:cNvSpPr txBox="1"/>
          <p:nvPr/>
        </p:nvSpPr>
        <p:spPr>
          <a:xfrm>
            <a:off x="1866900" y="3788937"/>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a:t>
            </a:r>
          </a:p>
        </p:txBody>
      </p:sp>
      <p:sp>
        <p:nvSpPr>
          <p:cNvPr id="34" name="Rounded Rectangle 33"/>
          <p:cNvSpPr/>
          <p:nvPr/>
        </p:nvSpPr>
        <p:spPr>
          <a:xfrm>
            <a:off x="6555893"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54" name="Rounded Rectangle 53"/>
          <p:cNvSpPr/>
          <p:nvPr/>
        </p:nvSpPr>
        <p:spPr>
          <a:xfrm>
            <a:off x="6549258" y="3302424"/>
            <a:ext cx="946391" cy="1147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1</a:t>
            </a:r>
            <a:endParaRPr lang="en-US" sz="3000" dirty="0">
              <a:latin typeface="Gadugi" panose="020B0502040204020203" pitchFamily="34" charset="0"/>
            </a:endParaRPr>
          </a:p>
        </p:txBody>
      </p:sp>
      <p:sp>
        <p:nvSpPr>
          <p:cNvPr id="55" name="Rounded Rectangle 54"/>
          <p:cNvSpPr/>
          <p:nvPr/>
        </p:nvSpPr>
        <p:spPr>
          <a:xfrm>
            <a:off x="6542922" y="3310424"/>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2</a:t>
            </a:r>
            <a:endParaRPr lang="en-US" sz="3000" dirty="0">
              <a:latin typeface="Gadugi" panose="020B0502040204020203" pitchFamily="34" charset="0"/>
            </a:endParaRPr>
          </a:p>
        </p:txBody>
      </p:sp>
      <p:sp>
        <p:nvSpPr>
          <p:cNvPr id="26" name="Rounded Rectangle 25"/>
          <p:cNvSpPr/>
          <p:nvPr/>
        </p:nvSpPr>
        <p:spPr>
          <a:xfrm>
            <a:off x="6549407" y="3304748"/>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9</a:t>
            </a:r>
            <a:endParaRPr lang="en-US" sz="3000" dirty="0">
              <a:latin typeface="Gadugi" panose="020B0502040204020203" pitchFamily="34" charset="0"/>
            </a:endParaRPr>
          </a:p>
        </p:txBody>
      </p:sp>
      <p:sp>
        <p:nvSpPr>
          <p:cNvPr id="28" name="Rounded Rectangle 27"/>
          <p:cNvSpPr/>
          <p:nvPr/>
        </p:nvSpPr>
        <p:spPr>
          <a:xfrm>
            <a:off x="6542921" y="3299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29" name="Rounded Rectangle 28"/>
          <p:cNvSpPr/>
          <p:nvPr/>
        </p:nvSpPr>
        <p:spPr>
          <a:xfrm>
            <a:off x="1729680" y="6010312"/>
            <a:ext cx="737014"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5" name="TextBox 34"/>
          <p:cNvSpPr txBox="1"/>
          <p:nvPr/>
        </p:nvSpPr>
        <p:spPr>
          <a:xfrm>
            <a:off x="1686054" y="5969835"/>
            <a:ext cx="824265"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a:t>
            </a:r>
          </a:p>
        </p:txBody>
      </p:sp>
      <p:sp>
        <p:nvSpPr>
          <p:cNvPr id="36" name="Oval 35"/>
          <p:cNvSpPr/>
          <p:nvPr/>
        </p:nvSpPr>
        <p:spPr>
          <a:xfrm>
            <a:off x="2098187"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98187"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98187"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7943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7943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943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435073" y="5969835"/>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52" name="TextBox 51"/>
          <p:cNvSpPr txBox="1"/>
          <p:nvPr/>
        </p:nvSpPr>
        <p:spPr>
          <a:xfrm>
            <a:off x="8553033" y="5929358"/>
            <a:ext cx="280076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p10.sample = </a:t>
            </a:r>
            <a:r>
              <a:rPr lang="en-US" sz="3000" dirty="0">
                <a:solidFill>
                  <a:schemeClr val="bg1"/>
                </a:solidFill>
                <a:latin typeface="Gadugi" panose="020B0502040204020203" pitchFamily="34" charset="0"/>
              </a:rPr>
              <a:t>1</a:t>
            </a:r>
            <a:endParaRPr lang="en-US" sz="3000" dirty="0" smtClean="0">
              <a:solidFill>
                <a:schemeClr val="bg1"/>
              </a:solidFill>
              <a:latin typeface="Gadugi" panose="020B0502040204020203" pitchFamily="34" charset="0"/>
            </a:endParaRPr>
          </a:p>
        </p:txBody>
      </p:sp>
    </p:spTree>
    <p:extLst>
      <p:ext uri="{BB962C8B-B14F-4D97-AF65-F5344CB8AC3E}">
        <p14:creationId xmlns:p14="http://schemas.microsoft.com/office/powerpoint/2010/main" val="22475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4">
                                            <p:bg/>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4">
                                            <p:bg/>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6" grpId="0" animBg="1"/>
      <p:bldP spid="10" grpId="0"/>
      <p:bldP spid="11" grpId="0" animBg="1"/>
      <p:bldP spid="30" grpId="0" animBg="1"/>
      <p:bldP spid="44" grpId="0" animBg="1"/>
      <p:bldP spid="46" grpId="0" animBg="1"/>
      <p:bldP spid="34" grpId="0" animBg="1"/>
      <p:bldP spid="34" grpId="1" uiExpand="1" build="allAtOnce" animBg="1"/>
      <p:bldP spid="54" grpId="0" animBg="1"/>
      <p:bldP spid="54" grpId="1" uiExpand="1" build="allAtOnce" animBg="1"/>
      <p:bldP spid="55" grpId="0" animBg="1"/>
      <p:bldP spid="26" grpId="0" animBg="1"/>
      <p:bldP spid="28" grpId="0" animBg="1"/>
      <p:bldP spid="29" grpId="0" animBg="1"/>
      <p:bldP spid="36" grpId="0" animBg="1"/>
      <p:bldP spid="37" grpId="0" animBg="1"/>
      <p:bldP spid="38" grpId="0" animBg="1"/>
      <p:bldP spid="41" grpId="0" animBg="1"/>
      <p:bldP spid="42" grpId="0" animBg="1"/>
      <p:bldP spid="43"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t>
            </a:r>
            <a:r>
              <a:rPr lang="en-US" sz="4000" dirty="0" smtClean="0">
                <a:latin typeface="Gadugi" panose="020B0502040204020203" pitchFamily="34" charset="0"/>
              </a:rPr>
              <a:t>acket transactions</a:t>
            </a:r>
            <a:endParaRPr lang="en-US" sz="4000" dirty="0">
              <a:latin typeface="Gadugi" panose="020B0502040204020203" pitchFamily="34" charset="0"/>
            </a:endParaRPr>
          </a:p>
        </p:txBody>
      </p:sp>
      <p:sp>
        <p:nvSpPr>
          <p:cNvPr id="5" name="TextBox 4"/>
          <p:cNvSpPr txBox="1"/>
          <p:nvPr/>
        </p:nvSpPr>
        <p:spPr>
          <a:xfrm>
            <a:off x="533400" y="1996088"/>
            <a:ext cx="3026791"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a:t>
            </a:r>
          </a:p>
        </p:txBody>
      </p:sp>
      <p:sp>
        <p:nvSpPr>
          <p:cNvPr id="20" name="Right Arrow 19"/>
          <p:cNvSpPr/>
          <p:nvPr/>
        </p:nvSpPr>
        <p:spPr>
          <a:xfrm>
            <a:off x="4000500" y="3442276"/>
            <a:ext cx="610299" cy="538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6906143" y="1424507"/>
            <a:ext cx="2896947" cy="369332"/>
          </a:xfrm>
          <a:prstGeom prst="rect">
            <a:avLst/>
          </a:prstGeom>
          <a:noFill/>
        </p:spPr>
        <p:txBody>
          <a:bodyPr wrap="none" rtlCol="0">
            <a:spAutoFit/>
          </a:bodyPr>
          <a:lstStyle/>
          <a:p>
            <a:r>
              <a:rPr lang="en-US" b="1" dirty="0" smtClean="0">
                <a:latin typeface="Gadugi" panose="020B0502040204020203" pitchFamily="34" charset="0"/>
              </a:rPr>
              <a:t>Packet sampling pipeline</a:t>
            </a:r>
            <a:endParaRPr lang="en-US" b="1" dirty="0">
              <a:latin typeface="Gadugi" panose="020B0502040204020203" pitchFamily="34" charset="0"/>
            </a:endParaRPr>
          </a:p>
        </p:txBody>
      </p:sp>
      <p:sp>
        <p:nvSpPr>
          <p:cNvPr id="11" name="TextBox 10"/>
          <p:cNvSpPr txBox="1"/>
          <p:nvPr/>
        </p:nvSpPr>
        <p:spPr>
          <a:xfrm>
            <a:off x="342900" y="1424507"/>
            <a:ext cx="3095719" cy="369332"/>
          </a:xfrm>
          <a:prstGeom prst="rect">
            <a:avLst/>
          </a:prstGeom>
          <a:noFill/>
        </p:spPr>
        <p:txBody>
          <a:bodyPr wrap="none" rtlCol="0">
            <a:spAutoFit/>
          </a:bodyPr>
          <a:lstStyle/>
          <a:p>
            <a:r>
              <a:rPr lang="en-US" b="1" dirty="0" smtClean="0">
                <a:latin typeface="Gadugi" panose="020B0502040204020203" pitchFamily="34" charset="0"/>
              </a:rPr>
              <a:t>Packet sampling algorithm</a:t>
            </a:r>
            <a:endParaRPr lang="en-US" b="1" dirty="0">
              <a:latin typeface="Gadugi" panose="020B0502040204020203" pitchFamily="34" charset="0"/>
            </a:endParaRPr>
          </a:p>
        </p:txBody>
      </p:sp>
      <p:grpSp>
        <p:nvGrpSpPr>
          <p:cNvPr id="45" name="Group 44"/>
          <p:cNvGrpSpPr/>
          <p:nvPr/>
        </p:nvGrpSpPr>
        <p:grpSpPr>
          <a:xfrm>
            <a:off x="4757382" y="2138564"/>
            <a:ext cx="7353577" cy="2244892"/>
            <a:chOff x="-2148095" y="1921050"/>
            <a:chExt cx="8484887" cy="3145951"/>
          </a:xfrm>
        </p:grpSpPr>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9" name="Freeform 48"/>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52" name="Freeform 5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60" name="TextBox 405"/>
          <p:cNvSpPr txBox="1"/>
          <p:nvPr/>
        </p:nvSpPr>
        <p:spPr>
          <a:xfrm>
            <a:off x="9669931" y="243652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8" name="TextBox 405"/>
          <p:cNvSpPr txBox="1"/>
          <p:nvPr/>
        </p:nvSpPr>
        <p:spPr>
          <a:xfrm>
            <a:off x="5821831" y="243969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29" name="Right Arrow 28"/>
          <p:cNvSpPr/>
          <p:nvPr/>
        </p:nvSpPr>
        <p:spPr>
          <a:xfrm>
            <a:off x="4000500" y="5781478"/>
            <a:ext cx="610299" cy="538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80991" y="5715046"/>
            <a:ext cx="3895787" cy="698884"/>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FF0000"/>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prstClr val="white"/>
                </a:solidFill>
                <a:latin typeface="Gadugi"/>
              </a:rPr>
              <a:t>Reject code if it can’t be mapped</a:t>
            </a:r>
          </a:p>
        </p:txBody>
      </p:sp>
      <p:pic>
        <p:nvPicPr>
          <p:cNvPr id="17" name="Picture 16"/>
          <p:cNvPicPr>
            <a:picLocks noChangeAspect="1"/>
          </p:cNvPicPr>
          <p:nvPr/>
        </p:nvPicPr>
        <p:blipFill>
          <a:blip r:embed="rId3"/>
          <a:stretch>
            <a:fillRect/>
          </a:stretch>
        </p:blipFill>
        <p:spPr>
          <a:xfrm>
            <a:off x="7297423" y="4427874"/>
            <a:ext cx="4665977" cy="1339073"/>
          </a:xfrm>
          <a:prstGeom prst="rect">
            <a:avLst/>
          </a:prstGeom>
        </p:spPr>
      </p:pic>
      <p:sp>
        <p:nvSpPr>
          <p:cNvPr id="3" name="Freeform 2"/>
          <p:cNvSpPr/>
          <p:nvPr/>
        </p:nvSpPr>
        <p:spPr>
          <a:xfrm flipH="1">
            <a:off x="8191500" y="4267200"/>
            <a:ext cx="304800" cy="342900"/>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515600" y="3847388"/>
            <a:ext cx="130929" cy="762711"/>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60" grpId="0"/>
      <p:bldP spid="28" grpId="0"/>
      <p:bldP spid="29" grpId="0" animBg="1"/>
      <p:bldP spid="30" grpId="0" animBg="1"/>
      <p:bldP spid="3"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compiler</a:t>
            </a:r>
            <a:endParaRPr lang="en-US" dirty="0"/>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Gadugi" panose="020B0502040204020203" pitchFamily="34" charset="0"/>
              </a:rPr>
              <a:t>Packet Transactions</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after preprocessing</a:t>
            </a:r>
            <a:endParaRPr lang="en-US" dirty="0"/>
          </a:p>
        </p:txBody>
      </p:sp>
      <p:sp>
        <p:nvSpPr>
          <p:cNvPr id="4" name="TextBox 3"/>
          <p:cNvSpPr txBox="1"/>
          <p:nvPr/>
        </p:nvSpPr>
        <p:spPr>
          <a:xfrm>
            <a:off x="5847292" y="1912431"/>
            <a:ext cx="6361037" cy="2862322"/>
          </a:xfrm>
          <a:prstGeom prst="rect">
            <a:avLst/>
          </a:prstGeom>
          <a:noFill/>
        </p:spPr>
        <p:txBody>
          <a:bodyPr wrap="none" rtlCol="0">
            <a:spAutoFit/>
          </a:bodyPr>
          <a:lstStyle/>
          <a:p>
            <a:pPr>
              <a:lnSpc>
                <a:spcPct val="120000"/>
              </a:lnSpc>
            </a:pPr>
            <a:r>
              <a:rPr lang="en-US" sz="3000" dirty="0" err="1" smtClean="0">
                <a:latin typeface="Gadugi" panose="020B0502040204020203" pitchFamily="34" charset="0"/>
              </a:rPr>
              <a:t>pkt.old</a:t>
            </a:r>
            <a:r>
              <a:rPr lang="en-US" sz="3000" dirty="0" smtClean="0">
                <a:latin typeface="Gadugi" panose="020B0502040204020203" pitchFamily="34" charset="0"/>
              </a:rPr>
              <a:t> </a:t>
            </a:r>
            <a:r>
              <a:rPr lang="en-US" sz="3000" dirty="0">
                <a:latin typeface="Gadugi" panose="020B0502040204020203" pitchFamily="34" charset="0"/>
              </a:rPr>
              <a:t>= </a:t>
            </a:r>
            <a:r>
              <a:rPr lang="en-US" sz="3000" dirty="0">
                <a:solidFill>
                  <a:srgbClr val="FF0000"/>
                </a:solidFill>
                <a:latin typeface="Gadugi" panose="020B0502040204020203" pitchFamily="34" charset="0"/>
              </a:rPr>
              <a:t>count</a:t>
            </a:r>
            <a:r>
              <a:rPr lang="en-US" sz="3000" dirty="0">
                <a:latin typeface="Gadugi" panose="020B0502040204020203" pitchFamily="34" charset="0"/>
              </a:rPr>
              <a:t>;</a:t>
            </a:r>
          </a:p>
          <a:p>
            <a:pPr>
              <a:lnSpc>
                <a:spcPct val="120000"/>
              </a:lnSpc>
            </a:pPr>
            <a:r>
              <a:rPr lang="en-US" sz="3000" dirty="0" err="1">
                <a:latin typeface="Gadugi" panose="020B0502040204020203" pitchFamily="34" charset="0"/>
              </a:rPr>
              <a:t>pkt.tmp</a:t>
            </a:r>
            <a:r>
              <a:rPr lang="en-US" sz="3000" dirty="0">
                <a:latin typeface="Gadugi" panose="020B0502040204020203" pitchFamily="34" charset="0"/>
              </a:rPr>
              <a:t> = </a:t>
            </a:r>
            <a:r>
              <a:rPr lang="en-US" sz="3000" dirty="0" err="1">
                <a:latin typeface="Gadugi" panose="020B0502040204020203" pitchFamily="34" charset="0"/>
              </a:rPr>
              <a:t>pkt.old</a:t>
            </a:r>
            <a:r>
              <a:rPr lang="en-US" sz="3000" dirty="0">
                <a:latin typeface="Gadugi" panose="020B0502040204020203" pitchFamily="34" charset="0"/>
              </a:rPr>
              <a:t> == </a:t>
            </a:r>
            <a:r>
              <a:rPr lang="en-US" sz="3000" dirty="0" smtClean="0">
                <a:latin typeface="Gadugi" panose="020B0502040204020203" pitchFamily="34" charset="0"/>
              </a:rPr>
              <a:t>9;</a:t>
            </a:r>
            <a:endParaRPr lang="en-US" sz="3000" dirty="0">
              <a:latin typeface="Gadugi" panose="020B0502040204020203" pitchFamily="34" charset="0"/>
            </a:endParaRPr>
          </a:p>
          <a:p>
            <a:pPr>
              <a:lnSpc>
                <a:spcPct val="120000"/>
              </a:lnSpc>
            </a:pPr>
            <a:r>
              <a:rPr lang="en-US" sz="3000" dirty="0" err="1">
                <a:latin typeface="Gadugi" panose="020B0502040204020203" pitchFamily="34" charset="0"/>
              </a:rPr>
              <a:t>pkt.new</a:t>
            </a:r>
            <a:r>
              <a:rPr lang="en-US" sz="3000" dirty="0">
                <a:latin typeface="Gadugi" panose="020B0502040204020203" pitchFamily="34" charset="0"/>
              </a:rPr>
              <a:t> = </a:t>
            </a:r>
            <a:r>
              <a:rPr lang="en-US" sz="3000" dirty="0" err="1">
                <a:latin typeface="Gadugi" panose="020B0502040204020203" pitchFamily="34" charset="0"/>
              </a:rPr>
              <a:t>pkt.tmp</a:t>
            </a:r>
            <a:r>
              <a:rPr lang="en-US" sz="3000" dirty="0">
                <a:latin typeface="Gadugi" panose="020B0502040204020203" pitchFamily="34" charset="0"/>
              </a:rPr>
              <a:t> ? 0 : (</a:t>
            </a:r>
            <a:r>
              <a:rPr lang="en-US" sz="3000" dirty="0" err="1">
                <a:latin typeface="Gadugi" panose="020B0502040204020203" pitchFamily="34" charset="0"/>
              </a:rPr>
              <a:t>pkt.old</a:t>
            </a:r>
            <a:r>
              <a:rPr lang="en-US" sz="3000" dirty="0">
                <a:latin typeface="Gadugi" panose="020B0502040204020203" pitchFamily="34" charset="0"/>
              </a:rPr>
              <a:t> + 1);</a:t>
            </a:r>
          </a:p>
          <a:p>
            <a:pPr>
              <a:lnSpc>
                <a:spcPct val="120000"/>
              </a:lnSpc>
            </a:pPr>
            <a:r>
              <a:rPr lang="en-US" sz="3000" dirty="0" err="1" smtClean="0">
                <a:latin typeface="Gadugi" panose="020B0502040204020203" pitchFamily="34" charset="0"/>
              </a:rPr>
              <a:t>pkt.sample</a:t>
            </a:r>
            <a:r>
              <a:rPr lang="en-US" sz="3000" dirty="0" smtClean="0">
                <a:latin typeface="Gadugi" panose="020B0502040204020203" pitchFamily="34" charset="0"/>
              </a:rPr>
              <a:t> = </a:t>
            </a:r>
            <a:r>
              <a:rPr lang="en-US" sz="3000" dirty="0" err="1" smtClean="0">
                <a:latin typeface="Gadugi" panose="020B0502040204020203" pitchFamily="34" charset="0"/>
              </a:rPr>
              <a:t>pkt.tmp</a:t>
            </a:r>
            <a:r>
              <a:rPr lang="en-US" sz="3000" dirty="0" smtClean="0">
                <a:latin typeface="Gadugi" panose="020B0502040204020203" pitchFamily="34" charset="0"/>
              </a:rPr>
              <a:t>;</a:t>
            </a:r>
          </a:p>
          <a:p>
            <a:pPr>
              <a:lnSpc>
                <a:spcPct val="120000"/>
              </a:lnSpc>
            </a:pPr>
            <a:r>
              <a:rPr lang="en-US" sz="3000" dirty="0">
                <a:solidFill>
                  <a:srgbClr val="FF0000"/>
                </a:solidFill>
                <a:latin typeface="Gadugi" panose="020B0502040204020203" pitchFamily="34" charset="0"/>
              </a:rPr>
              <a:t>count</a:t>
            </a:r>
            <a:r>
              <a:rPr lang="en-US" sz="3000" dirty="0">
                <a:latin typeface="Gadugi" panose="020B0502040204020203" pitchFamily="34" charset="0"/>
              </a:rPr>
              <a:t> = </a:t>
            </a:r>
            <a:r>
              <a:rPr lang="en-US" sz="3000" dirty="0" err="1">
                <a:latin typeface="Gadugi" panose="020B0502040204020203" pitchFamily="34" charset="0"/>
              </a:rPr>
              <a:t>pkt.new</a:t>
            </a:r>
            <a:r>
              <a:rPr lang="en-US" sz="3000" dirty="0" smtClean="0">
                <a:latin typeface="Gadugi" panose="020B0502040204020203" pitchFamily="34" charset="0"/>
              </a:rPr>
              <a:t>;</a:t>
            </a:r>
            <a:endParaRPr lang="en-US" sz="3000" dirty="0">
              <a:latin typeface="Gadugi" panose="020B0502040204020203" pitchFamily="34" charset="0"/>
            </a:endParaRPr>
          </a:p>
        </p:txBody>
      </p:sp>
      <p:sp>
        <p:nvSpPr>
          <p:cNvPr id="5" name="Rounded Rectangle 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
        <p:nvSpPr>
          <p:cNvPr id="13" name="TextBox 12"/>
          <p:cNvSpPr txBox="1"/>
          <p:nvPr/>
        </p:nvSpPr>
        <p:spPr>
          <a:xfrm>
            <a:off x="647700" y="1580177"/>
            <a:ext cx="2919389"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endParaRPr lang="en-US" sz="3000" dirty="0" smtClean="0">
              <a:latin typeface="Gadugi" panose="020B0502040204020203" pitchFamily="34" charset="0"/>
            </a:endParaRPr>
          </a:p>
        </p:txBody>
      </p:sp>
      <p:sp>
        <p:nvSpPr>
          <p:cNvPr id="14" name="Right Arrow 13"/>
          <p:cNvSpPr/>
          <p:nvPr/>
        </p:nvSpPr>
        <p:spPr>
          <a:xfrm>
            <a:off x="4743242" y="2880459"/>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2065309" cy="646331"/>
          </a:xfrm>
          <a:prstGeom prst="rect">
            <a:avLst/>
          </a:prstGeom>
          <a:noFill/>
        </p:spPr>
        <p:txBody>
          <a:bodyPr wrap="none" rtlCol="0">
            <a:spAutoFit/>
          </a:bodyPr>
          <a:lstStyle/>
          <a:p>
            <a:r>
              <a:rPr lang="en-US" dirty="0"/>
              <a:t>Create one node for</a:t>
            </a:r>
          </a:p>
          <a:p>
            <a:r>
              <a:rPr lang="en-US" dirty="0"/>
              <a:t>each instruction.</a:t>
            </a:r>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942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Packet field 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State</a:t>
            </a:r>
            <a:r>
              <a:rPr lang="en-US" dirty="0"/>
              <a:t> </a:t>
            </a:r>
            <a:r>
              <a:rPr lang="en-US" dirty="0" smtClean="0"/>
              <a:t>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05000" y="3857876"/>
            <a:ext cx="4278693" cy="612833"/>
          </a:xfrm>
          <a:prstGeom prst="ellipse">
            <a:avLst/>
          </a:pr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103" y="1295400"/>
            <a:ext cx="8599811" cy="4622195"/>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255" h="4584891">
                <a:moveTo>
                  <a:pt x="471494" y="743746"/>
                </a:moveTo>
                <a:cubicBezTo>
                  <a:pt x="944569" y="156371"/>
                  <a:pt x="2025657" y="18258"/>
                  <a:pt x="3186119" y="796"/>
                </a:cubicBezTo>
                <a:cubicBezTo>
                  <a:pt x="4346581" y="-16666"/>
                  <a:pt x="6673857" y="254796"/>
                  <a:pt x="7434269" y="638971"/>
                </a:cubicBezTo>
                <a:cubicBezTo>
                  <a:pt x="8194681" y="1023146"/>
                  <a:pt x="8750307" y="2004221"/>
                  <a:pt x="7748594" y="2305846"/>
                </a:cubicBezTo>
                <a:cubicBezTo>
                  <a:pt x="6746882" y="2607471"/>
                  <a:pt x="2354269" y="2288384"/>
                  <a:pt x="1423994" y="2448721"/>
                </a:cubicBezTo>
                <a:cubicBezTo>
                  <a:pt x="493719" y="2609058"/>
                  <a:pt x="1436694" y="3129759"/>
                  <a:pt x="2166944" y="3267871"/>
                </a:cubicBezTo>
                <a:cubicBezTo>
                  <a:pt x="2897194" y="3405984"/>
                  <a:pt x="5497519" y="3058321"/>
                  <a:pt x="5805494" y="3277396"/>
                </a:cubicBezTo>
                <a:cubicBezTo>
                  <a:pt x="6113469" y="3496471"/>
                  <a:pt x="4924432" y="4541046"/>
                  <a:pt x="4014794" y="4582321"/>
                </a:cubicBezTo>
                <a:cubicBezTo>
                  <a:pt x="3105156" y="4623596"/>
                  <a:pt x="936631" y="4163221"/>
                  <a:pt x="347669" y="3525046"/>
                </a:cubicBezTo>
                <a:cubicBezTo>
                  <a:pt x="-241293" y="2886871"/>
                  <a:pt x="-1581" y="1331121"/>
                  <a:pt x="471494" y="743746"/>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646331"/>
          </a:xfrm>
          <a:prstGeom prst="rect">
            <a:avLst/>
          </a:prstGeom>
          <a:noFill/>
        </p:spPr>
        <p:txBody>
          <a:bodyPr wrap="square" rtlCol="0">
            <a:spAutoFit/>
          </a:bodyPr>
          <a:lstStyle/>
          <a:p>
            <a:r>
              <a:rPr lang="en-US" dirty="0"/>
              <a:t>S</a:t>
            </a:r>
            <a:r>
              <a:rPr lang="en-US" dirty="0" smtClean="0"/>
              <a:t>trongly connected components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3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369332"/>
          </a:xfrm>
          <a:prstGeom prst="rect">
            <a:avLst/>
          </a:prstGeom>
          <a:noFill/>
        </p:spPr>
        <p:txBody>
          <a:bodyPr wrap="square" rtlCol="0">
            <a:spAutoFit/>
          </a:bodyPr>
          <a:lstStyle/>
          <a:p>
            <a:r>
              <a:rPr lang="en-US" dirty="0" smtClean="0"/>
              <a:t>Condensed DAG</a:t>
            </a:r>
            <a:endParaRPr lang="en-US" dirty="0"/>
          </a:p>
        </p:txBody>
      </p:sp>
      <p:grpSp>
        <p:nvGrpSpPr>
          <p:cNvPr id="21" name="Group 20"/>
          <p:cNvGrpSpPr/>
          <p:nvPr/>
        </p:nvGrpSpPr>
        <p:grpSpPr>
          <a:xfrm>
            <a:off x="811991" y="1631536"/>
            <a:ext cx="6342072" cy="2750937"/>
            <a:chOff x="-3240794" y="1313642"/>
            <a:chExt cx="10623211" cy="3174158"/>
          </a:xfrm>
        </p:grpSpPr>
        <p:sp>
          <p:nvSpPr>
            <p:cNvPr id="22" name="Rounded Rectangle 21"/>
            <p:cNvSpPr/>
            <p:nvPr/>
          </p:nvSpPr>
          <p:spPr>
            <a:xfrm>
              <a:off x="-322399" y="1313642"/>
              <a:ext cx="4786421"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55262" y="1724331"/>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4" y="2122526"/>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640988" y="2618599"/>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9" name="Straight Arrow Connector 28"/>
          <p:cNvCxnSpPr/>
          <p:nvPr/>
        </p:nvCxnSpPr>
        <p:spPr>
          <a:xfrm>
            <a:off x="3956689" y="3143032"/>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9" name="Rounded Rectangle 2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0" name="Right Arrow 2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6" name="TextBox 3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7" name="Rounded Rectangle 3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8" name="TextBox 37"/>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nvGrpSpPr>
          <p:cNvPr id="39" name="Group 38"/>
          <p:cNvGrpSpPr/>
          <p:nvPr/>
        </p:nvGrpSpPr>
        <p:grpSpPr>
          <a:xfrm>
            <a:off x="1011089" y="1828800"/>
            <a:ext cx="7353577" cy="2244892"/>
            <a:chOff x="-2148095" y="1921050"/>
            <a:chExt cx="8484887" cy="3145951"/>
          </a:xfrm>
        </p:grpSpPr>
        <p:sp>
          <p:nvSpPr>
            <p:cNvPr id="40" name="Freeform 3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1" name="Freeform 40"/>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42" name="Freeform 4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3" name="Freeform 4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44"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45"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18" name="Rounded Rectangle 1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63000" y="3332597"/>
            <a:ext cx="2476500" cy="369332"/>
          </a:xfrm>
          <a:prstGeom prst="rect">
            <a:avLst/>
          </a:prstGeom>
          <a:noFill/>
        </p:spPr>
        <p:txBody>
          <a:bodyPr wrap="square" rtlCol="0">
            <a:spAutoFit/>
          </a:bodyPr>
          <a:lstStyle/>
          <a:p>
            <a:r>
              <a:rPr lang="en-US" dirty="0" smtClean="0"/>
              <a:t>Code pipeline</a:t>
            </a:r>
            <a:endParaRPr lang="en-US" dirty="0"/>
          </a:p>
        </p:txBody>
      </p:sp>
    </p:spTree>
    <p:extLst>
      <p:ext uri="{BB962C8B-B14F-4D97-AF65-F5344CB8AC3E}">
        <p14:creationId xmlns:p14="http://schemas.microsoft.com/office/powerpoint/2010/main" val="37089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2361873" y="4532699"/>
            <a:ext cx="6713974" cy="2432446"/>
          </a:xfrm>
          <a:prstGeom prst="rect">
            <a:avLst/>
          </a:prstGeom>
        </p:spPr>
      </p:pic>
      <p:sp>
        <p:nvSpPr>
          <p:cNvPr id="18" name="Freeform 17"/>
          <p:cNvSpPr/>
          <p:nvPr/>
        </p:nvSpPr>
        <p:spPr>
          <a:xfrm flipH="1">
            <a:off x="3582979" y="4072454"/>
            <a:ext cx="379421" cy="76624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6954689" y="3537624"/>
            <a:ext cx="45719" cy="130107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011089" y="1828800"/>
            <a:ext cx="7353577" cy="2244892"/>
            <a:chOff x="-2148095" y="1921050"/>
            <a:chExt cx="8484887" cy="3145951"/>
          </a:xfrm>
        </p:grpSpPr>
        <p:sp>
          <p:nvSpPr>
            <p:cNvPr id="21" name="Freeform 20"/>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2" name="Freeform 21"/>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23" name="Freeform 22"/>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4" name="Freeform 23"/>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25"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6"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07591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454024" y="3302886"/>
            <a:ext cx="3778599" cy="553998"/>
          </a:xfrm>
          <a:prstGeom prst="rect">
            <a:avLst/>
          </a:prstGeom>
          <a:noFill/>
        </p:spPr>
        <p:txBody>
          <a:bodyPr wrap="none" rtlCol="0">
            <a:spAutoFit/>
          </a:bodyPr>
          <a:lstStyle/>
          <a:p>
            <a:r>
              <a:rPr lang="en-US" sz="3000" dirty="0" smtClean="0">
                <a:latin typeface="Gadugi" panose="020B0502040204020203" pitchFamily="34" charset="0"/>
              </a:rPr>
              <a:t>x = x * x doesn’t map</a:t>
            </a:r>
            <a:endParaRPr lang="en-US" sz="3000" dirty="0">
              <a:latin typeface="Gadugi" panose="020B0502040204020203" pitchFamily="34" charset="0"/>
            </a:endParaRPr>
          </a:p>
        </p:txBody>
      </p:sp>
      <p:sp>
        <p:nvSpPr>
          <p:cNvPr id="109" name="TextBox 108"/>
          <p:cNvSpPr txBox="1"/>
          <p:nvPr/>
        </p:nvSpPr>
        <p:spPr>
          <a:xfrm>
            <a:off x="6286500" y="4018002"/>
            <a:ext cx="933269" cy="553998"/>
          </a:xfrm>
          <a:prstGeom prst="rect">
            <a:avLst/>
          </a:prstGeom>
          <a:noFill/>
        </p:spPr>
        <p:txBody>
          <a:bodyPr wrap="none" rtlCol="0">
            <a:spAutoFit/>
          </a:bodyPr>
          <a:lstStyle/>
          <a:p>
            <a:r>
              <a:rPr lang="en-US" sz="3000" b="1" dirty="0" smtClean="0">
                <a:latin typeface="Gadugi" panose="020B0502040204020203" pitchFamily="34" charset="0"/>
              </a:rPr>
              <a:t>Add</a:t>
            </a:r>
            <a:endParaRPr lang="en-US" sz="3000" b="1" dirty="0">
              <a:latin typeface="Gadugi" panose="020B0502040204020203" pitchFamily="34" charset="0"/>
            </a:endParaRPr>
          </a:p>
        </p:txBody>
      </p:sp>
      <p:sp>
        <p:nvSpPr>
          <p:cNvPr id="110" name="TextBox 109"/>
          <p:cNvSpPr txBox="1"/>
          <p:nvPr/>
        </p:nvSpPr>
        <p:spPr>
          <a:xfrm>
            <a:off x="10820413" y="2455902"/>
            <a:ext cx="405880" cy="553998"/>
          </a:xfrm>
          <a:prstGeom prst="rect">
            <a:avLst/>
          </a:prstGeom>
          <a:noFill/>
        </p:spPr>
        <p:txBody>
          <a:bodyPr wrap="none" rtlCol="0">
            <a:spAutoFit/>
          </a:bodyPr>
          <a:lstStyle/>
          <a:p>
            <a:r>
              <a:rPr lang="en-US" sz="3000" b="1" dirty="0" smtClean="0">
                <a:latin typeface="Gadugi" panose="020B0502040204020203" pitchFamily="34" charset="0"/>
              </a:rPr>
              <a:t>1</a:t>
            </a:r>
            <a:endParaRPr lang="en-US" sz="3000" b="1" dirty="0">
              <a:latin typeface="Gadugi" panose="020B0502040204020203" pitchFamily="34" charset="0"/>
            </a:endParaRPr>
          </a:p>
        </p:txBody>
      </p:sp>
      <p:sp>
        <p:nvSpPr>
          <p:cNvPr id="27" name="TextBox 26"/>
          <p:cNvSpPr txBox="1"/>
          <p:nvPr/>
        </p:nvSpPr>
        <p:spPr>
          <a:xfrm>
            <a:off x="454024" y="2873663"/>
            <a:ext cx="4876656" cy="553998"/>
          </a:xfrm>
          <a:prstGeom prst="rect">
            <a:avLst/>
          </a:prstGeom>
          <a:noFill/>
        </p:spPr>
        <p:txBody>
          <a:bodyPr wrap="none" rtlCol="0">
            <a:spAutoFit/>
          </a:bodyPr>
          <a:lstStyle/>
          <a:p>
            <a:r>
              <a:rPr lang="en-US" sz="3000" dirty="0" smtClean="0">
                <a:latin typeface="Gadugi" panose="020B0502040204020203" pitchFamily="34" charset="0"/>
              </a:rPr>
              <a:t>x = x + </a:t>
            </a:r>
            <a:r>
              <a:rPr lang="en-US" sz="3000" dirty="0">
                <a:latin typeface="Gadugi" panose="020B0502040204020203" pitchFamily="34" charset="0"/>
              </a:rPr>
              <a:t>1</a:t>
            </a:r>
            <a:r>
              <a:rPr lang="en-US" sz="3000" dirty="0" smtClean="0">
                <a:latin typeface="Gadugi" panose="020B0502040204020203" pitchFamily="34" charset="0"/>
              </a:rPr>
              <a:t> maps to this atom</a:t>
            </a:r>
            <a:endParaRPr lang="en-US" sz="3000" dirty="0">
              <a:latin typeface="Gadugi" panose="020B0502040204020203" pitchFamily="34" charset="0"/>
            </a:endParaRPr>
          </a:p>
        </p:txBody>
      </p:sp>
      <p:pic>
        <p:nvPicPr>
          <p:cNvPr id="25" name="Picture 24"/>
          <p:cNvPicPr>
            <a:picLocks noChangeAspect="1"/>
          </p:cNvPicPr>
          <p:nvPr/>
        </p:nvPicPr>
        <p:blipFill>
          <a:blip r:embed="rId3"/>
          <a:stretch>
            <a:fillRect/>
          </a:stretch>
        </p:blipFill>
        <p:spPr>
          <a:xfrm>
            <a:off x="7046620" y="2407534"/>
            <a:ext cx="3915307" cy="3085191"/>
          </a:xfrm>
          <a:prstGeom prst="rect">
            <a:avLst/>
          </a:prstGeom>
        </p:spPr>
      </p:pic>
    </p:spTree>
    <p:extLst>
      <p:ext uri="{BB962C8B-B14F-4D97-AF65-F5344CB8AC3E}">
        <p14:creationId xmlns:p14="http://schemas.microsoft.com/office/powerpoint/2010/main" val="19993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9" grpId="0"/>
      <p:bldP spid="110"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 Can we design compiler targets with small area overheads?</a:t>
            </a:r>
          </a:p>
          <a:p>
            <a:endParaRPr lang="en-US" dirty="0" smtClean="0"/>
          </a:p>
          <a:p>
            <a:endParaRPr lang="en-US" dirty="0" smtClean="0"/>
          </a:p>
          <a:p>
            <a:endParaRPr lang="en-US" dirty="0"/>
          </a:p>
          <a:p>
            <a:r>
              <a:rPr lang="en-US" dirty="0" smtClean="0"/>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stateless and </a:t>
            </a:r>
            <a:r>
              <a:rPr lang="en-US" dirty="0" err="1" smtClean="0"/>
              <a:t>stateful</a:t>
            </a:r>
            <a:r>
              <a:rPr lang="en-US" dirty="0" smtClean="0"/>
              <a:t>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frequency</a:t>
            </a:r>
          </a:p>
          <a:p>
            <a:pPr lvl="1"/>
            <a:r>
              <a:rPr lang="en-US" dirty="0" smtClean="0"/>
              <a:t>300 each for </a:t>
            </a:r>
            <a:r>
              <a:rPr lang="en-US" dirty="0" err="1" smtClean="0"/>
              <a:t>stateful</a:t>
            </a:r>
            <a:r>
              <a:rPr lang="en-US" dirty="0" smtClean="0"/>
              <a:t>, stateless atoms (10 atoms per stage, 30 stages)</a:t>
            </a:r>
          </a:p>
          <a:p>
            <a:endParaRPr lang="en-US" dirty="0" smtClean="0"/>
          </a:p>
          <a:p>
            <a:r>
              <a:rPr lang="en-US" dirty="0" smtClean="0"/>
              <a:t>Synthesize atoms to 32-nm transistor library</a:t>
            </a:r>
          </a:p>
          <a:p>
            <a:pPr lvl="1"/>
            <a:r>
              <a:rPr lang="en-US" dirty="0"/>
              <a:t>E</a:t>
            </a:r>
            <a:r>
              <a:rPr lang="en-US" dirty="0" smtClean="0"/>
              <a:t>stimate area overhead relative to 200 sq. mm chip.</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packet transactions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417777315"/>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897062"/>
            <a:ext cx="105156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a:t>The machine model: Formalizing the computational capabilities of line-rate </a:t>
            </a:r>
            <a:r>
              <a:rPr lang="en-US" dirty="0" smtClean="0"/>
              <a:t>routers</a:t>
            </a:r>
          </a:p>
          <a:p>
            <a:pPr lvl="1"/>
            <a:endParaRPr lang="en-US" dirty="0" smtClean="0"/>
          </a:p>
          <a:p>
            <a:pPr lvl="1"/>
            <a:r>
              <a:rPr lang="en-US" dirty="0" smtClean="0"/>
              <a:t>Packet transactions: </a:t>
            </a:r>
            <a:r>
              <a:rPr lang="en-US" dirty="0"/>
              <a:t>High-level programming for the router pipeline</a:t>
            </a:r>
            <a:endParaRPr lang="en-US" dirty="0" smtClean="0"/>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Down Arrow 263"/>
          <p:cNvSpPr/>
          <p:nvPr/>
        </p:nvSpPr>
        <p:spPr>
          <a:xfrm rot="16200000">
            <a:off x="617678" y="56048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8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76"/>
                                        </p:tgtEl>
                                        <p:attrNameLst>
                                          <p:attrName>fillcolor</p:attrName>
                                        </p:attrNameLst>
                                      </p:cBhvr>
                                      <p:to>
                                        <a:schemeClr val="accent1"/>
                                      </p:to>
                                    </p:animClr>
                                    <p:set>
                                      <p:cBhvr>
                                        <p:cTn id="7" dur="10" fill="hold"/>
                                        <p:tgtEl>
                                          <p:spTgt spid="76"/>
                                        </p:tgtEl>
                                        <p:attrNameLst>
                                          <p:attrName>fill.type</p:attrName>
                                        </p:attrNameLst>
                                      </p:cBhvr>
                                      <p:to>
                                        <p:strVal val="solid"/>
                                      </p:to>
                                    </p:set>
                                    <p:set>
                                      <p:cBhvr>
                                        <p:cTn id="8" dur="10" fill="hold"/>
                                        <p:tgtEl>
                                          <p:spTgt spid="76"/>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algorithms, relative scheduling order </a:t>
            </a:r>
            <a:r>
              <a:rPr lang="en-US" dirty="0"/>
              <a:t>of </a:t>
            </a:r>
            <a:r>
              <a:rPr lang="en-US" dirty="0" err="1" smtClean="0"/>
              <a:t>enqueued</a:t>
            </a:r>
            <a:r>
              <a:rPr lang="en-US" dirty="0" smtClean="0"/>
              <a:t> packets doesn’t </a:t>
            </a:r>
            <a:r>
              <a:rPr lang="en-US" dirty="0"/>
              <a:t>change with future arrivals</a:t>
            </a:r>
          </a:p>
          <a:p>
            <a:r>
              <a:rPr lang="en-US" dirty="0" smtClean="0"/>
              <a:t>i.e., we can determine scheduling order at packet arrival</a:t>
            </a:r>
          </a:p>
          <a:p>
            <a:r>
              <a:rPr lang="en-US" dirty="0" smtClean="0"/>
              <a:t>Examples</a:t>
            </a:r>
            <a:r>
              <a:rPr lang="en-US" dirty="0"/>
              <a:t>:</a:t>
            </a:r>
          </a:p>
          <a:p>
            <a:pPr lvl="1"/>
            <a:r>
              <a:rPr lang="en-US" dirty="0"/>
              <a:t>SJF: Order determined by flow size</a:t>
            </a:r>
          </a:p>
          <a:p>
            <a:pPr lvl="1"/>
            <a:r>
              <a:rPr lang="en-US" dirty="0" smtClean="0"/>
              <a:t>FCFS: </a:t>
            </a:r>
            <a:r>
              <a:rPr lang="en-US" dirty="0"/>
              <a:t>Order determined by arrival </a:t>
            </a:r>
            <a:r>
              <a:rPr lang="en-US" dirty="0" smtClean="0"/>
              <a:t>time</a:t>
            </a:r>
          </a:p>
          <a:p>
            <a:r>
              <a:rPr lang="en-US" dirty="0" smtClean="0"/>
              <a:t>Push-in first-out queues (PIFO): packets are pushed into an </a:t>
            </a:r>
            <a:r>
              <a:rPr lang="en-US" dirty="0"/>
              <a:t>arbitrary </a:t>
            </a:r>
            <a:r>
              <a:rPr lang="en-US" dirty="0" smtClean="0"/>
              <a:t>location based on a priority, and </a:t>
            </a:r>
            <a:r>
              <a:rPr lang="en-US" dirty="0" err="1" smtClean="0"/>
              <a:t>dequeued</a:t>
            </a:r>
            <a:r>
              <a:rPr lang="en-US" dirty="0" smtClean="0"/>
              <a:t> from the head</a:t>
            </a:r>
          </a:p>
          <a:p>
            <a:r>
              <a:rPr lang="en-US" dirty="0" smtClean="0"/>
              <a:t>First used as a proof construct by Chuang et. al</a:t>
            </a:r>
          </a:p>
          <a:p>
            <a:pPr marL="0" indent="0">
              <a:buNone/>
            </a:pP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415687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cxnSp>
        <p:nvCxnSpPr>
          <p:cNvPr id="5" name="Straight Arrow Connector 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6" name="Rectangle 5"/>
          <p:cNvSpPr/>
          <p:nvPr/>
        </p:nvSpPr>
        <p:spPr>
          <a:xfrm>
            <a:off x="5468281" y="3543301"/>
            <a:ext cx="175818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cxnSp>
        <p:nvCxnSpPr>
          <p:cNvPr id="7" name="Straight Arrow Connector 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9" name="Group 8"/>
          <p:cNvGrpSpPr/>
          <p:nvPr/>
        </p:nvGrpSpPr>
        <p:grpSpPr>
          <a:xfrm>
            <a:off x="7641125" y="3939392"/>
            <a:ext cx="1717776" cy="316285"/>
            <a:chOff x="931333" y="903111"/>
            <a:chExt cx="1495778" cy="313268"/>
          </a:xfrm>
        </p:grpSpPr>
        <p:cxnSp>
          <p:nvCxnSpPr>
            <p:cNvPr id="22" name="Straight Connector 21"/>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23" name="Straight Connector 22"/>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24" name="Straight Connector 2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0" name="Rectangle 9"/>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1" name="Rectangle 10"/>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7" name="Straight Arrow Connector 1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8" name="Straight Arrow Connector 17"/>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0" name="TextBox 19"/>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1" name="Rectangle 20"/>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5" name="Rounded Rectangle 2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8" name="Rounded Rectangle 27"/>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30" name="Rounded Rectangle 29"/>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24001" y="3581401"/>
            <a:ext cx="175260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57" name="Straight Connector 56"/>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sp>
        <p:nvSpPr>
          <p:cNvPr id="62" name="Rounded Rectangle 61"/>
          <p:cNvSpPr/>
          <p:nvPr/>
        </p:nvSpPr>
        <p:spPr>
          <a:xfrm>
            <a:off x="1567158" y="3316636"/>
            <a:ext cx="1684039"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307604" y="2003939"/>
            <a:ext cx="8639132"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Gadugi" panose="020B0502040204020203" pitchFamily="34" charset="0"/>
              </a:rPr>
              <a:t>Key idea: separate priority computation from enforcement</a:t>
            </a:r>
            <a:endParaRPr lang="en-US" sz="2500" dirty="0">
              <a:solidFill>
                <a:schemeClr val="tx1"/>
              </a:solidFill>
              <a:latin typeface="Gadugi" panose="020B0502040204020203" pitchFamily="34" charset="0"/>
            </a:endParaRPr>
          </a:p>
        </p:txBody>
      </p:sp>
    </p:spTree>
    <p:extLst>
      <p:ext uri="{BB962C8B-B14F-4D97-AF65-F5344CB8AC3E}">
        <p14:creationId xmlns:p14="http://schemas.microsoft.com/office/powerpoint/2010/main" val="12403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9"/>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animBg="1"/>
      <p:bldP spid="11" grpId="0" animBg="1"/>
      <p:bldP spid="12" grpId="0" animBg="1"/>
      <p:bldP spid="13" grpId="0" animBg="1"/>
      <p:bldP spid="14" grpId="0" animBg="1"/>
      <p:bldP spid="15" grpId="0" animBg="1"/>
      <p:bldP spid="16" grpId="0" animBg="1"/>
      <p:bldP spid="20" grpId="0"/>
      <p:bldP spid="21" grpId="0" animBg="1"/>
      <p:bldP spid="25" grpId="0" animBg="1"/>
      <p:bldP spid="26" grpId="0"/>
      <p:bldP spid="28" grpId="0" animBg="1"/>
      <p:bldP spid="28" grpId="1" animBg="1"/>
      <p:bldP spid="29" grpId="0"/>
      <p:bldP spid="29" grpId="1"/>
      <p:bldP spid="30" grpId="0" animBg="1"/>
      <p:bldP spid="30" grpId="1" animBg="1"/>
      <p:bldP spid="51" grpId="0"/>
      <p:bldP spid="6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processing time</a:t>
            </a:r>
            <a:endParaRPr lang="en-US" dirty="0"/>
          </a:p>
        </p:txBody>
      </p:sp>
      <p:sp>
        <p:nvSpPr>
          <p:cNvPr id="3" name="Content Placeholder 2"/>
          <p:cNvSpPr>
            <a:spLocks noGrp="1"/>
          </p:cNvSpPr>
          <p:nvPr>
            <p:ph idx="1"/>
          </p:nvPr>
        </p:nvSpPr>
        <p:spPr/>
        <p:txBody>
          <a:bodyPr/>
          <a:lstStyle/>
          <a:p>
            <a:endParaRPr lang="en-US" dirty="0"/>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9" name="Rectangle 28"/>
          <p:cNvSpPr/>
          <p:nvPr/>
        </p:nvSpPr>
        <p:spPr>
          <a:xfrm>
            <a:off x="1558980" y="3581401"/>
            <a:ext cx="2593920" cy="1092505"/>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b="1" kern="0" dirty="0">
                <a:solidFill>
                  <a:prstClr val="black"/>
                </a:solidFill>
                <a:latin typeface="Gadugi" panose="020B0502040204020203" pitchFamily="34" charset="0"/>
              </a:rPr>
              <a:t>f = flow(p)</a:t>
            </a:r>
          </a:p>
          <a:p>
            <a:pPr marL="342900" indent="-342900" defTabSz="457200">
              <a:buFontTx/>
              <a:buAutoNum type="arabicPeriod"/>
              <a:defRPr/>
            </a:pPr>
            <a:r>
              <a:rPr lang="en-US" b="1" kern="0" dirty="0" err="1">
                <a:solidFill>
                  <a:prstClr val="black"/>
                </a:solidFill>
                <a:latin typeface="Gadugi" panose="020B0502040204020203" pitchFamily="34" charset="0"/>
              </a:rPr>
              <a:t>p.prio</a:t>
            </a:r>
            <a:r>
              <a:rPr lang="en-US" b="1" kern="0" dirty="0">
                <a:solidFill>
                  <a:prstClr val="black"/>
                </a:solidFill>
                <a:latin typeface="Gadugi" panose="020B0502040204020203" pitchFamily="34" charset="0"/>
              </a:rPr>
              <a:t> = </a:t>
            </a:r>
            <a:r>
              <a:rPr lang="en-US" b="1" kern="0" dirty="0" err="1">
                <a:solidFill>
                  <a:prstClr val="black"/>
                </a:solidFill>
                <a:latin typeface="Gadugi" panose="020B0502040204020203" pitchFamily="34" charset="0"/>
              </a:rPr>
              <a:t>f.rem_size</a:t>
            </a:r>
            <a:endParaRPr lang="en-US" b="1" kern="0" dirty="0">
              <a:solidFill>
                <a:prstClr val="black"/>
              </a:solidFill>
              <a:latin typeface="Gadugi" panose="020B0502040204020203"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54102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39" name="Straight Arrow Connector 3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45" name="Straight Arrow Connector 44"/>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46" name="Rectangle 45"/>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ounded Rectangle 47"/>
          <p:cNvSpPr/>
          <p:nvPr/>
        </p:nvSpPr>
        <p:spPr>
          <a:xfrm>
            <a:off x="1583006" y="3339036"/>
            <a:ext cx="2583740"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2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fair </a:t>
            </a:r>
            <a:r>
              <a:rPr lang="en-US" dirty="0"/>
              <a:t>q</a:t>
            </a:r>
            <a:r>
              <a:rPr lang="en-US" dirty="0" smtClean="0"/>
              <a:t>ueuing</a:t>
            </a:r>
            <a:endParaRPr lang="en-US" dirty="0"/>
          </a:p>
        </p:txBody>
      </p:sp>
      <p:sp>
        <p:nvSpPr>
          <p:cNvPr id="3" name="Content Placeholder 2"/>
          <p:cNvSpPr>
            <a:spLocks noGrp="1"/>
          </p:cNvSpPr>
          <p:nvPr>
            <p:ph idx="1"/>
          </p:nvPr>
        </p:nvSpPr>
        <p:spPr/>
        <p:txBody>
          <a:bodyPr/>
          <a:lstStyle/>
          <a:p>
            <a:endParaRPr lang="en-US" dirty="0"/>
          </a:p>
        </p:txBody>
      </p:sp>
      <p:cxnSp>
        <p:nvCxnSpPr>
          <p:cNvPr id="4" name="Straight Arrow Connector 3"/>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5" name="Rectangle 4"/>
          <p:cNvSpPr/>
          <p:nvPr/>
        </p:nvSpPr>
        <p:spPr>
          <a:xfrm>
            <a:off x="3867788" y="3467101"/>
            <a:ext cx="3521304" cy="1331779"/>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sz="1500" b="1" kern="0" dirty="0">
                <a:solidFill>
                  <a:prstClr val="black"/>
                </a:solidFill>
                <a:latin typeface="Gadugi" panose="020B0502040204020203" pitchFamily="34" charset="0"/>
              </a:rPr>
              <a:t>f = flow(p)</a:t>
            </a:r>
          </a:p>
          <a:p>
            <a:pPr marL="342900" indent="-342900" defTabSz="457200">
              <a:buFontTx/>
              <a:buAutoNum type="arabicPeriod"/>
              <a:defRPr/>
            </a:pP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a:t>
            </a:r>
            <a:r>
              <a:rPr lang="en-US" sz="1500" b="1" kern="0" dirty="0" smtClean="0">
                <a:solidFill>
                  <a:prstClr val="black"/>
                </a:solidFill>
                <a:latin typeface="Gadugi" panose="020B0502040204020203" pitchFamily="34" charset="0"/>
              </a:rPr>
              <a:t>max(T[f</a:t>
            </a:r>
            <a:r>
              <a:rPr lang="en-US" sz="1500" b="1" kern="0" dirty="0">
                <a:solidFill>
                  <a:prstClr val="black"/>
                </a:solidFill>
                <a:latin typeface="Gadugi" panose="020B0502040204020203" pitchFamily="34" charset="0"/>
              </a:rPr>
              <a:t>].</a:t>
            </a:r>
            <a:r>
              <a:rPr lang="en-US" sz="1500" b="1" kern="0" dirty="0" smtClean="0">
                <a:solidFill>
                  <a:prstClr val="black"/>
                </a:solidFill>
                <a:latin typeface="Gadugi" panose="020B0502040204020203" pitchFamily="34" charset="0"/>
              </a:rPr>
              <a:t>finish,                	                       </a:t>
            </a:r>
            <a:r>
              <a:rPr lang="en-US" sz="1500" b="1" kern="0" dirty="0" err="1" smtClean="0">
                <a:solidFill>
                  <a:prstClr val="black"/>
                </a:solidFill>
                <a:latin typeface="Gadugi" panose="020B0502040204020203" pitchFamily="34" charset="0"/>
              </a:rPr>
              <a:t>virtual_time</a:t>
            </a:r>
            <a:r>
              <a:rPr lang="en-US" sz="1500" b="1" kern="0" dirty="0" smtClean="0">
                <a:solidFill>
                  <a:prstClr val="black"/>
                </a:solidFill>
                <a:latin typeface="Gadugi" panose="020B0502040204020203" pitchFamily="34" charset="0"/>
              </a:rPr>
              <a:t>)</a:t>
            </a:r>
          </a:p>
          <a:p>
            <a:pPr marL="342900" indent="-342900" defTabSz="457200">
              <a:buFontTx/>
              <a:buAutoNum type="arabicPeriod"/>
              <a:defRPr/>
            </a:pPr>
            <a:r>
              <a:rPr lang="en-US" sz="1500" b="1" kern="0" dirty="0" smtClean="0">
                <a:solidFill>
                  <a:prstClr val="black"/>
                </a:solidFill>
                <a:latin typeface="Gadugi" panose="020B0502040204020203" pitchFamily="34" charset="0"/>
              </a:rPr>
              <a:t>T[f].finish = </a:t>
            </a:r>
            <a:r>
              <a:rPr lang="en-US" sz="1500" b="1" kern="0" dirty="0" err="1" smtClean="0">
                <a:solidFill>
                  <a:prstClr val="black"/>
                </a:solidFill>
                <a:latin typeface="Gadugi" panose="020B0502040204020203" pitchFamily="34" charset="0"/>
              </a:rPr>
              <a:t>p.start</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p.len</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p.w</a:t>
            </a:r>
            <a:endParaRPr lang="en-US" sz="1500" b="1" kern="0" dirty="0" smtClean="0">
              <a:solidFill>
                <a:prstClr val="black"/>
              </a:solidFill>
              <a:latin typeface="Gadugi" panose="020B0502040204020203" pitchFamily="34" charset="0"/>
            </a:endParaRPr>
          </a:p>
          <a:p>
            <a:pPr marL="342900" indent="-342900" defTabSz="457200">
              <a:buFontTx/>
              <a:buAutoNum type="arabicPeriod"/>
              <a:defRPr/>
            </a:pPr>
            <a:r>
              <a:rPr lang="en-US" sz="1500" b="1" kern="0" dirty="0" err="1" smtClean="0">
                <a:solidFill>
                  <a:prstClr val="black"/>
                </a:solidFill>
                <a:latin typeface="Gadugi" panose="020B0502040204020203" pitchFamily="34" charset="0"/>
              </a:rPr>
              <a:t>p.prio</a:t>
            </a:r>
            <a:r>
              <a:rPr lang="en-US" sz="1500" b="1" kern="0" dirty="0" smtClean="0">
                <a:solidFill>
                  <a:prstClr val="black"/>
                </a:solidFill>
                <a:latin typeface="Gadugi" panose="020B0502040204020203" pitchFamily="34" charset="0"/>
              </a:rPr>
              <a:t> </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p.start</a:t>
            </a:r>
            <a:endParaRPr lang="en-US" sz="1500" b="1" kern="0" dirty="0">
              <a:solidFill>
                <a:prstClr val="black"/>
              </a:solidFill>
              <a:latin typeface="Gadugi" panose="020B0502040204020203" pitchFamily="34" charset="0"/>
            </a:endParaRPr>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8" name="Straight Arrow Connector 17"/>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20" name="Straight Arrow Connector 19"/>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2" name="Rectangle 21"/>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5" name="Rounded Rectangle 24"/>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27" name="Rounded Rectangle 26"/>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127"/>
            <a:ext cx="8058150" cy="1325563"/>
          </a:xfrm>
        </p:spPr>
        <p:txBody>
          <a:bodyPr/>
          <a:lstStyle/>
          <a:p>
            <a:r>
              <a:rPr lang="en-US" dirty="0" smtClean="0"/>
              <a:t>Composing PIFOs</a:t>
            </a:r>
            <a:endParaRPr lang="en-US" dirty="0"/>
          </a:p>
        </p:txBody>
      </p:sp>
      <p:sp>
        <p:nvSpPr>
          <p:cNvPr id="3" name="Content Placeholder 2"/>
          <p:cNvSpPr>
            <a:spLocks noGrp="1"/>
          </p:cNvSpPr>
          <p:nvPr>
            <p:ph idx="1"/>
          </p:nvPr>
        </p:nvSpPr>
        <p:spPr/>
        <p:txBody>
          <a:bodyPr/>
          <a:lstStyle/>
          <a:p>
            <a:pPr marL="0" indent="0">
              <a:buNone/>
            </a:pPr>
            <a:r>
              <a:rPr lang="en-US" dirty="0" smtClean="0"/>
              <a:t>Hierarchical packet-fair</a:t>
            </a:r>
          </a:p>
          <a:p>
            <a:pPr marL="0" indent="0">
              <a:buNone/>
            </a:pPr>
            <a:r>
              <a:rPr lang="en-US" dirty="0" smtClean="0"/>
              <a:t>queueing (HPFQ)</a:t>
            </a:r>
          </a:p>
        </p:txBody>
      </p:sp>
      <p:cxnSp>
        <p:nvCxnSpPr>
          <p:cNvPr id="5" name="Straight Connector 4"/>
          <p:cNvCxnSpPr/>
          <p:nvPr/>
        </p:nvCxnSpPr>
        <p:spPr>
          <a:xfrm flipH="1">
            <a:off x="3048001" y="2948059"/>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13353" y="2948058"/>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7813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007813" y="3522247"/>
            <a:ext cx="305364" cy="32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13178" y="3522247"/>
            <a:ext cx="257997" cy="3272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20748" y="3186967"/>
            <a:ext cx="803425" cy="369332"/>
          </a:xfrm>
          <a:prstGeom prst="rect">
            <a:avLst/>
          </a:prstGeom>
          <a:noFill/>
        </p:spPr>
        <p:txBody>
          <a:bodyPr wrap="none" rtlCol="0">
            <a:spAutoFit/>
          </a:bodyPr>
          <a:lstStyle/>
          <a:p>
            <a:r>
              <a:rPr lang="en-US" dirty="0"/>
              <a:t>A (</a:t>
            </a:r>
            <a:r>
              <a:rPr lang="en-US" dirty="0" smtClean="0"/>
              <a:t>0.3)</a:t>
            </a:r>
            <a:endParaRPr lang="en-US" dirty="0"/>
          </a:p>
        </p:txBody>
      </p:sp>
      <p:sp>
        <p:nvSpPr>
          <p:cNvPr id="27" name="TextBox 26"/>
          <p:cNvSpPr txBox="1"/>
          <p:nvPr/>
        </p:nvSpPr>
        <p:spPr>
          <a:xfrm>
            <a:off x="4195690" y="3186967"/>
            <a:ext cx="795411" cy="369332"/>
          </a:xfrm>
          <a:prstGeom prst="rect">
            <a:avLst/>
          </a:prstGeom>
          <a:noFill/>
        </p:spPr>
        <p:txBody>
          <a:bodyPr wrap="none" rtlCol="0">
            <a:spAutoFit/>
          </a:bodyPr>
          <a:lstStyle/>
          <a:p>
            <a:r>
              <a:rPr lang="en-US" dirty="0"/>
              <a:t>B (</a:t>
            </a:r>
            <a:r>
              <a:rPr lang="en-US" dirty="0" smtClean="0"/>
              <a:t>0.7)</a:t>
            </a:r>
            <a:endParaRPr lang="en-US" dirty="0"/>
          </a:p>
        </p:txBody>
      </p:sp>
      <p:sp>
        <p:nvSpPr>
          <p:cNvPr id="28" name="TextBox 27"/>
          <p:cNvSpPr txBox="1"/>
          <p:nvPr/>
        </p:nvSpPr>
        <p:spPr>
          <a:xfrm>
            <a:off x="2514601" y="3849470"/>
            <a:ext cx="617477" cy="646331"/>
          </a:xfrm>
          <a:prstGeom prst="rect">
            <a:avLst/>
          </a:prstGeom>
          <a:noFill/>
        </p:spPr>
        <p:txBody>
          <a:bodyPr wrap="none" rtlCol="0">
            <a:spAutoFit/>
          </a:bodyPr>
          <a:lstStyle/>
          <a:p>
            <a:r>
              <a:rPr lang="en-US" dirty="0"/>
              <a:t>1</a:t>
            </a:r>
          </a:p>
          <a:p>
            <a:r>
              <a:rPr lang="en-US" dirty="0"/>
              <a:t>(0.1)</a:t>
            </a:r>
          </a:p>
        </p:txBody>
      </p:sp>
      <p:sp>
        <p:nvSpPr>
          <p:cNvPr id="29" name="TextBox 28"/>
          <p:cNvSpPr txBox="1"/>
          <p:nvPr/>
        </p:nvSpPr>
        <p:spPr>
          <a:xfrm>
            <a:off x="3154424" y="3849470"/>
            <a:ext cx="617477" cy="646331"/>
          </a:xfrm>
          <a:prstGeom prst="rect">
            <a:avLst/>
          </a:prstGeom>
          <a:noFill/>
        </p:spPr>
        <p:txBody>
          <a:bodyPr wrap="none" rtlCol="0">
            <a:spAutoFit/>
          </a:bodyPr>
          <a:lstStyle/>
          <a:p>
            <a:r>
              <a:rPr lang="en-US" dirty="0"/>
              <a:t>2</a:t>
            </a:r>
          </a:p>
          <a:p>
            <a:r>
              <a:rPr lang="en-US" dirty="0"/>
              <a:t>(0.9)</a:t>
            </a:r>
          </a:p>
        </p:txBody>
      </p:sp>
      <p:sp>
        <p:nvSpPr>
          <p:cNvPr id="30" name="TextBox 29"/>
          <p:cNvSpPr txBox="1"/>
          <p:nvPr/>
        </p:nvSpPr>
        <p:spPr>
          <a:xfrm>
            <a:off x="3810001" y="3849470"/>
            <a:ext cx="617477" cy="646331"/>
          </a:xfrm>
          <a:prstGeom prst="rect">
            <a:avLst/>
          </a:prstGeom>
          <a:noFill/>
        </p:spPr>
        <p:txBody>
          <a:bodyPr wrap="none" rtlCol="0">
            <a:spAutoFit/>
          </a:bodyPr>
          <a:lstStyle/>
          <a:p>
            <a:r>
              <a:rPr lang="en-US" dirty="0"/>
              <a:t>3</a:t>
            </a:r>
          </a:p>
          <a:p>
            <a:r>
              <a:rPr lang="en-US" dirty="0"/>
              <a:t>(0.3)</a:t>
            </a:r>
          </a:p>
        </p:txBody>
      </p:sp>
      <p:sp>
        <p:nvSpPr>
          <p:cNvPr id="31" name="TextBox 30"/>
          <p:cNvSpPr txBox="1"/>
          <p:nvPr/>
        </p:nvSpPr>
        <p:spPr>
          <a:xfrm>
            <a:off x="4419601" y="3845906"/>
            <a:ext cx="617477" cy="646331"/>
          </a:xfrm>
          <a:prstGeom prst="rect">
            <a:avLst/>
          </a:prstGeom>
          <a:noFill/>
        </p:spPr>
        <p:txBody>
          <a:bodyPr wrap="none" rtlCol="0">
            <a:spAutoFit/>
          </a:bodyPr>
          <a:lstStyle/>
          <a:p>
            <a:r>
              <a:rPr lang="en-US" dirty="0"/>
              <a:t>4</a:t>
            </a:r>
          </a:p>
          <a:p>
            <a:r>
              <a:rPr lang="en-US" dirty="0"/>
              <a:t>(0.7)</a:t>
            </a: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438901" y="2838441"/>
            <a:ext cx="2005677" cy="646331"/>
          </a:xfrm>
          <a:prstGeom prst="rect">
            <a:avLst/>
          </a:prstGeom>
          <a:noFill/>
        </p:spPr>
        <p:txBody>
          <a:bodyPr wrap="none" rtlCol="0">
            <a:spAutoFit/>
          </a:bodyPr>
          <a:lstStyle/>
          <a:p>
            <a:r>
              <a:rPr lang="en-US" dirty="0">
                <a:latin typeface="Gadugi" panose="020B0502040204020203" pitchFamily="34" charset="0"/>
              </a:rPr>
              <a:t>PIFO-root</a:t>
            </a:r>
          </a:p>
          <a:p>
            <a:r>
              <a:rPr lang="en-US" dirty="0">
                <a:latin typeface="Gadugi" panose="020B0502040204020203" pitchFamily="34" charset="0"/>
              </a:rPr>
              <a:t>(WFQ on A and B)</a:t>
            </a:r>
          </a:p>
        </p:txBody>
      </p:sp>
      <p:sp>
        <p:nvSpPr>
          <p:cNvPr id="143" name="TextBox 142"/>
          <p:cNvSpPr txBox="1"/>
          <p:nvPr/>
        </p:nvSpPr>
        <p:spPr>
          <a:xfrm>
            <a:off x="6781801" y="4219576"/>
            <a:ext cx="1973617" cy="646331"/>
          </a:xfrm>
          <a:prstGeom prst="rect">
            <a:avLst/>
          </a:prstGeom>
          <a:noFill/>
        </p:spPr>
        <p:txBody>
          <a:bodyPr wrap="none" rtlCol="0">
            <a:spAutoFit/>
          </a:bodyPr>
          <a:lstStyle/>
          <a:p>
            <a:r>
              <a:rPr lang="en-US" dirty="0">
                <a:latin typeface="Gadugi" panose="020B0502040204020203" pitchFamily="34" charset="0"/>
              </a:rPr>
              <a:t>PIFO-A</a:t>
            </a:r>
          </a:p>
          <a:p>
            <a:r>
              <a:rPr lang="en-US" dirty="0">
                <a:latin typeface="Gadugi" panose="020B0502040204020203" pitchFamily="34" charset="0"/>
              </a:rPr>
              <a:t>(WFQ on 1 and 2)</a:t>
            </a:r>
          </a:p>
        </p:txBody>
      </p:sp>
      <p:sp>
        <p:nvSpPr>
          <p:cNvPr id="144" name="TextBox 143"/>
          <p:cNvSpPr txBox="1"/>
          <p:nvPr/>
        </p:nvSpPr>
        <p:spPr>
          <a:xfrm>
            <a:off x="8724901" y="4230470"/>
            <a:ext cx="1973617" cy="646331"/>
          </a:xfrm>
          <a:prstGeom prst="rect">
            <a:avLst/>
          </a:prstGeom>
          <a:noFill/>
        </p:spPr>
        <p:txBody>
          <a:bodyPr wrap="none" rtlCol="0">
            <a:spAutoFit/>
          </a:bodyPr>
          <a:lstStyle/>
          <a:p>
            <a:r>
              <a:rPr lang="en-US" dirty="0">
                <a:latin typeface="Gadugi" panose="020B0502040204020203" pitchFamily="34" charset="0"/>
              </a:rPr>
              <a:t>PIFO-B</a:t>
            </a:r>
          </a:p>
          <a:p>
            <a:r>
              <a:rPr lang="en-US" dirty="0">
                <a:latin typeface="Gadugi" panose="020B0502040204020203" pitchFamily="34" charset="0"/>
              </a:rPr>
              <a:t>(WFQ on 3 and 4)</a:t>
            </a: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11986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lstStyle/>
          <a:p>
            <a:r>
              <a:rPr lang="en-US" dirty="0" smtClean="0"/>
              <a:t>Fine-grained priorities: shortest-job first, earliest deadline first.</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Tree>
    <p:extLst>
      <p:ext uri="{BB962C8B-B14F-4D97-AF65-F5344CB8AC3E}">
        <p14:creationId xmlns:p14="http://schemas.microsoft.com/office/powerpoint/2010/main" val="4251838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lnSpcReduction="10000"/>
          </a:bodyPr>
          <a:lstStyle/>
          <a:p>
            <a:r>
              <a:rPr lang="en-US" dirty="0" smtClean="0"/>
              <a:t>Performance requirements:</a:t>
            </a:r>
          </a:p>
          <a:p>
            <a:pPr lvl="1"/>
            <a:r>
              <a:rPr lang="en-US" dirty="0" smtClean="0"/>
              <a:t>Comparable to single-chip shared-memory switches (e.g., Broadcom Trident)</a:t>
            </a:r>
          </a:p>
          <a:p>
            <a:pPr lvl="1"/>
            <a:r>
              <a:rPr lang="en-US" dirty="0" smtClean="0"/>
              <a:t>1 GHz pipeline</a:t>
            </a:r>
          </a:p>
          <a:p>
            <a:pPr lvl="1"/>
            <a:r>
              <a:rPr lang="en-US" dirty="0" smtClean="0"/>
              <a:t>~ 1K flows/physical queues</a:t>
            </a:r>
          </a:p>
          <a:p>
            <a:pPr lvl="1"/>
            <a:r>
              <a:rPr lang="en-US" dirty="0" smtClean="0"/>
              <a:t>~ 60K packets</a:t>
            </a:r>
          </a:p>
          <a:p>
            <a:pPr lvl="1"/>
            <a:endParaRPr lang="en-US" dirty="0" smtClean="0"/>
          </a:p>
          <a:p>
            <a:r>
              <a:rPr lang="en-US" dirty="0" smtClean="0"/>
              <a:t>Naive solution: flat, sorted array, doesn’t scale</a:t>
            </a:r>
          </a:p>
          <a:p>
            <a:endParaRPr lang="en-US" dirty="0"/>
          </a:p>
          <a:p>
            <a:r>
              <a:rPr lang="en-US" dirty="0" smtClean="0"/>
              <a:t>Scalable solution: use the fact that priorities increase within a flow</a:t>
            </a:r>
          </a:p>
        </p:txBody>
      </p:sp>
    </p:spTree>
    <p:extLst>
      <p:ext uri="{BB962C8B-B14F-4D97-AF65-F5344CB8AC3E}">
        <p14:creationId xmlns:p14="http://schemas.microsoft.com/office/powerpoint/2010/main" val="2732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scalable PIFO block</a:t>
            </a:r>
            <a:endParaRPr lang="en-US" dirty="0"/>
          </a:p>
        </p:txBody>
      </p:sp>
      <p:cxnSp>
        <p:nvCxnSpPr>
          <p:cNvPr id="13" name="Straight Connector 12"/>
          <p:cNvCxnSpPr/>
          <p:nvPr/>
        </p:nvCxnSpPr>
        <p:spPr>
          <a:xfrm>
            <a:off x="7443704" y="26289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2262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631264"/>
            <a:ext cx="329538" cy="553998"/>
          </a:xfrm>
          <a:prstGeom prst="rect">
            <a:avLst/>
          </a:prstGeom>
          <a:noFill/>
        </p:spPr>
        <p:txBody>
          <a:bodyPr wrap="square" rtlCol="0">
            <a:spAutoFit/>
          </a:bodyPr>
          <a:lstStyle/>
          <a:p>
            <a:r>
              <a:rPr lang="en-US" sz="3000" dirty="0">
                <a:latin typeface="Gadugi" panose="020B0502040204020203" pitchFamily="34" charset="0"/>
              </a:rPr>
              <a:t>2</a:t>
            </a:r>
          </a:p>
        </p:txBody>
      </p:sp>
      <p:cxnSp>
        <p:nvCxnSpPr>
          <p:cNvPr id="79" name="Straight Connector 78"/>
          <p:cNvCxnSpPr/>
          <p:nvPr/>
        </p:nvCxnSpPr>
        <p:spPr>
          <a:xfrm>
            <a:off x="7453975" y="26289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391400" y="1590879"/>
            <a:ext cx="2196781" cy="861774"/>
          </a:xfrm>
          <a:prstGeom prst="rect">
            <a:avLst/>
          </a:prstGeom>
          <a:noFill/>
        </p:spPr>
        <p:txBody>
          <a:bodyPr wrap="square" rtlCol="0">
            <a:spAutoFit/>
          </a:bodyPr>
          <a:lstStyle/>
          <a:p>
            <a:r>
              <a:rPr lang="en-US" sz="2500" dirty="0" smtClean="0">
                <a:latin typeface="Gadugi" panose="020B0502040204020203" pitchFamily="34" charset="0"/>
              </a:rPr>
              <a:t>Priority</a:t>
            </a:r>
          </a:p>
          <a:p>
            <a:r>
              <a:rPr lang="en-US" sz="2500" dirty="0" smtClean="0">
                <a:latin typeface="Gadugi" panose="020B0502040204020203" pitchFamily="34" charset="0"/>
              </a:rPr>
              <a:t>Store</a:t>
            </a:r>
            <a:endParaRPr lang="en-US" sz="2500" dirty="0">
              <a:latin typeface="Gadugi" panose="020B0502040204020203" pitchFamily="34" charset="0"/>
            </a:endParaRPr>
          </a:p>
        </p:txBody>
      </p:sp>
      <p:sp>
        <p:nvSpPr>
          <p:cNvPr id="105" name="TextBox 104"/>
          <p:cNvSpPr txBox="1"/>
          <p:nvPr/>
        </p:nvSpPr>
        <p:spPr>
          <a:xfrm>
            <a:off x="2705100" y="1593387"/>
            <a:ext cx="2196781" cy="861774"/>
          </a:xfrm>
          <a:prstGeom prst="rect">
            <a:avLst/>
          </a:prstGeom>
          <a:noFill/>
        </p:spPr>
        <p:txBody>
          <a:bodyPr wrap="square" rtlCol="0">
            <a:spAutoFit/>
          </a:bodyPr>
          <a:lstStyle/>
          <a:p>
            <a:r>
              <a:rPr lang="en-US" sz="2500" dirty="0">
                <a:latin typeface="Gadugi" panose="020B0502040204020203" pitchFamily="34" charset="0"/>
              </a:rPr>
              <a:t>Flow Scheduler</a:t>
            </a:r>
          </a:p>
        </p:txBody>
      </p:sp>
      <p:sp>
        <p:nvSpPr>
          <p:cNvPr id="106" name="TextBox 105"/>
          <p:cNvSpPr txBox="1"/>
          <p:nvPr/>
        </p:nvSpPr>
        <p:spPr>
          <a:xfrm>
            <a:off x="7088502" y="2635830"/>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107" name="TextBox 106"/>
          <p:cNvSpPr txBox="1"/>
          <p:nvPr/>
        </p:nvSpPr>
        <p:spPr>
          <a:xfrm>
            <a:off x="7083814" y="3189828"/>
            <a:ext cx="241014" cy="553998"/>
          </a:xfrm>
          <a:prstGeom prst="rect">
            <a:avLst/>
          </a:prstGeom>
          <a:noFill/>
        </p:spPr>
        <p:txBody>
          <a:bodyPr wrap="square" rtlCol="0">
            <a:spAutoFit/>
          </a:bodyPr>
          <a:lstStyle/>
          <a:p>
            <a:r>
              <a:rPr lang="en-US" sz="3000" dirty="0">
                <a:latin typeface="Gadugi" panose="020B0502040204020203" pitchFamily="34" charset="0"/>
              </a:rPr>
              <a:t>B</a:t>
            </a:r>
          </a:p>
        </p:txBody>
      </p:sp>
      <p:cxnSp>
        <p:nvCxnSpPr>
          <p:cNvPr id="140" name="Straight Arrow Connector 139"/>
          <p:cNvCxnSpPr/>
          <p:nvPr/>
        </p:nvCxnSpPr>
        <p:spPr>
          <a:xfrm flipH="1" flipV="1">
            <a:off x="1296174" y="37658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495300"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Dequeue</a:t>
            </a:r>
            <a:endParaRPr lang="en-US" sz="2000" dirty="0">
              <a:latin typeface="Gadugi" panose="020B0502040204020203" pitchFamily="34" charset="0"/>
            </a:endParaRPr>
          </a:p>
        </p:txBody>
      </p:sp>
      <p:cxnSp>
        <p:nvCxnSpPr>
          <p:cNvPr id="143" name="Straight Arrow Connector 142"/>
          <p:cNvCxnSpPr/>
          <p:nvPr/>
        </p:nvCxnSpPr>
        <p:spPr>
          <a:xfrm flipH="1" flipV="1">
            <a:off x="10036655" y="37606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Enqueue</a:t>
            </a:r>
            <a:endParaRPr lang="en-US" sz="2000" dirty="0">
              <a:latin typeface="Gadugi" panose="020B0502040204020203" pitchFamily="34" charset="0"/>
            </a:endParaRPr>
          </a:p>
        </p:txBody>
      </p:sp>
      <p:sp>
        <p:nvSpPr>
          <p:cNvPr id="145" name="Rounded Rectangle 144"/>
          <p:cNvSpPr/>
          <p:nvPr/>
        </p:nvSpPr>
        <p:spPr>
          <a:xfrm>
            <a:off x="1638301" y="15621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853489" y="33777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Gadugi" panose="020B0502040204020203" pitchFamily="34" charset="0"/>
                </a:rPr>
                <a:t>0</a:t>
              </a:r>
              <a:endParaRPr lang="en-US" sz="3000" dirty="0">
                <a:latin typeface="Gadugi" panose="020B0502040204020203" pitchFamily="34" charset="0"/>
              </a:endParaRPr>
            </a:p>
          </p:txBody>
        </p:sp>
      </p:grpSp>
      <p:grpSp>
        <p:nvGrpSpPr>
          <p:cNvPr id="9" name="Group 8"/>
          <p:cNvGrpSpPr/>
          <p:nvPr/>
        </p:nvGrpSpPr>
        <p:grpSpPr>
          <a:xfrm>
            <a:off x="3050454" y="33777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Gadugi" panose="020B0502040204020203" pitchFamily="34" charset="0"/>
                </a:rPr>
                <a:t>B</a:t>
              </a:r>
              <a:endParaRPr lang="en-US" sz="3000" dirty="0">
                <a:latin typeface="Gadugi" panose="020B0502040204020203" pitchFamily="34" charset="0"/>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Gadugi" panose="020B0502040204020203" pitchFamily="34" charset="0"/>
                </a:rPr>
                <a:t>1</a:t>
              </a:r>
            </a:p>
          </p:txBody>
        </p:sp>
      </p:grpSp>
      <p:grpSp>
        <p:nvGrpSpPr>
          <p:cNvPr id="16" name="Group 15"/>
          <p:cNvGrpSpPr/>
          <p:nvPr/>
        </p:nvGrpSpPr>
        <p:grpSpPr>
          <a:xfrm>
            <a:off x="4315714" y="33892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Gadugi" panose="020B0502040204020203" pitchFamily="34" charset="0"/>
                </a:rPr>
                <a:t>3</a:t>
              </a:r>
            </a:p>
          </p:txBody>
        </p:sp>
      </p:grpSp>
      <p:cxnSp>
        <p:nvCxnSpPr>
          <p:cNvPr id="85" name="Straight Connector 84"/>
          <p:cNvCxnSpPr/>
          <p:nvPr/>
        </p:nvCxnSpPr>
        <p:spPr>
          <a:xfrm>
            <a:off x="7436694" y="37438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3074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3753416"/>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8" name="TextBox 87"/>
          <p:cNvSpPr txBox="1"/>
          <p:nvPr/>
        </p:nvSpPr>
        <p:spPr>
          <a:xfrm>
            <a:off x="7446184" y="3226234"/>
            <a:ext cx="331462" cy="553998"/>
          </a:xfrm>
          <a:prstGeom prst="rect">
            <a:avLst/>
          </a:prstGeom>
          <a:noFill/>
        </p:spPr>
        <p:txBody>
          <a:bodyPr wrap="square" rtlCol="0">
            <a:spAutoFit/>
          </a:bodyPr>
          <a:lstStyle/>
          <a:p>
            <a:r>
              <a:rPr lang="en-US" sz="3000" dirty="0">
                <a:latin typeface="Gadugi" panose="020B0502040204020203" pitchFamily="34" charset="0"/>
              </a:rPr>
              <a:t>2</a:t>
            </a:r>
          </a:p>
        </p:txBody>
      </p:sp>
      <p:sp>
        <p:nvSpPr>
          <p:cNvPr id="89" name="TextBox 88"/>
          <p:cNvSpPr txBox="1"/>
          <p:nvPr/>
        </p:nvSpPr>
        <p:spPr>
          <a:xfrm>
            <a:off x="7442288" y="3753416"/>
            <a:ext cx="335358"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cxnSp>
        <p:nvCxnSpPr>
          <p:cNvPr id="92" name="Straight Connector 91"/>
          <p:cNvCxnSpPr/>
          <p:nvPr/>
        </p:nvCxnSpPr>
        <p:spPr>
          <a:xfrm>
            <a:off x="7857827"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630739"/>
            <a:ext cx="329538" cy="553998"/>
          </a:xfrm>
          <a:prstGeom prst="rect">
            <a:avLst/>
          </a:prstGeom>
          <a:noFill/>
        </p:spPr>
        <p:txBody>
          <a:bodyPr wrap="square" rtlCol="0">
            <a:spAutoFit/>
          </a:bodyPr>
          <a:lstStyle/>
          <a:p>
            <a:r>
              <a:rPr lang="en-US" sz="3000" dirty="0">
                <a:latin typeface="Gadugi" panose="020B0502040204020203" pitchFamily="34" charset="0"/>
              </a:rPr>
              <a:t>3</a:t>
            </a:r>
          </a:p>
        </p:txBody>
      </p:sp>
      <p:sp>
        <p:nvSpPr>
          <p:cNvPr id="94" name="TextBox 93"/>
          <p:cNvSpPr txBox="1"/>
          <p:nvPr/>
        </p:nvSpPr>
        <p:spPr>
          <a:xfrm>
            <a:off x="7865244" y="3225709"/>
            <a:ext cx="331462"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sp>
        <p:nvSpPr>
          <p:cNvPr id="95" name="TextBox 94"/>
          <p:cNvSpPr txBox="1"/>
          <p:nvPr/>
        </p:nvSpPr>
        <p:spPr>
          <a:xfrm>
            <a:off x="7861348" y="3752891"/>
            <a:ext cx="335358" cy="553998"/>
          </a:xfrm>
          <a:prstGeom prst="rect">
            <a:avLst/>
          </a:prstGeom>
          <a:noFill/>
        </p:spPr>
        <p:txBody>
          <a:bodyPr wrap="square" rtlCol="0">
            <a:spAutoFit/>
          </a:bodyPr>
          <a:lstStyle/>
          <a:p>
            <a:r>
              <a:rPr lang="en-US" sz="3000" dirty="0">
                <a:latin typeface="Gadugi" panose="020B0502040204020203" pitchFamily="34" charset="0"/>
              </a:rPr>
              <a:t>5</a:t>
            </a:r>
          </a:p>
        </p:txBody>
      </p:sp>
      <p:cxnSp>
        <p:nvCxnSpPr>
          <p:cNvPr id="96" name="Straight Connector 95"/>
          <p:cNvCxnSpPr/>
          <p:nvPr/>
        </p:nvCxnSpPr>
        <p:spPr>
          <a:xfrm>
            <a:off x="8305800"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0"/>
            <a:endCxn id="97" idx="2"/>
          </p:cNvCxnSpPr>
          <p:nvPr/>
        </p:nvCxnSpPr>
        <p:spPr>
          <a:xfrm>
            <a:off x="11237977"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100" name="TextBox 99"/>
          <p:cNvSpPr txBox="1"/>
          <p:nvPr/>
        </p:nvSpPr>
        <p:spPr>
          <a:xfrm>
            <a:off x="11263443" y="3525431"/>
            <a:ext cx="357057" cy="553998"/>
          </a:xfrm>
          <a:prstGeom prst="rect">
            <a:avLst/>
          </a:prstGeom>
          <a:noFill/>
        </p:spPr>
        <p:txBody>
          <a:bodyPr wrap="square" rtlCol="0">
            <a:spAutoFit/>
          </a:bodyPr>
          <a:lstStyle/>
          <a:p>
            <a:r>
              <a:rPr lang="en-US" sz="3000" dirty="0">
                <a:latin typeface="Gadugi" panose="020B0502040204020203" pitchFamily="34" charset="0"/>
              </a:rPr>
              <a:t>6</a:t>
            </a:r>
          </a:p>
        </p:txBody>
      </p:sp>
      <p:grpSp>
        <p:nvGrpSpPr>
          <p:cNvPr id="8" name="Group 7"/>
          <p:cNvGrpSpPr/>
          <p:nvPr/>
        </p:nvGrpSpPr>
        <p:grpSpPr>
          <a:xfrm>
            <a:off x="10759938" y="33892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Gadugi" panose="020B0502040204020203" pitchFamily="34" charset="0"/>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Gadugi" panose="020B0502040204020203" pitchFamily="34" charset="0"/>
                </a:rPr>
                <a:t>4</a:t>
              </a:r>
            </a:p>
          </p:txBody>
        </p:sp>
      </p:grpSp>
      <p:grpSp>
        <p:nvGrpSpPr>
          <p:cNvPr id="62" name="Group 61"/>
          <p:cNvGrpSpPr/>
          <p:nvPr/>
        </p:nvGrpSpPr>
        <p:grpSpPr>
          <a:xfrm>
            <a:off x="4889837" y="21037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Gadugi" panose="020B0502040204020203" pitchFamily="34" charset="0"/>
                </a:rPr>
                <a:t>2</a:t>
              </a:r>
            </a:p>
          </p:txBody>
        </p:sp>
      </p:grpSp>
      <p:cxnSp>
        <p:nvCxnSpPr>
          <p:cNvPr id="55" name="Straight Connector 54"/>
          <p:cNvCxnSpPr/>
          <p:nvPr/>
        </p:nvCxnSpPr>
        <p:spPr>
          <a:xfrm>
            <a:off x="7453975" y="48000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3053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3157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3176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254387"/>
            <a:ext cx="239154" cy="553998"/>
          </a:xfrm>
          <a:prstGeom prst="rect">
            <a:avLst/>
          </a:prstGeom>
          <a:noFill/>
        </p:spPr>
        <p:txBody>
          <a:bodyPr wrap="square" rtlCol="0">
            <a:spAutoFit/>
          </a:bodyPr>
          <a:lstStyle/>
          <a:p>
            <a:r>
              <a:rPr lang="en-US" sz="3000" dirty="0" smtClean="0">
                <a:latin typeface="Gadugi" panose="020B0502040204020203" pitchFamily="34" charset="0"/>
              </a:rPr>
              <a:t>D</a:t>
            </a:r>
            <a:endParaRPr lang="en-US" sz="3000" dirty="0">
              <a:latin typeface="Gadugi" panose="020B0502040204020203" pitchFamily="34" charset="0"/>
            </a:endParaRPr>
          </a:p>
        </p:txBody>
      </p:sp>
      <p:cxnSp>
        <p:nvCxnSpPr>
          <p:cNvPr id="10" name="Straight Arrow Connector 9"/>
          <p:cNvCxnSpPr>
            <a:stCxn id="106" idx="1"/>
            <a:endCxn id="63" idx="3"/>
          </p:cNvCxnSpPr>
          <p:nvPr/>
        </p:nvCxnSpPr>
        <p:spPr>
          <a:xfrm flipH="1" flipV="1">
            <a:off x="5843742" y="25294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5294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lstStyle/>
          <a:p>
            <a:r>
              <a:rPr lang="en-US" dirty="0" smtClean="0"/>
              <a:t>Priority store is just a bank of FIFOs (stable hardware IP)</a:t>
            </a:r>
          </a:p>
          <a:p>
            <a:endParaRPr lang="en-US" dirty="0" smtClean="0"/>
          </a:p>
          <a:p>
            <a:endParaRPr lang="en-US" dirty="0"/>
          </a:p>
          <a:p>
            <a:r>
              <a:rPr lang="en-US" dirty="0" smtClean="0"/>
              <a:t>Flow scheduler for 60K packets, 1K flows meets timing at 1GHz on a 16-nm transistor library</a:t>
            </a:r>
          </a:p>
          <a:p>
            <a:endParaRPr lang="en-US" dirty="0" smtClean="0"/>
          </a:p>
          <a:p>
            <a:endParaRPr lang="en-US" dirty="0"/>
          </a:p>
          <a:p>
            <a:r>
              <a:rPr lang="en-US" dirty="0" smtClean="0"/>
              <a:t>E.g., 4% area overhead to program 5-level hierarchies</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end of Moore’s law =&gt; specialized hardware</a:t>
            </a:r>
          </a:p>
          <a:p>
            <a:endParaRPr lang="en-US" dirty="0"/>
          </a:p>
          <a:p>
            <a:r>
              <a:rPr lang="en-US" dirty="0" smtClean="0"/>
              <a:t>The solution (for </a:t>
            </a:r>
            <a:r>
              <a:rPr lang="en-US" smtClean="0"/>
              <a:t>networking hardware): </a:t>
            </a:r>
            <a:r>
              <a:rPr lang="en-US" dirty="0" smtClean="0"/>
              <a:t>high-performance abstractions for programming specific router functionality</a:t>
            </a:r>
          </a:p>
          <a:p>
            <a:pPr lvl="1"/>
            <a:r>
              <a:rPr lang="en-US" dirty="0" err="1" smtClean="0"/>
              <a:t>Stateful</a:t>
            </a:r>
            <a:r>
              <a:rPr lang="en-US" dirty="0" smtClean="0"/>
              <a:t> algorithms: Packet transactions, atoms</a:t>
            </a:r>
          </a:p>
          <a:p>
            <a:pPr lvl="1"/>
            <a:r>
              <a:rPr lang="en-US" dirty="0" smtClean="0"/>
              <a:t>Scheduling: PIFOs</a:t>
            </a:r>
          </a:p>
          <a:p>
            <a:pPr lvl="1"/>
            <a:r>
              <a:rPr lang="en-US" dirty="0" smtClean="0"/>
              <a:t>Network diagnostics/measurement: ?</a:t>
            </a:r>
          </a:p>
          <a:p>
            <a:endParaRPr lang="en-US" dirty="0" smtClean="0"/>
          </a:p>
          <a:p>
            <a:r>
              <a:rPr lang="en-US" dirty="0" smtClean="0"/>
              <a:t>Preprints</a:t>
            </a:r>
            <a:r>
              <a:rPr lang="en-US" dirty="0"/>
              <a:t>: </a:t>
            </a:r>
            <a:endParaRPr lang="en-US" dirty="0" smtClean="0"/>
          </a:p>
          <a:p>
            <a:pPr lvl="1"/>
            <a:r>
              <a:rPr lang="en-US" dirty="0" smtClean="0">
                <a:hlinkClick r:id="rId3"/>
              </a:rPr>
              <a:t>http</a:t>
            </a:r>
            <a:r>
              <a:rPr lang="en-US" dirty="0">
                <a:hlinkClick r:id="rId3"/>
              </a:rPr>
              <a:t>://</a:t>
            </a:r>
            <a:r>
              <a:rPr lang="en-US" dirty="0" smtClean="0">
                <a:hlinkClick r:id="rId3"/>
              </a:rPr>
              <a:t>arxiv.org/abs/1512.05023</a:t>
            </a:r>
            <a:r>
              <a:rPr lang="en-US" dirty="0" smtClean="0"/>
              <a:t> (Packet transactions)</a:t>
            </a:r>
          </a:p>
          <a:p>
            <a:pPr lvl="1"/>
            <a:r>
              <a:rPr lang="en-US" dirty="0">
                <a:hlinkClick r:id="rId4"/>
              </a:rPr>
              <a:t>http://</a:t>
            </a:r>
            <a:r>
              <a:rPr lang="en-US" dirty="0" smtClean="0">
                <a:hlinkClick r:id="rId4"/>
              </a:rPr>
              <a:t>arxiv.org/abs/1602.06045</a:t>
            </a:r>
            <a:r>
              <a:rPr lang="en-US" dirty="0" smtClean="0"/>
              <a:t> (PIFOs)</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(late 60s to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SKETCH algorithm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We have an automated search procedure that configures the atoms  appropriately to match the specification, using a SAT solver to verify equivalence.</a:t>
            </a:r>
          </a:p>
          <a:p>
            <a:r>
              <a:rPr lang="en-US" dirty="0"/>
              <a:t>This procedure uses 2 SAT solvers:</a:t>
            </a:r>
          </a:p>
          <a:p>
            <a:pPr>
              <a:buAutoNum type="arabicPeriod"/>
            </a:pPr>
            <a:r>
              <a:rPr lang="en-US" dirty="0"/>
              <a:t>Generate random input x.</a:t>
            </a:r>
          </a:p>
          <a:p>
            <a:pPr>
              <a:buAutoNum type="arabicPeriod"/>
            </a:pPr>
            <a:r>
              <a:rPr lang="en-US" dirty="0"/>
              <a:t>Does there exist configuration such that spec and </a:t>
            </a:r>
            <a:r>
              <a:rPr lang="en-US" dirty="0" err="1"/>
              <a:t>impl</a:t>
            </a:r>
            <a:r>
              <a:rPr lang="en-US" dirty="0"/>
              <a:t>. </a:t>
            </a:r>
            <a:r>
              <a:rPr lang="en-US" dirty="0" smtClean="0"/>
              <a:t>agree </a:t>
            </a:r>
            <a:r>
              <a:rPr lang="en-US" dirty="0"/>
              <a:t>on random input?</a:t>
            </a:r>
          </a:p>
          <a:p>
            <a:pPr>
              <a:buAutoNum type="arabicPeriod"/>
            </a:pPr>
            <a:r>
              <a:rPr lang="en-US" dirty="0"/>
              <a:t>Can we use the same configuration for all x?</a:t>
            </a:r>
          </a:p>
          <a:p>
            <a:pPr>
              <a:buAutoNum type="arabicPeriod"/>
            </a:pPr>
            <a:r>
              <a:rPr lang="en-US" dirty="0"/>
              <a:t>If not, add the x to set of counter examples and go back to step 1.</a:t>
            </a:r>
          </a:p>
          <a:p>
            <a:endParaRPr lang="en-US" dirty="0"/>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design for programmable 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Much more than the current </a:t>
            </a:r>
            <a:r>
              <a:rPr lang="en-US" dirty="0" err="1" smtClean="0"/>
              <a:t>OpenFlow</a:t>
            </a:r>
            <a:r>
              <a:rPr lang="en-US" dirty="0" smtClean="0"/>
              <a:t>/SDN APIs for routers</a:t>
            </a:r>
          </a:p>
          <a:p>
            <a:pPr lvl="1"/>
            <a:r>
              <a:rPr lang="en-US" dirty="0" smtClean="0"/>
              <a:t>…, but less than software routers</a:t>
            </a:r>
          </a:p>
          <a:p>
            <a:endParaRPr lang="en-US" dirty="0"/>
          </a:p>
          <a:p>
            <a:endParaRPr lang="en-US" dirty="0" smtClean="0"/>
          </a:p>
          <a:p>
            <a:r>
              <a:rPr lang="en-US" dirty="0" smtClean="0"/>
              <a:t>Chipsets emerging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The machine model: Formalizing the computational capabilities of line-rate routers</a:t>
            </a:r>
          </a:p>
          <a:p>
            <a:pPr lvl="1"/>
            <a:endParaRPr lang="en-US" dirty="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72968" y="45761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10" fill="hold"/>
                                        <p:tgtEl>
                                          <p:spTgt spid="105"/>
                                        </p:tgtEl>
                                        <p:attrNameLst>
                                          <p:attrName>fillcolor</p:attrName>
                                        </p:attrNameLst>
                                      </p:cBhvr>
                                      <p:to>
                                        <a:schemeClr val="accent1"/>
                                      </p:to>
                                    </p:animClr>
                                    <p:set>
                                      <p:cBhvr>
                                        <p:cTn id="9" dur="10" fill="hold"/>
                                        <p:tgtEl>
                                          <p:spTgt spid="105"/>
                                        </p:tgtEl>
                                        <p:attrNameLst>
                                          <p:attrName>fill.type</p:attrName>
                                        </p:attrNameLst>
                                      </p:cBhvr>
                                      <p:to>
                                        <p:strVal val="solid"/>
                                      </p:to>
                                    </p:set>
                                    <p:set>
                                      <p:cBhvr>
                                        <p:cTn id="10" dur="10" fill="hold"/>
                                        <p:tgtEl>
                                          <p:spTgt spid="105"/>
                                        </p:tgtEl>
                                        <p:attrNameLst>
                                          <p:attrName>fill.on</p:attrName>
                                        </p:attrNameLst>
                                      </p:cBhvr>
                                      <p:to>
                                        <p:strVal val="true"/>
                                      </p:to>
                                    </p:set>
                                  </p:childTnLst>
                                </p:cTn>
                              </p:par>
                              <p:par>
                                <p:cTn id="11" presetID="1" presetClass="emph" presetSubtype="2" fill="hold" nodeType="withEffect">
                                  <p:stCondLst>
                                    <p:cond delay="0"/>
                                  </p:stCondLst>
                                  <p:childTnLst>
                                    <p:animClr clrSpc="rgb" dir="cw">
                                      <p:cBhvr>
                                        <p:cTn id="12" dur="10" fill="hold"/>
                                        <p:tgtEl>
                                          <p:spTgt spid="143"/>
                                        </p:tgtEl>
                                        <p:attrNameLst>
                                          <p:attrName>fillcolor</p:attrName>
                                        </p:attrNameLst>
                                      </p:cBhvr>
                                      <p:to>
                                        <a:schemeClr val="accent1"/>
                                      </p:to>
                                    </p:animClr>
                                    <p:set>
                                      <p:cBhvr>
                                        <p:cTn id="13" dur="10" fill="hold"/>
                                        <p:tgtEl>
                                          <p:spTgt spid="143"/>
                                        </p:tgtEl>
                                        <p:attrNameLst>
                                          <p:attrName>fill.type</p:attrName>
                                        </p:attrNameLst>
                                      </p:cBhvr>
                                      <p:to>
                                        <p:strVal val="solid"/>
                                      </p:to>
                                    </p:set>
                                    <p:set>
                                      <p:cBhvr>
                                        <p:cTn id="14" dur="10" fill="hold"/>
                                        <p:tgtEl>
                                          <p:spTgt spid="14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6"/>
                                        </p:tgtEl>
                                        <p:attrNameLst>
                                          <p:attrName>fillcolor</p:attrName>
                                        </p:attrNameLst>
                                      </p:cBhvr>
                                      <p:to>
                                        <a:srgbClr val="5B9BD5"/>
                                      </p:to>
                                    </p:animClr>
                                    <p:set>
                                      <p:cBhvr>
                                        <p:cTn id="25" dur="10" fill="hold"/>
                                        <p:tgtEl>
                                          <p:spTgt spid="76"/>
                                        </p:tgtEl>
                                        <p:attrNameLst>
                                          <p:attrName>fill.type</p:attrName>
                                        </p:attrNameLst>
                                      </p:cBhvr>
                                      <p:to>
                                        <p:strVal val="solid"/>
                                      </p:to>
                                    </p:set>
                                    <p:set>
                                      <p:cBhvr>
                                        <p:cTn id="26" dur="10" fill="hold"/>
                                        <p:tgtEl>
                                          <p:spTgt spid="7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mph" presetSubtype="2" fill="hold" nodeType="withEffect">
                                  <p:stCondLst>
                                    <p:cond delay="0"/>
                                  </p:stCondLst>
                                  <p:childTnLst>
                                    <p:animClr clrSpc="rgb" dir="cw">
                                      <p:cBhvr>
                                        <p:cTn id="32" dur="10" fill="hold"/>
                                        <p:tgtEl>
                                          <p:spTgt spid="76"/>
                                        </p:tgtEl>
                                        <p:attrNameLst>
                                          <p:attrName>fillcolor</p:attrName>
                                        </p:attrNameLst>
                                      </p:cBhvr>
                                      <p:to>
                                        <a:schemeClr val="bg1"/>
                                      </p:to>
                                    </p:animClr>
                                    <p:set>
                                      <p:cBhvr>
                                        <p:cTn id="33" dur="10" fill="hold"/>
                                        <p:tgtEl>
                                          <p:spTgt spid="76"/>
                                        </p:tgtEl>
                                        <p:attrNameLst>
                                          <p:attrName>fill.type</p:attrName>
                                        </p:attrNameLst>
                                      </p:cBhvr>
                                      <p:to>
                                        <p:strVal val="solid"/>
                                      </p:to>
                                    </p:set>
                                    <p:set>
                                      <p:cBhvr>
                                        <p:cTn id="34" dur="1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6658</TotalTime>
  <Words>9100</Words>
  <Application>Microsoft Office PowerPoint</Application>
  <PresentationFormat>Widescreen</PresentationFormat>
  <Paragraphs>1848</Paragraphs>
  <Slides>80</Slides>
  <Notes>71</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Gadugi</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My work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Stateless vs. stateful atoms</vt:lpstr>
      <vt:lpstr>My work</vt:lpstr>
      <vt:lpstr>Packet transactions</vt:lpstr>
      <vt:lpstr>Programming with packet transactions</vt:lpstr>
      <vt:lpstr>The compiler</vt:lpstr>
      <vt:lpstr>Code after 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packet transactions</vt:lpstr>
      <vt:lpstr>My work</vt:lpstr>
      <vt:lpstr>Why is programmable scheduling hard?</vt:lpstr>
      <vt:lpstr>The Push-In First-Out Queue</vt:lpstr>
      <vt:lpstr>A programmable scheduler</vt:lpstr>
      <vt:lpstr>Shortest remaining processing time</vt:lpstr>
      <vt:lpstr>Weighted fair queuing</vt:lpstr>
      <vt:lpstr>Composing PIFOs</vt:lpstr>
      <vt:lpstr>Expressiveness of PIFOs</vt:lpstr>
      <vt:lpstr>PIFO in hardware</vt:lpstr>
      <vt:lpstr>A scalable PIFO block</vt:lpstr>
      <vt:lpstr>Hardware feasibility</vt:lpstr>
      <vt:lpstr>Looking forward</vt:lpstr>
      <vt:lpstr>Backup slides</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2386</cp:revision>
  <dcterms:created xsi:type="dcterms:W3CDTF">2015-11-20T07:11:46Z</dcterms:created>
  <dcterms:modified xsi:type="dcterms:W3CDTF">2016-05-06T02:32:47Z</dcterms:modified>
</cp:coreProperties>
</file>